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2"/>
  </p:notesMasterIdLst>
  <p:sldIdLst>
    <p:sldId id="257" r:id="rId5"/>
    <p:sldId id="289" r:id="rId6"/>
    <p:sldId id="305" r:id="rId7"/>
    <p:sldId id="306" r:id="rId8"/>
    <p:sldId id="311" r:id="rId9"/>
    <p:sldId id="332" r:id="rId10"/>
    <p:sldId id="296" r:id="rId11"/>
    <p:sldId id="315" r:id="rId12"/>
    <p:sldId id="310" r:id="rId13"/>
    <p:sldId id="298" r:id="rId14"/>
    <p:sldId id="309" r:id="rId15"/>
    <p:sldId id="299" r:id="rId16"/>
    <p:sldId id="316" r:id="rId17"/>
    <p:sldId id="300" r:id="rId18"/>
    <p:sldId id="343" r:id="rId19"/>
    <p:sldId id="337" r:id="rId20"/>
    <p:sldId id="334" r:id="rId21"/>
    <p:sldId id="336" r:id="rId22"/>
    <p:sldId id="335" r:id="rId23"/>
    <p:sldId id="339" r:id="rId24"/>
    <p:sldId id="338" r:id="rId25"/>
    <p:sldId id="342" r:id="rId26"/>
    <p:sldId id="344" r:id="rId27"/>
    <p:sldId id="340" r:id="rId28"/>
    <p:sldId id="346" r:id="rId29"/>
    <p:sldId id="297" r:id="rId30"/>
    <p:sldId id="345" r:id="rId31"/>
    <p:sldId id="347" r:id="rId32"/>
    <p:sldId id="350" r:id="rId33"/>
    <p:sldId id="331" r:id="rId34"/>
    <p:sldId id="352" r:id="rId35"/>
    <p:sldId id="365" r:id="rId36"/>
    <p:sldId id="354" r:id="rId37"/>
    <p:sldId id="357" r:id="rId38"/>
    <p:sldId id="355" r:id="rId39"/>
    <p:sldId id="353" r:id="rId40"/>
    <p:sldId id="318" r:id="rId41"/>
    <p:sldId id="304" r:id="rId42"/>
    <p:sldId id="317" r:id="rId43"/>
    <p:sldId id="324" r:id="rId44"/>
    <p:sldId id="319" r:id="rId45"/>
    <p:sldId id="358" r:id="rId46"/>
    <p:sldId id="359" r:id="rId47"/>
    <p:sldId id="325" r:id="rId48"/>
    <p:sldId id="326" r:id="rId49"/>
    <p:sldId id="330" r:id="rId50"/>
    <p:sldId id="314" r:id="rId51"/>
    <p:sldId id="301" r:id="rId52"/>
    <p:sldId id="313" r:id="rId53"/>
    <p:sldId id="360" r:id="rId54"/>
    <p:sldId id="361" r:id="rId55"/>
    <p:sldId id="364" r:id="rId56"/>
    <p:sldId id="362" r:id="rId57"/>
    <p:sldId id="363" r:id="rId58"/>
    <p:sldId id="293" r:id="rId59"/>
    <p:sldId id="348" r:id="rId60"/>
    <p:sldId id="34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927" autoAdjust="0"/>
    <p:restoredTop sz="73529" autoAdjust="0"/>
  </p:normalViewPr>
  <p:slideViewPr>
    <p:cSldViewPr snapToGrid="0">
      <p:cViewPr varScale="1">
        <p:scale>
          <a:sx n="72" d="100"/>
          <a:sy n="72" d="100"/>
        </p:scale>
        <p:origin x="60" y="96"/>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B0776-B8FD-4624-B95A-3FDBBE528CA5}" type="datetimeFigureOut">
              <a:rPr lang="en-GB" smtClean="0"/>
              <a:t>29/10/2021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CC8C07-3F3D-4D92-BD96-7ACBA6EAA575}" type="slidenum">
              <a:rPr lang="en-GB" smtClean="0"/>
              <a:t>‹#›</a:t>
            </a:fld>
            <a:endParaRPr lang="en-GB"/>
          </a:p>
        </p:txBody>
      </p:sp>
    </p:spTree>
    <p:extLst>
      <p:ext uri="{BB962C8B-B14F-4D97-AF65-F5344CB8AC3E}">
        <p14:creationId xmlns:p14="http://schemas.microsoft.com/office/powerpoint/2010/main" val="4075406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8" Type="http://schemas.openxmlformats.org/officeDocument/2006/relationships/hyperlink" Target="https://eur01.safelinks.protection.outlook.com/?url=https%3A%2F%2Fgov.wales%2Fblack-asian-and-minority-ethnic-education-report-welcomed-minister&amp;data=04%7C01%7CNeil.Gorny%40gov.wales%7Ce066d3aa2d5d466bdbb708d983e0d73c%7Ca2cc36c592804ae78887d06dab89216b%7C0%7C0%7C637685823978935311%7CUnknown%7CTWFpbGZsb3d8eyJWIjoiMC4wLjAwMDAiLCJQIjoiV2luMzIiLCJBTiI6Ik1haWwiLCJXVCI6Mn0%3D%7C1000&amp;sdata=2xwykQasgOX5FOuIJjaFKAUahB4RFK5vjWzlPU6rc0Q%3D&amp;reserved=0" TargetMode="External"/><Relationship Id="rId3" Type="http://schemas.openxmlformats.org/officeDocument/2006/relationships/hyperlink" Target="https://eur01.safelinks.protection.outlook.com/?url=https%3A%2F%2Fhwb.gov.wales%2Fcwricwlwm-i-gymru&amp;data=04%7C01%7CNeil.Gorny%40gov.wales%7Ce066d3aa2d5d466bdbb708d983e0d73c%7Ca2cc36c592804ae78887d06dab89216b%7C0%7C0%7C637685823978955224%7CUnknown%7CTWFpbGZsb3d8eyJWIjoiMC4wLjAwMDAiLCJQIjoiV2luMzIiLCJBTiI6Ik1haWwiLCJXVCI6Mn0%3D%7C1000&amp;sdata=fmyeaoPLBycemrZV%2BG5pdn7AAsNbmoCl33GezIwniws%3D&amp;reserved=0" TargetMode="External"/><Relationship Id="rId7" Type="http://schemas.openxmlformats.org/officeDocument/2006/relationships/hyperlink" Target="https://eur01.safelinks.protection.outlook.com/?url=https%3A%2F%2Fhwb.gov.wales%2Fcurriculum-for-wales&amp;data=04%7C01%7CNeil.Gorny%40gov.wales%7Ce066d3aa2d5d466bdbb708d983e0d73c%7Ca2cc36c592804ae78887d06dab89216b%7C0%7C0%7C637685823978925352%7CUnknown%7CTWFpbGZsb3d8eyJWIjoiMC4wLjAwMDAiLCJQIjoiV2luMzIiLCJBTiI6Ik1haWwiLCJXVCI6Mn0%3D%7C1000&amp;sdata=H4sBvjBxq%2F8GcxCGNlxRo6iD4mZcvlz6hh7u8BUv3WI%3D&amp;reserved=0"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eur01.safelinks.protection.outlook.com/?url=https%3A%2F%2Fhwb.gov.wales%2Fcurriculum-for-wales%2F&amp;data=04%7C01%7CNeil.Gorny%40gov.wales%7Ce066d3aa2d5d466bdbb708d983e0d73c%7Ca2cc36c592804ae78887d06dab89216b%7C0%7C0%7C637685823978925352%7CUnknown%7CTWFpbGZsb3d8eyJWIjoiMC4wLjAwMDAiLCJQIjoiV2luMzIiLCJBTiI6Ik1haWwiLCJXVCI6Mn0%3D%7C1000&amp;sdata=k8hmo3v25CYyuLVRo8fl1u3HSb4Gvn5kStYKOzU4eR4%3D&amp;reserved=0" TargetMode="External"/><Relationship Id="rId5" Type="http://schemas.openxmlformats.org/officeDocument/2006/relationships/hyperlink" Target="https://llyw.cymru/y-gweinidog-yn-croesawur-adroddiad-addysg-ar-gymunedau-duon-asiaidd-lleiafrifoedd-ethnig?_ga=2.203529936.1999822187.1634549992-573621938.1632233114" TargetMode="External"/><Relationship Id="rId4" Type="http://schemas.openxmlformats.org/officeDocument/2006/relationships/hyperlink" Target="https://hwb.gov.wales/cwricwlwm-i-gymru"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bbc.co.uk/news/education-55309923" TargetMode="External"/><Relationship Id="rId2" Type="http://schemas.openxmlformats.org/officeDocument/2006/relationships/slide" Target="../slides/slide43.xml"/><Relationship Id="rId1" Type="http://schemas.openxmlformats.org/officeDocument/2006/relationships/notesMaster" Target="../notesMasters/notesMaster1.xml"/><Relationship Id="rId5" Type="http://schemas.openxmlformats.org/officeDocument/2006/relationships/hyperlink" Target="https://www.bbc.com/worklife/article/20210330-the-harmful-ableist-language-you-unknowingly-use" TargetMode="External"/><Relationship Id="rId4" Type="http://schemas.openxmlformats.org/officeDocument/2006/relationships/hyperlink" Target="https://www.gov.uk/government/publications/unconscious-bias-and-diversity-training-what-the-evidence-says"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bbc.co.uk/news/education-55309923"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gov.uk/government/publications/unconscious-bias-and-diversity-training-what-the-evidence-says" TargetMode="Externa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83735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Gall myfyrwyr drafod unrhyw bolisi neu ganllaw proffesiynol ond gall fod yn fanteisiol cynnwys y materion a drafodir yn y cyflwyniad hwn.</a:t>
            </a:r>
            <a:br>
              <a:rPr lang="cy-GB" noProof="0" dirty="0"/>
            </a:br>
            <a:r>
              <a:rPr lang="cy-GB" noProof="0" dirty="0"/>
              <a:t>Bydd y sesiwn hwn yn edrych ar rai polisïau a chanllawiau proffesiynol yng Nghymru a thrafod p’un a ydynt yn hwyluso arweinyddiaeth gynhwysol.</a:t>
            </a:r>
          </a:p>
          <a:p>
            <a:endParaRPr lang="cy-GB" noProof="0" dirty="0"/>
          </a:p>
          <a:p>
            <a:r>
              <a:rPr lang="cy-GB" noProof="0" dirty="0"/>
              <a:t>Gallwch feddu ar y polisïau gorau yn byd ond oni bai bod gennym fel arweinwyr weledigaeth o sut mae’r polisïau hyn yn troi’n arfer efallai y bydd problemau!</a:t>
            </a:r>
          </a:p>
          <a:p>
            <a:endParaRPr lang="cy-GB" noProof="0" dirty="0"/>
          </a:p>
          <a:p>
            <a:r>
              <a:rPr lang="en-GB" dirty="0"/>
              <a:t>Students can discuss any policy or professional guidance but may find it beneficial to include the issues discussed in this presentation. </a:t>
            </a:r>
          </a:p>
          <a:p>
            <a:r>
              <a:rPr lang="en-GB" dirty="0"/>
              <a:t>This session will look at a few policies and professional guidance in Wales and discuss whether or not they enable inclusive leadership. </a:t>
            </a:r>
          </a:p>
          <a:p>
            <a:endParaRPr lang="en-GB" dirty="0"/>
          </a:p>
          <a:p>
            <a:r>
              <a:rPr lang="en-GB" dirty="0"/>
              <a:t>You can have the best policies in the world but unless as leaders we have a vision of how these policies transfer to practice then there could be issues!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a:t>
            </a:fld>
            <a:endParaRPr lang="en-GB"/>
          </a:p>
        </p:txBody>
      </p:sp>
    </p:spTree>
    <p:extLst>
      <p:ext uri="{BB962C8B-B14F-4D97-AF65-F5344CB8AC3E}">
        <p14:creationId xmlns:p14="http://schemas.microsoft.com/office/powerpoint/2010/main" val="996433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a:t>
            </a:fld>
            <a:endParaRPr lang="en-GB"/>
          </a:p>
        </p:txBody>
      </p:sp>
    </p:spTree>
    <p:extLst>
      <p:ext uri="{BB962C8B-B14F-4D97-AF65-F5344CB8AC3E}">
        <p14:creationId xmlns:p14="http://schemas.microsoft.com/office/powerpoint/2010/main" val="3153322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4</a:t>
            </a:fld>
            <a:endParaRPr lang="en-GB"/>
          </a:p>
        </p:txBody>
      </p:sp>
    </p:spTree>
    <p:extLst>
      <p:ext uri="{BB962C8B-B14F-4D97-AF65-F5344CB8AC3E}">
        <p14:creationId xmlns:p14="http://schemas.microsoft.com/office/powerpoint/2010/main" val="210658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5</a:t>
            </a:fld>
            <a:endParaRPr lang="en-GB"/>
          </a:p>
        </p:txBody>
      </p:sp>
    </p:spTree>
    <p:extLst>
      <p:ext uri="{BB962C8B-B14F-4D97-AF65-F5344CB8AC3E}">
        <p14:creationId xmlns:p14="http://schemas.microsoft.com/office/powerpoint/2010/main" val="3750269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6</a:t>
            </a:fld>
            <a:endParaRPr lang="en-GB"/>
          </a:p>
        </p:txBody>
      </p:sp>
    </p:spTree>
    <p:extLst>
      <p:ext uri="{BB962C8B-B14F-4D97-AF65-F5344CB8AC3E}">
        <p14:creationId xmlns:p14="http://schemas.microsoft.com/office/powerpoint/2010/main" val="1784877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Cymdeithas: polisïau, arferion, gwerthoedd, ideolegau cynhwysol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Sefydliad: Gwerthoedd, polisïau, arferion, hinsoddau cynhwysol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Arweinwyr ac arweinyddiaeth: Arferion, medrau, a ffyrdd o feddwl cynhwysol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Grwpiau a thimau: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Arfer a normau cynhwysol, profiadau torfol o gynhwysiant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Unigolion, ymddygiad rhyngbersonol cynhwysol, ffyrdd o feddwl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Profiad o gynhwysiant: Personol ac unigol.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Gadewch i ni feddwl nôl i sut mae angen i arweinwyr feddwl am gynhwysiant ar bob lefel ac mae arweinwyr da yn gwybod a deall pob lefel. Mae’r lefelau hyn yn mynd o macro i micro</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Daw polisïau o sefydliadau lefel macro (Llywodraethau ayb) ac wedi’u seilio ar werthoedd cymdeithas ac ideolegau pleidiau gwleidyddol sydd mewn grym ar y pryd.  Mae polisïau mewn gweithleoedd hefyd sy’n ddatganiadau o sut lefydd rydym yn dymuno i’n gweithleoedd fod ac fe </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ddylai’r </a:t>
            </a:r>
            <a:r>
              <a:rPr lang="cy-GB" sz="1800" dirty="0">
                <a:effectLst/>
                <a:latin typeface="Calibri" panose="020F0502020204030204" pitchFamily="34" charset="0"/>
                <a:ea typeface="DengXian" panose="02010600030101010101" pitchFamily="2" charset="-122"/>
                <a:cs typeface="Times New Roman" panose="02020603050405020304" pitchFamily="18" charset="0"/>
              </a:rPr>
              <a:t>polisïau hyn ddylanwadu ar ymddygiad a ffyrdd o feddwl y rheiny sy’n gweithio yn y gweithleoedd. Mae polisi hefyd yn deillio o ymchwil o wahanol systemau a gall ddylanwadu ar bolisïau.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highlight>
                <a:srgbClr val="FFFF00"/>
              </a:highlight>
            </a:endParaRPr>
          </a:p>
          <a:p>
            <a:r>
              <a:rPr lang="en-GB" dirty="0"/>
              <a:t>Society: inclusive policies, practices, values, ideologies</a:t>
            </a:r>
          </a:p>
          <a:p>
            <a:endParaRPr lang="en-GB" dirty="0"/>
          </a:p>
          <a:p>
            <a:r>
              <a:rPr lang="en-GB" dirty="0"/>
              <a:t>Organisation: Inclusive values, policies, practices, climates</a:t>
            </a:r>
          </a:p>
          <a:p>
            <a:endParaRPr lang="en-GB" dirty="0"/>
          </a:p>
          <a:p>
            <a:r>
              <a:rPr lang="en-GB" dirty="0"/>
              <a:t>Leaders and leadership: Inclusive practices, competencies, and mindsets</a:t>
            </a:r>
          </a:p>
          <a:p>
            <a:endParaRPr lang="en-GB" dirty="0"/>
          </a:p>
          <a:p>
            <a:r>
              <a:rPr lang="en-GB" dirty="0"/>
              <a:t>Groups and teams: </a:t>
            </a:r>
          </a:p>
          <a:p>
            <a:endParaRPr lang="en-GB" dirty="0"/>
          </a:p>
          <a:p>
            <a:r>
              <a:rPr lang="en-GB" dirty="0"/>
              <a:t>Inclusive practice and norms, collective experiences of inclusion</a:t>
            </a:r>
          </a:p>
          <a:p>
            <a:endParaRPr lang="en-GB" dirty="0"/>
          </a:p>
          <a:p>
            <a:r>
              <a:rPr lang="en-GB" dirty="0"/>
              <a:t>Individuals, Inclusive interpersonal behaviour, mindsets</a:t>
            </a:r>
          </a:p>
          <a:p>
            <a:endParaRPr lang="en-GB" dirty="0"/>
          </a:p>
          <a:p>
            <a:r>
              <a:rPr lang="en-GB" dirty="0"/>
              <a:t>Experience of inclusion: Personal and individual.</a:t>
            </a:r>
          </a:p>
          <a:p>
            <a:endParaRPr lang="en-GB" dirty="0"/>
          </a:p>
          <a:p>
            <a:endParaRPr lang="en-GB" dirty="0"/>
          </a:p>
          <a:p>
            <a:endParaRPr lang="en-GB" dirty="0"/>
          </a:p>
          <a:p>
            <a:endParaRPr lang="en-GB" dirty="0"/>
          </a:p>
          <a:p>
            <a:r>
              <a:rPr lang="en-GB" dirty="0"/>
              <a:t>Lets think back to  how leaders need to think of inclusion at all levels and good leaders know and understand each level. These levels go from macro to micro</a:t>
            </a:r>
          </a:p>
          <a:p>
            <a:endParaRPr lang="en-GB" dirty="0"/>
          </a:p>
          <a:p>
            <a:r>
              <a:rPr lang="en-GB" dirty="0"/>
              <a:t>Policies come from macro level organisations (Governments etc) and are based on the values of society and the ideologies of political parties who are in power at the time.  There are also policies in workplaces which are statements of how we wish our workplaces to be and these policies </a:t>
            </a:r>
            <a:r>
              <a:rPr lang="en-GB" b="1" dirty="0"/>
              <a:t>should </a:t>
            </a:r>
            <a:r>
              <a:rPr lang="en-GB" b="0" dirty="0"/>
              <a:t>influence the behaviour and mindsets of those who work in the workplaces. Policy also derives from research from different systems and can influence policies. </a:t>
            </a:r>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7</a:t>
            </a:fld>
            <a:endParaRPr lang="en-GB"/>
          </a:p>
        </p:txBody>
      </p:sp>
    </p:spTree>
    <p:extLst>
      <p:ext uri="{BB962C8B-B14F-4D97-AF65-F5344CB8AC3E}">
        <p14:creationId xmlns:p14="http://schemas.microsoft.com/office/powerpoint/2010/main" val="2815629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highlight>
                <a:srgbClr val="FFFF00"/>
              </a:highlight>
            </a:endParaRPr>
          </a:p>
          <a:p>
            <a:pP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Cymdeithas a Phlentyndod:</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Dadleuir bod polisi Addysg a Gofal Plentyndod Cynnar (AGPC) yn deillio o ddyfarniadau gwerth sylfaenol iawn y mae gwahanol gymdeithasau yn eu gwneud am blant a phlentyndod.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Mewn rhai cymdeithasau, ystyrir bod plant yn ‘llestri gweigion” ar ddechrau eu bywyd ac y’u gwneir yn ‘barod i ddysgu’ ac yn ‘barod am yr ysgol’ yn ystod y blynyddoedd cynnar. Yn gyffredinol, caiff eu gwerth ei fesur yn ôl cyrhaeddiad academaidd sy’n gysylltiedig â’u cyfraniadau economaidd a chymdeithasol fel ‘dinasyddion y dyfodol’.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 safbwynt amgen yn gyfannol, lle mae plentyndod yn cael ei ystyried yn bwysig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ynddo’i</a:t>
            </a:r>
            <a:r>
              <a:rPr lang="cy-GB" sz="1800" dirty="0">
                <a:effectLst/>
                <a:latin typeface="Calibri" panose="020F0502020204030204" pitchFamily="34" charset="0"/>
                <a:ea typeface="DengXian" panose="02010600030101010101" pitchFamily="2" charset="-122"/>
                <a:cs typeface="Times New Roman" panose="02020603050405020304" pitchFamily="18" charset="0"/>
              </a:rPr>
              <a:t> hun, lle y caiff pob plentyn ei werthfawrogi fel dysgwr unigryw a chymwys a gweithgar y mae angen ei annog a’i gefnogi.</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Ystyrir y plentyn fel unigolyn chwilfrydig, galluog a deallus, ac mae’n gyd-grëwr gwybodaeth y mae arno angen, ac y mae arno eisiau rhyngweithio â phlant ac oedolion eraill.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b="1"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Beth ydym ni’n ei feddwl yw’r ffordd fwyaf trech o feddwl am blant yng Nghymru?</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u="sng"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u="sng" dirty="0">
                <a:effectLst/>
                <a:latin typeface="Calibri" panose="020F0502020204030204" pitchFamily="34" charset="0"/>
                <a:ea typeface="DengXian" panose="02010600030101010101" pitchFamily="2" charset="-122"/>
                <a:cs typeface="Times New Roman" panose="02020603050405020304" pitchFamily="18" charset="0"/>
              </a:rPr>
              <a:t>Teulu o’i gymharu â’r Wladwriaeth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Bydd pleidiau gwleidyddol a’u hideolegau o deulu a gwladwriaeth yn elfen amlwg o ran faint y mae’r wladwriaeth yn ymyrryd ar fywyd teulu. Bydd gan wahanol wledydd wahanol safbwyntiau ar ddiben ymyrraeth a amlinellir mewn polisïau. Er enghraifft, yng Nghymru, ystyrir bod Dechrau’n Deg yn bolisi i ddileu tlodi drwy ofalu am ac addysgu plant o oed ifanc. Gellid dadlau bod gwladwriaeth yn mabwysiadu rôl y rhiant fel gofalwr ac addysgwr er lles cymdeithas gofyn iddynt drafod).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u="sng"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u="sng" dirty="0">
                <a:effectLst/>
                <a:latin typeface="Calibri" panose="020F0502020204030204" pitchFamily="34" charset="0"/>
                <a:ea typeface="DengXian" panose="02010600030101010101" pitchFamily="2" charset="-122"/>
                <a:cs typeface="Times New Roman" panose="02020603050405020304" pitchFamily="18" charset="0"/>
              </a:rPr>
              <a:t>Ystyried polisïau eraill: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Cap budd-daliadau 2012 – polisi gan lywodraeth y DU i gyfyngu ar gyfanswm y budd-daliadau y gall aelwydydd oedran gwaith eu cael fel na fydd, yn gyffredinol, pobl ddi-waith yn cael mwy o daliadau budd-daliadau na’r cyflog wythnosol cyfartalog. Nod penodol y Llywodraeth wrth gyflwyno’r cap budd-daliadau oedd: • cynyddu cymhellion i weithio drwy gyfyngu ar faint o fudd-dal a gaiff aelwydydd ar fudd-daliadau’r di-waith fel y byddant yn well eu byd drwy fod mewn gwaith;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cyflwyno gwell tegwch yn y system budd-daliadau rhwng y rheiny sy’n cael budd-daliadau di-waith a threthdalwyr sy’n gweithio drwy atal aelwydydd sy’n derbyn budd-daliadau di-waith rhag cael mwy o incwm gan fudd-daliadau na’r cyflog wythnosol cyfartalog; a</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gwneud arbedion ariannol lle bo’r cap budd-daliadau’n berthnasol ac, yn fwy cyffredin, helpu i wneud y system yn fwy fforddiadwy drwy </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gymell ymddygiad </a:t>
            </a:r>
            <a:r>
              <a:rPr lang="cy-GB" sz="1800" dirty="0">
                <a:effectLst/>
                <a:latin typeface="Calibri" panose="020F0502020204030204" pitchFamily="34" charset="0"/>
                <a:ea typeface="DengXian" panose="02010600030101010101" pitchFamily="2" charset="-122"/>
                <a:cs typeface="Times New Roman" panose="02020603050405020304" pitchFamily="18" charset="0"/>
              </a:rPr>
              <a:t>sy’n lleihau dibyniaeth hir-dymor ar fudd-daliadau. </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Dim arian ychwanegol mwyach ar gyfer y rheiny hynny sydd â mwy na 2 o blant.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Taliadau CSA yn y 1990au – erlid dynion am daliadau ar gyfer rhieni unigol – y farn hon yn meddwl mai absenoldeb tadau oedd i feio am drallodion cymdeithas. Mae rheswm neu werth tu ôl i bolisi bob tro.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u="none" strike="noStrike"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Croesewir unrhyw bolisïau eraill cysylltiedig â theulu a gwladwriaeth yma</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ac Addysg o’i gymharu â Gofal</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a:t>
            </a:r>
            <a:r>
              <a:rPr lang="cy-GB" sz="1800" b="1" dirty="0" err="1">
                <a:effectLst/>
                <a:latin typeface="Calibri" panose="020F0502020204030204" pitchFamily="34" charset="0"/>
                <a:ea typeface="DengXian" panose="02010600030101010101" pitchFamily="2" charset="-122"/>
                <a:cs typeface="Times New Roman" panose="02020603050405020304" pitchFamily="18" charset="0"/>
              </a:rPr>
              <a:t>Dallymore</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 2019)</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Dangoswyd sut mae’r safbwyntiau cymdeithasol hyn am blentyndod, yn eu tro, yn llunio’r safbwyntiau o ran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(i) rhaniad a natur rolau a chyfrifoldebau priodol y wladwriaeth a’r teulu mewn perthynas ag addysg a gofal plentyndod cynnar, a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ii</a:t>
            </a:r>
            <a:r>
              <a:rPr lang="cy-GB" sz="1800" dirty="0">
                <a:effectLst/>
                <a:latin typeface="Calibri" panose="020F0502020204030204" pitchFamily="34" charset="0"/>
                <a:ea typeface="DengXian" panose="02010600030101010101" pitchFamily="2" charset="-122"/>
                <a:cs typeface="Times New Roman" panose="02020603050405020304" pitchFamily="18" charset="0"/>
              </a:rPr>
              <a:t>) y rhaniad rhwng rôl addysg ar gyfer gofal a datblygiad y plentyn.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Mewn gwledydd lle gellir dadlau mai’r farn bennaf yw bod plant yn ddinasyddion y dyfodol (e.e. Lloegr, yr Unol Daleithiau, Awstralia, yr Eidal, Gwlad Belg, yr Iseldiroedd), arian gan y wladwriaeth sy’n cefnogi addysg plentyndod cynnar yn bennaf, ac maent yn pwysleisio’r sgiliau y dylai plant eu meistroli cyn iddynt fynd i’r ysgol gynradd. Mesurir ansawdd drwy ddulliau gwerthuso ffurfiol.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a:effectLst/>
                <a:latin typeface="Calibri" panose="020F0502020204030204" pitchFamily="34" charset="0"/>
                <a:ea typeface="DengXian" panose="02010600030101010101" pitchFamily="2" charset="-122"/>
                <a:cs typeface="Times New Roman" panose="02020603050405020304" pitchFamily="18" charset="0"/>
              </a:rPr>
              <a:t>Rhieni </a:t>
            </a:r>
            <a:r>
              <a:rPr lang="cy-GB" sz="1800" dirty="0">
                <a:effectLst/>
                <a:latin typeface="Calibri" panose="020F0502020204030204" pitchFamily="34" charset="0"/>
                <a:ea typeface="DengXian" panose="02010600030101010101" pitchFamily="2" charset="-122"/>
                <a:cs typeface="Times New Roman" panose="02020603050405020304" pitchFamily="18" charset="0"/>
              </a:rPr>
              <a:t>sy’n bennaf cyfrifol am drefniadau gofal a threfniadau o ran datblygiad plentyn, a phan fydd y wladwriaeth yn ariannu gofal plant, mae hynny’n bennaf er mwyn galluogi rhieni i weithio. Lle y gellid barnu bod gan gymdeithasau farn fwy cyfannol am blentyndod, mae polisïau addysg a gofal plentyndod cynnar yn pwysleisio datblygiad a lles plentyn. Mewn gwledydd o’r fath (e.e. Denmarc, y Ffindir, Norwy a Sweden) mae trefniadau gofal ac addysg gyffredinol, integredig yn gyffredin. Yma, caiff ansawdd ei fesur yn wrth ystyried datblygiad cyfannol, ble y mae nodau ac amcanion ar gyfer y plentyn a bennwyd yn unigol ac yn lleol, ac mae’n cynnwys amrywiaeth o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randdeiliaid</a:t>
            </a:r>
            <a:r>
              <a:rPr lang="cy-GB" sz="1800" dirty="0">
                <a:effectLst/>
                <a:latin typeface="Calibri" panose="020F0502020204030204" pitchFamily="34" charset="0"/>
                <a:ea typeface="DengXian" panose="02010600030101010101" pitchFamily="2" charset="-122"/>
                <a:cs typeface="Times New Roman" panose="02020603050405020304" pitchFamily="18" charset="0"/>
              </a:rPr>
              <a:t>, gan gynnwys y plentyn ei hun.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Er bod rhieni’n cael eu cefnogi i fynd i weithio, drwy ddarpariaeth gyffredinol, mae cyfle ar gyfer cyflogaeth yn sgil-gynnyrch ond nid yn brif swyddogaeth addysg a gofal cynnar. Er bod rhywfaint o anghytundeb athronyddol ynglŷn â pha ddull yw’r gorau, canfu gwaith ymchwil bod ansawdd darpariaeth addysg a gofal plentyndod cynnar, a fesurir gan ffactorau sylfaenol fel cymarebau oedolion a phlant, a chymwysterau staff, yn gwbl hanfodol. Dengys tystiolaeth y gall addysg a gofal plentyndod cynnar o ansawdd gwael wneud mwy o ddifrod i blant na dim darpariaeth. Mewn gwledydd sy’n cadw at athroniaeth plentyndod fel ‘llestri gweigion’, mae ansawdd yr addysg a gofal plentyndod cynnar yn is yn gyffredinol, yn enwedig i blant o dan 3 oed ac i blant o deuluoedd tlotach. Mae gwahanu addysg a gofal yn cyfrannu at addysgeg anghyson a llai effeithiol (sef o ran y dulliau a’r arferion addysgu). </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Beth yw cymhelliant Cymru ar gyfer y newid newydd?</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ECC8C07-3F3D-4D92-BD96-7ACBA6EAA575}" type="slidenum">
              <a:rPr lang="en-GB" smtClean="0"/>
              <a:t>8</a:t>
            </a:fld>
            <a:endParaRPr lang="en-GB"/>
          </a:p>
        </p:txBody>
      </p:sp>
    </p:spTree>
    <p:extLst>
      <p:ext uri="{BB962C8B-B14F-4D97-AF65-F5344CB8AC3E}">
        <p14:creationId xmlns:p14="http://schemas.microsoft.com/office/powerpoint/2010/main" val="3527632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dirty="0"/>
              <a:t>Society and childhood:</a:t>
            </a:r>
          </a:p>
          <a:p>
            <a:endParaRPr lang="en-GB" dirty="0"/>
          </a:p>
          <a:p>
            <a:r>
              <a:rPr lang="en-GB" dirty="0"/>
              <a:t>It is argued that ECEC policy stems from very basic value judgements that different societies make about children and childhood.</a:t>
            </a:r>
          </a:p>
          <a:p>
            <a:endParaRPr lang="en-GB" dirty="0"/>
          </a:p>
          <a:p>
            <a:r>
              <a:rPr lang="en-GB" dirty="0"/>
              <a:t>In some societies, children are viewed as being ‘empty vessels’ at the start of life and are made ‘ready to learn’ and ‘ready for school’ during the early years. Their value is generally measured by academic attainment linked to their economic and social contributions as ‘future citizens’. </a:t>
            </a:r>
          </a:p>
          <a:p>
            <a:endParaRPr lang="en-GB" dirty="0"/>
          </a:p>
          <a:p>
            <a:r>
              <a:rPr lang="en-GB" dirty="0"/>
              <a:t>An alternative view is holistic, where childhood is seen as important in itself, where each child is valued as a unique and a competent and active learner whose potential needs to be encouraged and supported. </a:t>
            </a:r>
          </a:p>
          <a:p>
            <a:r>
              <a:rPr lang="en-GB" dirty="0"/>
              <a:t>The child is viewed as a curious, capable and intelligent individual, and is a co-creator of knowledge who needs and wants interaction with other children and adults.</a:t>
            </a:r>
          </a:p>
          <a:p>
            <a:endParaRPr lang="en-GB" dirty="0"/>
          </a:p>
          <a:p>
            <a:r>
              <a:rPr lang="en-GB" b="1" dirty="0"/>
              <a:t>What do we think is the most dominant way of thinking about children in Wales?</a:t>
            </a:r>
          </a:p>
          <a:p>
            <a:endParaRPr lang="en-GB" dirty="0"/>
          </a:p>
          <a:p>
            <a:r>
              <a:rPr lang="en-GB" b="0" u="sng" dirty="0"/>
              <a:t>Family vs State </a:t>
            </a:r>
          </a:p>
          <a:p>
            <a:endParaRPr lang="en-GB" b="1" dirty="0"/>
          </a:p>
          <a:p>
            <a:r>
              <a:rPr lang="en-GB" b="0" dirty="0"/>
              <a:t>Political parties and their ideologies of family and state will feature heavily in how much interference the state has in family life. Different countries will have differing views on the purpose of intervention that is set out in policies. For example, in Wales, Flying Start is seen as a policy to eradicate poverty by caring and educating children from a young age. State, it could be argued takes over the role of the parent as carer and educator for the benefit of society (get them to discuss). </a:t>
            </a:r>
          </a:p>
          <a:p>
            <a:endParaRPr lang="en-GB" b="0" dirty="0"/>
          </a:p>
          <a:p>
            <a:r>
              <a:rPr lang="en-GB" b="0" dirty="0"/>
              <a:t>Consider other policies:</a:t>
            </a:r>
          </a:p>
          <a:p>
            <a:endParaRPr lang="en-GB" b="0" dirty="0"/>
          </a:p>
          <a:p>
            <a:r>
              <a:rPr lang="en-GB" b="0" dirty="0"/>
              <a:t>The benefit cap 2012 – a UK govt policy to </a:t>
            </a:r>
            <a:r>
              <a:rPr lang="en-GB" dirty="0"/>
              <a:t>The benefit limit on the total amount of benefits that working-age households can receive so that, broadly out-of-work benefits will no longer receive more in welfare payments than the average weekly wage. The Government’s specific aims in introducing the benefit cap were to: • increase incentives to work by limiting the amount of benefit that households on out-of-work benefits can receive so that they will be better off on entering work; • introduce greater fairness in the welfare system between those receiving out-of-work benefits and taxpayers in employment by preventing households on out-of-work benefits from receiving a greater income from benefits than the average weekly wage; and • make financial savings where the benefit cap applies and, more broadly, help make the system more affordable by </a:t>
            </a:r>
            <a:r>
              <a:rPr lang="en-GB" b="1" dirty="0"/>
              <a:t>incentivising behaviours </a:t>
            </a:r>
            <a:r>
              <a:rPr lang="en-GB" dirty="0"/>
              <a:t>that reduce long-term dependency on benefits. </a:t>
            </a:r>
            <a:r>
              <a:rPr lang="en-GB" b="1" dirty="0"/>
              <a:t>No more additional money for those parents with more than 2 children. </a:t>
            </a:r>
          </a:p>
          <a:p>
            <a:endParaRPr lang="en-GB" b="1" dirty="0"/>
          </a:p>
          <a:p>
            <a:endParaRPr lang="en-GB" b="1" dirty="0"/>
          </a:p>
          <a:p>
            <a:r>
              <a:rPr lang="en-GB" b="0" dirty="0"/>
              <a:t>CSA payments in the 1990s – chasing men for payments for single parents – this view was thinking that the ills of society were related to absent fathers. There is always a reason or a value thought behind a policy. </a:t>
            </a:r>
          </a:p>
          <a:p>
            <a:r>
              <a:rPr lang="en-GB" b="1" dirty="0"/>
              <a:t> Any other policies related to family and state welcome here</a:t>
            </a:r>
          </a:p>
          <a:p>
            <a:endParaRPr lang="en-GB" b="1" dirty="0"/>
          </a:p>
          <a:p>
            <a:r>
              <a:rPr lang="en-GB" b="1" dirty="0"/>
              <a:t>and Education vs Care (</a:t>
            </a:r>
            <a:r>
              <a:rPr lang="en-GB" b="1" dirty="0" err="1"/>
              <a:t>Dallymore</a:t>
            </a:r>
            <a:r>
              <a:rPr lang="en-GB" b="1" dirty="0"/>
              <a:t>, 2019)</a:t>
            </a:r>
          </a:p>
          <a:p>
            <a:endParaRPr lang="en-GB" dirty="0"/>
          </a:p>
          <a:p>
            <a:r>
              <a:rPr lang="en-GB" dirty="0"/>
              <a:t> It has been shown how these societal views of childhood in turn, shape the views in regard to</a:t>
            </a:r>
          </a:p>
          <a:p>
            <a:endParaRPr lang="en-GB" dirty="0"/>
          </a:p>
          <a:p>
            <a:r>
              <a:rPr lang="en-GB" dirty="0"/>
              <a:t> (</a:t>
            </a:r>
            <a:r>
              <a:rPr lang="en-GB" dirty="0" err="1"/>
              <a:t>i</a:t>
            </a:r>
            <a:r>
              <a:rPr lang="en-GB" dirty="0"/>
              <a:t>) the division and the nature of the respective roles and responsibilities of the state and the family in regard to ECEC, and </a:t>
            </a:r>
          </a:p>
          <a:p>
            <a:r>
              <a:rPr lang="en-GB" dirty="0"/>
              <a:t>(ii) the division between the role of education in relation to the roles of care and development of the child.</a:t>
            </a:r>
          </a:p>
          <a:p>
            <a:endParaRPr lang="en-GB" dirty="0"/>
          </a:p>
          <a:p>
            <a:r>
              <a:rPr lang="en-GB" dirty="0"/>
              <a:t> In countries where the predominant view is arguably of children as primarily future citizens (e.g. UK, US, Australia, Italy, Belgium, the Netherlands), state funded ECEC primarily supports early education, emphasising the skills children should master before entry into primary school. Quality is measured through formal evaluation.</a:t>
            </a:r>
          </a:p>
          <a:p>
            <a:endParaRPr lang="en-GB" dirty="0"/>
          </a:p>
          <a:p>
            <a:r>
              <a:rPr lang="en-GB" dirty="0"/>
              <a:t> Care and developmental arrangements are left mainly to parents and where the state funds childcare, it is primarily to enable parents to work. Where societies could be seen to have a more holistic view of childhood, ECEC policies emphasise a child’s development and well-being. In such countries (</a:t>
            </a:r>
            <a:r>
              <a:rPr lang="en-GB" dirty="0" err="1"/>
              <a:t>eg.</a:t>
            </a:r>
            <a:r>
              <a:rPr lang="en-GB" dirty="0"/>
              <a:t> Denmark, Finland, Norway and Sweden) traditions of universal, integrated care and education are prevalent. Here, quality is measured in terms of holistic development with aims and objectives for the child constructed individually and locally, involving a range of stakeholders including the child itself.  </a:t>
            </a:r>
          </a:p>
          <a:p>
            <a:r>
              <a:rPr lang="en-GB" dirty="0"/>
              <a:t>While parents are supported to work by universal provision, employment opportunity is a by-product but not a primary function. While there is some philosophical disagreement about which approach is better, research finds that the quality of ECEC provision as measured by basic factors such as adult-child ratios and staff qualifications is absolutely critical: evidence shows that poor quality ECEC can do more damage to children than an absence of provision. In countries which adhere to the ‘empty vessel’ philosophy of childhood, the quality of ECEC is generally lower, particularly for children under age 3 and for children from poorer families. The separation of education and care contributes to an inconsistent and less effective pedagogy (the methods and practices of teaching. </a:t>
            </a:r>
            <a:r>
              <a:rPr lang="en-GB" b="1" dirty="0"/>
              <a:t>What is Wales motive for the new change?</a:t>
            </a:r>
          </a:p>
        </p:txBody>
      </p:sp>
      <p:sp>
        <p:nvSpPr>
          <p:cNvPr id="4" name="Slide Number Placeholder 3"/>
          <p:cNvSpPr>
            <a:spLocks noGrp="1"/>
          </p:cNvSpPr>
          <p:nvPr>
            <p:ph type="sldNum" sz="quarter" idx="5"/>
          </p:nvPr>
        </p:nvSpPr>
        <p:spPr/>
        <p:txBody>
          <a:bodyPr/>
          <a:lstStyle/>
          <a:p>
            <a:fld id="{0ECC8C07-3F3D-4D92-BD96-7ACBA6EAA575}" type="slidenum">
              <a:rPr lang="en-GB" smtClean="0"/>
              <a:t>9</a:t>
            </a:fld>
            <a:endParaRPr lang="en-GB"/>
          </a:p>
        </p:txBody>
      </p:sp>
    </p:spTree>
    <p:extLst>
      <p:ext uri="{BB962C8B-B14F-4D97-AF65-F5344CB8AC3E}">
        <p14:creationId xmlns:p14="http://schemas.microsoft.com/office/powerpoint/2010/main" val="789230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Mae’r</a:t>
            </a:r>
            <a:r>
              <a:rPr lang="en-GB" dirty="0"/>
              <a:t> </a:t>
            </a:r>
            <a:r>
              <a:rPr lang="en-GB" dirty="0" err="1"/>
              <a:t>geiriau</a:t>
            </a:r>
            <a:r>
              <a:rPr lang="en-GB" dirty="0"/>
              <a:t> </a:t>
            </a:r>
            <a:r>
              <a:rPr lang="en-GB" dirty="0" err="1"/>
              <a:t>hyn</a:t>
            </a:r>
            <a:r>
              <a:rPr lang="en-GB" dirty="0"/>
              <a:t> </a:t>
            </a:r>
            <a:r>
              <a:rPr lang="en-GB" dirty="0" err="1"/>
              <a:t>yn</a:t>
            </a:r>
            <a:r>
              <a:rPr lang="en-GB" dirty="0"/>
              <a:t> </a:t>
            </a:r>
            <a:r>
              <a:rPr lang="en-GB" dirty="0" err="1"/>
              <a:t>amlygu’r</a:t>
            </a:r>
            <a:r>
              <a:rPr lang="en-GB" dirty="0"/>
              <a:t> </a:t>
            </a:r>
            <a:r>
              <a:rPr lang="en-GB" dirty="0" err="1"/>
              <a:t>angen</a:t>
            </a:r>
            <a:r>
              <a:rPr lang="en-GB" dirty="0"/>
              <a:t> i </a:t>
            </a:r>
            <a:r>
              <a:rPr lang="en-GB" dirty="0" err="1"/>
              <a:t>fod</a:t>
            </a:r>
            <a:r>
              <a:rPr lang="en-GB" dirty="0"/>
              <a:t> </a:t>
            </a:r>
            <a:r>
              <a:rPr lang="en-GB" dirty="0" err="1"/>
              <a:t>yn</a:t>
            </a:r>
            <a:r>
              <a:rPr lang="en-GB" dirty="0"/>
              <a:t> </a:t>
            </a:r>
            <a:r>
              <a:rPr lang="en-GB" dirty="0" err="1"/>
              <a:t>gynhwysol</a:t>
            </a:r>
            <a:r>
              <a:rPr lang="en-GB" dirty="0"/>
              <a:t> </a:t>
            </a:r>
            <a:r>
              <a:rPr lang="en-GB" dirty="0" err="1"/>
              <a:t>heb</a:t>
            </a:r>
            <a:r>
              <a:rPr lang="en-GB" dirty="0"/>
              <a:t> </a:t>
            </a:r>
            <a:r>
              <a:rPr lang="en-GB" dirty="0" err="1"/>
              <a:t>ddefnyddio’r</a:t>
            </a:r>
            <a:r>
              <a:rPr lang="en-GB" dirty="0"/>
              <a:t> gair </a:t>
            </a:r>
            <a:r>
              <a:rPr lang="en-GB" dirty="0" err="1"/>
              <a:t>cynhwysol</a:t>
            </a:r>
            <a:r>
              <a:rPr lang="en-GB" dirty="0"/>
              <a:t>. </a:t>
            </a:r>
            <a:r>
              <a:rPr lang="en-GB" dirty="0" err="1"/>
              <a:t>Golyga</a:t>
            </a:r>
            <a:r>
              <a:rPr lang="en-GB" dirty="0"/>
              <a:t> </a:t>
            </a:r>
            <a:r>
              <a:rPr lang="en-GB" dirty="0" err="1"/>
              <a:t>hyn</a:t>
            </a:r>
            <a:r>
              <a:rPr lang="en-GB" dirty="0"/>
              <a:t> bod </a:t>
            </a:r>
            <a:r>
              <a:rPr lang="en-GB" dirty="0" err="1"/>
              <a:t>arnom</a:t>
            </a:r>
            <a:r>
              <a:rPr lang="en-GB" dirty="0"/>
              <a:t> </a:t>
            </a:r>
            <a:r>
              <a:rPr lang="en-GB" dirty="0" err="1"/>
              <a:t>angen</a:t>
            </a:r>
            <a:r>
              <a:rPr lang="en-GB" dirty="0"/>
              <a:t> set </a:t>
            </a:r>
            <a:r>
              <a:rPr lang="en-GB" dirty="0" err="1"/>
              <a:t>benodol</a:t>
            </a:r>
            <a:r>
              <a:rPr lang="en-GB" dirty="0"/>
              <a:t> o </a:t>
            </a:r>
            <a:r>
              <a:rPr lang="en-GB" dirty="0" err="1"/>
              <a:t>sgiliau</a:t>
            </a:r>
            <a:r>
              <a:rPr lang="en-GB" dirty="0"/>
              <a:t> </a:t>
            </a:r>
            <a:r>
              <a:rPr lang="en-GB" dirty="0" err="1"/>
              <a:t>i’w</a:t>
            </a:r>
            <a:r>
              <a:rPr lang="en-GB" dirty="0"/>
              <a:t> </a:t>
            </a:r>
            <a:r>
              <a:rPr lang="en-GB" dirty="0" err="1"/>
              <a:t>gweithredu</a:t>
            </a:r>
            <a:r>
              <a:rPr lang="en-GB" dirty="0"/>
              <a:t>.</a:t>
            </a:r>
          </a:p>
          <a:p>
            <a:endParaRPr lang="en-GB" dirty="0"/>
          </a:p>
          <a:p>
            <a:r>
              <a:rPr lang="en-GB" dirty="0"/>
              <a:t>These words highlight the need to be inclusive without saying the word inclusive. This means we need a specific set of skills to enact them</a:t>
            </a:r>
          </a:p>
        </p:txBody>
      </p:sp>
      <p:sp>
        <p:nvSpPr>
          <p:cNvPr id="4" name="Slide Number Placeholder 3"/>
          <p:cNvSpPr>
            <a:spLocks noGrp="1"/>
          </p:cNvSpPr>
          <p:nvPr>
            <p:ph type="sldNum" sz="quarter" idx="5"/>
          </p:nvPr>
        </p:nvSpPr>
        <p:spPr/>
        <p:txBody>
          <a:bodyPr/>
          <a:lstStyle/>
          <a:p>
            <a:fld id="{0ECC8C07-3F3D-4D92-BD96-7ACBA6EAA575}" type="slidenum">
              <a:rPr lang="en-GB" smtClean="0"/>
              <a:t>10</a:t>
            </a:fld>
            <a:endParaRPr lang="en-GB"/>
          </a:p>
        </p:txBody>
      </p:sp>
    </p:spTree>
    <p:extLst>
      <p:ext uri="{BB962C8B-B14F-4D97-AF65-F5344CB8AC3E}">
        <p14:creationId xmlns:p14="http://schemas.microsoft.com/office/powerpoint/2010/main" val="2698362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11</a:t>
            </a:fld>
            <a:endParaRPr lang="en-GB"/>
          </a:p>
        </p:txBody>
      </p:sp>
    </p:spTree>
    <p:extLst>
      <p:ext uri="{BB962C8B-B14F-4D97-AF65-F5344CB8AC3E}">
        <p14:creationId xmlns:p14="http://schemas.microsoft.com/office/powerpoint/2010/main" val="3498639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a few of the policies that students may want to look at. It would be worth concentrating on one or two rather than a lot of them as they only have 1000 words and may not be able to get into a lot of depth otherwise. They can choose their own that’s ok but there are safe bets. </a:t>
            </a:r>
          </a:p>
          <a:p>
            <a:endParaRPr lang="en-GB" dirty="0"/>
          </a:p>
          <a:p>
            <a:r>
              <a:rPr lang="en-GB" dirty="0"/>
              <a:t>This section will look at these in depth and consider some of the issues with inclusive leadership when t comes to policy. Tell students not to get too bogged down with it all and just choose ones that are relevant. They will need to make sure they say what policy is and may be worth them </a:t>
            </a:r>
            <a:r>
              <a:rPr lang="en-GB" dirty="0" err="1"/>
              <a:t>thining</a:t>
            </a:r>
            <a:r>
              <a:rPr lang="en-GB" dirty="0"/>
              <a:t> of the general issues around policies and how they transfer to practice as well as the issues related to their chosen policy/</a:t>
            </a:r>
            <a:r>
              <a:rPr lang="en-GB" dirty="0" err="1"/>
              <a:t>ies</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12</a:t>
            </a:fld>
            <a:endParaRPr lang="en-GB"/>
          </a:p>
        </p:txBody>
      </p:sp>
    </p:spTree>
    <p:extLst>
      <p:ext uri="{BB962C8B-B14F-4D97-AF65-F5344CB8AC3E}">
        <p14:creationId xmlns:p14="http://schemas.microsoft.com/office/powerpoint/2010/main" val="4186287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Pa faterion eraill ydych chi’n meddwl allai fod yn amlwg wrth ystyried polisi?</a:t>
            </a:r>
          </a:p>
          <a:p>
            <a:endParaRPr lang="cy-GB" noProof="0" dirty="0"/>
          </a:p>
          <a:p>
            <a:pPr marL="171450" indent="-171450">
              <a:buFontTx/>
              <a:buChar char="-"/>
            </a:pPr>
            <a:r>
              <a:rPr lang="cy-GB" noProof="0" dirty="0"/>
              <a:t>Nid y bobl sy’n ysgrifennu’r polisïau yw’r bobl sy’n gorfod eu rhoi ar waith ar lawr gwlad</a:t>
            </a:r>
          </a:p>
          <a:p>
            <a:pPr marL="171450" indent="-171450">
              <a:buFontTx/>
              <a:buChar char="-"/>
            </a:pPr>
            <a:r>
              <a:rPr lang="cy-GB" noProof="0" dirty="0"/>
              <a:t>Mae sut mae pobl yn dehongli polisïau yn perthnasu </a:t>
            </a:r>
            <a:r>
              <a:rPr lang="cy-GB" noProof="0" dirty="0">
                <a:latin typeface="Calibri" panose="020F0502020204030204" pitchFamily="34" charset="0"/>
                <a:cs typeface="Calibri" panose="020F0502020204030204" pitchFamily="34" charset="0"/>
              </a:rPr>
              <a:t>â’u normau diwylliannol a dealltwriaeth o’r byd</a:t>
            </a:r>
          </a:p>
          <a:p>
            <a:pPr marL="171450" indent="-171450">
              <a:buFontTx/>
              <a:buChar char="-"/>
            </a:pPr>
            <a:r>
              <a:rPr lang="cy-GB" noProof="0" dirty="0">
                <a:latin typeface="Calibri" panose="020F0502020204030204" pitchFamily="34" charset="0"/>
                <a:cs typeface="Calibri" panose="020F0502020204030204" pitchFamily="34" charset="0"/>
              </a:rPr>
              <a:t>Mae croeso i unrhyw rai eraill yma</a:t>
            </a:r>
          </a:p>
          <a:p>
            <a:pPr marL="171450" indent="-171450">
              <a:buFontTx/>
              <a:buChar char="-"/>
            </a:pPr>
            <a:endParaRPr lang="cy-GB" noProof="0" dirty="0">
              <a:latin typeface="Calibri" panose="020F0502020204030204" pitchFamily="34" charset="0"/>
              <a:cs typeface="Calibri" panose="020F0502020204030204" pitchFamily="34" charset="0"/>
            </a:endParaRPr>
          </a:p>
          <a:p>
            <a:pPr marL="0" indent="0">
              <a:buFontTx/>
              <a:buNone/>
            </a:pPr>
            <a:endParaRPr lang="cy-GB" noProof="0" dirty="0">
              <a:latin typeface="Calibri" panose="020F0502020204030204" pitchFamily="34" charset="0"/>
              <a:cs typeface="Calibri" panose="020F0502020204030204" pitchFamily="34" charset="0"/>
            </a:endParaRPr>
          </a:p>
          <a:p>
            <a:pPr marL="0" indent="0">
              <a:buFontTx/>
              <a:buNone/>
            </a:pPr>
            <a:r>
              <a:rPr lang="en-GB" dirty="0"/>
              <a:t>What other issues do you think may be apparent when considering policy?</a:t>
            </a:r>
          </a:p>
          <a:p>
            <a:endParaRPr lang="en-GB" dirty="0"/>
          </a:p>
          <a:p>
            <a:r>
              <a:rPr lang="en-GB" dirty="0"/>
              <a:t>-   people who write the policies are not the people who have to practice them on the ground</a:t>
            </a:r>
          </a:p>
          <a:p>
            <a:pPr marL="171450" indent="-171450">
              <a:buFontTx/>
              <a:buChar char="-"/>
            </a:pPr>
            <a:r>
              <a:rPr lang="en-GB" dirty="0"/>
              <a:t>How people interpret policies relate to their cultural norms and understandings about the world</a:t>
            </a:r>
          </a:p>
          <a:p>
            <a:pPr marL="171450" indent="-171450">
              <a:buFontTx/>
              <a:buChar char="-"/>
            </a:pPr>
            <a:r>
              <a:rPr lang="en-GB" dirty="0"/>
              <a:t>Any others welcome here </a:t>
            </a:r>
          </a:p>
          <a:p>
            <a:endParaRPr lang="cy-GB" dirty="0"/>
          </a:p>
        </p:txBody>
      </p:sp>
      <p:sp>
        <p:nvSpPr>
          <p:cNvPr id="4" name="Slide Number Placeholder 3"/>
          <p:cNvSpPr>
            <a:spLocks noGrp="1"/>
          </p:cNvSpPr>
          <p:nvPr>
            <p:ph type="sldNum" sz="quarter" idx="5"/>
          </p:nvPr>
        </p:nvSpPr>
        <p:spPr/>
        <p:txBody>
          <a:bodyPr/>
          <a:lstStyle/>
          <a:p>
            <a:fld id="{0ECC8C07-3F3D-4D92-BD96-7ACBA6EAA575}" type="slidenum">
              <a:rPr lang="en-GB" smtClean="0"/>
              <a:t>13</a:t>
            </a:fld>
            <a:endParaRPr lang="en-GB"/>
          </a:p>
        </p:txBody>
      </p:sp>
    </p:spTree>
    <p:extLst>
      <p:ext uri="{BB962C8B-B14F-4D97-AF65-F5344CB8AC3E}">
        <p14:creationId xmlns:p14="http://schemas.microsoft.com/office/powerpoint/2010/main" val="2579709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other issues do you think may be apparent when considering policy?</a:t>
            </a:r>
          </a:p>
          <a:p>
            <a:endParaRPr lang="en-GB" dirty="0"/>
          </a:p>
          <a:p>
            <a:r>
              <a:rPr lang="en-GB" dirty="0"/>
              <a:t>-people who write the policies are not the people who have to practice them on the ground</a:t>
            </a:r>
          </a:p>
          <a:p>
            <a:pPr marL="171450" indent="-171450">
              <a:buFontTx/>
              <a:buChar char="-"/>
            </a:pPr>
            <a:r>
              <a:rPr lang="en-GB" dirty="0"/>
              <a:t>How people interpret policies relate to their cultural norms and understandings about the world</a:t>
            </a:r>
          </a:p>
          <a:p>
            <a:pPr marL="171450" indent="-171450">
              <a:buFontTx/>
              <a:buChar char="-"/>
            </a:pPr>
            <a:endParaRPr lang="en-GB" dirty="0"/>
          </a:p>
          <a:p>
            <a:pPr marL="171450" indent="-171450">
              <a:buFontTx/>
              <a:buChar char="-"/>
            </a:pPr>
            <a:r>
              <a:rPr lang="en-GB" dirty="0"/>
              <a:t>Any others welcome here </a:t>
            </a:r>
          </a:p>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14</a:t>
            </a:fld>
            <a:endParaRPr lang="en-GB"/>
          </a:p>
        </p:txBody>
      </p:sp>
    </p:spTree>
    <p:extLst>
      <p:ext uri="{BB962C8B-B14F-4D97-AF65-F5344CB8AC3E}">
        <p14:creationId xmlns:p14="http://schemas.microsoft.com/office/powerpoint/2010/main" val="958491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go along analysing these policies/laws etc we will be asking the students to think more critically as we move along the different leg/pol/guidance. So the first – </a:t>
            </a:r>
            <a:r>
              <a:rPr lang="en-GB" dirty="0" err="1"/>
              <a:t>FGWales</a:t>
            </a:r>
            <a:r>
              <a:rPr lang="en-GB" dirty="0"/>
              <a:t> act holds their hand and shows them where to find the answers in the document. The second, Measure makes them read the words and how that can be used by those who have responsibilities to sometimes not use them for inclusion. As we go along there will be an exercise on the last policies to ask them what they think should be added.</a:t>
            </a:r>
          </a:p>
        </p:txBody>
      </p:sp>
      <p:sp>
        <p:nvSpPr>
          <p:cNvPr id="4" name="Slide Number Placeholder 3"/>
          <p:cNvSpPr>
            <a:spLocks noGrp="1"/>
          </p:cNvSpPr>
          <p:nvPr>
            <p:ph type="sldNum" sz="quarter" idx="5"/>
          </p:nvPr>
        </p:nvSpPr>
        <p:spPr/>
        <p:txBody>
          <a:bodyPr/>
          <a:lstStyle/>
          <a:p>
            <a:fld id="{0ECC8C07-3F3D-4D92-BD96-7ACBA6EAA575}" type="slidenum">
              <a:rPr lang="en-GB" smtClean="0"/>
              <a:t>15</a:t>
            </a:fld>
            <a:endParaRPr lang="en-GB"/>
          </a:p>
        </p:txBody>
      </p:sp>
    </p:spTree>
    <p:extLst>
      <p:ext uri="{BB962C8B-B14F-4D97-AF65-F5344CB8AC3E}">
        <p14:creationId xmlns:p14="http://schemas.microsoft.com/office/powerpoint/2010/main" val="2747777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Deddf </a:t>
            </a:r>
            <a:r>
              <a:rPr lang="en-GB" dirty="0" err="1"/>
              <a:t>Llesiant</a:t>
            </a:r>
            <a:r>
              <a:rPr lang="en-GB" dirty="0"/>
              <a:t> </a:t>
            </a:r>
            <a:r>
              <a:rPr lang="en-GB" dirty="0" err="1"/>
              <a:t>Cenedlaethau’r</a:t>
            </a:r>
            <a:r>
              <a:rPr lang="en-GB" dirty="0"/>
              <a:t> </a:t>
            </a:r>
            <a:r>
              <a:rPr lang="en-GB" dirty="0" err="1"/>
              <a:t>Dyfodol</a:t>
            </a:r>
            <a:r>
              <a:rPr lang="en-GB" dirty="0"/>
              <a:t> </a:t>
            </a:r>
            <a:r>
              <a:rPr lang="en-GB" dirty="0" err="1"/>
              <a:t>yn</a:t>
            </a:r>
            <a:r>
              <a:rPr lang="en-GB" dirty="0"/>
              <a:t> </a:t>
            </a:r>
            <a:r>
              <a:rPr lang="en-GB" dirty="0" err="1"/>
              <a:t>ddeddfwriaeth</a:t>
            </a:r>
            <a:r>
              <a:rPr lang="en-GB" dirty="0"/>
              <a:t> </a:t>
            </a:r>
            <a:r>
              <a:rPr lang="en-GB" dirty="0" err="1"/>
              <a:t>sy’n</a:t>
            </a:r>
            <a:r>
              <a:rPr lang="en-GB" dirty="0"/>
              <a:t> </a:t>
            </a:r>
            <a:r>
              <a:rPr lang="en-GB" dirty="0" err="1"/>
              <a:t>torri</a:t>
            </a:r>
            <a:r>
              <a:rPr lang="en-GB" dirty="0"/>
              <a:t> </a:t>
            </a:r>
            <a:r>
              <a:rPr lang="en-GB" dirty="0" err="1"/>
              <a:t>tir</a:t>
            </a:r>
            <a:r>
              <a:rPr lang="en-GB" dirty="0"/>
              <a:t> </a:t>
            </a:r>
            <a:r>
              <a:rPr lang="en-GB" dirty="0" err="1"/>
              <a:t>newydd</a:t>
            </a:r>
            <a:r>
              <a:rPr lang="en-GB" dirty="0"/>
              <a:t> </a:t>
            </a:r>
            <a:r>
              <a:rPr lang="en-GB" dirty="0" err="1"/>
              <a:t>gan</a:t>
            </a:r>
            <a:r>
              <a:rPr lang="en-GB" dirty="0"/>
              <a:t> </a:t>
            </a:r>
            <a:r>
              <a:rPr lang="en-GB" dirty="0" err="1"/>
              <a:t>ei</a:t>
            </a:r>
            <a:r>
              <a:rPr lang="en-GB" dirty="0"/>
              <a:t> </a:t>
            </a:r>
            <a:r>
              <a:rPr lang="en-GB" dirty="0" err="1"/>
              <a:t>gwneud</a:t>
            </a:r>
            <a:r>
              <a:rPr lang="en-GB" dirty="0"/>
              <a:t> </a:t>
            </a:r>
            <a:r>
              <a:rPr lang="en-GB" dirty="0" err="1"/>
              <a:t>yn</a:t>
            </a:r>
            <a:r>
              <a:rPr lang="en-GB" dirty="0"/>
              <a:t> </a:t>
            </a:r>
            <a:r>
              <a:rPr lang="en-GB" dirty="0" err="1"/>
              <a:t>ofynnol</a:t>
            </a:r>
            <a:r>
              <a:rPr lang="en-GB" dirty="0"/>
              <a:t> </a:t>
            </a:r>
            <a:r>
              <a:rPr lang="en-GB" dirty="0" err="1"/>
              <a:t>i</a:t>
            </a:r>
            <a:r>
              <a:rPr lang="en-GB" dirty="0"/>
              <a:t> </a:t>
            </a:r>
            <a:r>
              <a:rPr lang="en-GB" dirty="0" err="1"/>
              <a:t>gyrff</a:t>
            </a:r>
            <a:r>
              <a:rPr lang="en-GB" dirty="0"/>
              <a:t> </a:t>
            </a:r>
            <a:r>
              <a:rPr lang="en-GB" dirty="0" err="1"/>
              <a:t>cyhoeddus</a:t>
            </a:r>
            <a:r>
              <a:rPr lang="en-GB" dirty="0"/>
              <a:t> </a:t>
            </a:r>
            <a:r>
              <a:rPr lang="en-GB" dirty="0" err="1"/>
              <a:t>yng</a:t>
            </a:r>
            <a:r>
              <a:rPr lang="en-GB" dirty="0"/>
              <a:t> </a:t>
            </a:r>
            <a:r>
              <a:rPr lang="en-GB" dirty="0" err="1"/>
              <a:t>Nghymru</a:t>
            </a:r>
            <a:r>
              <a:rPr lang="en-GB" dirty="0"/>
              <a:t> </a:t>
            </a:r>
            <a:r>
              <a:rPr lang="en-GB" dirty="0" err="1"/>
              <a:t>weithio’n</a:t>
            </a:r>
            <a:r>
              <a:rPr lang="en-GB" dirty="0"/>
              <a:t> well </a:t>
            </a:r>
            <a:r>
              <a:rPr lang="en-GB" dirty="0" err="1"/>
              <a:t>gydag</a:t>
            </a:r>
            <a:r>
              <a:rPr lang="en-GB" dirty="0"/>
              <a:t> </a:t>
            </a:r>
            <a:r>
              <a:rPr lang="en-GB" dirty="0" err="1"/>
              <a:t>eraill</a:t>
            </a:r>
            <a:r>
              <a:rPr lang="en-GB" dirty="0"/>
              <a:t> (</a:t>
            </a:r>
            <a:r>
              <a:rPr lang="en-GB" dirty="0" err="1"/>
              <a:t>gan</a:t>
            </a:r>
            <a:r>
              <a:rPr lang="en-GB" dirty="0"/>
              <a:t> </a:t>
            </a:r>
            <a:r>
              <a:rPr lang="en-GB" dirty="0" err="1"/>
              <a:t>gynnwys</a:t>
            </a:r>
            <a:r>
              <a:rPr lang="en-GB" dirty="0"/>
              <a:t> </a:t>
            </a:r>
            <a:r>
              <a:rPr lang="en-GB" dirty="0" err="1"/>
              <a:t>ei</a:t>
            </a:r>
            <a:r>
              <a:rPr lang="en-GB" dirty="0"/>
              <a:t> </a:t>
            </a:r>
            <a:r>
              <a:rPr lang="en-GB" dirty="0" err="1"/>
              <a:t>gilydd</a:t>
            </a:r>
            <a:r>
              <a:rPr lang="en-GB" dirty="0"/>
              <a:t> a </a:t>
            </a:r>
            <a:r>
              <a:rPr lang="en-GB" dirty="0" err="1"/>
              <a:t>chymunedau</a:t>
            </a:r>
            <a:r>
              <a:rPr lang="en-GB" dirty="0"/>
              <a:t>) a </a:t>
            </a:r>
            <a:r>
              <a:rPr lang="en-GB" dirty="0" err="1"/>
              <a:t>gweithredu</a:t>
            </a:r>
            <a:r>
              <a:rPr lang="en-GB" dirty="0"/>
              <a:t> </a:t>
            </a:r>
            <a:r>
              <a:rPr lang="en-GB" dirty="0" err="1"/>
              <a:t>mewn</a:t>
            </a:r>
            <a:r>
              <a:rPr lang="en-GB" dirty="0"/>
              <a:t> </a:t>
            </a:r>
            <a:r>
              <a:rPr lang="en-GB" dirty="0" err="1"/>
              <a:t>modd</a:t>
            </a:r>
            <a:r>
              <a:rPr lang="en-GB" dirty="0"/>
              <a:t> </a:t>
            </a:r>
            <a:r>
              <a:rPr lang="en-GB" dirty="0" err="1"/>
              <a:t>mwy</a:t>
            </a:r>
            <a:r>
              <a:rPr lang="en-GB" dirty="0"/>
              <a:t> </a:t>
            </a:r>
            <a:r>
              <a:rPr lang="en-GB" dirty="0" err="1"/>
              <a:t>cydgysylltiedig</a:t>
            </a:r>
            <a:r>
              <a:rPr lang="en-GB" dirty="0"/>
              <a:t> a </a:t>
            </a:r>
            <a:r>
              <a:rPr lang="en-GB" dirty="0" err="1"/>
              <a:t>hirdymor</a:t>
            </a:r>
            <a:r>
              <a:rPr lang="en-GB" dirty="0"/>
              <a:t> er </a:t>
            </a:r>
            <a:r>
              <a:rPr lang="en-GB" dirty="0" err="1"/>
              <a:t>mwyn</a:t>
            </a:r>
            <a:r>
              <a:rPr lang="en-GB" dirty="0"/>
              <a:t> </a:t>
            </a:r>
            <a:r>
              <a:rPr lang="en-GB" dirty="0" err="1"/>
              <a:t>i’w</a:t>
            </a:r>
            <a:r>
              <a:rPr lang="en-GB" dirty="0"/>
              <a:t> </a:t>
            </a:r>
            <a:r>
              <a:rPr lang="en-GB" dirty="0" err="1"/>
              <a:t>penderfyniadau</a:t>
            </a:r>
            <a:r>
              <a:rPr lang="en-GB" dirty="0"/>
              <a:t> </a:t>
            </a:r>
            <a:r>
              <a:rPr lang="en-GB" dirty="0" err="1"/>
              <a:t>gael</a:t>
            </a:r>
            <a:r>
              <a:rPr lang="en-GB" dirty="0"/>
              <a:t> </a:t>
            </a:r>
            <a:r>
              <a:rPr lang="en-GB" dirty="0" err="1"/>
              <a:t>effaith</a:t>
            </a:r>
            <a:r>
              <a:rPr lang="en-GB" dirty="0"/>
              <a:t> </a:t>
            </a:r>
            <a:r>
              <a:rPr lang="en-GB" dirty="0" err="1"/>
              <a:t>bositif</a:t>
            </a:r>
            <a:r>
              <a:rPr lang="en-GB" dirty="0"/>
              <a:t> </a:t>
            </a:r>
            <a:r>
              <a:rPr lang="en-GB" dirty="0" err="1"/>
              <a:t>ar</a:t>
            </a:r>
            <a:r>
              <a:rPr lang="en-GB" dirty="0"/>
              <a:t> </a:t>
            </a:r>
            <a:r>
              <a:rPr lang="en-GB" dirty="0" err="1"/>
              <a:t>bobl</a:t>
            </a:r>
            <a:r>
              <a:rPr lang="en-GB" dirty="0"/>
              <a:t> </a:t>
            </a:r>
            <a:r>
              <a:rPr lang="en-GB" dirty="0" err="1"/>
              <a:t>yn</a:t>
            </a:r>
            <a:r>
              <a:rPr lang="en-GB" dirty="0"/>
              <a:t> y </a:t>
            </a:r>
            <a:r>
              <a:rPr lang="en-GB" dirty="0" err="1"/>
              <a:t>dyfodol</a:t>
            </a:r>
            <a:r>
              <a:rPr lang="en-GB" dirty="0"/>
              <a:t> </a:t>
            </a:r>
            <a:r>
              <a:rPr lang="en-GB" dirty="0" err="1"/>
              <a:t>yn</a:t>
            </a:r>
            <a:r>
              <a:rPr lang="en-GB" dirty="0"/>
              <a:t> </a:t>
            </a:r>
            <a:r>
              <a:rPr lang="en-GB" dirty="0" err="1"/>
              <a:t>ogystal</a:t>
            </a:r>
            <a:r>
              <a:rPr lang="en-GB" dirty="0"/>
              <a:t> </a:t>
            </a:r>
            <a:r>
              <a:rPr lang="en-GB" dirty="0" err="1"/>
              <a:t>â’r</a:t>
            </a:r>
            <a:r>
              <a:rPr lang="en-GB" dirty="0"/>
              <a:t> </a:t>
            </a:r>
            <a:r>
              <a:rPr lang="en-GB" dirty="0" err="1"/>
              <a:t>presennol</a:t>
            </a:r>
            <a:r>
              <a:rPr lang="en-GB" dirty="0"/>
              <a:t>. </a:t>
            </a:r>
          </a:p>
          <a:p>
            <a:endParaRPr lang="en-GB" dirty="0"/>
          </a:p>
          <a:p>
            <a:r>
              <a:rPr lang="en-GB" dirty="0" err="1"/>
              <a:t>Mae’r</a:t>
            </a:r>
            <a:r>
              <a:rPr lang="en-GB" dirty="0"/>
              <a:t> </a:t>
            </a:r>
            <a:r>
              <a:rPr lang="en-GB" dirty="0" err="1"/>
              <a:t>meddylfryd</a:t>
            </a:r>
            <a:r>
              <a:rPr lang="en-GB" dirty="0"/>
              <a:t> y </a:t>
            </a:r>
            <a:r>
              <a:rPr lang="en-GB" dirty="0" err="1"/>
              <a:t>tu</a:t>
            </a:r>
            <a:r>
              <a:rPr lang="en-GB" dirty="0"/>
              <a:t> </a:t>
            </a:r>
            <a:r>
              <a:rPr lang="en-GB" dirty="0" err="1"/>
              <a:t>ôl</a:t>
            </a:r>
            <a:r>
              <a:rPr lang="en-GB" dirty="0"/>
              <a:t> </a:t>
            </a:r>
            <a:r>
              <a:rPr lang="en-GB" dirty="0" err="1"/>
              <a:t>i’r</a:t>
            </a:r>
            <a:r>
              <a:rPr lang="en-GB" dirty="0"/>
              <a:t> </a:t>
            </a:r>
            <a:r>
              <a:rPr lang="en-GB" dirty="0" err="1"/>
              <a:t>Ddeddf</a:t>
            </a:r>
            <a:r>
              <a:rPr lang="en-GB" dirty="0"/>
              <a:t> </a:t>
            </a:r>
            <a:r>
              <a:rPr lang="en-GB" dirty="0" err="1"/>
              <a:t>yn</a:t>
            </a:r>
            <a:r>
              <a:rPr lang="en-GB" dirty="0"/>
              <a:t> </a:t>
            </a:r>
            <a:r>
              <a:rPr lang="en-GB" dirty="0" err="1"/>
              <a:t>cydnabod</a:t>
            </a:r>
            <a:r>
              <a:rPr lang="en-GB" dirty="0"/>
              <a:t> bod </a:t>
            </a:r>
            <a:r>
              <a:rPr lang="en-GB" dirty="0" err="1"/>
              <a:t>angen</a:t>
            </a:r>
            <a:r>
              <a:rPr lang="en-GB" dirty="0"/>
              <a:t> </a:t>
            </a:r>
            <a:r>
              <a:rPr lang="en-GB" dirty="0" err="1"/>
              <a:t>i</a:t>
            </a:r>
            <a:r>
              <a:rPr lang="en-GB" dirty="0"/>
              <a:t> </a:t>
            </a:r>
            <a:r>
              <a:rPr lang="en-GB" dirty="0" err="1"/>
              <a:t>gyrff</a:t>
            </a:r>
            <a:r>
              <a:rPr lang="en-GB" dirty="0"/>
              <a:t> </a:t>
            </a:r>
            <a:r>
              <a:rPr lang="en-GB" dirty="0" err="1"/>
              <a:t>cyhoeddus</a:t>
            </a:r>
            <a:r>
              <a:rPr lang="en-GB" dirty="0"/>
              <a:t> </a:t>
            </a:r>
            <a:r>
              <a:rPr lang="en-GB" dirty="0" err="1"/>
              <a:t>a’r</a:t>
            </a:r>
            <a:r>
              <a:rPr lang="en-GB" dirty="0"/>
              <a:t> </a:t>
            </a:r>
            <a:r>
              <a:rPr lang="en-GB" dirty="0" err="1"/>
              <a:t>llywodraeth</a:t>
            </a:r>
            <a:r>
              <a:rPr lang="en-GB" dirty="0"/>
              <a:t> </a:t>
            </a:r>
            <a:r>
              <a:rPr lang="en-GB" dirty="0" err="1"/>
              <a:t>weithio</a:t>
            </a:r>
            <a:r>
              <a:rPr lang="en-GB" dirty="0"/>
              <a:t> </a:t>
            </a:r>
            <a:r>
              <a:rPr lang="en-GB" dirty="0" err="1"/>
              <a:t>mewn</a:t>
            </a:r>
            <a:r>
              <a:rPr lang="en-GB" dirty="0"/>
              <a:t> </a:t>
            </a:r>
            <a:r>
              <a:rPr lang="en-GB" dirty="0" err="1"/>
              <a:t>ffordd</a:t>
            </a:r>
            <a:r>
              <a:rPr lang="en-GB" dirty="0"/>
              <a:t> </a:t>
            </a:r>
            <a:r>
              <a:rPr lang="en-GB" dirty="0" err="1"/>
              <a:t>wahanol</a:t>
            </a:r>
            <a:r>
              <a:rPr lang="en-GB" dirty="0"/>
              <a:t> </a:t>
            </a:r>
            <a:r>
              <a:rPr lang="en-GB" dirty="0" err="1"/>
              <a:t>i</a:t>
            </a:r>
            <a:r>
              <a:rPr lang="en-GB" dirty="0"/>
              <a:t> </a:t>
            </a:r>
            <a:r>
              <a:rPr lang="en-GB" dirty="0" err="1"/>
              <a:t>oresgyn</a:t>
            </a:r>
            <a:r>
              <a:rPr lang="en-GB" dirty="0"/>
              <a:t> y </a:t>
            </a:r>
            <a:r>
              <a:rPr lang="en-GB" dirty="0" err="1"/>
              <a:t>rhwystrau</a:t>
            </a:r>
            <a:r>
              <a:rPr lang="en-GB" dirty="0"/>
              <a:t> </a:t>
            </a:r>
            <a:r>
              <a:rPr lang="en-GB" dirty="0" err="1"/>
              <a:t>hyn</a:t>
            </a:r>
            <a:r>
              <a:rPr lang="en-GB" dirty="0"/>
              <a:t> – </a:t>
            </a:r>
            <a:r>
              <a:rPr lang="en-GB" dirty="0" err="1"/>
              <a:t>ffordd</a:t>
            </a:r>
            <a:r>
              <a:rPr lang="en-GB" dirty="0"/>
              <a:t> a </a:t>
            </a:r>
            <a:r>
              <a:rPr lang="en-GB" dirty="0" err="1"/>
              <a:t>fydd</a:t>
            </a:r>
            <a:r>
              <a:rPr lang="en-GB" dirty="0"/>
              <a:t> </a:t>
            </a:r>
            <a:r>
              <a:rPr lang="en-GB" dirty="0" err="1"/>
              <a:t>yn</a:t>
            </a:r>
            <a:r>
              <a:rPr lang="en-GB" dirty="0"/>
              <a:t>: • </a:t>
            </a:r>
            <a:r>
              <a:rPr lang="en-GB" dirty="0" err="1"/>
              <a:t>Ystyried</a:t>
            </a:r>
            <a:r>
              <a:rPr lang="en-GB" dirty="0"/>
              <a:t> </a:t>
            </a:r>
            <a:r>
              <a:rPr lang="en-GB" dirty="0" err="1"/>
              <a:t>pob</a:t>
            </a:r>
            <a:r>
              <a:rPr lang="en-GB" dirty="0"/>
              <a:t> </a:t>
            </a:r>
            <a:r>
              <a:rPr lang="en-GB" dirty="0" err="1"/>
              <a:t>agwedd</a:t>
            </a:r>
            <a:r>
              <a:rPr lang="en-GB" dirty="0"/>
              <a:t> </a:t>
            </a:r>
            <a:r>
              <a:rPr lang="en-GB" dirty="0" err="1"/>
              <a:t>ar</a:t>
            </a:r>
            <a:r>
              <a:rPr lang="en-GB" dirty="0"/>
              <a:t> </a:t>
            </a:r>
            <a:r>
              <a:rPr lang="en-GB" dirty="0" err="1"/>
              <a:t>lesiant</a:t>
            </a:r>
            <a:r>
              <a:rPr lang="en-GB" dirty="0"/>
              <a:t> </a:t>
            </a:r>
            <a:r>
              <a:rPr lang="en-GB" dirty="0" err="1"/>
              <a:t>wrth</a:t>
            </a:r>
            <a:r>
              <a:rPr lang="en-GB" dirty="0"/>
              <a:t> </a:t>
            </a:r>
            <a:r>
              <a:rPr lang="en-GB" dirty="0" err="1"/>
              <a:t>wneud</a:t>
            </a:r>
            <a:r>
              <a:rPr lang="en-GB" dirty="0"/>
              <a:t> </a:t>
            </a:r>
            <a:r>
              <a:rPr lang="en-GB" dirty="0" err="1"/>
              <a:t>penderfyniadau</a:t>
            </a:r>
            <a:r>
              <a:rPr lang="en-GB" dirty="0"/>
              <a:t> – </a:t>
            </a:r>
            <a:r>
              <a:rPr lang="en-GB" dirty="0" err="1"/>
              <a:t>diwylliannol</a:t>
            </a:r>
            <a:r>
              <a:rPr lang="en-GB" dirty="0"/>
              <a:t>, </a:t>
            </a:r>
            <a:r>
              <a:rPr lang="en-GB" dirty="0" err="1"/>
              <a:t>cymdeithasol</a:t>
            </a:r>
            <a:r>
              <a:rPr lang="en-GB" dirty="0"/>
              <a:t>, </a:t>
            </a:r>
            <a:r>
              <a:rPr lang="en-GB" dirty="0" err="1"/>
              <a:t>amgylcheddol</a:t>
            </a:r>
            <a:r>
              <a:rPr lang="en-GB" dirty="0"/>
              <a:t> ac </a:t>
            </a:r>
            <a:r>
              <a:rPr lang="en-GB" dirty="0" err="1"/>
              <a:t>economaidd</a:t>
            </a:r>
            <a:r>
              <a:rPr lang="en-GB" dirty="0"/>
              <a:t> • </a:t>
            </a:r>
            <a:r>
              <a:rPr lang="en-GB" dirty="0" err="1"/>
              <a:t>Helpu</a:t>
            </a:r>
            <a:r>
              <a:rPr lang="en-GB" dirty="0"/>
              <a:t> </a:t>
            </a:r>
            <a:r>
              <a:rPr lang="en-GB" dirty="0" err="1"/>
              <a:t>cyrff</a:t>
            </a:r>
            <a:r>
              <a:rPr lang="en-GB" dirty="0"/>
              <a:t> </a:t>
            </a:r>
            <a:r>
              <a:rPr lang="en-GB" dirty="0" err="1"/>
              <a:t>cyhoeddus</a:t>
            </a:r>
            <a:r>
              <a:rPr lang="en-GB" dirty="0"/>
              <a:t>, </a:t>
            </a:r>
            <a:r>
              <a:rPr lang="en-GB" dirty="0" err="1"/>
              <a:t>busnesau</a:t>
            </a:r>
            <a:r>
              <a:rPr lang="en-GB" dirty="0"/>
              <a:t> a </a:t>
            </a:r>
            <a:r>
              <a:rPr lang="en-GB" dirty="0" err="1"/>
              <a:t>chymunedau</a:t>
            </a:r>
            <a:r>
              <a:rPr lang="en-GB" dirty="0"/>
              <a:t> </a:t>
            </a:r>
            <a:r>
              <a:rPr lang="en-GB" dirty="0" err="1"/>
              <a:t>i</a:t>
            </a:r>
            <a:r>
              <a:rPr lang="en-GB" dirty="0"/>
              <a:t> </a:t>
            </a:r>
            <a:r>
              <a:rPr lang="en-GB" dirty="0" err="1"/>
              <a:t>gydweithio’n</a:t>
            </a:r>
            <a:r>
              <a:rPr lang="en-GB" dirty="0"/>
              <a:t> </a:t>
            </a:r>
            <a:r>
              <a:rPr lang="en-GB" dirty="0" err="1"/>
              <a:t>fwy</a:t>
            </a:r>
            <a:r>
              <a:rPr lang="en-GB" dirty="0"/>
              <a:t> </a:t>
            </a:r>
            <a:r>
              <a:rPr lang="en-GB" dirty="0" err="1"/>
              <a:t>effeithiol</a:t>
            </a:r>
            <a:r>
              <a:rPr lang="en-GB" dirty="0"/>
              <a:t> </a:t>
            </a:r>
            <a:r>
              <a:rPr lang="en-GB" dirty="0" err="1"/>
              <a:t>i</a:t>
            </a:r>
            <a:r>
              <a:rPr lang="en-GB" dirty="0"/>
              <a:t> </a:t>
            </a:r>
            <a:r>
              <a:rPr lang="en-GB" dirty="0" err="1"/>
              <a:t>fanteisio</a:t>
            </a:r>
            <a:r>
              <a:rPr lang="en-GB" dirty="0"/>
              <a:t> </a:t>
            </a:r>
            <a:r>
              <a:rPr lang="en-GB" dirty="0" err="1"/>
              <a:t>ar</a:t>
            </a:r>
            <a:r>
              <a:rPr lang="en-GB" dirty="0"/>
              <a:t> y </a:t>
            </a:r>
            <a:r>
              <a:rPr lang="en-GB" dirty="0" err="1"/>
              <a:t>cyfoeth</a:t>
            </a:r>
            <a:r>
              <a:rPr lang="en-GB" dirty="0"/>
              <a:t> o </a:t>
            </a:r>
            <a:r>
              <a:rPr lang="en-GB" dirty="0" err="1"/>
              <a:t>arbenigedd</a:t>
            </a:r>
            <a:r>
              <a:rPr lang="en-GB" dirty="0"/>
              <a:t> a </a:t>
            </a:r>
            <a:r>
              <a:rPr lang="en-GB" dirty="0" err="1"/>
              <a:t>gwybodaeth</a:t>
            </a:r>
            <a:r>
              <a:rPr lang="en-GB" dirty="0"/>
              <a:t> </a:t>
            </a:r>
            <a:r>
              <a:rPr lang="en-GB" dirty="0" err="1"/>
              <a:t>helaeth</a:t>
            </a:r>
            <a:r>
              <a:rPr lang="en-GB" dirty="0"/>
              <a:t> </a:t>
            </a:r>
            <a:r>
              <a:rPr lang="en-GB" dirty="0" err="1"/>
              <a:t>sydd</a:t>
            </a:r>
            <a:r>
              <a:rPr lang="en-GB" dirty="0"/>
              <a:t> </a:t>
            </a:r>
            <a:r>
              <a:rPr lang="en-GB" dirty="0" err="1"/>
              <a:t>ar</a:t>
            </a:r>
            <a:r>
              <a:rPr lang="en-GB" dirty="0"/>
              <a:t> </a:t>
            </a:r>
            <a:r>
              <a:rPr lang="en-GB" dirty="0" err="1"/>
              <a:t>gael</a:t>
            </a:r>
            <a:r>
              <a:rPr lang="en-GB" dirty="0"/>
              <a:t> • </a:t>
            </a:r>
            <a:r>
              <a:rPr lang="en-GB" dirty="0" err="1"/>
              <a:t>Cydnabod</a:t>
            </a:r>
            <a:r>
              <a:rPr lang="en-GB" dirty="0"/>
              <a:t> a </a:t>
            </a:r>
            <a:r>
              <a:rPr lang="en-GB" dirty="0" err="1"/>
              <a:t>pharchu</a:t>
            </a:r>
            <a:r>
              <a:rPr lang="en-GB" dirty="0"/>
              <a:t> </a:t>
            </a:r>
            <a:r>
              <a:rPr lang="en-GB" dirty="0" err="1"/>
              <a:t>terfynau</a:t>
            </a:r>
            <a:r>
              <a:rPr lang="en-GB" dirty="0"/>
              <a:t> </a:t>
            </a:r>
            <a:r>
              <a:rPr lang="en-GB" dirty="0" err="1"/>
              <a:t>ein</a:t>
            </a:r>
            <a:r>
              <a:rPr lang="en-GB" dirty="0"/>
              <a:t> </a:t>
            </a:r>
            <a:r>
              <a:rPr lang="en-GB" dirty="0" err="1"/>
              <a:t>hamgylchedd</a:t>
            </a:r>
            <a:r>
              <a:rPr lang="en-GB" dirty="0"/>
              <a:t> </a:t>
            </a:r>
            <a:r>
              <a:rPr lang="en-GB" dirty="0" err="1"/>
              <a:t>a’n</a:t>
            </a:r>
            <a:r>
              <a:rPr lang="en-GB" dirty="0"/>
              <a:t> </a:t>
            </a:r>
            <a:r>
              <a:rPr lang="en-GB" dirty="0" err="1"/>
              <a:t>hadnoddau</a:t>
            </a:r>
            <a:r>
              <a:rPr lang="en-GB" dirty="0"/>
              <a:t> </a:t>
            </a:r>
            <a:r>
              <a:rPr lang="en-GB" dirty="0" err="1"/>
              <a:t>naturiol</a:t>
            </a:r>
            <a:r>
              <a:rPr lang="en-GB" dirty="0"/>
              <a:t>.</a:t>
            </a:r>
          </a:p>
          <a:p>
            <a:endParaRPr lang="en-GB" b="1" dirty="0"/>
          </a:p>
          <a:p>
            <a:r>
              <a:rPr lang="cy-GB" b="1" dirty="0"/>
              <a:t>Pam mae hyn yn bwysig gwybod pan feddyliwn am blant ac ECEC?</a:t>
            </a:r>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16</a:t>
            </a:fld>
            <a:endParaRPr lang="en-GB"/>
          </a:p>
        </p:txBody>
      </p:sp>
    </p:spTree>
    <p:extLst>
      <p:ext uri="{BB962C8B-B14F-4D97-AF65-F5344CB8AC3E}">
        <p14:creationId xmlns:p14="http://schemas.microsoft.com/office/powerpoint/2010/main" val="10971544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Well-being of Future Generations Act is a ground-breaking piece of legislation that requires public bodies in Wales to work better with others (including each other and communities) and take a more joined up, long-term approach so that their decisions have a positive impact on people living in the future as well as those living today.</a:t>
            </a:r>
          </a:p>
          <a:p>
            <a:endParaRPr lang="en-GB" dirty="0"/>
          </a:p>
          <a:p>
            <a:r>
              <a:rPr lang="en-GB" dirty="0"/>
              <a:t>The thinking behind the Act recognises that, to overcome these challenges, public bodies and government need to work in a different way – a way that will: • Consider all aspects of well-being in decision making - cultural, social, environmental and economic • Help public bodies, businesses and communities cooperate more effectively to draw out the amazing wealth of expertise and knowledge that is available • Recognise and respect the limits of our natural environment and resources.</a:t>
            </a:r>
          </a:p>
          <a:p>
            <a:endParaRPr lang="en-GB" dirty="0"/>
          </a:p>
          <a:p>
            <a:endParaRPr lang="en-GB" dirty="0"/>
          </a:p>
          <a:p>
            <a:r>
              <a:rPr lang="en-GB" b="1" dirty="0"/>
              <a:t>Why is this important to know when we think about children and ECEC?</a:t>
            </a:r>
          </a:p>
        </p:txBody>
      </p:sp>
      <p:sp>
        <p:nvSpPr>
          <p:cNvPr id="4" name="Slide Number Placeholder 3"/>
          <p:cNvSpPr>
            <a:spLocks noGrp="1"/>
          </p:cNvSpPr>
          <p:nvPr>
            <p:ph type="sldNum" sz="quarter" idx="5"/>
          </p:nvPr>
        </p:nvSpPr>
        <p:spPr/>
        <p:txBody>
          <a:bodyPr/>
          <a:lstStyle/>
          <a:p>
            <a:fld id="{0ECC8C07-3F3D-4D92-BD96-7ACBA6EAA575}" type="slidenum">
              <a:rPr lang="en-GB" smtClean="0"/>
              <a:t>17</a:t>
            </a:fld>
            <a:endParaRPr lang="en-GB"/>
          </a:p>
        </p:txBody>
      </p:sp>
    </p:spTree>
    <p:extLst>
      <p:ext uri="{BB962C8B-B14F-4D97-AF65-F5344CB8AC3E}">
        <p14:creationId xmlns:p14="http://schemas.microsoft.com/office/powerpoint/2010/main" val="42188350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Felly </a:t>
            </a:r>
            <a:r>
              <a:rPr lang="en-GB" dirty="0" err="1"/>
              <a:t>hyd</a:t>
            </a:r>
            <a:r>
              <a:rPr lang="en-GB" dirty="0"/>
              <a:t> </a:t>
            </a:r>
            <a:r>
              <a:rPr lang="en-GB" dirty="0" err="1"/>
              <a:t>yn</a:t>
            </a:r>
            <a:r>
              <a:rPr lang="en-GB" dirty="0"/>
              <a:t> </a:t>
            </a:r>
            <a:r>
              <a:rPr lang="en-GB" dirty="0" err="1"/>
              <a:t>oed</a:t>
            </a:r>
            <a:r>
              <a:rPr lang="en-GB" dirty="0"/>
              <a:t> </a:t>
            </a:r>
            <a:r>
              <a:rPr lang="en-GB" dirty="0" err="1"/>
              <a:t>ar</a:t>
            </a:r>
            <a:r>
              <a:rPr lang="en-GB" dirty="0"/>
              <a:t> </a:t>
            </a:r>
            <a:r>
              <a:rPr lang="en-GB" dirty="0" err="1"/>
              <a:t>lefel</a:t>
            </a:r>
            <a:r>
              <a:rPr lang="en-GB" dirty="0"/>
              <a:t> macro </a:t>
            </a:r>
            <a:r>
              <a:rPr lang="en-GB" dirty="0" err="1"/>
              <a:t>deddfwriaeth</a:t>
            </a:r>
            <a:r>
              <a:rPr lang="en-GB" dirty="0"/>
              <a:t> a </a:t>
            </a:r>
            <a:r>
              <a:rPr lang="en-GB" dirty="0" err="1"/>
              <a:t>pholisi</a:t>
            </a:r>
            <a:r>
              <a:rPr lang="en-GB" dirty="0"/>
              <a:t> gall </a:t>
            </a:r>
            <a:r>
              <a:rPr lang="en-GB" dirty="0" err="1"/>
              <a:t>fod</a:t>
            </a:r>
            <a:r>
              <a:rPr lang="en-GB" dirty="0"/>
              <a:t> </a:t>
            </a:r>
            <a:r>
              <a:rPr lang="en-GB" dirty="0" err="1"/>
              <a:t>materion</a:t>
            </a:r>
            <a:r>
              <a:rPr lang="en-GB" dirty="0"/>
              <a:t> </a:t>
            </a:r>
            <a:r>
              <a:rPr lang="en-GB" dirty="0" err="1"/>
              <a:t>ymrwymiad</a:t>
            </a:r>
            <a:r>
              <a:rPr lang="en-GB" dirty="0"/>
              <a:t>, </a:t>
            </a:r>
            <a:r>
              <a:rPr lang="en-GB" dirty="0" err="1"/>
              <a:t>rhwydweithio</a:t>
            </a:r>
            <a:r>
              <a:rPr lang="en-GB" dirty="0"/>
              <a:t>, </a:t>
            </a:r>
            <a:r>
              <a:rPr lang="en-GB" dirty="0" err="1"/>
              <a:t>amser</a:t>
            </a:r>
            <a:r>
              <a:rPr lang="en-GB" dirty="0"/>
              <a:t>, </a:t>
            </a:r>
            <a:r>
              <a:rPr lang="en-GB" dirty="0" err="1"/>
              <a:t>ymddiriedaeth</a:t>
            </a:r>
            <a:r>
              <a:rPr lang="en-GB" dirty="0"/>
              <a:t>, </a:t>
            </a:r>
            <a:r>
              <a:rPr lang="en-GB" dirty="0" err="1"/>
              <a:t>pŵer</a:t>
            </a:r>
            <a:r>
              <a:rPr lang="en-GB" dirty="0"/>
              <a:t>,</a:t>
            </a:r>
          </a:p>
          <a:p>
            <a:r>
              <a:rPr lang="en-GB" dirty="0" err="1"/>
              <a:t>Camgymhariadau</a:t>
            </a:r>
            <a:r>
              <a:rPr lang="en-GB" dirty="0"/>
              <a:t> </a:t>
            </a:r>
            <a:r>
              <a:rPr lang="en-GB" dirty="0" err="1"/>
              <a:t>diwylliannol</a:t>
            </a:r>
            <a:r>
              <a:rPr lang="en-GB" dirty="0"/>
              <a:t>, </a:t>
            </a:r>
            <a:r>
              <a:rPr lang="en-GB" dirty="0" err="1"/>
              <a:t>yr</a:t>
            </a:r>
            <a:r>
              <a:rPr lang="en-GB" dirty="0"/>
              <a:t> </a:t>
            </a:r>
            <a:r>
              <a:rPr lang="en-GB" dirty="0" err="1"/>
              <a:t>adnoddau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dryswch</a:t>
            </a:r>
            <a:r>
              <a:rPr lang="en-GB" dirty="0"/>
              <a:t> </a:t>
            </a:r>
            <a:r>
              <a:rPr lang="en-GB" dirty="0" err="1"/>
              <a:t>rolau</a:t>
            </a:r>
            <a:r>
              <a:rPr lang="en-GB" dirty="0"/>
              <a:t> a </a:t>
            </a:r>
            <a:r>
              <a:rPr lang="en-GB" dirty="0" err="1"/>
              <a:t>chyfrifoldebau</a:t>
            </a:r>
            <a:r>
              <a:rPr lang="en-GB" dirty="0"/>
              <a:t> a </a:t>
            </a:r>
            <a:r>
              <a:rPr lang="en-GB" dirty="0" err="1"/>
              <a:t>diffyg</a:t>
            </a:r>
            <a:r>
              <a:rPr lang="en-GB" dirty="0"/>
              <a:t> </a:t>
            </a:r>
            <a:r>
              <a:rPr lang="en-GB" dirty="0" err="1"/>
              <a:t>swyddi</a:t>
            </a:r>
            <a:r>
              <a:rPr lang="en-GB" dirty="0"/>
              <a:t> a </a:t>
            </a:r>
            <a:r>
              <a:rPr lang="en-GB" dirty="0" err="1"/>
              <a:t>fersiynau</a:t>
            </a:r>
            <a:r>
              <a:rPr lang="en-GB" dirty="0"/>
              <a:t> y </a:t>
            </a:r>
            <a:r>
              <a:rPr lang="en-GB" dirty="0" err="1"/>
              <a:t>cytunwyd</a:t>
            </a:r>
            <a:r>
              <a:rPr lang="en-GB" dirty="0"/>
              <a:t> </a:t>
            </a:r>
            <a:r>
              <a:rPr lang="en-GB" dirty="0" err="1"/>
              <a:t>arnynt</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18</a:t>
            </a:fld>
            <a:endParaRPr lang="en-GB"/>
          </a:p>
        </p:txBody>
      </p:sp>
    </p:spTree>
    <p:extLst>
      <p:ext uri="{BB962C8B-B14F-4D97-AF65-F5344CB8AC3E}">
        <p14:creationId xmlns:p14="http://schemas.microsoft.com/office/powerpoint/2010/main" val="31790291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even at the macro level of legislation and policy there can be issues of commitment, networking, time, trust, power, </a:t>
            </a:r>
          </a:p>
          <a:p>
            <a:r>
              <a:rPr lang="en-GB" dirty="0"/>
              <a:t>Cultural mismatches, resources required, confusion of roles and responsibilities and a lack of agreed positions and versions.</a:t>
            </a:r>
          </a:p>
        </p:txBody>
      </p:sp>
      <p:sp>
        <p:nvSpPr>
          <p:cNvPr id="4" name="Slide Number Placeholder 3"/>
          <p:cNvSpPr>
            <a:spLocks noGrp="1"/>
          </p:cNvSpPr>
          <p:nvPr>
            <p:ph type="sldNum" sz="quarter" idx="5"/>
          </p:nvPr>
        </p:nvSpPr>
        <p:spPr/>
        <p:txBody>
          <a:bodyPr/>
          <a:lstStyle/>
          <a:p>
            <a:fld id="{0ECC8C07-3F3D-4D92-BD96-7ACBA6EAA575}" type="slidenum">
              <a:rPr lang="en-GB" smtClean="0"/>
              <a:t>19</a:t>
            </a:fld>
            <a:endParaRPr lang="en-GB"/>
          </a:p>
        </p:txBody>
      </p:sp>
    </p:spTree>
    <p:extLst>
      <p:ext uri="{BB962C8B-B14F-4D97-AF65-F5344CB8AC3E}">
        <p14:creationId xmlns:p14="http://schemas.microsoft.com/office/powerpoint/2010/main" val="3447434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Mae hyn yn nogfen WCVA ond gallwch gyfeirio ato yn hytrach na mynd drwyddo. Mae rhywfaint o bechod pwynt critigol yn y ddogfen a allai fod o gymorth</a:t>
            </a:r>
          </a:p>
          <a:p>
            <a:endParaRPr lang="cy-GB" b="1" dirty="0"/>
          </a:p>
          <a:p>
            <a:r>
              <a:rPr lang="cy-GB" b="1" dirty="0"/>
              <a:t>Mae sawl corff cyhoeddus yn edrych ar Ysgol cyfranogi (ladder of Participation) (</a:t>
            </a:r>
            <a:r>
              <a:rPr lang="cy-GB" b="1" dirty="0" err="1"/>
              <a:t>Arnstein</a:t>
            </a:r>
            <a:r>
              <a:rPr lang="cy-GB" b="1" dirty="0"/>
              <a:t> 1969 ar gyfer oedolion / Hart 1991/1992 i blant). Dylent fod wedi dod ar draws hyn erbyn hyn.</a:t>
            </a:r>
          </a:p>
          <a:p>
            <a:endParaRPr lang="cy-GB" dirty="0"/>
          </a:p>
          <a:p>
            <a:endParaRPr lang="en-GB" dirty="0"/>
          </a:p>
          <a:p>
            <a:endParaRPr lang="cy-GB" noProof="0" dirty="0"/>
          </a:p>
          <a:p>
            <a:r>
              <a:rPr lang="cy-GB" noProof="0" dirty="0"/>
              <a:t>Hyd yn oed pan fyddwn yn credu’n sicr ym mhwysigrwydd cynnwys, fodd bynnag, mae yna dal lawer o rwystrau i’w goresgyn cyn y mae’n rhan annatod o’r broses dylunio a darparu gwasanaethau. Bydd yn cymryd amser i ddeall y ffyrdd gorau o gynnwys cymuned yn ei holl amrywiaeth, o gofio y bydd gan y mwyafrif o gymunedau lawer o wahaniaethau diwylliannol, ieithyddol, demograffig a gwahaniaethau eraill. Gellir hwyluso’r broses hon drwy feithrin a chynnal perthynas ag arweinwyr cymunedol neu ddarparwyr gwasanaethau eraill, a all fod yn gyfryngwyr y bydd y gymuned yn ymddiried ynddynt. Yn yr un modd â chydweithio, gall y pwysau i ddarparu canlyniadau ar unwaith gyda llai a llai o arian olygu ei bod yn demtasiwn i hepgor cynnwys pobl mewn ffordd ystyrlon yn gynnar yn y broses, gan gynnal proses ymgynghori fwy arwynebol pan fo’r mwyafrif o benderfyniadau wedi’u gwneud yn fewnol. Perygl hyn yw efallai na fydd y canlyniadau’n elwa o fewnwelediadau’r rheiny sy’n defnyddio gwasanaethau presennol neu eu syniadau ar gyfer arloesi a gwella. Yn waeth na hyn, gall prosesau ymgysylltu anfoddhaol beri i bobl deimlo’n rhwystredig ac yn ddi-rym ac yn llai tebygol o fod eisiau cymryd rhan mewn ymarferion tebyg yn y dyfodol. </a:t>
            </a:r>
          </a:p>
        </p:txBody>
      </p:sp>
      <p:sp>
        <p:nvSpPr>
          <p:cNvPr id="4" name="Slide Number Placeholder 3"/>
          <p:cNvSpPr>
            <a:spLocks noGrp="1"/>
          </p:cNvSpPr>
          <p:nvPr>
            <p:ph type="sldNum" sz="quarter" idx="5"/>
          </p:nvPr>
        </p:nvSpPr>
        <p:spPr/>
        <p:txBody>
          <a:bodyPr/>
          <a:lstStyle/>
          <a:p>
            <a:fld id="{0ECC8C07-3F3D-4D92-BD96-7ACBA6EAA575}" type="slidenum">
              <a:rPr lang="en-GB" smtClean="0"/>
              <a:t>20</a:t>
            </a:fld>
            <a:endParaRPr lang="en-GB"/>
          </a:p>
        </p:txBody>
      </p:sp>
    </p:spTree>
    <p:extLst>
      <p:ext uri="{BB962C8B-B14F-4D97-AF65-F5344CB8AC3E}">
        <p14:creationId xmlns:p14="http://schemas.microsoft.com/office/powerpoint/2010/main" val="13457148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This is in the WCVA document but you can allude to it rather than go through. There are some critical points in the document which may help </a:t>
            </a:r>
          </a:p>
          <a:p>
            <a:endParaRPr lang="en-GB" b="1" dirty="0"/>
          </a:p>
          <a:p>
            <a:r>
              <a:rPr lang="en-GB" b="1" dirty="0"/>
              <a:t>Several public bodies look at the Ladder of participation (</a:t>
            </a:r>
            <a:r>
              <a:rPr lang="en-GB" b="1" dirty="0" err="1"/>
              <a:t>Arnstein</a:t>
            </a:r>
            <a:r>
              <a:rPr lang="en-GB" b="1" dirty="0"/>
              <a:t> 1969 for adult / Hart 1991/1992 for children). They should have come across this by now.</a:t>
            </a:r>
          </a:p>
          <a:p>
            <a:endParaRPr lang="en-GB" b="1" dirty="0"/>
          </a:p>
          <a:p>
            <a:endParaRPr lang="en-GB" b="1" dirty="0"/>
          </a:p>
          <a:p>
            <a:endParaRPr lang="en-GB" dirty="0"/>
          </a:p>
          <a:p>
            <a:r>
              <a:rPr lang="en-GB" dirty="0"/>
              <a:t>Even when we are convinced of the importance of involvement there are many practical barriers that may need overcoming re are still many practical barriers that may need overcoming before it is integrated within service design and delivery. Understanding the best ways to involve a community in all its diversity will take time, given that most communities will have multiple cultural, linguistic, demographic and other differences. Building and maintaining relationships with other community leaders or service providers, that can act as trusted intermediaries, can make this process easier. As with collaboration, the pressures to deliver immediate results on reducing budgets can also make it tempting to bypass meaningful involvement at early stages in favour of more superficial consultation at a point where most decisions have been made internally. The danger of this is that the end result may not benefit from the insights of those actually using existing services or their ideas for innovation and improvement. Worse, unsatisfactory engagement processes can leave people feeling frustrated and powerless and less likely to want to be involved in similar exercises in the future</a:t>
            </a:r>
          </a:p>
        </p:txBody>
      </p:sp>
      <p:sp>
        <p:nvSpPr>
          <p:cNvPr id="4" name="Slide Number Placeholder 3"/>
          <p:cNvSpPr>
            <a:spLocks noGrp="1"/>
          </p:cNvSpPr>
          <p:nvPr>
            <p:ph type="sldNum" sz="quarter" idx="5"/>
          </p:nvPr>
        </p:nvSpPr>
        <p:spPr/>
        <p:txBody>
          <a:bodyPr/>
          <a:lstStyle/>
          <a:p>
            <a:fld id="{0ECC8C07-3F3D-4D92-BD96-7ACBA6EAA575}" type="slidenum">
              <a:rPr lang="en-GB" smtClean="0"/>
              <a:t>21</a:t>
            </a:fld>
            <a:endParaRPr lang="en-GB"/>
          </a:p>
        </p:txBody>
      </p:sp>
    </p:spTree>
    <p:extLst>
      <p:ext uri="{BB962C8B-B14F-4D97-AF65-F5344CB8AC3E}">
        <p14:creationId xmlns:p14="http://schemas.microsoft.com/office/powerpoint/2010/main" val="1849150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do not have to put this in their assignment but this act shows that although it feels like it does a lot – it also leaves a lot to be desired – this is the message that should come across…. In every law / policy / practice there will be aspects that will not cover everyone. NO need to put in assignment – just here for example of how policies can be interpreted.</a:t>
            </a:r>
          </a:p>
        </p:txBody>
      </p:sp>
      <p:sp>
        <p:nvSpPr>
          <p:cNvPr id="4" name="Slide Number Placeholder 3"/>
          <p:cNvSpPr>
            <a:spLocks noGrp="1"/>
          </p:cNvSpPr>
          <p:nvPr>
            <p:ph type="sldNum" sz="quarter" idx="5"/>
          </p:nvPr>
        </p:nvSpPr>
        <p:spPr/>
        <p:txBody>
          <a:bodyPr/>
          <a:lstStyle/>
          <a:p>
            <a:fld id="{0ECC8C07-3F3D-4D92-BD96-7ACBA6EAA575}" type="slidenum">
              <a:rPr lang="en-GB" smtClean="0"/>
              <a:t>22</a:t>
            </a:fld>
            <a:endParaRPr lang="en-GB"/>
          </a:p>
        </p:txBody>
      </p:sp>
    </p:spTree>
    <p:extLst>
      <p:ext uri="{BB962C8B-B14F-4D97-AF65-F5344CB8AC3E}">
        <p14:creationId xmlns:p14="http://schemas.microsoft.com/office/powerpoint/2010/main" val="4126766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Mae'r Mesur yn ymwneud â'r UNCRC</a:t>
            </a:r>
          </a:p>
          <a:p>
            <a:endParaRPr lang="cy-GB" noProof="0" dirty="0"/>
          </a:p>
          <a:p>
            <a:endParaRPr lang="cy-GB" b="1" noProof="0" dirty="0"/>
          </a:p>
          <a:p>
            <a:r>
              <a:rPr lang="cy-GB" b="1" noProof="0" dirty="0"/>
              <a:t>Pa eiriau yma sy'n golygu efallai na ofynnir i blant gymryd rhan mewn penderfyniadau a wneir ar eu cyfer? = “y mae’n eu hystyried yn addas” # (mae hyn yn digwydd llawer pan wneir penderfyniadau ynghylch cau ysgolion, newid llwybrau bysiau ac ati)</a:t>
            </a:r>
          </a:p>
          <a:p>
            <a:endParaRPr lang="cy-GB" noProof="0" dirty="0"/>
          </a:p>
          <a:p>
            <a:endParaRPr lang="cy-GB" noProof="0" dirty="0"/>
          </a:p>
          <a:p>
            <a:r>
              <a:rPr lang="cy-GB" noProof="0" dirty="0"/>
              <a:t>Yng Nghymru, mae'r ymrwymiad i'r UNCRC wedi'i ymgorffori mewn deddfwriaeth gyda Mesur Hawliau Plant a Phobl Ifanc (Cymru) (2011) (Ychwanegwyd hyn yn 2011).</a:t>
            </a:r>
          </a:p>
          <a:p>
            <a:endParaRPr lang="cy-GB" noProof="0" dirty="0"/>
          </a:p>
          <a:p>
            <a:r>
              <a:rPr lang="cy-GB" noProof="0" dirty="0"/>
              <a:t>Mae Adran 1 o'r Mesur yn gosod dyletswydd ar Weinidogion Cymru i roi sylw dyledus i'r UNCRC wrth arfer eu swyddogaethau. Mae hyn yn golygu bod yn rhaid i Weinidogion Cymru feddwl sut mae'r hyn maen nhw'n ei wneud yn gysylltiedig â'r hawliau a'r rhwymedigaethau perthnasol yn yr UNCRC. O ganlyniad, mae hyn yn hidlo i lawr i'r lefel leol trwy ddeddfwriaeth, rheoleiddio a chanllawiau statudol. Mae'r canllaw hwn yn ymwneud â'r hawl i gymryd rhan sy'n hawl sylfaenol a galluogi fel y nodir yn Erthygl 12 o UNCRC:</a:t>
            </a:r>
          </a:p>
          <a:p>
            <a:endParaRPr lang="cy-GB" noProof="0" dirty="0"/>
          </a:p>
          <a:p>
            <a:r>
              <a:rPr lang="cy-GB" noProof="0" dirty="0"/>
              <a:t>Mae Saith Nod Craidd Llywodraeth Cymru yn grynodeb o'r UNCRC a ddylai fod yn sail i arfer gweithio unrhyw ddarpariaeth gwasanaeth sy'n gweithio gyda phlant a phobl ifanc yn genedlaethol ac yn lleol.</a:t>
            </a:r>
          </a:p>
          <a:p>
            <a:endParaRPr lang="cy-GB" noProof="0" dirty="0"/>
          </a:p>
          <a:p>
            <a:r>
              <a:rPr lang="cy-GB" noProof="0" dirty="0"/>
              <a:t>Mae Nod Craidd 5 yn benodol yn ymwneud â chyfranogiad plant a phobl ifanc gyda'r nod bod pob plentyn a pherson ifanc yn Erthygl 12 (Parch at farn y plentyn): Mae gan blant yr hawl i ddweud beth maen nhw'n meddwl ddylai ddigwydd, pan fydd oedolion yn gwneud penderfyniadau sy'n effeithio arnyn nhw, ac i ystyried eu barn. I gael mwy o wybodaeth, ewch i - http://www.unicef.org/crc/files/Rights_overview.pdf</a:t>
            </a:r>
          </a:p>
        </p:txBody>
      </p:sp>
      <p:sp>
        <p:nvSpPr>
          <p:cNvPr id="4" name="Slide Number Placeholder 3"/>
          <p:cNvSpPr>
            <a:spLocks noGrp="1"/>
          </p:cNvSpPr>
          <p:nvPr>
            <p:ph type="sldNum" sz="quarter" idx="5"/>
          </p:nvPr>
        </p:nvSpPr>
        <p:spPr/>
        <p:txBody>
          <a:bodyPr/>
          <a:lstStyle/>
          <a:p>
            <a:fld id="{0ECC8C07-3F3D-4D92-BD96-7ACBA6EAA575}" type="slidenum">
              <a:rPr lang="en-GB" smtClean="0"/>
              <a:t>23</a:t>
            </a:fld>
            <a:endParaRPr lang="en-GB"/>
          </a:p>
        </p:txBody>
      </p:sp>
    </p:spTree>
    <p:extLst>
      <p:ext uri="{BB962C8B-B14F-4D97-AF65-F5344CB8AC3E}">
        <p14:creationId xmlns:p14="http://schemas.microsoft.com/office/powerpoint/2010/main" val="3597235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Measure relates to the UNCRC</a:t>
            </a:r>
          </a:p>
          <a:p>
            <a:endParaRPr lang="en-GB" dirty="0"/>
          </a:p>
          <a:p>
            <a:endParaRPr lang="en-GB" dirty="0"/>
          </a:p>
          <a:p>
            <a:r>
              <a:rPr lang="en-GB" b="1" dirty="0"/>
              <a:t>What words here mean that children may not be asked to participate in decisions made for them? = “as they consider suitable” #(this happens a lot when decisions are made about school closures, bus route changes etc) therefore interpretation is vital and LA’s will interpret it as they see fit on times </a:t>
            </a:r>
          </a:p>
          <a:p>
            <a:endParaRPr lang="en-GB" dirty="0"/>
          </a:p>
          <a:p>
            <a:endParaRPr lang="en-GB" dirty="0"/>
          </a:p>
          <a:p>
            <a:r>
              <a:rPr lang="en-GB" dirty="0"/>
              <a:t> In Wales, the commitment to the UNCRC is enshrined in legislation with the Rights of Children and Young Persons (Wales) Measure (2011) (This was added in 2011). </a:t>
            </a:r>
          </a:p>
          <a:p>
            <a:endParaRPr lang="en-GB" dirty="0"/>
          </a:p>
          <a:p>
            <a:r>
              <a:rPr lang="en-GB" dirty="0"/>
              <a:t>Section 1 of the Measure places a duty on the Welsh Ministers to have due regard to the UNCRC when exercising their functions. This means the Welsh Ministers must think about how what they are doing relates to the relevant rights and obligations in the UNCRC. Consequently, this filters down to the local level through legislation, regulation and statutory guidance. This guidance relates to the right to participate which is a fundamental and enabling right as set out in Article 12 of the UNCRC:</a:t>
            </a:r>
          </a:p>
          <a:p>
            <a:endParaRPr lang="en-GB" dirty="0"/>
          </a:p>
          <a:p>
            <a:r>
              <a:rPr lang="en-GB" dirty="0"/>
              <a:t> The Welsh Government’s Seven Core Aims is a summary of the UNCRC which should underpin the working practice of any service provision working with children and young people nationally and locally.</a:t>
            </a:r>
          </a:p>
          <a:p>
            <a:endParaRPr lang="en-GB" dirty="0"/>
          </a:p>
          <a:p>
            <a:r>
              <a:rPr lang="en-GB" dirty="0"/>
              <a:t> Core Aim 5 in particular relates to children and young people’s participation with the aim that all children and young people are Article 12 (Respect for the views of the child): Children have the right to say what they think should happen, when adults are making decisions that affect them, and to have their opinions taken into account. For more information visit - http://www.unicef.org/crc/files/Rights_overview.pdf</a:t>
            </a:r>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24</a:t>
            </a:fld>
            <a:endParaRPr lang="en-GB"/>
          </a:p>
        </p:txBody>
      </p:sp>
    </p:spTree>
    <p:extLst>
      <p:ext uri="{BB962C8B-B14F-4D97-AF65-F5344CB8AC3E}">
        <p14:creationId xmlns:p14="http://schemas.microsoft.com/office/powerpoint/2010/main" val="12042493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Dylid cydnabod Cymru am ei hymdrechion i fewnosod cyd-adeiladu ar draws y system fel egwyddor ar gyfer datblygu’r cwricwlwm a gwneud polisïau addysg yn fwy cyffredinol.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 Llywodraeth Cymru wedi llwyddo i gael m</a:t>
            </a:r>
            <a:r>
              <a:rPr lang="cy-GB" sz="1800" dirty="0">
                <a:effectLst/>
                <a:latin typeface="Calibri" panose="020F0502020204030204" pitchFamily="34" charset="0"/>
                <a:ea typeface="DengXian" panose="02010600030101010101" pitchFamily="2" charset="-122"/>
                <a:cs typeface="Calibri" panose="020F0502020204030204" pitchFamily="34" charset="0"/>
              </a:rPr>
              <a:t>à</a:t>
            </a:r>
            <a:r>
              <a:rPr lang="cy-GB" sz="1800" dirty="0">
                <a:effectLst/>
                <a:latin typeface="Calibri" panose="020F0502020204030204" pitchFamily="34" charset="0"/>
                <a:ea typeface="DengXian" panose="02010600030101010101" pitchFamily="2" charset="-122"/>
                <a:cs typeface="Times New Roman" panose="02020603050405020304" pitchFamily="18" charset="0"/>
              </a:rPr>
              <a:t>s critigol o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randdeiliaid</a:t>
            </a:r>
            <a:r>
              <a:rPr lang="cy-GB" sz="1800" dirty="0">
                <a:effectLst/>
                <a:latin typeface="Calibri" panose="020F0502020204030204" pitchFamily="34" charset="0"/>
                <a:ea typeface="DengXian" panose="02010600030101010101" pitchFamily="2" charset="-122"/>
                <a:cs typeface="Times New Roman" panose="02020603050405020304" pitchFamily="18" charset="0"/>
              </a:rPr>
              <a:t> i gefnogi ac ymrwymo i’r newidiadau, a seilio datblygiad y cwricwlwm ar gyfraniadau ymarferwyr yn ogystal ag arbenigwyr academaidd a pholisi. Mae llawer o ymarferwyr proffesiynol addysg wedi’u cynnwys drwodd draw wrth weithio gyda’i gilydd i siapio system addysg y dyfodol yng Nghymru: athrawon, arbenigwyr, rhieni, myfyrwyr, arweinwyr ysgol, yn ogystal â’r rheiny sy’n gweithio ar draws yr haen ganol. Mae’r Arolygiaeth Addysg a Hyfforddiant (Estyn) a chonsortia rhanbarthol wedi buddsoddi amser drwy gydol y broses, i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ailgyflunio</a:t>
            </a:r>
            <a:r>
              <a:rPr lang="cy-GB" sz="1800" dirty="0">
                <a:effectLst/>
                <a:latin typeface="Calibri" panose="020F0502020204030204" pitchFamily="34" charset="0"/>
                <a:ea typeface="DengXian" panose="02010600030101010101" pitchFamily="2" charset="-122"/>
                <a:cs typeface="Times New Roman" panose="02020603050405020304" pitchFamily="18" charset="0"/>
              </a:rPr>
              <a:t> gwelliannau ysgol ac ymagweddau gwerthuso sy’n alinio i anghenion y cwricwlwm newydd.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Mae’r broses gyd-adeiladu, dan arweiniad a rheolaeth Llywodraeth Cymru, wedi adeiladu ar dri mecanwaith allweddol: y Rhwydwaith Ysgolion Arloesi, rhwydwaith o ysgolion a wahoddwyd i gychwyn arwain ar ddyluniad a datblygiad o’r cwricwlwm newydd i Gymru, gweithgorau ac ymgynghoriadau (Ffigwr 5). Mae’r broses hon wedi rhoi siâp i wahanol elfennau ynghylch y Cwricwlwm i Gymru, yn cynnwys fframwaith y cwricwlwm, ac wedi caniatáu am gynnal peilot ar gyfer gwahanol ymagweddau at asesu. Bu’n effeithiol wrth greu amgylchedd o ymddiriedolaeth a chydweithio sy’n hyrwyddo ymgysylltu.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 Cymru hefyd wedi buddsoddi mewn meddu ar strategaeth gyfathrebu glir sydd wedi dod â chydlyniad i wahanol elfennau polisi ac eglurder o ran y weledigaeth, gan sefydlu sylfaen cadarn i weithwyr proffesiynol allu cymryd perchenogaeth am y “cenhadaeth genedlaethol”. Mae rhan fwyaf yr addysgwyr yn argyhoeddiadol, y bydd y cwricwlwm newydd yn gwneud gwahaniaeth positif ar gyfer eu myfyrwyr. Mae’r diwygiad yn cyfrif eiriolwyr cryf ymhlith grwpiau rhanddeiliaid fel athrawon, penaethiaid a sefydliadau haen ganol. Mae’n ymddangos bod yr eiriolwyr cynnar sydd wedi bod yn gweithio gyda’r cwricwlwm newydd yr hiraf yn ei gefnogi’n gryf. Tu hwnt i’w hymrwymiad, dywedodd llawer o weithwyr proffesiynol addysg eu bod yn teimlo’n barod ac wedi’u cefnogi i newid i gwricwlwm newydd (OECD, 2020[1]).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dirty="0"/>
              <a:t>Wales should be acknowledged for its efforts to embed co-construction across the system as a principle for curriculum development and education policy making more generally. </a:t>
            </a:r>
          </a:p>
          <a:p>
            <a:endParaRPr lang="en-GB" dirty="0"/>
          </a:p>
          <a:p>
            <a:endParaRPr lang="en-GB" dirty="0"/>
          </a:p>
          <a:p>
            <a:r>
              <a:rPr lang="en-GB" dirty="0"/>
              <a:t>The Welsh Government has succeeded in getting a critical mass of stakeholders to support and commit to the changes, and informing curriculum development with practitioners’ contributions as well as academic and policy experts. Many education professionals have been engaged across the board in working together to shape the future education system in Wales: teachers, experts, parents, students, school leaders, as well as those working across the middle tier. The Inspectorate for Education and Training (Estyn) and regional consortia have invested time throughout the whole process, to reconfigure school improvement and evaluation approaches that align to the needs of the new curriculum. </a:t>
            </a:r>
          </a:p>
          <a:p>
            <a:endParaRPr lang="en-GB" dirty="0"/>
          </a:p>
          <a:p>
            <a:r>
              <a:rPr lang="en-GB" dirty="0"/>
              <a:t>The co-construction process, led and managed by the Welsh Government, has built on three key mechanisms: the Pioneer School Network, a network of schools that was invited to initially lead on the design and development of the new curriculum for Wales, working groups and consultations (Figure 5). This process has given shape to different components around the Curriculum for Wales, including the curriculum framework, and has allowed for piloting different approaches to assessment. It has been effective in creating an environment of trust and collaboration that promotes engagement. </a:t>
            </a:r>
          </a:p>
          <a:p>
            <a:endParaRPr lang="en-GB" dirty="0"/>
          </a:p>
          <a:p>
            <a:r>
              <a:rPr lang="en-GB" dirty="0"/>
              <a:t>Wales has also invested in having a clear communication strategy that has brought coherence to the different policy components and clarity on the vision, establishing a strong basis for education professionals to make the “national mission” their own. Educators are convinced, in majority, that the new curriculum will make a positive difference for their students. The reform counts strong champions among stakeholder groups such as teachers, head teachers and middle-tier organisations. It would seem that the early champions who have been involved longer with the new curriculum are strong advocates for it. Beyond their commitment, many education professionals expressed they felt ready and supported to change to a new curriculum (OECD, 2020[1]).</a:t>
            </a:r>
          </a:p>
        </p:txBody>
      </p:sp>
      <p:sp>
        <p:nvSpPr>
          <p:cNvPr id="4" name="Slide Number Placeholder 3"/>
          <p:cNvSpPr>
            <a:spLocks noGrp="1"/>
          </p:cNvSpPr>
          <p:nvPr>
            <p:ph type="sldNum" sz="quarter" idx="5"/>
          </p:nvPr>
        </p:nvSpPr>
        <p:spPr/>
        <p:txBody>
          <a:bodyPr/>
          <a:lstStyle/>
          <a:p>
            <a:fld id="{0ECC8C07-3F3D-4D92-BD96-7ACBA6EAA575}" type="slidenum">
              <a:rPr lang="en-GB" smtClean="0"/>
              <a:t>25</a:t>
            </a:fld>
            <a:endParaRPr lang="en-GB"/>
          </a:p>
        </p:txBody>
      </p:sp>
    </p:spTree>
    <p:extLst>
      <p:ext uri="{BB962C8B-B14F-4D97-AF65-F5344CB8AC3E}">
        <p14:creationId xmlns:p14="http://schemas.microsoft.com/office/powerpoint/2010/main" val="38369174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https://read.oecd-ilibrary.org/education/achiev</a:t>
            </a:r>
          </a:p>
          <a:p>
            <a:endParaRPr lang="en-GB" dirty="0"/>
          </a:p>
          <a:p>
            <a:r>
              <a:rPr lang="en-GB" dirty="0"/>
              <a:t>https://read.oecd-ilibrary.org/education/achieving-the-new-curriculum-for-wales_4b483953-en#page49ing-the-new-curriculum-for-wales_4b483953-en#page1</a:t>
            </a:r>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26</a:t>
            </a:fld>
            <a:endParaRPr lang="en-GB"/>
          </a:p>
        </p:txBody>
      </p:sp>
    </p:spTree>
    <p:extLst>
      <p:ext uri="{BB962C8B-B14F-4D97-AF65-F5344CB8AC3E}">
        <p14:creationId xmlns:p14="http://schemas.microsoft.com/office/powerpoint/2010/main" val="29039163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Cwestiwn olaf – angen rhannu gweledigaeth. Bydd ymddiriedolaeth a chydweithio yn allweddol wrth wneud i’r cwricwlwm hwn gyrraedd ei botensial, ond dim ond os bydd rhanddeiliaid yn gwybod eu rolau a rolau eu cymheiriaid y gall weithio’n effeithiol, ac os byddant yn ymddiried yn ei gilydd i gydymffurfio </a:t>
            </a:r>
            <a:r>
              <a:rPr lang="cy-GB" noProof="0" dirty="0">
                <a:latin typeface="Calibri" panose="020F0502020204030204" pitchFamily="34" charset="0"/>
                <a:cs typeface="Calibri" panose="020F0502020204030204" pitchFamily="34" charset="0"/>
              </a:rPr>
              <a:t>â’u cyfrifoldebau/eu bod yn deall eu rolau’n glir</a:t>
            </a:r>
          </a:p>
          <a:p>
            <a:endParaRPr lang="cy-GB" noProof="0" dirty="0">
              <a:latin typeface="Calibri" panose="020F0502020204030204" pitchFamily="34" charset="0"/>
              <a:cs typeface="Calibri" panose="020F0502020204030204" pitchFamily="34" charset="0"/>
            </a:endParaRPr>
          </a:p>
          <a:p>
            <a:r>
              <a:rPr lang="cy-GB" noProof="0" dirty="0" err="1"/>
              <a:t>Last</a:t>
            </a:r>
            <a:r>
              <a:rPr lang="cy-GB" noProof="0" dirty="0"/>
              <a:t> </a:t>
            </a:r>
            <a:r>
              <a:rPr lang="en-GB" dirty="0"/>
              <a:t>question – need to share a vision. Trust and collaboration will be key to make this curriculum reach its potential, but they can only work effectively if stakeholders know their roles and that of their peers, and if they trust each other to comply with their responsibilities/ they understand their roles and have clarity</a:t>
            </a:r>
          </a:p>
        </p:txBody>
      </p:sp>
      <p:sp>
        <p:nvSpPr>
          <p:cNvPr id="4" name="Slide Number Placeholder 3"/>
          <p:cNvSpPr>
            <a:spLocks noGrp="1"/>
          </p:cNvSpPr>
          <p:nvPr>
            <p:ph type="sldNum" sz="quarter" idx="5"/>
          </p:nvPr>
        </p:nvSpPr>
        <p:spPr/>
        <p:txBody>
          <a:bodyPr/>
          <a:lstStyle/>
          <a:p>
            <a:fld id="{0ECC8C07-3F3D-4D92-BD96-7ACBA6EAA575}" type="slidenum">
              <a:rPr lang="en-GB" smtClean="0"/>
              <a:t>27</a:t>
            </a:fld>
            <a:endParaRPr lang="en-GB"/>
          </a:p>
        </p:txBody>
      </p:sp>
    </p:spTree>
    <p:extLst>
      <p:ext uri="{BB962C8B-B14F-4D97-AF65-F5344CB8AC3E}">
        <p14:creationId xmlns:p14="http://schemas.microsoft.com/office/powerpoint/2010/main" val="13461733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28</a:t>
            </a:fld>
            <a:endParaRPr lang="en-GB"/>
          </a:p>
        </p:txBody>
      </p:sp>
    </p:spTree>
    <p:extLst>
      <p:ext uri="{BB962C8B-B14F-4D97-AF65-F5344CB8AC3E}">
        <p14:creationId xmlns:p14="http://schemas.microsoft.com/office/powerpoint/2010/main" val="18390724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cy-GB" noProof="0" dirty="0"/>
              <a:t>Wrth i ni symud i lawr trwy’r polisïau  gallwn weld y daw ffyrdd o feddwl ac arferion cynhwysol yn fwy pwysig. Dechreua normau, profiadau torfol a chynhwysiant ddod i rym ac ni fyddwn rhwng pobl sy’n gwneud ac ysgrifennu polisïau a’r rheiny ar lawr gwlad sy’n gorfod eu rhoi ar waith a’u gwneud yn real mewn lleoliad blynyddoedd cynnar.</a:t>
            </a:r>
          </a:p>
          <a:p>
            <a:endParaRPr lang="cy-GB" noProof="0" dirty="0"/>
          </a:p>
          <a:p>
            <a:r>
              <a:rPr lang="cy-GB" noProof="0" dirty="0"/>
              <a:t>As we </a:t>
            </a:r>
            <a:r>
              <a:rPr lang="cy-GB" noProof="0" dirty="0" err="1"/>
              <a:t>move</a:t>
            </a:r>
            <a:r>
              <a:rPr lang="cy-GB" noProof="0" dirty="0"/>
              <a:t> down </a:t>
            </a:r>
            <a:r>
              <a:rPr lang="cy-GB" noProof="0" dirty="0" err="1"/>
              <a:t>through</a:t>
            </a:r>
            <a:r>
              <a:rPr lang="cy-GB" noProof="0" dirty="0"/>
              <a:t> the </a:t>
            </a:r>
            <a:r>
              <a:rPr lang="cy-GB" noProof="0" dirty="0" err="1"/>
              <a:t>policies</a:t>
            </a:r>
            <a:r>
              <a:rPr lang="cy-GB" noProof="0" dirty="0"/>
              <a:t> we can </a:t>
            </a:r>
            <a:r>
              <a:rPr lang="cy-GB" noProof="0" dirty="0" err="1"/>
              <a:t>see</a:t>
            </a:r>
            <a:r>
              <a:rPr lang="cy-GB" noProof="0" dirty="0"/>
              <a:t> </a:t>
            </a:r>
            <a:r>
              <a:rPr lang="cy-GB" noProof="0" dirty="0" err="1"/>
              <a:t>that</a:t>
            </a:r>
            <a:r>
              <a:rPr lang="cy-GB" noProof="0" dirty="0"/>
              <a:t> </a:t>
            </a:r>
            <a:r>
              <a:rPr lang="cy-GB" noProof="0" dirty="0" err="1"/>
              <a:t>mindsets</a:t>
            </a:r>
            <a:r>
              <a:rPr lang="cy-GB" noProof="0" dirty="0"/>
              <a:t> </a:t>
            </a:r>
            <a:r>
              <a:rPr lang="cy-GB" noProof="0" dirty="0" err="1"/>
              <a:t>and</a:t>
            </a:r>
            <a:r>
              <a:rPr lang="cy-GB" noProof="0" dirty="0"/>
              <a:t> </a:t>
            </a:r>
            <a:r>
              <a:rPr lang="cy-GB" noProof="0" dirty="0" err="1"/>
              <a:t>inclusive</a:t>
            </a:r>
            <a:r>
              <a:rPr lang="cy-GB" noProof="0" dirty="0"/>
              <a:t> </a:t>
            </a:r>
            <a:r>
              <a:rPr lang="cy-GB" noProof="0" dirty="0" err="1"/>
              <a:t>practices</a:t>
            </a:r>
            <a:r>
              <a:rPr lang="cy-GB" noProof="0" dirty="0"/>
              <a:t> </a:t>
            </a:r>
            <a:r>
              <a:rPr lang="cy-GB" noProof="0" dirty="0" err="1"/>
              <a:t>become</a:t>
            </a:r>
            <a:r>
              <a:rPr lang="cy-GB" noProof="0" dirty="0"/>
              <a:t> more </a:t>
            </a:r>
            <a:r>
              <a:rPr lang="cy-GB" noProof="0" dirty="0" err="1"/>
              <a:t>important</a:t>
            </a:r>
            <a:r>
              <a:rPr lang="cy-GB" noProof="0" dirty="0"/>
              <a:t>. </a:t>
            </a:r>
            <a:r>
              <a:rPr lang="cy-GB" noProof="0" dirty="0" err="1"/>
              <a:t>Norms</a:t>
            </a:r>
            <a:r>
              <a:rPr lang="cy-GB" noProof="0" dirty="0"/>
              <a:t>, </a:t>
            </a:r>
            <a:r>
              <a:rPr lang="cy-GB" noProof="0" dirty="0" err="1"/>
              <a:t>collective</a:t>
            </a:r>
            <a:r>
              <a:rPr lang="cy-GB" noProof="0" dirty="0"/>
              <a:t> </a:t>
            </a:r>
            <a:r>
              <a:rPr lang="cy-GB" noProof="0" dirty="0" err="1"/>
              <a:t>experiences</a:t>
            </a:r>
            <a:r>
              <a:rPr lang="cy-GB" noProof="0" dirty="0"/>
              <a:t> </a:t>
            </a:r>
            <a:r>
              <a:rPr lang="cy-GB" noProof="0" dirty="0" err="1"/>
              <a:t>and</a:t>
            </a:r>
            <a:r>
              <a:rPr lang="cy-GB" noProof="0" dirty="0"/>
              <a:t> </a:t>
            </a:r>
            <a:r>
              <a:rPr lang="cy-GB" noProof="0" dirty="0" err="1"/>
              <a:t>inclusion</a:t>
            </a:r>
            <a:r>
              <a:rPr lang="cy-GB" noProof="0" dirty="0"/>
              <a:t> </a:t>
            </a:r>
            <a:r>
              <a:rPr lang="cy-GB" noProof="0" dirty="0" err="1"/>
              <a:t>start</a:t>
            </a:r>
            <a:r>
              <a:rPr lang="cy-GB" noProof="0" dirty="0"/>
              <a:t> to </a:t>
            </a:r>
            <a:r>
              <a:rPr lang="cy-GB" noProof="0" dirty="0" err="1"/>
              <a:t>come</a:t>
            </a:r>
            <a:r>
              <a:rPr lang="cy-GB" noProof="0" dirty="0"/>
              <a:t> </a:t>
            </a:r>
            <a:r>
              <a:rPr lang="cy-GB" noProof="0" dirty="0" err="1"/>
              <a:t>into</a:t>
            </a:r>
            <a:r>
              <a:rPr lang="cy-GB" noProof="0" dirty="0"/>
              <a:t> </a:t>
            </a:r>
            <a:r>
              <a:rPr lang="cy-GB" noProof="0" dirty="0" err="1"/>
              <a:t>play</a:t>
            </a:r>
            <a:r>
              <a:rPr lang="cy-GB" noProof="0" dirty="0"/>
              <a:t> </a:t>
            </a:r>
            <a:r>
              <a:rPr lang="cy-GB" noProof="0" dirty="0" err="1"/>
              <a:t>and</a:t>
            </a:r>
            <a:r>
              <a:rPr lang="cy-GB" noProof="0" dirty="0"/>
              <a:t> we </a:t>
            </a:r>
            <a:r>
              <a:rPr lang="cy-GB" noProof="0" dirty="0" err="1"/>
              <a:t>are</a:t>
            </a:r>
            <a:r>
              <a:rPr lang="cy-GB" noProof="0" dirty="0"/>
              <a:t> not in </a:t>
            </a:r>
            <a:r>
              <a:rPr lang="cy-GB" noProof="0" dirty="0" err="1"/>
              <a:t>between</a:t>
            </a:r>
            <a:r>
              <a:rPr lang="cy-GB" noProof="0" dirty="0"/>
              <a:t> </a:t>
            </a:r>
            <a:r>
              <a:rPr lang="cy-GB" noProof="0" dirty="0" err="1"/>
              <a:t>people</a:t>
            </a:r>
            <a:r>
              <a:rPr lang="cy-GB" noProof="0" dirty="0"/>
              <a:t> </a:t>
            </a:r>
            <a:r>
              <a:rPr lang="cy-GB" noProof="0" dirty="0" err="1"/>
              <a:t>who</a:t>
            </a:r>
            <a:r>
              <a:rPr lang="cy-GB" noProof="0" dirty="0"/>
              <a:t> </a:t>
            </a:r>
            <a:r>
              <a:rPr lang="cy-GB" noProof="0" dirty="0" err="1"/>
              <a:t>make</a:t>
            </a:r>
            <a:r>
              <a:rPr lang="cy-GB" noProof="0" dirty="0"/>
              <a:t> </a:t>
            </a:r>
            <a:r>
              <a:rPr lang="cy-GB" noProof="0" dirty="0" err="1"/>
              <a:t>and</a:t>
            </a:r>
            <a:r>
              <a:rPr lang="cy-GB" noProof="0" dirty="0"/>
              <a:t> </a:t>
            </a:r>
            <a:r>
              <a:rPr lang="cy-GB" noProof="0" dirty="0" err="1"/>
              <a:t>write</a:t>
            </a:r>
            <a:r>
              <a:rPr lang="cy-GB" noProof="0" dirty="0"/>
              <a:t> </a:t>
            </a:r>
            <a:r>
              <a:rPr lang="cy-GB" noProof="0" dirty="0" err="1"/>
              <a:t>policies</a:t>
            </a:r>
            <a:r>
              <a:rPr lang="cy-GB" noProof="0" dirty="0"/>
              <a:t> </a:t>
            </a:r>
            <a:r>
              <a:rPr lang="cy-GB" noProof="0" dirty="0" err="1"/>
              <a:t>and</a:t>
            </a:r>
            <a:r>
              <a:rPr lang="cy-GB" noProof="0" dirty="0"/>
              <a:t> </a:t>
            </a:r>
            <a:r>
              <a:rPr lang="cy-GB" noProof="0" dirty="0" err="1"/>
              <a:t>those</a:t>
            </a:r>
            <a:r>
              <a:rPr lang="cy-GB" noProof="0" dirty="0"/>
              <a:t> </a:t>
            </a:r>
            <a:r>
              <a:rPr lang="cy-GB" noProof="0" dirty="0" err="1"/>
              <a:t>on</a:t>
            </a:r>
            <a:r>
              <a:rPr lang="cy-GB" noProof="0" dirty="0"/>
              <a:t> the </a:t>
            </a:r>
            <a:r>
              <a:rPr lang="cy-GB" noProof="0" dirty="0" err="1"/>
              <a:t>ground</a:t>
            </a:r>
            <a:r>
              <a:rPr lang="cy-GB" noProof="0" dirty="0"/>
              <a:t> </a:t>
            </a:r>
            <a:r>
              <a:rPr lang="cy-GB" noProof="0" dirty="0" err="1"/>
              <a:t>who</a:t>
            </a:r>
            <a:r>
              <a:rPr lang="cy-GB" noProof="0" dirty="0"/>
              <a:t> </a:t>
            </a:r>
            <a:r>
              <a:rPr lang="cy-GB" noProof="0" dirty="0" err="1"/>
              <a:t>have</a:t>
            </a:r>
            <a:r>
              <a:rPr lang="cy-GB" noProof="0" dirty="0"/>
              <a:t> to </a:t>
            </a:r>
            <a:r>
              <a:rPr lang="cy-GB" noProof="0" dirty="0" err="1"/>
              <a:t>enact</a:t>
            </a:r>
            <a:r>
              <a:rPr lang="cy-GB" noProof="0" dirty="0"/>
              <a:t> </a:t>
            </a:r>
            <a:r>
              <a:rPr lang="cy-GB" noProof="0" dirty="0" err="1"/>
              <a:t>them</a:t>
            </a:r>
            <a:r>
              <a:rPr lang="cy-GB" noProof="0" dirty="0"/>
              <a:t> </a:t>
            </a:r>
            <a:r>
              <a:rPr lang="cy-GB" noProof="0" dirty="0" err="1"/>
              <a:t>and</a:t>
            </a:r>
            <a:r>
              <a:rPr lang="cy-GB" noProof="0" dirty="0"/>
              <a:t> </a:t>
            </a:r>
            <a:r>
              <a:rPr lang="cy-GB" noProof="0" dirty="0" err="1"/>
              <a:t>make</a:t>
            </a:r>
            <a:r>
              <a:rPr lang="cy-GB" noProof="0" dirty="0"/>
              <a:t> </a:t>
            </a:r>
            <a:r>
              <a:rPr lang="cy-GB" noProof="0" dirty="0" err="1"/>
              <a:t>them</a:t>
            </a:r>
            <a:r>
              <a:rPr lang="cy-GB" noProof="0" dirty="0"/>
              <a:t> real in </a:t>
            </a:r>
            <a:r>
              <a:rPr lang="cy-GB" noProof="0" dirty="0" err="1"/>
              <a:t>an</a:t>
            </a:r>
            <a:r>
              <a:rPr lang="cy-GB" noProof="0" dirty="0"/>
              <a:t> </a:t>
            </a:r>
            <a:r>
              <a:rPr lang="cy-GB" noProof="0" dirty="0" err="1"/>
              <a:t>early</a:t>
            </a:r>
            <a:r>
              <a:rPr lang="cy-GB" noProof="0" dirty="0"/>
              <a:t> </a:t>
            </a:r>
            <a:r>
              <a:rPr lang="cy-GB" noProof="0" dirty="0" err="1"/>
              <a:t>years</a:t>
            </a:r>
            <a:r>
              <a:rPr lang="cy-GB" noProof="0" dirty="0"/>
              <a:t> </a:t>
            </a:r>
            <a:r>
              <a:rPr lang="cy-GB" noProof="0" dirty="0" err="1"/>
              <a:t>setting</a:t>
            </a:r>
            <a:r>
              <a:rPr lang="cy-GB" noProof="0" dirty="0"/>
              <a:t>. </a:t>
            </a:r>
          </a:p>
          <a:p>
            <a:endParaRPr lang="cy-GB" noProof="0"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29</a:t>
            </a:fld>
            <a:endParaRPr lang="en-GB"/>
          </a:p>
        </p:txBody>
      </p:sp>
    </p:spTree>
    <p:extLst>
      <p:ext uri="{BB962C8B-B14F-4D97-AF65-F5344CB8AC3E}">
        <p14:creationId xmlns:p14="http://schemas.microsoft.com/office/powerpoint/2010/main" val="11093882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cy-GB" noProof="0" dirty="0"/>
              <a:t>Rydym wedi siarad llawer am gyfreithiau a sefydliadau.</a:t>
            </a:r>
          </a:p>
          <a:p>
            <a:endParaRPr lang="cy-GB" noProof="0" dirty="0"/>
          </a:p>
          <a:p>
            <a:r>
              <a:rPr lang="cy-GB" noProof="0" dirty="0"/>
              <a:t>Wrth i ni symud i lawr trwy’r polisïau  gallwn weld y daw ffyrdd o feddwl ac arferion cynhwysol yn fwy pwysig. Dechreua normau, profiadau torfol a chynhwysiant ddod i rym ac ni fyddwn rhwng pobl sy’n gwneud ac ysgrifennu polisïau a’r rheiny ar lawr gwlad sy’n gorfod eu rhoi ar waith a’u gwneud yn real mewn lleoliad blynyddoedd cynnar.</a:t>
            </a:r>
          </a:p>
          <a:p>
            <a:endParaRPr lang="en-GB" dirty="0"/>
          </a:p>
          <a:p>
            <a:r>
              <a:rPr lang="cy-GB" noProof="0" dirty="0"/>
              <a:t>Nid ydym yn dod i bolisïau sy’n effeithio arnom ar waith. Mae gan y Cwricwlwm i Gymru rhai syniadau penodol ynghylch yr hyn y dylwn ei wneud ar waith. Byddwn yn dadansoddi’r anghenion hynny’n feirniadol.</a:t>
            </a:r>
          </a:p>
          <a:p>
            <a:endParaRPr lang="cy-GB" noProof="0" dirty="0"/>
          </a:p>
          <a:p>
            <a:r>
              <a:rPr lang="en-GB" dirty="0"/>
              <a:t>We have talked a lot about laws and organisations. </a:t>
            </a:r>
          </a:p>
          <a:p>
            <a:endParaRPr lang="en-GB" dirty="0"/>
          </a:p>
          <a:p>
            <a:r>
              <a:rPr lang="en-GB" dirty="0"/>
              <a:t>As we move down through the policies form macro to micro we can see that mindsets and inclusive practices become more important. Norms, collective experiences and inclusion start to come into play and we are not in between people who make and write policies and those on the ground who have to enact them and make them real in an early years setting. </a:t>
            </a:r>
          </a:p>
          <a:p>
            <a:endParaRPr lang="en-GB" dirty="0"/>
          </a:p>
          <a:p>
            <a:r>
              <a:rPr lang="en-GB" dirty="0"/>
              <a:t>We are not coming to policies that affect us in practice. The Curriculum for Wales has </a:t>
            </a:r>
            <a:r>
              <a:rPr lang="en-GB" dirty="0" err="1"/>
              <a:t>spme</a:t>
            </a:r>
            <a:r>
              <a:rPr lang="en-GB" dirty="0"/>
              <a:t> specific ideas around what we should be doing in practice. We will critically analyse those needs.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30</a:t>
            </a:fld>
            <a:endParaRPr lang="en-GB"/>
          </a:p>
        </p:txBody>
      </p:sp>
    </p:spTree>
    <p:extLst>
      <p:ext uri="{BB962C8B-B14F-4D97-AF65-F5344CB8AC3E}">
        <p14:creationId xmlns:p14="http://schemas.microsoft.com/office/powerpoint/2010/main" val="5639255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b="1" noProof="0" dirty="0">
                <a:effectLst/>
                <a:latin typeface="Calibri" panose="020F0502020204030204" pitchFamily="34" charset="0"/>
                <a:ea typeface="DengXian" panose="02010600030101010101" pitchFamily="2" charset="-122"/>
                <a:cs typeface="Times New Roman" panose="02020603050405020304" pitchFamily="18" charset="0"/>
              </a:rPr>
              <a:t>Mae newidiadau Newydd yn golygu bod Hanes Pobl Dduon yn fandad.</a:t>
            </a:r>
          </a:p>
          <a:p>
            <a:pPr>
              <a:lnSpc>
                <a:spcPct val="107000"/>
              </a:lnSpc>
              <a:spcAft>
                <a:spcPts val="800"/>
              </a:spcAft>
            </a:pPr>
            <a:endParaRPr lang="cy-GB" sz="1800" noProof="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Yn amodol ar gael ei gymeradwyo'n derfynol gan y Senedd y mis nesaf, mae Llywodraeth Cymru wedi ychwanegu dysgu am amrywiaeth cymunedau, yn enwedig straeon pobl Dduon, Asiaidd a ethnig lleiafrifol, at ganllaw newydd </a:t>
            </a:r>
            <a:r>
              <a:rPr lang="cy-GB" sz="1800" b="1" u="sng" noProof="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Cwricwlwm i Gymru</a:t>
            </a: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 gan gyd-fynd â dechrau Mis Hanes Pobl Dduon.</a:t>
            </a:r>
          </a:p>
          <a:p>
            <a:pPr>
              <a:lnSpc>
                <a:spcPct val="107000"/>
              </a:lnSpc>
              <a:spcAft>
                <a:spcPts val="800"/>
              </a:spcAft>
            </a:pPr>
            <a:endParaRPr lang="cy-GB" sz="1800" noProof="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Bydd y fframwaith newydd ar gyfer y Cwricwlwm yn cael ei gyflwyno o fis Medi 2022 ymlaen, yn dilyn blynyddoedd o waith gan athrawon a gweithwyr addysg proffesiynol eraill yn ei ddatblygu.</a:t>
            </a:r>
          </a:p>
          <a:p>
            <a:pPr>
              <a:lnSpc>
                <a:spcPct val="107000"/>
              </a:lnSpc>
              <a:spcAft>
                <a:spcPts val="800"/>
              </a:spcAft>
            </a:pPr>
            <a:endParaRPr lang="cy-GB" sz="1800" noProof="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Bydd y Cwricwlwm yn cynnwys chwe </a:t>
            </a:r>
            <a:r>
              <a:rPr lang="cy-GB" sz="1800" u="sng" noProof="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Maes Dysgu a Phrofiad</a:t>
            </a: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 Mae pob Maes yn cynnwys elfennau gorfodol o’r enw ‘Datganiadau o Beth sy’n Bwysig’, a ddisgrifir fel y ‘syniadau mawr’ ac egwyddorion allweddol ym mhob Maes.</a:t>
            </a:r>
          </a:p>
          <a:p>
            <a:pPr>
              <a:lnSpc>
                <a:spcPct val="107000"/>
              </a:lnSpc>
              <a:spcAft>
                <a:spcPts val="800"/>
              </a:spcAft>
            </a:pPr>
            <a:endParaRPr lang="cy-GB" sz="1800" noProof="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Un o’r 27 Datganiad yw bod “Cymdeithasau dynol yn gymhleth ac yn amrywiol, ac wedi’u siapio gan weithredoedd a chredoau dynol.” Bydd y Datganiad nawr yn cynnwys disgwyliad y gall dysgwyr “ddatblygu dealltwriaeth o natur gymhleth, luosog ac amrywiol cymdeithasau, o’r gorffennol a’r presennol. Mae'r straeon hyn yn amrywiol, yn rhychwantu gwahanol gymunedau ac, yn arbennig, straeon pobl dduon, Asiaidd ac ethnig lleiafrifol.”</a:t>
            </a:r>
          </a:p>
          <a:p>
            <a:pPr>
              <a:lnSpc>
                <a:spcPct val="107000"/>
              </a:lnSpc>
              <a:spcAft>
                <a:spcPts val="800"/>
              </a:spcAft>
            </a:pPr>
            <a:endParaRPr lang="cy-GB" sz="1800" noProof="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Y llynedd, ffurfiwyd gweithgor, dan arweiniad yr Athro Charlotte Williams OBE, i wella addysgu am gymunedau Duon, Asiaidd ac ethnig lleiafrifol, gan gynnwys datblygu deunyddiau addysgu a hyfforddiant newydd ar gyfer athrawon ac athrawon dan hyfforddiant. Mae gwaith y grŵp yn cael ei gefnogi gan </a:t>
            </a:r>
            <a:r>
              <a:rPr lang="cy-GB" sz="1800" u="sng" noProof="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£500,000 gan Lywodraeth Cymru</a:t>
            </a:r>
            <a:r>
              <a:rPr lang="cy-GB" sz="1800" noProof="0" dirty="0">
                <a:effectLst/>
                <a:latin typeface="Calibri" panose="020F0502020204030204" pitchFamily="34" charset="0"/>
                <a:ea typeface="DengXian" panose="02010600030101010101" pitchFamily="2" charset="-122"/>
                <a:cs typeface="Times New Roman" panose="02020603050405020304" pitchFamily="18" charset="0"/>
              </a:rPr>
              <a:t>.</a:t>
            </a:r>
          </a:p>
          <a:p>
            <a:endParaRPr lang="en-GB" dirty="0"/>
          </a:p>
          <a:p>
            <a:r>
              <a:rPr lang="en-GB" b="1" dirty="0"/>
              <a:t>New changes mean that Black History is mandate</a:t>
            </a:r>
          </a:p>
          <a:p>
            <a:endParaRPr lang="en-GB" dirty="0"/>
          </a:p>
          <a:p>
            <a:pPr algn="l"/>
            <a:r>
              <a:rPr lang="en-GB" b="0" i="0" dirty="0">
                <a:solidFill>
                  <a:srgbClr val="1F1F1F"/>
                </a:solidFill>
                <a:effectLst/>
                <a:latin typeface="Arial" panose="020B0604020202020204" pitchFamily="34" charset="0"/>
              </a:rPr>
              <a:t>Subject to final sign-off by the Senedd in November 2021, the Welsh Government has added learning about the diversity of communities, in particular the stories of Black, Asian and minority ethnic people, into the new </a:t>
            </a:r>
            <a:r>
              <a:rPr lang="en-GB" b="1" i="0" u="none" strike="noStrike" dirty="0">
                <a:solidFill>
                  <a:srgbClr val="0360A6"/>
                </a:solidFill>
                <a:effectLst/>
                <a:latin typeface="Arial" panose="020B0604020202020204" pitchFamily="34" charset="0"/>
                <a:hlinkClick r:id="rId6"/>
              </a:rPr>
              <a:t>Curriculum for Wales</a:t>
            </a:r>
            <a:r>
              <a:rPr lang="en-GB" b="0" i="0" dirty="0">
                <a:solidFill>
                  <a:srgbClr val="1F1F1F"/>
                </a:solidFill>
                <a:effectLst/>
                <a:latin typeface="Arial" panose="020B0604020202020204" pitchFamily="34" charset="0"/>
              </a:rPr>
              <a:t> guidance, coinciding with the start of Black History Month.</a:t>
            </a:r>
          </a:p>
          <a:p>
            <a:pPr algn="l"/>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Arial" panose="020B0604020202020204" pitchFamily="34" charset="0"/>
              </a:rPr>
              <a:t>The new Curriculum framework is due to be introduced from September 2022, following years of work by teachers and other education professionals in its development.   </a:t>
            </a:r>
          </a:p>
          <a:p>
            <a:pPr algn="l"/>
            <a:r>
              <a:rPr lang="en-GB" b="0" i="0" dirty="0">
                <a:solidFill>
                  <a:srgbClr val="1F1F1F"/>
                </a:solidFill>
                <a:effectLst/>
                <a:latin typeface="Arial" panose="020B0604020202020204" pitchFamily="34" charset="0"/>
              </a:rPr>
              <a:t>The Curriculum will include six </a:t>
            </a:r>
            <a:r>
              <a:rPr lang="en-GB" b="1" i="0" u="none" strike="noStrike" dirty="0">
                <a:solidFill>
                  <a:srgbClr val="0360A6"/>
                </a:solidFill>
                <a:effectLst/>
                <a:latin typeface="Arial" panose="020B0604020202020204" pitchFamily="34" charset="0"/>
                <a:hlinkClick r:id="rId7"/>
              </a:rPr>
              <a:t>Areas of Learning and Experience</a:t>
            </a:r>
            <a:r>
              <a:rPr lang="en-GB" b="0" i="0" dirty="0">
                <a:solidFill>
                  <a:srgbClr val="1F1F1F"/>
                </a:solidFill>
                <a:effectLst/>
                <a:latin typeface="Arial" panose="020B0604020202020204" pitchFamily="34" charset="0"/>
              </a:rPr>
              <a:t>. Each Area includes mandatory elements known as ‘Statements of What Matters’, described as the ‘big ideas’ and key principles in each Area.</a:t>
            </a:r>
          </a:p>
          <a:p>
            <a:pPr algn="l"/>
            <a:r>
              <a:rPr lang="en-GB" b="0" i="0" dirty="0">
                <a:solidFill>
                  <a:srgbClr val="1F1F1F"/>
                </a:solidFill>
                <a:effectLst/>
                <a:latin typeface="Arial" panose="020B0604020202020204" pitchFamily="34" charset="0"/>
              </a:rPr>
              <a:t>One of the 27 Statements is that “Human societies are complex and diverse, and shaped by human actions and beliefs.” The Statement will now include an expectation that learners “can develop an understanding of the complex, pluralistic and diverse nature of societies, past and present. These stories are diverse, spanning different communities as well as in particular the stories of black, Asian and minority ethnic people.”</a:t>
            </a:r>
          </a:p>
          <a:p>
            <a:pPr algn="l"/>
            <a:r>
              <a:rPr lang="en-GB" b="0" i="0" dirty="0">
                <a:solidFill>
                  <a:srgbClr val="1F1F1F"/>
                </a:solidFill>
                <a:effectLst/>
                <a:latin typeface="Arial" panose="020B0604020202020204" pitchFamily="34" charset="0"/>
              </a:rPr>
              <a:t> Last year, a working group, led by Professor Charlotte Williams OBE, was formed to improve teaching on Black, Asian and minority ethnic communities, including developing new teaching materials and training for teachers and trainee teachers. The group’s work is being supported through</a:t>
            </a:r>
            <a:r>
              <a:rPr lang="en-GB" b="1" i="0" u="none" strike="noStrike" dirty="0">
                <a:solidFill>
                  <a:srgbClr val="0360A6"/>
                </a:solidFill>
                <a:effectLst/>
                <a:latin typeface="Arial" panose="020B0604020202020204" pitchFamily="34" charset="0"/>
                <a:hlinkClick r:id="rId8"/>
              </a:rPr>
              <a:t> £500,000 from the Welsh Government</a:t>
            </a:r>
            <a:r>
              <a:rPr lang="en-GB" b="0" i="0" dirty="0">
                <a:solidFill>
                  <a:srgbClr val="1F1F1F"/>
                </a:solidFill>
                <a:effectLst/>
                <a:latin typeface="Arial" panose="020B0604020202020204" pitchFamily="34" charset="0"/>
              </a:rPr>
              <a:t>.</a:t>
            </a:r>
          </a:p>
          <a:p>
            <a:r>
              <a:rPr lang="en-GB" dirty="0" err="1"/>
              <a:t>ory</a:t>
            </a:r>
            <a:r>
              <a:rPr lang="en-GB" dirty="0"/>
              <a:t> now in the New Curriculum.</a:t>
            </a:r>
          </a:p>
          <a:p>
            <a:endParaRPr lang="en-GB" dirty="0"/>
          </a:p>
          <a:p>
            <a:r>
              <a:rPr lang="en-GB" dirty="0"/>
              <a:t>----------------------------------------------------------------------------------------------------------------------------------------------------------------------------------------------------------------------------------------------------</a:t>
            </a:r>
          </a:p>
          <a:p>
            <a:endParaRPr lang="en-GB" dirty="0"/>
          </a:p>
          <a:p>
            <a:endParaRPr lang="en-GB" dirty="0"/>
          </a:p>
          <a:p>
            <a:pPr algn="l"/>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amodol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gael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gymeradwyo'n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derfynol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y Senedd y mis </a:t>
            </a:r>
            <a:r>
              <a:rPr lang="en-GB" b="0" i="0" dirty="0" err="1">
                <a:solidFill>
                  <a:srgbClr val="1F1F1F"/>
                </a:solidFill>
                <a:effectLst/>
                <a:latin typeface="Arial" panose="020B0604020202020204" pitchFamily="34" charset="0"/>
              </a:rPr>
              <a:t>nesaf</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mae</a:t>
            </a:r>
            <a:r>
              <a:rPr lang="en-GB" b="0" i="0" dirty="0">
                <a:solidFill>
                  <a:srgbClr val="1F1F1F"/>
                </a:solidFill>
                <a:effectLst/>
                <a:latin typeface="Arial" panose="020B0604020202020204" pitchFamily="34" charset="0"/>
              </a:rPr>
              <a:t> Llywodraeth Cymru </a:t>
            </a:r>
            <a:r>
              <a:rPr lang="en-GB" b="0" i="0" dirty="0" err="1">
                <a:solidFill>
                  <a:srgbClr val="1F1F1F"/>
                </a:solidFill>
                <a:effectLst/>
                <a:latin typeface="Arial" panose="020B0604020202020204" pitchFamily="34" charset="0"/>
              </a:rPr>
              <a:t>wedi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ychwanegu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dysgu</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amrywiaeth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cymunedau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enwedig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straeon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Dduon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Asiaidd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ethnig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lleiafrifol</a:t>
            </a:r>
            <a:r>
              <a:rPr lang="en-GB" b="0" i="0" dirty="0">
                <a:solidFill>
                  <a:srgbClr val="1F1F1F"/>
                </a:solidFill>
                <a:effectLst/>
                <a:latin typeface="Arial" panose="020B0604020202020204" pitchFamily="34" charset="0"/>
              </a:rPr>
              <a:t>, at </a:t>
            </a:r>
            <a:r>
              <a:rPr lang="en-GB" b="0" i="0" dirty="0" err="1">
                <a:solidFill>
                  <a:srgbClr val="1F1F1F"/>
                </a:solidFill>
                <a:effectLst/>
                <a:latin typeface="Arial" panose="020B0604020202020204" pitchFamily="34" charset="0"/>
              </a:rPr>
              <a:t>ganllaw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newydd</a:t>
            </a:r>
            <a:r>
              <a:rPr lang="en-GB" b="0" i="0" dirty="0">
                <a:solidFill>
                  <a:srgbClr val="1F1F1F"/>
                </a:solidFill>
                <a:effectLst/>
                <a:latin typeface="Arial" panose="020B0604020202020204" pitchFamily="34" charset="0"/>
              </a:rPr>
              <a:t> </a:t>
            </a:r>
            <a:r>
              <a:rPr lang="en-GB" b="1" i="0" u="none" strike="noStrike" dirty="0" err="1">
                <a:solidFill>
                  <a:srgbClr val="0360A6"/>
                </a:solidFill>
                <a:effectLst/>
                <a:latin typeface="Arial" panose="020B0604020202020204" pitchFamily="34" charset="0"/>
                <a:hlinkClick r:id="rId3"/>
              </a:rPr>
              <a:t>Cwricwlwm</a:t>
            </a:r>
            <a:r>
              <a:rPr lang="en-GB" b="1" i="0" u="none" strike="noStrike" dirty="0">
                <a:solidFill>
                  <a:srgbClr val="0360A6"/>
                </a:solidFill>
                <a:effectLst/>
                <a:latin typeface="Arial" panose="020B0604020202020204" pitchFamily="34" charset="0"/>
                <a:hlinkClick r:id="rId3"/>
              </a:rPr>
              <a:t> Cymru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gyd-fynd</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dechrau</a:t>
            </a:r>
            <a:r>
              <a:rPr lang="en-GB" b="0" i="0" dirty="0">
                <a:solidFill>
                  <a:srgbClr val="1F1F1F"/>
                </a:solidFill>
                <a:effectLst/>
                <a:latin typeface="Arial" panose="020B0604020202020204" pitchFamily="34" charset="0"/>
              </a:rPr>
              <a:t> Mis Hanes </a:t>
            </a:r>
            <a:r>
              <a:rPr lang="en-GB" b="0" i="0" dirty="0" err="1">
                <a:solidFill>
                  <a:srgbClr val="1F1F1F"/>
                </a:solidFill>
                <a:effectLst/>
                <a:latin typeface="Arial" panose="020B0604020202020204" pitchFamily="34" charset="0"/>
              </a:rPr>
              <a:t>Pobl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Dduon</a:t>
            </a:r>
            <a:r>
              <a:rPr lang="en-GB" b="0" i="0" dirty="0">
                <a:solidFill>
                  <a:srgbClr val="1F1F1F"/>
                </a:solidFill>
                <a:effectLst/>
                <a:latin typeface="Arial" panose="020B0604020202020204" pitchFamily="34" charset="0"/>
              </a:rPr>
              <a:t>.</a:t>
            </a:r>
          </a:p>
          <a:p>
            <a:pPr algn="l"/>
            <a:endParaRPr lang="en-GB" b="0" i="0" dirty="0">
              <a:solidFill>
                <a:srgbClr val="1F1F1F"/>
              </a:solidFill>
              <a:effectLst/>
              <a:latin typeface="Arial" panose="020B0604020202020204" pitchFamily="34" charset="0"/>
            </a:endParaRPr>
          </a:p>
          <a:p>
            <a:pPr algn="l"/>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fframwaith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newydd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gyfer</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Cwricwlwm</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cael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gyflwyno</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fis</a:t>
            </a:r>
            <a:r>
              <a:rPr lang="en-GB" b="0" i="0" dirty="0">
                <a:solidFill>
                  <a:srgbClr val="1F1F1F"/>
                </a:solidFill>
                <a:effectLst/>
                <a:latin typeface="Arial" panose="020B0604020202020204" pitchFamily="34" charset="0"/>
              </a:rPr>
              <a:t> Medi 2022 </a:t>
            </a:r>
            <a:r>
              <a:rPr lang="en-GB" b="0" i="0" dirty="0" err="1">
                <a:solidFill>
                  <a:srgbClr val="1F1F1F"/>
                </a:solidFill>
                <a:effectLst/>
                <a:latin typeface="Arial" panose="020B0604020202020204" pitchFamily="34" charset="0"/>
              </a:rPr>
              <a:t>ymlaen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dilyn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blynyddoedd</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waith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athrawon</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gweithwyr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addysg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proffesiynol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eraill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ddatblygu</a:t>
            </a:r>
            <a:r>
              <a:rPr lang="en-GB" b="0" i="0" dirty="0">
                <a:solidFill>
                  <a:srgbClr val="1F1F1F"/>
                </a:solidFill>
                <a:effectLst/>
                <a:latin typeface="Arial" panose="020B0604020202020204" pitchFamily="34" charset="0"/>
              </a:rPr>
              <a:t>.</a:t>
            </a:r>
          </a:p>
          <a:p>
            <a:pPr algn="l"/>
            <a:endParaRPr lang="en-GB" b="0" i="0" dirty="0">
              <a:solidFill>
                <a:srgbClr val="1F1F1F"/>
              </a:solidFill>
              <a:effectLst/>
              <a:latin typeface="Arial" panose="020B0604020202020204" pitchFamily="34" charset="0"/>
            </a:endParaRPr>
          </a:p>
          <a:p>
            <a:pPr algn="l"/>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Cwricwlwm</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cynnwys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chwe</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Maes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Dysgu</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Phrofiad</a:t>
            </a:r>
            <a:r>
              <a:rPr lang="en-GB" b="0" i="0" dirty="0">
                <a:solidFill>
                  <a:srgbClr val="1F1F1F"/>
                </a:solidFill>
                <a:effectLst/>
                <a:latin typeface="Arial" panose="020B0604020202020204" pitchFamily="34" charset="0"/>
              </a:rPr>
              <a:t>. Mae </a:t>
            </a:r>
            <a:r>
              <a:rPr lang="en-GB" b="0" i="0" dirty="0" err="1">
                <a:solidFill>
                  <a:srgbClr val="1F1F1F"/>
                </a:solidFill>
                <a:effectLst/>
                <a:latin typeface="Arial" panose="020B0604020202020204" pitchFamily="34" charset="0"/>
              </a:rPr>
              <a:t>pob</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Maes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cynnwys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elfennau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gorfodol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o’r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enw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Datganiadau</a:t>
            </a:r>
            <a:r>
              <a:rPr lang="en-GB" b="0" i="0" dirty="0">
                <a:solidFill>
                  <a:srgbClr val="1F1F1F"/>
                </a:solidFill>
                <a:effectLst/>
                <a:latin typeface="Arial" panose="020B0604020202020204" pitchFamily="34" charset="0"/>
              </a:rPr>
              <a:t> o Beth </a:t>
            </a:r>
            <a:r>
              <a:rPr lang="en-GB" b="0" i="0" dirty="0" err="1">
                <a:solidFill>
                  <a:srgbClr val="1F1F1F"/>
                </a:solidFill>
                <a:effectLst/>
                <a:latin typeface="Arial" panose="020B0604020202020204" pitchFamily="34" charset="0"/>
              </a:rPr>
              <a:t>sy’n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Bwysig</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ddisgrifir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fel</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syniadau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mawr</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egwyddorion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allweddol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ym</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mhob</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Maes</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Un </a:t>
            </a:r>
            <a:r>
              <a:rPr lang="en-GB" b="0" i="0" dirty="0" err="1">
                <a:solidFill>
                  <a:srgbClr val="1F1F1F"/>
                </a:solidFill>
                <a:effectLst/>
                <a:latin typeface="Arial" panose="020B0604020202020204" pitchFamily="34" charset="0"/>
              </a:rPr>
              <a:t>o’r</a:t>
            </a:r>
            <a:r>
              <a:rPr lang="en-GB" b="0" i="0" dirty="0">
                <a:solidFill>
                  <a:srgbClr val="1F1F1F"/>
                </a:solidFill>
                <a:effectLst/>
                <a:latin typeface="Arial" panose="020B0604020202020204" pitchFamily="34" charset="0"/>
              </a:rPr>
              <a:t> 27 </a:t>
            </a:r>
            <a:r>
              <a:rPr lang="en-GB" b="0" i="0" dirty="0" err="1">
                <a:solidFill>
                  <a:srgbClr val="1F1F1F"/>
                </a:solidFill>
                <a:effectLst/>
                <a:latin typeface="Arial" panose="020B0604020202020204" pitchFamily="34" charset="0"/>
              </a:rPr>
              <a:t>Datganiad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yw</a:t>
            </a:r>
            <a:r>
              <a:rPr lang="en-GB" b="0" i="0" dirty="0">
                <a:solidFill>
                  <a:srgbClr val="1F1F1F"/>
                </a:solidFill>
                <a:effectLst/>
                <a:latin typeface="Arial" panose="020B0604020202020204" pitchFamily="34" charset="0"/>
              </a:rPr>
              <a:t> bod “</a:t>
            </a:r>
            <a:r>
              <a:rPr lang="en-GB" b="0" i="0" dirty="0" err="1">
                <a:solidFill>
                  <a:srgbClr val="1F1F1F"/>
                </a:solidFill>
                <a:effectLst/>
                <a:latin typeface="Arial" panose="020B0604020202020204" pitchFamily="34" charset="0"/>
              </a:rPr>
              <a:t>Cymdeithasau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gymhleth</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amrywiol</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wedi’u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siapio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weithredoedd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chredoau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Datganiad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nawr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cynnwys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disgwyliad</a:t>
            </a:r>
            <a:r>
              <a:rPr lang="en-GB" b="0" i="0" dirty="0">
                <a:solidFill>
                  <a:srgbClr val="1F1F1F"/>
                </a:solidFill>
                <a:effectLst/>
                <a:latin typeface="Arial" panose="020B0604020202020204" pitchFamily="34" charset="0"/>
              </a:rPr>
              <a:t> y gall </a:t>
            </a:r>
            <a:r>
              <a:rPr lang="en-GB" b="0" i="0" dirty="0" err="1">
                <a:solidFill>
                  <a:srgbClr val="1F1F1F"/>
                </a:solidFill>
                <a:effectLst/>
                <a:latin typeface="Arial" panose="020B0604020202020204" pitchFamily="34" charset="0"/>
              </a:rPr>
              <a:t>dysgwyr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ddatblygu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dealltwriaeth</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natur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gymhleth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luosog</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amrywiol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cymdeithasau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o’r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gorffennol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presennol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Mae'r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straeon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amrywiol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rhychwantu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gwahanol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gymunedau</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arbennig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straeon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dduon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Asiaidd</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ethnig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lleiafrifol</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Y </a:t>
            </a:r>
            <a:r>
              <a:rPr lang="en-GB" b="0" i="0" dirty="0" err="1">
                <a:solidFill>
                  <a:srgbClr val="1F1F1F"/>
                </a:solidFill>
                <a:effectLst/>
                <a:latin typeface="Arial" panose="020B0604020202020204" pitchFamily="34" charset="0"/>
              </a:rPr>
              <a:t>llynedd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ffurfiwyd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gweithgor</a:t>
            </a:r>
            <a:r>
              <a:rPr lang="en-GB" b="0" i="0" dirty="0">
                <a:solidFill>
                  <a:srgbClr val="1F1F1F"/>
                </a:solidFill>
                <a:effectLst/>
                <a:latin typeface="Arial" panose="020B0604020202020204" pitchFamily="34" charset="0"/>
              </a:rPr>
              <a:t>, dan </a:t>
            </a:r>
            <a:r>
              <a:rPr lang="en-GB" b="0" i="0" dirty="0" err="1">
                <a:solidFill>
                  <a:srgbClr val="1F1F1F"/>
                </a:solidFill>
                <a:effectLst/>
                <a:latin typeface="Arial" panose="020B0604020202020204" pitchFamily="34" charset="0"/>
              </a:rPr>
              <a:t>arweiniad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Athro</a:t>
            </a:r>
            <a:r>
              <a:rPr lang="en-GB" b="0" i="0" dirty="0">
                <a:solidFill>
                  <a:srgbClr val="1F1F1F"/>
                </a:solidFill>
                <a:effectLst/>
                <a:latin typeface="Arial" panose="020B0604020202020204" pitchFamily="34" charset="0"/>
              </a:rPr>
              <a:t> Charlotte Williams OBE,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wella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addysgu</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gymunedau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Duon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Asiaidd</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ethnig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lleiafrifol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gynnwys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deunyddiau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addysgu</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newydd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gyfer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athrawon</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athrawon</a:t>
            </a:r>
            <a:r>
              <a:rPr lang="en-GB" b="0" i="0" dirty="0">
                <a:solidFill>
                  <a:srgbClr val="1F1F1F"/>
                </a:solidFill>
                <a:effectLst/>
                <a:latin typeface="Arial" panose="020B0604020202020204" pitchFamily="34" charset="0"/>
              </a:rPr>
              <a:t> dan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Mae </a:t>
            </a:r>
            <a:r>
              <a:rPr lang="en-GB" b="0" i="0" dirty="0" err="1">
                <a:solidFill>
                  <a:srgbClr val="1F1F1F"/>
                </a:solidFill>
                <a:effectLst/>
                <a:latin typeface="Arial" panose="020B0604020202020204" pitchFamily="34" charset="0"/>
              </a:rPr>
              <a:t>gwaith</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grŵp</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cael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gefnogi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£500,000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Lywodraeth</a:t>
            </a:r>
            <a:r>
              <a:rPr lang="en-GB" b="0" i="0" dirty="0">
                <a:solidFill>
                  <a:srgbClr val="1F1F1F"/>
                </a:solidFill>
                <a:effectLst/>
                <a:latin typeface="Arial" panose="020B0604020202020204" pitchFamily="34" charset="0"/>
              </a:rPr>
              <a:t> Cymru.</a:t>
            </a:r>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31</a:t>
            </a:fld>
            <a:endParaRPr lang="en-GB"/>
          </a:p>
        </p:txBody>
      </p:sp>
    </p:spTree>
    <p:extLst>
      <p:ext uri="{BB962C8B-B14F-4D97-AF65-F5344CB8AC3E}">
        <p14:creationId xmlns:p14="http://schemas.microsoft.com/office/powerpoint/2010/main" val="3675565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Yma</a:t>
            </a:r>
            <a:r>
              <a:rPr lang="en-GB" dirty="0"/>
              <a:t>, </a:t>
            </a:r>
            <a:r>
              <a:rPr lang="en-GB" dirty="0" err="1"/>
              <a:t>mae’r</a:t>
            </a:r>
            <a:r>
              <a:rPr lang="en-GB" dirty="0"/>
              <a:t> </a:t>
            </a:r>
            <a:r>
              <a:rPr lang="en-GB" dirty="0" err="1"/>
              <a:t>atebion</a:t>
            </a:r>
            <a:r>
              <a:rPr lang="en-GB" dirty="0"/>
              <a:t> </a:t>
            </a:r>
            <a:r>
              <a:rPr lang="en-GB" dirty="0" err="1"/>
              <a:t>yn</a:t>
            </a:r>
            <a:r>
              <a:rPr lang="en-GB" dirty="0"/>
              <a:t> </a:t>
            </a:r>
            <a:r>
              <a:rPr lang="en-GB" dirty="0" err="1"/>
              <a:t>cynnwys</a:t>
            </a:r>
            <a:endParaRPr lang="en-GB" dirty="0"/>
          </a:p>
          <a:p>
            <a:endParaRPr lang="en-GB" dirty="0"/>
          </a:p>
          <a:p>
            <a:r>
              <a:rPr lang="en-GB" dirty="0" err="1"/>
              <a:t>Nid</a:t>
            </a:r>
            <a:r>
              <a:rPr lang="en-GB" dirty="0"/>
              <a:t> </a:t>
            </a:r>
            <a:r>
              <a:rPr lang="en-GB" dirty="0" err="1"/>
              <a:t>yw</a:t>
            </a:r>
            <a:r>
              <a:rPr lang="en-GB" dirty="0"/>
              <a:t> </a:t>
            </a:r>
            <a:r>
              <a:rPr lang="en-GB" dirty="0" err="1"/>
              <a:t>pobl</a:t>
            </a:r>
            <a:r>
              <a:rPr lang="en-GB" dirty="0"/>
              <a:t> </a:t>
            </a:r>
            <a:r>
              <a:rPr lang="en-GB" dirty="0" err="1"/>
              <a:t>sy’n</a:t>
            </a:r>
            <a:r>
              <a:rPr lang="en-GB" dirty="0"/>
              <a:t> </a:t>
            </a:r>
            <a:r>
              <a:rPr lang="en-GB" dirty="0" err="1"/>
              <a:t>ei</a:t>
            </a:r>
            <a:r>
              <a:rPr lang="en-GB" dirty="0"/>
              <a:t> </a:t>
            </a:r>
            <a:r>
              <a:rPr lang="en-GB" dirty="0" err="1"/>
              <a:t>addysgu</a:t>
            </a:r>
            <a:r>
              <a:rPr lang="en-GB" dirty="0"/>
              <a:t> </a:t>
            </a:r>
            <a:r>
              <a:rPr lang="en-GB" dirty="0" err="1"/>
              <a:t>yn</a:t>
            </a:r>
            <a:r>
              <a:rPr lang="en-GB" dirty="0"/>
              <a:t> </a:t>
            </a:r>
            <a:r>
              <a:rPr lang="en-GB" dirty="0" err="1"/>
              <a:t>gwybod</a:t>
            </a:r>
            <a:r>
              <a:rPr lang="en-GB" dirty="0"/>
              <a:t> am </a:t>
            </a:r>
            <a:r>
              <a:rPr lang="en-GB" dirty="0" err="1"/>
              <a:t>wahanol</a:t>
            </a:r>
            <a:r>
              <a:rPr lang="en-GB" dirty="0"/>
              <a:t> </a:t>
            </a:r>
            <a:r>
              <a:rPr lang="en-GB" dirty="0" err="1"/>
              <a:t>ddiwylliannau</a:t>
            </a:r>
            <a:endParaRPr lang="en-GB" dirty="0"/>
          </a:p>
          <a:p>
            <a:r>
              <a:rPr lang="en-GB" dirty="0" err="1"/>
              <a:t>Amgylcheddau</a:t>
            </a:r>
            <a:r>
              <a:rPr lang="en-GB" dirty="0"/>
              <a:t> </a:t>
            </a:r>
            <a:r>
              <a:rPr lang="en-GB" dirty="0" err="1"/>
              <a:t>gwyn</a:t>
            </a:r>
            <a:r>
              <a:rPr lang="en-GB" dirty="0"/>
              <a:t> </a:t>
            </a:r>
            <a:r>
              <a:rPr lang="en-GB" dirty="0" err="1"/>
              <a:t>iawn</a:t>
            </a:r>
            <a:r>
              <a:rPr lang="en-GB" dirty="0"/>
              <a:t> </a:t>
            </a:r>
            <a:r>
              <a:rPr lang="en-GB" dirty="0" err="1"/>
              <a:t>eu</a:t>
            </a:r>
            <a:r>
              <a:rPr lang="en-GB" dirty="0"/>
              <a:t> </a:t>
            </a:r>
            <a:r>
              <a:rPr lang="en-GB" dirty="0" err="1"/>
              <a:t>cyfeiriad</a:t>
            </a:r>
            <a:r>
              <a:rPr lang="en-GB" dirty="0"/>
              <a:t> </a:t>
            </a:r>
            <a:r>
              <a:rPr lang="en-GB" dirty="0" err="1"/>
              <a:t>heb</a:t>
            </a:r>
            <a:r>
              <a:rPr lang="en-GB" dirty="0"/>
              <a:t> </a:t>
            </a:r>
            <a:r>
              <a:rPr lang="en-GB" dirty="0" err="1"/>
              <a:t>fawr</a:t>
            </a:r>
            <a:r>
              <a:rPr lang="en-GB" dirty="0"/>
              <a:t> </a:t>
            </a:r>
            <a:r>
              <a:rPr lang="en-GB" dirty="0" err="1"/>
              <a:t>wybodaeth</a:t>
            </a:r>
            <a:r>
              <a:rPr lang="en-GB" dirty="0"/>
              <a:t> o </a:t>
            </a:r>
            <a:r>
              <a:rPr lang="en-GB" dirty="0" err="1"/>
              <a:t>ddiwylliannau</a:t>
            </a:r>
            <a:r>
              <a:rPr lang="en-GB" dirty="0"/>
              <a:t> </a:t>
            </a:r>
            <a:r>
              <a:rPr lang="en-GB" dirty="0" err="1"/>
              <a:t>eraill</a:t>
            </a:r>
            <a:r>
              <a:rPr lang="en-GB" dirty="0"/>
              <a:t> plant a </a:t>
            </a:r>
            <a:r>
              <a:rPr lang="en-GB" dirty="0" err="1"/>
              <a:t>chymunedau</a:t>
            </a:r>
            <a:r>
              <a:rPr lang="en-GB" dirty="0"/>
              <a:t>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CC8C07-3F3D-4D92-BD96-7ACBA6EAA57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87957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here include</a:t>
            </a:r>
          </a:p>
          <a:p>
            <a:endParaRPr lang="en-GB" dirty="0"/>
          </a:p>
          <a:p>
            <a:r>
              <a:rPr lang="en-GB" dirty="0"/>
              <a:t>People who teach it do not know about different cultures</a:t>
            </a:r>
          </a:p>
          <a:p>
            <a:r>
              <a:rPr lang="en-GB" dirty="0"/>
              <a:t>Very white orientated environments with little knowledge of other children and communities' cultures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33</a:t>
            </a:fld>
            <a:endParaRPr lang="en-GB"/>
          </a:p>
        </p:txBody>
      </p:sp>
    </p:spTree>
    <p:extLst>
      <p:ext uri="{BB962C8B-B14F-4D97-AF65-F5344CB8AC3E}">
        <p14:creationId xmlns:p14="http://schemas.microsoft.com/office/powerpoint/2010/main" val="18710191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34</a:t>
            </a:fld>
            <a:endParaRPr lang="en-GB"/>
          </a:p>
        </p:txBody>
      </p:sp>
    </p:spTree>
    <p:extLst>
      <p:ext uri="{BB962C8B-B14F-4D97-AF65-F5344CB8AC3E}">
        <p14:creationId xmlns:p14="http://schemas.microsoft.com/office/powerpoint/2010/main" val="38186415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35</a:t>
            </a:fld>
            <a:endParaRPr lang="en-GB"/>
          </a:p>
        </p:txBody>
      </p:sp>
    </p:spTree>
    <p:extLst>
      <p:ext uri="{BB962C8B-B14F-4D97-AF65-F5344CB8AC3E}">
        <p14:creationId xmlns:p14="http://schemas.microsoft.com/office/powerpoint/2010/main" val="33333010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Gellir gwneud yr ymarfer hwn mewn grŵp a gofyn iddynt dynnu llun o sut gallwn adeiladu ymdeimlad o berthyn yn y blynyddoedd cynnar. Nid oes raid i hyn gyfrannu at hil yn unig, ond hunaniaeth yn ei chyfanrwydd. Bydd hyn yn eu helpu i ddechrau meddwl am strategaethau posibl ar gyfer arweinyddiaeth gynhwysol yn y blynyddoedd cynnar (deilliant 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 ail ran hyn yn dipyn o bêl dro. Yn union! Beth mae’n ei olygu? Sylwch y bydd gan bob un o’r myfyrwyr wahanol ymateb, o wybod beth mae’n ei olygu i fod â dim clem. Bydd gan rai ddiffiniadau gwahanol iawn. Dengys hyn beth roeddem yn ei drafod ynghynt. Sut ydym ni’n gwybod bod addysgwyr/ymarferwyr yn deall beth sydd mewn polisi? A fydd pawb yn gwneud ei beth ei hun / dehongli polisi yn eu ffordd eu hunain?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a:p>
            <a:endParaRPr lang="en-GB" dirty="0"/>
          </a:p>
          <a:p>
            <a:r>
              <a:rPr lang="en-GB" dirty="0"/>
              <a:t>This exercise can be done in a group and ask them to draw a pic of how we build up a sense of belonging in the early years . This does not have to contribute to just race, but identity as a whole. This will help them start to think of possible strategies for inclusive leadership in the early years (outcome 3)</a:t>
            </a:r>
          </a:p>
          <a:p>
            <a:endParaRPr lang="en-GB" dirty="0"/>
          </a:p>
          <a:p>
            <a:r>
              <a:rPr lang="en-GB" dirty="0"/>
              <a:t>The second part of this is a bit of a curve ball. Yes exactly! What does it mean? Notice that each of the students will have a different reaction from knowing what it means to not having a clue. Some will have very different definitions. This shows what we were discussing previously. How do we know that educators/practitioners understand what is in policy? Will all be doing their own thing/ interpreting policy in their own way?</a:t>
            </a:r>
          </a:p>
        </p:txBody>
      </p:sp>
      <p:sp>
        <p:nvSpPr>
          <p:cNvPr id="4" name="Slide Number Placeholder 3"/>
          <p:cNvSpPr>
            <a:spLocks noGrp="1"/>
          </p:cNvSpPr>
          <p:nvPr>
            <p:ph type="sldNum" sz="quarter" idx="5"/>
          </p:nvPr>
        </p:nvSpPr>
        <p:spPr/>
        <p:txBody>
          <a:bodyPr/>
          <a:lstStyle/>
          <a:p>
            <a:fld id="{0ECC8C07-3F3D-4D92-BD96-7ACBA6EAA575}" type="slidenum">
              <a:rPr lang="en-GB" smtClean="0"/>
              <a:t>36</a:t>
            </a:fld>
            <a:endParaRPr lang="en-GB"/>
          </a:p>
        </p:txBody>
      </p:sp>
    </p:spTree>
    <p:extLst>
      <p:ext uri="{BB962C8B-B14F-4D97-AF65-F5344CB8AC3E}">
        <p14:creationId xmlns:p14="http://schemas.microsoft.com/office/powerpoint/2010/main" val="10737258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Nid</a:t>
            </a:r>
            <a:r>
              <a:rPr lang="en-GB" dirty="0"/>
              <a:t> </a:t>
            </a:r>
            <a:r>
              <a:rPr lang="en-GB" dirty="0" err="1"/>
              <a:t>yw'n</a:t>
            </a:r>
            <a:r>
              <a:rPr lang="en-GB" dirty="0"/>
              <a:t> </a:t>
            </a:r>
            <a:r>
              <a:rPr lang="en-GB" dirty="0" err="1"/>
              <a:t>dweud</a:t>
            </a:r>
            <a:r>
              <a:rPr lang="en-GB" dirty="0"/>
              <a:t> </a:t>
            </a:r>
            <a:r>
              <a:rPr lang="en-GB" dirty="0" err="1"/>
              <a:t>wrthych</a:t>
            </a:r>
            <a:r>
              <a:rPr lang="en-GB" dirty="0"/>
              <a:t> </a:t>
            </a:r>
            <a:r>
              <a:rPr lang="en-GB" dirty="0" err="1"/>
              <a:t>sut</a:t>
            </a:r>
            <a:r>
              <a:rPr lang="en-GB" dirty="0"/>
              <a:t> </a:t>
            </a:r>
            <a:r>
              <a:rPr lang="en-GB" dirty="0" err="1"/>
              <a:t>i</a:t>
            </a:r>
            <a:r>
              <a:rPr lang="en-GB" dirty="0"/>
              <a:t> </a:t>
            </a:r>
            <a:r>
              <a:rPr lang="en-GB" dirty="0" err="1"/>
              <a:t>wneud</a:t>
            </a:r>
            <a:r>
              <a:rPr lang="en-GB" dirty="0"/>
              <a:t> </a:t>
            </a:r>
            <a:r>
              <a:rPr lang="en-GB" dirty="0" err="1"/>
              <a:t>hyn</a:t>
            </a:r>
            <a:r>
              <a:rPr lang="en-GB" dirty="0"/>
              <a:t>.</a:t>
            </a:r>
          </a:p>
          <a:p>
            <a:r>
              <a:rPr lang="en-GB" dirty="0"/>
              <a:t>Pa </a:t>
            </a:r>
            <a:r>
              <a:rPr lang="en-GB" dirty="0" err="1"/>
              <a:t>faterion</a:t>
            </a:r>
            <a:r>
              <a:rPr lang="en-GB" dirty="0"/>
              <a:t> </a:t>
            </a:r>
            <a:r>
              <a:rPr lang="en-GB" dirty="0" err="1"/>
              <a:t>allai</a:t>
            </a:r>
            <a:r>
              <a:rPr lang="en-GB" dirty="0"/>
              <a:t> </a:t>
            </a:r>
            <a:r>
              <a:rPr lang="en-GB" dirty="0" err="1"/>
              <a:t>fod</a:t>
            </a:r>
            <a:r>
              <a:rPr lang="en-GB" dirty="0"/>
              <a:t> </a:t>
            </a:r>
            <a:r>
              <a:rPr lang="en-GB" dirty="0" err="1"/>
              <a:t>ar</a:t>
            </a:r>
            <a:r>
              <a:rPr lang="en-GB" dirty="0"/>
              <a:t> draws </a:t>
            </a:r>
            <a:r>
              <a:rPr lang="en-GB" dirty="0" err="1"/>
              <a:t>amgylcheddau</a:t>
            </a:r>
            <a:r>
              <a:rPr lang="en-GB" dirty="0"/>
              <a:t> </a:t>
            </a:r>
            <a:r>
              <a:rPr lang="en-GB" dirty="0" err="1"/>
              <a:t>dysgu</a:t>
            </a:r>
            <a:r>
              <a:rPr lang="en-GB" dirty="0"/>
              <a:t>?</a:t>
            </a:r>
          </a:p>
          <a:p>
            <a:endParaRPr lang="en-GB" dirty="0"/>
          </a:p>
          <a:p>
            <a:r>
              <a:rPr lang="en-GB" b="1" dirty="0"/>
              <a:t>A: </a:t>
            </a:r>
            <a:r>
              <a:rPr lang="en-GB" b="1" dirty="0" err="1"/>
              <a:t>gwahanol</a:t>
            </a:r>
            <a:r>
              <a:rPr lang="en-GB" b="1" dirty="0"/>
              <a:t> </a:t>
            </a:r>
            <a:r>
              <a:rPr lang="en-GB" b="1" dirty="0" err="1"/>
              <a:t>feysydd</a:t>
            </a:r>
            <a:r>
              <a:rPr lang="en-GB" b="1" dirty="0"/>
              <a:t> / </a:t>
            </a:r>
            <a:r>
              <a:rPr lang="en-GB" b="1" dirty="0" err="1"/>
              <a:t>gwybodaeth</a:t>
            </a:r>
            <a:r>
              <a:rPr lang="en-GB" b="1" dirty="0"/>
              <a:t> </a:t>
            </a:r>
            <a:r>
              <a:rPr lang="en-GB" b="1" dirty="0" err="1"/>
              <a:t>broffesiynol</a:t>
            </a:r>
            <a:r>
              <a:rPr lang="en-GB" b="1" dirty="0"/>
              <a:t> EY </a:t>
            </a:r>
            <a:r>
              <a:rPr lang="en-GB" b="1" dirty="0" err="1"/>
              <a:t>wahanol</a:t>
            </a:r>
            <a:r>
              <a:rPr lang="en-GB" b="1" dirty="0"/>
              <a:t> o </a:t>
            </a:r>
            <a:r>
              <a:rPr lang="en-GB" b="1" dirty="0" err="1"/>
              <a:t>amrywiaeth</a:t>
            </a:r>
            <a:r>
              <a:rPr lang="en-GB" b="1" dirty="0"/>
              <a:t> a </a:t>
            </a:r>
            <a:r>
              <a:rPr lang="en-GB" b="1" dirty="0" err="1"/>
              <a:t>chynwysoldeb</a:t>
            </a:r>
            <a:r>
              <a:rPr lang="en-GB" b="1" dirty="0"/>
              <a:t>. </a:t>
            </a:r>
            <a:r>
              <a:rPr lang="en-GB" b="1" dirty="0" err="1"/>
              <a:t>Nid</a:t>
            </a:r>
            <a:r>
              <a:rPr lang="en-GB" b="1" dirty="0"/>
              <a:t> </a:t>
            </a:r>
            <a:r>
              <a:rPr lang="en-GB" b="1" dirty="0" err="1"/>
              <a:t>yr</a:t>
            </a:r>
            <a:r>
              <a:rPr lang="en-GB" b="1" dirty="0"/>
              <a:t> </a:t>
            </a:r>
            <a:r>
              <a:rPr lang="en-GB" b="1" dirty="0" err="1"/>
              <a:t>hyn</a:t>
            </a:r>
            <a:r>
              <a:rPr lang="en-GB" b="1" dirty="0"/>
              <a:t> y </a:t>
            </a:r>
            <a:r>
              <a:rPr lang="en-GB" b="1" dirty="0" err="1"/>
              <a:t>mae'n</a:t>
            </a:r>
            <a:r>
              <a:rPr lang="en-GB" b="1" dirty="0"/>
              <a:t> </a:t>
            </a:r>
            <a:r>
              <a:rPr lang="en-GB" b="1" dirty="0" err="1"/>
              <a:t>ei</a:t>
            </a:r>
            <a:r>
              <a:rPr lang="en-GB" b="1" dirty="0"/>
              <a:t> </a:t>
            </a:r>
            <a:r>
              <a:rPr lang="en-GB" b="1" dirty="0" err="1"/>
              <a:t>olygu</a:t>
            </a:r>
            <a:r>
              <a:rPr lang="en-GB" b="1" dirty="0"/>
              <a:t> </a:t>
            </a:r>
            <a:r>
              <a:rPr lang="en-GB" b="1" dirty="0" err="1"/>
              <a:t>i</a:t>
            </a:r>
            <a:r>
              <a:rPr lang="en-GB" b="1" dirty="0"/>
              <a:t> un </a:t>
            </a:r>
            <a:r>
              <a:rPr lang="en-GB" b="1" dirty="0" err="1"/>
              <a:t>professiwnal</a:t>
            </a:r>
            <a:r>
              <a:rPr lang="en-GB" b="1" dirty="0"/>
              <a:t> </a:t>
            </a:r>
            <a:r>
              <a:rPr lang="en-GB" b="1" dirty="0" err="1"/>
              <a:t>yw'r</a:t>
            </a:r>
            <a:r>
              <a:rPr lang="en-GB" b="1" dirty="0"/>
              <a:t> </a:t>
            </a:r>
            <a:r>
              <a:rPr lang="en-GB" b="1" dirty="0" err="1"/>
              <a:t>hyn</a:t>
            </a:r>
            <a:r>
              <a:rPr lang="en-GB" b="1" dirty="0"/>
              <a:t> y </a:t>
            </a:r>
            <a:r>
              <a:rPr lang="en-GB" b="1" dirty="0" err="1"/>
              <a:t>mae'n</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eraill</a:t>
            </a:r>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37</a:t>
            </a:fld>
            <a:endParaRPr lang="en-GB"/>
          </a:p>
        </p:txBody>
      </p:sp>
    </p:spTree>
    <p:extLst>
      <p:ext uri="{BB962C8B-B14F-4D97-AF65-F5344CB8AC3E}">
        <p14:creationId xmlns:p14="http://schemas.microsoft.com/office/powerpoint/2010/main" val="17983733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does not tell you how to do this.</a:t>
            </a:r>
          </a:p>
          <a:p>
            <a:r>
              <a:rPr lang="en-GB" dirty="0"/>
              <a:t>What issues could there be across learning environments?</a:t>
            </a:r>
          </a:p>
          <a:p>
            <a:endParaRPr lang="en-GB" dirty="0"/>
          </a:p>
          <a:p>
            <a:r>
              <a:rPr lang="en-GB" dirty="0"/>
              <a:t>A: different areas/ different EY professional’s knowledge of diversity and inclusivity. What it means to one is not what it means to others</a:t>
            </a:r>
          </a:p>
        </p:txBody>
      </p:sp>
      <p:sp>
        <p:nvSpPr>
          <p:cNvPr id="4" name="Slide Number Placeholder 3"/>
          <p:cNvSpPr>
            <a:spLocks noGrp="1"/>
          </p:cNvSpPr>
          <p:nvPr>
            <p:ph type="sldNum" sz="quarter" idx="5"/>
          </p:nvPr>
        </p:nvSpPr>
        <p:spPr/>
        <p:txBody>
          <a:bodyPr/>
          <a:lstStyle/>
          <a:p>
            <a:fld id="{0ECC8C07-3F3D-4D92-BD96-7ACBA6EAA575}" type="slidenum">
              <a:rPr lang="en-GB" smtClean="0"/>
              <a:t>38</a:t>
            </a:fld>
            <a:endParaRPr lang="en-GB"/>
          </a:p>
        </p:txBody>
      </p:sp>
    </p:spTree>
    <p:extLst>
      <p:ext uri="{BB962C8B-B14F-4D97-AF65-F5344CB8AC3E}">
        <p14:creationId xmlns:p14="http://schemas.microsoft.com/office/powerpoint/2010/main" val="20925686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Mae'r</a:t>
            </a:r>
            <a:r>
              <a:rPr lang="en-GB" dirty="0"/>
              <a:t> </a:t>
            </a:r>
            <a:r>
              <a:rPr lang="en-GB" dirty="0" err="1"/>
              <a:t>cwricwlwm</a:t>
            </a:r>
            <a:r>
              <a:rPr lang="en-GB" dirty="0"/>
              <a:t> </a:t>
            </a:r>
            <a:r>
              <a:rPr lang="en-GB" dirty="0" err="1"/>
              <a:t>hwn</a:t>
            </a:r>
            <a:r>
              <a:rPr lang="en-GB" dirty="0"/>
              <a:t> </a:t>
            </a:r>
            <a:r>
              <a:rPr lang="en-GB" dirty="0" err="1"/>
              <a:t>yn</a:t>
            </a:r>
            <a:r>
              <a:rPr lang="en-GB" dirty="0"/>
              <a:t> </a:t>
            </a:r>
            <a:r>
              <a:rPr lang="en-GB" dirty="0" err="1"/>
              <a:t>cydnabod</a:t>
            </a:r>
            <a:r>
              <a:rPr lang="en-GB" dirty="0"/>
              <a:t> ac </a:t>
            </a:r>
            <a:r>
              <a:rPr lang="en-GB" dirty="0" err="1"/>
              <a:t>yn</a:t>
            </a:r>
            <a:r>
              <a:rPr lang="en-GB" dirty="0"/>
              <a:t> </a:t>
            </a:r>
            <a:r>
              <a:rPr lang="en-GB" dirty="0" err="1"/>
              <a:t>dathlu</a:t>
            </a:r>
            <a:r>
              <a:rPr lang="en-GB" dirty="0"/>
              <a:t> </a:t>
            </a:r>
            <a:r>
              <a:rPr lang="en-GB" dirty="0" err="1"/>
              <a:t>unigolrwydd</a:t>
            </a:r>
            <a:r>
              <a:rPr lang="en-GB" dirty="0"/>
              <a:t> </a:t>
            </a:r>
            <a:r>
              <a:rPr lang="en-GB" dirty="0" err="1"/>
              <a:t>pob</a:t>
            </a:r>
            <a:r>
              <a:rPr lang="en-GB" dirty="0"/>
              <a:t> </a:t>
            </a:r>
            <a:r>
              <a:rPr lang="en-GB" dirty="0" err="1"/>
              <a:t>plentyn</a:t>
            </a:r>
            <a:r>
              <a:rPr lang="en-GB" dirty="0"/>
              <a:t> </a:t>
            </a:r>
            <a:r>
              <a:rPr lang="en-GB" dirty="0" err="1"/>
              <a:t>a'r</a:t>
            </a:r>
            <a:r>
              <a:rPr lang="en-GB" dirty="0"/>
              <a:t> </a:t>
            </a:r>
            <a:r>
              <a:rPr lang="en-GB" dirty="0" err="1"/>
              <a:t>hyn</a:t>
            </a:r>
            <a:r>
              <a:rPr lang="en-GB" dirty="0"/>
              <a:t> y </a:t>
            </a:r>
            <a:r>
              <a:rPr lang="en-GB" dirty="0" err="1"/>
              <a:t>mae'n</a:t>
            </a:r>
            <a:r>
              <a:rPr lang="en-GB" dirty="0"/>
              <a:t> </a:t>
            </a:r>
            <a:r>
              <a:rPr lang="en-GB" dirty="0" err="1"/>
              <a:t>dod</a:t>
            </a:r>
            <a:r>
              <a:rPr lang="en-GB" dirty="0"/>
              <a:t> ag </a:t>
            </a:r>
            <a:r>
              <a:rPr lang="en-GB" dirty="0" err="1"/>
              <a:t>ef</a:t>
            </a:r>
            <a:r>
              <a:rPr lang="en-GB" dirty="0"/>
              <a:t> </a:t>
            </a:r>
            <a:r>
              <a:rPr lang="en-GB" dirty="0" err="1"/>
              <a:t>i'r</a:t>
            </a:r>
            <a:r>
              <a:rPr lang="en-GB" dirty="0"/>
              <a:t> </a:t>
            </a:r>
            <a:r>
              <a:rPr lang="en-GB" dirty="0" err="1"/>
              <a:t>profiad</a:t>
            </a:r>
            <a:r>
              <a:rPr lang="en-GB" dirty="0"/>
              <a:t> </a:t>
            </a:r>
            <a:r>
              <a:rPr lang="en-GB" dirty="0" err="1"/>
              <a:t>dysgu</a:t>
            </a:r>
            <a:r>
              <a:rPr lang="en-GB" dirty="0"/>
              <a:t>. </a:t>
            </a:r>
            <a:r>
              <a:rPr lang="en-GB" dirty="0" err="1"/>
              <a:t>Dylai'r</a:t>
            </a:r>
            <a:r>
              <a:rPr lang="en-GB" dirty="0"/>
              <a:t> </a:t>
            </a:r>
            <a:r>
              <a:rPr lang="en-GB" dirty="0" err="1"/>
              <a:t>cyfnod</a:t>
            </a:r>
            <a:r>
              <a:rPr lang="en-GB" dirty="0"/>
              <a:t> </a:t>
            </a:r>
            <a:r>
              <a:rPr lang="en-GB" dirty="0" err="1"/>
              <a:t>cynnar</a:t>
            </a:r>
            <a:r>
              <a:rPr lang="en-GB" dirty="0"/>
              <a:t> </a:t>
            </a:r>
            <a:r>
              <a:rPr lang="en-GB" dirty="0" err="1"/>
              <a:t>hwn</a:t>
            </a:r>
            <a:r>
              <a:rPr lang="en-GB" dirty="0"/>
              <a:t> o </a:t>
            </a:r>
            <a:r>
              <a:rPr lang="en-GB" dirty="0" err="1"/>
              <a:t>ddysgu</a:t>
            </a:r>
            <a:r>
              <a:rPr lang="en-GB" dirty="0"/>
              <a:t> </a:t>
            </a:r>
            <a:r>
              <a:rPr lang="en-GB" dirty="0" err="1"/>
              <a:t>fod</a:t>
            </a:r>
            <a:r>
              <a:rPr lang="en-GB" dirty="0"/>
              <a:t> </a:t>
            </a:r>
            <a:r>
              <a:rPr lang="en-GB" dirty="0" err="1"/>
              <a:t>yn</a:t>
            </a:r>
            <a:r>
              <a:rPr lang="en-GB" dirty="0"/>
              <a:t> </a:t>
            </a:r>
            <a:r>
              <a:rPr lang="en-GB" dirty="0" err="1"/>
              <a:t>ddi-briod</a:t>
            </a:r>
            <a:r>
              <a:rPr lang="en-GB" dirty="0"/>
              <a:t>, </a:t>
            </a:r>
            <a:r>
              <a:rPr lang="en-GB" dirty="0" err="1"/>
              <a:t>gan</a:t>
            </a:r>
            <a:r>
              <a:rPr lang="en-GB" dirty="0"/>
              <a:t> </a:t>
            </a:r>
            <a:r>
              <a:rPr lang="en-GB" dirty="0" err="1"/>
              <a:t>ganiatáu</a:t>
            </a:r>
            <a:r>
              <a:rPr lang="en-GB" dirty="0"/>
              <a:t> </a:t>
            </a:r>
            <a:r>
              <a:rPr lang="en-GB" dirty="0" err="1"/>
              <a:t>amser</a:t>
            </a:r>
            <a:r>
              <a:rPr lang="en-GB" dirty="0"/>
              <a:t>, </a:t>
            </a:r>
            <a:r>
              <a:rPr lang="en-GB" dirty="0" err="1"/>
              <a:t>lle</a:t>
            </a:r>
            <a:r>
              <a:rPr lang="en-GB" dirty="0"/>
              <a:t> a </a:t>
            </a:r>
            <a:r>
              <a:rPr lang="en-GB" dirty="0" err="1"/>
              <a:t>rhyddid</a:t>
            </a:r>
            <a:r>
              <a:rPr lang="en-GB" dirty="0"/>
              <a:t> </a:t>
            </a:r>
            <a:r>
              <a:rPr lang="en-GB" dirty="0" err="1"/>
              <a:t>i'r</a:t>
            </a:r>
            <a:r>
              <a:rPr lang="en-GB" dirty="0"/>
              <a:t> </a:t>
            </a:r>
            <a:r>
              <a:rPr lang="en-GB" dirty="0" err="1"/>
              <a:t>plentyn</a:t>
            </a:r>
            <a:r>
              <a:rPr lang="en-GB" dirty="0"/>
              <a:t> </a:t>
            </a:r>
            <a:r>
              <a:rPr lang="en-GB" dirty="0" err="1"/>
              <a:t>sy'n</a:t>
            </a:r>
            <a:r>
              <a:rPr lang="en-GB" dirty="0"/>
              <a:t> </a:t>
            </a:r>
            <a:r>
              <a:rPr lang="en-GB" dirty="0" err="1"/>
              <a:t>datblygu</a:t>
            </a:r>
            <a:r>
              <a:rPr lang="en-GB" dirty="0"/>
              <a:t> </a:t>
            </a:r>
            <a:r>
              <a:rPr lang="en-GB" dirty="0" err="1"/>
              <a:t>gyfnerthu</a:t>
            </a:r>
            <a:r>
              <a:rPr lang="en-GB" dirty="0"/>
              <a:t> </a:t>
            </a:r>
            <a:r>
              <a:rPr lang="en-GB" dirty="0" err="1"/>
              <a:t>ei</a:t>
            </a:r>
            <a:r>
              <a:rPr lang="en-GB" dirty="0"/>
              <a:t> </a:t>
            </a:r>
            <a:r>
              <a:rPr lang="en-GB" dirty="0" err="1"/>
              <a:t>ddysgu</a:t>
            </a:r>
            <a:r>
              <a:rPr lang="en-GB" dirty="0"/>
              <a:t> </a:t>
            </a:r>
            <a:r>
              <a:rPr lang="en-GB" dirty="0" err="1"/>
              <a:t>gyda</a:t>
            </a:r>
            <a:r>
              <a:rPr lang="en-GB" dirty="0"/>
              <a:t> </a:t>
            </a:r>
            <a:r>
              <a:rPr lang="en-GB" dirty="0" err="1"/>
              <a:t>chyfleoedd</a:t>
            </a:r>
            <a:r>
              <a:rPr lang="en-GB" dirty="0"/>
              <a:t> </a:t>
            </a:r>
            <a:r>
              <a:rPr lang="en-GB" dirty="0" err="1"/>
              <a:t>i</a:t>
            </a:r>
            <a:r>
              <a:rPr lang="en-GB" dirty="0"/>
              <a:t> </a:t>
            </a:r>
            <a:r>
              <a:rPr lang="en-GB" dirty="0" err="1"/>
              <a:t>ddychwelyd</a:t>
            </a:r>
            <a:r>
              <a:rPr lang="en-GB" dirty="0"/>
              <a:t>, </a:t>
            </a:r>
            <a:r>
              <a:rPr lang="en-GB" dirty="0" err="1"/>
              <a:t>ailedrych</a:t>
            </a:r>
            <a:r>
              <a:rPr lang="en-GB" dirty="0"/>
              <a:t> </a:t>
            </a:r>
            <a:r>
              <a:rPr lang="en-GB" dirty="0" err="1"/>
              <a:t>ar</a:t>
            </a:r>
            <a:r>
              <a:rPr lang="en-GB" dirty="0"/>
              <a:t>, a </a:t>
            </a:r>
            <a:r>
              <a:rPr lang="en-GB" dirty="0" err="1"/>
              <a:t>mireinio</a:t>
            </a:r>
            <a:r>
              <a:rPr lang="en-GB" dirty="0"/>
              <a:t> </a:t>
            </a:r>
            <a:r>
              <a:rPr lang="en-GB" dirty="0" err="1"/>
              <a:t>eu</a:t>
            </a:r>
            <a:r>
              <a:rPr lang="en-GB" dirty="0"/>
              <a:t> </a:t>
            </a:r>
            <a:r>
              <a:rPr lang="en-GB" dirty="0" err="1"/>
              <a:t>gwybodaeth</a:t>
            </a:r>
            <a:r>
              <a:rPr lang="en-GB" dirty="0"/>
              <a:t> </a:t>
            </a:r>
            <a:r>
              <a:rPr lang="en-GB" dirty="0" err="1"/>
              <a:t>a'u</a:t>
            </a:r>
            <a:r>
              <a:rPr lang="en-GB" dirty="0"/>
              <a:t> </a:t>
            </a:r>
            <a:r>
              <a:rPr lang="en-GB" dirty="0" err="1"/>
              <a:t>sgiliau</a:t>
            </a:r>
            <a:r>
              <a:rPr lang="en-GB" dirty="0"/>
              <a:t> </a:t>
            </a:r>
            <a:r>
              <a:rPr lang="en-GB" dirty="0" err="1"/>
              <a:t>sy'n</a:t>
            </a:r>
            <a:r>
              <a:rPr lang="en-GB" dirty="0"/>
              <a:t> </a:t>
            </a:r>
            <a:r>
              <a:rPr lang="en-GB" dirty="0" err="1"/>
              <a:t>dod</a:t>
            </a:r>
            <a:r>
              <a:rPr lang="en-GB" dirty="0"/>
              <a:t> </a:t>
            </a:r>
            <a:r>
              <a:rPr lang="en-GB" dirty="0" err="1"/>
              <a:t>i'r</a:t>
            </a:r>
            <a:r>
              <a:rPr lang="en-GB" dirty="0"/>
              <a:t> </a:t>
            </a:r>
            <a:r>
              <a:rPr lang="en-GB" dirty="0" err="1"/>
              <a:t>amlwg</a:t>
            </a:r>
            <a:r>
              <a:rPr lang="en-GB" dirty="0"/>
              <a:t>. </a:t>
            </a:r>
            <a:r>
              <a:rPr lang="en-GB" dirty="0" err="1"/>
              <a:t>Mae'r</a:t>
            </a:r>
            <a:r>
              <a:rPr lang="en-GB" dirty="0"/>
              <a:t> dull </a:t>
            </a:r>
            <a:r>
              <a:rPr lang="en-GB" dirty="0" err="1"/>
              <a:t>cylchol</a:t>
            </a:r>
            <a:r>
              <a:rPr lang="en-GB" dirty="0"/>
              <a:t> </a:t>
            </a:r>
            <a:r>
              <a:rPr lang="en-GB" dirty="0" err="1"/>
              <a:t>hwn</a:t>
            </a:r>
            <a:r>
              <a:rPr lang="en-GB" dirty="0"/>
              <a:t> </a:t>
            </a:r>
            <a:r>
              <a:rPr lang="en-GB" dirty="0" err="1"/>
              <a:t>yn</a:t>
            </a:r>
            <a:r>
              <a:rPr lang="en-GB" dirty="0"/>
              <a:t> </a:t>
            </a:r>
            <a:r>
              <a:rPr lang="en-GB" dirty="0" err="1"/>
              <a:t>hanfodol</a:t>
            </a:r>
            <a:r>
              <a:rPr lang="en-GB" dirty="0"/>
              <a:t> </a:t>
            </a:r>
            <a:r>
              <a:rPr lang="en-GB" dirty="0" err="1"/>
              <a:t>ar</a:t>
            </a:r>
            <a:r>
              <a:rPr lang="en-GB" dirty="0"/>
              <a:t> </a:t>
            </a:r>
            <a:r>
              <a:rPr lang="en-GB" dirty="0" err="1"/>
              <a:t>gyfer</a:t>
            </a:r>
            <a:r>
              <a:rPr lang="en-GB" dirty="0"/>
              <a:t> </a:t>
            </a:r>
            <a:r>
              <a:rPr lang="en-GB" dirty="0" err="1"/>
              <a:t>symud</a:t>
            </a:r>
            <a:r>
              <a:rPr lang="en-GB" dirty="0"/>
              <a:t> </a:t>
            </a:r>
            <a:r>
              <a:rPr lang="en-GB" dirty="0" err="1"/>
              <a:t>ymlaen</a:t>
            </a:r>
            <a:r>
              <a:rPr lang="en-GB" dirty="0"/>
              <a:t> </a:t>
            </a:r>
            <a:r>
              <a:rPr lang="en-GB" dirty="0" err="1"/>
              <a:t>trwy'r</a:t>
            </a:r>
            <a:r>
              <a:rPr lang="en-GB" dirty="0"/>
              <a:t> </a:t>
            </a:r>
            <a:r>
              <a:rPr lang="en-GB" dirty="0" err="1"/>
              <a:t>siwrnai</a:t>
            </a:r>
            <a:r>
              <a:rPr lang="en-GB" dirty="0"/>
              <a:t> </a:t>
            </a:r>
            <a:r>
              <a:rPr lang="en-GB" dirty="0" err="1"/>
              <a:t>ddysgu</a:t>
            </a:r>
            <a:r>
              <a:rPr lang="en-GB" dirty="0"/>
              <a:t>. </a:t>
            </a:r>
            <a:r>
              <a:rPr lang="en-GB" dirty="0" err="1"/>
              <a:t>Mae'r</a:t>
            </a:r>
            <a:r>
              <a:rPr lang="en-GB" dirty="0"/>
              <a:t> </a:t>
            </a:r>
            <a:r>
              <a:rPr lang="en-GB" dirty="0" err="1"/>
              <a:t>cwricwlwm</a:t>
            </a:r>
            <a:r>
              <a:rPr lang="en-GB" dirty="0"/>
              <a:t> </a:t>
            </a:r>
            <a:r>
              <a:rPr lang="en-GB" dirty="0" err="1"/>
              <a:t>hwn</a:t>
            </a:r>
            <a:r>
              <a:rPr lang="en-GB" dirty="0"/>
              <a:t> </a:t>
            </a:r>
            <a:r>
              <a:rPr lang="en-GB" dirty="0" err="1"/>
              <a:t>yn</a:t>
            </a:r>
            <a:r>
              <a:rPr lang="en-GB" dirty="0"/>
              <a:t> </a:t>
            </a:r>
            <a:r>
              <a:rPr lang="en-GB" dirty="0" err="1"/>
              <a:t>cynnwys</a:t>
            </a:r>
            <a:r>
              <a:rPr lang="en-GB" dirty="0"/>
              <a:t> </a:t>
            </a:r>
            <a:r>
              <a:rPr lang="en-GB" dirty="0" err="1"/>
              <a:t>pum</a:t>
            </a:r>
            <a:r>
              <a:rPr lang="en-GB" dirty="0"/>
              <a:t> </a:t>
            </a:r>
            <a:r>
              <a:rPr lang="en-GB" dirty="0" err="1"/>
              <a:t>llwybr</a:t>
            </a:r>
            <a:r>
              <a:rPr lang="en-GB" dirty="0"/>
              <a:t> </a:t>
            </a:r>
            <a:r>
              <a:rPr lang="en-GB" dirty="0" err="1"/>
              <a:t>datblygiadol</a:t>
            </a:r>
            <a:r>
              <a:rPr lang="en-GB" dirty="0"/>
              <a:t> </a:t>
            </a:r>
            <a:r>
              <a:rPr lang="en-GB" dirty="0" err="1"/>
              <a:t>allweddol</a:t>
            </a:r>
            <a:r>
              <a:rPr lang="en-GB" dirty="0"/>
              <a:t> </a:t>
            </a:r>
            <a:r>
              <a:rPr lang="en-GB" dirty="0" err="1"/>
              <a:t>sy'n</a:t>
            </a:r>
            <a:r>
              <a:rPr lang="en-GB" dirty="0"/>
              <a:t> </a:t>
            </a:r>
            <a:r>
              <a:rPr lang="en-GB" dirty="0" err="1"/>
              <a:t>sylfaenol</a:t>
            </a:r>
            <a:r>
              <a:rPr lang="en-GB" dirty="0"/>
              <a:t> </a:t>
            </a:r>
            <a:r>
              <a:rPr lang="en-GB" dirty="0" err="1"/>
              <a:t>i</a:t>
            </a:r>
            <a:r>
              <a:rPr lang="en-GB" dirty="0"/>
              <a:t> </a:t>
            </a:r>
            <a:r>
              <a:rPr lang="en-GB" dirty="0" err="1"/>
              <a:t>ddysgu</a:t>
            </a:r>
            <a:r>
              <a:rPr lang="en-GB" dirty="0"/>
              <a:t> a </a:t>
            </a:r>
            <a:r>
              <a:rPr lang="en-GB" dirty="0" err="1"/>
              <a:t>datblygiad</a:t>
            </a:r>
            <a:r>
              <a:rPr lang="en-GB" dirty="0"/>
              <a:t> </a:t>
            </a:r>
            <a:r>
              <a:rPr lang="en-GB" dirty="0" err="1"/>
              <a:t>pob</a:t>
            </a:r>
            <a:r>
              <a:rPr lang="en-GB" dirty="0"/>
              <a:t> </a:t>
            </a:r>
            <a:r>
              <a:rPr lang="en-GB" dirty="0" err="1"/>
              <a:t>plentyn</a:t>
            </a:r>
            <a:r>
              <a:rPr lang="en-GB" dirty="0"/>
              <a:t> </a:t>
            </a:r>
            <a:r>
              <a:rPr lang="en-GB" dirty="0" err="1"/>
              <a:t>ifanc</a:t>
            </a:r>
            <a:r>
              <a:rPr lang="en-GB" dirty="0"/>
              <a:t>. </a:t>
            </a:r>
            <a:r>
              <a:rPr lang="en-GB" dirty="0" err="1"/>
              <a:t>Mae'r</a:t>
            </a:r>
            <a:r>
              <a:rPr lang="en-GB" dirty="0"/>
              <a:t> </a:t>
            </a:r>
            <a:r>
              <a:rPr lang="en-GB" dirty="0" err="1"/>
              <a:t>llwybrau</a:t>
            </a:r>
            <a:r>
              <a:rPr lang="en-GB" dirty="0"/>
              <a:t> </a:t>
            </a:r>
            <a:r>
              <a:rPr lang="en-GB" dirty="0" err="1"/>
              <a:t>hyn</a:t>
            </a:r>
            <a:r>
              <a:rPr lang="en-GB" dirty="0"/>
              <a:t> </a:t>
            </a:r>
            <a:r>
              <a:rPr lang="en-GB" dirty="0" err="1"/>
              <a:t>yn</a:t>
            </a:r>
            <a:r>
              <a:rPr lang="en-GB" dirty="0"/>
              <a:t> </a:t>
            </a:r>
            <a:r>
              <a:rPr lang="en-GB" dirty="0" err="1"/>
              <a:t>canolbwyntio</a:t>
            </a:r>
            <a:r>
              <a:rPr lang="en-GB" dirty="0"/>
              <a:t> </a:t>
            </a:r>
            <a:r>
              <a:rPr lang="en-GB" dirty="0" err="1"/>
              <a:t>ar</a:t>
            </a:r>
            <a:r>
              <a:rPr lang="en-GB" dirty="0"/>
              <a:t> y </a:t>
            </a:r>
            <a:r>
              <a:rPr lang="en-GB" dirty="0" err="1"/>
              <a:t>plentyn</a:t>
            </a:r>
            <a:r>
              <a:rPr lang="en-GB" dirty="0"/>
              <a:t> ac </a:t>
            </a:r>
            <a:r>
              <a:rPr lang="en-GB" dirty="0" err="1"/>
              <a:t>yn</a:t>
            </a:r>
            <a:r>
              <a:rPr lang="en-GB" dirty="0"/>
              <a:t> </a:t>
            </a:r>
            <a:r>
              <a:rPr lang="en-GB" dirty="0" err="1"/>
              <a:t>gyd-ddibynnol</a:t>
            </a:r>
            <a:r>
              <a:rPr lang="en-GB" dirty="0"/>
              <a:t>, </a:t>
            </a:r>
            <a:r>
              <a:rPr lang="en-GB" dirty="0" err="1"/>
              <a:t>gyda</a:t>
            </a:r>
            <a:r>
              <a:rPr lang="en-GB" dirty="0"/>
              <a:t> </a:t>
            </a:r>
            <a:r>
              <a:rPr lang="en-GB" dirty="0" err="1"/>
              <a:t>gwerth</a:t>
            </a:r>
            <a:r>
              <a:rPr lang="en-GB" dirty="0"/>
              <a:t> </a:t>
            </a:r>
            <a:r>
              <a:rPr lang="en-GB" dirty="0" err="1"/>
              <a:t>cyfartal</a:t>
            </a:r>
            <a:r>
              <a:rPr lang="en-GB" dirty="0"/>
              <a:t> </a:t>
            </a:r>
            <a:r>
              <a:rPr lang="en-GB" dirty="0" err="1"/>
              <a:t>wrth</a:t>
            </a:r>
            <a:r>
              <a:rPr lang="en-GB" dirty="0"/>
              <a:t> </a:t>
            </a:r>
            <a:r>
              <a:rPr lang="en-GB" dirty="0" err="1"/>
              <a:t>gefnogi</a:t>
            </a:r>
            <a:r>
              <a:rPr lang="en-GB" dirty="0"/>
              <a:t> </a:t>
            </a:r>
            <a:r>
              <a:rPr lang="en-GB" dirty="0" err="1"/>
              <a:t>datblygiad</a:t>
            </a:r>
            <a:r>
              <a:rPr lang="en-GB" dirty="0"/>
              <a:t> a </a:t>
            </a:r>
            <a:r>
              <a:rPr lang="en-GB" dirty="0" err="1"/>
              <a:t>chynnydd</a:t>
            </a:r>
            <a:r>
              <a:rPr lang="en-GB" dirty="0"/>
              <a:t> </a:t>
            </a:r>
            <a:r>
              <a:rPr lang="en-GB" dirty="0" err="1"/>
              <a:t>cyffredinol</a:t>
            </a:r>
            <a:r>
              <a:rPr lang="en-GB" dirty="0"/>
              <a:t>. </a:t>
            </a:r>
            <a:r>
              <a:rPr lang="en-GB" dirty="0" err="1"/>
              <a:t>Maent</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yr</a:t>
            </a:r>
            <a:r>
              <a:rPr lang="en-GB" dirty="0"/>
              <a:t> </a:t>
            </a:r>
            <a:r>
              <a:rPr lang="en-GB" dirty="0" err="1"/>
              <a:t>hyn</a:t>
            </a:r>
            <a:r>
              <a:rPr lang="en-GB" dirty="0"/>
              <a:t> </a:t>
            </a:r>
            <a:r>
              <a:rPr lang="en-GB" dirty="0" err="1"/>
              <a:t>sy'n</a:t>
            </a:r>
            <a:r>
              <a:rPr lang="en-GB" dirty="0"/>
              <a:t> </a:t>
            </a:r>
            <a:r>
              <a:rPr lang="en-GB" dirty="0" err="1"/>
              <a:t>bwysig</a:t>
            </a:r>
            <a:r>
              <a:rPr lang="en-GB" dirty="0"/>
              <a:t> </a:t>
            </a:r>
            <a:r>
              <a:rPr lang="en-GB" dirty="0" err="1"/>
              <a:t>i'r</a:t>
            </a:r>
            <a:r>
              <a:rPr lang="en-GB" dirty="0"/>
              <a:t> </a:t>
            </a:r>
            <a:r>
              <a:rPr lang="en-GB" dirty="0" err="1"/>
              <a:t>plentyn</a:t>
            </a:r>
            <a:r>
              <a:rPr lang="en-GB" dirty="0"/>
              <a:t> ac </a:t>
            </a:r>
            <a:r>
              <a:rPr lang="en-GB" dirty="0" err="1"/>
              <a:t>yn</a:t>
            </a:r>
            <a:r>
              <a:rPr lang="en-GB" dirty="0"/>
              <a:t> </a:t>
            </a:r>
            <a:r>
              <a:rPr lang="en-GB" dirty="0" err="1"/>
              <a:t>cysylltu'n</a:t>
            </a:r>
            <a:r>
              <a:rPr lang="en-GB" dirty="0"/>
              <a:t> </a:t>
            </a:r>
            <a:r>
              <a:rPr lang="en-GB" dirty="0" err="1"/>
              <a:t>agos</a:t>
            </a:r>
            <a:r>
              <a:rPr lang="en-GB" dirty="0"/>
              <a:t> ag </a:t>
            </a:r>
            <a:r>
              <a:rPr lang="en-GB" dirty="0" err="1"/>
              <a:t>egwyddorion</a:t>
            </a:r>
            <a:r>
              <a:rPr lang="en-GB" dirty="0"/>
              <a:t> </a:t>
            </a:r>
            <a:r>
              <a:rPr lang="en-GB" dirty="0" err="1"/>
              <a:t>allweddol</a:t>
            </a:r>
            <a:r>
              <a:rPr lang="en-GB" dirty="0"/>
              <a:t> </a:t>
            </a:r>
            <a:r>
              <a:rPr lang="en-GB" dirty="0" err="1"/>
              <a:t>datblygiad</a:t>
            </a:r>
            <a:r>
              <a:rPr lang="en-GB" dirty="0"/>
              <a:t> </a:t>
            </a:r>
            <a:r>
              <a:rPr lang="en-GB" dirty="0" err="1"/>
              <a:t>plentyn</a:t>
            </a:r>
            <a:r>
              <a:rPr lang="en-GB" dirty="0"/>
              <a:t> </a:t>
            </a:r>
            <a:r>
              <a:rPr lang="en-GB" dirty="0" err="1"/>
              <a:t>yn</a:t>
            </a:r>
            <a:r>
              <a:rPr lang="en-GB" dirty="0"/>
              <a:t> </a:t>
            </a:r>
            <a:r>
              <a:rPr lang="en-GB" dirty="0" err="1"/>
              <a:t>ogystal</a:t>
            </a:r>
            <a:r>
              <a:rPr lang="en-GB" dirty="0"/>
              <a:t> </a:t>
            </a:r>
            <a:r>
              <a:rPr lang="en-GB" dirty="0" err="1"/>
              <a:t>â'r</a:t>
            </a:r>
            <a:r>
              <a:rPr lang="en-GB" dirty="0"/>
              <a:t> 12 </a:t>
            </a:r>
            <a:r>
              <a:rPr lang="en-GB" dirty="0" err="1"/>
              <a:t>datganiad</a:t>
            </a:r>
            <a:r>
              <a:rPr lang="en-GB" dirty="0"/>
              <a:t> </a:t>
            </a:r>
            <a:r>
              <a:rPr lang="en-GB" dirty="0" err="1"/>
              <a:t>trosfwaol</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bwysig</a:t>
            </a:r>
            <a:r>
              <a:rPr lang="en-GB" dirty="0"/>
              <a:t> </a:t>
            </a:r>
            <a:r>
              <a:rPr lang="en-GB" dirty="0" err="1"/>
              <a:t>yn</a:t>
            </a:r>
            <a:r>
              <a:rPr lang="en-GB" dirty="0"/>
              <a:t> y </a:t>
            </a:r>
            <a:r>
              <a:rPr lang="en-GB" dirty="0" err="1"/>
              <a:t>chwe</a:t>
            </a:r>
            <a:r>
              <a:rPr lang="en-GB" dirty="0"/>
              <a:t> </a:t>
            </a:r>
            <a:r>
              <a:rPr lang="en-GB" dirty="0" err="1"/>
              <a:t>maes</a:t>
            </a:r>
            <a:r>
              <a:rPr lang="en-GB" dirty="0"/>
              <a:t> </a:t>
            </a:r>
            <a:r>
              <a:rPr lang="en-GB" dirty="0" err="1"/>
              <a:t>dysgu</a:t>
            </a:r>
            <a:r>
              <a:rPr lang="en-GB" dirty="0"/>
              <a:t> a </a:t>
            </a:r>
            <a:r>
              <a:rPr lang="en-GB" dirty="0" err="1"/>
              <a:t>phrofiad</a:t>
            </a:r>
            <a:r>
              <a:rPr lang="en-GB" dirty="0"/>
              <a:t>. </a:t>
            </a:r>
            <a:r>
              <a:rPr lang="en-GB" dirty="0" err="1"/>
              <a:t>Fe'u</a:t>
            </a:r>
            <a:r>
              <a:rPr lang="en-GB" dirty="0"/>
              <a:t> </a:t>
            </a:r>
            <a:r>
              <a:rPr lang="en-GB" dirty="0" err="1"/>
              <a:t>datblygwyd</a:t>
            </a:r>
            <a:r>
              <a:rPr lang="en-GB" dirty="0"/>
              <a:t> </a:t>
            </a:r>
            <a:r>
              <a:rPr lang="en-GB" dirty="0" err="1"/>
              <a:t>i</a:t>
            </a:r>
            <a:r>
              <a:rPr lang="en-GB" dirty="0"/>
              <a:t> </a:t>
            </a:r>
            <a:r>
              <a:rPr lang="en-GB" dirty="0" err="1"/>
              <a:t>sicrhau</a:t>
            </a:r>
            <a:r>
              <a:rPr lang="en-GB" dirty="0"/>
              <a:t> y </a:t>
            </a:r>
            <a:r>
              <a:rPr lang="en-GB" dirty="0" err="1"/>
              <a:t>gellir</a:t>
            </a:r>
            <a:r>
              <a:rPr lang="en-GB" dirty="0"/>
              <a:t> </a:t>
            </a:r>
            <a:r>
              <a:rPr lang="en-GB" dirty="0" err="1"/>
              <a:t>cefnogi</a:t>
            </a:r>
            <a:r>
              <a:rPr lang="en-GB" dirty="0"/>
              <a:t> plant </a:t>
            </a:r>
            <a:r>
              <a:rPr lang="en-GB" dirty="0" err="1"/>
              <a:t>i</a:t>
            </a:r>
            <a:r>
              <a:rPr lang="en-GB" dirty="0"/>
              <a:t> </a:t>
            </a:r>
            <a:r>
              <a:rPr lang="en-GB" dirty="0" err="1"/>
              <a:t>wneud</a:t>
            </a:r>
            <a:r>
              <a:rPr lang="en-GB" dirty="0"/>
              <a:t> </a:t>
            </a:r>
            <a:r>
              <a:rPr lang="en-GB" dirty="0" err="1"/>
              <a:t>cynnydd</a:t>
            </a:r>
            <a:r>
              <a:rPr lang="en-GB" dirty="0"/>
              <a:t> </a:t>
            </a:r>
            <a:r>
              <a:rPr lang="en-GB" dirty="0" err="1"/>
              <a:t>ar</a:t>
            </a:r>
            <a:r>
              <a:rPr lang="en-GB" dirty="0"/>
              <a:t> </a:t>
            </a:r>
            <a:r>
              <a:rPr lang="en-GB" dirty="0" err="1"/>
              <a:t>eu</a:t>
            </a:r>
            <a:r>
              <a:rPr lang="en-GB" dirty="0"/>
              <a:t> </a:t>
            </a:r>
            <a:r>
              <a:rPr lang="en-GB" dirty="0" err="1"/>
              <a:t>cyflymder</a:t>
            </a:r>
            <a:r>
              <a:rPr lang="en-GB" dirty="0"/>
              <a:t> </a:t>
            </a:r>
            <a:r>
              <a:rPr lang="en-GB" dirty="0" err="1"/>
              <a:t>eu</a:t>
            </a:r>
            <a:r>
              <a:rPr lang="en-GB" dirty="0"/>
              <a:t> </a:t>
            </a:r>
            <a:r>
              <a:rPr lang="en-GB" dirty="0" err="1"/>
              <a:t>hunain</a:t>
            </a:r>
            <a:r>
              <a:rPr lang="en-GB" dirty="0"/>
              <a:t> ac </a:t>
            </a:r>
            <a:r>
              <a:rPr lang="en-GB" dirty="0" err="1"/>
              <a:t>yn</a:t>
            </a:r>
            <a:r>
              <a:rPr lang="en-GB" dirty="0"/>
              <a:t> </a:t>
            </a:r>
            <a:r>
              <a:rPr lang="en-GB" dirty="0" err="1"/>
              <a:t>eu</a:t>
            </a:r>
            <a:r>
              <a:rPr lang="en-GB" dirty="0"/>
              <a:t> </a:t>
            </a:r>
            <a:r>
              <a:rPr lang="en-GB" dirty="0" err="1"/>
              <a:t>hamgylchedd</a:t>
            </a:r>
            <a:r>
              <a:rPr lang="en-GB" dirty="0"/>
              <a:t> </a:t>
            </a:r>
            <a:r>
              <a:rPr lang="en-GB" dirty="0" err="1"/>
              <a:t>dysgu</a:t>
            </a:r>
            <a:r>
              <a:rPr lang="en-GB" dirty="0"/>
              <a:t> </a:t>
            </a:r>
            <a:r>
              <a:rPr lang="en-GB" dirty="0" err="1"/>
              <a:t>dewisol</a:t>
            </a:r>
            <a:r>
              <a:rPr lang="en-GB" dirty="0"/>
              <a:t>.</a:t>
            </a:r>
          </a:p>
          <a:p>
            <a:endParaRPr lang="en-GB" dirty="0"/>
          </a:p>
          <a:p>
            <a:r>
              <a:rPr lang="en-GB" dirty="0"/>
              <a:t>Mae </a:t>
            </a:r>
            <a:r>
              <a:rPr lang="en-GB" dirty="0" err="1"/>
              <a:t>datblygiad</a:t>
            </a:r>
            <a:r>
              <a:rPr lang="en-GB" dirty="0"/>
              <a:t> o </a:t>
            </a:r>
            <a:r>
              <a:rPr lang="en-GB" dirty="0" err="1"/>
              <a:t>fewn</a:t>
            </a:r>
            <a:r>
              <a:rPr lang="en-GB" dirty="0"/>
              <a:t> ac </a:t>
            </a:r>
            <a:r>
              <a:rPr lang="en-GB" dirty="0" err="1"/>
              <a:t>ar</a:t>
            </a:r>
            <a:r>
              <a:rPr lang="en-GB" dirty="0"/>
              <a:t> draws y </a:t>
            </a:r>
            <a:r>
              <a:rPr lang="en-GB" dirty="0" err="1"/>
              <a:t>pum</a:t>
            </a:r>
            <a:r>
              <a:rPr lang="en-GB" dirty="0"/>
              <a:t> </a:t>
            </a:r>
            <a:r>
              <a:rPr lang="en-GB" dirty="0" err="1"/>
              <a:t>llwybr</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ansawdd</a:t>
            </a:r>
            <a:r>
              <a:rPr lang="en-GB" dirty="0"/>
              <a:t> </a:t>
            </a:r>
            <a:r>
              <a:rPr lang="en-GB" dirty="0" err="1"/>
              <a:t>ein</a:t>
            </a:r>
            <a:r>
              <a:rPr lang="en-GB" dirty="0"/>
              <a:t> </a:t>
            </a:r>
            <a:r>
              <a:rPr lang="en-GB" dirty="0" err="1"/>
              <a:t>rhyngweithiadau</a:t>
            </a:r>
            <a:r>
              <a:rPr lang="en-GB" dirty="0"/>
              <a:t> </a:t>
            </a:r>
            <a:r>
              <a:rPr lang="en-GB" dirty="0" err="1"/>
              <a:t>a'r</a:t>
            </a:r>
            <a:r>
              <a:rPr lang="en-GB" dirty="0"/>
              <a:t> </a:t>
            </a:r>
            <a:r>
              <a:rPr lang="en-GB" dirty="0" err="1"/>
              <a:t>profiadau</a:t>
            </a:r>
            <a:r>
              <a:rPr lang="en-GB" dirty="0"/>
              <a:t> </a:t>
            </a:r>
            <a:r>
              <a:rPr lang="en-GB" dirty="0" err="1"/>
              <a:t>dysgu</a:t>
            </a:r>
            <a:r>
              <a:rPr lang="en-GB" dirty="0"/>
              <a:t> </a:t>
            </a:r>
            <a:r>
              <a:rPr lang="en-GB" dirty="0" err="1"/>
              <a:t>a'r</a:t>
            </a:r>
            <a:r>
              <a:rPr lang="en-GB" dirty="0"/>
              <a:t> </a:t>
            </a:r>
            <a:r>
              <a:rPr lang="en-GB" dirty="0" err="1"/>
              <a:t>amgylcheddau</a:t>
            </a:r>
            <a:r>
              <a:rPr lang="en-GB" dirty="0"/>
              <a:t> </a:t>
            </a:r>
            <a:r>
              <a:rPr lang="en-GB" dirty="0" err="1"/>
              <a:t>rydyn</a:t>
            </a:r>
            <a:r>
              <a:rPr lang="en-GB" dirty="0"/>
              <a:t> </a:t>
            </a:r>
            <a:r>
              <a:rPr lang="en-GB" dirty="0" err="1"/>
              <a:t>ni'n</a:t>
            </a:r>
            <a:r>
              <a:rPr lang="en-GB" dirty="0"/>
              <a:t> </a:t>
            </a:r>
            <a:r>
              <a:rPr lang="en-GB" dirty="0" err="1"/>
              <a:t>eu</a:t>
            </a:r>
            <a:r>
              <a:rPr lang="en-GB" dirty="0"/>
              <a:t> </a:t>
            </a:r>
            <a:r>
              <a:rPr lang="en-GB" dirty="0" err="1"/>
              <a:t>creu</a:t>
            </a:r>
            <a:r>
              <a:rPr lang="en-GB" dirty="0"/>
              <a:t>. </a:t>
            </a:r>
            <a:r>
              <a:rPr lang="en-GB" dirty="0" err="1"/>
              <a:t>Bydd</a:t>
            </a:r>
            <a:r>
              <a:rPr lang="en-GB" dirty="0"/>
              <a:t> </a:t>
            </a:r>
            <a:r>
              <a:rPr lang="en-GB" dirty="0" err="1"/>
              <a:t>cymryd</a:t>
            </a:r>
            <a:r>
              <a:rPr lang="en-GB" dirty="0"/>
              <a:t> </a:t>
            </a:r>
            <a:r>
              <a:rPr lang="en-GB" dirty="0" err="1"/>
              <a:t>agwedd</a:t>
            </a:r>
            <a:r>
              <a:rPr lang="en-GB" dirty="0"/>
              <a:t> </a:t>
            </a:r>
            <a:r>
              <a:rPr lang="en-GB" dirty="0" err="1"/>
              <a:t>gyfannol</a:t>
            </a:r>
            <a:r>
              <a:rPr lang="en-GB" dirty="0"/>
              <a:t> </a:t>
            </a:r>
            <a:r>
              <a:rPr lang="en-GB" dirty="0" err="1"/>
              <a:t>tuag</a:t>
            </a:r>
            <a:r>
              <a:rPr lang="en-GB" dirty="0"/>
              <a:t> at </a:t>
            </a:r>
            <a:r>
              <a:rPr lang="en-GB" dirty="0" err="1"/>
              <a:t>addysgu</a:t>
            </a:r>
            <a:r>
              <a:rPr lang="en-GB" dirty="0"/>
              <a:t> a </a:t>
            </a:r>
            <a:r>
              <a:rPr lang="en-GB" dirty="0" err="1"/>
              <a:t>dysgu</a:t>
            </a:r>
            <a:r>
              <a:rPr lang="en-GB" dirty="0"/>
              <a:t> </a:t>
            </a:r>
            <a:r>
              <a:rPr lang="en-GB" dirty="0" err="1"/>
              <a:t>yn</a:t>
            </a:r>
            <a:r>
              <a:rPr lang="en-GB" dirty="0"/>
              <a:t> </a:t>
            </a:r>
            <a:r>
              <a:rPr lang="en-GB" dirty="0" err="1"/>
              <a:t>sicrhau</a:t>
            </a:r>
            <a:r>
              <a:rPr lang="en-GB" dirty="0"/>
              <a:t> bod plant </a:t>
            </a:r>
            <a:r>
              <a:rPr lang="en-GB" dirty="0" err="1"/>
              <a:t>yn</a:t>
            </a:r>
            <a:r>
              <a:rPr lang="en-GB" dirty="0"/>
              <a:t> </a:t>
            </a:r>
            <a:r>
              <a:rPr lang="en-GB" dirty="0" err="1"/>
              <a:t>cael</a:t>
            </a:r>
            <a:r>
              <a:rPr lang="en-GB" dirty="0"/>
              <a:t> </a:t>
            </a:r>
            <a:r>
              <a:rPr lang="en-GB" dirty="0" err="1"/>
              <a:t>cyfleoedd</a:t>
            </a:r>
            <a:r>
              <a:rPr lang="en-GB" dirty="0"/>
              <a:t> </a:t>
            </a:r>
            <a:r>
              <a:rPr lang="en-GB" dirty="0" err="1"/>
              <a:t>i</a:t>
            </a:r>
            <a:r>
              <a:rPr lang="en-GB" dirty="0"/>
              <a:t> </a:t>
            </a:r>
            <a:r>
              <a:rPr lang="en-GB" dirty="0" err="1"/>
              <a:t>ddatblygu</a:t>
            </a:r>
            <a:r>
              <a:rPr lang="en-GB" dirty="0"/>
              <a:t> </a:t>
            </a:r>
            <a:r>
              <a:rPr lang="en-GB" dirty="0" err="1"/>
              <a:t>sgiliau</a:t>
            </a:r>
            <a:r>
              <a:rPr lang="en-GB" dirty="0"/>
              <a:t> </a:t>
            </a:r>
            <a:r>
              <a:rPr lang="en-GB" dirty="0" err="1"/>
              <a:t>ar</a:t>
            </a:r>
            <a:r>
              <a:rPr lang="en-GB" dirty="0"/>
              <a:t> draws ac o </a:t>
            </a:r>
            <a:r>
              <a:rPr lang="en-GB" dirty="0" err="1"/>
              <a:t>fewn</a:t>
            </a:r>
            <a:r>
              <a:rPr lang="en-GB" dirty="0"/>
              <a:t> y </a:t>
            </a:r>
            <a:r>
              <a:rPr lang="en-GB" dirty="0" err="1"/>
              <a:t>llwybrau</a:t>
            </a:r>
            <a:r>
              <a:rPr lang="en-GB" dirty="0"/>
              <a:t>.</a:t>
            </a:r>
          </a:p>
          <a:p>
            <a:endParaRPr lang="en-GB" dirty="0"/>
          </a:p>
          <a:p>
            <a:r>
              <a:rPr lang="en-GB" b="1" dirty="0"/>
              <a:t>Sut </a:t>
            </a:r>
            <a:r>
              <a:rPr lang="en-GB" b="1" dirty="0" err="1"/>
              <a:t>ydyn</a:t>
            </a:r>
            <a:r>
              <a:rPr lang="en-GB" b="1" dirty="0"/>
              <a:t> </a:t>
            </a:r>
            <a:r>
              <a:rPr lang="en-GB" b="1" dirty="0" err="1"/>
              <a:t>ni'n</a:t>
            </a:r>
            <a:r>
              <a:rPr lang="en-GB" b="1" dirty="0"/>
              <a:t> </a:t>
            </a:r>
            <a:r>
              <a:rPr lang="en-GB" b="1" dirty="0" err="1"/>
              <a:t>gwneud</a:t>
            </a:r>
            <a:r>
              <a:rPr lang="en-GB" b="1" dirty="0"/>
              <a:t> </a:t>
            </a:r>
            <a:r>
              <a:rPr lang="en-GB" b="1" dirty="0" err="1"/>
              <a:t>ansawdd</a:t>
            </a:r>
            <a:r>
              <a:rPr lang="en-GB" b="1" dirty="0"/>
              <a:t> am </a:t>
            </a:r>
            <a:r>
              <a:rPr lang="en-GB" b="1" dirty="0" err="1"/>
              <a:t>rhyngweithio</a:t>
            </a:r>
            <a:r>
              <a:rPr lang="en-GB" b="1" dirty="0"/>
              <a:t>? </a:t>
            </a:r>
            <a:r>
              <a:rPr lang="en-GB" b="1" dirty="0" err="1"/>
              <a:t>Profiadau</a:t>
            </a:r>
            <a:r>
              <a:rPr lang="en-GB" b="1" dirty="0"/>
              <a:t> </a:t>
            </a:r>
            <a:r>
              <a:rPr lang="en-GB" b="1" dirty="0" err="1"/>
              <a:t>dysgu</a:t>
            </a:r>
            <a:r>
              <a:rPr lang="en-GB" b="1" dirty="0"/>
              <a:t>? </a:t>
            </a:r>
            <a:r>
              <a:rPr lang="en-GB" b="1" dirty="0" err="1"/>
              <a:t>Amgylcheddau</a:t>
            </a:r>
            <a:r>
              <a:rPr lang="en-GB" b="1" dirty="0"/>
              <a:t> </a:t>
            </a:r>
            <a:r>
              <a:rPr lang="en-GB" b="1" dirty="0" err="1"/>
              <a:t>sy'n</a:t>
            </a:r>
            <a:r>
              <a:rPr lang="en-GB" b="1" dirty="0"/>
              <a:t> </a:t>
            </a:r>
            <a:r>
              <a:rPr lang="en-GB" b="1" dirty="0" err="1"/>
              <a:t>gynhwysol</a:t>
            </a:r>
            <a:r>
              <a:rPr lang="en-GB" b="1" dirty="0"/>
              <a:t>?</a:t>
            </a:r>
          </a:p>
          <a:p>
            <a:endParaRPr lang="en-GB" dirty="0"/>
          </a:p>
          <a:p>
            <a:r>
              <a:rPr lang="en-GB" dirty="0" err="1"/>
              <a:t>Efallai</a:t>
            </a:r>
            <a:r>
              <a:rPr lang="en-GB" dirty="0"/>
              <a:t> </a:t>
            </a:r>
            <a:r>
              <a:rPr lang="en-GB" dirty="0" err="1"/>
              <a:t>ewch</a:t>
            </a:r>
            <a:r>
              <a:rPr lang="en-GB" dirty="0"/>
              <a:t> </a:t>
            </a:r>
            <a:r>
              <a:rPr lang="en-GB" dirty="0" err="1"/>
              <a:t>yn</a:t>
            </a:r>
            <a:r>
              <a:rPr lang="en-GB" dirty="0"/>
              <a:t> </a:t>
            </a:r>
            <a:r>
              <a:rPr lang="en-GB" dirty="0" err="1"/>
              <a:t>ôl</a:t>
            </a:r>
            <a:r>
              <a:rPr lang="en-GB" dirty="0"/>
              <a:t> </a:t>
            </a:r>
            <a:r>
              <a:rPr lang="en-GB" dirty="0" err="1"/>
              <a:t>i</a:t>
            </a:r>
            <a:r>
              <a:rPr lang="en-GB" dirty="0"/>
              <a:t> </a:t>
            </a:r>
            <a:r>
              <a:rPr lang="en-GB" dirty="0" err="1"/>
              <a:t>edrych</a:t>
            </a:r>
            <a:r>
              <a:rPr lang="en-GB" dirty="0"/>
              <a:t> </a:t>
            </a:r>
            <a:r>
              <a:rPr lang="en-GB" dirty="0" err="1"/>
              <a:t>ar</a:t>
            </a:r>
            <a:r>
              <a:rPr lang="en-GB" dirty="0"/>
              <a:t> </a:t>
            </a:r>
            <a:r>
              <a:rPr lang="en-GB" b="1" dirty="0" err="1"/>
              <a:t>groestoriadoldeb</a:t>
            </a:r>
            <a:r>
              <a:rPr lang="en-GB" b="1" dirty="0"/>
              <a:t> (ppt `1)</a:t>
            </a:r>
            <a:r>
              <a:rPr lang="en-GB" dirty="0"/>
              <a:t>- y </a:t>
            </a:r>
            <a:r>
              <a:rPr lang="en-GB" dirty="0" err="1"/>
              <a:t>materion</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codi</a:t>
            </a:r>
            <a:r>
              <a:rPr lang="en-GB" dirty="0"/>
              <a:t> </a:t>
            </a:r>
            <a:r>
              <a:rPr lang="en-GB" dirty="0" err="1"/>
              <a:t>yno</a:t>
            </a:r>
            <a:r>
              <a:rPr lang="en-GB" dirty="0"/>
              <a:t> </a:t>
            </a:r>
            <a:r>
              <a:rPr lang="en-GB" dirty="0" err="1"/>
              <a:t>a'u</a:t>
            </a:r>
            <a:r>
              <a:rPr lang="en-GB" dirty="0"/>
              <a:t> </a:t>
            </a:r>
            <a:r>
              <a:rPr lang="en-GB" dirty="0" err="1"/>
              <a:t>tynnu</a:t>
            </a:r>
            <a:r>
              <a:rPr lang="en-GB" dirty="0"/>
              <a:t> </a:t>
            </a:r>
            <a:r>
              <a:rPr lang="en-GB" dirty="0" err="1"/>
              <a:t>allan</a:t>
            </a:r>
            <a:r>
              <a:rPr lang="en-GB" dirty="0"/>
              <a:t>. Sut </a:t>
            </a:r>
            <a:r>
              <a:rPr lang="en-GB" dirty="0" err="1"/>
              <a:t>allwch</a:t>
            </a:r>
            <a:r>
              <a:rPr lang="en-GB" dirty="0"/>
              <a:t> chi </a:t>
            </a:r>
            <a:r>
              <a:rPr lang="en-GB" dirty="0" err="1"/>
              <a:t>wneud</a:t>
            </a:r>
            <a:r>
              <a:rPr lang="en-GB" dirty="0"/>
              <a:t> y tri </a:t>
            </a:r>
            <a:r>
              <a:rPr lang="en-GB" dirty="0" err="1"/>
              <a:t>pheth</a:t>
            </a:r>
            <a:r>
              <a:rPr lang="en-GB" dirty="0"/>
              <a:t> </a:t>
            </a:r>
            <a:r>
              <a:rPr lang="en-GB" dirty="0" err="1"/>
              <a:t>hyn</a:t>
            </a:r>
            <a:r>
              <a:rPr lang="en-GB" dirty="0"/>
              <a:t> </a:t>
            </a:r>
            <a:r>
              <a:rPr lang="en-GB" dirty="0" err="1"/>
              <a:t>gyda</a:t>
            </a:r>
            <a:r>
              <a:rPr lang="en-GB" dirty="0"/>
              <a:t> </a:t>
            </a:r>
            <a:r>
              <a:rPr lang="en-GB" dirty="0" err="1"/>
              <a:t>phlant</a:t>
            </a:r>
            <a:r>
              <a:rPr lang="en-GB" dirty="0"/>
              <a:t> </a:t>
            </a:r>
            <a:r>
              <a:rPr lang="en-GB" dirty="0" err="1"/>
              <a:t>sydd</a:t>
            </a:r>
            <a:r>
              <a:rPr lang="en-GB" dirty="0"/>
              <a:t> â </a:t>
            </a:r>
            <a:r>
              <a:rPr lang="en-GB" dirty="0" err="1"/>
              <a:t>materion</a:t>
            </a:r>
            <a:r>
              <a:rPr lang="en-GB" dirty="0"/>
              <a:t> </a:t>
            </a:r>
            <a:r>
              <a:rPr lang="en-GB" dirty="0" err="1"/>
              <a:t>anabledd</a:t>
            </a:r>
            <a:r>
              <a:rPr lang="en-GB" dirty="0"/>
              <a:t> / </a:t>
            </a:r>
            <a:r>
              <a:rPr lang="en-GB" dirty="0" err="1"/>
              <a:t>rhyw</a:t>
            </a:r>
            <a:r>
              <a:rPr lang="en-GB" dirty="0"/>
              <a:t> / </a:t>
            </a:r>
            <a:r>
              <a:rPr lang="en-GB" dirty="0" err="1"/>
              <a:t>hil</a:t>
            </a:r>
            <a:r>
              <a:rPr lang="en-GB" dirty="0"/>
              <a:t> / </a:t>
            </a:r>
            <a:r>
              <a:rPr lang="en-GB" dirty="0" err="1"/>
              <a:t>tlodi</a:t>
            </a:r>
            <a:r>
              <a:rPr lang="en-GB" dirty="0"/>
              <a:t>? Mae </a:t>
            </a:r>
            <a:r>
              <a:rPr lang="en-GB" dirty="0" err="1"/>
              <a:t>hyn</a:t>
            </a:r>
            <a:r>
              <a:rPr lang="en-GB" dirty="0"/>
              <a:t> </a:t>
            </a:r>
            <a:r>
              <a:rPr lang="en-GB" dirty="0" err="1"/>
              <a:t>yn</a:t>
            </a:r>
            <a:r>
              <a:rPr lang="en-GB" dirty="0"/>
              <a:t> </a:t>
            </a:r>
            <a:r>
              <a:rPr lang="en-GB" dirty="0" err="1"/>
              <a:t>ddyfnach</a:t>
            </a:r>
            <a:r>
              <a:rPr lang="en-GB" dirty="0"/>
              <a:t> </a:t>
            </a:r>
            <a:r>
              <a:rPr lang="en-GB" dirty="0" err="1"/>
              <a:t>na</a:t>
            </a:r>
            <a:r>
              <a:rPr lang="en-GB" dirty="0"/>
              <a:t> </a:t>
            </a:r>
            <a:r>
              <a:rPr lang="en-GB" dirty="0" err="1"/>
              <a:t>sicrhau</a:t>
            </a:r>
            <a:r>
              <a:rPr lang="en-GB" dirty="0"/>
              <a:t> bod </a:t>
            </a:r>
            <a:r>
              <a:rPr lang="en-GB" dirty="0" err="1"/>
              <a:t>gennym</a:t>
            </a:r>
            <a:r>
              <a:rPr lang="en-GB" dirty="0"/>
              <a:t> </a:t>
            </a:r>
            <a:r>
              <a:rPr lang="en-GB" dirty="0" err="1"/>
              <a:t>ddoliau</a:t>
            </a:r>
            <a:r>
              <a:rPr lang="en-GB" dirty="0"/>
              <a:t> a </a:t>
            </a:r>
            <a:r>
              <a:rPr lang="en-GB" dirty="0" err="1"/>
              <a:t>llyfrau</a:t>
            </a:r>
            <a:r>
              <a:rPr lang="en-GB" dirty="0"/>
              <a:t> o </a:t>
            </a:r>
            <a:r>
              <a:rPr lang="en-GB" dirty="0" err="1"/>
              <a:t>wahanol</a:t>
            </a:r>
            <a:r>
              <a:rPr lang="en-GB" dirty="0"/>
              <a:t> </a:t>
            </a:r>
            <a:r>
              <a:rPr lang="en-GB" dirty="0" err="1"/>
              <a:t>ddiwylliannau</a:t>
            </a:r>
            <a:endParaRPr lang="en-GB" dirty="0"/>
          </a:p>
          <a:p>
            <a:endParaRPr lang="en-GB" dirty="0"/>
          </a:p>
          <a:p>
            <a:endParaRPr lang="en-GB" dirty="0"/>
          </a:p>
          <a:p>
            <a:endParaRPr lang="en-GB" dirty="0"/>
          </a:p>
          <a:p>
            <a:r>
              <a:rPr lang="en-GB" dirty="0"/>
              <a:t>This curriculum recognises and celebrates the individuality of each child and what they bring to the learning experience. This early period of learning should be unhurried, allowing time, space and freedom for the developing child to consolidate their learning with opportunities to return, revisit, and refine their emerging knowledge and skills. This cyclical approach is essential for progression through the learning journey. This curriculum contains five key developmental pathways which are fundamental to the learning and development of all young children. These pathways are child-centred and are interdependent, having equal value in supporting overall development and progress. They focus on what is important for the child and link closely to the key principles of child development as well as to the 12 overarching statements of what matters of the six areas of learning and experience. They have been developed to ensure children can be supported to make progress at their own pace and in their preferred learning environment. </a:t>
            </a:r>
          </a:p>
          <a:p>
            <a:endParaRPr lang="en-GB" dirty="0"/>
          </a:p>
          <a:p>
            <a:r>
              <a:rPr lang="en-GB" dirty="0"/>
              <a:t>Development within and across the five pathways is dependent upon the quality of our interactions and the learning experiences and environments we create. Taking a holistic approach to teaching and learning will ensure that children have opportunities to develop skills across and within the pathways.</a:t>
            </a:r>
          </a:p>
          <a:p>
            <a:endParaRPr lang="en-GB" dirty="0"/>
          </a:p>
          <a:p>
            <a:r>
              <a:rPr lang="en-GB" b="1" dirty="0"/>
              <a:t>How do we make quality of interactions? Learning experiences? Environments that are inclusive?</a:t>
            </a:r>
          </a:p>
          <a:p>
            <a:endParaRPr lang="en-GB" b="1" dirty="0"/>
          </a:p>
          <a:p>
            <a:r>
              <a:rPr lang="en-GB" dirty="0"/>
              <a:t>Maybe go back to look at intersectionality – the issues that are raised there and pull them out. How can you make these three things with children who have disability/gender/race/poverty issues? This is deeper than making sure we have dolls and books from different cultures</a:t>
            </a:r>
          </a:p>
        </p:txBody>
      </p:sp>
      <p:sp>
        <p:nvSpPr>
          <p:cNvPr id="4" name="Slide Number Placeholder 3"/>
          <p:cNvSpPr>
            <a:spLocks noGrp="1"/>
          </p:cNvSpPr>
          <p:nvPr>
            <p:ph type="sldNum" sz="quarter" idx="5"/>
          </p:nvPr>
        </p:nvSpPr>
        <p:spPr/>
        <p:txBody>
          <a:bodyPr/>
          <a:lstStyle/>
          <a:p>
            <a:fld id="{0ECC8C07-3F3D-4D92-BD96-7ACBA6EAA575}" type="slidenum">
              <a:rPr lang="en-GB" smtClean="0"/>
              <a:t>39</a:t>
            </a:fld>
            <a:endParaRPr lang="en-GB"/>
          </a:p>
        </p:txBody>
      </p:sp>
    </p:spTree>
    <p:extLst>
      <p:ext uri="{BB962C8B-B14F-4D97-AF65-F5344CB8AC3E}">
        <p14:creationId xmlns:p14="http://schemas.microsoft.com/office/powerpoint/2010/main" val="33236184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t.14-15 </a:t>
            </a:r>
            <a:r>
              <a:rPr lang="en-GB" dirty="0" err="1"/>
              <a:t>yr</a:t>
            </a:r>
            <a:r>
              <a:rPr lang="en-GB" dirty="0"/>
              <a:t> </a:t>
            </a:r>
            <a:r>
              <a:rPr lang="en-GB" dirty="0" err="1"/>
              <a:t>ymgynghoriad</a:t>
            </a:r>
            <a:r>
              <a:rPr lang="en-GB" dirty="0"/>
              <a:t>.</a:t>
            </a:r>
          </a:p>
          <a:p>
            <a:endParaRPr lang="en-GB" dirty="0"/>
          </a:p>
          <a:p>
            <a:r>
              <a:rPr lang="en-GB" b="1" dirty="0"/>
              <a:t>GWAITH GRŴP 20 </a:t>
            </a:r>
            <a:r>
              <a:rPr lang="en-GB" b="1" dirty="0" err="1"/>
              <a:t>munud</a:t>
            </a:r>
            <a:endParaRPr lang="en-GB" b="1" dirty="0"/>
          </a:p>
          <a:p>
            <a:endParaRPr lang="en-GB" dirty="0"/>
          </a:p>
          <a:p>
            <a:r>
              <a:rPr lang="en-GB" dirty="0" err="1"/>
              <a:t>Gofynnwch</a:t>
            </a:r>
            <a:r>
              <a:rPr lang="en-GB" dirty="0"/>
              <a:t> </a:t>
            </a:r>
            <a:r>
              <a:rPr lang="en-GB" dirty="0" err="1"/>
              <a:t>iddyn</a:t>
            </a:r>
            <a:r>
              <a:rPr lang="en-GB" dirty="0"/>
              <a:t> </a:t>
            </a:r>
            <a:r>
              <a:rPr lang="en-GB" dirty="0" err="1"/>
              <a:t>nhw</a:t>
            </a:r>
            <a:r>
              <a:rPr lang="en-GB" dirty="0"/>
              <a:t> </a:t>
            </a:r>
            <a:r>
              <a:rPr lang="en-GB" dirty="0" err="1"/>
              <a:t>edrych</a:t>
            </a:r>
            <a:r>
              <a:rPr lang="en-GB" dirty="0"/>
              <a:t> </a:t>
            </a:r>
            <a:r>
              <a:rPr lang="en-GB" dirty="0" err="1"/>
              <a:t>ar</a:t>
            </a:r>
            <a:r>
              <a:rPr lang="en-GB" dirty="0"/>
              <a:t> </a:t>
            </a:r>
            <a:r>
              <a:rPr lang="en-GB" dirty="0" err="1"/>
              <a:t>hyn</a:t>
            </a:r>
            <a:r>
              <a:rPr lang="en-GB" dirty="0"/>
              <a:t>.</a:t>
            </a:r>
          </a:p>
          <a:p>
            <a:endParaRPr lang="en-GB" b="1" dirty="0"/>
          </a:p>
          <a:p>
            <a:r>
              <a:rPr lang="en-GB" b="1" dirty="0"/>
              <a:t>C: Pa </a:t>
            </a:r>
            <a:r>
              <a:rPr lang="en-GB" b="1" dirty="0" err="1"/>
              <a:t>faterion</a:t>
            </a:r>
            <a:r>
              <a:rPr lang="en-GB" b="1" dirty="0"/>
              <a:t> </a:t>
            </a:r>
            <a:r>
              <a:rPr lang="en-GB" b="1" dirty="0" err="1"/>
              <a:t>arweinyddiaeth</a:t>
            </a:r>
            <a:r>
              <a:rPr lang="en-GB" b="1" dirty="0"/>
              <a:t> </a:t>
            </a:r>
            <a:r>
              <a:rPr lang="en-GB" b="1" dirty="0" err="1"/>
              <a:t>gynhwysol</a:t>
            </a:r>
            <a:r>
              <a:rPr lang="en-GB" b="1" dirty="0"/>
              <a:t> </a:t>
            </a:r>
            <a:r>
              <a:rPr lang="en-GB" b="1" dirty="0" err="1"/>
              <a:t>sy'n</a:t>
            </a:r>
            <a:r>
              <a:rPr lang="en-GB" b="1" dirty="0"/>
              <a:t> </a:t>
            </a:r>
            <a:r>
              <a:rPr lang="en-GB" b="1" dirty="0" err="1"/>
              <a:t>codi</a:t>
            </a:r>
            <a:r>
              <a:rPr lang="en-GB" b="1" dirty="0"/>
              <a:t> </a:t>
            </a:r>
            <a:r>
              <a:rPr lang="en-GB" b="1" dirty="0" err="1"/>
              <a:t>yn</a:t>
            </a:r>
            <a:r>
              <a:rPr lang="en-GB" b="1" dirty="0"/>
              <a:t> </a:t>
            </a:r>
            <a:r>
              <a:rPr lang="en-GB" b="1" dirty="0" err="1"/>
              <a:t>yr</a:t>
            </a:r>
            <a:r>
              <a:rPr lang="en-GB" b="1" dirty="0"/>
              <a:t> </a:t>
            </a:r>
            <a:r>
              <a:rPr lang="en-GB" b="1" dirty="0" err="1"/>
              <a:t>adran</a:t>
            </a:r>
            <a:r>
              <a:rPr lang="en-GB" b="1" dirty="0"/>
              <a:t> hon </a:t>
            </a:r>
            <a:r>
              <a:rPr lang="en-GB" b="1" dirty="0" err="1"/>
              <a:t>o'r</a:t>
            </a:r>
            <a:r>
              <a:rPr lang="en-GB" b="1" dirty="0"/>
              <a:t> </a:t>
            </a:r>
            <a:r>
              <a:rPr lang="en-GB" b="1" dirty="0" err="1"/>
              <a:t>ymgynghoriad</a:t>
            </a:r>
            <a:r>
              <a:rPr lang="en-GB" b="1" dirty="0"/>
              <a:t>. Sut </a:t>
            </a:r>
            <a:r>
              <a:rPr lang="en-GB" b="1" dirty="0" err="1"/>
              <a:t>ydyn</a:t>
            </a:r>
            <a:r>
              <a:rPr lang="en-GB" b="1" dirty="0"/>
              <a:t> </a:t>
            </a:r>
            <a:r>
              <a:rPr lang="en-GB" b="1" dirty="0" err="1"/>
              <a:t>ni'n</a:t>
            </a:r>
            <a:r>
              <a:rPr lang="en-GB" b="1" dirty="0"/>
              <a:t> </a:t>
            </a:r>
            <a:r>
              <a:rPr lang="en-GB" b="1" dirty="0" err="1"/>
              <a:t>mynd</a:t>
            </a:r>
            <a:r>
              <a:rPr lang="en-GB" b="1" dirty="0"/>
              <a:t> </a:t>
            </a:r>
            <a:r>
              <a:rPr lang="en-GB" b="1" dirty="0" err="1"/>
              <a:t>i</a:t>
            </a:r>
            <a:r>
              <a:rPr lang="en-GB" b="1" dirty="0"/>
              <a:t> </a:t>
            </a:r>
            <a:r>
              <a:rPr lang="en-GB" b="1" dirty="0" err="1"/>
              <a:t>wneud</a:t>
            </a:r>
            <a:r>
              <a:rPr lang="en-GB" b="1" dirty="0"/>
              <a:t> </a:t>
            </a:r>
            <a:r>
              <a:rPr lang="en-GB" b="1" dirty="0" err="1"/>
              <a:t>hyn</a:t>
            </a:r>
            <a:r>
              <a:rPr lang="en-GB" b="1" dirty="0"/>
              <a:t> </a:t>
            </a:r>
            <a:r>
              <a:rPr lang="en-GB" b="1" dirty="0" err="1"/>
              <a:t>yn</a:t>
            </a:r>
            <a:r>
              <a:rPr lang="en-GB" b="1" dirty="0"/>
              <a:t> </a:t>
            </a:r>
            <a:r>
              <a:rPr lang="en-GB" b="1" dirty="0" err="1"/>
              <a:t>ein</a:t>
            </a:r>
            <a:r>
              <a:rPr lang="en-GB" b="1" dirty="0"/>
              <a:t> </a:t>
            </a:r>
            <a:r>
              <a:rPr lang="en-GB" b="1" dirty="0" err="1"/>
              <a:t>lleoliad</a:t>
            </a:r>
            <a:r>
              <a:rPr lang="en-GB" b="1" dirty="0"/>
              <a:t>?</a:t>
            </a:r>
          </a:p>
          <a:p>
            <a:r>
              <a:rPr lang="en-GB" b="1" dirty="0"/>
              <a:t>Beth </a:t>
            </a:r>
            <a:r>
              <a:rPr lang="en-GB" b="1" dirty="0" err="1"/>
              <a:t>yw'r</a:t>
            </a:r>
            <a:r>
              <a:rPr lang="en-GB" b="1" dirty="0"/>
              <a:t> </a:t>
            </a:r>
            <a:r>
              <a:rPr lang="en-GB" b="1" dirty="0" err="1"/>
              <a:t>materion</a:t>
            </a:r>
            <a:r>
              <a:rPr lang="en-GB" b="1" dirty="0"/>
              <a:t> </a:t>
            </a:r>
            <a:r>
              <a:rPr lang="en-GB" b="1" dirty="0" err="1"/>
              <a:t>hyn</a:t>
            </a:r>
            <a:r>
              <a:rPr lang="en-GB" b="1" dirty="0"/>
              <a:t> </a:t>
            </a:r>
            <a:r>
              <a:rPr lang="en-GB" b="1" dirty="0" err="1"/>
              <a:t>yma</a:t>
            </a:r>
            <a:r>
              <a:rPr lang="en-GB" b="1" dirty="0"/>
              <a:t>?</a:t>
            </a:r>
          </a:p>
          <a:p>
            <a:endParaRPr lang="en-GB" b="1" dirty="0"/>
          </a:p>
          <a:p>
            <a:endParaRPr lang="en-GB" b="1" dirty="0"/>
          </a:p>
          <a:p>
            <a:endParaRPr lang="en-GB" b="1" dirty="0"/>
          </a:p>
          <a:p>
            <a:r>
              <a:rPr lang="en-GB" b="1" dirty="0" err="1"/>
              <a:t>Rhai</a:t>
            </a:r>
            <a:r>
              <a:rPr lang="en-GB" b="1" dirty="0"/>
              <a:t> </a:t>
            </a:r>
            <a:r>
              <a:rPr lang="en-GB" b="1" dirty="0" err="1"/>
              <a:t>atebion</a:t>
            </a:r>
            <a:r>
              <a:rPr lang="en-GB" b="1" dirty="0"/>
              <a:t>:</a:t>
            </a:r>
          </a:p>
          <a:p>
            <a:endParaRPr lang="en-GB" dirty="0"/>
          </a:p>
          <a:p>
            <a:endParaRPr lang="en-GB" b="1" dirty="0"/>
          </a:p>
          <a:p>
            <a:r>
              <a:rPr lang="en-GB" b="1" dirty="0"/>
              <a:t>Mae </a:t>
            </a:r>
            <a:r>
              <a:rPr lang="en-GB" b="1" dirty="0" err="1"/>
              <a:t>angen</a:t>
            </a:r>
            <a:r>
              <a:rPr lang="en-GB" b="1" dirty="0"/>
              <a:t> </a:t>
            </a:r>
            <a:r>
              <a:rPr lang="en-GB" b="1" dirty="0" err="1"/>
              <a:t>i</a:t>
            </a:r>
            <a:r>
              <a:rPr lang="en-GB" b="1" dirty="0"/>
              <a:t> mi:</a:t>
            </a:r>
          </a:p>
          <a:p>
            <a:endParaRPr lang="en-GB" dirty="0"/>
          </a:p>
          <a:p>
            <a:r>
              <a:rPr lang="en-GB" dirty="0"/>
              <a:t>Sut gall </a:t>
            </a:r>
            <a:r>
              <a:rPr lang="en-GB" dirty="0" err="1"/>
              <a:t>plentyn</a:t>
            </a:r>
            <a:r>
              <a:rPr lang="en-GB" dirty="0"/>
              <a:t> weld </a:t>
            </a:r>
            <a:r>
              <a:rPr lang="en-GB" dirty="0" err="1"/>
              <a:t>ei</a:t>
            </a:r>
            <a:r>
              <a:rPr lang="en-GB" dirty="0"/>
              <a:t> </a:t>
            </a:r>
            <a:r>
              <a:rPr lang="en-GB" dirty="0" err="1"/>
              <a:t>hun</a:t>
            </a:r>
            <a:r>
              <a:rPr lang="en-GB" dirty="0"/>
              <a:t> a </a:t>
            </a:r>
            <a:r>
              <a:rPr lang="en-GB" dirty="0" err="1"/>
              <a:t>phobl</a:t>
            </a:r>
            <a:r>
              <a:rPr lang="en-GB" dirty="0"/>
              <a:t> </a:t>
            </a:r>
            <a:r>
              <a:rPr lang="en-GB" dirty="0" err="1"/>
              <a:t>fel</a:t>
            </a:r>
            <a:r>
              <a:rPr lang="en-GB" dirty="0"/>
              <a:t> </a:t>
            </a:r>
            <a:r>
              <a:rPr lang="en-GB" dirty="0" err="1"/>
              <a:t>nhw</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cynrychioli</a:t>
            </a:r>
            <a:r>
              <a:rPr lang="en-GB" dirty="0"/>
              <a:t> </a:t>
            </a:r>
            <a:r>
              <a:rPr lang="en-GB" dirty="0" err="1"/>
              <a:t>yn</a:t>
            </a:r>
            <a:r>
              <a:rPr lang="en-GB" dirty="0"/>
              <a:t> y </a:t>
            </a:r>
            <a:r>
              <a:rPr lang="en-GB" dirty="0" err="1"/>
              <a:t>lleoliad</a:t>
            </a:r>
            <a:r>
              <a:rPr lang="en-GB" dirty="0"/>
              <a:t> pan </a:t>
            </a:r>
            <a:r>
              <a:rPr lang="en-GB" dirty="0" err="1"/>
              <a:t>fo</a:t>
            </a:r>
            <a:r>
              <a:rPr lang="en-GB" dirty="0"/>
              <a:t> </a:t>
            </a:r>
            <a:r>
              <a:rPr lang="en-GB" dirty="0" err="1"/>
              <a:t>mwyafrif</a:t>
            </a:r>
            <a:r>
              <a:rPr lang="en-GB" dirty="0"/>
              <a:t> y </a:t>
            </a:r>
            <a:r>
              <a:rPr lang="en-GB" dirty="0" err="1"/>
              <a:t>gweithwyr</a:t>
            </a:r>
            <a:r>
              <a:rPr lang="en-GB" dirty="0"/>
              <a:t> </a:t>
            </a:r>
            <a:r>
              <a:rPr lang="en-GB" dirty="0" err="1"/>
              <a:t>yn</a:t>
            </a:r>
            <a:r>
              <a:rPr lang="en-GB" dirty="0"/>
              <a:t> </a:t>
            </a:r>
            <a:r>
              <a:rPr lang="en-GB" dirty="0" err="1"/>
              <a:t>wyn</a:t>
            </a:r>
            <a:r>
              <a:rPr lang="en-GB" dirty="0"/>
              <a:t> a </a:t>
            </a:r>
            <a:r>
              <a:rPr lang="en-GB" dirty="0" err="1"/>
              <a:t>benywaidd</a:t>
            </a:r>
            <a:r>
              <a:rPr lang="en-GB" dirty="0"/>
              <a:t>?</a:t>
            </a:r>
          </a:p>
          <a:p>
            <a:r>
              <a:rPr lang="en-GB" dirty="0"/>
              <a:t>Sut y gallant </a:t>
            </a:r>
            <a:r>
              <a:rPr lang="en-GB" dirty="0" err="1"/>
              <a:t>wneud</a:t>
            </a:r>
            <a:r>
              <a:rPr lang="en-GB" dirty="0"/>
              <a:t> </a:t>
            </a:r>
            <a:r>
              <a:rPr lang="en-GB" dirty="0" err="1"/>
              <a:t>cysylltiadau</a:t>
            </a:r>
            <a:r>
              <a:rPr lang="en-GB" dirty="0"/>
              <a:t> ag </a:t>
            </a:r>
            <a:r>
              <a:rPr lang="en-GB" dirty="0" err="1"/>
              <a:t>eraill</a:t>
            </a:r>
            <a:r>
              <a:rPr lang="en-GB" dirty="0"/>
              <a:t> </a:t>
            </a:r>
            <a:r>
              <a:rPr lang="en-GB" dirty="0" err="1"/>
              <a:t>os</a:t>
            </a:r>
            <a:r>
              <a:rPr lang="en-GB" dirty="0"/>
              <a:t> </a:t>
            </a:r>
            <a:r>
              <a:rPr lang="en-GB" dirty="0" err="1"/>
              <a:t>ydynt</a:t>
            </a:r>
            <a:r>
              <a:rPr lang="en-GB" dirty="0"/>
              <a:t> </a:t>
            </a:r>
            <a:r>
              <a:rPr lang="en-GB" dirty="0" err="1"/>
              <a:t>yn</a:t>
            </a:r>
            <a:r>
              <a:rPr lang="en-GB" dirty="0"/>
              <a:t> </a:t>
            </a:r>
            <a:r>
              <a:rPr lang="en-GB" dirty="0" err="1"/>
              <a:t>wahanol</a:t>
            </a:r>
            <a:r>
              <a:rPr lang="en-GB" dirty="0"/>
              <a:t>?</a:t>
            </a:r>
          </a:p>
          <a:p>
            <a:endParaRPr lang="en-GB" dirty="0"/>
          </a:p>
          <a:p>
            <a:r>
              <a:rPr lang="en-GB" b="1" dirty="0" err="1"/>
              <a:t>Rwy'n</a:t>
            </a:r>
            <a:r>
              <a:rPr lang="en-GB" b="1" dirty="0"/>
              <a:t> </a:t>
            </a:r>
            <a:r>
              <a:rPr lang="en-GB" b="1" dirty="0" err="1"/>
              <a:t>dysgu</a:t>
            </a:r>
            <a:r>
              <a:rPr lang="en-GB" b="1" dirty="0"/>
              <a:t> </a:t>
            </a:r>
            <a:r>
              <a:rPr lang="en-GB" b="1" dirty="0" err="1"/>
              <a:t>sut</a:t>
            </a:r>
            <a:r>
              <a:rPr lang="en-GB" b="1" dirty="0"/>
              <a:t> i:</a:t>
            </a:r>
          </a:p>
          <a:p>
            <a:endParaRPr lang="en-GB" dirty="0"/>
          </a:p>
          <a:p>
            <a:r>
              <a:rPr lang="en-GB" dirty="0" err="1"/>
              <a:t>Unwaith</a:t>
            </a:r>
            <a:r>
              <a:rPr lang="en-GB" dirty="0"/>
              <a:t> </a:t>
            </a:r>
            <a:r>
              <a:rPr lang="en-GB" dirty="0" err="1"/>
              <a:t>eto</a:t>
            </a:r>
            <a:r>
              <a:rPr lang="en-GB" dirty="0"/>
              <a:t>:</a:t>
            </a:r>
          </a:p>
          <a:p>
            <a:endParaRPr lang="en-GB" dirty="0"/>
          </a:p>
          <a:p>
            <a:r>
              <a:rPr lang="en-GB" dirty="0"/>
              <a:t>Sut gall </a:t>
            </a:r>
            <a:r>
              <a:rPr lang="en-GB" dirty="0" err="1"/>
              <a:t>plentyn</a:t>
            </a:r>
            <a:r>
              <a:rPr lang="en-GB" dirty="0"/>
              <a:t> </a:t>
            </a:r>
            <a:r>
              <a:rPr lang="en-GB" dirty="0" err="1"/>
              <a:t>gydnabod</a:t>
            </a:r>
            <a:r>
              <a:rPr lang="en-GB" dirty="0"/>
              <a:t> </a:t>
            </a:r>
            <a:r>
              <a:rPr lang="en-GB" dirty="0" err="1"/>
              <a:t>pwy</a:t>
            </a:r>
            <a:r>
              <a:rPr lang="en-GB" dirty="0"/>
              <a:t> </a:t>
            </a:r>
            <a:r>
              <a:rPr lang="en-GB" dirty="0" err="1"/>
              <a:t>ydyn</a:t>
            </a:r>
            <a:r>
              <a:rPr lang="en-GB" dirty="0"/>
              <a:t> </a:t>
            </a:r>
            <a:r>
              <a:rPr lang="en-GB" dirty="0" err="1"/>
              <a:t>nhw</a:t>
            </a:r>
            <a:r>
              <a:rPr lang="en-GB" dirty="0"/>
              <a:t> pan </a:t>
            </a:r>
            <a:r>
              <a:rPr lang="en-GB" dirty="0" err="1"/>
              <a:t>fo</a:t>
            </a:r>
            <a:r>
              <a:rPr lang="en-GB" dirty="0"/>
              <a:t> </a:t>
            </a:r>
            <a:r>
              <a:rPr lang="en-GB" dirty="0" err="1"/>
              <a:t>mwyafrif</a:t>
            </a:r>
            <a:r>
              <a:rPr lang="en-GB" dirty="0"/>
              <a:t> y </a:t>
            </a:r>
            <a:r>
              <a:rPr lang="en-GB" dirty="0" err="1"/>
              <a:t>gweithlu'n</a:t>
            </a:r>
            <a:r>
              <a:rPr lang="en-GB" dirty="0"/>
              <a:t> </a:t>
            </a:r>
            <a:r>
              <a:rPr lang="en-GB" dirty="0" err="1"/>
              <a:t>wyn</a:t>
            </a:r>
            <a:r>
              <a:rPr lang="en-GB" dirty="0"/>
              <a:t> a </a:t>
            </a:r>
            <a:r>
              <a:rPr lang="en-GB" dirty="0" err="1"/>
              <a:t>benywaidd</a:t>
            </a:r>
            <a:r>
              <a:rPr lang="en-GB" dirty="0"/>
              <a:t>? (Mae </a:t>
            </a:r>
            <a:r>
              <a:rPr lang="en-GB" dirty="0" err="1"/>
              <a:t>gan</a:t>
            </a:r>
            <a:r>
              <a:rPr lang="en-GB" dirty="0"/>
              <a:t> </a:t>
            </a:r>
            <a:r>
              <a:rPr lang="en-GB" dirty="0" err="1"/>
              <a:t>lyfr</a:t>
            </a:r>
            <a:r>
              <a:rPr lang="en-GB" dirty="0"/>
              <a:t> Siraj Blatchford </a:t>
            </a:r>
            <a:r>
              <a:rPr lang="en-GB" dirty="0" err="1"/>
              <a:t>adran</a:t>
            </a:r>
            <a:r>
              <a:rPr lang="en-GB" dirty="0"/>
              <a:t> </a:t>
            </a:r>
            <a:r>
              <a:rPr lang="en-GB" dirty="0" err="1"/>
              <a:t>ar</a:t>
            </a:r>
            <a:r>
              <a:rPr lang="en-GB" dirty="0"/>
              <a:t> </a:t>
            </a:r>
            <a:r>
              <a:rPr lang="en-GB" dirty="0" err="1"/>
              <a:t>yr</a:t>
            </a:r>
            <a:r>
              <a:rPr lang="en-GB" dirty="0"/>
              <a:t> </a:t>
            </a:r>
            <a:r>
              <a:rPr lang="en-GB" dirty="0" err="1"/>
              <a:t>angen</a:t>
            </a:r>
            <a:r>
              <a:rPr lang="en-GB" dirty="0"/>
              <a:t> </a:t>
            </a:r>
            <a:r>
              <a:rPr lang="en-GB" dirty="0" err="1"/>
              <a:t>i</a:t>
            </a:r>
            <a:r>
              <a:rPr lang="en-GB" dirty="0"/>
              <a:t> </a:t>
            </a:r>
            <a:r>
              <a:rPr lang="en-GB" dirty="0" err="1"/>
              <a:t>gynrychioli</a:t>
            </a:r>
            <a:r>
              <a:rPr lang="en-GB" dirty="0"/>
              <a:t> </a:t>
            </a:r>
            <a:r>
              <a:rPr lang="en-GB" dirty="0" err="1"/>
              <a:t>gwrywod</a:t>
            </a:r>
            <a:r>
              <a:rPr lang="en-GB" dirty="0"/>
              <a:t> </a:t>
            </a:r>
            <a:r>
              <a:rPr lang="en-GB" dirty="0" err="1"/>
              <a:t>ond</a:t>
            </a:r>
            <a:r>
              <a:rPr lang="en-GB" dirty="0"/>
              <a:t> </a:t>
            </a:r>
            <a:r>
              <a:rPr lang="en-GB" dirty="0" err="1"/>
              <a:t>beth</a:t>
            </a:r>
            <a:r>
              <a:rPr lang="en-GB" dirty="0"/>
              <a:t> am </a:t>
            </a:r>
            <a:r>
              <a:rPr lang="en-GB" dirty="0" err="1"/>
              <a:t>ddiwylliannau</a:t>
            </a:r>
            <a:r>
              <a:rPr lang="en-GB" dirty="0"/>
              <a:t> </a:t>
            </a:r>
            <a:r>
              <a:rPr lang="en-GB" dirty="0" err="1"/>
              <a:t>eraill</a:t>
            </a:r>
            <a:r>
              <a:rPr lang="en-GB" dirty="0"/>
              <a:t>? (</a:t>
            </a:r>
            <a:r>
              <a:rPr lang="en-GB" dirty="0" err="1"/>
              <a:t>Ar</a:t>
            </a:r>
            <a:r>
              <a:rPr lang="en-GB" dirty="0"/>
              <a:t> </a:t>
            </a:r>
            <a:r>
              <a:rPr lang="en-GB" dirty="0" err="1"/>
              <a:t>gyfer</a:t>
            </a:r>
            <a:r>
              <a:rPr lang="en-GB" dirty="0"/>
              <a:t> </a:t>
            </a:r>
            <a:r>
              <a:rPr lang="en-GB" dirty="0" err="1"/>
              <a:t>eu</a:t>
            </a:r>
            <a:r>
              <a:rPr lang="en-GB" dirty="0"/>
              <a:t> </a:t>
            </a:r>
            <a:r>
              <a:rPr lang="en-GB" dirty="0" err="1"/>
              <a:t>haseiniad</a:t>
            </a:r>
            <a:r>
              <a:rPr lang="en-GB" dirty="0"/>
              <a:t> </a:t>
            </a:r>
            <a:r>
              <a:rPr lang="en-GB" dirty="0" err="1"/>
              <a:t>gallwch</a:t>
            </a:r>
            <a:r>
              <a:rPr lang="en-GB" dirty="0"/>
              <a:t> </a:t>
            </a:r>
            <a:r>
              <a:rPr lang="en-GB" dirty="0" err="1"/>
              <a:t>eu</a:t>
            </a:r>
            <a:r>
              <a:rPr lang="en-GB" dirty="0"/>
              <a:t> </a:t>
            </a:r>
            <a:r>
              <a:rPr lang="en-GB" dirty="0" err="1"/>
              <a:t>cyfeirio</a:t>
            </a:r>
            <a:r>
              <a:rPr lang="en-GB" dirty="0"/>
              <a:t> </a:t>
            </a:r>
            <a:r>
              <a:rPr lang="en-GB" dirty="0" err="1"/>
              <a:t>yn</a:t>
            </a:r>
            <a:r>
              <a:rPr lang="en-GB" dirty="0"/>
              <a:t> </a:t>
            </a:r>
            <a:r>
              <a:rPr lang="en-GB" dirty="0" err="1"/>
              <a:t>ôl</a:t>
            </a:r>
            <a:r>
              <a:rPr lang="en-GB" dirty="0"/>
              <a:t> at </a:t>
            </a:r>
            <a:r>
              <a:rPr lang="en-GB" dirty="0" err="1"/>
              <a:t>erthyglau</a:t>
            </a:r>
            <a:r>
              <a:rPr lang="en-GB" dirty="0"/>
              <a:t> </a:t>
            </a:r>
            <a:r>
              <a:rPr lang="en-GB" dirty="0" err="1"/>
              <a:t>newyddion</a:t>
            </a:r>
            <a:r>
              <a:rPr lang="en-GB" dirty="0"/>
              <a:t> am </a:t>
            </a:r>
            <a:r>
              <a:rPr lang="en-GB" dirty="0" err="1"/>
              <a:t>ddiffyg</a:t>
            </a:r>
            <a:r>
              <a:rPr lang="en-GB" dirty="0"/>
              <a:t> </a:t>
            </a:r>
            <a:r>
              <a:rPr lang="en-GB" dirty="0" err="1"/>
              <a:t>cynrychiolaeth</a:t>
            </a:r>
            <a:r>
              <a:rPr lang="en-GB" dirty="0"/>
              <a:t> </a:t>
            </a:r>
            <a:r>
              <a:rPr lang="en-GB" dirty="0" err="1"/>
              <a:t>dynion</a:t>
            </a:r>
            <a:r>
              <a:rPr lang="en-GB" dirty="0"/>
              <a:t> a </a:t>
            </a:r>
            <a:r>
              <a:rPr lang="en-GB" dirty="0" err="1"/>
              <a:t>gweithwyr</a:t>
            </a:r>
            <a:r>
              <a:rPr lang="en-GB" dirty="0"/>
              <a:t> </a:t>
            </a:r>
            <a:r>
              <a:rPr lang="en-GB" dirty="0" err="1"/>
              <a:t>proffesiynol</a:t>
            </a:r>
            <a:r>
              <a:rPr lang="en-GB" dirty="0"/>
              <a:t> </a:t>
            </a:r>
            <a:r>
              <a:rPr lang="en-GB" dirty="0" err="1"/>
              <a:t>ethnig</a:t>
            </a:r>
            <a:r>
              <a:rPr lang="en-GB" dirty="0"/>
              <a:t> </a:t>
            </a:r>
            <a:r>
              <a:rPr lang="en-GB" dirty="0" err="1"/>
              <a:t>amrywiol</a:t>
            </a:r>
            <a:r>
              <a:rPr lang="en-GB" dirty="0"/>
              <a:t> </a:t>
            </a:r>
            <a:r>
              <a:rPr lang="en-GB" dirty="0" err="1"/>
              <a:t>yng</a:t>
            </a:r>
            <a:r>
              <a:rPr lang="en-GB" dirty="0"/>
              <a:t> </a:t>
            </a:r>
            <a:r>
              <a:rPr lang="en-GB" dirty="0" err="1"/>
              <a:t>Nghymru</a:t>
            </a:r>
            <a:r>
              <a:rPr lang="en-GB" dirty="0"/>
              <a:t>)</a:t>
            </a:r>
          </a:p>
          <a:p>
            <a:r>
              <a:rPr lang="en-GB" dirty="0"/>
              <a:t>Sut gall </a:t>
            </a:r>
            <a:r>
              <a:rPr lang="en-GB" dirty="0" err="1"/>
              <a:t>plentyn</a:t>
            </a:r>
            <a:r>
              <a:rPr lang="en-GB" dirty="0"/>
              <a:t> </a:t>
            </a:r>
            <a:r>
              <a:rPr lang="en-GB" dirty="0" err="1"/>
              <a:t>ddilyn</a:t>
            </a:r>
            <a:r>
              <a:rPr lang="en-GB" dirty="0"/>
              <a:t> </a:t>
            </a:r>
            <a:r>
              <a:rPr lang="en-GB" dirty="0" err="1"/>
              <a:t>arferion</a:t>
            </a:r>
            <a:r>
              <a:rPr lang="en-GB" dirty="0"/>
              <a:t> </a:t>
            </a:r>
            <a:r>
              <a:rPr lang="en-GB" dirty="0" err="1"/>
              <a:t>cyfarwydd</a:t>
            </a:r>
            <a:r>
              <a:rPr lang="en-GB" dirty="0"/>
              <a:t> pan </a:t>
            </a:r>
            <a:r>
              <a:rPr lang="en-GB" dirty="0" err="1"/>
              <a:t>fyddant</a:t>
            </a:r>
            <a:r>
              <a:rPr lang="en-GB" dirty="0"/>
              <a:t> </a:t>
            </a:r>
            <a:r>
              <a:rPr lang="en-GB" dirty="0" err="1"/>
              <a:t>yn</a:t>
            </a:r>
            <a:r>
              <a:rPr lang="en-GB" dirty="0"/>
              <a:t> </a:t>
            </a:r>
            <a:r>
              <a:rPr lang="en-GB" dirty="0" err="1"/>
              <a:t>ddiwylliannol</a:t>
            </a:r>
            <a:r>
              <a:rPr lang="en-GB" dirty="0"/>
              <a:t> </a:t>
            </a:r>
            <a:r>
              <a:rPr lang="en-GB" dirty="0" err="1"/>
              <a:t>wahanol</a:t>
            </a:r>
            <a:r>
              <a:rPr lang="en-GB" dirty="0"/>
              <a:t> </a:t>
            </a:r>
            <a:r>
              <a:rPr lang="en-GB" dirty="0" err="1"/>
              <a:t>i</a:t>
            </a:r>
            <a:r>
              <a:rPr lang="en-GB" dirty="0"/>
              <a:t> </a:t>
            </a:r>
            <a:r>
              <a:rPr lang="en-GB" dirty="0" err="1"/>
              <a:t>fywyd</a:t>
            </a:r>
            <a:r>
              <a:rPr lang="en-GB" dirty="0"/>
              <a:t> y </a:t>
            </a:r>
            <a:r>
              <a:rPr lang="en-GB" dirty="0" err="1"/>
              <a:t>cartref</a:t>
            </a:r>
            <a:r>
              <a:rPr lang="en-GB" dirty="0"/>
              <a:t>? (</a:t>
            </a:r>
            <a:r>
              <a:rPr lang="en-GB" dirty="0" err="1"/>
              <a:t>ydyn</a:t>
            </a:r>
            <a:r>
              <a:rPr lang="en-GB" dirty="0"/>
              <a:t> </a:t>
            </a:r>
            <a:r>
              <a:rPr lang="en-GB" dirty="0" err="1"/>
              <a:t>ni'n</a:t>
            </a:r>
            <a:r>
              <a:rPr lang="en-GB" dirty="0"/>
              <a:t> </a:t>
            </a:r>
            <a:r>
              <a:rPr lang="en-GB" dirty="0" err="1"/>
              <a:t>defnyddio</a:t>
            </a:r>
            <a:r>
              <a:rPr lang="en-GB" dirty="0"/>
              <a:t> </a:t>
            </a:r>
            <a:r>
              <a:rPr lang="en-GB" dirty="0" err="1"/>
              <a:t>arferion</a:t>
            </a:r>
            <a:r>
              <a:rPr lang="en-GB" dirty="0"/>
              <a:t> </a:t>
            </a:r>
            <a:r>
              <a:rPr lang="en-GB" dirty="0" err="1"/>
              <a:t>diwylliannol</a:t>
            </a:r>
            <a:r>
              <a:rPr lang="en-GB" dirty="0"/>
              <a:t> </a:t>
            </a:r>
            <a:r>
              <a:rPr lang="en-GB" dirty="0" err="1"/>
              <a:t>fel</a:t>
            </a:r>
            <a:r>
              <a:rPr lang="en-GB" dirty="0"/>
              <a:t> </a:t>
            </a:r>
            <a:r>
              <a:rPr lang="en-GB" dirty="0" err="1"/>
              <a:t>gwahanol</a:t>
            </a:r>
            <a:r>
              <a:rPr lang="en-GB" dirty="0"/>
              <a:t> </a:t>
            </a:r>
            <a:r>
              <a:rPr lang="en-GB" dirty="0" err="1"/>
              <a:t>fwydydd</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bwyta</a:t>
            </a:r>
            <a:r>
              <a:rPr lang="en-GB" dirty="0"/>
              <a:t> / </a:t>
            </a:r>
            <a:r>
              <a:rPr lang="en-GB" dirty="0" err="1"/>
              <a:t>ardaloedd</a:t>
            </a:r>
            <a:r>
              <a:rPr lang="en-GB" dirty="0"/>
              <a:t> </a:t>
            </a:r>
            <a:r>
              <a:rPr lang="en-GB" dirty="0" err="1"/>
              <a:t>chwarae</a:t>
            </a:r>
            <a:r>
              <a:rPr lang="en-GB" dirty="0"/>
              <a:t> </a:t>
            </a:r>
            <a:r>
              <a:rPr lang="en-GB" dirty="0" err="1"/>
              <a:t>yn</a:t>
            </a:r>
            <a:r>
              <a:rPr lang="en-GB" dirty="0"/>
              <a:t> </a:t>
            </a:r>
            <a:r>
              <a:rPr lang="en-GB" dirty="0" err="1"/>
              <a:t>ddiwylliannol</a:t>
            </a:r>
            <a:r>
              <a:rPr lang="en-GB" dirty="0"/>
              <a:t> </a:t>
            </a:r>
            <a:r>
              <a:rPr lang="en-GB" dirty="0" err="1"/>
              <a:t>amrywiol</a:t>
            </a:r>
            <a:r>
              <a:rPr lang="en-GB" dirty="0"/>
              <a:t>? Plant â </a:t>
            </a:r>
            <a:r>
              <a:rPr lang="en-GB" dirty="0" err="1"/>
              <a:t>gwallt</a:t>
            </a:r>
            <a:r>
              <a:rPr lang="en-GB" dirty="0"/>
              <a:t> afro </a:t>
            </a:r>
            <a:r>
              <a:rPr lang="en-GB" dirty="0" err="1"/>
              <a:t>yn</a:t>
            </a:r>
            <a:r>
              <a:rPr lang="en-GB" dirty="0"/>
              <a:t> </a:t>
            </a:r>
            <a:r>
              <a:rPr lang="en-GB" dirty="0" err="1"/>
              <a:t>gwisgo</a:t>
            </a:r>
            <a:r>
              <a:rPr lang="en-GB" dirty="0"/>
              <a:t> </a:t>
            </a:r>
            <a:r>
              <a:rPr lang="en-GB" dirty="0" err="1"/>
              <a:t>capiau</a:t>
            </a:r>
            <a:r>
              <a:rPr lang="en-GB" dirty="0"/>
              <a:t> / </a:t>
            </a:r>
            <a:r>
              <a:rPr lang="en-GB" dirty="0" err="1"/>
              <a:t>sgarffiau</a:t>
            </a:r>
            <a:r>
              <a:rPr lang="en-GB" dirty="0"/>
              <a:t> pen </a:t>
            </a:r>
            <a:r>
              <a:rPr lang="en-GB" dirty="0" err="1"/>
              <a:t>sidan</a:t>
            </a:r>
            <a:r>
              <a:rPr lang="en-GB" dirty="0"/>
              <a:t> </a:t>
            </a:r>
            <a:r>
              <a:rPr lang="en-GB" dirty="0" err="1"/>
              <a:t>mewn</a:t>
            </a:r>
            <a:r>
              <a:rPr lang="en-GB" dirty="0"/>
              <a:t> </a:t>
            </a:r>
            <a:r>
              <a:rPr lang="en-GB" dirty="0" err="1"/>
              <a:t>pyllau</a:t>
            </a:r>
            <a:r>
              <a:rPr lang="en-GB" dirty="0"/>
              <a:t> </a:t>
            </a:r>
            <a:r>
              <a:rPr lang="en-GB" dirty="0" err="1"/>
              <a:t>tywod</a:t>
            </a:r>
            <a:r>
              <a:rPr lang="en-GB" dirty="0"/>
              <a:t> (</a:t>
            </a:r>
            <a:r>
              <a:rPr lang="en-GB" dirty="0" err="1"/>
              <a:t>hunllef</a:t>
            </a:r>
            <a:r>
              <a:rPr lang="en-GB" dirty="0"/>
              <a:t> </a:t>
            </a:r>
            <a:r>
              <a:rPr lang="en-GB" dirty="0" err="1"/>
              <a:t>i</a:t>
            </a:r>
            <a:r>
              <a:rPr lang="en-GB" dirty="0"/>
              <a:t> </a:t>
            </a:r>
            <a:r>
              <a:rPr lang="en-GB" dirty="0" err="1"/>
              <a:t>gael</a:t>
            </a:r>
            <a:r>
              <a:rPr lang="en-GB" dirty="0"/>
              <a:t> </a:t>
            </a:r>
            <a:r>
              <a:rPr lang="en-GB" dirty="0" err="1"/>
              <a:t>tywod</a:t>
            </a:r>
            <a:r>
              <a:rPr lang="en-GB" dirty="0"/>
              <a:t> </a:t>
            </a:r>
            <a:r>
              <a:rPr lang="en-GB" dirty="0" err="1"/>
              <a:t>allan</a:t>
            </a:r>
            <a:r>
              <a:rPr lang="en-GB" dirty="0"/>
              <a:t> o </a:t>
            </a:r>
            <a:r>
              <a:rPr lang="en-GB" dirty="0" err="1"/>
              <a:t>wallt</a:t>
            </a:r>
            <a:r>
              <a:rPr lang="en-GB" dirty="0"/>
              <a:t> afro) (</a:t>
            </a:r>
            <a:r>
              <a:rPr lang="en-GB" dirty="0" err="1"/>
              <a:t>Yn</a:t>
            </a:r>
            <a:r>
              <a:rPr lang="en-GB" dirty="0"/>
              <a:t> </a:t>
            </a:r>
            <a:r>
              <a:rPr lang="en-GB" dirty="0" err="1"/>
              <a:t>uniongyrchol</a:t>
            </a:r>
            <a:r>
              <a:rPr lang="en-GB" dirty="0"/>
              <a:t> </a:t>
            </a:r>
            <a:r>
              <a:rPr lang="en-GB" dirty="0" err="1"/>
              <a:t>yn</a:t>
            </a:r>
            <a:r>
              <a:rPr lang="en-GB" dirty="0"/>
              <a:t> </a:t>
            </a:r>
            <a:r>
              <a:rPr lang="en-GB" dirty="0" err="1"/>
              <a:t>ôl</a:t>
            </a:r>
            <a:r>
              <a:rPr lang="en-GB" dirty="0"/>
              <a:t> </a:t>
            </a:r>
            <a:r>
              <a:rPr lang="en-GB" dirty="0" err="1"/>
              <a:t>i</a:t>
            </a:r>
            <a:r>
              <a:rPr lang="en-GB" dirty="0"/>
              <a:t> </a:t>
            </a:r>
            <a:r>
              <a:rPr lang="en-GB" dirty="0" err="1"/>
              <a:t>wers</a:t>
            </a:r>
            <a:r>
              <a:rPr lang="en-GB" dirty="0"/>
              <a:t> 1 </a:t>
            </a:r>
            <a:r>
              <a:rPr lang="en-GB" dirty="0" err="1"/>
              <a:t>Fideo</a:t>
            </a:r>
            <a:r>
              <a:rPr lang="en-GB" dirty="0"/>
              <a:t> Liz p Pemberton </a:t>
            </a:r>
            <a:r>
              <a:rPr lang="en-GB" dirty="0" err="1"/>
              <a:t>ar</a:t>
            </a:r>
            <a:r>
              <a:rPr lang="en-GB" dirty="0"/>
              <a:t> y </a:t>
            </a:r>
            <a:r>
              <a:rPr lang="en-GB" dirty="0" err="1"/>
              <a:t>plentyn</a:t>
            </a:r>
            <a:r>
              <a:rPr lang="en-GB" dirty="0"/>
              <a:t> </a:t>
            </a:r>
            <a:r>
              <a:rPr lang="en-GB" dirty="0" err="1"/>
              <a:t>yn</a:t>
            </a:r>
            <a:r>
              <a:rPr lang="en-GB" dirty="0"/>
              <a:t> y </a:t>
            </a:r>
            <a:r>
              <a:rPr lang="en-GB" dirty="0" err="1"/>
              <a:t>feithrinfa</a:t>
            </a:r>
            <a:r>
              <a:rPr lang="en-GB" dirty="0"/>
              <a:t>)</a:t>
            </a:r>
          </a:p>
          <a:p>
            <a:r>
              <a:rPr lang="en-GB" dirty="0"/>
              <a:t>Sut </a:t>
            </a:r>
            <a:r>
              <a:rPr lang="en-GB" dirty="0" err="1"/>
              <a:t>mae</a:t>
            </a:r>
            <a:r>
              <a:rPr lang="en-GB" dirty="0"/>
              <a:t> plant </a:t>
            </a:r>
            <a:r>
              <a:rPr lang="en-GB" dirty="0" err="1"/>
              <a:t>yn</a:t>
            </a:r>
            <a:r>
              <a:rPr lang="en-GB" dirty="0"/>
              <a:t> </a:t>
            </a:r>
            <a:r>
              <a:rPr lang="en-GB" dirty="0" err="1"/>
              <a:t>gallu</a:t>
            </a:r>
            <a:r>
              <a:rPr lang="en-GB" dirty="0"/>
              <a:t> </a:t>
            </a:r>
            <a:r>
              <a:rPr lang="en-GB" dirty="0" err="1"/>
              <a:t>cydnabod</a:t>
            </a:r>
            <a:r>
              <a:rPr lang="en-GB" dirty="0"/>
              <a:t> </a:t>
            </a:r>
            <a:r>
              <a:rPr lang="en-GB" dirty="0" err="1"/>
              <a:t>eu</a:t>
            </a:r>
            <a:r>
              <a:rPr lang="en-GB" dirty="0"/>
              <a:t> bod </a:t>
            </a:r>
            <a:r>
              <a:rPr lang="en-GB" dirty="0" err="1"/>
              <a:t>yn</a:t>
            </a:r>
            <a:r>
              <a:rPr lang="en-GB" dirty="0"/>
              <a:t> </a:t>
            </a:r>
            <a:r>
              <a:rPr lang="en-GB" dirty="0" err="1"/>
              <a:t>rhan</a:t>
            </a:r>
            <a:r>
              <a:rPr lang="en-GB" dirty="0"/>
              <a:t> o </a:t>
            </a:r>
            <a:r>
              <a:rPr lang="en-GB" dirty="0" err="1"/>
              <a:t>gymuned</a:t>
            </a:r>
            <a:r>
              <a:rPr lang="en-GB" dirty="0"/>
              <a:t> </a:t>
            </a:r>
            <a:r>
              <a:rPr lang="en-GB" dirty="0" err="1"/>
              <a:t>ehangach</a:t>
            </a:r>
            <a:r>
              <a:rPr lang="en-GB" dirty="0"/>
              <a:t>?</a:t>
            </a:r>
          </a:p>
          <a:p>
            <a:endParaRPr lang="en-GB" b="1" dirty="0"/>
          </a:p>
          <a:p>
            <a:r>
              <a:rPr lang="en-GB" b="1" dirty="0"/>
              <a:t>Mae </a:t>
            </a:r>
            <a:r>
              <a:rPr lang="en-GB" b="1" dirty="0" err="1"/>
              <a:t>fy</a:t>
            </a:r>
            <a:r>
              <a:rPr lang="en-GB" b="1" dirty="0"/>
              <a:t> </a:t>
            </a:r>
            <a:r>
              <a:rPr lang="en-GB" b="1" dirty="0" err="1"/>
              <a:t>ymdeimlad</a:t>
            </a:r>
            <a:r>
              <a:rPr lang="en-GB" b="1" dirty="0"/>
              <a:t> o </a:t>
            </a:r>
            <a:r>
              <a:rPr lang="en-GB" b="1" dirty="0" err="1"/>
              <a:t>berthyn</a:t>
            </a:r>
            <a:r>
              <a:rPr lang="en-GB" b="1" dirty="0"/>
              <a:t> </a:t>
            </a:r>
            <a:r>
              <a:rPr lang="en-GB" b="1" dirty="0" err="1"/>
              <a:t>yn</a:t>
            </a:r>
            <a:r>
              <a:rPr lang="en-GB" b="1" dirty="0"/>
              <a:t> </a:t>
            </a:r>
            <a:r>
              <a:rPr lang="en-GB" b="1" dirty="0" err="1"/>
              <a:t>cael</a:t>
            </a:r>
            <a:r>
              <a:rPr lang="en-GB" b="1" dirty="0"/>
              <a:t> </a:t>
            </a:r>
            <a:r>
              <a:rPr lang="en-GB" b="1" dirty="0" err="1"/>
              <a:t>ei</a:t>
            </a:r>
            <a:r>
              <a:rPr lang="en-GB" b="1" dirty="0"/>
              <a:t> </a:t>
            </a:r>
            <a:r>
              <a:rPr lang="en-GB" b="1" dirty="0" err="1"/>
              <a:t>wella</a:t>
            </a:r>
            <a:r>
              <a:rPr lang="en-GB" b="1" dirty="0"/>
              <a:t> </a:t>
            </a:r>
            <a:r>
              <a:rPr lang="en-GB" b="1" dirty="0" err="1"/>
              <a:t>gan</a:t>
            </a:r>
            <a:r>
              <a:rPr lang="en-GB" b="1" dirty="0"/>
              <a:t>:</a:t>
            </a:r>
          </a:p>
          <a:p>
            <a:endParaRPr lang="en-GB" dirty="0"/>
          </a:p>
          <a:p>
            <a:r>
              <a:rPr lang="en-GB" dirty="0" err="1"/>
              <a:t>Yn</a:t>
            </a:r>
            <a:r>
              <a:rPr lang="en-GB" dirty="0"/>
              <a:t> </a:t>
            </a:r>
            <a:r>
              <a:rPr lang="en-GB" dirty="0" err="1"/>
              <a:t>darparu</a:t>
            </a:r>
            <a:r>
              <a:rPr lang="en-GB" dirty="0"/>
              <a:t> </a:t>
            </a:r>
            <a:r>
              <a:rPr lang="en-GB" dirty="0" err="1"/>
              <a:t>adnoddau</a:t>
            </a:r>
            <a:r>
              <a:rPr lang="en-GB" dirty="0"/>
              <a:t> </a:t>
            </a:r>
            <a:r>
              <a:rPr lang="en-GB" dirty="0" err="1"/>
              <a:t>cyfarwydd</a:t>
            </a:r>
            <a:r>
              <a:rPr lang="en-GB" dirty="0"/>
              <a:t> </a:t>
            </a:r>
            <a:r>
              <a:rPr lang="en-GB" dirty="0" err="1"/>
              <a:t>sy'n</a:t>
            </a:r>
            <a:r>
              <a:rPr lang="en-GB" dirty="0"/>
              <a:t> </a:t>
            </a:r>
            <a:r>
              <a:rPr lang="en-GB" dirty="0" err="1"/>
              <a:t>adlewyrchu</a:t>
            </a:r>
            <a:r>
              <a:rPr lang="en-GB" dirty="0"/>
              <a:t> </a:t>
            </a:r>
            <a:r>
              <a:rPr lang="en-GB" dirty="0" err="1"/>
              <a:t>fy</a:t>
            </a:r>
            <a:r>
              <a:rPr lang="en-GB" dirty="0"/>
              <a:t> </a:t>
            </a:r>
            <a:r>
              <a:rPr lang="en-GB" dirty="0" err="1"/>
              <a:t>niwylliannau</a:t>
            </a:r>
            <a:r>
              <a:rPr lang="en-GB" dirty="0"/>
              <a:t> </a:t>
            </a:r>
            <a:r>
              <a:rPr lang="en-GB" dirty="0" err="1"/>
              <a:t>a'm</a:t>
            </a:r>
            <a:r>
              <a:rPr lang="en-GB" dirty="0"/>
              <a:t> </a:t>
            </a:r>
            <a:r>
              <a:rPr lang="en-GB" dirty="0" err="1"/>
              <a:t>cymunedau</a:t>
            </a:r>
            <a:r>
              <a:rPr lang="en-GB" dirty="0"/>
              <a:t> - </a:t>
            </a:r>
            <a:r>
              <a:rPr lang="en-GB" dirty="0" err="1"/>
              <a:t>sut</a:t>
            </a:r>
            <a:r>
              <a:rPr lang="en-GB" dirty="0"/>
              <a:t>? Sut </a:t>
            </a:r>
            <a:r>
              <a:rPr lang="en-GB" dirty="0" err="1"/>
              <a:t>ydych</a:t>
            </a:r>
            <a:r>
              <a:rPr lang="en-GB" dirty="0"/>
              <a:t> </a:t>
            </a:r>
            <a:r>
              <a:rPr lang="en-GB" dirty="0" err="1"/>
              <a:t>chi'n</a:t>
            </a:r>
            <a:r>
              <a:rPr lang="en-GB" dirty="0"/>
              <a:t> </a:t>
            </a:r>
            <a:r>
              <a:rPr lang="en-GB" dirty="0" err="1"/>
              <a:t>mynd</a:t>
            </a:r>
            <a:r>
              <a:rPr lang="en-GB" dirty="0"/>
              <a:t> </a:t>
            </a:r>
            <a:r>
              <a:rPr lang="en-GB" dirty="0" err="1"/>
              <a:t>i</a:t>
            </a:r>
            <a:r>
              <a:rPr lang="en-GB" dirty="0"/>
              <a:t> </a:t>
            </a:r>
            <a:r>
              <a:rPr lang="en-GB" dirty="0" err="1"/>
              <a:t>wneud</a:t>
            </a:r>
            <a:r>
              <a:rPr lang="en-GB" dirty="0"/>
              <a:t> </a:t>
            </a:r>
            <a:r>
              <a:rPr lang="en-GB" dirty="0" err="1"/>
              <a:t>hyn</a:t>
            </a:r>
            <a:r>
              <a:rPr lang="en-GB" dirty="0"/>
              <a:t>? Sut </a:t>
            </a:r>
            <a:r>
              <a:rPr lang="en-GB" dirty="0" err="1"/>
              <a:t>ydych</a:t>
            </a:r>
            <a:r>
              <a:rPr lang="en-GB" dirty="0"/>
              <a:t> </a:t>
            </a:r>
            <a:r>
              <a:rPr lang="en-GB" dirty="0" err="1"/>
              <a:t>chi'n</a:t>
            </a:r>
            <a:r>
              <a:rPr lang="en-GB" dirty="0"/>
              <a:t> </a:t>
            </a:r>
            <a:r>
              <a:rPr lang="en-GB" dirty="0" err="1"/>
              <a:t>gwybod</a:t>
            </a:r>
            <a:r>
              <a:rPr lang="en-GB" dirty="0"/>
              <a:t> </a:t>
            </a:r>
            <a:r>
              <a:rPr lang="en-GB" dirty="0" err="1"/>
              <a:t>eich</a:t>
            </a:r>
            <a:r>
              <a:rPr lang="en-GB" dirty="0"/>
              <a:t> bod </a:t>
            </a:r>
            <a:r>
              <a:rPr lang="en-GB" dirty="0" err="1"/>
              <a:t>chi'n</a:t>
            </a:r>
            <a:r>
              <a:rPr lang="en-GB" dirty="0"/>
              <a:t> </a:t>
            </a:r>
            <a:r>
              <a:rPr lang="en-GB" dirty="0" err="1"/>
              <a:t>mynd</a:t>
            </a:r>
            <a:r>
              <a:rPr lang="en-GB" dirty="0"/>
              <a:t> </a:t>
            </a:r>
            <a:r>
              <a:rPr lang="en-GB" dirty="0" err="1"/>
              <a:t>i'w</a:t>
            </a:r>
            <a:r>
              <a:rPr lang="en-GB" dirty="0"/>
              <a:t> </a:t>
            </a:r>
            <a:r>
              <a:rPr lang="en-GB" dirty="0" err="1"/>
              <a:t>gael</a:t>
            </a:r>
            <a:r>
              <a:rPr lang="en-GB" dirty="0"/>
              <a:t> </a:t>
            </a:r>
            <a:r>
              <a:rPr lang="en-GB" dirty="0" err="1"/>
              <a:t>yn</a:t>
            </a:r>
            <a:r>
              <a:rPr lang="en-GB" dirty="0"/>
              <a:t> </a:t>
            </a:r>
            <a:r>
              <a:rPr lang="en-GB" dirty="0" err="1"/>
              <a:t>iawn</a:t>
            </a:r>
            <a:r>
              <a:rPr lang="en-GB" dirty="0"/>
              <a:t>? (Mae </a:t>
            </a:r>
            <a:r>
              <a:rPr lang="en-GB" dirty="0" err="1"/>
              <a:t>cynnwys</a:t>
            </a:r>
            <a:r>
              <a:rPr lang="en-GB" dirty="0"/>
              <a:t> </a:t>
            </a:r>
            <a:r>
              <a:rPr lang="en-GB" dirty="0" err="1"/>
              <a:t>rhieni</a:t>
            </a:r>
            <a:r>
              <a:rPr lang="en-GB" dirty="0"/>
              <a:t> / </a:t>
            </a:r>
            <a:r>
              <a:rPr lang="en-GB" dirty="0" err="1"/>
              <a:t>cymunedau</a:t>
            </a:r>
            <a:r>
              <a:rPr lang="en-GB" dirty="0"/>
              <a:t> </a:t>
            </a:r>
            <a:r>
              <a:rPr lang="en-GB" dirty="0" err="1"/>
              <a:t>mewn</a:t>
            </a:r>
            <a:r>
              <a:rPr lang="en-GB" dirty="0"/>
              <a:t> </a:t>
            </a:r>
            <a:r>
              <a:rPr lang="en-GB" dirty="0" err="1"/>
              <a:t>ysgolion</a:t>
            </a:r>
            <a:r>
              <a:rPr lang="en-GB" dirty="0"/>
              <a:t> </a:t>
            </a:r>
            <a:r>
              <a:rPr lang="en-GB" dirty="0" err="1"/>
              <a:t>yn</a:t>
            </a:r>
            <a:r>
              <a:rPr lang="en-GB" dirty="0"/>
              <a:t> </a:t>
            </a:r>
            <a:r>
              <a:rPr lang="en-GB" dirty="0" err="1"/>
              <a:t>strategaeth</a:t>
            </a:r>
            <a:r>
              <a:rPr lang="en-GB" dirty="0"/>
              <a:t> y gallant </a:t>
            </a:r>
            <a:r>
              <a:rPr lang="en-GB" dirty="0" err="1"/>
              <a:t>ei</a:t>
            </a:r>
            <a:r>
              <a:rPr lang="en-GB" dirty="0"/>
              <a:t> </a:t>
            </a:r>
            <a:r>
              <a:rPr lang="en-GB" dirty="0" err="1"/>
              <a:t>hystyried</a:t>
            </a:r>
            <a:r>
              <a:rPr lang="en-GB" dirty="0"/>
              <a:t> </a:t>
            </a:r>
            <a:r>
              <a:rPr lang="en-GB" dirty="0" err="1"/>
              <a:t>ar</a:t>
            </a:r>
            <a:r>
              <a:rPr lang="en-GB" dirty="0"/>
              <a:t> </a:t>
            </a:r>
            <a:r>
              <a:rPr lang="en-GB" dirty="0" err="1"/>
              <a:t>gyfer</a:t>
            </a:r>
            <a:r>
              <a:rPr lang="en-GB" dirty="0"/>
              <a:t> </a:t>
            </a:r>
            <a:r>
              <a:rPr lang="en-GB" dirty="0" err="1"/>
              <a:t>eu</a:t>
            </a:r>
            <a:r>
              <a:rPr lang="en-GB" dirty="0"/>
              <a:t> </a:t>
            </a:r>
            <a:r>
              <a:rPr lang="en-GB" dirty="0" err="1"/>
              <a:t>trydedd</a:t>
            </a:r>
            <a:r>
              <a:rPr lang="en-GB" dirty="0"/>
              <a:t> ran </a:t>
            </a:r>
            <a:r>
              <a:rPr lang="en-GB" dirty="0" err="1"/>
              <a:t>o'r</a:t>
            </a:r>
            <a:r>
              <a:rPr lang="en-GB" dirty="0"/>
              <a:t> </a:t>
            </a:r>
            <a:r>
              <a:rPr lang="en-GB" dirty="0" err="1"/>
              <a:t>aseiniad</a:t>
            </a:r>
            <a:r>
              <a:rPr lang="en-GB" dirty="0"/>
              <a:t> </a:t>
            </a:r>
            <a:r>
              <a:rPr lang="en-GB" dirty="0" err="1"/>
              <a:t>hwn</a:t>
            </a:r>
            <a:r>
              <a:rPr lang="en-GB" dirty="0"/>
              <a:t>)</a:t>
            </a:r>
          </a:p>
          <a:p>
            <a:r>
              <a:rPr lang="en-GB" dirty="0" err="1"/>
              <a:t>Hyrwyddo</a:t>
            </a:r>
            <a:r>
              <a:rPr lang="en-GB" dirty="0"/>
              <a:t> a </a:t>
            </a:r>
            <a:r>
              <a:rPr lang="en-GB" dirty="0" err="1"/>
              <a:t>chynyddu</a:t>
            </a:r>
            <a:r>
              <a:rPr lang="en-GB" dirty="0"/>
              <a:t> ethos </a:t>
            </a:r>
            <a:r>
              <a:rPr lang="en-GB" dirty="0" err="1"/>
              <a:t>sy'n</a:t>
            </a:r>
            <a:r>
              <a:rPr lang="en-GB" dirty="0"/>
              <a:t> </a:t>
            </a:r>
            <a:r>
              <a:rPr lang="en-GB" dirty="0" err="1"/>
              <a:t>gwerthfawrogi'r</a:t>
            </a:r>
            <a:r>
              <a:rPr lang="en-GB" dirty="0"/>
              <a:t> </a:t>
            </a:r>
            <a:r>
              <a:rPr lang="en-GB" dirty="0" err="1"/>
              <a:t>diwylliannau</a:t>
            </a:r>
            <a:r>
              <a:rPr lang="en-GB" dirty="0"/>
              <a:t> </a:t>
            </a:r>
            <a:r>
              <a:rPr lang="en-GB" dirty="0" err="1"/>
              <a:t>amrywiol</a:t>
            </a:r>
            <a:r>
              <a:rPr lang="en-GB" dirty="0"/>
              <a:t> </a:t>
            </a:r>
            <a:r>
              <a:rPr lang="en-GB" dirty="0" err="1"/>
              <a:t>yng</a:t>
            </a:r>
            <a:r>
              <a:rPr lang="en-GB" dirty="0"/>
              <a:t> </a:t>
            </a:r>
            <a:r>
              <a:rPr lang="en-GB" dirty="0" err="1"/>
              <a:t>Nghymru</a:t>
            </a:r>
            <a:r>
              <a:rPr lang="en-GB" dirty="0"/>
              <a:t> - Sut? A </a:t>
            </a:r>
            <a:r>
              <a:rPr lang="en-GB" dirty="0" err="1"/>
              <a:t>oes</a:t>
            </a:r>
            <a:r>
              <a:rPr lang="en-GB" dirty="0"/>
              <a:t> </a:t>
            </a:r>
            <a:r>
              <a:rPr lang="en-GB" dirty="0" err="1"/>
              <a:t>problemau</a:t>
            </a:r>
            <a:r>
              <a:rPr lang="en-GB" dirty="0"/>
              <a:t> </a:t>
            </a:r>
            <a:r>
              <a:rPr lang="en-GB" dirty="0" err="1"/>
              <a:t>gyda</a:t>
            </a:r>
            <a:r>
              <a:rPr lang="en-GB" dirty="0"/>
              <a:t> </a:t>
            </a:r>
            <a:r>
              <a:rPr lang="en-GB" dirty="0" err="1"/>
              <a:t>hyn</a:t>
            </a:r>
            <a:r>
              <a:rPr lang="en-GB" dirty="0"/>
              <a:t>? Sut, </a:t>
            </a:r>
            <a:r>
              <a:rPr lang="en-GB" dirty="0" err="1"/>
              <a:t>os</a:t>
            </a:r>
            <a:r>
              <a:rPr lang="en-GB" dirty="0"/>
              <a:t> </a:t>
            </a:r>
            <a:r>
              <a:rPr lang="en-GB" dirty="0" err="1"/>
              <a:t>nad</a:t>
            </a:r>
            <a:r>
              <a:rPr lang="en-GB" dirty="0"/>
              <a:t> </a:t>
            </a:r>
            <a:r>
              <a:rPr lang="en-GB" dirty="0" err="1"/>
              <a:t>yw</a:t>
            </a:r>
            <a:r>
              <a:rPr lang="en-GB" dirty="0"/>
              <a:t> </a:t>
            </a:r>
            <a:r>
              <a:rPr lang="en-GB" dirty="0" err="1"/>
              <a:t>ymarferwyr</a:t>
            </a:r>
            <a:r>
              <a:rPr lang="en-GB" dirty="0"/>
              <a:t> </a:t>
            </a:r>
            <a:r>
              <a:rPr lang="en-GB" dirty="0" err="1"/>
              <a:t>yn</a:t>
            </a:r>
            <a:r>
              <a:rPr lang="en-GB" dirty="0"/>
              <a:t> </a:t>
            </a:r>
            <a:r>
              <a:rPr lang="en-GB" dirty="0" err="1"/>
              <a:t>deall</a:t>
            </a:r>
            <a:r>
              <a:rPr lang="en-GB" dirty="0"/>
              <a:t> y </a:t>
            </a:r>
            <a:r>
              <a:rPr lang="en-GB" dirty="0" err="1"/>
              <a:t>diwylliannau</a:t>
            </a:r>
            <a:r>
              <a:rPr lang="en-GB" dirty="0"/>
              <a:t> </a:t>
            </a:r>
            <a:r>
              <a:rPr lang="en-GB" dirty="0" err="1"/>
              <a:t>mewn</a:t>
            </a:r>
            <a:r>
              <a:rPr lang="en-GB" dirty="0"/>
              <a:t> </a:t>
            </a:r>
            <a:r>
              <a:rPr lang="en-GB" dirty="0" err="1"/>
              <a:t>gweithleoedd</a:t>
            </a:r>
            <a:r>
              <a:rPr lang="en-GB" dirty="0"/>
              <a:t> </a:t>
            </a:r>
            <a:r>
              <a:rPr lang="en-GB" dirty="0" err="1"/>
              <a:t>etifedd</a:t>
            </a:r>
            <a:r>
              <a:rPr lang="en-GB" dirty="0"/>
              <a:t>?</a:t>
            </a:r>
          </a:p>
          <a:p>
            <a:r>
              <a:rPr lang="en-GB" dirty="0" err="1"/>
              <a:t>Defnyddiwch</a:t>
            </a:r>
            <a:r>
              <a:rPr lang="en-GB" dirty="0"/>
              <a:t> </a:t>
            </a:r>
            <a:r>
              <a:rPr lang="en-GB" dirty="0" err="1"/>
              <a:t>ymweliadau</a:t>
            </a:r>
            <a:r>
              <a:rPr lang="en-GB" dirty="0"/>
              <a:t> ac </a:t>
            </a:r>
            <a:r>
              <a:rPr lang="en-GB" dirty="0" err="1"/>
              <a:t>ymwelwyr</a:t>
            </a:r>
            <a:r>
              <a:rPr lang="en-GB" dirty="0"/>
              <a:t> </a:t>
            </a:r>
            <a:r>
              <a:rPr lang="en-GB" dirty="0" err="1"/>
              <a:t>i</a:t>
            </a:r>
            <a:r>
              <a:rPr lang="en-GB" dirty="0"/>
              <a:t> </a:t>
            </a:r>
            <a:r>
              <a:rPr lang="en-GB" dirty="0" err="1"/>
              <a:t>gefnogi</a:t>
            </a:r>
            <a:r>
              <a:rPr lang="en-GB" dirty="0"/>
              <a:t> </a:t>
            </a:r>
            <a:r>
              <a:rPr lang="en-GB" dirty="0" err="1"/>
              <a:t>cysylltiadau</a:t>
            </a:r>
            <a:r>
              <a:rPr lang="en-GB" dirty="0"/>
              <a:t> - (</a:t>
            </a:r>
            <a:r>
              <a:rPr lang="en-GB" dirty="0" err="1"/>
              <a:t>eglurwch</a:t>
            </a:r>
            <a:r>
              <a:rPr lang="en-GB" dirty="0"/>
              <a:t> y gall </a:t>
            </a:r>
            <a:r>
              <a:rPr lang="en-GB" dirty="0" err="1"/>
              <a:t>hyn</a:t>
            </a:r>
            <a:r>
              <a:rPr lang="en-GB" dirty="0"/>
              <a:t> </a:t>
            </a:r>
            <a:r>
              <a:rPr lang="en-GB" dirty="0" err="1"/>
              <a:t>ddigwydd</a:t>
            </a:r>
            <a:r>
              <a:rPr lang="en-GB" dirty="0"/>
              <a:t> </a:t>
            </a:r>
            <a:r>
              <a:rPr lang="en-GB" dirty="0" err="1"/>
              <a:t>hyd</a:t>
            </a:r>
            <a:r>
              <a:rPr lang="en-GB" dirty="0"/>
              <a:t> </a:t>
            </a:r>
            <a:r>
              <a:rPr lang="en-GB" dirty="0" err="1"/>
              <a:t>yn</a:t>
            </a:r>
            <a:r>
              <a:rPr lang="en-GB" dirty="0"/>
              <a:t> </a:t>
            </a:r>
            <a:r>
              <a:rPr lang="en-GB" dirty="0" err="1"/>
              <a:t>oed</a:t>
            </a:r>
            <a:r>
              <a:rPr lang="en-GB" dirty="0"/>
              <a:t> </a:t>
            </a:r>
            <a:r>
              <a:rPr lang="en-GB" dirty="0" err="1"/>
              <a:t>trwy</a:t>
            </a:r>
            <a:r>
              <a:rPr lang="en-GB" dirty="0"/>
              <a:t> </a:t>
            </a:r>
            <a:r>
              <a:rPr lang="en-GB" dirty="0" err="1"/>
              <a:t>Dimau</a:t>
            </a:r>
            <a:r>
              <a:rPr lang="en-GB" dirty="0"/>
              <a:t> a </a:t>
            </a:r>
            <a:r>
              <a:rPr lang="en-GB" dirty="0" err="1"/>
              <a:t>thechnoleg</a:t>
            </a:r>
            <a:r>
              <a:rPr lang="en-GB" dirty="0"/>
              <a:t> </a:t>
            </a:r>
            <a:r>
              <a:rPr lang="en-GB" dirty="0" err="1"/>
              <a:t>ddigidol</a:t>
            </a:r>
            <a:r>
              <a:rPr lang="en-GB" dirty="0"/>
              <a:t> - </a:t>
            </a:r>
            <a:r>
              <a:rPr lang="en-GB" dirty="0" err="1"/>
              <a:t>nid</a:t>
            </a:r>
            <a:r>
              <a:rPr lang="en-GB" dirty="0"/>
              <a:t> </a:t>
            </a:r>
            <a:r>
              <a:rPr lang="en-GB" dirty="0" err="1"/>
              <a:t>ymweliadau</a:t>
            </a:r>
            <a:r>
              <a:rPr lang="en-GB" dirty="0"/>
              <a:t> o </a:t>
            </a:r>
            <a:r>
              <a:rPr lang="en-GB" dirty="0" err="1"/>
              <a:t>reidrwydd</a:t>
            </a:r>
            <a:r>
              <a:rPr lang="en-GB" dirty="0"/>
              <a:t> </a:t>
            </a:r>
            <a:r>
              <a:rPr lang="en-GB" dirty="0" err="1"/>
              <a:t>ond</a:t>
            </a:r>
            <a:r>
              <a:rPr lang="en-GB" dirty="0"/>
              <a:t> a all </a:t>
            </a:r>
            <a:r>
              <a:rPr lang="en-GB" dirty="0" err="1"/>
              <a:t>fod</a:t>
            </a:r>
            <a:r>
              <a:rPr lang="en-GB" dirty="0"/>
              <a:t> </a:t>
            </a:r>
            <a:r>
              <a:rPr lang="en-GB" dirty="0" err="1"/>
              <a:t>cynrychiolaeth</a:t>
            </a:r>
            <a:r>
              <a:rPr lang="en-GB" dirty="0"/>
              <a:t> </a:t>
            </a:r>
            <a:r>
              <a:rPr lang="en-GB" dirty="0" err="1"/>
              <a:t>o'r</a:t>
            </a:r>
            <a:r>
              <a:rPr lang="en-GB" dirty="0"/>
              <a:t> </a:t>
            </a:r>
            <a:r>
              <a:rPr lang="en-GB" dirty="0" err="1"/>
              <a:t>gymuned</a:t>
            </a:r>
            <a:r>
              <a:rPr lang="en-GB" dirty="0"/>
              <a:t> </a:t>
            </a:r>
            <a:r>
              <a:rPr lang="en-GB" dirty="0" err="1"/>
              <a:t>gyfan</a:t>
            </a:r>
            <a:r>
              <a:rPr lang="en-GB" dirty="0"/>
              <a:t>? A </a:t>
            </a:r>
            <a:r>
              <a:rPr lang="en-GB" dirty="0" err="1"/>
              <a:t>oes</a:t>
            </a:r>
            <a:r>
              <a:rPr lang="en-GB" dirty="0"/>
              <a:t> </a:t>
            </a:r>
            <a:r>
              <a:rPr lang="en-GB" dirty="0" err="1"/>
              <a:t>pobl</a:t>
            </a:r>
            <a:r>
              <a:rPr lang="en-GB" dirty="0"/>
              <a:t> o </a:t>
            </a:r>
            <a:r>
              <a:rPr lang="en-GB" dirty="0" err="1"/>
              <a:t>wahanol</a:t>
            </a:r>
            <a:r>
              <a:rPr lang="en-GB" dirty="0"/>
              <a:t> </a:t>
            </a:r>
            <a:r>
              <a:rPr lang="en-GB" dirty="0" err="1"/>
              <a:t>broffiliau</a:t>
            </a:r>
            <a:r>
              <a:rPr lang="en-GB" dirty="0"/>
              <a:t> </a:t>
            </a:r>
            <a:r>
              <a:rPr lang="en-GB" dirty="0" err="1"/>
              <a:t>rhyw</a:t>
            </a:r>
            <a:r>
              <a:rPr lang="en-GB" dirty="0"/>
              <a:t> / </a:t>
            </a:r>
            <a:r>
              <a:rPr lang="en-GB" dirty="0" err="1"/>
              <a:t>rhywiol</a:t>
            </a:r>
            <a:r>
              <a:rPr lang="en-GB" dirty="0"/>
              <a:t> / </a:t>
            </a:r>
            <a:r>
              <a:rPr lang="en-GB" dirty="0" err="1"/>
              <a:t>crefyddau</a:t>
            </a:r>
            <a:r>
              <a:rPr lang="en-GB" dirty="0"/>
              <a:t> / </a:t>
            </a:r>
            <a:r>
              <a:rPr lang="en-GB" dirty="0" err="1"/>
              <a:t>hiliau</a:t>
            </a:r>
            <a:r>
              <a:rPr lang="en-GB" dirty="0"/>
              <a:t> / </a:t>
            </a:r>
            <a:r>
              <a:rPr lang="en-GB" dirty="0" err="1"/>
              <a:t>anableddau</a:t>
            </a:r>
            <a:r>
              <a:rPr lang="en-GB" dirty="0"/>
              <a:t> </a:t>
            </a:r>
            <a:r>
              <a:rPr lang="en-GB" dirty="0" err="1"/>
              <a:t>yn</a:t>
            </a:r>
            <a:r>
              <a:rPr lang="en-GB" dirty="0"/>
              <a:t> </a:t>
            </a:r>
            <a:r>
              <a:rPr lang="en-GB" dirty="0" err="1"/>
              <a:t>gysylltiedig</a:t>
            </a:r>
            <a:r>
              <a:rPr lang="en-GB" dirty="0"/>
              <a:t> â </a:t>
            </a:r>
            <a:r>
              <a:rPr lang="en-GB" dirty="0" err="1"/>
              <a:t>hyn</a:t>
            </a:r>
            <a:r>
              <a:rPr lang="en-GB" dirty="0"/>
              <a:t> y </a:t>
            </a:r>
            <a:r>
              <a:rPr lang="en-GB" dirty="0" err="1"/>
              <a:t>dysgu</a:t>
            </a:r>
            <a:r>
              <a:rPr lang="en-GB" dirty="0"/>
              <a:t> </a:t>
            </a:r>
            <a:r>
              <a:rPr lang="en-GB" dirty="0" err="1"/>
              <a:t>yn</a:t>
            </a:r>
            <a:r>
              <a:rPr lang="en-GB" dirty="0"/>
              <a:t> y </a:t>
            </a:r>
            <a:r>
              <a:rPr lang="en-GB" dirty="0" err="1"/>
              <a:t>lleoliad</a:t>
            </a:r>
            <a:r>
              <a:rPr lang="en-GB" dirty="0"/>
              <a:t> /)</a:t>
            </a:r>
          </a:p>
        </p:txBody>
      </p:sp>
      <p:sp>
        <p:nvSpPr>
          <p:cNvPr id="4" name="Slide Number Placeholder 3"/>
          <p:cNvSpPr>
            <a:spLocks noGrp="1"/>
          </p:cNvSpPr>
          <p:nvPr>
            <p:ph type="sldNum" sz="quarter" idx="5"/>
          </p:nvPr>
        </p:nvSpPr>
        <p:spPr/>
        <p:txBody>
          <a:bodyPr/>
          <a:lstStyle/>
          <a:p>
            <a:fld id="{0ECC8C07-3F3D-4D92-BD96-7ACBA6EAA575}" type="slidenum">
              <a:rPr lang="en-GB" smtClean="0"/>
              <a:t>40</a:t>
            </a:fld>
            <a:endParaRPr lang="en-GB"/>
          </a:p>
        </p:txBody>
      </p:sp>
    </p:spTree>
    <p:extLst>
      <p:ext uri="{BB962C8B-B14F-4D97-AF65-F5344CB8AC3E}">
        <p14:creationId xmlns:p14="http://schemas.microsoft.com/office/powerpoint/2010/main" val="10073272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p.14-15 of the consultation. </a:t>
            </a:r>
          </a:p>
          <a:p>
            <a:endParaRPr lang="en-GB" dirty="0"/>
          </a:p>
          <a:p>
            <a:r>
              <a:rPr lang="en-GB" b="1" dirty="0"/>
              <a:t>GROUP WORK 20 mins </a:t>
            </a:r>
          </a:p>
          <a:p>
            <a:endParaRPr lang="en-GB" dirty="0"/>
          </a:p>
          <a:p>
            <a:r>
              <a:rPr lang="en-GB" dirty="0"/>
              <a:t>Ask them to look at this.</a:t>
            </a:r>
          </a:p>
          <a:p>
            <a:endParaRPr lang="en-GB" b="1" dirty="0"/>
          </a:p>
          <a:p>
            <a:r>
              <a:rPr lang="en-GB" b="1" dirty="0"/>
              <a:t>Q: What inclusive leadership issues arise in this section of the consultation.  How are we going to do this in our setting? </a:t>
            </a:r>
          </a:p>
          <a:p>
            <a:r>
              <a:rPr lang="en-GB" b="1" dirty="0"/>
              <a:t>What are this issues here?</a:t>
            </a:r>
          </a:p>
          <a:p>
            <a:endParaRPr lang="en-GB" dirty="0"/>
          </a:p>
          <a:p>
            <a:endParaRPr lang="en-GB" dirty="0"/>
          </a:p>
          <a:p>
            <a:endParaRPr lang="en-GB" dirty="0"/>
          </a:p>
          <a:p>
            <a:r>
              <a:rPr lang="en-GB" b="1" dirty="0"/>
              <a:t>Some answers:</a:t>
            </a:r>
          </a:p>
          <a:p>
            <a:endParaRPr lang="en-GB" dirty="0"/>
          </a:p>
          <a:p>
            <a:endParaRPr lang="en-GB" b="1" dirty="0"/>
          </a:p>
          <a:p>
            <a:r>
              <a:rPr lang="en-GB" b="1" dirty="0"/>
              <a:t>I need to:</a:t>
            </a:r>
          </a:p>
          <a:p>
            <a:endParaRPr lang="en-GB" dirty="0"/>
          </a:p>
          <a:p>
            <a:r>
              <a:rPr lang="en-GB" dirty="0"/>
              <a:t>How can a child see themselves and people like them represented in the setting when the majority of workers are white and female?</a:t>
            </a:r>
          </a:p>
          <a:p>
            <a:r>
              <a:rPr lang="en-GB" dirty="0"/>
              <a:t>How can they make connections with others if they are different?</a:t>
            </a:r>
          </a:p>
          <a:p>
            <a:endParaRPr lang="en-GB" dirty="0"/>
          </a:p>
          <a:p>
            <a:r>
              <a:rPr lang="en-GB" b="1" dirty="0"/>
              <a:t>I am learning how to:</a:t>
            </a:r>
          </a:p>
          <a:p>
            <a:endParaRPr lang="en-GB" dirty="0"/>
          </a:p>
          <a:p>
            <a:r>
              <a:rPr lang="en-GB" dirty="0"/>
              <a:t>Again:</a:t>
            </a:r>
          </a:p>
          <a:p>
            <a:endParaRPr lang="en-GB" dirty="0"/>
          </a:p>
          <a:p>
            <a:r>
              <a:rPr lang="en-GB" dirty="0"/>
              <a:t>How can a child recognise who they are when the majority of the workforce is white and female? (Siraj Blatchford’s book has a section on the need for representation of males but what about other cultures? (for their assignment you can direct them back to news articles about the lack of representation in Wales of males and of diverse ethnic professionals)</a:t>
            </a:r>
          </a:p>
          <a:p>
            <a:r>
              <a:rPr lang="en-GB" dirty="0"/>
              <a:t>How can a child follow familiar routines when they are culturally different from the home life? (are we using cultural practices like different foods eaten/play areas culturally diverse? Children with afro hair wearing caps/ silk headscarves in sandpits (nightmare to get sand out of afro hair) (Direct back to lesson 1 Liz p Pemberton's video on the child in nursery) </a:t>
            </a:r>
          </a:p>
          <a:p>
            <a:r>
              <a:rPr lang="en-GB" dirty="0"/>
              <a:t>How are children able to recognise they are part of a wider community? </a:t>
            </a:r>
          </a:p>
          <a:p>
            <a:endParaRPr lang="en-GB" dirty="0"/>
          </a:p>
          <a:p>
            <a:r>
              <a:rPr lang="en-GB" b="1" dirty="0"/>
              <a:t>My sense of belonging is enhanced by:</a:t>
            </a:r>
          </a:p>
          <a:p>
            <a:endParaRPr lang="en-GB" dirty="0"/>
          </a:p>
          <a:p>
            <a:r>
              <a:rPr lang="en-GB" dirty="0"/>
              <a:t>Providing familiar resources which reflect my cultures and communities – how? How are you going to do this? How do you know you are going to get it right? (Involving parents/communities in schools is a strategy they can consider for their third part of this assignment)</a:t>
            </a:r>
          </a:p>
          <a:p>
            <a:r>
              <a:rPr lang="en-GB" dirty="0"/>
              <a:t>Promote and inclusive ethos which values the diverse cultures in Wales – How? Are there issues with this? How, if practitioners do not understand the cultures int heir workplaces?</a:t>
            </a:r>
          </a:p>
          <a:p>
            <a:r>
              <a:rPr lang="en-GB" dirty="0"/>
              <a:t>Use visits and visitors to support connections – (explain this can happen even through Teams and digital technology – not necessarily visits but can there be representation from the whole community? Are there people from different gender/sexual profiles/religions/races/disabilities involved in the learning in the setting/)</a:t>
            </a:r>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41</a:t>
            </a:fld>
            <a:endParaRPr lang="en-GB"/>
          </a:p>
        </p:txBody>
      </p:sp>
    </p:spTree>
    <p:extLst>
      <p:ext uri="{BB962C8B-B14F-4D97-AF65-F5344CB8AC3E}">
        <p14:creationId xmlns:p14="http://schemas.microsoft.com/office/powerpoint/2010/main" val="9378845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42</a:t>
            </a:fld>
            <a:endParaRPr lang="en-GB"/>
          </a:p>
        </p:txBody>
      </p:sp>
    </p:spTree>
    <p:extLst>
      <p:ext uri="{BB962C8B-B14F-4D97-AF65-F5344CB8AC3E}">
        <p14:creationId xmlns:p14="http://schemas.microsoft.com/office/powerpoint/2010/main" val="40410949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Mae’r cwestiynau hyn yn ddefnyddiol iawn.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Gallant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ddefnyddio hyn i lunio eu hadran ar strategaethau y neu haseiniad. Fodd bynnag un beirniadaeth o’r ddogfen hon yw defnyddio’r gair </a:t>
            </a:r>
            <a:r>
              <a:rPr lang="cy-GB" sz="1800" b="1" dirty="0">
                <a:effectLst/>
                <a:latin typeface="Calibri" panose="020F0502020204030204" pitchFamily="34" charset="0"/>
                <a:ea typeface="DengXian" panose="02010600030101010101" pitchFamily="2" charset="-122"/>
                <a:cs typeface="Times New Roman" panose="02020603050405020304" pitchFamily="18" charset="0"/>
              </a:rPr>
              <a:t>rhagfarn ddiarwybod.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Cafodd Gwasanaeth Sifil y DU </a:t>
            </a:r>
            <a:r>
              <a:rPr lang="cy-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wared ar yr hyfforddiant hwn ar ddiwedd 2020</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ac fe anogodd sefydliadau eraill y sector cyhoeddus i wneud yr un fath. Defnyddiodd y datganiad seneddol </a:t>
            </a:r>
            <a:r>
              <a:rPr lang="cy-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ymchwil damniol yr Uned ‘</a:t>
            </a:r>
            <a:r>
              <a:rPr lang="cy-GB" sz="1800" u="sng" dirty="0" err="1">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Nudge</a:t>
            </a:r>
            <a:r>
              <a:rPr lang="cy-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a:t>
            </a:r>
            <a:r>
              <a:rPr lang="cy-GB" sz="1800" dirty="0">
                <a:effectLst/>
                <a:latin typeface="Calibri" panose="020F0502020204030204" pitchFamily="34" charset="0"/>
                <a:ea typeface="DengXian" panose="02010600030101010101" pitchFamily="2" charset="-122"/>
                <a:cs typeface="Times New Roman" panose="02020603050405020304" pitchFamily="18" charset="0"/>
              </a:rPr>
              <a:t> (cwmni ymchwil  ymddygiad sy’n cynghori llywodraeth y DU a sefydliadau eraill) gan ddadlau nad oedd hyfforddiant tuedd penodol yn cael fawr ddim effaith ar ymddygiad neu agweddau hir dymor. Er enghraifft, ni chafodd y cyfryw hyfforddiant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endParaRPr>
          </a:p>
          <a:p>
            <a:pPr>
              <a:lnSpc>
                <a:spcPct val="107000"/>
              </a:lnSpc>
              <a:spcAft>
                <a:spcPts val="800"/>
              </a:spcAft>
            </a:pPr>
            <a:r>
              <a:rPr lang="cy-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https://www.bbc.com/worklife/article/20210330-the-harmful-ableist-language-you-unknowingly-use</a:t>
            </a:r>
            <a:r>
              <a:rPr lang="cy-GB" sz="1800" dirty="0">
                <a:effectLst/>
                <a:latin typeface="Calibri" panose="020F0502020204030204" pitchFamily="34" charset="0"/>
                <a:ea typeface="DengXian" panose="02010600030101010101" pitchFamily="2" charset="-122"/>
                <a:cs typeface="Times New Roman" panose="02020603050405020304" pitchFamily="18" charset="0"/>
              </a:rPr>
              <a:t>  fawr o effaith ar gynrychiolaeth merched mewn rheolaeth.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b="1"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https://www.theguardian.com/science/2021/apr/25/what-unconscious-bias-training-gets-wrong-and-how-to-fix-it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43</a:t>
            </a:fld>
            <a:endParaRPr lang="en-GB"/>
          </a:p>
        </p:txBody>
      </p:sp>
    </p:spTree>
    <p:extLst>
      <p:ext uri="{BB962C8B-B14F-4D97-AF65-F5344CB8AC3E}">
        <p14:creationId xmlns:p14="http://schemas.microsoft.com/office/powerpoint/2010/main" val="5108654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p.51</a:t>
            </a:r>
          </a:p>
        </p:txBody>
      </p:sp>
      <p:sp>
        <p:nvSpPr>
          <p:cNvPr id="4" name="Slide Number Placeholder 3"/>
          <p:cNvSpPr>
            <a:spLocks noGrp="1"/>
          </p:cNvSpPr>
          <p:nvPr>
            <p:ph type="sldNum" sz="quarter" idx="5"/>
          </p:nvPr>
        </p:nvSpPr>
        <p:spPr/>
        <p:txBody>
          <a:bodyPr/>
          <a:lstStyle/>
          <a:p>
            <a:fld id="{0ECC8C07-3F3D-4D92-BD96-7ACBA6EAA575}" type="slidenum">
              <a:rPr lang="en-GB" smtClean="0"/>
              <a:t>44</a:t>
            </a:fld>
            <a:endParaRPr lang="en-GB"/>
          </a:p>
        </p:txBody>
      </p:sp>
    </p:spTree>
    <p:extLst>
      <p:ext uri="{BB962C8B-B14F-4D97-AF65-F5344CB8AC3E}">
        <p14:creationId xmlns:p14="http://schemas.microsoft.com/office/powerpoint/2010/main" val="370049601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questions are very useful. They can use this to form their section on strategies section of their assignment. However one critique of this document is using the word </a:t>
            </a:r>
            <a:r>
              <a:rPr lang="en-GB" b="1" dirty="0"/>
              <a:t>unconscious bias. Welsh Government use this term regularly but there is backlash using this term in some ant-racist practice (again this could be a good section for strategies)</a:t>
            </a:r>
          </a:p>
          <a:p>
            <a:endParaRPr lang="en-GB" b="1" dirty="0"/>
          </a:p>
          <a:p>
            <a:r>
              <a:rPr lang="en-GB" b="0" i="0" dirty="0">
                <a:solidFill>
                  <a:srgbClr val="444444"/>
                </a:solidFill>
                <a:effectLst/>
                <a:latin typeface="ReithSans"/>
              </a:rPr>
              <a:t>The UK’s Civil Service </a:t>
            </a:r>
            <a:r>
              <a:rPr lang="en-GB" b="1" i="0" dirty="0">
                <a:solidFill>
                  <a:srgbClr val="0052A1"/>
                </a:solidFill>
                <a:effectLst/>
                <a:latin typeface="ReithSans"/>
                <a:hlinkClick r:id="rId3"/>
              </a:rPr>
              <a:t>scrapped this training late in 2020</a:t>
            </a:r>
            <a:r>
              <a:rPr lang="en-GB" b="0" i="0" dirty="0">
                <a:solidFill>
                  <a:srgbClr val="444444"/>
                </a:solidFill>
                <a:effectLst/>
                <a:latin typeface="ReithSans"/>
              </a:rPr>
              <a:t>, and urged other public-sector organisations to do the same. The parliamentary statement drew on damning </a:t>
            </a:r>
            <a:r>
              <a:rPr lang="en-GB" b="1" i="0" dirty="0">
                <a:solidFill>
                  <a:srgbClr val="0052A1"/>
                </a:solidFill>
                <a:effectLst/>
                <a:latin typeface="ReithSans"/>
                <a:hlinkClick r:id="rId4"/>
              </a:rPr>
              <a:t>research from the Nudge Unit</a:t>
            </a:r>
            <a:r>
              <a:rPr lang="en-GB" b="0" i="0" dirty="0">
                <a:solidFill>
                  <a:srgbClr val="444444"/>
                </a:solidFill>
                <a:effectLst/>
                <a:latin typeface="ReithSans"/>
              </a:rPr>
              <a:t> (a behavioural research company that advises the UK government and other organisations) arguing that implicit bias training had little impact on behaviours or long-term attitudes. For instance, such tr</a:t>
            </a:r>
          </a:p>
          <a:p>
            <a:endParaRPr lang="en-GB" b="0" i="0" dirty="0">
              <a:solidFill>
                <a:srgbClr val="444444"/>
              </a:solidFill>
              <a:effectLst/>
              <a:latin typeface="ReithSans"/>
            </a:endParaRPr>
          </a:p>
          <a:p>
            <a:r>
              <a:rPr lang="en-GB" b="0" i="0" dirty="0">
                <a:solidFill>
                  <a:srgbClr val="444444"/>
                </a:solidFill>
                <a:effectLst/>
                <a:latin typeface="ReithSans"/>
              </a:rPr>
              <a:t>https://www.bbc.com/worklife/article/20210330-the-harmful-ableist-language-you-unknowingly-useaining had had little effect on the representation of women in management.</a:t>
            </a:r>
          </a:p>
          <a:p>
            <a:endParaRPr lang="en-GB" b="0" i="0" dirty="0">
              <a:solidFill>
                <a:srgbClr val="444444"/>
              </a:solidFill>
              <a:effectLst/>
              <a:latin typeface="ReithSans"/>
            </a:endParaRPr>
          </a:p>
          <a:p>
            <a:r>
              <a:rPr lang="en-GB" b="1" dirty="0"/>
              <a:t>https://www.theguardian.com/science/2021/apr/25/what-unconscious-bias-training-gets-wrong-and-how-to-fix-it</a:t>
            </a:r>
          </a:p>
        </p:txBody>
      </p:sp>
      <p:sp>
        <p:nvSpPr>
          <p:cNvPr id="4" name="Slide Number Placeholder 3"/>
          <p:cNvSpPr>
            <a:spLocks noGrp="1"/>
          </p:cNvSpPr>
          <p:nvPr>
            <p:ph type="sldNum" sz="quarter" idx="5"/>
          </p:nvPr>
        </p:nvSpPr>
        <p:spPr/>
        <p:txBody>
          <a:bodyPr/>
          <a:lstStyle/>
          <a:p>
            <a:fld id="{0ECC8C07-3F3D-4D92-BD96-7ACBA6EAA575}" type="slidenum">
              <a:rPr lang="en-GB" smtClean="0"/>
              <a:t>45</a:t>
            </a:fld>
            <a:endParaRPr lang="en-GB"/>
          </a:p>
        </p:txBody>
      </p:sp>
    </p:spTree>
    <p:extLst>
      <p:ext uri="{BB962C8B-B14F-4D97-AF65-F5344CB8AC3E}">
        <p14:creationId xmlns:p14="http://schemas.microsoft.com/office/powerpoint/2010/main" val="22595448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https://blogs.lse.ac.uk/businessreview/2021/03/24/is-unconscious-bias-training-still-worthwhile/</a:t>
            </a:r>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46</a:t>
            </a:fld>
            <a:endParaRPr lang="en-GB"/>
          </a:p>
        </p:txBody>
      </p:sp>
    </p:spTree>
    <p:extLst>
      <p:ext uri="{BB962C8B-B14F-4D97-AF65-F5344CB8AC3E}">
        <p14:creationId xmlns:p14="http://schemas.microsoft.com/office/powerpoint/2010/main" val="36474809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47</a:t>
            </a:fld>
            <a:endParaRPr lang="en-GB"/>
          </a:p>
        </p:txBody>
      </p:sp>
    </p:spTree>
    <p:extLst>
      <p:ext uri="{BB962C8B-B14F-4D97-AF65-F5344CB8AC3E}">
        <p14:creationId xmlns:p14="http://schemas.microsoft.com/office/powerpoint/2010/main" val="10582055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48</a:t>
            </a:fld>
            <a:endParaRPr lang="en-GB"/>
          </a:p>
        </p:txBody>
      </p:sp>
    </p:spTree>
    <p:extLst>
      <p:ext uri="{BB962C8B-B14F-4D97-AF65-F5344CB8AC3E}">
        <p14:creationId xmlns:p14="http://schemas.microsoft.com/office/powerpoint/2010/main" val="340717615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49</a:t>
            </a:fld>
            <a:endParaRPr lang="en-GB"/>
          </a:p>
        </p:txBody>
      </p:sp>
    </p:spTree>
    <p:extLst>
      <p:ext uri="{BB962C8B-B14F-4D97-AF65-F5344CB8AC3E}">
        <p14:creationId xmlns:p14="http://schemas.microsoft.com/office/powerpoint/2010/main" val="29119705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50</a:t>
            </a:fld>
            <a:endParaRPr lang="en-GB"/>
          </a:p>
        </p:txBody>
      </p:sp>
    </p:spTree>
    <p:extLst>
      <p:ext uri="{BB962C8B-B14F-4D97-AF65-F5344CB8AC3E}">
        <p14:creationId xmlns:p14="http://schemas.microsoft.com/office/powerpoint/2010/main" val="148204824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51</a:t>
            </a:fld>
            <a:endParaRPr lang="en-GB"/>
          </a:p>
        </p:txBody>
      </p:sp>
    </p:spTree>
    <p:extLst>
      <p:ext uri="{BB962C8B-B14F-4D97-AF65-F5344CB8AC3E}">
        <p14:creationId xmlns:p14="http://schemas.microsoft.com/office/powerpoint/2010/main" val="151646317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Daw’r term o adroddiad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MacPherson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i farwolaeth Stephen Lawrence.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Er y dylai hyn berthnasu i hiliaeth yn y BC, heb os, gall y materion sylfaenol fod yn berthnasol i bob un o’r meysydd lle bo gwahaniaethu a diffyg cydraddoldeb yn digwydd.</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Sut ydym ni’n cyflwyno hiliaeth sefydliadol ayb?</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cy-GB" dirty="0"/>
          </a:p>
        </p:txBody>
      </p:sp>
      <p:sp>
        <p:nvSpPr>
          <p:cNvPr id="4" name="Slide Number Placeholder 3"/>
          <p:cNvSpPr>
            <a:spLocks noGrp="1"/>
          </p:cNvSpPr>
          <p:nvPr>
            <p:ph type="sldNum" sz="quarter" idx="5"/>
          </p:nvPr>
        </p:nvSpPr>
        <p:spPr/>
        <p:txBody>
          <a:bodyPr/>
          <a:lstStyle/>
          <a:p>
            <a:fld id="{0ECC8C07-3F3D-4D92-BD96-7ACBA6EAA575}" type="slidenum">
              <a:rPr lang="en-GB" smtClean="0"/>
              <a:t>52</a:t>
            </a:fld>
            <a:endParaRPr lang="en-GB"/>
          </a:p>
        </p:txBody>
      </p:sp>
    </p:spTree>
    <p:extLst>
      <p:ext uri="{BB962C8B-B14F-4D97-AF65-F5344CB8AC3E}">
        <p14:creationId xmlns:p14="http://schemas.microsoft.com/office/powerpoint/2010/main" val="172100187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comes from the MacPherson report into the death of Stephen Lawrence.  </a:t>
            </a:r>
          </a:p>
          <a:p>
            <a:endParaRPr lang="en-GB" dirty="0"/>
          </a:p>
          <a:p>
            <a:r>
              <a:rPr lang="en-GB" dirty="0"/>
              <a:t>Although this should absolutely apply to racism in EY the underlying issues can apply to each of the areas where discrimination and lack of equality happen.</a:t>
            </a:r>
          </a:p>
          <a:p>
            <a:endParaRPr lang="en-GB" dirty="0"/>
          </a:p>
          <a:p>
            <a:r>
              <a:rPr lang="en-GB" dirty="0"/>
              <a:t>How do we present institutional racism etc?</a:t>
            </a:r>
          </a:p>
        </p:txBody>
      </p:sp>
      <p:sp>
        <p:nvSpPr>
          <p:cNvPr id="4" name="Slide Number Placeholder 3"/>
          <p:cNvSpPr>
            <a:spLocks noGrp="1"/>
          </p:cNvSpPr>
          <p:nvPr>
            <p:ph type="sldNum" sz="quarter" idx="5"/>
          </p:nvPr>
        </p:nvSpPr>
        <p:spPr/>
        <p:txBody>
          <a:bodyPr/>
          <a:lstStyle/>
          <a:p>
            <a:fld id="{0ECC8C07-3F3D-4D92-BD96-7ACBA6EAA575}" type="slidenum">
              <a:rPr lang="en-GB" smtClean="0"/>
              <a:t>53</a:t>
            </a:fld>
            <a:endParaRPr lang="en-GB"/>
          </a:p>
        </p:txBody>
      </p:sp>
    </p:spTree>
    <p:extLst>
      <p:ext uri="{BB962C8B-B14F-4D97-AF65-F5344CB8AC3E}">
        <p14:creationId xmlns:p14="http://schemas.microsoft.com/office/powerpoint/2010/main" val="319321270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hyn yn gosod yr olygfa ar gyfer yr ychydig wersi nesaf ond mae’n bwysig mewn polisïau mewn ECEC. Sut maen nhw’n edrych? Ydyn nhw’n llawn ideoleg yn hytrach nag arweiniad ymarferol? Ydyn nhw’n adlewyrchu’r plant a theuluoedd sy’n defnyddio’r gwasanaeth? Sut maen nhw’n cael eu monitro a’u gwerthuso? Gan bwy? Sut mae staff yn cael eu hyfforddi? Sut maen nhw’n cael eu herio? Sut ydym ni’n cael ein herio?</a:t>
            </a:r>
          </a:p>
          <a:p>
            <a:endParaRPr lang="cy-GB" noProof="0" dirty="0"/>
          </a:p>
          <a:p>
            <a:r>
              <a:rPr lang="cy-GB" noProof="0" dirty="0" err="1"/>
              <a:t>This</a:t>
            </a:r>
            <a:r>
              <a:rPr lang="cy-GB" noProof="0" dirty="0"/>
              <a:t> </a:t>
            </a:r>
            <a:r>
              <a:rPr lang="en-GB" dirty="0"/>
              <a:t>sets the scene for the next few lessons but is important in policies in ECEC. What do they look like? Are they full of ideology rather than practical guidance? Do they reflect the children and families that use the service? How are they monitored and evaluated? Who by? How are staff trained? How are they challenged? How are we challenged?</a:t>
            </a:r>
          </a:p>
        </p:txBody>
      </p:sp>
      <p:sp>
        <p:nvSpPr>
          <p:cNvPr id="4" name="Slide Number Placeholder 3"/>
          <p:cNvSpPr>
            <a:spLocks noGrp="1"/>
          </p:cNvSpPr>
          <p:nvPr>
            <p:ph type="sldNum" sz="quarter" idx="5"/>
          </p:nvPr>
        </p:nvSpPr>
        <p:spPr/>
        <p:txBody>
          <a:bodyPr/>
          <a:lstStyle/>
          <a:p>
            <a:fld id="{0ECC8C07-3F3D-4D92-BD96-7ACBA6EAA575}" type="slidenum">
              <a:rPr lang="en-GB" smtClean="0"/>
              <a:t>54</a:t>
            </a:fld>
            <a:endParaRPr lang="en-GB"/>
          </a:p>
        </p:txBody>
      </p:sp>
    </p:spTree>
    <p:extLst>
      <p:ext uri="{BB962C8B-B14F-4D97-AF65-F5344CB8AC3E}">
        <p14:creationId xmlns:p14="http://schemas.microsoft.com/office/powerpoint/2010/main" val="224742394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55</a:t>
            </a:fld>
            <a:endParaRPr lang="en-GB"/>
          </a:p>
        </p:txBody>
      </p:sp>
    </p:spTree>
    <p:extLst>
      <p:ext uri="{BB962C8B-B14F-4D97-AF65-F5344CB8AC3E}">
        <p14:creationId xmlns:p14="http://schemas.microsoft.com/office/powerpoint/2010/main" val="193468862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56</a:t>
            </a:fld>
            <a:endParaRPr lang="en-GB"/>
          </a:p>
        </p:txBody>
      </p:sp>
    </p:spTree>
    <p:extLst>
      <p:ext uri="{BB962C8B-B14F-4D97-AF65-F5344CB8AC3E}">
        <p14:creationId xmlns:p14="http://schemas.microsoft.com/office/powerpoint/2010/main" val="358057177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57</a:t>
            </a:fld>
            <a:endParaRPr lang="en-GB"/>
          </a:p>
        </p:txBody>
      </p:sp>
    </p:spTree>
    <p:extLst>
      <p:ext uri="{BB962C8B-B14F-4D97-AF65-F5344CB8AC3E}">
        <p14:creationId xmlns:p14="http://schemas.microsoft.com/office/powerpoint/2010/main" val="2039795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705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337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645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7792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320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87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309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923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4901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656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197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29/10/2021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80424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futuregenerations.wales/cy/work/public-bodi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futuregenerations.wales/work/public-bodi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llyw.cymru/dysgu-hanes-pobl-dduon-asiaidd-ac-ethnig-lleiafrifol-wedii-gynnwys-yng-nghwricwlwm-newydd-cymru" TargetMode="External"/><Relationship Id="rId7" Type="http://schemas.openxmlformats.org/officeDocument/2006/relationships/hyperlink" Target="https://www.bbc.co.uk/news/uk-wales-56447682" TargetMode="External"/><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hyperlink" Target="https://www.youtube.com/watch?v=uqFMotA3yMA" TargetMode="External"/><Relationship Id="rId5" Type="http://schemas.openxmlformats.org/officeDocument/2006/relationships/hyperlink" Target="https://www.youtube.com/watch?v=T9wxYDU5b8k" TargetMode="External"/><Relationship Id="rId4" Type="http://schemas.openxmlformats.org/officeDocument/2006/relationships/hyperlink" Target="https://gov.wales/learning-black-asian-and-minority-ethnic-histories-included-new-welsh-curriculu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3.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hyperlink" Target="https://inclusiveleadership.eu/the-inclusive-leadership-handbook-theoretical-framework/" TargetMode="External"/><Relationship Id="rId2" Type="http://schemas.openxmlformats.org/officeDocument/2006/relationships/notesSlide" Target="../notesSlides/notesSlide55.xml"/><Relationship Id="rId1" Type="http://schemas.openxmlformats.org/officeDocument/2006/relationships/slideLayout" Target="../slideLayouts/slideLayout4.xml"/><Relationship Id="rId5" Type="http://schemas.openxmlformats.org/officeDocument/2006/relationships/hyperlink" Target="https://hwb.gov.wales/cwricwlwm-i-gymru/y-dyniaethau/datganiadau-o-r-hyn-sy-n-bwysig" TargetMode="External"/><Relationship Id="rId4" Type="http://schemas.openxmlformats.org/officeDocument/2006/relationships/hyperlink" Target="https://llyw.cymru/sites/default/files/consultations/2021-05/cwricwlwm-gyfer-lleoliadau-meithrin-a-ariennir-cynhelir-dogfen-ymgynghori.pdf"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read.oecd-ilibrary.org/education/achieving-the-new-curriculum-for-wales_4b483953-en#page49ing-the-new-curriculum-for-wales_4b483953-en#page1"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hyperlink" Target="https://gov.wales/sites/default/files/publications/2019-07/flying-start-transition-guidance-for-professionals.pdf" TargetMode="External"/><Relationship Id="rId4" Type="http://schemas.openxmlformats.org/officeDocument/2006/relationships/hyperlink" Target="https://www.oecd-ilibrary.org/docserver/fc467a64-en.pdf?expires=1634295296&amp;id=id&amp;accname=guest&amp;checksum=E808968935BCE96E344EE4D617DEC244" TargetMode="Externa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rtlCol="0">
            <a:normAutofit fontScale="90000"/>
          </a:bodyPr>
          <a:lstStyle/>
          <a:p>
            <a:pPr>
              <a:defRPr/>
            </a:pPr>
            <a:br>
              <a:rPr lang="cy-GB" sz="1800" b="1" dirty="0">
                <a:effectLst/>
                <a:latin typeface="Arial" panose="020B0604020202020204" pitchFamily="34" charset="0"/>
                <a:ea typeface="Times New Roman" panose="02020603050405020304" pitchFamily="18" charset="0"/>
              </a:rPr>
            </a:br>
            <a:r>
              <a:rPr lang="cy-GB" sz="1800" b="1" dirty="0">
                <a:effectLst/>
                <a:latin typeface="Arial" panose="020B0604020202020204" pitchFamily="34" charset="0"/>
                <a:ea typeface="Times New Roman" panose="02020603050405020304" pitchFamily="18" charset="0"/>
              </a:rPr>
              <a:t>Arweinyddiaeth Gynhwysol:</a:t>
            </a:r>
            <a:r>
              <a:rPr lang="cy-GB" sz="1800" dirty="0">
                <a:effectLst/>
                <a:latin typeface="Arial" panose="020B0604020202020204" pitchFamily="34" charset="0"/>
                <a:ea typeface="Times New Roman" panose="02020603050405020304" pitchFamily="18" charset="0"/>
              </a:rPr>
              <a:t> </a:t>
            </a:r>
            <a:r>
              <a:rPr lang="cy-GB" sz="1800" b="1" dirty="0">
                <a:effectLst/>
                <a:latin typeface="Arial" panose="020B0604020202020204" pitchFamily="34" charset="0"/>
                <a:ea typeface="Times New Roman" panose="02020603050405020304" pitchFamily="18" charset="0"/>
              </a:rPr>
              <a:t>Gweithio gyda’n gilydd i gefnogi teuluoedd.</a:t>
            </a:r>
            <a:r>
              <a:rPr lang="cy-GB" sz="1800" dirty="0">
                <a:effectLst/>
                <a:latin typeface="Arial" panose="020B0604020202020204" pitchFamily="34" charset="0"/>
                <a:ea typeface="Times New Roman" panose="02020603050405020304" pitchFamily="18" charset="0"/>
              </a:rPr>
              <a:t> </a:t>
            </a:r>
            <a:br>
              <a:rPr lang="cy-GB" sz="1800" dirty="0">
                <a:effectLst/>
                <a:latin typeface="Arial" panose="020B0604020202020204" pitchFamily="34" charset="0"/>
                <a:ea typeface="Times New Roman" panose="02020603050405020304" pitchFamily="18" charset="0"/>
              </a:rPr>
            </a:br>
            <a:br>
              <a:rPr lang="cy-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Inclusive Leadership: </a:t>
            </a:r>
            <a:r>
              <a:rPr lang="en-GB" sz="1800" dirty="0">
                <a:latin typeface="Arial" panose="020B0604020202020204" pitchFamily="34" charset="0"/>
                <a:ea typeface="Times New Roman" panose="02020603050405020304" pitchFamily="18" charset="0"/>
              </a:rPr>
              <a:t>W</a:t>
            </a:r>
            <a:r>
              <a:rPr lang="en-GB" sz="1800" dirty="0">
                <a:effectLst/>
                <a:latin typeface="Arial" panose="020B0604020202020204" pitchFamily="34" charset="0"/>
                <a:ea typeface="Times New Roman" panose="02020603050405020304" pitchFamily="18" charset="0"/>
              </a:rPr>
              <a:t>orking together to support families.</a:t>
            </a:r>
            <a:r>
              <a:rPr lang="en-GB" sz="1800" dirty="0">
                <a:effectLst/>
                <a:latin typeface="Calibri" panose="020F050202020403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Times New Roman" panose="02020603050405020304" pitchFamily="18" charset="0"/>
                <a:ea typeface="Times New Roman" panose="02020603050405020304" pitchFamily="18" charset="0"/>
              </a:rPr>
            </a:br>
            <a:endParaRPr lang="en-US" sz="3200" dirty="0"/>
          </a:p>
        </p:txBody>
      </p:sp>
      <p:sp>
        <p:nvSpPr>
          <p:cNvPr id="2051" name="Rectangle 3"/>
          <p:cNvSpPr>
            <a:spLocks noGrp="1" noChangeArrowheads="1"/>
          </p:cNvSpPr>
          <p:nvPr>
            <p:ph type="subTitle" idx="1"/>
          </p:nvPr>
        </p:nvSpPr>
        <p:spPr/>
        <p:txBody>
          <a:bodyPr/>
          <a:lstStyle/>
          <a:p>
            <a:pPr eaLnBrk="1" hangingPunct="1">
              <a:lnSpc>
                <a:spcPct val="90000"/>
              </a:lnSpc>
            </a:pPr>
            <a:r>
              <a:rPr lang="cy-GB" altLang="en-US" dirty="0" err="1">
                <a:solidFill>
                  <a:schemeClr val="bg1"/>
                </a:solidFill>
              </a:rPr>
              <a:t>Polisiau</a:t>
            </a:r>
            <a:r>
              <a:rPr lang="cy-GB" altLang="en-US" dirty="0">
                <a:solidFill>
                  <a:schemeClr val="bg1"/>
                </a:solidFill>
              </a:rPr>
              <a:t> a Chanllawiau Cymru </a:t>
            </a:r>
          </a:p>
          <a:p>
            <a:pPr eaLnBrk="1" hangingPunct="1">
              <a:lnSpc>
                <a:spcPct val="90000"/>
              </a:lnSpc>
            </a:pPr>
            <a:r>
              <a:rPr lang="cy-GB" altLang="en-US" dirty="0">
                <a:solidFill>
                  <a:schemeClr val="bg1"/>
                </a:solidFill>
              </a:rPr>
              <a:t>Welsh </a:t>
            </a:r>
            <a:r>
              <a:rPr lang="cy-GB" altLang="en-US" dirty="0" err="1">
                <a:solidFill>
                  <a:schemeClr val="bg1"/>
                </a:solidFill>
              </a:rPr>
              <a:t>Policy</a:t>
            </a:r>
            <a:r>
              <a:rPr lang="cy-GB" altLang="en-US" dirty="0">
                <a:solidFill>
                  <a:schemeClr val="bg1"/>
                </a:solidFill>
              </a:rPr>
              <a:t> </a:t>
            </a:r>
            <a:r>
              <a:rPr lang="cy-GB" altLang="en-US" dirty="0" err="1">
                <a:solidFill>
                  <a:schemeClr val="bg1"/>
                </a:solidFill>
              </a:rPr>
              <a:t>and</a:t>
            </a:r>
            <a:r>
              <a:rPr lang="cy-GB" altLang="en-US" dirty="0">
                <a:solidFill>
                  <a:schemeClr val="bg1"/>
                </a:solidFill>
              </a:rPr>
              <a:t> </a:t>
            </a:r>
            <a:r>
              <a:rPr lang="cy-GB" altLang="en-US" dirty="0" err="1">
                <a:solidFill>
                  <a:schemeClr val="bg1"/>
                </a:solidFill>
              </a:rPr>
              <a:t>Guidance</a:t>
            </a:r>
            <a:endParaRPr lang="cy-GB" altLang="en-US" dirty="0">
              <a:solidFill>
                <a:schemeClr val="bg1"/>
              </a:solidFill>
            </a:endParaRPr>
          </a:p>
          <a:p>
            <a:pPr eaLnBrk="1" hangingPunct="1">
              <a:lnSpc>
                <a:spcPct val="90000"/>
              </a:lnSpc>
            </a:pPr>
            <a:endParaRPr lang="cy-GB" altLang="en-US" dirty="0">
              <a:solidFill>
                <a:schemeClr val="bg1"/>
              </a:solidFill>
            </a:endParaRPr>
          </a:p>
          <a:p>
            <a:pPr eaLnBrk="1" hangingPunct="1">
              <a:lnSpc>
                <a:spcPct val="90000"/>
              </a:lnSpc>
            </a:pPr>
            <a:endParaRPr lang="cy-GB" altLang="en-US" dirty="0">
              <a:solidFill>
                <a:schemeClr val="bg1"/>
              </a:solidFill>
            </a:endParaRPr>
          </a:p>
        </p:txBody>
      </p:sp>
    </p:spTree>
    <p:extLst>
      <p:ext uri="{BB962C8B-B14F-4D97-AF65-F5344CB8AC3E}">
        <p14:creationId xmlns:p14="http://schemas.microsoft.com/office/powerpoint/2010/main" val="32443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err="1"/>
              <a:t>Cynnwys</a:t>
            </a:r>
            <a:r>
              <a:rPr lang="en-GB" dirty="0"/>
              <a:t> / Content</a:t>
            </a: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a:xfrm>
            <a:off x="1079500" y="1803401"/>
            <a:ext cx="10299700" cy="3989040"/>
          </a:xfrm>
        </p:spPr>
        <p:txBody>
          <a:bodyPr/>
          <a:lstStyle/>
          <a:p>
            <a:pPr marL="0" indent="0">
              <a:buNone/>
            </a:pPr>
            <a:r>
              <a:rPr lang="cy-GB" sz="1800" dirty="0">
                <a:solidFill>
                  <a:srgbClr val="000000"/>
                </a:solidFill>
                <a:effectLst/>
                <a:latin typeface="Arial" panose="020B0604020202020204" pitchFamily="34" charset="0"/>
                <a:ea typeface="Times New Roman" panose="02020603050405020304" pitchFamily="18" charset="0"/>
              </a:rPr>
              <a:t>2. Gwerthuswch yn feirniadol a yw polisïau a chanllawiau proffesiynol yng Nghymru yn galluogi arweinyddiaeth gynhwysol wrth ddarparu blynyddoedd cynnar. (1000 o eiriau)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solidFill>
                <a:srgbClr val="000000"/>
              </a:solidFill>
              <a:effectLst/>
              <a:latin typeface="Arial" panose="020B0604020202020204" pitchFamily="34" charset="0"/>
              <a:ea typeface="Times New Roman" panose="02020603050405020304" pitchFamily="18" charset="0"/>
            </a:endParaRPr>
          </a:p>
          <a:p>
            <a:pPr marL="0" indent="0">
              <a:buNone/>
            </a:pPr>
            <a:endParaRPr lang="en-GB" sz="1800" dirty="0">
              <a:solidFill>
                <a:srgbClr val="000000"/>
              </a:solidFill>
              <a:latin typeface="Arial" panose="020B0604020202020204" pitchFamily="34" charset="0"/>
              <a:ea typeface="Times New Roman" panose="02020603050405020304" pitchFamily="18" charset="0"/>
            </a:endParaRPr>
          </a:p>
          <a:p>
            <a:pPr marL="0" indent="0">
              <a:buNone/>
            </a:pPr>
            <a:r>
              <a:rPr lang="en-GB" sz="1800" dirty="0">
                <a:solidFill>
                  <a:schemeClr val="accent1">
                    <a:lumMod val="50000"/>
                  </a:schemeClr>
                </a:solidFill>
                <a:effectLst/>
                <a:latin typeface="Arial" panose="020B0604020202020204" pitchFamily="34" charset="0"/>
                <a:ea typeface="Times New Roman" panose="02020603050405020304" pitchFamily="18" charset="0"/>
              </a:rPr>
              <a:t>2. Critically evaluate whether policies and professional guidance in Wales enables inclusive leadership in early years provision (1000 words)</a:t>
            </a:r>
            <a:endParaRPr lang="en-GB" dirty="0">
              <a:solidFill>
                <a:schemeClr val="accent1">
                  <a:lumMod val="50000"/>
                </a:schemeClr>
              </a:solidFill>
            </a:endParaRPr>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83759-EACD-4D59-A6C5-B0B6419227CB}"/>
              </a:ext>
            </a:extLst>
          </p:cNvPr>
          <p:cNvSpPr>
            <a:spLocks noGrp="1"/>
          </p:cNvSpPr>
          <p:nvPr>
            <p:ph type="title"/>
          </p:nvPr>
        </p:nvSpPr>
        <p:spPr/>
        <p:txBody>
          <a:bodyPr/>
          <a:lstStyle/>
          <a:p>
            <a:r>
              <a:rPr lang="en-GB" dirty="0" err="1"/>
              <a:t>Ailadrodd</a:t>
            </a:r>
            <a:r>
              <a:rPr lang="en-GB" dirty="0"/>
              <a:t> / Recap</a:t>
            </a:r>
          </a:p>
        </p:txBody>
      </p:sp>
      <p:sp>
        <p:nvSpPr>
          <p:cNvPr id="3" name="Content Placeholder 2">
            <a:extLst>
              <a:ext uri="{FF2B5EF4-FFF2-40B4-BE49-F238E27FC236}">
                <a16:creationId xmlns:a16="http://schemas.microsoft.com/office/drawing/2014/main" id="{B1BC9F12-D989-4090-A758-161742C8A200}"/>
              </a:ext>
            </a:extLst>
          </p:cNvPr>
          <p:cNvSpPr>
            <a:spLocks noGrp="1"/>
          </p:cNvSpPr>
          <p:nvPr>
            <p:ph sz="half" idx="1"/>
          </p:nvPr>
        </p:nvSpPr>
        <p:spPr>
          <a:xfrm>
            <a:off x="671744" y="1434480"/>
            <a:ext cx="10469732" cy="3989040"/>
          </a:xfrm>
        </p:spPr>
        <p:txBody>
          <a:bodyPr>
            <a:normAutofit fontScale="92500" lnSpcReduction="10000"/>
          </a:bodyPr>
          <a:lstStyle/>
          <a:p>
            <a:pPr marL="0" indent="0">
              <a:buNone/>
            </a:pPr>
            <a:r>
              <a:rPr lang="en-GB" i="1" dirty="0">
                <a:solidFill>
                  <a:schemeClr val="accent4">
                    <a:lumMod val="75000"/>
                  </a:schemeClr>
                </a:solidFill>
              </a:rPr>
              <a:t>Inclusive leadership is a leadership approach which appreciates diversity, invites and welcomes everyone’s individual contributions, and encourages full engagement with the processes of decision-making and shaping reality. Inclusive leaders have the courage to take conscious steps to break down the barriers facing people who are at risk of being excluded from society. Inclusive leadership adds a new dimension to leadership concepts by putting the focus on diverse groups and individuals. It addresses individuals at risk of exclusion by looking at their needs, aspirations and potential, and empowering them to participate fully in society.                           </a:t>
            </a:r>
            <a:r>
              <a:rPr lang="en-GB" dirty="0"/>
              <a:t>(</a:t>
            </a:r>
            <a:r>
              <a:rPr lang="en-GB" dirty="0" err="1"/>
              <a:t>Bortini</a:t>
            </a:r>
            <a:r>
              <a:rPr lang="en-GB" dirty="0"/>
              <a:t> </a:t>
            </a:r>
            <a:r>
              <a:rPr lang="en-GB" i="1" dirty="0"/>
              <a:t>et al</a:t>
            </a:r>
            <a:r>
              <a:rPr lang="en-GB" dirty="0"/>
              <a:t>. 2016 p.5)</a:t>
            </a:r>
          </a:p>
        </p:txBody>
      </p:sp>
    </p:spTree>
    <p:extLst>
      <p:ext uri="{BB962C8B-B14F-4D97-AF65-F5344CB8AC3E}">
        <p14:creationId xmlns:p14="http://schemas.microsoft.com/office/powerpoint/2010/main" val="298896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9E922-1342-4570-958B-27A73A9E770A}"/>
              </a:ext>
            </a:extLst>
          </p:cNvPr>
          <p:cNvSpPr>
            <a:spLocks noGrp="1"/>
          </p:cNvSpPr>
          <p:nvPr>
            <p:ph sz="half" idx="1"/>
          </p:nvPr>
        </p:nvSpPr>
        <p:spPr>
          <a:xfrm>
            <a:off x="874502" y="1321639"/>
            <a:ext cx="10220325" cy="3989040"/>
          </a:xfrm>
        </p:spPr>
        <p:txBody>
          <a:bodyPr>
            <a:normAutofit/>
          </a:bodyPr>
          <a:lstStyle/>
          <a:p>
            <a:pPr marL="0" indent="0">
              <a:buNone/>
            </a:pPr>
            <a:r>
              <a:rPr lang="en-GB" sz="2800" i="1" dirty="0">
                <a:solidFill>
                  <a:schemeClr val="accent4">
                    <a:lumMod val="50000"/>
                  </a:schemeClr>
                </a:solidFill>
              </a:rPr>
              <a:t>respectful relational practice, that enables individuals and collectives to be fully part of the whole, directed, aligned, and committed toward shared outcomes, for the common good of all, while retaining a sense of authenticity and uniqueness.</a:t>
            </a:r>
            <a:endParaRPr lang="en-GB" sz="2800" dirty="0">
              <a:solidFill>
                <a:schemeClr val="accent4">
                  <a:lumMod val="50000"/>
                </a:schemeClr>
              </a:solidFill>
            </a:endParaRPr>
          </a:p>
          <a:p>
            <a:pPr marL="0" indent="0" algn="r">
              <a:buNone/>
            </a:pPr>
            <a:r>
              <a:rPr lang="en-GB" sz="2800" dirty="0"/>
              <a:t>(</a:t>
            </a:r>
            <a:r>
              <a:rPr lang="en-GB" sz="2800" dirty="0" err="1"/>
              <a:t>Booysen</a:t>
            </a:r>
            <a:r>
              <a:rPr lang="en-GB" sz="2800" dirty="0"/>
              <a:t>, 2014, p. 306)</a:t>
            </a:r>
          </a:p>
          <a:p>
            <a:endParaRPr lang="en-GB" dirty="0"/>
          </a:p>
        </p:txBody>
      </p:sp>
    </p:spTree>
    <p:extLst>
      <p:ext uri="{BB962C8B-B14F-4D97-AF65-F5344CB8AC3E}">
        <p14:creationId xmlns:p14="http://schemas.microsoft.com/office/powerpoint/2010/main" val="1139113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1BD7-E8D9-4806-B8DC-0DEA48D5DE48}"/>
              </a:ext>
            </a:extLst>
          </p:cNvPr>
          <p:cNvSpPr>
            <a:spLocks noGrp="1"/>
          </p:cNvSpPr>
          <p:nvPr>
            <p:ph type="title"/>
          </p:nvPr>
        </p:nvSpPr>
        <p:spPr/>
        <p:txBody>
          <a:bodyPr/>
          <a:lstStyle/>
          <a:p>
            <a:r>
              <a:rPr lang="en-GB" dirty="0"/>
              <a:t>Beth </a:t>
            </a:r>
            <a:r>
              <a:rPr lang="en-GB" dirty="0" err="1"/>
              <a:t>yw</a:t>
            </a:r>
            <a:r>
              <a:rPr lang="en-GB" dirty="0"/>
              <a:t> </a:t>
            </a:r>
            <a:r>
              <a:rPr lang="en-GB" dirty="0" err="1"/>
              <a:t>polisi</a:t>
            </a:r>
            <a:r>
              <a:rPr lang="en-GB" dirty="0"/>
              <a:t>/What is a policy?</a:t>
            </a:r>
          </a:p>
        </p:txBody>
      </p:sp>
      <p:sp>
        <p:nvSpPr>
          <p:cNvPr id="3" name="Content Placeholder 2">
            <a:extLst>
              <a:ext uri="{FF2B5EF4-FFF2-40B4-BE49-F238E27FC236}">
                <a16:creationId xmlns:a16="http://schemas.microsoft.com/office/drawing/2014/main" id="{7F13E51A-8231-4882-B671-BEEDCDB4AE98}"/>
              </a:ext>
            </a:extLst>
          </p:cNvPr>
          <p:cNvSpPr>
            <a:spLocks noGrp="1"/>
          </p:cNvSpPr>
          <p:nvPr>
            <p:ph sz="half" idx="1"/>
          </p:nvPr>
        </p:nvSpPr>
        <p:spPr>
          <a:xfrm>
            <a:off x="6541168" y="1552075"/>
            <a:ext cx="5384800" cy="3989040"/>
          </a:xfrm>
        </p:spPr>
        <p:txBody>
          <a:bodyPr/>
          <a:lstStyle/>
          <a:p>
            <a:r>
              <a:rPr lang="en-GB" dirty="0"/>
              <a:t>A stated intention</a:t>
            </a:r>
          </a:p>
          <a:p>
            <a:r>
              <a:rPr lang="en-GB" dirty="0"/>
              <a:t>An action taken by those with responsibility</a:t>
            </a:r>
          </a:p>
          <a:p>
            <a:r>
              <a:rPr lang="en-GB" dirty="0"/>
              <a:t>An organisational and administrative practice</a:t>
            </a:r>
          </a:p>
          <a:p>
            <a:r>
              <a:rPr lang="en-GB" dirty="0"/>
              <a:t>An indication on a status or course of action</a:t>
            </a:r>
          </a:p>
        </p:txBody>
      </p:sp>
      <p:sp>
        <p:nvSpPr>
          <p:cNvPr id="4" name="Content Placeholder 3">
            <a:extLst>
              <a:ext uri="{FF2B5EF4-FFF2-40B4-BE49-F238E27FC236}">
                <a16:creationId xmlns:a16="http://schemas.microsoft.com/office/drawing/2014/main" id="{B9645F0B-F72E-4A51-96B1-6326190462E1}"/>
              </a:ext>
            </a:extLst>
          </p:cNvPr>
          <p:cNvSpPr>
            <a:spLocks noGrp="1"/>
          </p:cNvSpPr>
          <p:nvPr>
            <p:ph sz="half" idx="2"/>
          </p:nvPr>
        </p:nvSpPr>
        <p:spPr>
          <a:xfrm>
            <a:off x="609600" y="1552075"/>
            <a:ext cx="5384800" cy="3989040"/>
          </a:xfrm>
        </p:spPr>
        <p:txBody>
          <a:bodyPr/>
          <a:lstStyle/>
          <a:p>
            <a:r>
              <a:rPr lang="en-GB" dirty="0" err="1"/>
              <a:t>Bwriad</a:t>
            </a:r>
            <a:r>
              <a:rPr lang="en-GB" dirty="0"/>
              <a:t> </a:t>
            </a:r>
            <a:r>
              <a:rPr lang="en-GB" dirty="0" err="1"/>
              <a:t>penodol</a:t>
            </a:r>
            <a:endParaRPr lang="en-GB" dirty="0"/>
          </a:p>
          <a:p>
            <a:r>
              <a:rPr lang="en-GB" dirty="0" err="1"/>
              <a:t>Camau</a:t>
            </a:r>
            <a:r>
              <a:rPr lang="en-GB" dirty="0"/>
              <a:t> a </a:t>
            </a:r>
            <a:r>
              <a:rPr lang="en-GB" dirty="0" err="1"/>
              <a:t>gymerir</a:t>
            </a:r>
            <a:r>
              <a:rPr lang="en-GB" dirty="0"/>
              <a:t> </a:t>
            </a:r>
            <a:r>
              <a:rPr lang="en-GB" dirty="0" err="1"/>
              <a:t>gan</a:t>
            </a:r>
            <a:r>
              <a:rPr lang="en-GB" dirty="0"/>
              <a:t> y </a:t>
            </a:r>
            <a:r>
              <a:rPr lang="en-GB" dirty="0" err="1"/>
              <a:t>rheiny</a:t>
            </a:r>
            <a:r>
              <a:rPr lang="en-GB" dirty="0"/>
              <a:t> </a:t>
            </a:r>
            <a:r>
              <a:rPr lang="en-GB" dirty="0">
                <a:latin typeface="Calibri" panose="020F0502020204030204" pitchFamily="34" charset="0"/>
                <a:cs typeface="Calibri" panose="020F0502020204030204" pitchFamily="34" charset="0"/>
              </a:rPr>
              <a:t>â </a:t>
            </a:r>
            <a:r>
              <a:rPr lang="en-GB" dirty="0" err="1">
                <a:latin typeface="Calibri" panose="020F0502020204030204" pitchFamily="34" charset="0"/>
                <a:cs typeface="Calibri" panose="020F0502020204030204" pitchFamily="34" charset="0"/>
              </a:rPr>
              <a:t>chyfrifoldeb</a:t>
            </a:r>
            <a:endParaRPr lang="en-GB" dirty="0">
              <a:latin typeface="Calibri" panose="020F0502020204030204" pitchFamily="34" charset="0"/>
              <a:cs typeface="Calibri" panose="020F0502020204030204" pitchFamily="34" charset="0"/>
            </a:endParaRPr>
          </a:p>
          <a:p>
            <a:r>
              <a:rPr lang="en-GB" dirty="0" err="1"/>
              <a:t>Arfer</a:t>
            </a:r>
            <a:r>
              <a:rPr lang="en-GB" dirty="0"/>
              <a:t> </a:t>
            </a:r>
            <a:r>
              <a:rPr lang="en-GB" dirty="0" err="1"/>
              <a:t>cyfundrefnol</a:t>
            </a:r>
            <a:r>
              <a:rPr lang="en-GB" dirty="0"/>
              <a:t> a </a:t>
            </a:r>
            <a:r>
              <a:rPr lang="en-GB" dirty="0" err="1"/>
              <a:t>gweinyddol</a:t>
            </a:r>
            <a:endParaRPr lang="en-GB" dirty="0"/>
          </a:p>
          <a:p>
            <a:r>
              <a:rPr lang="en-GB" dirty="0" err="1"/>
              <a:t>Arwydd</a:t>
            </a:r>
            <a:r>
              <a:rPr lang="en-GB" dirty="0"/>
              <a:t> o </a:t>
            </a:r>
            <a:r>
              <a:rPr lang="en-GB" dirty="0" err="1"/>
              <a:t>statws</a:t>
            </a:r>
            <a:r>
              <a:rPr lang="en-GB" dirty="0"/>
              <a:t> neu </a:t>
            </a:r>
            <a:r>
              <a:rPr lang="en-GB" dirty="0" err="1"/>
              <a:t>ddull</a:t>
            </a:r>
            <a:r>
              <a:rPr lang="en-GB" dirty="0"/>
              <a:t> </a:t>
            </a:r>
            <a:r>
              <a:rPr lang="en-GB" dirty="0" err="1"/>
              <a:t>gweithredu</a:t>
            </a:r>
            <a:endParaRPr lang="en-GB" dirty="0"/>
          </a:p>
        </p:txBody>
      </p:sp>
    </p:spTree>
    <p:extLst>
      <p:ext uri="{BB962C8B-B14F-4D97-AF65-F5344CB8AC3E}">
        <p14:creationId xmlns:p14="http://schemas.microsoft.com/office/powerpoint/2010/main" val="319315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3644-DB59-4D91-B5B2-9779C5BD024B}"/>
              </a:ext>
            </a:extLst>
          </p:cNvPr>
          <p:cNvSpPr>
            <a:spLocks noGrp="1"/>
          </p:cNvSpPr>
          <p:nvPr>
            <p:ph type="title"/>
          </p:nvPr>
        </p:nvSpPr>
        <p:spPr>
          <a:xfrm>
            <a:off x="609600" y="333004"/>
            <a:ext cx="10972800" cy="1143000"/>
          </a:xfrm>
        </p:spPr>
        <p:txBody>
          <a:bodyPr>
            <a:normAutofit/>
          </a:bodyPr>
          <a:lstStyle/>
          <a:p>
            <a:r>
              <a:rPr lang="en-GB" sz="3600" dirty="0" err="1"/>
              <a:t>Elfennau</a:t>
            </a:r>
            <a:r>
              <a:rPr lang="en-GB" sz="3600" dirty="0"/>
              <a:t> </a:t>
            </a:r>
            <a:r>
              <a:rPr lang="en-GB" sz="3600" dirty="0" err="1"/>
              <a:t>cyffredin</a:t>
            </a:r>
            <a:r>
              <a:rPr lang="en-GB" sz="3600" dirty="0"/>
              <a:t> </a:t>
            </a:r>
            <a:r>
              <a:rPr lang="en-GB" sz="3600" dirty="0" err="1"/>
              <a:t>polisi</a:t>
            </a:r>
            <a:r>
              <a:rPr lang="en-GB" sz="3600" dirty="0"/>
              <a:t>/ Common elements of policy</a:t>
            </a:r>
          </a:p>
        </p:txBody>
      </p:sp>
      <p:sp>
        <p:nvSpPr>
          <p:cNvPr id="3" name="Content Placeholder 2">
            <a:extLst>
              <a:ext uri="{FF2B5EF4-FFF2-40B4-BE49-F238E27FC236}">
                <a16:creationId xmlns:a16="http://schemas.microsoft.com/office/drawing/2014/main" id="{415F065E-FAF3-44DF-8B8E-6E833952225A}"/>
              </a:ext>
            </a:extLst>
          </p:cNvPr>
          <p:cNvSpPr>
            <a:spLocks noGrp="1"/>
          </p:cNvSpPr>
          <p:nvPr>
            <p:ph sz="half" idx="1"/>
          </p:nvPr>
        </p:nvSpPr>
        <p:spPr/>
        <p:txBody>
          <a:bodyPr>
            <a:normAutofit fontScale="25000" lnSpcReduction="20000"/>
          </a:bodyPr>
          <a:lstStyle/>
          <a:p>
            <a:pPr>
              <a:lnSpc>
                <a:spcPct val="120000"/>
              </a:lnSpc>
              <a:spcBef>
                <a:spcPts val="336"/>
              </a:spcBef>
            </a:pPr>
            <a:r>
              <a:rPr lang="en-GB" sz="5600" b="1" dirty="0" err="1"/>
              <a:t>Synnwyr</a:t>
            </a:r>
            <a:r>
              <a:rPr lang="en-GB" sz="5600" b="1" dirty="0"/>
              <a:t> o </a:t>
            </a:r>
            <a:r>
              <a:rPr lang="en-GB" sz="5600" b="1" dirty="0" err="1"/>
              <a:t>ymberthyn</a:t>
            </a:r>
            <a:r>
              <a:rPr lang="en-GB" sz="5600" b="1" dirty="0"/>
              <a:t> </a:t>
            </a:r>
            <a:r>
              <a:rPr lang="en-GB" sz="5600" dirty="0"/>
              <a:t>– </a:t>
            </a:r>
            <a:r>
              <a:rPr lang="en-GB" sz="5600" dirty="0" err="1"/>
              <a:t>bydd</a:t>
            </a:r>
            <a:r>
              <a:rPr lang="en-GB" sz="5600" dirty="0"/>
              <a:t> </a:t>
            </a:r>
            <a:r>
              <a:rPr lang="en-GB" sz="5600" dirty="0" err="1"/>
              <a:t>yn</a:t>
            </a:r>
            <a:r>
              <a:rPr lang="en-GB" sz="5600" dirty="0"/>
              <a:t> </a:t>
            </a:r>
            <a:r>
              <a:rPr lang="en-GB" sz="5600" dirty="0" err="1"/>
              <a:t>perthyn</a:t>
            </a:r>
            <a:r>
              <a:rPr lang="en-GB" sz="5600" dirty="0"/>
              <a:t> i </a:t>
            </a:r>
            <a:r>
              <a:rPr lang="en-GB" sz="5600" dirty="0" err="1"/>
              <a:t>rywun</a:t>
            </a:r>
            <a:r>
              <a:rPr lang="en-GB" sz="5600" dirty="0"/>
              <a:t>/</a:t>
            </a:r>
            <a:r>
              <a:rPr lang="en-GB" sz="5600" dirty="0" err="1"/>
              <a:t>rywbeth</a:t>
            </a:r>
            <a:r>
              <a:rPr lang="en-GB" sz="5600" dirty="0"/>
              <a:t> – plaid </a:t>
            </a:r>
            <a:r>
              <a:rPr lang="en-GB" sz="5600" dirty="0" err="1"/>
              <a:t>wleidyddol</a:t>
            </a:r>
            <a:r>
              <a:rPr lang="en-GB" sz="5600" dirty="0"/>
              <a:t>. </a:t>
            </a:r>
            <a:r>
              <a:rPr lang="en-GB" sz="5600" dirty="0" err="1"/>
              <a:t>Llywodraeth</a:t>
            </a:r>
            <a:r>
              <a:rPr lang="en-GB" sz="5600" dirty="0"/>
              <a:t>, </a:t>
            </a:r>
            <a:r>
              <a:rPr lang="en-GB" sz="5600" dirty="0" err="1"/>
              <a:t>sefydliad</a:t>
            </a:r>
            <a:br>
              <a:rPr lang="en-GB" sz="5600" dirty="0"/>
            </a:br>
            <a:endParaRPr lang="en-GB" sz="5600" dirty="0"/>
          </a:p>
          <a:p>
            <a:pPr>
              <a:lnSpc>
                <a:spcPct val="120000"/>
              </a:lnSpc>
              <a:spcBef>
                <a:spcPts val="336"/>
              </a:spcBef>
            </a:pPr>
            <a:r>
              <a:rPr lang="en-GB" sz="5600" b="1" dirty="0" err="1"/>
              <a:t>Ymrwymiad</a:t>
            </a:r>
            <a:r>
              <a:rPr lang="en-GB" sz="5600" b="1" dirty="0"/>
              <a:t>: </a:t>
            </a:r>
            <a:r>
              <a:rPr lang="en-GB" sz="5600" dirty="0" err="1"/>
              <a:t>Bydd</a:t>
            </a:r>
            <a:r>
              <a:rPr lang="en-GB" sz="5600" dirty="0"/>
              <a:t> </a:t>
            </a:r>
            <a:r>
              <a:rPr lang="en-GB" sz="5600" dirty="0" err="1"/>
              <a:t>yn</a:t>
            </a:r>
            <a:r>
              <a:rPr lang="en-GB" sz="5600" dirty="0"/>
              <a:t> </a:t>
            </a:r>
            <a:r>
              <a:rPr lang="en-GB" sz="5600" dirty="0" err="1"/>
              <a:t>dangos</a:t>
            </a:r>
            <a:r>
              <a:rPr lang="en-GB" sz="5600" dirty="0"/>
              <a:t> </a:t>
            </a:r>
            <a:r>
              <a:rPr lang="en-GB" sz="5600" dirty="0" err="1"/>
              <a:t>ymrwymiad</a:t>
            </a:r>
            <a:r>
              <a:rPr lang="en-GB" sz="5600" dirty="0"/>
              <a:t> neu </a:t>
            </a:r>
            <a:r>
              <a:rPr lang="en-GB" sz="5600" dirty="0" err="1"/>
              <a:t>ddull</a:t>
            </a:r>
            <a:r>
              <a:rPr lang="en-GB" sz="5600" dirty="0"/>
              <a:t> </a:t>
            </a:r>
            <a:r>
              <a:rPr lang="en-GB" sz="5600" dirty="0" err="1"/>
              <a:t>gweithredu</a:t>
            </a:r>
            <a:r>
              <a:rPr lang="en-GB" sz="5600" dirty="0"/>
              <a:t> </a:t>
            </a:r>
            <a:r>
              <a:rPr lang="en-GB" sz="5600" dirty="0" err="1"/>
              <a:t>penodol</a:t>
            </a:r>
            <a:endParaRPr lang="en-GB" sz="5600" dirty="0"/>
          </a:p>
          <a:p>
            <a:pPr>
              <a:lnSpc>
                <a:spcPct val="120000"/>
              </a:lnSpc>
              <a:spcBef>
                <a:spcPts val="336"/>
              </a:spcBef>
            </a:pPr>
            <a:endParaRPr lang="en-GB" sz="5600" dirty="0"/>
          </a:p>
          <a:p>
            <a:pPr>
              <a:lnSpc>
                <a:spcPct val="120000"/>
              </a:lnSpc>
              <a:spcBef>
                <a:spcPts val="336"/>
              </a:spcBef>
            </a:pPr>
            <a:r>
              <a:rPr lang="en-GB" sz="5600" b="1" dirty="0" err="1"/>
              <a:t>Statws</a:t>
            </a:r>
            <a:r>
              <a:rPr lang="en-GB" sz="5600" b="1" dirty="0"/>
              <a:t>:</a:t>
            </a:r>
            <a:r>
              <a:rPr lang="en-GB" sz="5600" dirty="0"/>
              <a:t> </a:t>
            </a:r>
            <a:r>
              <a:rPr lang="en-GB" sz="5600" dirty="0" err="1"/>
              <a:t>Mae’r</a:t>
            </a:r>
            <a:r>
              <a:rPr lang="en-GB" sz="5600" dirty="0"/>
              <a:t> </a:t>
            </a:r>
            <a:r>
              <a:rPr lang="en-GB" sz="5600" dirty="0" err="1"/>
              <a:t>ffaith</a:t>
            </a:r>
            <a:r>
              <a:rPr lang="en-GB" sz="5600" dirty="0"/>
              <a:t> </a:t>
            </a:r>
            <a:r>
              <a:rPr lang="en-GB" sz="5600" dirty="0" err="1"/>
              <a:t>fod</a:t>
            </a:r>
            <a:r>
              <a:rPr lang="en-GB" sz="5600" dirty="0"/>
              <a:t> </a:t>
            </a:r>
            <a:r>
              <a:rPr lang="en-GB" sz="5600" dirty="0" err="1"/>
              <a:t>cynnig</a:t>
            </a:r>
            <a:r>
              <a:rPr lang="en-GB" sz="5600" dirty="0"/>
              <a:t> neu </a:t>
            </a:r>
            <a:r>
              <a:rPr lang="en-GB" sz="5600" dirty="0" err="1"/>
              <a:t>gyfres</a:t>
            </a:r>
            <a:r>
              <a:rPr lang="en-GB" sz="5600" dirty="0"/>
              <a:t> o </a:t>
            </a:r>
            <a:r>
              <a:rPr lang="en-GB" sz="5600" dirty="0" err="1"/>
              <a:t>syniadau</a:t>
            </a:r>
            <a:r>
              <a:rPr lang="en-GB" sz="5600" dirty="0"/>
              <a:t> </a:t>
            </a:r>
            <a:r>
              <a:rPr lang="en-GB" sz="5600" dirty="0" err="1"/>
              <a:t>wedi’u</a:t>
            </a:r>
            <a:r>
              <a:rPr lang="en-GB" sz="5600" dirty="0"/>
              <a:t> </a:t>
            </a:r>
            <a:r>
              <a:rPr lang="en-GB" sz="5600" dirty="0" err="1"/>
              <a:t>disgrifio</a:t>
            </a:r>
            <a:r>
              <a:rPr lang="en-GB" sz="5600" dirty="0"/>
              <a:t> </a:t>
            </a:r>
            <a:r>
              <a:rPr lang="en-GB" sz="5600" dirty="0" err="1"/>
              <a:t>fel</a:t>
            </a:r>
            <a:r>
              <a:rPr lang="en-GB" sz="5600" dirty="0"/>
              <a:t> </a:t>
            </a:r>
            <a:r>
              <a:rPr lang="en-GB" sz="5600" dirty="0" err="1"/>
              <a:t>polisi</a:t>
            </a:r>
            <a:r>
              <a:rPr lang="en-GB" sz="5600" dirty="0"/>
              <a:t> </a:t>
            </a:r>
            <a:r>
              <a:rPr lang="en-GB" sz="5600" dirty="0" err="1"/>
              <a:t>yn</a:t>
            </a:r>
            <a:r>
              <a:rPr lang="en-GB" sz="5600" dirty="0"/>
              <a:t> </a:t>
            </a:r>
            <a:r>
              <a:rPr lang="en-GB" sz="5600" dirty="0" err="1"/>
              <a:t>awgrymu</a:t>
            </a:r>
            <a:r>
              <a:rPr lang="en-GB" sz="5600" dirty="0"/>
              <a:t> </a:t>
            </a:r>
            <a:r>
              <a:rPr lang="en-GB" sz="5600" dirty="0" err="1"/>
              <a:t>ei</a:t>
            </a:r>
            <a:r>
              <a:rPr lang="en-GB" sz="5600" dirty="0"/>
              <a:t> </a:t>
            </a:r>
            <a:r>
              <a:rPr lang="en-GB" sz="5600" dirty="0" err="1"/>
              <a:t>fod</a:t>
            </a:r>
            <a:r>
              <a:rPr lang="en-GB" sz="5600" dirty="0"/>
              <a:t> </a:t>
            </a:r>
            <a:r>
              <a:rPr lang="en-GB" sz="5600" dirty="0" err="1"/>
              <a:t>wedi’i</a:t>
            </a:r>
            <a:r>
              <a:rPr lang="en-GB" sz="5600" dirty="0"/>
              <a:t> </a:t>
            </a:r>
            <a:r>
              <a:rPr lang="en-GB" sz="5600" dirty="0" err="1"/>
              <a:t>fabwysiadu’n</a:t>
            </a:r>
            <a:r>
              <a:rPr lang="en-GB" sz="5600" dirty="0"/>
              <a:t> </a:t>
            </a:r>
            <a:r>
              <a:rPr lang="en-GB" sz="5600" dirty="0" err="1"/>
              <a:t>ffurfiol</a:t>
            </a:r>
            <a:r>
              <a:rPr lang="en-GB" sz="5600" dirty="0"/>
              <a:t> </a:t>
            </a:r>
            <a:r>
              <a:rPr lang="en-GB" sz="5600" dirty="0" err="1"/>
              <a:t>mewn</a:t>
            </a:r>
            <a:r>
              <a:rPr lang="en-GB" sz="5600" dirty="0"/>
              <a:t> </a:t>
            </a:r>
            <a:r>
              <a:rPr lang="en-GB" sz="5600" dirty="0" err="1"/>
              <a:t>rhyw</a:t>
            </a:r>
            <a:r>
              <a:rPr lang="en-GB" sz="5600" dirty="0"/>
              <a:t> </a:t>
            </a:r>
            <a:r>
              <a:rPr lang="en-GB" sz="5600" dirty="0" err="1"/>
              <a:t>ffordd</a:t>
            </a:r>
            <a:r>
              <a:rPr lang="en-GB" sz="5600" dirty="0"/>
              <a:t> </a:t>
            </a:r>
            <a:r>
              <a:rPr lang="en-GB" sz="5600" dirty="0" err="1"/>
              <a:t>gan</a:t>
            </a:r>
            <a:r>
              <a:rPr lang="en-GB" sz="5600" dirty="0"/>
              <a:t> y </a:t>
            </a:r>
            <a:r>
              <a:rPr lang="en-GB" sz="5600" dirty="0" err="1"/>
              <a:t>corff</a:t>
            </a:r>
            <a:r>
              <a:rPr lang="en-GB" sz="5600" dirty="0"/>
              <a:t> </a:t>
            </a:r>
            <a:r>
              <a:rPr lang="en-GB" sz="5600" dirty="0" err="1"/>
              <a:t>sy’n</a:t>
            </a:r>
            <a:r>
              <a:rPr lang="en-GB" sz="5600" dirty="0"/>
              <a:t> </a:t>
            </a:r>
            <a:r>
              <a:rPr lang="en-GB" sz="5600" dirty="0" err="1"/>
              <a:t>berchen</a:t>
            </a:r>
            <a:r>
              <a:rPr lang="en-GB" sz="5600" dirty="0"/>
              <a:t> </a:t>
            </a:r>
            <a:r>
              <a:rPr lang="en-GB" sz="5600" dirty="0" err="1"/>
              <a:t>arno</a:t>
            </a:r>
            <a:endParaRPr lang="en-GB" sz="5600" dirty="0"/>
          </a:p>
          <a:p>
            <a:pPr>
              <a:lnSpc>
                <a:spcPct val="120000"/>
              </a:lnSpc>
              <a:spcBef>
                <a:spcPts val="336"/>
              </a:spcBef>
            </a:pPr>
            <a:endParaRPr lang="en-GB" sz="5600" b="1" dirty="0"/>
          </a:p>
          <a:p>
            <a:pPr>
              <a:lnSpc>
                <a:spcPct val="120000"/>
              </a:lnSpc>
              <a:spcBef>
                <a:spcPts val="336"/>
              </a:spcBef>
            </a:pPr>
            <a:r>
              <a:rPr lang="en-GB" sz="5600" b="1" dirty="0" err="1"/>
              <a:t>Manylder</a:t>
            </a:r>
            <a:r>
              <a:rPr lang="en-GB" sz="5600" b="1" dirty="0"/>
              <a:t>: </a:t>
            </a:r>
            <a:r>
              <a:rPr lang="en-GB" sz="5600" dirty="0" err="1"/>
              <a:t>Bydd</a:t>
            </a:r>
            <a:r>
              <a:rPr lang="en-GB" sz="5600" dirty="0"/>
              <a:t> </a:t>
            </a:r>
            <a:r>
              <a:rPr lang="en-GB" sz="5600" dirty="0" err="1"/>
              <a:t>polisi</a:t>
            </a:r>
            <a:r>
              <a:rPr lang="en-GB" sz="5600" dirty="0"/>
              <a:t> </a:t>
            </a:r>
            <a:r>
              <a:rPr lang="en-GB" sz="5600" dirty="0" err="1"/>
              <a:t>yn</a:t>
            </a:r>
            <a:r>
              <a:rPr lang="en-GB" sz="5600" dirty="0"/>
              <a:t> </a:t>
            </a:r>
            <a:r>
              <a:rPr lang="en-GB" sz="5600" dirty="0" err="1"/>
              <a:t>cynnwys</a:t>
            </a:r>
            <a:r>
              <a:rPr lang="en-GB" sz="5600" dirty="0"/>
              <a:t> </a:t>
            </a:r>
            <a:r>
              <a:rPr lang="en-GB" sz="5600" dirty="0" err="1"/>
              <a:t>ffyrdd</a:t>
            </a:r>
            <a:r>
              <a:rPr lang="en-GB" sz="5600" dirty="0"/>
              <a:t> </a:t>
            </a:r>
            <a:r>
              <a:rPr lang="en-GB" sz="5600" dirty="0" err="1"/>
              <a:t>penodol</a:t>
            </a:r>
            <a:r>
              <a:rPr lang="en-GB" sz="5600" dirty="0"/>
              <a:t> o </a:t>
            </a:r>
            <a:r>
              <a:rPr lang="en-GB" sz="5600" dirty="0" err="1"/>
              <a:t>ymdrin</a:t>
            </a:r>
            <a:r>
              <a:rPr lang="en-GB" sz="5600" dirty="0"/>
              <a:t> </a:t>
            </a:r>
            <a:r>
              <a:rPr lang="en-GB" sz="5600" dirty="0">
                <a:latin typeface="Calibri" panose="020F0502020204030204" pitchFamily="34" charset="0"/>
                <a:cs typeface="Calibri" panose="020F0502020204030204" pitchFamily="34" charset="0"/>
              </a:rPr>
              <a:t>â </a:t>
            </a:r>
            <a:r>
              <a:rPr lang="en-GB" sz="5600" dirty="0" err="1">
                <a:latin typeface="Calibri" panose="020F0502020204030204" pitchFamily="34" charset="0"/>
                <a:cs typeface="Calibri" panose="020F0502020204030204" pitchFamily="34" charset="0"/>
              </a:rPr>
              <a:t>materion</a:t>
            </a:r>
            <a:r>
              <a:rPr lang="en-GB" sz="5600" dirty="0">
                <a:latin typeface="Calibri" panose="020F0502020204030204" pitchFamily="34" charset="0"/>
                <a:cs typeface="Calibri" panose="020F0502020204030204" pitchFamily="34" charset="0"/>
              </a:rPr>
              <a:t> </a:t>
            </a:r>
            <a:r>
              <a:rPr lang="en-GB" sz="5600" dirty="0" err="1">
                <a:latin typeface="Calibri" panose="020F0502020204030204" pitchFamily="34" charset="0"/>
                <a:cs typeface="Calibri" panose="020F0502020204030204" pitchFamily="34" charset="0"/>
              </a:rPr>
              <a:t>penodol</a:t>
            </a:r>
            <a:r>
              <a:rPr lang="en-GB" sz="5600" dirty="0">
                <a:latin typeface="Calibri" panose="020F0502020204030204" pitchFamily="34" charset="0"/>
                <a:cs typeface="Calibri" panose="020F0502020204030204" pitchFamily="34" charset="0"/>
              </a:rPr>
              <a:t> </a:t>
            </a:r>
            <a:endParaRPr lang="en-GB" sz="5600" dirty="0"/>
          </a:p>
          <a:p>
            <a:pPr marL="0" indent="0">
              <a:buNone/>
            </a:pPr>
            <a:endParaRPr lang="en-GB" sz="2800" dirty="0"/>
          </a:p>
          <a:p>
            <a:pPr marL="0" indent="0">
              <a:buNone/>
            </a:pPr>
            <a:endParaRPr lang="en-GB" dirty="0"/>
          </a:p>
          <a:p>
            <a:pPr marL="0" indent="0">
              <a:buNone/>
            </a:pPr>
            <a:endParaRPr lang="en-GB" sz="2800" dirty="0"/>
          </a:p>
          <a:p>
            <a:pPr marL="0" indent="0">
              <a:buNone/>
            </a:pPr>
            <a:r>
              <a:rPr lang="en-GB" sz="5600" dirty="0"/>
              <a:t>(Levin, 1999 </a:t>
            </a:r>
            <a:r>
              <a:rPr lang="en-GB" sz="5600" dirty="0" err="1"/>
              <a:t>dyfynnwyd</a:t>
            </a:r>
            <a:r>
              <a:rPr lang="en-GB" sz="5600" dirty="0"/>
              <a:t> </a:t>
            </a:r>
            <a:r>
              <a:rPr lang="en-GB" sz="5600" dirty="0" err="1"/>
              <a:t>yn</a:t>
            </a:r>
            <a:r>
              <a:rPr lang="en-GB" sz="5600" dirty="0"/>
              <a:t> Baldock, </a:t>
            </a:r>
            <a:r>
              <a:rPr lang="en-GB" sz="5600" dirty="0" err="1"/>
              <a:t>Fitgerald</a:t>
            </a:r>
            <a:r>
              <a:rPr lang="en-GB" sz="5600" dirty="0"/>
              <a:t> a Kay t.2)</a:t>
            </a:r>
          </a:p>
          <a:p>
            <a:endParaRPr lang="en-GB" dirty="0"/>
          </a:p>
        </p:txBody>
      </p:sp>
      <p:sp>
        <p:nvSpPr>
          <p:cNvPr id="4" name="Content Placeholder 3">
            <a:extLst>
              <a:ext uri="{FF2B5EF4-FFF2-40B4-BE49-F238E27FC236}">
                <a16:creationId xmlns:a16="http://schemas.microsoft.com/office/drawing/2014/main" id="{B52D8D64-ED25-4795-900B-268AE42D2AC8}"/>
              </a:ext>
            </a:extLst>
          </p:cNvPr>
          <p:cNvSpPr>
            <a:spLocks noGrp="1"/>
          </p:cNvSpPr>
          <p:nvPr>
            <p:ph sz="half" idx="2"/>
          </p:nvPr>
        </p:nvSpPr>
        <p:spPr/>
        <p:txBody>
          <a:bodyPr>
            <a:noAutofit/>
          </a:bodyPr>
          <a:lstStyle/>
          <a:p>
            <a:r>
              <a:rPr lang="en-GB" sz="1400" b="1" dirty="0"/>
              <a:t>Belongingness </a:t>
            </a:r>
            <a:r>
              <a:rPr lang="en-GB" sz="1400" dirty="0"/>
              <a:t>– it will belong to someone/thing – political party. Government, organisation</a:t>
            </a:r>
          </a:p>
          <a:p>
            <a:endParaRPr lang="en-GB" sz="1400" dirty="0"/>
          </a:p>
          <a:p>
            <a:r>
              <a:rPr lang="en-GB" sz="1400" b="1" dirty="0"/>
              <a:t>Commitment: </a:t>
            </a:r>
            <a:r>
              <a:rPr lang="en-GB" sz="1400" dirty="0"/>
              <a:t>It will show a particular commitment or course of action</a:t>
            </a:r>
          </a:p>
          <a:p>
            <a:pPr marL="0" indent="0">
              <a:buNone/>
            </a:pPr>
            <a:endParaRPr lang="en-GB" sz="1400" dirty="0"/>
          </a:p>
          <a:p>
            <a:r>
              <a:rPr lang="en-GB" sz="1400" b="1" dirty="0"/>
              <a:t>Status:</a:t>
            </a:r>
            <a:r>
              <a:rPr lang="en-GB" sz="1400" dirty="0"/>
              <a:t> The fact that a proposal o r set of ideas is described as a policy suggests that it has been formally adopted in some way by the body that owns it</a:t>
            </a:r>
          </a:p>
          <a:p>
            <a:pPr marL="0" indent="0">
              <a:buNone/>
            </a:pPr>
            <a:endParaRPr lang="en-GB" sz="1400" b="1" dirty="0"/>
          </a:p>
          <a:p>
            <a:r>
              <a:rPr lang="en-GB" sz="1400" b="1" dirty="0"/>
              <a:t>Specificity: </a:t>
            </a:r>
            <a:r>
              <a:rPr lang="en-GB" sz="1400" dirty="0"/>
              <a:t>A policy will entail specific ways of dealing with specific issues</a:t>
            </a:r>
          </a:p>
          <a:p>
            <a:pPr marL="0" indent="0">
              <a:buNone/>
            </a:pPr>
            <a:endParaRPr lang="en-GB" sz="1400" dirty="0"/>
          </a:p>
          <a:p>
            <a:pPr marL="0" indent="0">
              <a:buNone/>
            </a:pPr>
            <a:r>
              <a:rPr lang="en-GB" sz="1400" dirty="0"/>
              <a:t>(Levin, 1999 cited in Baldock, </a:t>
            </a:r>
            <a:r>
              <a:rPr lang="en-GB" sz="1400" dirty="0" err="1"/>
              <a:t>Fitgerald</a:t>
            </a:r>
            <a:r>
              <a:rPr lang="en-GB" sz="1400" dirty="0"/>
              <a:t> and  Kay p.2)</a:t>
            </a:r>
          </a:p>
        </p:txBody>
      </p:sp>
    </p:spTree>
    <p:extLst>
      <p:ext uri="{BB962C8B-B14F-4D97-AF65-F5344CB8AC3E}">
        <p14:creationId xmlns:p14="http://schemas.microsoft.com/office/powerpoint/2010/main" val="190582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71D35-9D63-4E8E-8882-5C8766E71390}"/>
              </a:ext>
            </a:extLst>
          </p:cNvPr>
          <p:cNvSpPr>
            <a:spLocks noGrp="1"/>
          </p:cNvSpPr>
          <p:nvPr>
            <p:ph type="title"/>
          </p:nvPr>
        </p:nvSpPr>
        <p:spPr>
          <a:xfrm>
            <a:off x="313037" y="0"/>
            <a:ext cx="10972800" cy="1143000"/>
          </a:xfrm>
        </p:spPr>
        <p:txBody>
          <a:bodyPr>
            <a:normAutofit/>
          </a:bodyPr>
          <a:lstStyle/>
          <a:p>
            <a:r>
              <a:rPr lang="en-GB" sz="3200" dirty="0" err="1"/>
              <a:t>Polisïau</a:t>
            </a:r>
            <a:r>
              <a:rPr lang="en-GB" sz="3200" dirty="0"/>
              <a:t> ac </a:t>
            </a:r>
            <a:r>
              <a:rPr lang="en-GB" sz="3200" dirty="0" err="1"/>
              <a:t>arferion</a:t>
            </a:r>
            <a:r>
              <a:rPr lang="en-GB" sz="3200" dirty="0"/>
              <a:t>: O </a:t>
            </a:r>
            <a:r>
              <a:rPr lang="en-GB" sz="3200" dirty="0" err="1"/>
              <a:t>Facro</a:t>
            </a:r>
            <a:r>
              <a:rPr lang="en-GB" sz="3200" dirty="0"/>
              <a:t> </a:t>
            </a:r>
            <a:r>
              <a:rPr lang="en-GB" sz="3200" dirty="0" err="1"/>
              <a:t>i</a:t>
            </a:r>
            <a:r>
              <a:rPr lang="en-GB" sz="3200" dirty="0"/>
              <a:t> </a:t>
            </a:r>
            <a:r>
              <a:rPr lang="en-GB" sz="3200" dirty="0" err="1"/>
              <a:t>Ficro</a:t>
            </a:r>
            <a:r>
              <a:rPr lang="en-GB" sz="3200" dirty="0"/>
              <a:t> /</a:t>
            </a:r>
            <a:br>
              <a:rPr lang="en-GB" sz="3200" dirty="0">
                <a:highlight>
                  <a:srgbClr val="FFFF00"/>
                </a:highlight>
              </a:rPr>
            </a:br>
            <a:r>
              <a:rPr lang="en-GB" sz="3200" dirty="0">
                <a:solidFill>
                  <a:schemeClr val="accent1">
                    <a:lumMod val="50000"/>
                  </a:schemeClr>
                </a:solidFill>
              </a:rPr>
              <a:t>Policies and practices: From Macro to Micro</a:t>
            </a:r>
          </a:p>
        </p:txBody>
      </p:sp>
      <p:grpSp>
        <p:nvGrpSpPr>
          <p:cNvPr id="5" name="Group 4">
            <a:extLst>
              <a:ext uri="{FF2B5EF4-FFF2-40B4-BE49-F238E27FC236}">
                <a16:creationId xmlns:a16="http://schemas.microsoft.com/office/drawing/2014/main" id="{8F473C5D-8F61-4862-AB80-842FB7CD46A0}"/>
              </a:ext>
            </a:extLst>
          </p:cNvPr>
          <p:cNvGrpSpPr/>
          <p:nvPr/>
        </p:nvGrpSpPr>
        <p:grpSpPr>
          <a:xfrm>
            <a:off x="1025221" y="1143000"/>
            <a:ext cx="11248820" cy="4412389"/>
            <a:chOff x="669129" y="169607"/>
            <a:chExt cx="11248820" cy="5277362"/>
          </a:xfrm>
        </p:grpSpPr>
        <p:pic>
          <p:nvPicPr>
            <p:cNvPr id="6" name="Picture 5">
              <a:extLst>
                <a:ext uri="{FF2B5EF4-FFF2-40B4-BE49-F238E27FC236}">
                  <a16:creationId xmlns:a16="http://schemas.microsoft.com/office/drawing/2014/main" id="{F6860B84-7B25-44DB-8B95-1831BE37E5BC}"/>
                </a:ext>
              </a:extLst>
            </p:cNvPr>
            <p:cNvPicPr>
              <a:picLocks noChangeAspect="1"/>
            </p:cNvPicPr>
            <p:nvPr/>
          </p:nvPicPr>
          <p:blipFill>
            <a:blip r:embed="rId3"/>
            <a:stretch>
              <a:fillRect/>
            </a:stretch>
          </p:blipFill>
          <p:spPr>
            <a:xfrm>
              <a:off x="669129" y="169607"/>
              <a:ext cx="7871021" cy="5277362"/>
            </a:xfrm>
            <a:prstGeom prst="rect">
              <a:avLst/>
            </a:prstGeom>
          </p:spPr>
        </p:pic>
        <p:sp>
          <p:nvSpPr>
            <p:cNvPr id="7" name="TextBox 6">
              <a:extLst>
                <a:ext uri="{FF2B5EF4-FFF2-40B4-BE49-F238E27FC236}">
                  <a16:creationId xmlns:a16="http://schemas.microsoft.com/office/drawing/2014/main" id="{0B1C671B-205B-40CE-9368-AEB4144310E3}"/>
                </a:ext>
              </a:extLst>
            </p:cNvPr>
            <p:cNvSpPr txBox="1"/>
            <p:nvPr/>
          </p:nvSpPr>
          <p:spPr>
            <a:xfrm>
              <a:off x="8881451" y="4739165"/>
              <a:ext cx="3036498" cy="441733"/>
            </a:xfrm>
            <a:prstGeom prst="rect">
              <a:avLst/>
            </a:prstGeom>
            <a:noFill/>
          </p:spPr>
          <p:txBody>
            <a:bodyPr wrap="square" rtlCol="0">
              <a:spAutoFit/>
            </a:bodyPr>
            <a:lstStyle/>
            <a:p>
              <a:r>
                <a:rPr lang="en-GB" dirty="0"/>
                <a:t>(Ferdman,. 2021 p.9)</a:t>
              </a:r>
            </a:p>
          </p:txBody>
        </p:sp>
        <p:sp>
          <p:nvSpPr>
            <p:cNvPr id="8" name="TextBox 7">
              <a:extLst>
                <a:ext uri="{FF2B5EF4-FFF2-40B4-BE49-F238E27FC236}">
                  <a16:creationId xmlns:a16="http://schemas.microsoft.com/office/drawing/2014/main" id="{E09FFE74-B6B9-470B-9F46-8DB7CE899DF4}"/>
                </a:ext>
              </a:extLst>
            </p:cNvPr>
            <p:cNvSpPr txBox="1"/>
            <p:nvPr/>
          </p:nvSpPr>
          <p:spPr>
            <a:xfrm>
              <a:off x="8486373" y="2369388"/>
              <a:ext cx="3036498" cy="1766933"/>
            </a:xfrm>
            <a:prstGeom prst="rect">
              <a:avLst/>
            </a:prstGeom>
            <a:noFill/>
          </p:spPr>
          <p:txBody>
            <a:bodyPr wrap="square" rtlCol="0">
              <a:spAutoFit/>
            </a:bodyPr>
            <a:lstStyle/>
            <a:p>
              <a:r>
                <a:rPr lang="cy-GB" sz="1800" dirty="0">
                  <a:solidFill>
                    <a:schemeClr val="accent1"/>
                  </a:solidFill>
                  <a:latin typeface="inherit"/>
                </a:rPr>
                <a:t>Systemau cynhwysiant: fframwaith dadansoddol aml-lefel / </a:t>
              </a:r>
              <a:r>
                <a:rPr lang="en-GB" dirty="0"/>
                <a:t>Systems of inclusion: a multi-level analytic framework </a:t>
              </a:r>
              <a:endParaRPr lang="en-GB" dirty="0">
                <a:solidFill>
                  <a:schemeClr val="accent1"/>
                </a:solidFill>
                <a:highlight>
                  <a:srgbClr val="FFFF00"/>
                </a:highlight>
              </a:endParaRPr>
            </a:p>
          </p:txBody>
        </p:sp>
      </p:grpSp>
    </p:spTree>
    <p:extLst>
      <p:ext uri="{BB962C8B-B14F-4D97-AF65-F5344CB8AC3E}">
        <p14:creationId xmlns:p14="http://schemas.microsoft.com/office/powerpoint/2010/main" val="483340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B991A7-6264-47DB-8BF7-9504DBB04F33}"/>
              </a:ext>
            </a:extLst>
          </p:cNvPr>
          <p:cNvSpPr>
            <a:spLocks noGrp="1"/>
          </p:cNvSpPr>
          <p:nvPr>
            <p:ph type="title"/>
          </p:nvPr>
        </p:nvSpPr>
        <p:spPr/>
        <p:txBody>
          <a:bodyPr/>
          <a:lstStyle/>
          <a:p>
            <a:r>
              <a:rPr lang="en-GB" dirty="0"/>
              <a:t>Sut </a:t>
            </a:r>
            <a:r>
              <a:rPr lang="en-GB" dirty="0" err="1"/>
              <a:t>mae</a:t>
            </a:r>
            <a:r>
              <a:rPr lang="en-GB" dirty="0"/>
              <a:t> </a:t>
            </a:r>
            <a:r>
              <a:rPr lang="en-GB" dirty="0" err="1"/>
              <a:t>polisïau'n</a:t>
            </a:r>
            <a:r>
              <a:rPr lang="en-GB" dirty="0"/>
              <a:t> </a:t>
            </a:r>
            <a:r>
              <a:rPr lang="en-GB" dirty="0" err="1"/>
              <a:t>cael</a:t>
            </a:r>
            <a:r>
              <a:rPr lang="en-GB" dirty="0"/>
              <a:t> </a:t>
            </a:r>
            <a:r>
              <a:rPr lang="en-GB" dirty="0" err="1"/>
              <a:t>eu</a:t>
            </a:r>
            <a:r>
              <a:rPr lang="en-GB" dirty="0"/>
              <a:t> </a:t>
            </a:r>
            <a:r>
              <a:rPr lang="en-GB" dirty="0" err="1"/>
              <a:t>penderfynu</a:t>
            </a:r>
            <a:r>
              <a:rPr lang="en-GB" dirty="0"/>
              <a:t>?</a:t>
            </a:r>
          </a:p>
        </p:txBody>
      </p:sp>
      <p:pic>
        <p:nvPicPr>
          <p:cNvPr id="9" name="Content Placeholder 8">
            <a:extLst>
              <a:ext uri="{FF2B5EF4-FFF2-40B4-BE49-F238E27FC236}">
                <a16:creationId xmlns:a16="http://schemas.microsoft.com/office/drawing/2014/main" id="{4BC141BC-E5C4-4990-A3E8-48E7168E7230}"/>
              </a:ext>
            </a:extLst>
          </p:cNvPr>
          <p:cNvPicPr>
            <a:picLocks noGrp="1" noChangeAspect="1"/>
          </p:cNvPicPr>
          <p:nvPr>
            <p:ph idx="1"/>
          </p:nvPr>
        </p:nvPicPr>
        <p:blipFill>
          <a:blip r:embed="rId3"/>
          <a:stretch>
            <a:fillRect/>
          </a:stretch>
        </p:blipFill>
        <p:spPr>
          <a:xfrm>
            <a:off x="2833688" y="1652587"/>
            <a:ext cx="6267450" cy="3552825"/>
          </a:xfrm>
        </p:spPr>
      </p:pic>
      <p:sp>
        <p:nvSpPr>
          <p:cNvPr id="10" name="TextBox 9">
            <a:extLst>
              <a:ext uri="{FF2B5EF4-FFF2-40B4-BE49-F238E27FC236}">
                <a16:creationId xmlns:a16="http://schemas.microsoft.com/office/drawing/2014/main" id="{0ED70685-669F-48BB-90F8-CFAAAAE19DBD}"/>
              </a:ext>
            </a:extLst>
          </p:cNvPr>
          <p:cNvSpPr txBox="1"/>
          <p:nvPr/>
        </p:nvSpPr>
        <p:spPr>
          <a:xfrm>
            <a:off x="7872413" y="4772025"/>
            <a:ext cx="2284793" cy="369332"/>
          </a:xfrm>
          <a:prstGeom prst="rect">
            <a:avLst/>
          </a:prstGeom>
          <a:noFill/>
        </p:spPr>
        <p:txBody>
          <a:bodyPr wrap="none" rtlCol="0">
            <a:spAutoFit/>
          </a:bodyPr>
          <a:lstStyle/>
          <a:p>
            <a:r>
              <a:rPr lang="en-GB" dirty="0"/>
              <a:t>(</a:t>
            </a:r>
            <a:r>
              <a:rPr lang="en-GB" dirty="0" err="1"/>
              <a:t>Dallymore</a:t>
            </a:r>
            <a:r>
              <a:rPr lang="en-GB" dirty="0"/>
              <a:t>, 2019 t.4)</a:t>
            </a:r>
          </a:p>
        </p:txBody>
      </p:sp>
    </p:spTree>
    <p:extLst>
      <p:ext uri="{BB962C8B-B14F-4D97-AF65-F5344CB8AC3E}">
        <p14:creationId xmlns:p14="http://schemas.microsoft.com/office/powerpoint/2010/main" val="600756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3F088-E655-4EFD-85EC-74A19C21F0A9}"/>
              </a:ext>
            </a:extLst>
          </p:cNvPr>
          <p:cNvSpPr>
            <a:spLocks noGrp="1"/>
          </p:cNvSpPr>
          <p:nvPr>
            <p:ph type="title"/>
          </p:nvPr>
        </p:nvSpPr>
        <p:spPr>
          <a:xfrm>
            <a:off x="609600" y="156835"/>
            <a:ext cx="10972800" cy="1143000"/>
          </a:xfrm>
        </p:spPr>
        <p:txBody>
          <a:bodyPr/>
          <a:lstStyle/>
          <a:p>
            <a:pPr algn="l"/>
            <a:r>
              <a:rPr lang="en-GB" dirty="0"/>
              <a:t>How are policies determined?</a:t>
            </a:r>
          </a:p>
        </p:txBody>
      </p:sp>
      <p:pic>
        <p:nvPicPr>
          <p:cNvPr id="6" name="Content Placeholder 5">
            <a:extLst>
              <a:ext uri="{FF2B5EF4-FFF2-40B4-BE49-F238E27FC236}">
                <a16:creationId xmlns:a16="http://schemas.microsoft.com/office/drawing/2014/main" id="{B809E903-1F33-4CBE-9966-D5C83843208B}"/>
              </a:ext>
            </a:extLst>
          </p:cNvPr>
          <p:cNvPicPr>
            <a:picLocks noGrp="1" noChangeAspect="1"/>
          </p:cNvPicPr>
          <p:nvPr>
            <p:ph sz="half" idx="1"/>
          </p:nvPr>
        </p:nvPicPr>
        <p:blipFill>
          <a:blip r:embed="rId3"/>
          <a:stretch>
            <a:fillRect/>
          </a:stretch>
        </p:blipFill>
        <p:spPr>
          <a:xfrm>
            <a:off x="2728912" y="1299835"/>
            <a:ext cx="6886576" cy="3967490"/>
          </a:xfrm>
        </p:spPr>
      </p:pic>
      <p:sp>
        <p:nvSpPr>
          <p:cNvPr id="7" name="TextBox 6">
            <a:extLst>
              <a:ext uri="{FF2B5EF4-FFF2-40B4-BE49-F238E27FC236}">
                <a16:creationId xmlns:a16="http://schemas.microsoft.com/office/drawing/2014/main" id="{9DB07A12-54D0-44E2-A988-F49988E79BFA}"/>
              </a:ext>
            </a:extLst>
          </p:cNvPr>
          <p:cNvSpPr txBox="1"/>
          <p:nvPr/>
        </p:nvSpPr>
        <p:spPr>
          <a:xfrm>
            <a:off x="8158163" y="4972050"/>
            <a:ext cx="2342501" cy="369332"/>
          </a:xfrm>
          <a:prstGeom prst="rect">
            <a:avLst/>
          </a:prstGeom>
          <a:noFill/>
        </p:spPr>
        <p:txBody>
          <a:bodyPr wrap="none" rtlCol="0">
            <a:spAutoFit/>
          </a:bodyPr>
          <a:lstStyle/>
          <a:p>
            <a:r>
              <a:rPr lang="en-GB" dirty="0"/>
              <a:t>(</a:t>
            </a:r>
            <a:r>
              <a:rPr lang="en-GB" dirty="0" err="1"/>
              <a:t>Dallymore</a:t>
            </a:r>
            <a:r>
              <a:rPr lang="en-GB" dirty="0"/>
              <a:t>, 2019 p.4)</a:t>
            </a:r>
          </a:p>
        </p:txBody>
      </p:sp>
    </p:spTree>
    <p:extLst>
      <p:ext uri="{BB962C8B-B14F-4D97-AF65-F5344CB8AC3E}">
        <p14:creationId xmlns:p14="http://schemas.microsoft.com/office/powerpoint/2010/main" val="3181250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6B23-6419-461E-B3A4-E809C94F0851}"/>
              </a:ext>
            </a:extLst>
          </p:cNvPr>
          <p:cNvSpPr>
            <a:spLocks noGrp="1"/>
          </p:cNvSpPr>
          <p:nvPr>
            <p:ph type="title"/>
          </p:nvPr>
        </p:nvSpPr>
        <p:spPr>
          <a:xfrm>
            <a:off x="609600" y="274638"/>
            <a:ext cx="10972800" cy="1586588"/>
          </a:xfrm>
        </p:spPr>
        <p:txBody>
          <a:bodyPr>
            <a:normAutofit fontScale="90000"/>
          </a:bodyPr>
          <a:lstStyle/>
          <a:p>
            <a:pPr>
              <a:spcBef>
                <a:spcPts val="0"/>
              </a:spcBef>
            </a:pPr>
            <a:r>
              <a:rPr lang="en-GB" sz="3600" kern="0" dirty="0" err="1"/>
              <a:t>Geiriau</a:t>
            </a:r>
            <a:r>
              <a:rPr lang="en-GB" sz="3600" kern="0" dirty="0"/>
              <a:t> i </a:t>
            </a:r>
            <a:r>
              <a:rPr lang="en-GB" sz="3600" kern="0" dirty="0" err="1"/>
              <a:t>chwilio</a:t>
            </a:r>
            <a:r>
              <a:rPr lang="en-GB" sz="3600" kern="0" dirty="0"/>
              <a:t> </a:t>
            </a:r>
            <a:r>
              <a:rPr lang="en-GB" sz="3600" kern="0" dirty="0" err="1"/>
              <a:t>amdanynt</a:t>
            </a:r>
            <a:r>
              <a:rPr lang="en-GB" sz="3600" kern="0" dirty="0"/>
              <a:t> </a:t>
            </a:r>
            <a:r>
              <a:rPr lang="en-GB" sz="3600" kern="0" dirty="0" err="1"/>
              <a:t>mewn</a:t>
            </a:r>
            <a:r>
              <a:rPr lang="en-GB" sz="3600" kern="0" dirty="0"/>
              <a:t> (</a:t>
            </a:r>
            <a:r>
              <a:rPr lang="en-GB" sz="3600" kern="0" dirty="0" err="1"/>
              <a:t>unrhyw</a:t>
            </a:r>
            <a:r>
              <a:rPr lang="en-GB" sz="3600" kern="0" dirty="0"/>
              <a:t>) </a:t>
            </a:r>
            <a:r>
              <a:rPr lang="en-GB" sz="3600" kern="0" dirty="0" err="1"/>
              <a:t>dogfennau</a:t>
            </a:r>
            <a:r>
              <a:rPr lang="en-GB" sz="3600" kern="0" dirty="0"/>
              <a:t> </a:t>
            </a:r>
            <a:r>
              <a:rPr lang="en-GB" sz="3600" kern="0" dirty="0" err="1"/>
              <a:t>polisi</a:t>
            </a:r>
            <a:r>
              <a:rPr lang="en-GB" sz="3600" kern="0" dirty="0"/>
              <a:t> </a:t>
            </a:r>
            <a:r>
              <a:rPr lang="en-GB" sz="3600" kern="0" dirty="0" err="1"/>
              <a:t>sy’n</a:t>
            </a:r>
            <a:r>
              <a:rPr lang="en-GB" sz="3600" kern="0" dirty="0"/>
              <a:t> </a:t>
            </a:r>
            <a:r>
              <a:rPr lang="en-GB" sz="3600" kern="0" dirty="0" err="1"/>
              <a:t>ymwneud</a:t>
            </a:r>
            <a:r>
              <a:rPr lang="en-GB" sz="3600" kern="0" dirty="0"/>
              <a:t> </a:t>
            </a:r>
            <a:r>
              <a:rPr lang="en-GB" sz="3600" kern="0" dirty="0">
                <a:latin typeface="Calibri" panose="020F0502020204030204" pitchFamily="34" charset="0"/>
                <a:cs typeface="Calibri" panose="020F0502020204030204" pitchFamily="34" charset="0"/>
              </a:rPr>
              <a:t>ag </a:t>
            </a:r>
            <a:r>
              <a:rPr lang="en-GB" sz="3600" kern="0" dirty="0" err="1">
                <a:latin typeface="Calibri" panose="020F0502020204030204" pitchFamily="34" charset="0"/>
                <a:cs typeface="Calibri" panose="020F0502020204030204" pitchFamily="34" charset="0"/>
              </a:rPr>
              <a:t>arweinyddiaeth</a:t>
            </a:r>
            <a:r>
              <a:rPr lang="en-GB" sz="3600" kern="0" dirty="0">
                <a:latin typeface="Calibri" panose="020F0502020204030204" pitchFamily="34" charset="0"/>
                <a:cs typeface="Calibri" panose="020F0502020204030204" pitchFamily="34" charset="0"/>
              </a:rPr>
              <a:t> </a:t>
            </a:r>
            <a:r>
              <a:rPr lang="en-GB" sz="3600" kern="0" dirty="0" err="1">
                <a:latin typeface="Calibri" panose="020F0502020204030204" pitchFamily="34" charset="0"/>
                <a:cs typeface="Calibri" panose="020F0502020204030204" pitchFamily="34" charset="0"/>
              </a:rPr>
              <a:t>gynhwysol</a:t>
            </a:r>
            <a:r>
              <a:rPr lang="en-GB" sz="3600" dirty="0"/>
              <a:t>/</a:t>
            </a:r>
            <a:br>
              <a:rPr lang="en-GB" sz="3600" dirty="0"/>
            </a:br>
            <a:r>
              <a:rPr lang="en-GB" sz="3600" kern="0" dirty="0"/>
              <a:t>Words to look for in (any) policy documents that relate to inclusive leadership</a:t>
            </a:r>
            <a:r>
              <a:rPr lang="en-GB" dirty="0">
                <a:highlight>
                  <a:srgbClr val="FFFF00"/>
                </a:highlight>
              </a:rPr>
              <a:t>	</a:t>
            </a:r>
          </a:p>
        </p:txBody>
      </p:sp>
      <p:sp>
        <p:nvSpPr>
          <p:cNvPr id="3" name="Content Placeholder 2">
            <a:extLst>
              <a:ext uri="{FF2B5EF4-FFF2-40B4-BE49-F238E27FC236}">
                <a16:creationId xmlns:a16="http://schemas.microsoft.com/office/drawing/2014/main" id="{A6D22B8F-D520-4782-AD08-D454242CE4F8}"/>
              </a:ext>
            </a:extLst>
          </p:cNvPr>
          <p:cNvSpPr>
            <a:spLocks noGrp="1"/>
          </p:cNvSpPr>
          <p:nvPr>
            <p:ph sz="half" idx="1"/>
          </p:nvPr>
        </p:nvSpPr>
        <p:spPr>
          <a:xfrm>
            <a:off x="6529137" y="2211421"/>
            <a:ext cx="5384800" cy="3329694"/>
          </a:xfrm>
        </p:spPr>
        <p:txBody>
          <a:bodyPr/>
          <a:lstStyle/>
          <a:p>
            <a:r>
              <a:rPr lang="en-GB" dirty="0"/>
              <a:t>Collaboration</a:t>
            </a:r>
          </a:p>
          <a:p>
            <a:r>
              <a:rPr lang="en-GB" dirty="0"/>
              <a:t>Co-creation</a:t>
            </a:r>
          </a:p>
          <a:p>
            <a:r>
              <a:rPr lang="en-GB" dirty="0"/>
              <a:t>Co-construction</a:t>
            </a:r>
          </a:p>
          <a:p>
            <a:r>
              <a:rPr lang="en-GB" dirty="0"/>
              <a:t>Participation</a:t>
            </a:r>
          </a:p>
          <a:p>
            <a:r>
              <a:rPr lang="en-GB" dirty="0"/>
              <a:t>Relationships </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7A9E319E-87BF-41E6-9301-9E9AD1149E35}"/>
              </a:ext>
            </a:extLst>
          </p:cNvPr>
          <p:cNvSpPr>
            <a:spLocks noGrp="1"/>
          </p:cNvSpPr>
          <p:nvPr>
            <p:ph sz="half" idx="2"/>
          </p:nvPr>
        </p:nvSpPr>
        <p:spPr>
          <a:xfrm>
            <a:off x="609600" y="2330288"/>
            <a:ext cx="5384800" cy="3989040"/>
          </a:xfrm>
        </p:spPr>
        <p:txBody>
          <a:bodyPr/>
          <a:lstStyle/>
          <a:p>
            <a:r>
              <a:rPr lang="en-GB" dirty="0" err="1"/>
              <a:t>Cydweithio</a:t>
            </a:r>
            <a:endParaRPr lang="en-GB" dirty="0"/>
          </a:p>
          <a:p>
            <a:r>
              <a:rPr lang="en-GB" dirty="0" err="1"/>
              <a:t>Cyd-greu</a:t>
            </a:r>
            <a:endParaRPr lang="en-GB" dirty="0"/>
          </a:p>
          <a:p>
            <a:r>
              <a:rPr lang="en-GB" dirty="0" err="1"/>
              <a:t>Cyd-adeiladu</a:t>
            </a:r>
            <a:endParaRPr lang="en-GB" dirty="0"/>
          </a:p>
          <a:p>
            <a:r>
              <a:rPr lang="en-GB" dirty="0" err="1"/>
              <a:t>Cyfranogiad</a:t>
            </a:r>
            <a:endParaRPr lang="en-GB" dirty="0"/>
          </a:p>
          <a:p>
            <a:r>
              <a:rPr lang="en-GB" dirty="0" err="1"/>
              <a:t>Perthnasoedd</a:t>
            </a:r>
            <a:endParaRPr lang="en-GB" dirty="0"/>
          </a:p>
        </p:txBody>
      </p:sp>
    </p:spTree>
    <p:extLst>
      <p:ext uri="{BB962C8B-B14F-4D97-AF65-F5344CB8AC3E}">
        <p14:creationId xmlns:p14="http://schemas.microsoft.com/office/powerpoint/2010/main" val="89017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EDF5-3340-4E13-9F0B-58A07E35885D}"/>
              </a:ext>
            </a:extLst>
          </p:cNvPr>
          <p:cNvSpPr>
            <a:spLocks noGrp="1"/>
          </p:cNvSpPr>
          <p:nvPr>
            <p:ph type="title"/>
          </p:nvPr>
        </p:nvSpPr>
        <p:spPr/>
        <p:txBody>
          <a:bodyPr>
            <a:normAutofit/>
          </a:bodyPr>
          <a:lstStyle/>
          <a:p>
            <a:r>
              <a:rPr lang="cy-GB" sz="2000" dirty="0"/>
              <a:t>Rhai polisïau – ydyn nhw’n galluogi arweinyddiaeth gynhwysol yn y BC? Beth yw’r problemau?</a:t>
            </a:r>
          </a:p>
        </p:txBody>
      </p:sp>
      <p:sp>
        <p:nvSpPr>
          <p:cNvPr id="3" name="Text Placeholder 2">
            <a:extLst>
              <a:ext uri="{FF2B5EF4-FFF2-40B4-BE49-F238E27FC236}">
                <a16:creationId xmlns:a16="http://schemas.microsoft.com/office/drawing/2014/main" id="{EBD8CCF9-403E-457E-BE96-C9E8DDE970A0}"/>
              </a:ext>
            </a:extLst>
          </p:cNvPr>
          <p:cNvSpPr>
            <a:spLocks noGrp="1"/>
          </p:cNvSpPr>
          <p:nvPr>
            <p:ph type="body" idx="1"/>
          </p:nvPr>
        </p:nvSpPr>
        <p:spPr>
          <a:xfrm>
            <a:off x="609600" y="1044783"/>
            <a:ext cx="5386917" cy="639762"/>
          </a:xfrm>
        </p:spPr>
        <p:txBody>
          <a:bodyPr>
            <a:normAutofit fontScale="92500" lnSpcReduction="20000"/>
          </a:bodyPr>
          <a:lstStyle/>
          <a:p>
            <a:r>
              <a:rPr lang="cy-GB" dirty="0"/>
              <a:t>Deddfwriaeth/Polisïau Macro</a:t>
            </a:r>
            <a:r>
              <a:rPr lang="en-GB" dirty="0"/>
              <a:t>	</a:t>
            </a:r>
          </a:p>
        </p:txBody>
      </p:sp>
      <p:sp>
        <p:nvSpPr>
          <p:cNvPr id="4" name="Content Placeholder 3">
            <a:extLst>
              <a:ext uri="{FF2B5EF4-FFF2-40B4-BE49-F238E27FC236}">
                <a16:creationId xmlns:a16="http://schemas.microsoft.com/office/drawing/2014/main" id="{5EC50B59-E755-4FED-B220-26BC138E4B85}"/>
              </a:ext>
            </a:extLst>
          </p:cNvPr>
          <p:cNvSpPr>
            <a:spLocks noGrp="1"/>
          </p:cNvSpPr>
          <p:nvPr>
            <p:ph sz="half" idx="2"/>
          </p:nvPr>
        </p:nvSpPr>
        <p:spPr>
          <a:xfrm>
            <a:off x="609599" y="1854994"/>
            <a:ext cx="5386917" cy="3414365"/>
          </a:xfrm>
        </p:spPr>
        <p:txBody>
          <a:bodyPr>
            <a:normAutofit fontScale="92500"/>
          </a:bodyPr>
          <a:lstStyle/>
          <a:p>
            <a:r>
              <a:rPr lang="cy-GB" dirty="0"/>
              <a:t>(Esiampl yn unig) Mesur Plant a Theuluoedd (Cymru) 2012</a:t>
            </a:r>
          </a:p>
          <a:p>
            <a:r>
              <a:rPr lang="cy-GB" dirty="0"/>
              <a:t>(esiampl yn unig) Deddf Lleisiant Cenedlaethau’r Dyfodol (Cymru) 2015</a:t>
            </a:r>
          </a:p>
          <a:p>
            <a:r>
              <a:rPr lang="cy-GB" dirty="0"/>
              <a:t>Llywodraeth Cymru (2020) - Cwricwlwm i Gymru</a:t>
            </a:r>
          </a:p>
          <a:p>
            <a:r>
              <a:rPr lang="cy-GB" dirty="0"/>
              <a:t>Llywodraeth Cymru (2020) – </a:t>
            </a:r>
            <a:r>
              <a:rPr lang="cy-GB" i="1" dirty="0"/>
              <a:t>cwricwlwm ar gyfer lleoliadau meithrin a ariennir ac nas cynhelir – ymgynghoriad (2021)</a:t>
            </a:r>
            <a:endParaRPr lang="cy-GB" dirty="0"/>
          </a:p>
        </p:txBody>
      </p:sp>
      <p:sp>
        <p:nvSpPr>
          <p:cNvPr id="5" name="Text Placeholder 4">
            <a:extLst>
              <a:ext uri="{FF2B5EF4-FFF2-40B4-BE49-F238E27FC236}">
                <a16:creationId xmlns:a16="http://schemas.microsoft.com/office/drawing/2014/main" id="{9369AFB1-711B-40FF-962D-A58E04EBE8B4}"/>
              </a:ext>
            </a:extLst>
          </p:cNvPr>
          <p:cNvSpPr>
            <a:spLocks noGrp="1"/>
          </p:cNvSpPr>
          <p:nvPr>
            <p:ph type="body" sz="quarter" idx="3"/>
          </p:nvPr>
        </p:nvSpPr>
        <p:spPr/>
        <p:txBody>
          <a:bodyPr>
            <a:normAutofit fontScale="92500" lnSpcReduction="20000"/>
          </a:bodyPr>
          <a:lstStyle/>
          <a:p>
            <a:r>
              <a:rPr lang="cy-GB" dirty="0"/>
              <a:t>Polisïau / arweiniad ymarfer proffesiynol Micro</a:t>
            </a:r>
          </a:p>
        </p:txBody>
      </p:sp>
      <p:sp>
        <p:nvSpPr>
          <p:cNvPr id="6" name="Content Placeholder 5">
            <a:extLst>
              <a:ext uri="{FF2B5EF4-FFF2-40B4-BE49-F238E27FC236}">
                <a16:creationId xmlns:a16="http://schemas.microsoft.com/office/drawing/2014/main" id="{75E0BC20-7CED-423D-9D60-AFA01A02A854}"/>
              </a:ext>
            </a:extLst>
          </p:cNvPr>
          <p:cNvSpPr>
            <a:spLocks noGrp="1"/>
          </p:cNvSpPr>
          <p:nvPr>
            <p:ph sz="quarter" idx="4"/>
          </p:nvPr>
        </p:nvSpPr>
        <p:spPr/>
        <p:txBody>
          <a:bodyPr>
            <a:normAutofit fontScale="92500"/>
          </a:bodyPr>
          <a:lstStyle/>
          <a:p>
            <a:r>
              <a:rPr lang="cy-GB" dirty="0"/>
              <a:t>Polisïau’r gweithle </a:t>
            </a:r>
          </a:p>
        </p:txBody>
      </p:sp>
    </p:spTree>
    <p:extLst>
      <p:ext uri="{BB962C8B-B14F-4D97-AF65-F5344CB8AC3E}">
        <p14:creationId xmlns:p14="http://schemas.microsoft.com/office/powerpoint/2010/main" val="224103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AB9AC2-6839-4970-B605-36FF6CAB0258}"/>
              </a:ext>
            </a:extLst>
          </p:cNvPr>
          <p:cNvSpPr>
            <a:spLocks noGrp="1"/>
          </p:cNvSpPr>
          <p:nvPr>
            <p:ph type="title"/>
          </p:nvPr>
        </p:nvSpPr>
        <p:spPr/>
        <p:txBody>
          <a:bodyPr>
            <a:noAutofit/>
          </a:bodyPr>
          <a:lstStyle/>
          <a:p>
            <a:r>
              <a:rPr lang="en-GB" sz="2000" dirty="0">
                <a:solidFill>
                  <a:schemeClr val="tx2">
                    <a:lumMod val="75000"/>
                  </a:schemeClr>
                </a:solidFill>
              </a:rPr>
              <a:t>Some policies – do they enable inclusive leadership in EY? What are the problems?</a:t>
            </a:r>
          </a:p>
        </p:txBody>
      </p:sp>
      <p:sp>
        <p:nvSpPr>
          <p:cNvPr id="11" name="Text Placeholder 10">
            <a:extLst>
              <a:ext uri="{FF2B5EF4-FFF2-40B4-BE49-F238E27FC236}">
                <a16:creationId xmlns:a16="http://schemas.microsoft.com/office/drawing/2014/main" id="{D9C08CEB-8698-4EA7-99B7-03A6D6C1806D}"/>
              </a:ext>
            </a:extLst>
          </p:cNvPr>
          <p:cNvSpPr>
            <a:spLocks noGrp="1"/>
          </p:cNvSpPr>
          <p:nvPr>
            <p:ph type="body" idx="1"/>
          </p:nvPr>
        </p:nvSpPr>
        <p:spPr>
          <a:xfrm>
            <a:off x="609600" y="1163597"/>
            <a:ext cx="5386917" cy="639762"/>
          </a:xfrm>
        </p:spPr>
        <p:txBody>
          <a:bodyPr>
            <a:normAutofit fontScale="92500" lnSpcReduction="20000"/>
          </a:bodyPr>
          <a:lstStyle/>
          <a:p>
            <a:r>
              <a:rPr lang="en-GB" dirty="0"/>
              <a:t>Macro Legislation/ Policies</a:t>
            </a:r>
          </a:p>
        </p:txBody>
      </p:sp>
      <p:sp>
        <p:nvSpPr>
          <p:cNvPr id="9" name="Content Placeholder 8">
            <a:extLst>
              <a:ext uri="{FF2B5EF4-FFF2-40B4-BE49-F238E27FC236}">
                <a16:creationId xmlns:a16="http://schemas.microsoft.com/office/drawing/2014/main" id="{C3B2AD64-08D3-4A48-8B41-57E0F0BACA18}"/>
              </a:ext>
            </a:extLst>
          </p:cNvPr>
          <p:cNvSpPr>
            <a:spLocks noGrp="1"/>
          </p:cNvSpPr>
          <p:nvPr>
            <p:ph sz="half" idx="2"/>
          </p:nvPr>
        </p:nvSpPr>
        <p:spPr>
          <a:xfrm>
            <a:off x="609600" y="1888248"/>
            <a:ext cx="5386917" cy="3414365"/>
          </a:xfrm>
        </p:spPr>
        <p:txBody>
          <a:bodyPr>
            <a:normAutofit lnSpcReduction="10000"/>
          </a:bodyPr>
          <a:lstStyle/>
          <a:p>
            <a:r>
              <a:rPr lang="en-GB" dirty="0"/>
              <a:t>(Example only) The Children and Families (Wales) Measure 2010</a:t>
            </a:r>
          </a:p>
          <a:p>
            <a:r>
              <a:rPr lang="en-GB" dirty="0"/>
              <a:t>(Example only</a:t>
            </a:r>
            <a:r>
              <a:rPr lang="en-GB"/>
              <a:t>) F Gens </a:t>
            </a:r>
            <a:r>
              <a:rPr lang="en-GB" dirty="0"/>
              <a:t>Act (2015) </a:t>
            </a:r>
          </a:p>
          <a:p>
            <a:r>
              <a:rPr lang="en-GB" dirty="0"/>
              <a:t>Welsh Government (2020)  Curriculum for Wales </a:t>
            </a:r>
          </a:p>
          <a:p>
            <a:r>
              <a:rPr lang="en-GB" dirty="0"/>
              <a:t>Welsh Government (2020) – </a:t>
            </a:r>
            <a:r>
              <a:rPr lang="en-GB" i="1" dirty="0"/>
              <a:t>A curriculum for funded and non-maintained nursery settings - consultation </a:t>
            </a:r>
            <a:r>
              <a:rPr lang="en-GB" dirty="0"/>
              <a:t>(2021) </a:t>
            </a:r>
          </a:p>
          <a:p>
            <a:endParaRPr lang="en-GB" dirty="0"/>
          </a:p>
          <a:p>
            <a:endParaRPr lang="en-GB" dirty="0"/>
          </a:p>
          <a:p>
            <a:endParaRPr lang="en-GB" dirty="0"/>
          </a:p>
        </p:txBody>
      </p:sp>
      <p:sp>
        <p:nvSpPr>
          <p:cNvPr id="12" name="Text Placeholder 11">
            <a:extLst>
              <a:ext uri="{FF2B5EF4-FFF2-40B4-BE49-F238E27FC236}">
                <a16:creationId xmlns:a16="http://schemas.microsoft.com/office/drawing/2014/main" id="{EFF2FF05-134B-47C6-9641-2A3CC1A531A3}"/>
              </a:ext>
            </a:extLst>
          </p:cNvPr>
          <p:cNvSpPr>
            <a:spLocks noGrp="1"/>
          </p:cNvSpPr>
          <p:nvPr>
            <p:ph type="body" sz="quarter" idx="3"/>
          </p:nvPr>
        </p:nvSpPr>
        <p:spPr>
          <a:xfrm>
            <a:off x="6193367" y="1417638"/>
            <a:ext cx="5389033" cy="639762"/>
          </a:xfrm>
        </p:spPr>
        <p:txBody>
          <a:bodyPr>
            <a:normAutofit fontScale="92500" lnSpcReduction="20000"/>
          </a:bodyPr>
          <a:lstStyle/>
          <a:p>
            <a:r>
              <a:rPr lang="en-GB" dirty="0"/>
              <a:t>Micro policies/professional practice guidance</a:t>
            </a:r>
          </a:p>
        </p:txBody>
      </p:sp>
      <p:sp>
        <p:nvSpPr>
          <p:cNvPr id="13" name="Content Placeholder 12">
            <a:extLst>
              <a:ext uri="{FF2B5EF4-FFF2-40B4-BE49-F238E27FC236}">
                <a16:creationId xmlns:a16="http://schemas.microsoft.com/office/drawing/2014/main" id="{AA680836-AFBE-4114-B1E4-2D2E06D63811}"/>
              </a:ext>
            </a:extLst>
          </p:cNvPr>
          <p:cNvSpPr>
            <a:spLocks noGrp="1"/>
          </p:cNvSpPr>
          <p:nvPr>
            <p:ph sz="quarter" idx="4"/>
          </p:nvPr>
        </p:nvSpPr>
        <p:spPr>
          <a:xfrm>
            <a:off x="6193367" y="2025997"/>
            <a:ext cx="5389033" cy="3414365"/>
          </a:xfrm>
        </p:spPr>
        <p:txBody>
          <a:bodyPr>
            <a:normAutofit lnSpcReduction="10000"/>
          </a:bodyPr>
          <a:lstStyle/>
          <a:p>
            <a:r>
              <a:rPr lang="en-GB" dirty="0"/>
              <a:t>Workplace policies</a:t>
            </a:r>
          </a:p>
          <a:p>
            <a:pPr marL="0" indent="0">
              <a:buNone/>
            </a:pPr>
            <a:endParaRPr lang="en-GB" dirty="0"/>
          </a:p>
        </p:txBody>
      </p:sp>
    </p:spTree>
    <p:extLst>
      <p:ext uri="{BB962C8B-B14F-4D97-AF65-F5344CB8AC3E}">
        <p14:creationId xmlns:p14="http://schemas.microsoft.com/office/powerpoint/2010/main" val="79694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EBD27-8908-4E99-82CD-31F6C8B43570}"/>
              </a:ext>
            </a:extLst>
          </p:cNvPr>
          <p:cNvSpPr>
            <a:spLocks noGrp="1"/>
          </p:cNvSpPr>
          <p:nvPr>
            <p:ph type="title"/>
          </p:nvPr>
        </p:nvSpPr>
        <p:spPr/>
        <p:txBody>
          <a:bodyPr>
            <a:normAutofit fontScale="90000"/>
          </a:bodyPr>
          <a:lstStyle/>
          <a:p>
            <a:r>
              <a:rPr lang="cy-GB" dirty="0"/>
              <a:t>Materion cyffredinol mewn polisi a blynyddoedd cynnar</a:t>
            </a:r>
          </a:p>
        </p:txBody>
      </p:sp>
      <p:sp>
        <p:nvSpPr>
          <p:cNvPr id="3" name="Content Placeholder 2">
            <a:extLst>
              <a:ext uri="{FF2B5EF4-FFF2-40B4-BE49-F238E27FC236}">
                <a16:creationId xmlns:a16="http://schemas.microsoft.com/office/drawing/2014/main" id="{4BEA92BF-E1AA-459F-AAA6-71B4EC92230F}"/>
              </a:ext>
            </a:extLst>
          </p:cNvPr>
          <p:cNvSpPr>
            <a:spLocks noGrp="1"/>
          </p:cNvSpPr>
          <p:nvPr>
            <p:ph idx="1"/>
          </p:nvPr>
        </p:nvSpPr>
        <p:spPr/>
        <p:txBody>
          <a:bodyPr>
            <a:normAutofit fontScale="85000" lnSpcReduction="10000"/>
          </a:bodyPr>
          <a:lstStyle/>
          <a:p>
            <a:pPr>
              <a:lnSpc>
                <a:spcPct val="120000"/>
              </a:lnSpc>
            </a:pPr>
            <a:r>
              <a:rPr lang="cy-GB" dirty="0"/>
              <a:t>Mewn gwirionedd, dim ond </a:t>
            </a:r>
            <a:r>
              <a:rPr lang="cy-GB" dirty="0">
                <a:latin typeface="Calibri" panose="020F0502020204030204" pitchFamily="34" charset="0"/>
                <a:cs typeface="Calibri" panose="020F0502020204030204" pitchFamily="34" charset="0"/>
              </a:rPr>
              <a:t>ag anabledd mae cynwysoldeb mewn addysg (ac felly arweinyddiaeth gynhwysol) wedi ymwneud ag ef (</a:t>
            </a:r>
            <a:r>
              <a:rPr lang="en-GB" sz="3200" dirty="0" err="1">
                <a:latin typeface="Arial" panose="020B0604020202020204" pitchFamily="34" charset="0"/>
                <a:cs typeface="Arial" panose="020B0604020202020204" pitchFamily="34" charset="0"/>
              </a:rPr>
              <a:t>Bešić</a:t>
            </a:r>
            <a:r>
              <a:rPr lang="en-GB" sz="3200" dirty="0">
                <a:latin typeface="Arial" panose="020B0604020202020204" pitchFamily="34" charset="0"/>
                <a:cs typeface="Arial" panose="020B0604020202020204" pitchFamily="34" charset="0"/>
              </a:rPr>
              <a:t>, 2020</a:t>
            </a:r>
            <a:r>
              <a:rPr lang="cy-GB" sz="3200" dirty="0">
                <a:latin typeface="Arial" panose="020B0604020202020204" pitchFamily="34" charset="0"/>
                <a:cs typeface="Arial" panose="020B0604020202020204" pitchFamily="34" charset="0"/>
              </a:rPr>
              <a:t>)</a:t>
            </a:r>
          </a:p>
          <a:p>
            <a:pPr>
              <a:lnSpc>
                <a:spcPct val="120000"/>
              </a:lnSpc>
            </a:pPr>
            <a:r>
              <a:rPr lang="cy-GB" dirty="0"/>
              <a:t>Nid yw systemau ADPC, a’r cyfeiriadau maent y datblygu o’u mewn ar hyn o bryd, mewn gwirionedd yn gymwys i ddarparu disgwyliadau mawr polisïau (</a:t>
            </a:r>
            <a:r>
              <a:rPr lang="cy-GB" dirty="0" err="1"/>
              <a:t>Naumann</a:t>
            </a:r>
            <a:r>
              <a:rPr lang="cy-GB" dirty="0"/>
              <a:t>, 2018)</a:t>
            </a:r>
          </a:p>
          <a:p>
            <a:pPr>
              <a:lnSpc>
                <a:spcPct val="120000"/>
              </a:lnSpc>
            </a:pPr>
            <a:r>
              <a:rPr lang="cy-GB" dirty="0"/>
              <a:t>Gellir ystyried bod polisi addysg BC yn ffafrio’r ‘dysgwr delfrydol’ sy’n hunan-gyfeirio ac yn ‘ddysgwr da’ (</a:t>
            </a:r>
            <a:r>
              <a:rPr lang="cy-GB" dirty="0" err="1"/>
              <a:t>Bradbury</a:t>
            </a:r>
            <a:r>
              <a:rPr lang="cy-GB" dirty="0"/>
              <a:t> (2013)</a:t>
            </a:r>
          </a:p>
        </p:txBody>
      </p:sp>
    </p:spTree>
    <p:extLst>
      <p:ext uri="{BB962C8B-B14F-4D97-AF65-F5344CB8AC3E}">
        <p14:creationId xmlns:p14="http://schemas.microsoft.com/office/powerpoint/2010/main" val="1838404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AB8273-2CAF-449C-8A04-D77C8E73171D}"/>
              </a:ext>
            </a:extLst>
          </p:cNvPr>
          <p:cNvSpPr>
            <a:spLocks noGrp="1"/>
          </p:cNvSpPr>
          <p:nvPr>
            <p:ph type="title"/>
          </p:nvPr>
        </p:nvSpPr>
        <p:spPr/>
        <p:txBody>
          <a:bodyPr/>
          <a:lstStyle/>
          <a:p>
            <a:r>
              <a:rPr lang="en-GB" dirty="0"/>
              <a:t>General issues in policy and early years</a:t>
            </a:r>
          </a:p>
        </p:txBody>
      </p:sp>
      <p:sp>
        <p:nvSpPr>
          <p:cNvPr id="11" name="Content Placeholder 10">
            <a:extLst>
              <a:ext uri="{FF2B5EF4-FFF2-40B4-BE49-F238E27FC236}">
                <a16:creationId xmlns:a16="http://schemas.microsoft.com/office/drawing/2014/main" id="{4DC1DB11-9B70-4DD1-A402-DE470E24B2B4}"/>
              </a:ext>
            </a:extLst>
          </p:cNvPr>
          <p:cNvSpPr>
            <a:spLocks noGrp="1"/>
          </p:cNvSpPr>
          <p:nvPr>
            <p:ph idx="1"/>
          </p:nvPr>
        </p:nvSpPr>
        <p:spPr/>
        <p:txBody>
          <a:bodyPr>
            <a:normAutofit fontScale="92500" lnSpcReduction="10000"/>
          </a:bodyPr>
          <a:lstStyle/>
          <a:p>
            <a:r>
              <a:rPr lang="en-GB" sz="2800" dirty="0">
                <a:solidFill>
                  <a:schemeClr val="accent1">
                    <a:lumMod val="75000"/>
                  </a:schemeClr>
                </a:solidFill>
                <a:latin typeface="Arial" panose="020B0604020202020204" pitchFamily="34" charset="0"/>
                <a:cs typeface="Arial" panose="020B0604020202020204" pitchFamily="34" charset="0"/>
              </a:rPr>
              <a:t>Inclusivity in education (and therefore inclusive leadership) has only been really been related to disability  (</a:t>
            </a:r>
            <a:r>
              <a:rPr lang="en-GB" sz="2800" dirty="0" err="1">
                <a:solidFill>
                  <a:schemeClr val="accent1">
                    <a:lumMod val="75000"/>
                  </a:schemeClr>
                </a:solidFill>
                <a:latin typeface="Arial" panose="020B0604020202020204" pitchFamily="34" charset="0"/>
                <a:cs typeface="Arial" panose="020B0604020202020204" pitchFamily="34" charset="0"/>
              </a:rPr>
              <a:t>Bešić</a:t>
            </a:r>
            <a:r>
              <a:rPr lang="en-GB" sz="2800" dirty="0">
                <a:solidFill>
                  <a:schemeClr val="accent1">
                    <a:lumMod val="75000"/>
                  </a:schemeClr>
                </a:solidFill>
                <a:latin typeface="Arial" panose="020B0604020202020204" pitchFamily="34" charset="0"/>
                <a:cs typeface="Arial" panose="020B0604020202020204" pitchFamily="34" charset="0"/>
              </a:rPr>
              <a:t>, 2020)</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b="0" i="0" dirty="0">
                <a:solidFill>
                  <a:schemeClr val="accent1">
                    <a:lumMod val="75000"/>
                  </a:schemeClr>
                </a:solidFill>
                <a:effectLst/>
                <a:latin typeface="Arial" panose="020B0604020202020204" pitchFamily="34" charset="0"/>
                <a:cs typeface="Arial" panose="020B0604020202020204" pitchFamily="34" charset="0"/>
              </a:rPr>
              <a:t>ECEC systems, and the directions within which they currently develop, are in fact ill-equipped to deliver on the great expectations of policies (Naumann, 2018)</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EY education policy can be seen as only favouring the ‘ideal learner’ who is self directed and a ‘good learner’ (Bradbury, 2013) </a:t>
            </a:r>
            <a:endParaRPr lang="en-GB" sz="2800" b="0" i="0" dirty="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28862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D903E53-D7C3-47A7-986B-5610851AA1AD}"/>
              </a:ext>
            </a:extLst>
          </p:cNvPr>
          <p:cNvSpPr>
            <a:spLocks noGrp="1"/>
          </p:cNvSpPr>
          <p:nvPr>
            <p:ph type="title"/>
          </p:nvPr>
        </p:nvSpPr>
        <p:spPr>
          <a:xfrm>
            <a:off x="745958" y="852842"/>
            <a:ext cx="10363200" cy="1362075"/>
          </a:xfrm>
        </p:spPr>
        <p:txBody>
          <a:bodyPr>
            <a:normAutofit fontScale="90000"/>
          </a:bodyPr>
          <a:lstStyle/>
          <a:p>
            <a:r>
              <a:rPr lang="en-GB" dirty="0"/>
              <a:t>Deddf </a:t>
            </a:r>
            <a:r>
              <a:rPr lang="en-GB" dirty="0" err="1"/>
              <a:t>Llesiant</a:t>
            </a:r>
            <a:r>
              <a:rPr lang="en-GB" dirty="0"/>
              <a:t> </a:t>
            </a:r>
            <a:r>
              <a:rPr lang="en-GB" dirty="0" err="1"/>
              <a:t>Cenedlaethau’r</a:t>
            </a:r>
            <a:r>
              <a:rPr lang="en-GB" dirty="0"/>
              <a:t> </a:t>
            </a:r>
            <a:r>
              <a:rPr lang="en-GB" dirty="0" err="1"/>
              <a:t>Dyfodol</a:t>
            </a:r>
            <a:r>
              <a:rPr lang="en-GB" dirty="0"/>
              <a:t> (Cymru) 2015 - </a:t>
            </a:r>
            <a:r>
              <a:rPr lang="en-GB" dirty="0" err="1"/>
              <a:t>Pum</a:t>
            </a:r>
            <a:r>
              <a:rPr lang="en-GB" dirty="0"/>
              <a:t> </a:t>
            </a:r>
            <a:r>
              <a:rPr lang="en-GB" dirty="0" err="1"/>
              <a:t>Ffordd</a:t>
            </a:r>
            <a:r>
              <a:rPr lang="en-GB" dirty="0"/>
              <a:t> O </a:t>
            </a:r>
            <a:r>
              <a:rPr lang="en-GB" dirty="0" err="1"/>
              <a:t>Weithio</a:t>
            </a:r>
            <a:br>
              <a:rPr lang="en-GB" dirty="0">
                <a:highlight>
                  <a:srgbClr val="FFFF00"/>
                </a:highlight>
              </a:rPr>
            </a:br>
            <a:br>
              <a:rPr lang="en-GB" dirty="0">
                <a:solidFill>
                  <a:schemeClr val="accent1"/>
                </a:solidFill>
                <a:highlight>
                  <a:srgbClr val="FFFF00"/>
                </a:highlight>
              </a:rPr>
            </a:br>
            <a:r>
              <a:rPr lang="en-GB" dirty="0">
                <a:solidFill>
                  <a:schemeClr val="accent1"/>
                </a:solidFill>
              </a:rPr>
              <a:t>Wellbeing of Future Generations (Wales) Act (2015) – The Five Ways of Working</a:t>
            </a:r>
          </a:p>
        </p:txBody>
      </p:sp>
    </p:spTree>
    <p:extLst>
      <p:ext uri="{BB962C8B-B14F-4D97-AF65-F5344CB8AC3E}">
        <p14:creationId xmlns:p14="http://schemas.microsoft.com/office/powerpoint/2010/main" val="1194260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E315F-6707-4DAC-80E1-F7147A1E85F2}"/>
              </a:ext>
            </a:extLst>
          </p:cNvPr>
          <p:cNvSpPr>
            <a:spLocks noGrp="1"/>
          </p:cNvSpPr>
          <p:nvPr>
            <p:ph type="title"/>
          </p:nvPr>
        </p:nvSpPr>
        <p:spPr>
          <a:xfrm>
            <a:off x="462116" y="197767"/>
            <a:ext cx="10972800" cy="1143000"/>
          </a:xfrm>
        </p:spPr>
        <p:txBody>
          <a:bodyPr>
            <a:normAutofit fontScale="90000"/>
          </a:bodyPr>
          <a:lstStyle/>
          <a:p>
            <a:r>
              <a:rPr lang="en-GB" dirty="0"/>
              <a:t>Deddf </a:t>
            </a:r>
            <a:r>
              <a:rPr lang="en-GB" dirty="0" err="1"/>
              <a:t>Llesiant</a:t>
            </a:r>
            <a:r>
              <a:rPr lang="en-GB" dirty="0"/>
              <a:t> </a:t>
            </a:r>
            <a:r>
              <a:rPr lang="en-GB" dirty="0" err="1"/>
              <a:t>Cenedlaethau’r</a:t>
            </a:r>
            <a:r>
              <a:rPr lang="en-GB" dirty="0"/>
              <a:t> </a:t>
            </a:r>
            <a:r>
              <a:rPr lang="en-GB" dirty="0" err="1"/>
              <a:t>Dyfodol</a:t>
            </a:r>
            <a:r>
              <a:rPr lang="en-GB" dirty="0"/>
              <a:t> (Cymru) 2015 - </a:t>
            </a:r>
            <a:r>
              <a:rPr lang="en-GB" dirty="0" err="1"/>
              <a:t>Pum</a:t>
            </a:r>
            <a:r>
              <a:rPr lang="en-GB" dirty="0"/>
              <a:t> </a:t>
            </a:r>
            <a:r>
              <a:rPr lang="en-GB" dirty="0" err="1"/>
              <a:t>Ffordd</a:t>
            </a:r>
            <a:r>
              <a:rPr lang="en-GB" dirty="0"/>
              <a:t> o </a:t>
            </a:r>
            <a:r>
              <a:rPr lang="en-GB" dirty="0" err="1"/>
              <a:t>Weithio</a:t>
            </a:r>
            <a:endParaRPr lang="en-GB" dirty="0"/>
          </a:p>
        </p:txBody>
      </p:sp>
      <p:pic>
        <p:nvPicPr>
          <p:cNvPr id="5" name="Content Placeholder 4">
            <a:extLst>
              <a:ext uri="{FF2B5EF4-FFF2-40B4-BE49-F238E27FC236}">
                <a16:creationId xmlns:a16="http://schemas.microsoft.com/office/drawing/2014/main" id="{78DEB8DE-7873-4638-9787-C788EA3DC0CF}"/>
              </a:ext>
            </a:extLst>
          </p:cNvPr>
          <p:cNvPicPr>
            <a:picLocks noGrp="1" noChangeAspect="1"/>
          </p:cNvPicPr>
          <p:nvPr>
            <p:ph idx="1"/>
          </p:nvPr>
        </p:nvPicPr>
        <p:blipFill>
          <a:blip r:embed="rId3"/>
          <a:stretch>
            <a:fillRect/>
          </a:stretch>
        </p:blipFill>
        <p:spPr>
          <a:xfrm>
            <a:off x="172184" y="1636951"/>
            <a:ext cx="10018918" cy="3326351"/>
          </a:xfrm>
        </p:spPr>
      </p:pic>
      <p:sp>
        <p:nvSpPr>
          <p:cNvPr id="7" name="TextBox 6">
            <a:extLst>
              <a:ext uri="{FF2B5EF4-FFF2-40B4-BE49-F238E27FC236}">
                <a16:creationId xmlns:a16="http://schemas.microsoft.com/office/drawing/2014/main" id="{5929173A-B95D-4AFE-BE1E-BB0F7B5AFB33}"/>
              </a:ext>
            </a:extLst>
          </p:cNvPr>
          <p:cNvSpPr txBox="1"/>
          <p:nvPr/>
        </p:nvSpPr>
        <p:spPr>
          <a:xfrm>
            <a:off x="462116" y="4948423"/>
            <a:ext cx="6094770" cy="646331"/>
          </a:xfrm>
          <a:prstGeom prst="rect">
            <a:avLst/>
          </a:prstGeom>
          <a:noFill/>
        </p:spPr>
        <p:txBody>
          <a:bodyPr wrap="square">
            <a:spAutoFit/>
          </a:bodyPr>
          <a:lstStyle/>
          <a:p>
            <a:endParaRPr lang="en-GB" dirty="0"/>
          </a:p>
          <a:p>
            <a:r>
              <a:rPr lang="en-GB" dirty="0" err="1">
                <a:hlinkClick r:id="rId4"/>
              </a:rPr>
              <a:t>Dyma</a:t>
            </a:r>
            <a:r>
              <a:rPr lang="en-GB" dirty="0">
                <a:hlinkClick r:id="rId4"/>
              </a:rPr>
              <a:t> </a:t>
            </a:r>
            <a:r>
              <a:rPr lang="en-GB" dirty="0" err="1">
                <a:hlinkClick r:id="rId4"/>
              </a:rPr>
              <a:t>restr</a:t>
            </a:r>
            <a:r>
              <a:rPr lang="en-GB" dirty="0">
                <a:hlinkClick r:id="rId4"/>
              </a:rPr>
              <a:t> </a:t>
            </a:r>
            <a:r>
              <a:rPr lang="en-GB" dirty="0" err="1">
                <a:hlinkClick r:id="rId4"/>
              </a:rPr>
              <a:t>o'r</a:t>
            </a:r>
            <a:r>
              <a:rPr lang="en-GB" dirty="0">
                <a:hlinkClick r:id="rId4"/>
              </a:rPr>
              <a:t> 44 </a:t>
            </a:r>
            <a:r>
              <a:rPr lang="en-GB" dirty="0" err="1">
                <a:hlinkClick r:id="rId4"/>
              </a:rPr>
              <a:t>corff</a:t>
            </a:r>
            <a:r>
              <a:rPr lang="en-GB" dirty="0">
                <a:hlinkClick r:id="rId4"/>
              </a:rPr>
              <a:t> </a:t>
            </a:r>
            <a:r>
              <a:rPr lang="en-GB" dirty="0" err="1">
                <a:hlinkClick r:id="rId4"/>
              </a:rPr>
              <a:t>cyhoeddus</a:t>
            </a:r>
            <a:endParaRPr lang="en-GB" dirty="0"/>
          </a:p>
        </p:txBody>
      </p:sp>
      <p:sp>
        <p:nvSpPr>
          <p:cNvPr id="8" name="TextBox 7">
            <a:extLst>
              <a:ext uri="{FF2B5EF4-FFF2-40B4-BE49-F238E27FC236}">
                <a16:creationId xmlns:a16="http://schemas.microsoft.com/office/drawing/2014/main" id="{190B4282-8F3F-49C1-86F3-FD3AAC6FD9B4}"/>
              </a:ext>
            </a:extLst>
          </p:cNvPr>
          <p:cNvSpPr txBox="1"/>
          <p:nvPr/>
        </p:nvSpPr>
        <p:spPr>
          <a:xfrm>
            <a:off x="5123718" y="5221049"/>
            <a:ext cx="7068282" cy="369332"/>
          </a:xfrm>
          <a:prstGeom prst="rect">
            <a:avLst/>
          </a:prstGeom>
          <a:noFill/>
        </p:spPr>
        <p:txBody>
          <a:bodyPr wrap="none" rtlCol="0">
            <a:spAutoFit/>
          </a:bodyPr>
          <a:lstStyle/>
          <a:p>
            <a:r>
              <a:rPr lang="en-GB" dirty="0"/>
              <a:t>Delwedd: </a:t>
            </a:r>
            <a:r>
              <a:rPr lang="en-GB" dirty="0" err="1"/>
              <a:t>Cyngor</a:t>
            </a:r>
            <a:r>
              <a:rPr lang="en-GB" dirty="0"/>
              <a:t> Gweithredu </a:t>
            </a:r>
            <a:r>
              <a:rPr lang="en-GB" dirty="0" err="1"/>
              <a:t>Gwirfoddol</a:t>
            </a:r>
            <a:r>
              <a:rPr lang="en-GB" dirty="0"/>
              <a:t> Cymru (WCVA) (2018 t.17)</a:t>
            </a:r>
          </a:p>
        </p:txBody>
      </p:sp>
    </p:spTree>
    <p:extLst>
      <p:ext uri="{BB962C8B-B14F-4D97-AF65-F5344CB8AC3E}">
        <p14:creationId xmlns:p14="http://schemas.microsoft.com/office/powerpoint/2010/main" val="64723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A692-D8C2-4B3D-86A2-F1EBB79B2433}"/>
              </a:ext>
            </a:extLst>
          </p:cNvPr>
          <p:cNvSpPr>
            <a:spLocks noGrp="1"/>
          </p:cNvSpPr>
          <p:nvPr>
            <p:ph type="title"/>
          </p:nvPr>
        </p:nvSpPr>
        <p:spPr/>
        <p:txBody>
          <a:bodyPr>
            <a:normAutofit fontScale="90000"/>
          </a:bodyPr>
          <a:lstStyle/>
          <a:p>
            <a:r>
              <a:rPr lang="en-GB" dirty="0"/>
              <a:t>Wellbeing of Future Generations (Wales) Act (2015) – The Five Ways of Working</a:t>
            </a:r>
          </a:p>
        </p:txBody>
      </p:sp>
      <p:sp>
        <p:nvSpPr>
          <p:cNvPr id="3" name="Content Placeholder 2">
            <a:extLst>
              <a:ext uri="{FF2B5EF4-FFF2-40B4-BE49-F238E27FC236}">
                <a16:creationId xmlns:a16="http://schemas.microsoft.com/office/drawing/2014/main" id="{F2624979-5175-4144-938E-60B468EABB6C}"/>
              </a:ext>
            </a:extLst>
          </p:cNvPr>
          <p:cNvSpPr>
            <a:spLocks noGrp="1"/>
          </p:cNvSpPr>
          <p:nvPr>
            <p:ph idx="1"/>
          </p:nvPr>
        </p:nvSpPr>
        <p:spPr/>
        <p:txBody>
          <a:bodyPr>
            <a:normAutofit fontScale="92500" lnSpcReduction="20000"/>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000" dirty="0">
              <a:hlinkClick r:id="rId3"/>
            </a:endParaRPr>
          </a:p>
          <a:p>
            <a:r>
              <a:rPr lang="en-GB" sz="2000" dirty="0">
                <a:hlinkClick r:id="rId3"/>
              </a:rPr>
              <a:t>Here is a list of the 44 public bodies</a:t>
            </a:r>
            <a:endParaRPr lang="en-GB" sz="2000" dirty="0"/>
          </a:p>
        </p:txBody>
      </p:sp>
      <p:pic>
        <p:nvPicPr>
          <p:cNvPr id="5" name="Picture 4">
            <a:extLst>
              <a:ext uri="{FF2B5EF4-FFF2-40B4-BE49-F238E27FC236}">
                <a16:creationId xmlns:a16="http://schemas.microsoft.com/office/drawing/2014/main" id="{934DC312-198E-40DA-9368-94A65E808E80}"/>
              </a:ext>
            </a:extLst>
          </p:cNvPr>
          <p:cNvPicPr>
            <a:picLocks noChangeAspect="1"/>
          </p:cNvPicPr>
          <p:nvPr/>
        </p:nvPicPr>
        <p:blipFill>
          <a:blip r:embed="rId4"/>
          <a:stretch>
            <a:fillRect/>
          </a:stretch>
        </p:blipFill>
        <p:spPr>
          <a:xfrm>
            <a:off x="1479884" y="1600201"/>
            <a:ext cx="8891338" cy="3143284"/>
          </a:xfrm>
          <a:prstGeom prst="rect">
            <a:avLst/>
          </a:prstGeom>
        </p:spPr>
      </p:pic>
      <p:sp>
        <p:nvSpPr>
          <p:cNvPr id="6" name="TextBox 5">
            <a:extLst>
              <a:ext uri="{FF2B5EF4-FFF2-40B4-BE49-F238E27FC236}">
                <a16:creationId xmlns:a16="http://schemas.microsoft.com/office/drawing/2014/main" id="{68A3D9E8-0F33-4E31-8F9E-AF822D706105}"/>
              </a:ext>
            </a:extLst>
          </p:cNvPr>
          <p:cNvSpPr txBox="1"/>
          <p:nvPr/>
        </p:nvSpPr>
        <p:spPr>
          <a:xfrm>
            <a:off x="5925553" y="5330464"/>
            <a:ext cx="6117509" cy="369332"/>
          </a:xfrm>
          <a:prstGeom prst="rect">
            <a:avLst/>
          </a:prstGeom>
          <a:noFill/>
        </p:spPr>
        <p:txBody>
          <a:bodyPr wrap="none" rtlCol="0">
            <a:spAutoFit/>
          </a:bodyPr>
          <a:lstStyle/>
          <a:p>
            <a:r>
              <a:rPr lang="en-GB" dirty="0"/>
              <a:t>Image: Wales Council for Voluntary Action (WCVA)  (2018) </a:t>
            </a:r>
          </a:p>
        </p:txBody>
      </p:sp>
    </p:spTree>
    <p:extLst>
      <p:ext uri="{BB962C8B-B14F-4D97-AF65-F5344CB8AC3E}">
        <p14:creationId xmlns:p14="http://schemas.microsoft.com/office/powerpoint/2010/main" val="2755736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E8A67-5CAE-40CB-B902-D57E081B8AC1}"/>
              </a:ext>
            </a:extLst>
          </p:cNvPr>
          <p:cNvSpPr>
            <a:spLocks noGrp="1"/>
          </p:cNvSpPr>
          <p:nvPr>
            <p:ph type="title"/>
          </p:nvPr>
        </p:nvSpPr>
        <p:spPr>
          <a:xfrm>
            <a:off x="368192" y="127155"/>
            <a:ext cx="10972800" cy="1143000"/>
          </a:xfrm>
        </p:spPr>
        <p:txBody>
          <a:bodyPr>
            <a:normAutofit/>
          </a:bodyPr>
          <a:lstStyle/>
          <a:p>
            <a:pPr algn="l"/>
            <a:r>
              <a:rPr lang="en-GB" dirty="0" err="1"/>
              <a:t>Cydweithio</a:t>
            </a:r>
            <a:endParaRPr lang="en-GB" dirty="0"/>
          </a:p>
        </p:txBody>
      </p:sp>
      <p:pic>
        <p:nvPicPr>
          <p:cNvPr id="5" name="Content Placeholder 4">
            <a:extLst>
              <a:ext uri="{FF2B5EF4-FFF2-40B4-BE49-F238E27FC236}">
                <a16:creationId xmlns:a16="http://schemas.microsoft.com/office/drawing/2014/main" id="{B3CB426B-FCA3-4DE6-8713-4622B2310B13}"/>
              </a:ext>
            </a:extLst>
          </p:cNvPr>
          <p:cNvPicPr>
            <a:picLocks noGrp="1" noChangeAspect="1"/>
          </p:cNvPicPr>
          <p:nvPr>
            <p:ph idx="1"/>
          </p:nvPr>
        </p:nvPicPr>
        <p:blipFill>
          <a:blip r:embed="rId3"/>
          <a:stretch>
            <a:fillRect/>
          </a:stretch>
        </p:blipFill>
        <p:spPr>
          <a:xfrm>
            <a:off x="0" y="1106905"/>
            <a:ext cx="5702968" cy="5623940"/>
          </a:xfrm>
        </p:spPr>
      </p:pic>
      <p:pic>
        <p:nvPicPr>
          <p:cNvPr id="6" name="Picture 5">
            <a:extLst>
              <a:ext uri="{FF2B5EF4-FFF2-40B4-BE49-F238E27FC236}">
                <a16:creationId xmlns:a16="http://schemas.microsoft.com/office/drawing/2014/main" id="{A3FBD7AC-81A6-4B9F-A8BF-C48A20CA007D}"/>
              </a:ext>
            </a:extLst>
          </p:cNvPr>
          <p:cNvPicPr>
            <a:picLocks noChangeAspect="1"/>
          </p:cNvPicPr>
          <p:nvPr/>
        </p:nvPicPr>
        <p:blipFill>
          <a:blip r:embed="rId4"/>
          <a:stretch>
            <a:fillRect/>
          </a:stretch>
        </p:blipFill>
        <p:spPr>
          <a:xfrm>
            <a:off x="5702969" y="2758474"/>
            <a:ext cx="6256420" cy="4012172"/>
          </a:xfrm>
          <a:prstGeom prst="rect">
            <a:avLst/>
          </a:prstGeom>
        </p:spPr>
      </p:pic>
      <p:sp>
        <p:nvSpPr>
          <p:cNvPr id="8" name="TextBox 7">
            <a:extLst>
              <a:ext uri="{FF2B5EF4-FFF2-40B4-BE49-F238E27FC236}">
                <a16:creationId xmlns:a16="http://schemas.microsoft.com/office/drawing/2014/main" id="{76B091B5-2B61-4EF8-8EAF-2A04027F68C0}"/>
              </a:ext>
            </a:extLst>
          </p:cNvPr>
          <p:cNvSpPr txBox="1"/>
          <p:nvPr/>
        </p:nvSpPr>
        <p:spPr>
          <a:xfrm>
            <a:off x="8912392" y="2573808"/>
            <a:ext cx="6093994" cy="369332"/>
          </a:xfrm>
          <a:prstGeom prst="rect">
            <a:avLst/>
          </a:prstGeom>
          <a:noFill/>
        </p:spPr>
        <p:txBody>
          <a:bodyPr wrap="square">
            <a:spAutoFit/>
          </a:bodyPr>
          <a:lstStyle/>
          <a:p>
            <a:r>
              <a:rPr lang="en-GB" dirty="0"/>
              <a:t>(Ferdman, 2021 t.9)</a:t>
            </a:r>
          </a:p>
        </p:txBody>
      </p:sp>
      <p:sp>
        <p:nvSpPr>
          <p:cNvPr id="9" name="TextBox 8">
            <a:extLst>
              <a:ext uri="{FF2B5EF4-FFF2-40B4-BE49-F238E27FC236}">
                <a16:creationId xmlns:a16="http://schemas.microsoft.com/office/drawing/2014/main" id="{F8F83DB6-9C78-4C47-B00A-58EAAB584431}"/>
              </a:ext>
            </a:extLst>
          </p:cNvPr>
          <p:cNvSpPr txBox="1"/>
          <p:nvPr/>
        </p:nvSpPr>
        <p:spPr>
          <a:xfrm>
            <a:off x="4904720" y="871153"/>
            <a:ext cx="2021002" cy="369332"/>
          </a:xfrm>
          <a:prstGeom prst="rect">
            <a:avLst/>
          </a:prstGeom>
          <a:noFill/>
        </p:spPr>
        <p:txBody>
          <a:bodyPr wrap="none" rtlCol="0">
            <a:spAutoFit/>
          </a:bodyPr>
          <a:lstStyle/>
          <a:p>
            <a:r>
              <a:rPr lang="en-GB" dirty="0"/>
              <a:t>(WCVA, 2018 t.17)</a:t>
            </a:r>
          </a:p>
        </p:txBody>
      </p:sp>
      <p:pic>
        <p:nvPicPr>
          <p:cNvPr id="13" name="Picture 12">
            <a:extLst>
              <a:ext uri="{FF2B5EF4-FFF2-40B4-BE49-F238E27FC236}">
                <a16:creationId xmlns:a16="http://schemas.microsoft.com/office/drawing/2014/main" id="{71D5517E-1A5C-4FB6-AEC1-007B3BAB43E3}"/>
              </a:ext>
            </a:extLst>
          </p:cNvPr>
          <p:cNvPicPr>
            <a:picLocks noChangeAspect="1"/>
          </p:cNvPicPr>
          <p:nvPr/>
        </p:nvPicPr>
        <p:blipFill>
          <a:blip r:embed="rId5"/>
          <a:stretch>
            <a:fillRect/>
          </a:stretch>
        </p:blipFill>
        <p:spPr>
          <a:xfrm>
            <a:off x="8874017" y="367567"/>
            <a:ext cx="2466975" cy="1057275"/>
          </a:xfrm>
          <a:prstGeom prst="rect">
            <a:avLst/>
          </a:prstGeom>
        </p:spPr>
      </p:pic>
    </p:spTree>
    <p:extLst>
      <p:ext uri="{BB962C8B-B14F-4D97-AF65-F5344CB8AC3E}">
        <p14:creationId xmlns:p14="http://schemas.microsoft.com/office/powerpoint/2010/main" val="1575779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D3A40542-D5AF-4F94-BD67-3E188FA611BE}"/>
              </a:ext>
            </a:extLst>
          </p:cNvPr>
          <p:cNvSpPr>
            <a:spLocks noGrp="1"/>
          </p:cNvSpPr>
          <p:nvPr>
            <p:ph type="title"/>
          </p:nvPr>
        </p:nvSpPr>
        <p:spPr>
          <a:xfrm>
            <a:off x="152399" y="0"/>
            <a:ext cx="10972800" cy="1143000"/>
          </a:xfrm>
        </p:spPr>
        <p:txBody>
          <a:bodyPr/>
          <a:lstStyle/>
          <a:p>
            <a:pPr algn="l"/>
            <a:r>
              <a:rPr lang="en-GB" dirty="0"/>
              <a:t>Collaboration:</a:t>
            </a:r>
          </a:p>
        </p:txBody>
      </p:sp>
      <p:pic>
        <p:nvPicPr>
          <p:cNvPr id="5" name="Content Placeholder 4">
            <a:extLst>
              <a:ext uri="{FF2B5EF4-FFF2-40B4-BE49-F238E27FC236}">
                <a16:creationId xmlns:a16="http://schemas.microsoft.com/office/drawing/2014/main" id="{E3F3ED53-D85F-4A52-8EC3-0813A0A45E7A}"/>
              </a:ext>
            </a:extLst>
          </p:cNvPr>
          <p:cNvPicPr>
            <a:picLocks noGrp="1" noChangeAspect="1"/>
          </p:cNvPicPr>
          <p:nvPr>
            <p:ph idx="1"/>
          </p:nvPr>
        </p:nvPicPr>
        <p:blipFill>
          <a:blip r:embed="rId3"/>
          <a:stretch>
            <a:fillRect/>
          </a:stretch>
        </p:blipFill>
        <p:spPr>
          <a:xfrm>
            <a:off x="0" y="1143000"/>
            <a:ext cx="6916993" cy="5715000"/>
          </a:xfrm>
        </p:spPr>
      </p:pic>
      <p:pic>
        <p:nvPicPr>
          <p:cNvPr id="11" name="Picture 10">
            <a:extLst>
              <a:ext uri="{FF2B5EF4-FFF2-40B4-BE49-F238E27FC236}">
                <a16:creationId xmlns:a16="http://schemas.microsoft.com/office/drawing/2014/main" id="{8614B62E-F596-437B-A108-3DD130A4DEEE}"/>
              </a:ext>
            </a:extLst>
          </p:cNvPr>
          <p:cNvPicPr>
            <a:picLocks noChangeAspect="1"/>
          </p:cNvPicPr>
          <p:nvPr/>
        </p:nvPicPr>
        <p:blipFill>
          <a:blip r:embed="rId4"/>
          <a:stretch>
            <a:fillRect/>
          </a:stretch>
        </p:blipFill>
        <p:spPr>
          <a:xfrm>
            <a:off x="6830522" y="3341819"/>
            <a:ext cx="5361478" cy="3585702"/>
          </a:xfrm>
          <a:prstGeom prst="rect">
            <a:avLst/>
          </a:prstGeom>
        </p:spPr>
      </p:pic>
      <p:sp>
        <p:nvSpPr>
          <p:cNvPr id="13" name="TextBox 12">
            <a:extLst>
              <a:ext uri="{FF2B5EF4-FFF2-40B4-BE49-F238E27FC236}">
                <a16:creationId xmlns:a16="http://schemas.microsoft.com/office/drawing/2014/main" id="{2AD5B8DA-EF24-4F42-86AC-ED4F6C69CECA}"/>
              </a:ext>
            </a:extLst>
          </p:cNvPr>
          <p:cNvSpPr txBox="1"/>
          <p:nvPr/>
        </p:nvSpPr>
        <p:spPr>
          <a:xfrm>
            <a:off x="9004828" y="3244334"/>
            <a:ext cx="2734888" cy="369332"/>
          </a:xfrm>
          <a:prstGeom prst="rect">
            <a:avLst/>
          </a:prstGeom>
          <a:noFill/>
        </p:spPr>
        <p:txBody>
          <a:bodyPr wrap="square">
            <a:spAutoFit/>
          </a:bodyPr>
          <a:lstStyle/>
          <a:p>
            <a:r>
              <a:rPr lang="en-GB" dirty="0"/>
              <a:t>(Ferdman, 2021 p.9)</a:t>
            </a:r>
          </a:p>
        </p:txBody>
      </p:sp>
      <p:sp>
        <p:nvSpPr>
          <p:cNvPr id="14" name="TextBox 13">
            <a:extLst>
              <a:ext uri="{FF2B5EF4-FFF2-40B4-BE49-F238E27FC236}">
                <a16:creationId xmlns:a16="http://schemas.microsoft.com/office/drawing/2014/main" id="{550B6D59-5BB4-4F36-A7B5-FFBBCE07675E}"/>
              </a:ext>
            </a:extLst>
          </p:cNvPr>
          <p:cNvSpPr txBox="1"/>
          <p:nvPr/>
        </p:nvSpPr>
        <p:spPr>
          <a:xfrm>
            <a:off x="4904720" y="871153"/>
            <a:ext cx="2078711" cy="369332"/>
          </a:xfrm>
          <a:prstGeom prst="rect">
            <a:avLst/>
          </a:prstGeom>
          <a:noFill/>
        </p:spPr>
        <p:txBody>
          <a:bodyPr wrap="none" rtlCol="0">
            <a:spAutoFit/>
          </a:bodyPr>
          <a:lstStyle/>
          <a:p>
            <a:r>
              <a:rPr lang="en-GB" dirty="0"/>
              <a:t>(WCVA, 2018 p.17)</a:t>
            </a:r>
          </a:p>
        </p:txBody>
      </p:sp>
      <p:pic>
        <p:nvPicPr>
          <p:cNvPr id="19" name="Picture 18">
            <a:extLst>
              <a:ext uri="{FF2B5EF4-FFF2-40B4-BE49-F238E27FC236}">
                <a16:creationId xmlns:a16="http://schemas.microsoft.com/office/drawing/2014/main" id="{5A058C8D-D9ED-4F58-8767-64235BB9539C}"/>
              </a:ext>
            </a:extLst>
          </p:cNvPr>
          <p:cNvPicPr>
            <a:picLocks noChangeAspect="1"/>
          </p:cNvPicPr>
          <p:nvPr/>
        </p:nvPicPr>
        <p:blipFill>
          <a:blip r:embed="rId5"/>
          <a:stretch>
            <a:fillRect/>
          </a:stretch>
        </p:blipFill>
        <p:spPr>
          <a:xfrm>
            <a:off x="8907880" y="174506"/>
            <a:ext cx="2533650" cy="1085850"/>
          </a:xfrm>
          <a:prstGeom prst="rect">
            <a:avLst/>
          </a:prstGeom>
        </p:spPr>
      </p:pic>
    </p:spTree>
    <p:extLst>
      <p:ext uri="{BB962C8B-B14F-4D97-AF65-F5344CB8AC3E}">
        <p14:creationId xmlns:p14="http://schemas.microsoft.com/office/powerpoint/2010/main" val="3684523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F6E9B8-4511-4169-BFE8-82304620A782}"/>
              </a:ext>
            </a:extLst>
          </p:cNvPr>
          <p:cNvPicPr>
            <a:picLocks noChangeAspect="1"/>
          </p:cNvPicPr>
          <p:nvPr/>
        </p:nvPicPr>
        <p:blipFill>
          <a:blip r:embed="rId3"/>
          <a:stretch>
            <a:fillRect/>
          </a:stretch>
        </p:blipFill>
        <p:spPr>
          <a:xfrm>
            <a:off x="9614736" y="0"/>
            <a:ext cx="2419350" cy="1133475"/>
          </a:xfrm>
          <a:prstGeom prst="rect">
            <a:avLst/>
          </a:prstGeom>
        </p:spPr>
      </p:pic>
      <p:pic>
        <p:nvPicPr>
          <p:cNvPr id="7" name="Picture 6">
            <a:extLst>
              <a:ext uri="{FF2B5EF4-FFF2-40B4-BE49-F238E27FC236}">
                <a16:creationId xmlns:a16="http://schemas.microsoft.com/office/drawing/2014/main" id="{F554C26B-33E6-4129-AE80-44489F6B8FA6}"/>
              </a:ext>
            </a:extLst>
          </p:cNvPr>
          <p:cNvPicPr>
            <a:picLocks noChangeAspect="1"/>
          </p:cNvPicPr>
          <p:nvPr/>
        </p:nvPicPr>
        <p:blipFill>
          <a:blip r:embed="rId4"/>
          <a:stretch>
            <a:fillRect/>
          </a:stretch>
        </p:blipFill>
        <p:spPr>
          <a:xfrm>
            <a:off x="0" y="1143000"/>
            <a:ext cx="12282616" cy="5662613"/>
          </a:xfrm>
          <a:prstGeom prst="rect">
            <a:avLst/>
          </a:prstGeom>
        </p:spPr>
      </p:pic>
      <p:sp>
        <p:nvSpPr>
          <p:cNvPr id="8" name="Title 7">
            <a:extLst>
              <a:ext uri="{FF2B5EF4-FFF2-40B4-BE49-F238E27FC236}">
                <a16:creationId xmlns:a16="http://schemas.microsoft.com/office/drawing/2014/main" id="{2926BF90-480E-4593-BCE5-1FAF18A9F6EE}"/>
              </a:ext>
            </a:extLst>
          </p:cNvPr>
          <p:cNvSpPr>
            <a:spLocks noGrp="1"/>
          </p:cNvSpPr>
          <p:nvPr>
            <p:ph type="title" idx="4294967295"/>
          </p:nvPr>
        </p:nvSpPr>
        <p:spPr>
          <a:xfrm>
            <a:off x="461211" y="52387"/>
            <a:ext cx="10363200" cy="1362075"/>
          </a:xfrm>
        </p:spPr>
        <p:txBody>
          <a:bodyPr>
            <a:normAutofit/>
          </a:bodyPr>
          <a:lstStyle/>
          <a:p>
            <a:pPr algn="l"/>
            <a:r>
              <a:rPr lang="en-GB" sz="2800" dirty="0" err="1"/>
              <a:t>Cynnwys</a:t>
            </a:r>
            <a:r>
              <a:rPr lang="en-GB" sz="2800" dirty="0"/>
              <a:t> (WCVA, 2018 t.21)</a:t>
            </a:r>
          </a:p>
        </p:txBody>
      </p:sp>
    </p:spTree>
    <p:extLst>
      <p:ext uri="{BB962C8B-B14F-4D97-AF65-F5344CB8AC3E}">
        <p14:creationId xmlns:p14="http://schemas.microsoft.com/office/powerpoint/2010/main" val="641052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3F7A3FF-A925-46CB-8EFF-0564EF92B0AB}"/>
              </a:ext>
            </a:extLst>
          </p:cNvPr>
          <p:cNvSpPr>
            <a:spLocks noGrp="1"/>
          </p:cNvSpPr>
          <p:nvPr>
            <p:ph type="title"/>
          </p:nvPr>
        </p:nvSpPr>
        <p:spPr>
          <a:xfrm>
            <a:off x="104274" y="0"/>
            <a:ext cx="10972800" cy="1143000"/>
          </a:xfrm>
        </p:spPr>
        <p:txBody>
          <a:bodyPr>
            <a:normAutofit/>
          </a:bodyPr>
          <a:lstStyle/>
          <a:p>
            <a:pPr algn="l"/>
            <a:r>
              <a:rPr lang="en-GB" sz="2800" dirty="0"/>
              <a:t>Involvement   </a:t>
            </a:r>
            <a:r>
              <a:rPr lang="en-GB" sz="1600" dirty="0"/>
              <a:t>(WCVA, 2018 p.21)</a:t>
            </a:r>
          </a:p>
        </p:txBody>
      </p:sp>
      <p:pic>
        <p:nvPicPr>
          <p:cNvPr id="5" name="Content Placeholder 4">
            <a:extLst>
              <a:ext uri="{FF2B5EF4-FFF2-40B4-BE49-F238E27FC236}">
                <a16:creationId xmlns:a16="http://schemas.microsoft.com/office/drawing/2014/main" id="{3CFABC8B-404C-48E2-8BE1-3FAA2638D930}"/>
              </a:ext>
            </a:extLst>
          </p:cNvPr>
          <p:cNvPicPr>
            <a:picLocks noGrp="1" noChangeAspect="1"/>
          </p:cNvPicPr>
          <p:nvPr>
            <p:ph idx="1"/>
          </p:nvPr>
        </p:nvPicPr>
        <p:blipFill>
          <a:blip r:embed="rId3"/>
          <a:stretch>
            <a:fillRect/>
          </a:stretch>
        </p:blipFill>
        <p:spPr>
          <a:xfrm>
            <a:off x="9515976" y="19050"/>
            <a:ext cx="2400300" cy="1123950"/>
          </a:xfrm>
        </p:spPr>
      </p:pic>
      <p:pic>
        <p:nvPicPr>
          <p:cNvPr id="10" name="Picture 9">
            <a:extLst>
              <a:ext uri="{FF2B5EF4-FFF2-40B4-BE49-F238E27FC236}">
                <a16:creationId xmlns:a16="http://schemas.microsoft.com/office/drawing/2014/main" id="{C5B6E59E-5BBD-4E83-9CD5-E96D5F22FF28}"/>
              </a:ext>
            </a:extLst>
          </p:cNvPr>
          <p:cNvPicPr>
            <a:picLocks noChangeAspect="1"/>
          </p:cNvPicPr>
          <p:nvPr/>
        </p:nvPicPr>
        <p:blipFill>
          <a:blip r:embed="rId4"/>
          <a:stretch>
            <a:fillRect/>
          </a:stretch>
        </p:blipFill>
        <p:spPr>
          <a:xfrm>
            <a:off x="0" y="1143000"/>
            <a:ext cx="12192000" cy="5715000"/>
          </a:xfrm>
          <a:prstGeom prst="rect">
            <a:avLst/>
          </a:prstGeom>
        </p:spPr>
      </p:pic>
    </p:spTree>
    <p:extLst>
      <p:ext uri="{BB962C8B-B14F-4D97-AF65-F5344CB8AC3E}">
        <p14:creationId xmlns:p14="http://schemas.microsoft.com/office/powerpoint/2010/main" val="3185537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2211-E8AC-41B8-B312-A893CA47B4F6}"/>
              </a:ext>
            </a:extLst>
          </p:cNvPr>
          <p:cNvSpPr>
            <a:spLocks noGrp="1"/>
          </p:cNvSpPr>
          <p:nvPr>
            <p:ph type="title"/>
          </p:nvPr>
        </p:nvSpPr>
        <p:spPr>
          <a:xfrm>
            <a:off x="914400" y="1935684"/>
            <a:ext cx="10363200" cy="1362075"/>
          </a:xfrm>
        </p:spPr>
        <p:txBody>
          <a:bodyPr>
            <a:normAutofit fontScale="90000"/>
          </a:bodyPr>
          <a:lstStyle/>
          <a:p>
            <a:r>
              <a:rPr lang="en-GB" b="0" i="0" dirty="0" err="1">
                <a:solidFill>
                  <a:srgbClr val="000000"/>
                </a:solidFill>
                <a:effectLst/>
                <a:latin typeface="Arial" panose="020B0604020202020204" pitchFamily="34" charset="0"/>
              </a:rPr>
              <a:t>Mesur</a:t>
            </a:r>
            <a:r>
              <a:rPr lang="en-GB" b="0" i="0" dirty="0">
                <a:solidFill>
                  <a:srgbClr val="000000"/>
                </a:solidFill>
                <a:effectLst/>
                <a:latin typeface="Arial" panose="020B0604020202020204" pitchFamily="34" charset="0"/>
              </a:rPr>
              <a:t> Plant a </a:t>
            </a:r>
            <a:r>
              <a:rPr lang="en-GB" b="0" i="0" dirty="0" err="1">
                <a:solidFill>
                  <a:srgbClr val="000000"/>
                </a:solidFill>
                <a:effectLst/>
                <a:latin typeface="Arial" panose="020B0604020202020204" pitchFamily="34" charset="0"/>
              </a:rPr>
              <a:t>Theuluoedd</a:t>
            </a:r>
            <a:r>
              <a:rPr lang="en-GB" b="0" i="0" dirty="0">
                <a:solidFill>
                  <a:srgbClr val="000000"/>
                </a:solidFill>
                <a:effectLst/>
                <a:latin typeface="Arial" panose="020B0604020202020204" pitchFamily="34" charset="0"/>
              </a:rPr>
              <a:t> (Cymru) 2010</a:t>
            </a: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r>
              <a:rPr lang="en-GB" dirty="0">
                <a:solidFill>
                  <a:schemeClr val="accent1"/>
                </a:solidFill>
              </a:rPr>
              <a:t>The Children and Families (Wales) Measure 2010)</a:t>
            </a:r>
          </a:p>
        </p:txBody>
      </p:sp>
    </p:spTree>
    <p:extLst>
      <p:ext uri="{BB962C8B-B14F-4D97-AF65-F5344CB8AC3E}">
        <p14:creationId xmlns:p14="http://schemas.microsoft.com/office/powerpoint/2010/main" val="1215931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5EAA0F-506E-442B-B09C-298C964F3838}"/>
              </a:ext>
            </a:extLst>
          </p:cNvPr>
          <p:cNvPicPr>
            <a:picLocks noChangeAspect="1"/>
          </p:cNvPicPr>
          <p:nvPr/>
        </p:nvPicPr>
        <p:blipFill>
          <a:blip r:embed="rId3"/>
          <a:stretch>
            <a:fillRect/>
          </a:stretch>
        </p:blipFill>
        <p:spPr>
          <a:xfrm>
            <a:off x="1370670" y="0"/>
            <a:ext cx="9450659" cy="5630779"/>
          </a:xfrm>
          <a:prstGeom prst="rect">
            <a:avLst/>
          </a:prstGeom>
        </p:spPr>
      </p:pic>
    </p:spTree>
    <p:extLst>
      <p:ext uri="{BB962C8B-B14F-4D97-AF65-F5344CB8AC3E}">
        <p14:creationId xmlns:p14="http://schemas.microsoft.com/office/powerpoint/2010/main" val="2204548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6CE2263-2E1D-4FF5-B1CB-6527EE598498}"/>
              </a:ext>
            </a:extLst>
          </p:cNvPr>
          <p:cNvPicPr>
            <a:picLocks noChangeAspect="1"/>
          </p:cNvPicPr>
          <p:nvPr/>
        </p:nvPicPr>
        <p:blipFill>
          <a:blip r:embed="rId3"/>
          <a:stretch>
            <a:fillRect/>
          </a:stretch>
        </p:blipFill>
        <p:spPr>
          <a:xfrm>
            <a:off x="813134" y="3429000"/>
            <a:ext cx="10221966" cy="2107517"/>
          </a:xfrm>
          <a:prstGeom prst="rect">
            <a:avLst/>
          </a:prstGeom>
        </p:spPr>
      </p:pic>
      <p:pic>
        <p:nvPicPr>
          <p:cNvPr id="15" name="Picture 14">
            <a:extLst>
              <a:ext uri="{FF2B5EF4-FFF2-40B4-BE49-F238E27FC236}">
                <a16:creationId xmlns:a16="http://schemas.microsoft.com/office/drawing/2014/main" id="{74E23304-10F1-4C40-B01B-5E778D41A85C}"/>
              </a:ext>
            </a:extLst>
          </p:cNvPr>
          <p:cNvPicPr>
            <a:picLocks noChangeAspect="1"/>
          </p:cNvPicPr>
          <p:nvPr/>
        </p:nvPicPr>
        <p:blipFill>
          <a:blip r:embed="rId4"/>
          <a:stretch>
            <a:fillRect/>
          </a:stretch>
        </p:blipFill>
        <p:spPr>
          <a:xfrm>
            <a:off x="1156900" y="85725"/>
            <a:ext cx="9505950" cy="3343275"/>
          </a:xfrm>
          <a:prstGeom prst="rect">
            <a:avLst/>
          </a:prstGeom>
        </p:spPr>
      </p:pic>
    </p:spTree>
    <p:extLst>
      <p:ext uri="{BB962C8B-B14F-4D97-AF65-F5344CB8AC3E}">
        <p14:creationId xmlns:p14="http://schemas.microsoft.com/office/powerpoint/2010/main" val="116393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946093-92D2-458E-8779-CCF9A5097572}"/>
              </a:ext>
            </a:extLst>
          </p:cNvPr>
          <p:cNvSpPr>
            <a:spLocks noGrp="1"/>
          </p:cNvSpPr>
          <p:nvPr>
            <p:ph type="title"/>
          </p:nvPr>
        </p:nvSpPr>
        <p:spPr>
          <a:xfrm>
            <a:off x="914400" y="2368820"/>
            <a:ext cx="10363200" cy="1362075"/>
          </a:xfrm>
        </p:spPr>
        <p:txBody>
          <a:bodyPr>
            <a:normAutofit fontScale="90000"/>
          </a:bodyPr>
          <a:lstStyle/>
          <a:p>
            <a:r>
              <a:rPr lang="en-GB" b="1" i="0" dirty="0">
                <a:effectLst/>
                <a:latin typeface="Arial" panose="020B0604020202020204" pitchFamily="34" charset="0"/>
              </a:rPr>
              <a:t>Llywodraeth </a:t>
            </a:r>
            <a:r>
              <a:rPr lang="en-GB" b="1" i="0" dirty="0" err="1">
                <a:effectLst/>
                <a:latin typeface="Arial" panose="020B0604020202020204" pitchFamily="34" charset="0"/>
              </a:rPr>
              <a:t>cymru</a:t>
            </a:r>
            <a:r>
              <a:rPr lang="en-GB" b="1" i="0" dirty="0">
                <a:effectLst/>
                <a:latin typeface="Arial" panose="020B0604020202020204" pitchFamily="34" charset="0"/>
              </a:rPr>
              <a:t> (2020) </a:t>
            </a:r>
            <a:r>
              <a:rPr lang="en-GB" b="1" i="0" dirty="0" err="1">
                <a:effectLst/>
                <a:latin typeface="Arial" panose="020B0604020202020204" pitchFamily="34" charset="0"/>
              </a:rPr>
              <a:t>Cwricwlwm</a:t>
            </a:r>
            <a:r>
              <a:rPr lang="en-GB" b="1" i="0" dirty="0">
                <a:effectLst/>
                <a:latin typeface="Arial" panose="020B0604020202020204" pitchFamily="34" charset="0"/>
              </a:rPr>
              <a:t> </a:t>
            </a:r>
            <a:r>
              <a:rPr lang="en-GB" b="1" i="0" dirty="0" err="1">
                <a:effectLst/>
                <a:latin typeface="Arial" panose="020B0604020202020204" pitchFamily="34" charset="0"/>
              </a:rPr>
              <a:t>i</a:t>
            </a:r>
            <a:r>
              <a:rPr lang="en-GB" b="1" i="0" dirty="0">
                <a:effectLst/>
                <a:latin typeface="Arial" panose="020B0604020202020204" pitchFamily="34" charset="0"/>
              </a:rPr>
              <a:t> </a:t>
            </a:r>
            <a:r>
              <a:rPr lang="en-GB" b="1" i="0" dirty="0" err="1">
                <a:effectLst/>
                <a:latin typeface="Arial" panose="020B0604020202020204" pitchFamily="34" charset="0"/>
              </a:rPr>
              <a:t>Gymru</a:t>
            </a:r>
            <a:br>
              <a:rPr lang="en-GB" b="1" i="0" dirty="0">
                <a:effectLst/>
                <a:latin typeface="Arial" panose="020B0604020202020204" pitchFamily="34" charset="0"/>
              </a:rPr>
            </a:br>
            <a:br>
              <a:rPr lang="en-GB" b="1" i="0" dirty="0">
                <a:solidFill>
                  <a:srgbClr val="FFFFFF"/>
                </a:solidFill>
                <a:effectLst/>
                <a:latin typeface="Arial" panose="020B0604020202020204" pitchFamily="34" charset="0"/>
              </a:rPr>
            </a:br>
            <a:r>
              <a:rPr lang="en-GB" dirty="0">
                <a:solidFill>
                  <a:srgbClr val="00B0F0"/>
                </a:solidFill>
              </a:rPr>
              <a:t>Welsh Government (2020) Curriculum for Wales </a:t>
            </a:r>
          </a:p>
        </p:txBody>
      </p:sp>
    </p:spTree>
    <p:extLst>
      <p:ext uri="{BB962C8B-B14F-4D97-AF65-F5344CB8AC3E}">
        <p14:creationId xmlns:p14="http://schemas.microsoft.com/office/powerpoint/2010/main" val="11787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A6A47-DD1E-4D0B-9EDE-4AD8B92F22C5}"/>
              </a:ext>
            </a:extLst>
          </p:cNvPr>
          <p:cNvSpPr>
            <a:spLocks noGrp="1"/>
          </p:cNvSpPr>
          <p:nvPr>
            <p:ph type="title"/>
          </p:nvPr>
        </p:nvSpPr>
        <p:spPr>
          <a:xfrm>
            <a:off x="4175879" y="4686645"/>
            <a:ext cx="10972800" cy="1143000"/>
          </a:xfrm>
        </p:spPr>
        <p:txBody>
          <a:bodyPr>
            <a:normAutofit/>
          </a:bodyPr>
          <a:lstStyle/>
          <a:p>
            <a:r>
              <a:rPr lang="en-GB" sz="1800" dirty="0"/>
              <a:t>(OECD, </a:t>
            </a:r>
            <a:r>
              <a:rPr lang="en-GB" sz="1800" b="1" dirty="0"/>
              <a:t>2020a</a:t>
            </a:r>
            <a:r>
              <a:rPr lang="en-GB" sz="1800" dirty="0"/>
              <a:t> t./p.71)</a:t>
            </a:r>
          </a:p>
        </p:txBody>
      </p:sp>
      <p:pic>
        <p:nvPicPr>
          <p:cNvPr id="6" name="Content Placeholder 5">
            <a:extLst>
              <a:ext uri="{FF2B5EF4-FFF2-40B4-BE49-F238E27FC236}">
                <a16:creationId xmlns:a16="http://schemas.microsoft.com/office/drawing/2014/main" id="{21DEC18F-4B7F-474D-B116-F44815B36513}"/>
              </a:ext>
            </a:extLst>
          </p:cNvPr>
          <p:cNvPicPr>
            <a:picLocks noGrp="1" noChangeAspect="1"/>
          </p:cNvPicPr>
          <p:nvPr>
            <p:ph sz="half" idx="1"/>
          </p:nvPr>
        </p:nvPicPr>
        <p:blipFill>
          <a:blip r:embed="rId3"/>
          <a:stretch>
            <a:fillRect/>
          </a:stretch>
        </p:blipFill>
        <p:spPr>
          <a:xfrm>
            <a:off x="1313935" y="614449"/>
            <a:ext cx="8929816" cy="4072196"/>
          </a:xfrm>
        </p:spPr>
      </p:pic>
      <p:sp>
        <p:nvSpPr>
          <p:cNvPr id="8" name="TextBox 7">
            <a:extLst>
              <a:ext uri="{FF2B5EF4-FFF2-40B4-BE49-F238E27FC236}">
                <a16:creationId xmlns:a16="http://schemas.microsoft.com/office/drawing/2014/main" id="{7AA13A03-6E6B-4A85-91E7-35F427D2CA55}"/>
              </a:ext>
            </a:extLst>
          </p:cNvPr>
          <p:cNvSpPr txBox="1"/>
          <p:nvPr/>
        </p:nvSpPr>
        <p:spPr>
          <a:xfrm>
            <a:off x="564617" y="4871351"/>
            <a:ext cx="7222524" cy="646331"/>
          </a:xfrm>
          <a:prstGeom prst="rect">
            <a:avLst/>
          </a:prstGeom>
          <a:noFill/>
        </p:spPr>
        <p:txBody>
          <a:bodyPr wrap="square">
            <a:spAutoFit/>
          </a:bodyPr>
          <a:lstStyle/>
          <a:p>
            <a:pPr algn="l"/>
            <a:r>
              <a:rPr lang="en-GB" b="0" i="0" dirty="0">
                <a:solidFill>
                  <a:srgbClr val="04629A"/>
                </a:solidFill>
                <a:effectLst/>
                <a:latin typeface="Oswald-RegularItalic"/>
              </a:rPr>
              <a:t>Implementing Education Policies</a:t>
            </a:r>
          </a:p>
          <a:p>
            <a:pPr algn="l"/>
            <a:r>
              <a:rPr lang="en-GB" b="0" i="0" dirty="0">
                <a:solidFill>
                  <a:srgbClr val="04629A"/>
                </a:solidFill>
                <a:effectLst/>
                <a:latin typeface="Oswald-Bold"/>
              </a:rPr>
              <a:t>Achieving the New Curriculum for Wales</a:t>
            </a:r>
          </a:p>
        </p:txBody>
      </p:sp>
    </p:spTree>
    <p:extLst>
      <p:ext uri="{BB962C8B-B14F-4D97-AF65-F5344CB8AC3E}">
        <p14:creationId xmlns:p14="http://schemas.microsoft.com/office/powerpoint/2010/main" val="1553502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89827D-47BD-4D86-BEBD-7054195020BA}"/>
              </a:ext>
            </a:extLst>
          </p:cNvPr>
          <p:cNvSpPr>
            <a:spLocks noGrp="1"/>
          </p:cNvSpPr>
          <p:nvPr>
            <p:ph sz="half" idx="1"/>
          </p:nvPr>
        </p:nvSpPr>
        <p:spPr>
          <a:xfrm>
            <a:off x="609600" y="950496"/>
            <a:ext cx="5384800" cy="3989040"/>
          </a:xfrm>
        </p:spPr>
        <p:txBody>
          <a:bodyPr>
            <a:normAutofit fontScale="92500"/>
          </a:bodyPr>
          <a:lstStyle/>
          <a:p>
            <a:r>
              <a:rPr lang="cy-GB" dirty="0"/>
              <a:t>Dylai ysgolion ymgysylltu </a:t>
            </a:r>
            <a:r>
              <a:rPr lang="cy-GB" dirty="0">
                <a:latin typeface="Calibri" panose="020F0502020204030204" pitchFamily="34" charset="0"/>
                <a:cs typeface="Calibri" panose="020F0502020204030204" pitchFamily="34" charset="0"/>
              </a:rPr>
              <a:t>â disgyblion, rhieni a chymunedau lleol i ddiffinio eu cwricwlwm eu hunain – nid oes canllawiau wedi’u cynnig eto (OECD, 2020b)</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Sut ydym ni’n gwybod bod athrawon a ‘rhanddeiliaid’ eraill yn gweld y cwricwlwm yn yr un ffordd?</a:t>
            </a:r>
            <a:endParaRPr lang="cy-GB" dirty="0"/>
          </a:p>
        </p:txBody>
      </p:sp>
      <p:sp>
        <p:nvSpPr>
          <p:cNvPr id="4" name="Content Placeholder 3">
            <a:extLst>
              <a:ext uri="{FF2B5EF4-FFF2-40B4-BE49-F238E27FC236}">
                <a16:creationId xmlns:a16="http://schemas.microsoft.com/office/drawing/2014/main" id="{AAFDE36C-9756-4FFC-8B28-DBBA2517B782}"/>
              </a:ext>
            </a:extLst>
          </p:cNvPr>
          <p:cNvSpPr>
            <a:spLocks noGrp="1"/>
          </p:cNvSpPr>
          <p:nvPr>
            <p:ph sz="half" idx="2"/>
          </p:nvPr>
        </p:nvSpPr>
        <p:spPr>
          <a:xfrm>
            <a:off x="6197600" y="950496"/>
            <a:ext cx="5384800" cy="3989040"/>
          </a:xfrm>
        </p:spPr>
        <p:txBody>
          <a:bodyPr>
            <a:normAutofit fontScale="92500"/>
          </a:bodyPr>
          <a:lstStyle/>
          <a:p>
            <a:r>
              <a:rPr lang="en-GB" dirty="0">
                <a:solidFill>
                  <a:srgbClr val="00B0F0"/>
                </a:solidFill>
              </a:rPr>
              <a:t>Schools should engage with pupils, parents and local communities to define their own curriculum – no guidance has yet been offered (OECD, 2020b)</a:t>
            </a:r>
          </a:p>
          <a:p>
            <a:endParaRPr lang="en-GB" dirty="0">
              <a:solidFill>
                <a:srgbClr val="00B0F0"/>
              </a:solidFill>
            </a:endParaRPr>
          </a:p>
          <a:p>
            <a:r>
              <a:rPr lang="en-GB" dirty="0">
                <a:solidFill>
                  <a:srgbClr val="00B0F0"/>
                </a:solidFill>
              </a:rPr>
              <a:t>How do we know that teachers and other ‘stakeholders’ see the curriculum in the same way?  </a:t>
            </a:r>
          </a:p>
        </p:txBody>
      </p:sp>
    </p:spTree>
    <p:extLst>
      <p:ext uri="{BB962C8B-B14F-4D97-AF65-F5344CB8AC3E}">
        <p14:creationId xmlns:p14="http://schemas.microsoft.com/office/powerpoint/2010/main" val="41638852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4131-57A6-4B9F-B36D-33CB0B9C79A2}"/>
              </a:ext>
            </a:extLst>
          </p:cNvPr>
          <p:cNvSpPr>
            <a:spLocks noGrp="1"/>
          </p:cNvSpPr>
          <p:nvPr>
            <p:ph type="title"/>
          </p:nvPr>
        </p:nvSpPr>
        <p:spPr/>
        <p:txBody>
          <a:bodyPr>
            <a:normAutofit/>
          </a:bodyPr>
          <a:lstStyle/>
          <a:p>
            <a:pPr algn="l"/>
            <a:r>
              <a:rPr lang="en-GB" sz="1800" dirty="0" err="1"/>
              <a:t>Gweithredu’r</a:t>
            </a:r>
            <a:r>
              <a:rPr lang="en-GB" sz="1800" dirty="0"/>
              <a:t> </a:t>
            </a:r>
            <a:r>
              <a:rPr lang="en-GB" sz="1800" dirty="0" err="1"/>
              <a:t>cwricwlwm</a:t>
            </a:r>
            <a:r>
              <a:rPr lang="en-GB" sz="1800" dirty="0"/>
              <a:t> </a:t>
            </a:r>
            <a:r>
              <a:rPr lang="en-GB" sz="1800" dirty="0" err="1"/>
              <a:t>newydd</a:t>
            </a:r>
            <a:r>
              <a:rPr lang="en-GB" sz="1800" dirty="0"/>
              <a:t>/Implementing the new curriculum</a:t>
            </a:r>
          </a:p>
        </p:txBody>
      </p:sp>
      <p:sp>
        <p:nvSpPr>
          <p:cNvPr id="3" name="Content Placeholder 2">
            <a:extLst>
              <a:ext uri="{FF2B5EF4-FFF2-40B4-BE49-F238E27FC236}">
                <a16:creationId xmlns:a16="http://schemas.microsoft.com/office/drawing/2014/main" id="{B11DE552-2776-4A71-ABE7-02ED79275733}"/>
              </a:ext>
            </a:extLst>
          </p:cNvPr>
          <p:cNvSpPr>
            <a:spLocks noGrp="1"/>
          </p:cNvSpPr>
          <p:nvPr>
            <p:ph sz="half" idx="1"/>
          </p:nvPr>
        </p:nvSpPr>
        <p:spPr>
          <a:xfrm>
            <a:off x="2861149" y="1316068"/>
            <a:ext cx="5384800" cy="3989040"/>
          </a:xfrm>
        </p:spPr>
        <p:txBody>
          <a:bodyPr>
            <a:normAutofit fontScale="62500" lnSpcReduction="20000"/>
          </a:bodyPr>
          <a:lstStyle/>
          <a:p>
            <a:r>
              <a:rPr lang="en-GB" dirty="0">
                <a:solidFill>
                  <a:srgbClr val="00B0F0"/>
                </a:solidFill>
              </a:rPr>
              <a:t>“Very few definitions consider the role of implementation in translating policy in schools’ daily practices. These changes on the ground are what really affect education outcomes, however, and as such they deserve a central place when studying implementation. National policy makers for instance may refer to implementation as what needs to be executed to bring their new policy down to districts and schools. Teachers and school leaders may see reform implementation as yet another government initiative they need to learn about and embed in their teaching, or in their daily management of the school.”</a:t>
            </a:r>
          </a:p>
          <a:p>
            <a:pPr marL="0" indent="0">
              <a:buNone/>
            </a:pPr>
            <a:endParaRPr lang="en-GB" dirty="0">
              <a:solidFill>
                <a:srgbClr val="00B0F0"/>
              </a:solidFill>
            </a:endParaRPr>
          </a:p>
          <a:p>
            <a:pPr marL="0" indent="0">
              <a:buNone/>
            </a:pPr>
            <a:r>
              <a:rPr lang="en-GB" dirty="0" err="1">
                <a:solidFill>
                  <a:srgbClr val="00B0F0"/>
                </a:solidFill>
              </a:rPr>
              <a:t>Viennet</a:t>
            </a:r>
            <a:r>
              <a:rPr lang="en-GB" dirty="0">
                <a:solidFill>
                  <a:srgbClr val="00B0F0"/>
                </a:solidFill>
              </a:rPr>
              <a:t> and Pont (2017 t./p.26)</a:t>
            </a:r>
          </a:p>
        </p:txBody>
      </p:sp>
      <p:sp>
        <p:nvSpPr>
          <p:cNvPr id="4" name="Content Placeholder 3">
            <a:extLst>
              <a:ext uri="{FF2B5EF4-FFF2-40B4-BE49-F238E27FC236}">
                <a16:creationId xmlns:a16="http://schemas.microsoft.com/office/drawing/2014/main" id="{86AA6020-EBCE-42B6-B401-A1455C231C01}"/>
              </a:ext>
            </a:extLst>
          </p:cNvPr>
          <p:cNvSpPr>
            <a:spLocks noGrp="1"/>
          </p:cNvSpPr>
          <p:nvPr>
            <p:ph sz="half" idx="2"/>
          </p:nvPr>
        </p:nvSpPr>
        <p:spPr>
          <a:xfrm>
            <a:off x="518696" y="1434480"/>
            <a:ext cx="244400" cy="3989040"/>
          </a:xfrm>
        </p:spPr>
        <p:txBody>
          <a:bodyPr>
            <a:normAutofit fontScale="62500" lnSpcReduction="20000"/>
          </a:bodyPr>
          <a:lstStyle/>
          <a:p>
            <a:endParaRPr lang="en-GB" dirty="0"/>
          </a:p>
        </p:txBody>
      </p:sp>
    </p:spTree>
    <p:extLst>
      <p:ext uri="{BB962C8B-B14F-4D97-AF65-F5344CB8AC3E}">
        <p14:creationId xmlns:p14="http://schemas.microsoft.com/office/powerpoint/2010/main" val="2297634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6070CC-A197-462C-BE59-BE0045C4F263}"/>
              </a:ext>
            </a:extLst>
          </p:cNvPr>
          <p:cNvSpPr>
            <a:spLocks noGrp="1"/>
          </p:cNvSpPr>
          <p:nvPr>
            <p:ph type="title"/>
          </p:nvPr>
        </p:nvSpPr>
        <p:spPr>
          <a:xfrm>
            <a:off x="609600" y="143579"/>
            <a:ext cx="10972800" cy="1143000"/>
          </a:xfrm>
        </p:spPr>
        <p:txBody>
          <a:bodyPr/>
          <a:lstStyle/>
          <a:p>
            <a:endParaRPr lang="en-GB" dirty="0"/>
          </a:p>
        </p:txBody>
      </p:sp>
      <p:grpSp>
        <p:nvGrpSpPr>
          <p:cNvPr id="7" name="Group 6">
            <a:extLst>
              <a:ext uri="{FF2B5EF4-FFF2-40B4-BE49-F238E27FC236}">
                <a16:creationId xmlns:a16="http://schemas.microsoft.com/office/drawing/2014/main" id="{3819F819-B5D0-467D-A1EA-68DA1435AFE4}"/>
              </a:ext>
            </a:extLst>
          </p:cNvPr>
          <p:cNvGrpSpPr/>
          <p:nvPr/>
        </p:nvGrpSpPr>
        <p:grpSpPr>
          <a:xfrm>
            <a:off x="943180" y="938463"/>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766933"/>
            </a:xfrm>
            <a:prstGeom prst="rect">
              <a:avLst/>
            </a:prstGeom>
            <a:noFill/>
          </p:spPr>
          <p:txBody>
            <a:bodyPr wrap="square" rtlCol="0">
              <a:spAutoFit/>
            </a:bodyPr>
            <a:lstStyle/>
            <a:p>
              <a:r>
                <a:rPr lang="cy-GB" sz="1800" dirty="0">
                  <a:latin typeface="+mj-lt"/>
                </a:rPr>
                <a:t>Systemau cynhwysiant: fframwaith dadansoddol aml-lefel / </a:t>
              </a:r>
              <a:r>
                <a:rPr lang="en-GB" dirty="0"/>
                <a:t>Systems of inclusion: a multi-level analytic framework</a:t>
              </a:r>
              <a:endParaRPr lang="en-GB" dirty="0">
                <a:solidFill>
                  <a:schemeClr val="accent1"/>
                </a:solidFill>
                <a:latin typeface="+mj-lt"/>
              </a:endParaRPr>
            </a:p>
          </p:txBody>
        </p:sp>
      </p:grpSp>
      <p:sp>
        <p:nvSpPr>
          <p:cNvPr id="2" name="Oval 1">
            <a:extLst>
              <a:ext uri="{FF2B5EF4-FFF2-40B4-BE49-F238E27FC236}">
                <a16:creationId xmlns:a16="http://schemas.microsoft.com/office/drawing/2014/main" id="{05527579-6EF6-4509-9A4C-6FE923140DCC}"/>
              </a:ext>
            </a:extLst>
          </p:cNvPr>
          <p:cNvSpPr/>
          <p:nvPr/>
        </p:nvSpPr>
        <p:spPr>
          <a:xfrm>
            <a:off x="3338264" y="2368621"/>
            <a:ext cx="3036498" cy="316430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6016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19F819-B5D0-467D-A1EA-68DA1435AFE4}"/>
              </a:ext>
            </a:extLst>
          </p:cNvPr>
          <p:cNvGrpSpPr/>
          <p:nvPr/>
        </p:nvGrpSpPr>
        <p:grpSpPr>
          <a:xfrm>
            <a:off x="943180" y="529389"/>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766933"/>
            </a:xfrm>
            <a:prstGeom prst="rect">
              <a:avLst/>
            </a:prstGeom>
            <a:noFill/>
          </p:spPr>
          <p:txBody>
            <a:bodyPr wrap="square" rtlCol="0">
              <a:spAutoFit/>
            </a:bodyPr>
            <a:lstStyle/>
            <a:p>
              <a:r>
                <a:rPr lang="cy-GB" sz="1800" dirty="0">
                  <a:latin typeface="+mj-lt"/>
                </a:rPr>
                <a:t>Systemau cynhwysiant: fframwaith dadansoddol aml-lefel  / </a:t>
              </a:r>
              <a:r>
                <a:rPr lang="en-GB" dirty="0"/>
                <a:t>Systems of inclusion: a multi-level analytic framework </a:t>
              </a:r>
              <a:endParaRPr lang="en-GB" dirty="0">
                <a:latin typeface="+mj-lt"/>
              </a:endParaRPr>
            </a:p>
          </p:txBody>
        </p:sp>
      </p:grpSp>
      <p:sp>
        <p:nvSpPr>
          <p:cNvPr id="12" name="Oval 11">
            <a:extLst>
              <a:ext uri="{FF2B5EF4-FFF2-40B4-BE49-F238E27FC236}">
                <a16:creationId xmlns:a16="http://schemas.microsoft.com/office/drawing/2014/main" id="{5A5C94EE-3314-40C4-876D-5FCE60B2F4C4}"/>
              </a:ext>
            </a:extLst>
          </p:cNvPr>
          <p:cNvSpPr/>
          <p:nvPr/>
        </p:nvSpPr>
        <p:spPr>
          <a:xfrm>
            <a:off x="3392905" y="2057400"/>
            <a:ext cx="2935706" cy="312821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16679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984F730-6AF7-4BD2-95B6-B70CE2F59598}"/>
              </a:ext>
            </a:extLst>
          </p:cNvPr>
          <p:cNvSpPr>
            <a:spLocks noGrp="1"/>
          </p:cNvSpPr>
          <p:nvPr>
            <p:ph type="title"/>
          </p:nvPr>
        </p:nvSpPr>
        <p:spPr/>
        <p:txBody>
          <a:bodyPr>
            <a:normAutofit fontScale="90000"/>
          </a:bodyPr>
          <a:lstStyle/>
          <a:p>
            <a:pPr algn="l"/>
            <a:r>
              <a:rPr lang="en-GB" dirty="0"/>
              <a:t>Newidiadau </a:t>
            </a:r>
            <a:r>
              <a:rPr lang="en-GB" dirty="0" err="1"/>
              <a:t>i’r</a:t>
            </a:r>
            <a:r>
              <a:rPr lang="en-GB" dirty="0"/>
              <a:t> </a:t>
            </a:r>
            <a:r>
              <a:rPr lang="en-GB" dirty="0" err="1"/>
              <a:t>Cwricwlwm</a:t>
            </a:r>
            <a:r>
              <a:rPr lang="en-GB" dirty="0"/>
              <a:t> </a:t>
            </a:r>
            <a:r>
              <a:rPr lang="en-GB" dirty="0" err="1"/>
              <a:t>yng</a:t>
            </a:r>
            <a:r>
              <a:rPr lang="en-GB" dirty="0"/>
              <a:t> </a:t>
            </a:r>
            <a:r>
              <a:rPr lang="en-GB" dirty="0" err="1"/>
              <a:t>Nghymru</a:t>
            </a:r>
            <a:r>
              <a:rPr lang="en-GB" dirty="0"/>
              <a:t> / </a:t>
            </a:r>
            <a:r>
              <a:rPr lang="en-GB" dirty="0">
                <a:solidFill>
                  <a:schemeClr val="accent1"/>
                </a:solidFill>
              </a:rPr>
              <a:t>Changes to the Curriculum in Wales </a:t>
            </a:r>
          </a:p>
        </p:txBody>
      </p:sp>
      <p:sp>
        <p:nvSpPr>
          <p:cNvPr id="7" name="Content Placeholder 6">
            <a:extLst>
              <a:ext uri="{FF2B5EF4-FFF2-40B4-BE49-F238E27FC236}">
                <a16:creationId xmlns:a16="http://schemas.microsoft.com/office/drawing/2014/main" id="{D4622506-CE7E-4923-B624-B60A679256E3}"/>
              </a:ext>
            </a:extLst>
          </p:cNvPr>
          <p:cNvSpPr>
            <a:spLocks noGrp="1"/>
          </p:cNvSpPr>
          <p:nvPr>
            <p:ph sz="half" idx="2"/>
          </p:nvPr>
        </p:nvSpPr>
        <p:spPr/>
        <p:txBody>
          <a:bodyPr>
            <a:normAutofit lnSpcReduction="10000"/>
          </a:bodyPr>
          <a:lstStyle/>
          <a:p>
            <a:r>
              <a:rPr lang="en-GB" dirty="0">
                <a:hlinkClick r:id="rId3"/>
              </a:rPr>
              <a:t>https://llyw.cymru/dysgu-hanes-pobl-dduon-asiaidd-ac-ethnig-lleiafrifol-wedii-gynnwys-yng-nghwricwlwm-newydd-cymru</a:t>
            </a:r>
            <a:endParaRPr lang="en-GB" dirty="0">
              <a:hlinkClick r:id="rId4"/>
            </a:endParaRPr>
          </a:p>
          <a:p>
            <a:endParaRPr lang="en-GB" dirty="0">
              <a:hlinkClick r:id="rId4"/>
            </a:endParaRPr>
          </a:p>
          <a:p>
            <a:r>
              <a:rPr lang="en-GB" dirty="0">
                <a:hlinkClick r:id="rId4"/>
              </a:rPr>
              <a:t>https://gov.wales/learning-black-asian-and-minority-ethnic-histories-included-new-welsh-curriculum</a:t>
            </a:r>
            <a:endParaRPr lang="en-GB" dirty="0"/>
          </a:p>
          <a:p>
            <a:endParaRPr lang="en-GB" dirty="0"/>
          </a:p>
          <a:p>
            <a:endParaRPr lang="en-GB" dirty="0"/>
          </a:p>
        </p:txBody>
      </p:sp>
      <p:sp>
        <p:nvSpPr>
          <p:cNvPr id="10" name="Text Placeholder 9">
            <a:extLst>
              <a:ext uri="{FF2B5EF4-FFF2-40B4-BE49-F238E27FC236}">
                <a16:creationId xmlns:a16="http://schemas.microsoft.com/office/drawing/2014/main" id="{E8C9A224-DC2A-4204-8D9D-81458373A288}"/>
              </a:ext>
            </a:extLst>
          </p:cNvPr>
          <p:cNvSpPr>
            <a:spLocks noGrp="1"/>
          </p:cNvSpPr>
          <p:nvPr>
            <p:ph type="body" sz="quarter" idx="3"/>
          </p:nvPr>
        </p:nvSpPr>
        <p:spPr>
          <a:xfrm>
            <a:off x="6193368" y="1097757"/>
            <a:ext cx="5389033" cy="639762"/>
          </a:xfrm>
        </p:spPr>
        <p:txBody>
          <a:bodyPr/>
          <a:lstStyle/>
          <a:p>
            <a:r>
              <a:rPr lang="en-GB" dirty="0"/>
              <a:t>You Tube:</a:t>
            </a:r>
          </a:p>
        </p:txBody>
      </p:sp>
      <p:sp>
        <p:nvSpPr>
          <p:cNvPr id="11" name="Content Placeholder 10">
            <a:extLst>
              <a:ext uri="{FF2B5EF4-FFF2-40B4-BE49-F238E27FC236}">
                <a16:creationId xmlns:a16="http://schemas.microsoft.com/office/drawing/2014/main" id="{90D79508-B3BD-479B-AA12-1CF5F963C6F3}"/>
              </a:ext>
            </a:extLst>
          </p:cNvPr>
          <p:cNvSpPr>
            <a:spLocks noGrp="1"/>
          </p:cNvSpPr>
          <p:nvPr>
            <p:ph sz="quarter" idx="4"/>
          </p:nvPr>
        </p:nvSpPr>
        <p:spPr>
          <a:xfrm>
            <a:off x="6193368" y="1862055"/>
            <a:ext cx="5389033" cy="3414365"/>
          </a:xfrm>
        </p:spPr>
        <p:txBody>
          <a:bodyPr>
            <a:normAutofit lnSpcReduction="10000"/>
          </a:bodyPr>
          <a:lstStyle/>
          <a:p>
            <a:r>
              <a:rPr lang="en-GB" dirty="0">
                <a:hlinkClick r:id="rId5"/>
              </a:rPr>
              <a:t>https://www.youtube.com/watch?v=T9wxYDU5b8k</a:t>
            </a:r>
            <a:endParaRPr lang="en-GB" dirty="0"/>
          </a:p>
          <a:p>
            <a:endParaRPr lang="en-GB" dirty="0"/>
          </a:p>
          <a:p>
            <a:r>
              <a:rPr lang="en-GB" dirty="0">
                <a:hlinkClick r:id="rId6"/>
              </a:rPr>
              <a:t>https://www.youtube.com/watch?v=uqFMotA3yMA</a:t>
            </a:r>
            <a:endParaRPr lang="en-GB" dirty="0"/>
          </a:p>
          <a:p>
            <a:pPr marL="0" indent="0">
              <a:buNone/>
            </a:pPr>
            <a:endParaRPr lang="en-GB" dirty="0"/>
          </a:p>
          <a:p>
            <a:r>
              <a:rPr lang="en-GB" dirty="0">
                <a:hlinkClick r:id="rId7"/>
              </a:rPr>
              <a:t>https://www.bbc.co.uk/news/uk-wales-56447682</a:t>
            </a:r>
            <a:r>
              <a:rPr lang="en-GB" dirty="0"/>
              <a:t>  (</a:t>
            </a:r>
            <a:r>
              <a:rPr lang="en-GB" dirty="0" err="1"/>
              <a:t>fideo</a:t>
            </a:r>
            <a:r>
              <a:rPr lang="en-GB" dirty="0"/>
              <a:t> am </a:t>
            </a:r>
            <a:r>
              <a:rPr lang="en-GB" dirty="0" err="1"/>
              <a:t>hanes</a:t>
            </a:r>
            <a:r>
              <a:rPr lang="en-GB" dirty="0"/>
              <a:t> </a:t>
            </a:r>
            <a:r>
              <a:rPr lang="en-GB" dirty="0" err="1"/>
              <a:t>Butetown</a:t>
            </a:r>
            <a:r>
              <a:rPr lang="en-GB" dirty="0"/>
              <a:t> / video of </a:t>
            </a:r>
            <a:r>
              <a:rPr lang="en-GB" dirty="0" err="1"/>
              <a:t>Butetown’s</a:t>
            </a:r>
            <a:r>
              <a:rPr lang="en-GB" dirty="0"/>
              <a:t> history)</a:t>
            </a:r>
          </a:p>
          <a:p>
            <a:pPr marL="0" indent="0">
              <a:buNone/>
            </a:pPr>
            <a:endParaRPr lang="en-GB" dirty="0"/>
          </a:p>
        </p:txBody>
      </p:sp>
    </p:spTree>
    <p:extLst>
      <p:ext uri="{BB962C8B-B14F-4D97-AF65-F5344CB8AC3E}">
        <p14:creationId xmlns:p14="http://schemas.microsoft.com/office/powerpoint/2010/main" val="28791697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endParaRPr lang="en-GB" dirty="0"/>
          </a:p>
          <a:p>
            <a:pPr marL="0" indent="0">
              <a:buNone/>
            </a:pPr>
            <a:r>
              <a:rPr lang="en-GB" dirty="0" err="1"/>
              <a:t>Byddwch</a:t>
            </a:r>
            <a:r>
              <a:rPr lang="en-GB" dirty="0"/>
              <a:t> </a:t>
            </a:r>
            <a:r>
              <a:rPr lang="en-GB" dirty="0" err="1"/>
              <a:t>yn</a:t>
            </a:r>
            <a:r>
              <a:rPr lang="en-GB" dirty="0"/>
              <a:t> </a:t>
            </a:r>
            <a:r>
              <a:rPr lang="en-GB" dirty="0" err="1"/>
              <a:t>feirniadol</a:t>
            </a:r>
            <a:r>
              <a:rPr lang="en-GB" dirty="0"/>
              <a:t> </a:t>
            </a:r>
            <a:r>
              <a:rPr lang="en-GB" dirty="0" err="1"/>
              <a:t>ynghylch</a:t>
            </a:r>
            <a:r>
              <a:rPr lang="en-GB" dirty="0"/>
              <a:t> y </a:t>
            </a:r>
            <a:r>
              <a:rPr lang="en-GB" dirty="0" err="1"/>
              <a:t>sleid</a:t>
            </a:r>
            <a:r>
              <a:rPr lang="en-GB" dirty="0"/>
              <a:t> </a:t>
            </a:r>
            <a:r>
              <a:rPr lang="en-GB" dirty="0" err="1"/>
              <a:t>nesaf</a:t>
            </a:r>
            <a:r>
              <a:rPr lang="en-GB" dirty="0"/>
              <a:t>. </a:t>
            </a:r>
            <a:r>
              <a:rPr lang="en-GB" dirty="0" err="1"/>
              <a:t>Ystyriwch</a:t>
            </a:r>
            <a:r>
              <a:rPr lang="en-GB" dirty="0"/>
              <a:t>:</a:t>
            </a:r>
          </a:p>
          <a:p>
            <a:pPr marL="0" indent="0">
              <a:buNone/>
            </a:pPr>
            <a:endParaRPr lang="en-GB" dirty="0"/>
          </a:p>
          <a:p>
            <a:r>
              <a:rPr lang="en-GB" dirty="0" err="1"/>
              <a:t>Meddwl</a:t>
            </a:r>
            <a:r>
              <a:rPr lang="en-GB" dirty="0"/>
              <a:t> am </a:t>
            </a:r>
            <a:r>
              <a:rPr lang="en-GB" dirty="0" err="1"/>
              <a:t>ein</a:t>
            </a:r>
            <a:r>
              <a:rPr lang="en-GB" dirty="0"/>
              <a:t> </a:t>
            </a:r>
            <a:r>
              <a:rPr lang="en-GB" dirty="0" err="1"/>
              <a:t>hamgylchedd</a:t>
            </a:r>
            <a:r>
              <a:rPr lang="en-GB" dirty="0"/>
              <a:t> </a:t>
            </a:r>
            <a:r>
              <a:rPr lang="en-GB" dirty="0" err="1"/>
              <a:t>gwaith</a:t>
            </a:r>
            <a:r>
              <a:rPr lang="en-GB" dirty="0"/>
              <a:t> – pa </a:t>
            </a:r>
            <a:r>
              <a:rPr lang="en-GB" dirty="0" err="1"/>
              <a:t>rwystrau</a:t>
            </a:r>
            <a:r>
              <a:rPr lang="en-GB" dirty="0"/>
              <a:t> </a:t>
            </a:r>
            <a:r>
              <a:rPr lang="en-GB" dirty="0" err="1"/>
              <a:t>allai</a:t>
            </a:r>
            <a:r>
              <a:rPr lang="en-GB" dirty="0"/>
              <a:t> </a:t>
            </a:r>
            <a:r>
              <a:rPr lang="en-GB" dirty="0" err="1"/>
              <a:t>fod</a:t>
            </a:r>
            <a:r>
              <a:rPr lang="en-GB" dirty="0"/>
              <a:t> at </a:t>
            </a:r>
            <a:r>
              <a:rPr lang="en-GB" dirty="0" err="1"/>
              <a:t>alluogi</a:t>
            </a:r>
            <a:r>
              <a:rPr lang="en-GB" dirty="0"/>
              <a:t> </a:t>
            </a:r>
            <a:r>
              <a:rPr lang="en-GB" dirty="0" err="1"/>
              <a:t>newid</a:t>
            </a:r>
            <a:r>
              <a:rPr lang="en-GB" dirty="0"/>
              <a:t> </a:t>
            </a:r>
            <a:r>
              <a:rPr lang="en-GB" dirty="0" err="1"/>
              <a:t>mewn</a:t>
            </a:r>
            <a:r>
              <a:rPr lang="en-GB" dirty="0"/>
              <a:t> </a:t>
            </a:r>
            <a:r>
              <a:rPr lang="en-GB" dirty="0" err="1"/>
              <a:t>lleoliadau</a:t>
            </a:r>
            <a:r>
              <a:rPr lang="en-GB" dirty="0"/>
              <a:t>?</a:t>
            </a:r>
          </a:p>
          <a:p>
            <a:endParaRPr lang="en-GB" dirty="0"/>
          </a:p>
          <a:p>
            <a:r>
              <a:rPr lang="en-GB" dirty="0"/>
              <a:t>Pa </a:t>
            </a:r>
            <a:r>
              <a:rPr lang="en-GB" dirty="0" err="1"/>
              <a:t>faterion</a:t>
            </a:r>
            <a:r>
              <a:rPr lang="en-GB" dirty="0"/>
              <a:t> </a:t>
            </a:r>
            <a:r>
              <a:rPr lang="en-GB" dirty="0" err="1"/>
              <a:t>eraill</a:t>
            </a:r>
            <a:r>
              <a:rPr lang="en-GB" dirty="0"/>
              <a:t> y </a:t>
            </a:r>
            <a:r>
              <a:rPr lang="en-GB" dirty="0" err="1"/>
              <a:t>gellid</a:t>
            </a:r>
            <a:r>
              <a:rPr lang="en-GB" dirty="0"/>
              <a:t> </a:t>
            </a:r>
            <a:r>
              <a:rPr lang="en-GB" dirty="0" err="1"/>
              <a:t>eu</a:t>
            </a:r>
            <a:r>
              <a:rPr lang="en-GB" dirty="0"/>
              <a:t> </a:t>
            </a:r>
            <a:r>
              <a:rPr lang="en-GB" dirty="0" err="1"/>
              <a:t>cynnwys</a:t>
            </a:r>
            <a:r>
              <a:rPr lang="en-GB" dirty="0"/>
              <a:t>?</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1164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r>
              <a:rPr lang="en-GB" dirty="0"/>
              <a:t>CYM</a:t>
            </a:r>
          </a:p>
          <a:p>
            <a:pPr marL="0" indent="0">
              <a:buNone/>
            </a:pPr>
            <a:r>
              <a:rPr lang="en-GB" dirty="0"/>
              <a:t>Be critical about the next slide. Consider:</a:t>
            </a:r>
          </a:p>
          <a:p>
            <a:pPr marL="0" indent="0">
              <a:buNone/>
            </a:pPr>
            <a:endParaRPr lang="en-GB" dirty="0"/>
          </a:p>
          <a:p>
            <a:r>
              <a:rPr lang="en-GB" dirty="0"/>
              <a:t>Thinking of our working environment - what barriers could there to enable change in settings?</a:t>
            </a:r>
          </a:p>
          <a:p>
            <a:endParaRPr lang="en-GB" dirty="0"/>
          </a:p>
          <a:p>
            <a:r>
              <a:rPr lang="en-GB" dirty="0"/>
              <a:t>What other issues could be included?</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9217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541DA06-2BE9-4C05-910E-0DABDC01990A}"/>
              </a:ext>
            </a:extLst>
          </p:cNvPr>
          <p:cNvSpPr txBox="1"/>
          <p:nvPr/>
        </p:nvSpPr>
        <p:spPr>
          <a:xfrm>
            <a:off x="0" y="1515485"/>
            <a:ext cx="12191999" cy="4031873"/>
          </a:xfrm>
          <a:prstGeom prst="rect">
            <a:avLst/>
          </a:prstGeom>
          <a:noFill/>
        </p:spPr>
        <p:txBody>
          <a:bodyPr wrap="square">
            <a:spAutoFit/>
          </a:bodyPr>
          <a:lstStyle/>
          <a:p>
            <a:r>
              <a:rPr lang="en-GB" sz="1600" b="0" i="0" dirty="0">
                <a:solidFill>
                  <a:srgbClr val="1F1F1F"/>
                </a:solidFill>
                <a:effectLst/>
                <a:latin typeface="Arial" panose="020B0604020202020204" pitchFamily="34" charset="0"/>
              </a:rPr>
              <a:t>Gall </a:t>
            </a:r>
            <a:r>
              <a:rPr lang="en-GB" sz="1600" b="0" i="0" dirty="0" err="1">
                <a:solidFill>
                  <a:srgbClr val="1F1F1F"/>
                </a:solidFill>
                <a:effectLst/>
                <a:latin typeface="Arial" panose="020B0604020202020204" pitchFamily="34" charset="0"/>
              </a:rPr>
              <a:t>gwerthfawrogi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hunaniaeth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treftadaeth</a:t>
            </a:r>
            <a:r>
              <a:rPr lang="en-GB" sz="1600" b="0" i="0" dirty="0">
                <a:solidFill>
                  <a:srgbClr val="1F1F1F"/>
                </a:solidFill>
                <a:effectLst/>
                <a:latin typeface="Arial" panose="020B0604020202020204" pitchFamily="34" charset="0"/>
              </a:rPr>
              <a:t> a </a:t>
            </a:r>
            <a:r>
              <a:rPr lang="en-GB" sz="1600" b="0" i="1" dirty="0" err="1">
                <a:solidFill>
                  <a:srgbClr val="0360A6"/>
                </a:solidFill>
                <a:effectLst/>
                <a:latin typeface="Arial" panose="020B0604020202020204" pitchFamily="34" charset="0"/>
              </a:rPr>
              <a:t>chynefin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ddylanwadu’n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emosiynol</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ysbrydol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ddysgwyr</a:t>
            </a:r>
            <a:r>
              <a:rPr lang="en-GB" sz="1600" b="0" i="0" dirty="0">
                <a:solidFill>
                  <a:srgbClr val="1F1F1F"/>
                </a:solidFill>
                <a:effectLst/>
                <a:latin typeface="Arial" panose="020B0604020202020204" pitchFamily="34" charset="0"/>
              </a:rPr>
              <a:t>, a bod o </a:t>
            </a:r>
            <a:r>
              <a:rPr lang="en-GB" sz="1600" b="0" i="0" dirty="0" err="1">
                <a:solidFill>
                  <a:srgbClr val="1F1F1F"/>
                </a:solidFill>
                <a:effectLst/>
                <a:latin typeface="Arial" panose="020B0604020202020204" pitchFamily="34" charset="0"/>
              </a:rPr>
              <a:t>gymorth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greu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ymdeimlad</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hunan</a:t>
            </a:r>
            <a:r>
              <a:rPr lang="en-GB" sz="1600" b="0" i="0" dirty="0">
                <a:solidFill>
                  <a:srgbClr val="1F1F1F"/>
                </a:solidFill>
                <a:effectLst/>
                <a:latin typeface="Arial" panose="020B0604020202020204" pitchFamily="34" charset="0"/>
              </a:rPr>
              <a:t> ac o </a:t>
            </a:r>
            <a:r>
              <a:rPr lang="en-GB" sz="1600" b="0" i="0" dirty="0" err="1">
                <a:solidFill>
                  <a:srgbClr val="1F1F1F"/>
                </a:solidFill>
                <a:effectLst/>
                <a:latin typeface="Arial" panose="020B0604020202020204" pitchFamily="34" charset="0"/>
              </a:rPr>
              <a:t>berthyn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Trwy</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ddeall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hunain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mae</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dysgwyr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meithrin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hunaniaeth</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ymwybyddiaeth</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sut</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gallan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nhw</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fel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unigolion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siapio’r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cymunedau</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maen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nhw’n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byw</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ynddyn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nhw</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ganlyniad</a:t>
            </a:r>
            <a:r>
              <a:rPr lang="en-GB" sz="1600" b="0" i="0" dirty="0">
                <a:solidFill>
                  <a:srgbClr val="1F1F1F"/>
                </a:solidFill>
                <a:effectLst/>
                <a:latin typeface="Arial" panose="020B0604020202020204" pitchFamily="34" charset="0"/>
              </a:rPr>
              <a:t>, daw </a:t>
            </a:r>
            <a:r>
              <a:rPr lang="en-GB" sz="1600" b="0" i="0" dirty="0" err="1">
                <a:solidFill>
                  <a:srgbClr val="1F1F1F"/>
                </a:solidFill>
                <a:effectLst/>
                <a:latin typeface="Arial" panose="020B0604020202020204" pitchFamily="34" charset="0"/>
              </a:rPr>
              <a:t>dysgwyr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ddeall</a:t>
            </a:r>
            <a:r>
              <a:rPr lang="en-GB" sz="1600" b="0" i="0" dirty="0">
                <a:solidFill>
                  <a:srgbClr val="1F1F1F"/>
                </a:solidFill>
                <a:effectLst/>
                <a:latin typeface="Arial" panose="020B0604020202020204" pitchFamily="34" charset="0"/>
              </a:rPr>
              <a:t> y gall y </a:t>
            </a:r>
            <a:r>
              <a:rPr lang="en-GB" sz="1600" b="0" i="0" dirty="0" err="1">
                <a:solidFill>
                  <a:srgbClr val="1F1F1F"/>
                </a:solidFill>
                <a:effectLst/>
                <a:latin typeface="Arial" panose="020B0604020202020204" pitchFamily="34" charset="0"/>
              </a:rPr>
              <a:t>dewisiadau</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mae</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pob</a:t>
            </a:r>
            <a:r>
              <a:rPr lang="en-GB" sz="1600" b="0" i="0" dirty="0">
                <a:solidFill>
                  <a:srgbClr val="1F1F1F"/>
                </a:solidFill>
                <a:effectLst/>
                <a:latin typeface="Arial" panose="020B0604020202020204" pitchFamily="34" charset="0"/>
              </a:rPr>
              <a:t> un </a:t>
            </a:r>
            <a:r>
              <a:rPr lang="en-GB" sz="1600" b="0" i="0" dirty="0" err="1">
                <a:solidFill>
                  <a:srgbClr val="1F1F1F"/>
                </a:solidFill>
                <a:effectLst/>
                <a:latin typeface="Arial" panose="020B0604020202020204" pitchFamily="34" charset="0"/>
              </a:rPr>
              <a:t>ohonon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ni’n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gwneud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gael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effaith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sylweddol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gymdeithas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boed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ddewisiadau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unigol</a:t>
            </a:r>
            <a:r>
              <a:rPr lang="en-GB" sz="1600" b="0" i="0" dirty="0">
                <a:solidFill>
                  <a:srgbClr val="1F1F1F"/>
                </a:solidFill>
                <a:effectLst/>
                <a:latin typeface="Arial" panose="020B0604020202020204" pitchFamily="34" charset="0"/>
              </a:rPr>
              <a:t> neu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cyd</a:t>
            </a:r>
            <a:r>
              <a:rPr lang="en-GB" sz="1600" b="0" i="0" dirty="0">
                <a:solidFill>
                  <a:srgbClr val="1F1F1F"/>
                </a:solidFill>
                <a:effectLst/>
                <a:latin typeface="Arial" panose="020B0604020202020204" pitchFamily="34" charset="0"/>
              </a:rPr>
              <a:t>.</a:t>
            </a:r>
          </a:p>
          <a:p>
            <a:endParaRPr lang="en-GB" sz="1600" dirty="0">
              <a:solidFill>
                <a:srgbClr val="1F1F1F"/>
              </a:solidFill>
              <a:latin typeface="Arial" panose="020B0604020202020204" pitchFamily="34" charset="0"/>
            </a:endParaRPr>
          </a:p>
          <a:p>
            <a:r>
              <a:rPr lang="en-GB" sz="1600" b="0" i="0" dirty="0" err="1">
                <a:solidFill>
                  <a:srgbClr val="1F1F1F"/>
                </a:solidFill>
                <a:effectLst/>
                <a:latin typeface="Arial" panose="020B0604020202020204" pitchFamily="34" charset="0"/>
              </a:rPr>
              <a:t>Drwy</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glywed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straeon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hardal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leol</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straeon</a:t>
            </a:r>
            <a:r>
              <a:rPr lang="en-GB" sz="1600" b="0" i="0" dirty="0">
                <a:solidFill>
                  <a:srgbClr val="1F1F1F"/>
                </a:solidFill>
                <a:effectLst/>
                <a:latin typeface="Arial" panose="020B0604020202020204" pitchFamily="34" charset="0"/>
              </a:rPr>
              <a:t> Cymru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gyson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ogystal</a:t>
            </a:r>
            <a:r>
              <a:rPr lang="en-GB" sz="1600" b="0" i="0" dirty="0">
                <a:solidFill>
                  <a:srgbClr val="1F1F1F"/>
                </a:solidFill>
                <a:effectLst/>
                <a:latin typeface="Arial" panose="020B0604020202020204" pitchFamily="34" charset="0"/>
              </a:rPr>
              <a:t> â </a:t>
            </a:r>
            <a:r>
              <a:rPr lang="en-GB" sz="1600" b="0" i="0" dirty="0" err="1">
                <a:solidFill>
                  <a:srgbClr val="1F1F1F"/>
                </a:solidFill>
                <a:effectLst/>
                <a:latin typeface="Arial" panose="020B0604020202020204" pitchFamily="34" charset="0"/>
              </a:rPr>
              <a:t>straeon</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byd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ehangach</a:t>
            </a:r>
            <a:r>
              <a:rPr lang="en-GB" sz="1600" b="0" i="0" dirty="0">
                <a:solidFill>
                  <a:srgbClr val="1F1F1F"/>
                </a:solidFill>
                <a:effectLst/>
                <a:latin typeface="Arial" panose="020B0604020202020204" pitchFamily="34" charset="0"/>
              </a:rPr>
              <a:t>, gall </a:t>
            </a:r>
            <a:r>
              <a:rPr lang="en-GB" sz="1600" b="0" i="0" dirty="0" err="1">
                <a:solidFill>
                  <a:srgbClr val="1F1F1F"/>
                </a:solidFill>
                <a:effectLst/>
                <a:latin typeface="Arial" panose="020B0604020202020204" pitchFamily="34" charset="0"/>
              </a:rPr>
              <a:t>dysgwyr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ddatblygu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dealltwriaeth</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natur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gymhleth</a:t>
            </a:r>
            <a:r>
              <a:rPr lang="en-GB" sz="1600" b="0" i="0" dirty="0">
                <a:solidFill>
                  <a:srgbClr val="1F1F1F"/>
                </a:solidFill>
                <a:effectLst/>
                <a:latin typeface="Arial" panose="020B0604020202020204" pitchFamily="34" charset="0"/>
              </a:rPr>
              <a:t>, </a:t>
            </a:r>
            <a:r>
              <a:rPr lang="en-GB" sz="1600" b="0" i="1" dirty="0" err="1">
                <a:solidFill>
                  <a:schemeClr val="tx2"/>
                </a:solidFill>
                <a:effectLst/>
                <a:latin typeface="Arial" panose="020B0604020202020204" pitchFamily="34" charset="0"/>
              </a:rPr>
              <a:t>lluosieithog</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amrywiol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cymunedau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ddoe</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heddiw</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Mae’r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straeon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amrywiol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cwmpasu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gwahanol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gymunedau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ogystal</a:t>
            </a:r>
            <a:r>
              <a:rPr lang="en-GB" sz="1600" b="0" i="0" dirty="0">
                <a:solidFill>
                  <a:srgbClr val="1F1F1F"/>
                </a:solidFill>
                <a:effectLst/>
                <a:latin typeface="Arial" panose="020B0604020202020204" pitchFamily="34" charset="0"/>
              </a:rPr>
              <a:t> â </a:t>
            </a:r>
            <a:r>
              <a:rPr lang="en-GB" sz="1600" b="0" i="0" dirty="0" err="1">
                <a:solidFill>
                  <a:srgbClr val="1F1F1F"/>
                </a:solidFill>
                <a:effectLst/>
                <a:latin typeface="Arial" panose="020B0604020202020204" pitchFamily="34" charset="0"/>
              </a:rPr>
              <a:t>straeon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pobl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Asiaidd</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Ethnig</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Leiafrifol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enwedig</a:t>
            </a:r>
            <a:r>
              <a:rPr lang="en-GB" sz="1600" b="0" i="0" dirty="0">
                <a:solidFill>
                  <a:srgbClr val="1F1F1F"/>
                </a:solidFill>
                <a:effectLst/>
                <a:latin typeface="Arial" panose="020B0604020202020204" pitchFamily="34" charset="0"/>
              </a:rPr>
              <a:t>. Mae </a:t>
            </a:r>
            <a:r>
              <a:rPr lang="en-GB" sz="1600" b="0" i="0" dirty="0" err="1">
                <a:solidFill>
                  <a:srgbClr val="1F1F1F"/>
                </a:solidFill>
                <a:effectLst/>
                <a:latin typeface="Arial" panose="020B0604020202020204" pitchFamily="34" charset="0"/>
              </a:rPr>
              <a:t>hyn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hefyd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galluogi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dysgwyr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ddatblygu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dealltwriaeth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gyffredin</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hanes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treftadaeth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ddiwylliannol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amrywiaeth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ethnig</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hunaniaethau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profiadau</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safbwyntiau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hardal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leol</a:t>
            </a:r>
            <a:r>
              <a:rPr lang="en-GB" sz="1600" b="0" i="0" dirty="0">
                <a:solidFill>
                  <a:srgbClr val="1F1F1F"/>
                </a:solidFill>
                <a:effectLst/>
                <a:latin typeface="Arial" panose="020B0604020202020204" pitchFamily="34" charset="0"/>
              </a:rPr>
              <a:t>, Cymru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byd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ehangach</a:t>
            </a:r>
            <a:r>
              <a:rPr lang="en-GB" sz="1600" b="0" i="0" dirty="0">
                <a:solidFill>
                  <a:srgbClr val="1F1F1F"/>
                </a:solidFill>
                <a:effectLst/>
                <a:latin typeface="Arial" panose="020B0604020202020204" pitchFamily="34" charset="0"/>
              </a:rPr>
              <a:t>…</a:t>
            </a:r>
          </a:p>
          <a:p>
            <a:endParaRPr lang="en-GB" sz="1600" dirty="0">
              <a:solidFill>
                <a:srgbClr val="1F1F1F"/>
              </a:solidFill>
              <a:latin typeface="Arial" panose="020B0604020202020204" pitchFamily="34" charset="0"/>
            </a:endParaRPr>
          </a:p>
          <a:p>
            <a:r>
              <a:rPr lang="en-GB" sz="1600" dirty="0">
                <a:solidFill>
                  <a:srgbClr val="1F1F1F"/>
                </a:solidFill>
                <a:latin typeface="Arial" panose="020B0604020202020204" pitchFamily="34" charset="0"/>
              </a:rPr>
              <a:t>..</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Bydd</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Maes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hwn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annog</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dysgwyr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ddeall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natur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ryng-gysylltiol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cynaladwyedd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economaidd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amgylcheddol</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chymdeithasol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cyfiawnder</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awdurdod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angen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fyw</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mewn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cymdeithas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decach</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mwy</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cynhwysol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sy’n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wynebu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hiliaeth</a:t>
            </a:r>
            <a:r>
              <a:rPr lang="en-GB" sz="1600" b="0" i="0" dirty="0">
                <a:solidFill>
                  <a:srgbClr val="1F1F1F"/>
                </a:solidFill>
                <a:effectLst/>
                <a:latin typeface="Arial" panose="020B0604020202020204" pitchFamily="34" charset="0"/>
              </a:rPr>
              <a:t> ac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mynd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afael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â’r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broblem</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ynghyd</a:t>
            </a:r>
            <a:r>
              <a:rPr lang="en-GB" sz="1600" b="0" i="0" dirty="0">
                <a:solidFill>
                  <a:srgbClr val="1F1F1F"/>
                </a:solidFill>
                <a:effectLst/>
                <a:latin typeface="Arial" panose="020B0604020202020204" pitchFamily="34" charset="0"/>
              </a:rPr>
              <a:t> â </a:t>
            </a:r>
            <a:r>
              <a:rPr lang="en-GB" sz="1600" b="0" i="0" dirty="0" err="1">
                <a:solidFill>
                  <a:srgbClr val="1F1F1F"/>
                </a:solidFill>
                <a:effectLst/>
                <a:latin typeface="Arial" panose="020B0604020202020204" pitchFamily="34" charset="0"/>
              </a:rPr>
              <a:t>chyfrannu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Bydd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profiadau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y </a:t>
            </a:r>
            <a:r>
              <a:rPr lang="en-GB" sz="1600" b="0" i="0" dirty="0" err="1">
                <a:solidFill>
                  <a:srgbClr val="1F1F1F"/>
                </a:solidFill>
                <a:effectLst/>
                <a:latin typeface="Arial" panose="020B0604020202020204" pitchFamily="34" charset="0"/>
              </a:rPr>
              <a:t>Maes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hwn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hefyd</a:t>
            </a:r>
            <a:r>
              <a:rPr lang="en-GB" sz="1600" b="0" i="0" dirty="0">
                <a:solidFill>
                  <a:srgbClr val="1F1F1F"/>
                </a:solidFill>
                <a:effectLst/>
                <a:latin typeface="Arial" panose="020B0604020202020204" pitchFamily="34" charset="0"/>
              </a:rPr>
              <a:t> o </a:t>
            </a:r>
            <a:r>
              <a:rPr lang="en-GB" sz="1600" b="0" i="0" dirty="0" err="1">
                <a:solidFill>
                  <a:srgbClr val="1F1F1F"/>
                </a:solidFill>
                <a:effectLst/>
                <a:latin typeface="Arial" panose="020B0604020202020204" pitchFamily="34" charset="0"/>
              </a:rPr>
              <a:t>gymorth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ddysgwyr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feithrin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ymwybyddiaeth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o’u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hawliau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hunain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gan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gynnwys</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hawliau</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warchodir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i</a:t>
            </a:r>
            <a:r>
              <a:rPr lang="en-GB" sz="1600" b="0" i="0" dirty="0">
                <a:solidFill>
                  <a:srgbClr val="1F1F1F"/>
                </a:solidFill>
                <a:effectLst/>
                <a:latin typeface="Arial" panose="020B0604020202020204" pitchFamily="34" charset="0"/>
              </a:rPr>
              <a:t> dan UNCRC ac UNCRPD), </a:t>
            </a:r>
            <a:r>
              <a:rPr lang="en-GB" sz="1600" b="0" i="0" dirty="0" err="1">
                <a:solidFill>
                  <a:srgbClr val="1F1F1F"/>
                </a:solidFill>
                <a:effectLst/>
                <a:latin typeface="Arial" panose="020B0604020202020204" pitchFamily="34" charset="0"/>
              </a:rPr>
              <a:t>ynghyd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â’u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hanghenion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pryderon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teimladau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hwy</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hunain</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phobl</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eraill</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sut</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mae’r</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fath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ymwybyddiaeth</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yn</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cyfrannu</a:t>
            </a:r>
            <a:r>
              <a:rPr lang="en-GB" sz="1600" b="0" i="0" dirty="0">
                <a:solidFill>
                  <a:srgbClr val="1F1F1F"/>
                </a:solidFill>
                <a:effectLst/>
                <a:latin typeface="Arial" panose="020B0604020202020204" pitchFamily="34" charset="0"/>
              </a:rPr>
              <a:t> at </a:t>
            </a:r>
            <a:r>
              <a:rPr lang="en-GB" sz="1600" b="0" i="0" dirty="0" err="1">
                <a:solidFill>
                  <a:srgbClr val="1F1F1F"/>
                </a:solidFill>
                <a:effectLst/>
                <a:latin typeface="Arial" panose="020B0604020202020204" pitchFamily="34" charset="0"/>
              </a:rPr>
              <a:t>greu</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byd</a:t>
            </a:r>
            <a:r>
              <a:rPr lang="en-GB" sz="1600" b="0" i="0" dirty="0">
                <a:solidFill>
                  <a:srgbClr val="1F1F1F"/>
                </a:solidFill>
                <a:effectLst/>
                <a:latin typeface="Arial" panose="020B0604020202020204" pitchFamily="34" charset="0"/>
              </a:rPr>
              <a:t> </a:t>
            </a:r>
            <a:r>
              <a:rPr lang="en-GB" sz="1600" b="0" i="0" dirty="0" err="1">
                <a:solidFill>
                  <a:srgbClr val="1F1F1F"/>
                </a:solidFill>
                <a:effectLst/>
                <a:latin typeface="Arial" panose="020B0604020202020204" pitchFamily="34" charset="0"/>
              </a:rPr>
              <a:t>cynaliadwy</a:t>
            </a:r>
            <a:r>
              <a:rPr lang="en-GB" sz="1600" b="0" i="0" dirty="0">
                <a:solidFill>
                  <a:srgbClr val="1F1F1F"/>
                </a:solidFill>
                <a:effectLst/>
                <a:latin typeface="Arial" panose="020B0604020202020204" pitchFamily="34" charset="0"/>
              </a:rPr>
              <a:t> a </a:t>
            </a:r>
            <a:r>
              <a:rPr lang="en-GB" sz="1600" b="0" i="0" dirty="0" err="1">
                <a:solidFill>
                  <a:srgbClr val="1F1F1F"/>
                </a:solidFill>
                <a:effectLst/>
                <a:latin typeface="Arial" panose="020B0604020202020204" pitchFamily="34" charset="0"/>
              </a:rPr>
              <a:t>rhyng-gysylltiedig</a:t>
            </a:r>
            <a:r>
              <a:rPr lang="en-GB" sz="1600" b="0" i="0" dirty="0">
                <a:solidFill>
                  <a:srgbClr val="1F1F1F"/>
                </a:solidFill>
                <a:effectLst/>
                <a:latin typeface="Arial" panose="020B0604020202020204" pitchFamily="34" charset="0"/>
              </a:rPr>
              <a:t>.</a:t>
            </a:r>
            <a:endParaRPr lang="en-GB" sz="1600" dirty="0"/>
          </a:p>
        </p:txBody>
      </p:sp>
      <p:pic>
        <p:nvPicPr>
          <p:cNvPr id="10" name="Picture 9">
            <a:extLst>
              <a:ext uri="{FF2B5EF4-FFF2-40B4-BE49-F238E27FC236}">
                <a16:creationId xmlns:a16="http://schemas.microsoft.com/office/drawing/2014/main" id="{5DADD308-27E8-4295-8426-2D77D74EEBA0}"/>
              </a:ext>
            </a:extLst>
          </p:cNvPr>
          <p:cNvPicPr>
            <a:picLocks noChangeAspect="1"/>
          </p:cNvPicPr>
          <p:nvPr/>
        </p:nvPicPr>
        <p:blipFill>
          <a:blip r:embed="rId3"/>
          <a:stretch>
            <a:fillRect/>
          </a:stretch>
        </p:blipFill>
        <p:spPr>
          <a:xfrm>
            <a:off x="0" y="0"/>
            <a:ext cx="12192000" cy="1310642"/>
          </a:xfrm>
          <a:prstGeom prst="rect">
            <a:avLst/>
          </a:prstGeom>
        </p:spPr>
      </p:pic>
      <p:sp>
        <p:nvSpPr>
          <p:cNvPr id="11" name="TextBox 10">
            <a:extLst>
              <a:ext uri="{FF2B5EF4-FFF2-40B4-BE49-F238E27FC236}">
                <a16:creationId xmlns:a16="http://schemas.microsoft.com/office/drawing/2014/main" id="{56905B46-FBD0-40B2-9CC3-9C596C388D61}"/>
              </a:ext>
            </a:extLst>
          </p:cNvPr>
          <p:cNvSpPr txBox="1"/>
          <p:nvPr/>
        </p:nvSpPr>
        <p:spPr>
          <a:xfrm>
            <a:off x="5053263" y="409074"/>
            <a:ext cx="2901051" cy="369332"/>
          </a:xfrm>
          <a:prstGeom prst="rect">
            <a:avLst/>
          </a:prstGeom>
          <a:noFill/>
        </p:spPr>
        <p:txBody>
          <a:bodyPr wrap="none" rtlCol="0">
            <a:spAutoFit/>
          </a:bodyPr>
          <a:lstStyle/>
          <a:p>
            <a:r>
              <a:rPr lang="en-GB" dirty="0"/>
              <a:t>(Llywodraeth Cymru, 2021)</a:t>
            </a:r>
          </a:p>
        </p:txBody>
      </p:sp>
    </p:spTree>
    <p:extLst>
      <p:ext uri="{BB962C8B-B14F-4D97-AF65-F5344CB8AC3E}">
        <p14:creationId xmlns:p14="http://schemas.microsoft.com/office/powerpoint/2010/main" val="30949531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F23388-3D6E-4948-9E78-EF13F3042122}"/>
              </a:ext>
            </a:extLst>
          </p:cNvPr>
          <p:cNvPicPr>
            <a:picLocks noChangeAspect="1"/>
          </p:cNvPicPr>
          <p:nvPr/>
        </p:nvPicPr>
        <p:blipFill>
          <a:blip r:embed="rId3"/>
          <a:stretch>
            <a:fillRect/>
          </a:stretch>
        </p:blipFill>
        <p:spPr>
          <a:xfrm>
            <a:off x="0" y="1"/>
            <a:ext cx="12192000" cy="1275346"/>
          </a:xfrm>
          <a:prstGeom prst="rect">
            <a:avLst/>
          </a:prstGeom>
        </p:spPr>
      </p:pic>
      <p:sp>
        <p:nvSpPr>
          <p:cNvPr id="9" name="TextBox 8">
            <a:extLst>
              <a:ext uri="{FF2B5EF4-FFF2-40B4-BE49-F238E27FC236}">
                <a16:creationId xmlns:a16="http://schemas.microsoft.com/office/drawing/2014/main" id="{856015B1-3B78-4723-A551-D8224D1CDE11}"/>
              </a:ext>
            </a:extLst>
          </p:cNvPr>
          <p:cNvSpPr txBox="1"/>
          <p:nvPr/>
        </p:nvSpPr>
        <p:spPr>
          <a:xfrm>
            <a:off x="0" y="1407696"/>
            <a:ext cx="12192000" cy="4585871"/>
          </a:xfrm>
          <a:prstGeom prst="rect">
            <a:avLst/>
          </a:prstGeom>
          <a:noFill/>
        </p:spPr>
        <p:txBody>
          <a:bodyPr wrap="square">
            <a:spAutoFit/>
          </a:bodyPr>
          <a:lstStyle/>
          <a:p>
            <a:pPr algn="l" fontAlgn="base"/>
            <a:r>
              <a:rPr lang="en-GB" sz="1600" b="0" i="0" dirty="0">
                <a:solidFill>
                  <a:srgbClr val="1F1F1F"/>
                </a:solidFill>
                <a:effectLst/>
                <a:latin typeface="Arial" panose="020B0604020202020204" pitchFamily="34" charset="0"/>
              </a:rPr>
              <a:t>An appreciation of identity, heritage and </a:t>
            </a:r>
            <a:r>
              <a:rPr lang="en-GB" sz="1600" b="0" i="0" dirty="0" err="1">
                <a:solidFill>
                  <a:srgbClr val="1F1F1F"/>
                </a:solidFill>
                <a:effectLst/>
                <a:latin typeface="Arial" panose="020B0604020202020204" pitchFamily="34" charset="0"/>
              </a:rPr>
              <a:t>cynefin</a:t>
            </a:r>
            <a:r>
              <a:rPr lang="en-GB" sz="1600" b="0" i="0" dirty="0">
                <a:solidFill>
                  <a:srgbClr val="1F1F1F"/>
                </a:solidFill>
                <a:effectLst/>
                <a:latin typeface="Arial" panose="020B0604020202020204" pitchFamily="34" charset="0"/>
              </a:rPr>
              <a:t> can influence learners emotionally and spiritually, and help build their sense of self and of belonging. Through an understanding of themselves, learners develop their own identity and an awareness of how they, as individuals, can shape the communities in which they live. Consequently, learners will come to realise that the choices we all make, individually and collectively, can have major impacts on society.</a:t>
            </a:r>
          </a:p>
          <a:p>
            <a:pPr algn="l" fontAlgn="base"/>
            <a:endParaRPr lang="en-GB" sz="1600" b="0" i="0" dirty="0">
              <a:solidFill>
                <a:srgbClr val="1F1F1F"/>
              </a:solidFill>
              <a:effectLst/>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Through consistent exposure to the story of their locality and the story of Wales, as well as to the story of the wider world, learners can develop an understanding of the complex, </a:t>
            </a:r>
            <a:r>
              <a:rPr lang="en-GB" sz="1600" b="0" i="1" dirty="0">
                <a:solidFill>
                  <a:srgbClr val="0360A6"/>
                </a:solidFill>
                <a:effectLst/>
                <a:latin typeface="Arial" panose="020B0604020202020204" pitchFamily="34" charset="0"/>
              </a:rPr>
              <a:t>pluralistic</a:t>
            </a:r>
            <a:r>
              <a:rPr lang="en-GB" sz="1600" b="0" i="0" dirty="0">
                <a:solidFill>
                  <a:srgbClr val="1F1F1F"/>
                </a:solidFill>
                <a:effectLst/>
                <a:latin typeface="Arial" panose="020B0604020202020204" pitchFamily="34" charset="0"/>
              </a:rPr>
              <a:t> and diverse nature of societies, past and present. These stories are diverse, spanning different communities as well as in particular the stories of Black, Asian and Minority Ethnic people. This also enables learners to develop a common understanding of the diverse history, cultural heritage, ethnic diversity, identities, experiences and perspectives of their local area, Wales and the wider world…</a:t>
            </a:r>
          </a:p>
          <a:p>
            <a:pPr algn="l" fontAlgn="base"/>
            <a:endParaRPr lang="en-GB" sz="1600" dirty="0">
              <a:solidFill>
                <a:srgbClr val="1F1F1F"/>
              </a:solidFill>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…This Area will encourage learners to understand the interconnected nature of economic, environmental and social sustainability; justice and authority; and the need to live in and contribute to a fair and inclusive society that confronts and addresses racism. Experiences in this Area will also help learners develop an awareness of their own rights (including those protected in the UNCRC and UNCRPD), as well as their needs, concerns and feelings, and those of others, and of the role such an awareness plays in the creation of a sustainable and interconnected world.</a:t>
            </a:r>
          </a:p>
          <a:p>
            <a:pPr algn="l" fontAlgn="base"/>
            <a:endParaRPr lang="en-GB" dirty="0">
              <a:solidFill>
                <a:srgbClr val="1F1F1F"/>
              </a:solidFill>
              <a:latin typeface="Arial" panose="020B0604020202020204" pitchFamily="34" charset="0"/>
            </a:endParaRPr>
          </a:p>
          <a:p>
            <a:pPr algn="l" fontAlgn="base"/>
            <a:endParaRPr lang="en-GB" b="0" i="0" dirty="0">
              <a:solidFill>
                <a:srgbClr val="1F1F1F"/>
              </a:solidFill>
              <a:effectLst/>
              <a:latin typeface="Arial" panose="020B0604020202020204" pitchFamily="34" charset="0"/>
            </a:endParaRPr>
          </a:p>
        </p:txBody>
      </p:sp>
      <p:sp>
        <p:nvSpPr>
          <p:cNvPr id="10" name="TextBox 9">
            <a:extLst>
              <a:ext uri="{FF2B5EF4-FFF2-40B4-BE49-F238E27FC236}">
                <a16:creationId xmlns:a16="http://schemas.microsoft.com/office/drawing/2014/main" id="{314080BF-67B3-4425-9214-245DF5D7CA82}"/>
              </a:ext>
            </a:extLst>
          </p:cNvPr>
          <p:cNvSpPr txBox="1"/>
          <p:nvPr/>
        </p:nvSpPr>
        <p:spPr>
          <a:xfrm>
            <a:off x="6096000" y="348916"/>
            <a:ext cx="2872005" cy="369332"/>
          </a:xfrm>
          <a:prstGeom prst="rect">
            <a:avLst/>
          </a:prstGeom>
          <a:noFill/>
        </p:spPr>
        <p:txBody>
          <a:bodyPr wrap="none" rtlCol="0">
            <a:spAutoFit/>
          </a:bodyPr>
          <a:lstStyle/>
          <a:p>
            <a:r>
              <a:rPr lang="en-GB" dirty="0"/>
              <a:t>(Welsh Government, 2021)</a:t>
            </a:r>
          </a:p>
        </p:txBody>
      </p:sp>
    </p:spTree>
    <p:extLst>
      <p:ext uri="{BB962C8B-B14F-4D97-AF65-F5344CB8AC3E}">
        <p14:creationId xmlns:p14="http://schemas.microsoft.com/office/powerpoint/2010/main" val="21231512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EBFA-B2B2-410F-9E49-B8C6CE481A9C}"/>
              </a:ext>
            </a:extLst>
          </p:cNvPr>
          <p:cNvSpPr>
            <a:spLocks noGrp="1"/>
          </p:cNvSpPr>
          <p:nvPr>
            <p:ph type="title"/>
          </p:nvPr>
        </p:nvSpPr>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F378F079-CA6A-46DB-AE6F-CF59BA56BA1F}"/>
              </a:ext>
            </a:extLst>
          </p:cNvPr>
          <p:cNvSpPr>
            <a:spLocks noGrp="1"/>
          </p:cNvSpPr>
          <p:nvPr>
            <p:ph sz="half" idx="1"/>
          </p:nvPr>
        </p:nvSpPr>
        <p:spPr>
          <a:xfrm>
            <a:off x="6372726" y="1227222"/>
            <a:ext cx="5384800" cy="3989040"/>
          </a:xfrm>
        </p:spPr>
        <p:txBody>
          <a:bodyPr>
            <a:noAutofit/>
          </a:bodyPr>
          <a:lstStyle/>
          <a:p>
            <a:r>
              <a:rPr lang="en-GB" sz="2000" dirty="0">
                <a:solidFill>
                  <a:schemeClr val="accent1"/>
                </a:solidFill>
                <a:latin typeface="Arial" panose="020B0604020202020204" pitchFamily="34" charset="0"/>
                <a:cs typeface="Arial" panose="020B0604020202020204" pitchFamily="34" charset="0"/>
              </a:rPr>
              <a:t>How do we make sure that we </a:t>
            </a:r>
            <a:r>
              <a:rPr lang="en-GB" sz="2000" b="0" i="0" dirty="0">
                <a:solidFill>
                  <a:schemeClr val="accent1"/>
                </a:solidFill>
                <a:effectLst/>
                <a:latin typeface="Arial" panose="020B0604020202020204" pitchFamily="34" charset="0"/>
                <a:cs typeface="Arial" panose="020B0604020202020204" pitchFamily="34" charset="0"/>
              </a:rPr>
              <a:t>help build children’s sense of self and of belonging in the early years?</a:t>
            </a:r>
          </a:p>
          <a:p>
            <a:endParaRPr lang="en-GB" sz="2000" dirty="0">
              <a:solidFill>
                <a:schemeClr val="accent1"/>
              </a:solidFill>
              <a:latin typeface="Arial" panose="020B0604020202020204" pitchFamily="34" charset="0"/>
              <a:cs typeface="Arial" panose="020B0604020202020204" pitchFamily="34" charset="0"/>
            </a:endParaRPr>
          </a:p>
          <a:p>
            <a:endParaRPr lang="en-GB" sz="2000" b="0" i="0" dirty="0">
              <a:solidFill>
                <a:schemeClr val="accent1"/>
              </a:solidFill>
              <a:effectLst/>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What does the document mean when it says “</a:t>
            </a:r>
            <a:r>
              <a:rPr lang="en-GB" sz="2000" b="0" i="0" dirty="0">
                <a:solidFill>
                  <a:schemeClr val="accent1"/>
                </a:solidFill>
                <a:effectLst/>
                <a:latin typeface="Arial" panose="020B0604020202020204" pitchFamily="34" charset="0"/>
                <a:cs typeface="Arial" panose="020B0604020202020204" pitchFamily="34" charset="0"/>
              </a:rPr>
              <a:t>the interconnected nature of economic, environmental and social sustainability; justice and authority; and the need to live in and contribute to a fair and inclusive society that confronts and addresses racism” </a:t>
            </a:r>
            <a:endParaRPr lang="en-GB" sz="2000" dirty="0">
              <a:solidFill>
                <a:schemeClr val="accent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3CDD8629-E19F-4AB8-B96A-783FF4E54D2C}"/>
              </a:ext>
            </a:extLst>
          </p:cNvPr>
          <p:cNvSpPr>
            <a:spLocks noGrp="1"/>
          </p:cNvSpPr>
          <p:nvPr>
            <p:ph sz="half" idx="2"/>
          </p:nvPr>
        </p:nvSpPr>
        <p:spPr>
          <a:xfrm>
            <a:off x="434474" y="274638"/>
            <a:ext cx="5384800" cy="709862"/>
          </a:xfrm>
        </p:spPr>
        <p:txBody>
          <a:bodyPr/>
          <a:lstStyle/>
          <a:p>
            <a:r>
              <a:rPr lang="en-GB" dirty="0" err="1"/>
              <a:t>Ymarfer</a:t>
            </a:r>
            <a:r>
              <a:rPr lang="en-GB" dirty="0"/>
              <a:t> / </a:t>
            </a:r>
            <a:r>
              <a:rPr lang="en-GB" dirty="0">
                <a:solidFill>
                  <a:schemeClr val="accent1"/>
                </a:solidFill>
              </a:rPr>
              <a:t>Exercise</a:t>
            </a:r>
            <a:endParaRPr lang="en-GB" dirty="0">
              <a:highlight>
                <a:srgbClr val="FFFF00"/>
              </a:highlight>
            </a:endParaRPr>
          </a:p>
        </p:txBody>
      </p:sp>
      <p:sp>
        <p:nvSpPr>
          <p:cNvPr id="7" name="Text Placeholder 3">
            <a:extLst>
              <a:ext uri="{FF2B5EF4-FFF2-40B4-BE49-F238E27FC236}">
                <a16:creationId xmlns:a16="http://schemas.microsoft.com/office/drawing/2014/main" id="{B3AD50DC-9A93-4861-8A7C-269A24BD8FAD}"/>
              </a:ext>
            </a:extLst>
          </p:cNvPr>
          <p:cNvSpPr txBox="1">
            <a:spLocks/>
          </p:cNvSpPr>
          <p:nvPr/>
        </p:nvSpPr>
        <p:spPr>
          <a:xfrm>
            <a:off x="290095" y="1050101"/>
            <a:ext cx="53848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8" name="TextBox 7">
            <a:extLst>
              <a:ext uri="{FF2B5EF4-FFF2-40B4-BE49-F238E27FC236}">
                <a16:creationId xmlns:a16="http://schemas.microsoft.com/office/drawing/2014/main" id="{8C067DA3-31B4-4691-A54E-4EB613EBEDDF}"/>
              </a:ext>
            </a:extLst>
          </p:cNvPr>
          <p:cNvSpPr txBox="1"/>
          <p:nvPr/>
        </p:nvSpPr>
        <p:spPr>
          <a:xfrm>
            <a:off x="527918" y="1305683"/>
            <a:ext cx="5466482" cy="3529171"/>
          </a:xfrm>
          <a:prstGeom prst="rect">
            <a:avLst/>
          </a:prstGeom>
          <a:noFill/>
        </p:spPr>
        <p:txBody>
          <a:bodyPr wrap="square">
            <a:spAutoFit/>
          </a:bodyPr>
          <a:lstStyle/>
          <a:p>
            <a:pPr>
              <a:spcBef>
                <a:spcPts val="480"/>
              </a:spcBef>
            </a:pPr>
            <a:r>
              <a:rPr lang="cy-GB" sz="2000" b="0" i="0" dirty="0">
                <a:solidFill>
                  <a:schemeClr val="accent1"/>
                </a:solidFill>
                <a:effectLst/>
                <a:latin typeface="Arial" panose="020B0604020202020204" pitchFamily="34" charset="0"/>
                <a:cs typeface="Arial" panose="020B0604020202020204" pitchFamily="34" charset="0"/>
              </a:rPr>
              <a:t>Sut ydym ni’n gwneud yn siŵr ein bod yn helpu </a:t>
            </a:r>
            <a:r>
              <a:rPr lang="cy-GB" sz="2000" dirty="0">
                <a:solidFill>
                  <a:schemeClr val="accent1"/>
                </a:solidFill>
                <a:latin typeface="Arial" panose="020B0604020202020204" pitchFamily="34" charset="0"/>
                <a:cs typeface="Arial" panose="020B0604020202020204" pitchFamily="34" charset="0"/>
              </a:rPr>
              <a:t>i</a:t>
            </a:r>
            <a:r>
              <a:rPr lang="cy-GB" sz="2000" b="0" i="0" dirty="0">
                <a:solidFill>
                  <a:schemeClr val="accent1"/>
                </a:solidFill>
                <a:effectLst/>
                <a:latin typeface="Arial" panose="020B0604020202020204" pitchFamily="34" charset="0"/>
                <a:cs typeface="Arial" panose="020B0604020202020204" pitchFamily="34" charset="0"/>
              </a:rPr>
              <a:t> adeiladu ymdeimlad plant o’u hunan ac o berthyn yn y blynyddoedd cynnar?</a:t>
            </a:r>
          </a:p>
          <a:p>
            <a:pPr>
              <a:spcBef>
                <a:spcPts val="380"/>
              </a:spcBef>
            </a:pPr>
            <a:endParaRPr lang="en-GB" sz="2000" dirty="0">
              <a:solidFill>
                <a:schemeClr val="accent1"/>
              </a:solidFill>
              <a:latin typeface="Arial" panose="020B0604020202020204" pitchFamily="34" charset="0"/>
              <a:cs typeface="Arial" panose="020B0604020202020204" pitchFamily="34" charset="0"/>
            </a:endParaRPr>
          </a:p>
          <a:p>
            <a:endParaRPr lang="en-GB" sz="2000" b="0" i="0" dirty="0">
              <a:solidFill>
                <a:schemeClr val="accent1"/>
              </a:solidFill>
              <a:effectLst/>
              <a:latin typeface="Arial" panose="020B0604020202020204" pitchFamily="34" charset="0"/>
              <a:cs typeface="Arial" panose="020B0604020202020204" pitchFamily="34" charset="0"/>
            </a:endParaRPr>
          </a:p>
          <a:p>
            <a:r>
              <a:rPr lang="cy-GB" sz="2000" dirty="0">
                <a:solidFill>
                  <a:schemeClr val="accent1"/>
                </a:solidFill>
                <a:latin typeface="Arial" panose="020B0604020202020204" pitchFamily="34" charset="0"/>
                <a:cs typeface="Arial" panose="020B0604020202020204" pitchFamily="34" charset="0"/>
              </a:rPr>
              <a:t>Beth mae’r ddogfen yn ei olygu pan ddywed </a:t>
            </a:r>
            <a:r>
              <a:rPr lang="en-GB" sz="2000" dirty="0">
                <a:solidFill>
                  <a:schemeClr val="accent1"/>
                </a:solidFill>
                <a:latin typeface="Arial" panose="020B0604020202020204" pitchFamily="34" charset="0"/>
                <a:cs typeface="Arial" panose="020B0604020202020204" pitchFamily="34" charset="0"/>
              </a:rPr>
              <a:t>“</a:t>
            </a:r>
            <a:r>
              <a:rPr lang="en-GB" sz="2000" b="0" i="0" dirty="0">
                <a:solidFill>
                  <a:schemeClr val="accent1"/>
                </a:solidFill>
                <a:effectLst/>
                <a:latin typeface="Arial" panose="020B0604020202020204" pitchFamily="34" charset="0"/>
                <a:cs typeface="Arial" panose="020B0604020202020204" pitchFamily="34" charset="0"/>
              </a:rPr>
              <a:t>the interconnected nature of economic, environmental and social sustainability; justice and authority; and the need to live in and contribute to a fair and inclusive society that confronts and addresses racism” </a:t>
            </a:r>
            <a:endParaRPr lang="en-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80310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E9CFA-AEE8-4976-A900-D420D48D972E}"/>
              </a:ext>
            </a:extLst>
          </p:cNvPr>
          <p:cNvSpPr>
            <a:spLocks noGrp="1"/>
          </p:cNvSpPr>
          <p:nvPr>
            <p:ph type="title"/>
          </p:nvPr>
        </p:nvSpPr>
        <p:spPr>
          <a:xfrm>
            <a:off x="236621" y="280320"/>
            <a:ext cx="10972800" cy="1143000"/>
          </a:xfrm>
        </p:spPr>
        <p:txBody>
          <a:bodyPr>
            <a:normAutofit fontScale="90000"/>
          </a:bodyPr>
          <a:lstStyle/>
          <a:p>
            <a:r>
              <a:rPr lang="en-GB" dirty="0"/>
              <a:t>Llywodraeth Cymru (2021) </a:t>
            </a:r>
            <a:r>
              <a:rPr lang="en-GB" dirty="0" err="1"/>
              <a:t>Dogfen</a:t>
            </a:r>
            <a:r>
              <a:rPr lang="en-GB" dirty="0"/>
              <a:t> </a:t>
            </a:r>
            <a:r>
              <a:rPr lang="en-GB" dirty="0" err="1"/>
              <a:t>Ymgynghori</a:t>
            </a:r>
            <a:endParaRPr lang="en-GB" dirty="0"/>
          </a:p>
        </p:txBody>
      </p:sp>
      <p:pic>
        <p:nvPicPr>
          <p:cNvPr id="8" name="Content Placeholder 7">
            <a:extLst>
              <a:ext uri="{FF2B5EF4-FFF2-40B4-BE49-F238E27FC236}">
                <a16:creationId xmlns:a16="http://schemas.microsoft.com/office/drawing/2014/main" id="{0A14DDEF-0D55-42EA-B00F-094D1F23B4CE}"/>
              </a:ext>
            </a:extLst>
          </p:cNvPr>
          <p:cNvPicPr>
            <a:picLocks noGrp="1" noChangeAspect="1"/>
          </p:cNvPicPr>
          <p:nvPr>
            <p:ph sz="half" idx="1"/>
          </p:nvPr>
        </p:nvPicPr>
        <p:blipFill>
          <a:blip r:embed="rId3"/>
          <a:stretch>
            <a:fillRect/>
          </a:stretch>
        </p:blipFill>
        <p:spPr>
          <a:xfrm>
            <a:off x="0" y="2389439"/>
            <a:ext cx="7299815" cy="1143000"/>
          </a:xfrm>
        </p:spPr>
      </p:pic>
      <p:pic>
        <p:nvPicPr>
          <p:cNvPr id="6" name="Content Placeholder 5">
            <a:extLst>
              <a:ext uri="{FF2B5EF4-FFF2-40B4-BE49-F238E27FC236}">
                <a16:creationId xmlns:a16="http://schemas.microsoft.com/office/drawing/2014/main" id="{5B203660-E0A5-4987-8FC9-E043889228A6}"/>
              </a:ext>
            </a:extLst>
          </p:cNvPr>
          <p:cNvPicPr>
            <a:picLocks noGrp="1" noChangeAspect="1"/>
          </p:cNvPicPr>
          <p:nvPr>
            <p:ph sz="half" idx="2"/>
          </p:nvPr>
        </p:nvPicPr>
        <p:blipFill>
          <a:blip r:embed="rId4"/>
          <a:stretch>
            <a:fillRect/>
          </a:stretch>
        </p:blipFill>
        <p:spPr>
          <a:xfrm>
            <a:off x="6197600" y="1600201"/>
            <a:ext cx="5384800" cy="3598220"/>
          </a:xfrm>
        </p:spPr>
      </p:pic>
      <p:sp>
        <p:nvSpPr>
          <p:cNvPr id="9" name="Oval 8">
            <a:extLst>
              <a:ext uri="{FF2B5EF4-FFF2-40B4-BE49-F238E27FC236}">
                <a16:creationId xmlns:a16="http://schemas.microsoft.com/office/drawing/2014/main" id="{FED21C38-9F1F-412C-B969-EE397265DAC5}"/>
              </a:ext>
            </a:extLst>
          </p:cNvPr>
          <p:cNvSpPr/>
          <p:nvPr/>
        </p:nvSpPr>
        <p:spPr>
          <a:xfrm>
            <a:off x="0" y="2471738"/>
            <a:ext cx="6400800" cy="64293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147842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07189-59F9-4091-86C1-CD64FB6C2BCA}"/>
              </a:ext>
            </a:extLst>
          </p:cNvPr>
          <p:cNvSpPr>
            <a:spLocks noGrp="1"/>
          </p:cNvSpPr>
          <p:nvPr>
            <p:ph type="title"/>
          </p:nvPr>
        </p:nvSpPr>
        <p:spPr/>
        <p:txBody>
          <a:bodyPr/>
          <a:lstStyle/>
          <a:p>
            <a:r>
              <a:rPr lang="en-GB" dirty="0"/>
              <a:t>Welsh Government consultation (2021)</a:t>
            </a:r>
          </a:p>
        </p:txBody>
      </p:sp>
      <p:pic>
        <p:nvPicPr>
          <p:cNvPr id="8" name="Content Placeholder 7">
            <a:extLst>
              <a:ext uri="{FF2B5EF4-FFF2-40B4-BE49-F238E27FC236}">
                <a16:creationId xmlns:a16="http://schemas.microsoft.com/office/drawing/2014/main" id="{FFDDB38C-2360-485E-9CE5-31851FDD8F43}"/>
              </a:ext>
            </a:extLst>
          </p:cNvPr>
          <p:cNvPicPr>
            <a:picLocks noGrp="1" noChangeAspect="1"/>
          </p:cNvPicPr>
          <p:nvPr>
            <p:ph sz="half" idx="1"/>
          </p:nvPr>
        </p:nvPicPr>
        <p:blipFill>
          <a:blip r:embed="rId3"/>
          <a:stretch>
            <a:fillRect/>
          </a:stretch>
        </p:blipFill>
        <p:spPr>
          <a:xfrm>
            <a:off x="467134" y="2451894"/>
            <a:ext cx="6154057" cy="1143000"/>
          </a:xfrm>
        </p:spPr>
      </p:pic>
      <p:pic>
        <p:nvPicPr>
          <p:cNvPr id="6" name="Content Placeholder 5">
            <a:extLst>
              <a:ext uri="{FF2B5EF4-FFF2-40B4-BE49-F238E27FC236}">
                <a16:creationId xmlns:a16="http://schemas.microsoft.com/office/drawing/2014/main" id="{8E5D570E-20FA-4D28-A328-5DD4ABC2BE00}"/>
              </a:ext>
            </a:extLst>
          </p:cNvPr>
          <p:cNvPicPr>
            <a:picLocks noGrp="1" noChangeAspect="1"/>
          </p:cNvPicPr>
          <p:nvPr>
            <p:ph sz="half" idx="2"/>
          </p:nvPr>
        </p:nvPicPr>
        <p:blipFill>
          <a:blip r:embed="rId4"/>
          <a:stretch>
            <a:fillRect/>
          </a:stretch>
        </p:blipFill>
        <p:spPr>
          <a:xfrm>
            <a:off x="7060384" y="1600200"/>
            <a:ext cx="3659231" cy="3989388"/>
          </a:xfrm>
        </p:spPr>
      </p:pic>
      <p:sp>
        <p:nvSpPr>
          <p:cNvPr id="9" name="TextBox 8">
            <a:extLst>
              <a:ext uri="{FF2B5EF4-FFF2-40B4-BE49-F238E27FC236}">
                <a16:creationId xmlns:a16="http://schemas.microsoft.com/office/drawing/2014/main" id="{8C3516AA-82B5-4FA4-A4DC-3C14D17CB11A}"/>
              </a:ext>
            </a:extLst>
          </p:cNvPr>
          <p:cNvSpPr txBox="1"/>
          <p:nvPr/>
        </p:nvSpPr>
        <p:spPr>
          <a:xfrm flipH="1">
            <a:off x="6329362" y="2230993"/>
            <a:ext cx="731022" cy="369332"/>
          </a:xfrm>
          <a:prstGeom prst="rect">
            <a:avLst/>
          </a:prstGeom>
          <a:noFill/>
        </p:spPr>
        <p:txBody>
          <a:bodyPr wrap="square" rtlCol="0">
            <a:spAutoFit/>
          </a:bodyPr>
          <a:lstStyle/>
          <a:p>
            <a:r>
              <a:rPr lang="en-GB" dirty="0"/>
              <a:t>p.25</a:t>
            </a:r>
          </a:p>
        </p:txBody>
      </p:sp>
      <p:sp>
        <p:nvSpPr>
          <p:cNvPr id="12" name="Oval 11">
            <a:extLst>
              <a:ext uri="{FF2B5EF4-FFF2-40B4-BE49-F238E27FC236}">
                <a16:creationId xmlns:a16="http://schemas.microsoft.com/office/drawing/2014/main" id="{F893207D-6BB4-4B49-9794-9D723827215A}"/>
              </a:ext>
            </a:extLst>
          </p:cNvPr>
          <p:cNvSpPr/>
          <p:nvPr/>
        </p:nvSpPr>
        <p:spPr>
          <a:xfrm>
            <a:off x="467134" y="2518330"/>
            <a:ext cx="5857875" cy="7112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51828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82E1-83CA-4D0C-9554-FCA543464AE0}"/>
              </a:ext>
            </a:extLst>
          </p:cNvPr>
          <p:cNvSpPr>
            <a:spLocks noGrp="1"/>
          </p:cNvSpPr>
          <p:nvPr>
            <p:ph type="title"/>
          </p:nvPr>
        </p:nvSpPr>
        <p:spPr/>
        <p:txBody>
          <a:bodyPr>
            <a:normAutofit/>
          </a:bodyPr>
          <a:lstStyle/>
          <a:p>
            <a:pPr algn="l"/>
            <a:r>
              <a:rPr lang="en-GB" sz="2400" dirty="0">
                <a:solidFill>
                  <a:schemeClr val="tx2">
                    <a:lumMod val="60000"/>
                    <a:lumOff val="40000"/>
                  </a:schemeClr>
                </a:solidFill>
                <a:latin typeface="Arial" panose="020B0604020202020204" pitchFamily="34" charset="0"/>
                <a:cs typeface="Arial" panose="020B0604020202020204" pitchFamily="34" charset="0"/>
              </a:rPr>
              <a:t>Y </a:t>
            </a:r>
            <a:r>
              <a:rPr lang="en-GB" sz="2400" dirty="0" err="1">
                <a:solidFill>
                  <a:schemeClr val="tx2">
                    <a:lumMod val="60000"/>
                    <a:lumOff val="40000"/>
                  </a:schemeClr>
                </a:solidFill>
                <a:latin typeface="Arial" panose="020B0604020202020204" pitchFamily="34" charset="0"/>
                <a:cs typeface="Arial" panose="020B0604020202020204" pitchFamily="34" charset="0"/>
              </a:rPr>
              <a:t>pum</a:t>
            </a:r>
            <a:r>
              <a:rPr lang="en-GB" sz="2400" dirty="0">
                <a:solidFill>
                  <a:schemeClr val="tx2">
                    <a:lumMod val="60000"/>
                    <a:lumOff val="40000"/>
                  </a:schemeClr>
                </a:solidFill>
                <a:latin typeface="Arial" panose="020B0604020202020204" pitchFamily="34" charset="0"/>
                <a:cs typeface="Arial" panose="020B0604020202020204" pitchFamily="34" charset="0"/>
              </a:rPr>
              <a:t> </a:t>
            </a:r>
            <a:r>
              <a:rPr lang="en-GB" sz="2400" dirty="0" err="1">
                <a:solidFill>
                  <a:schemeClr val="tx2">
                    <a:lumMod val="60000"/>
                    <a:lumOff val="40000"/>
                  </a:schemeClr>
                </a:solidFill>
                <a:latin typeface="Arial" panose="020B0604020202020204" pitchFamily="34" charset="0"/>
                <a:cs typeface="Arial" panose="020B0604020202020204" pitchFamily="34" charset="0"/>
              </a:rPr>
              <a:t>llwybr</a:t>
            </a:r>
            <a:r>
              <a:rPr lang="en-GB" sz="2400" dirty="0">
                <a:solidFill>
                  <a:schemeClr val="tx2">
                    <a:lumMod val="60000"/>
                    <a:lumOff val="40000"/>
                  </a:schemeClr>
                </a:solidFill>
                <a:latin typeface="Arial" panose="020B0604020202020204" pitchFamily="34" charset="0"/>
                <a:cs typeface="Arial" panose="020B0604020202020204" pitchFamily="34" charset="0"/>
              </a:rPr>
              <a:t> </a:t>
            </a:r>
            <a:r>
              <a:rPr lang="en-GB" sz="2400" dirty="0" err="1">
                <a:solidFill>
                  <a:schemeClr val="tx2">
                    <a:lumMod val="60000"/>
                    <a:lumOff val="40000"/>
                  </a:schemeClr>
                </a:solidFill>
                <a:latin typeface="Arial" panose="020B0604020202020204" pitchFamily="34" charset="0"/>
                <a:cs typeface="Arial" panose="020B0604020202020204" pitchFamily="34" charset="0"/>
              </a:rPr>
              <a:t>datblygu</a:t>
            </a:r>
            <a:r>
              <a:rPr lang="en-GB" sz="2400" dirty="0">
                <a:solidFill>
                  <a:schemeClr val="tx2">
                    <a:lumMod val="60000"/>
                    <a:lumOff val="40000"/>
                  </a:schemeClr>
                </a:solidFill>
                <a:latin typeface="Arial" panose="020B0604020202020204" pitchFamily="34" charset="0"/>
                <a:cs typeface="Arial" panose="020B0604020202020204" pitchFamily="34" charset="0"/>
              </a:rPr>
              <a:t> / </a:t>
            </a:r>
            <a:r>
              <a:rPr lang="en-GB" sz="2400" dirty="0"/>
              <a:t>The developmental </a:t>
            </a:r>
            <a:r>
              <a:rPr lang="en-GB" sz="2400" dirty="0">
                <a:latin typeface="Arial" panose="020B0604020202020204" pitchFamily="34" charset="0"/>
                <a:cs typeface="Arial" panose="020B0604020202020204" pitchFamily="34" charset="0"/>
              </a:rPr>
              <a:t>pathways </a:t>
            </a:r>
            <a:endParaRPr lang="en-GB" sz="2400"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607DD4-9072-43AE-80D8-31FC51493104}"/>
              </a:ext>
            </a:extLst>
          </p:cNvPr>
          <p:cNvSpPr>
            <a:spLocks noGrp="1"/>
          </p:cNvSpPr>
          <p:nvPr>
            <p:ph sz="half" idx="1"/>
          </p:nvPr>
        </p:nvSpPr>
        <p:spPr>
          <a:xfrm>
            <a:off x="6372294" y="1619937"/>
            <a:ext cx="5384800" cy="3989040"/>
          </a:xfrm>
        </p:spPr>
        <p:txBody>
          <a:bodyPr>
            <a:normAutofit lnSpcReduction="10000"/>
          </a:bodyPr>
          <a:lstStyle/>
          <a:p>
            <a:pPr marL="0" indent="0">
              <a:buNone/>
            </a:pPr>
            <a:r>
              <a:rPr lang="en-GB" sz="2000" dirty="0"/>
              <a:t>The five developmental pathways are: </a:t>
            </a:r>
          </a:p>
          <a:p>
            <a:pPr marL="0" indent="0">
              <a:buNone/>
            </a:pPr>
            <a:endParaRPr lang="en-GB" sz="2000" dirty="0"/>
          </a:p>
          <a:p>
            <a:r>
              <a:rPr lang="en-GB" sz="2000" dirty="0"/>
              <a:t>Belonging</a:t>
            </a:r>
          </a:p>
          <a:p>
            <a:r>
              <a:rPr lang="en-GB" sz="2000" dirty="0"/>
              <a:t>Communication</a:t>
            </a:r>
          </a:p>
          <a:p>
            <a:r>
              <a:rPr lang="en-GB" sz="2000" dirty="0"/>
              <a:t>Exploration </a:t>
            </a:r>
          </a:p>
          <a:p>
            <a:r>
              <a:rPr lang="en-GB" sz="2000" dirty="0"/>
              <a:t>Physical development </a:t>
            </a:r>
          </a:p>
          <a:p>
            <a:r>
              <a:rPr lang="en-GB" sz="2000" dirty="0"/>
              <a:t>Well-being</a:t>
            </a:r>
          </a:p>
          <a:p>
            <a:endParaRPr lang="en-GB" sz="2000" dirty="0"/>
          </a:p>
          <a:p>
            <a:pPr marL="0" indent="0">
              <a:buNone/>
            </a:pPr>
            <a:r>
              <a:rPr lang="en-GB" sz="1600" dirty="0">
                <a:latin typeface="Arial" panose="020B0604020202020204" pitchFamily="34" charset="0"/>
                <a:cs typeface="Arial" panose="020B0604020202020204" pitchFamily="34" charset="0"/>
              </a:rPr>
              <a:t>“five pathways is dependent upon the </a:t>
            </a:r>
            <a:r>
              <a:rPr lang="en-GB" sz="1600" b="1" dirty="0">
                <a:latin typeface="Arial" panose="020B0604020202020204" pitchFamily="34" charset="0"/>
                <a:cs typeface="Arial" panose="020B0604020202020204" pitchFamily="34" charset="0"/>
              </a:rPr>
              <a:t>quality of our interactions</a:t>
            </a:r>
            <a:r>
              <a:rPr lang="en-GB" sz="1600" dirty="0">
                <a:latin typeface="Arial" panose="020B0604020202020204" pitchFamily="34" charset="0"/>
                <a:cs typeface="Arial" panose="020B0604020202020204" pitchFamily="34" charset="0"/>
              </a:rPr>
              <a:t> and the </a:t>
            </a:r>
            <a:r>
              <a:rPr lang="en-GB" sz="1600" b="1" dirty="0">
                <a:latin typeface="Arial" panose="020B0604020202020204" pitchFamily="34" charset="0"/>
                <a:cs typeface="Arial" panose="020B0604020202020204" pitchFamily="34" charset="0"/>
              </a:rPr>
              <a:t>learning experiences </a:t>
            </a:r>
            <a:r>
              <a:rPr lang="en-GB" sz="1600" dirty="0">
                <a:latin typeface="Arial" panose="020B0604020202020204" pitchFamily="34" charset="0"/>
                <a:cs typeface="Arial" panose="020B0604020202020204" pitchFamily="34" charset="0"/>
              </a:rPr>
              <a:t>and </a:t>
            </a:r>
            <a:r>
              <a:rPr lang="en-GB" sz="1600" b="1" dirty="0">
                <a:latin typeface="Arial" panose="020B0604020202020204" pitchFamily="34" charset="0"/>
                <a:cs typeface="Arial" panose="020B0604020202020204" pitchFamily="34" charset="0"/>
              </a:rPr>
              <a:t>environments</a:t>
            </a:r>
            <a:r>
              <a:rPr lang="en-GB" sz="1600" dirty="0">
                <a:latin typeface="Arial" panose="020B0604020202020204" pitchFamily="34" charset="0"/>
                <a:cs typeface="Arial" panose="020B0604020202020204" pitchFamily="34" charset="0"/>
              </a:rPr>
              <a:t> we create”   p.12</a:t>
            </a:r>
          </a:p>
        </p:txBody>
      </p:sp>
      <p:sp>
        <p:nvSpPr>
          <p:cNvPr id="4" name="Content Placeholder 3">
            <a:extLst>
              <a:ext uri="{FF2B5EF4-FFF2-40B4-BE49-F238E27FC236}">
                <a16:creationId xmlns:a16="http://schemas.microsoft.com/office/drawing/2014/main" id="{17D02863-9965-4D57-A832-004188595B77}"/>
              </a:ext>
            </a:extLst>
          </p:cNvPr>
          <p:cNvSpPr>
            <a:spLocks noGrp="1"/>
          </p:cNvSpPr>
          <p:nvPr>
            <p:ph sz="half" idx="2"/>
          </p:nvPr>
        </p:nvSpPr>
        <p:spPr>
          <a:xfrm>
            <a:off x="725453" y="1540995"/>
            <a:ext cx="5384800" cy="3989040"/>
          </a:xfrm>
        </p:spPr>
        <p:txBody>
          <a:bodyPr>
            <a:normAutofit lnSpcReduction="10000"/>
          </a:bodyPr>
          <a:lstStyle/>
          <a:p>
            <a:pPr marL="0" indent="0">
              <a:buNone/>
            </a:pPr>
            <a:r>
              <a:rPr lang="en-GB" sz="2000" dirty="0">
                <a:solidFill>
                  <a:schemeClr val="tx2">
                    <a:lumMod val="60000"/>
                    <a:lumOff val="40000"/>
                  </a:schemeClr>
                </a:solidFill>
              </a:rPr>
              <a:t>Y </a:t>
            </a:r>
            <a:r>
              <a:rPr lang="en-GB" sz="2000" dirty="0" err="1">
                <a:solidFill>
                  <a:schemeClr val="tx2">
                    <a:lumMod val="60000"/>
                    <a:lumOff val="40000"/>
                  </a:schemeClr>
                </a:solidFill>
              </a:rPr>
              <a:t>pum</a:t>
            </a:r>
            <a:r>
              <a:rPr lang="en-GB" sz="2000" dirty="0">
                <a:solidFill>
                  <a:schemeClr val="tx2">
                    <a:lumMod val="60000"/>
                    <a:lumOff val="40000"/>
                  </a:schemeClr>
                </a:solidFill>
              </a:rPr>
              <a:t> </a:t>
            </a:r>
            <a:r>
              <a:rPr lang="en-GB" sz="2000" dirty="0" err="1">
                <a:solidFill>
                  <a:schemeClr val="tx2">
                    <a:lumMod val="60000"/>
                    <a:lumOff val="40000"/>
                  </a:schemeClr>
                </a:solidFill>
              </a:rPr>
              <a:t>llwybr</a:t>
            </a:r>
            <a:r>
              <a:rPr lang="en-GB" sz="2000" dirty="0">
                <a:solidFill>
                  <a:schemeClr val="tx2">
                    <a:lumMod val="60000"/>
                    <a:lumOff val="40000"/>
                  </a:schemeClr>
                </a:solidFill>
              </a:rPr>
              <a:t> </a:t>
            </a:r>
            <a:r>
              <a:rPr lang="en-GB" sz="2000" dirty="0" err="1">
                <a:solidFill>
                  <a:schemeClr val="tx2">
                    <a:lumMod val="60000"/>
                    <a:lumOff val="40000"/>
                  </a:schemeClr>
                </a:solidFill>
              </a:rPr>
              <a:t>datblygu</a:t>
            </a:r>
            <a:r>
              <a:rPr lang="en-GB" sz="2000" dirty="0">
                <a:solidFill>
                  <a:schemeClr val="tx2">
                    <a:lumMod val="60000"/>
                    <a:lumOff val="40000"/>
                  </a:schemeClr>
                </a:solidFill>
              </a:rPr>
              <a:t> </a:t>
            </a:r>
            <a:r>
              <a:rPr lang="en-GB" sz="2000" dirty="0" err="1">
                <a:solidFill>
                  <a:schemeClr val="tx2">
                    <a:lumMod val="60000"/>
                    <a:lumOff val="40000"/>
                  </a:schemeClr>
                </a:solidFill>
              </a:rPr>
              <a:t>yw</a:t>
            </a:r>
            <a:r>
              <a:rPr lang="en-GB" sz="2000" dirty="0">
                <a:solidFill>
                  <a:schemeClr val="tx2">
                    <a:lumMod val="60000"/>
                    <a:lumOff val="40000"/>
                  </a:schemeClr>
                </a:solidFill>
              </a:rPr>
              <a:t>: </a:t>
            </a:r>
          </a:p>
          <a:p>
            <a:pPr marL="0" indent="0">
              <a:buNone/>
            </a:pPr>
            <a:endParaRPr lang="en-GB" sz="2000" dirty="0">
              <a:solidFill>
                <a:schemeClr val="tx2">
                  <a:lumMod val="60000"/>
                  <a:lumOff val="40000"/>
                </a:schemeClr>
              </a:solidFill>
            </a:endParaRPr>
          </a:p>
          <a:p>
            <a:r>
              <a:rPr lang="en-GB" sz="2000" dirty="0">
                <a:solidFill>
                  <a:schemeClr val="tx2">
                    <a:lumMod val="60000"/>
                    <a:lumOff val="40000"/>
                  </a:schemeClr>
                </a:solidFill>
              </a:rPr>
              <a:t>Perthyn</a:t>
            </a:r>
          </a:p>
          <a:p>
            <a:r>
              <a:rPr lang="en-GB" sz="2000" dirty="0" err="1">
                <a:solidFill>
                  <a:schemeClr val="tx2">
                    <a:lumMod val="60000"/>
                    <a:lumOff val="40000"/>
                  </a:schemeClr>
                </a:solidFill>
              </a:rPr>
              <a:t>Cyfathrebu</a:t>
            </a:r>
            <a:endParaRPr lang="en-GB" sz="2000" dirty="0">
              <a:solidFill>
                <a:schemeClr val="tx2">
                  <a:lumMod val="60000"/>
                  <a:lumOff val="40000"/>
                </a:schemeClr>
              </a:solidFill>
            </a:endParaRPr>
          </a:p>
          <a:p>
            <a:r>
              <a:rPr lang="en-GB" sz="2000" dirty="0" err="1">
                <a:solidFill>
                  <a:schemeClr val="tx2">
                    <a:lumMod val="60000"/>
                    <a:lumOff val="40000"/>
                  </a:schemeClr>
                </a:solidFill>
              </a:rPr>
              <a:t>Archwilio</a:t>
            </a:r>
            <a:r>
              <a:rPr lang="en-GB" sz="2000" dirty="0">
                <a:solidFill>
                  <a:schemeClr val="tx2">
                    <a:lumMod val="60000"/>
                    <a:lumOff val="40000"/>
                  </a:schemeClr>
                </a:solidFill>
              </a:rPr>
              <a:t> </a:t>
            </a:r>
          </a:p>
          <a:p>
            <a:r>
              <a:rPr lang="en-GB" sz="2000" dirty="0" err="1">
                <a:solidFill>
                  <a:schemeClr val="tx2">
                    <a:lumMod val="60000"/>
                    <a:lumOff val="40000"/>
                  </a:schemeClr>
                </a:solidFill>
              </a:rPr>
              <a:t>Datblygiad</a:t>
            </a:r>
            <a:r>
              <a:rPr lang="en-GB" sz="2000" dirty="0">
                <a:solidFill>
                  <a:schemeClr val="tx2">
                    <a:lumMod val="60000"/>
                    <a:lumOff val="40000"/>
                  </a:schemeClr>
                </a:solidFill>
              </a:rPr>
              <a:t> </a:t>
            </a:r>
            <a:r>
              <a:rPr lang="en-GB" sz="2000" dirty="0" err="1">
                <a:solidFill>
                  <a:schemeClr val="tx2">
                    <a:lumMod val="60000"/>
                    <a:lumOff val="40000"/>
                  </a:schemeClr>
                </a:solidFill>
              </a:rPr>
              <a:t>corfforol</a:t>
            </a:r>
            <a:r>
              <a:rPr lang="en-GB" sz="2000" dirty="0">
                <a:solidFill>
                  <a:schemeClr val="tx2">
                    <a:lumMod val="60000"/>
                    <a:lumOff val="40000"/>
                  </a:schemeClr>
                </a:solidFill>
              </a:rPr>
              <a:t> </a:t>
            </a:r>
          </a:p>
          <a:p>
            <a:r>
              <a:rPr lang="en-GB" sz="2000" dirty="0" err="1">
                <a:solidFill>
                  <a:schemeClr val="tx2">
                    <a:lumMod val="60000"/>
                    <a:lumOff val="40000"/>
                  </a:schemeClr>
                </a:solidFill>
              </a:rPr>
              <a:t>Lles</a:t>
            </a:r>
            <a:r>
              <a:rPr lang="en-GB" sz="2000" dirty="0">
                <a:solidFill>
                  <a:schemeClr val="tx2">
                    <a:lumMod val="60000"/>
                    <a:lumOff val="40000"/>
                  </a:schemeClr>
                </a:solidFill>
              </a:rPr>
              <a:t> </a:t>
            </a:r>
          </a:p>
          <a:p>
            <a:endParaRPr lang="en-GB" sz="2000" dirty="0">
              <a:solidFill>
                <a:schemeClr val="tx2">
                  <a:lumMod val="60000"/>
                  <a:lumOff val="40000"/>
                </a:schemeClr>
              </a:solidFill>
            </a:endParaRPr>
          </a:p>
          <a:p>
            <a:pPr marL="0" indent="0">
              <a:buNone/>
            </a:pPr>
            <a:r>
              <a:rPr lang="en-GB" sz="1800" dirty="0">
                <a:solidFill>
                  <a:schemeClr val="tx2">
                    <a:lumMod val="60000"/>
                    <a:lumOff val="40000"/>
                  </a:schemeClr>
                </a:solidFill>
                <a:latin typeface="Arial" panose="020B0604020202020204" pitchFamily="34" charset="0"/>
                <a:cs typeface="Arial" panose="020B0604020202020204" pitchFamily="34" charset="0"/>
              </a:rPr>
              <a:t>“Mae </a:t>
            </a:r>
            <a:r>
              <a:rPr lang="en-GB" sz="1800" dirty="0" err="1">
                <a:solidFill>
                  <a:schemeClr val="tx2">
                    <a:lumMod val="60000"/>
                    <a:lumOff val="40000"/>
                  </a:schemeClr>
                </a:solidFill>
                <a:latin typeface="Arial" panose="020B0604020202020204" pitchFamily="34" charset="0"/>
                <a:cs typeface="Arial" panose="020B0604020202020204" pitchFamily="34" charset="0"/>
              </a:rPr>
              <a:t>datblygiad</a:t>
            </a:r>
            <a:r>
              <a:rPr lang="en-GB" sz="1800" dirty="0">
                <a:solidFill>
                  <a:schemeClr val="tx2">
                    <a:lumMod val="60000"/>
                    <a:lumOff val="40000"/>
                  </a:schemeClr>
                </a:solidFill>
                <a:latin typeface="Arial" panose="020B0604020202020204" pitchFamily="34" charset="0"/>
                <a:cs typeface="Arial" panose="020B0604020202020204" pitchFamily="34" charset="0"/>
              </a:rPr>
              <a:t> o </a:t>
            </a:r>
            <a:r>
              <a:rPr lang="en-GB" sz="1800" dirty="0" err="1">
                <a:solidFill>
                  <a:schemeClr val="tx2">
                    <a:lumMod val="60000"/>
                    <a:lumOff val="40000"/>
                  </a:schemeClr>
                </a:solidFill>
                <a:latin typeface="Arial" panose="020B0604020202020204" pitchFamily="34" charset="0"/>
                <a:cs typeface="Arial" panose="020B0604020202020204" pitchFamily="34" charset="0"/>
              </a:rPr>
              <a:t>fewn</a:t>
            </a:r>
            <a:r>
              <a:rPr lang="en-GB" sz="1800" dirty="0">
                <a:solidFill>
                  <a:schemeClr val="tx2">
                    <a:lumMod val="60000"/>
                    <a:lumOff val="40000"/>
                  </a:schemeClr>
                </a:solidFill>
                <a:latin typeface="Arial" panose="020B0604020202020204" pitchFamily="34" charset="0"/>
                <a:cs typeface="Arial" panose="020B0604020202020204" pitchFamily="34" charset="0"/>
              </a:rPr>
              <a:t> ac </a:t>
            </a:r>
            <a:r>
              <a:rPr lang="en-GB" sz="1800" dirty="0" err="1">
                <a:solidFill>
                  <a:schemeClr val="tx2">
                    <a:lumMod val="60000"/>
                    <a:lumOff val="40000"/>
                  </a:schemeClr>
                </a:solidFill>
                <a:latin typeface="Arial" panose="020B0604020202020204" pitchFamily="34" charset="0"/>
                <a:cs typeface="Arial" panose="020B0604020202020204" pitchFamily="34" charset="0"/>
              </a:rPr>
              <a:t>ar</a:t>
            </a:r>
            <a:r>
              <a:rPr lang="en-GB" sz="1800" dirty="0">
                <a:solidFill>
                  <a:schemeClr val="tx2">
                    <a:lumMod val="60000"/>
                    <a:lumOff val="40000"/>
                  </a:schemeClr>
                </a:solidFill>
                <a:latin typeface="Arial" panose="020B0604020202020204" pitchFamily="34" charset="0"/>
                <a:cs typeface="Arial" panose="020B0604020202020204" pitchFamily="34" charset="0"/>
              </a:rPr>
              <a:t> draws y </a:t>
            </a:r>
            <a:r>
              <a:rPr lang="en-GB" sz="1800" dirty="0" err="1">
                <a:solidFill>
                  <a:schemeClr val="tx2">
                    <a:lumMod val="60000"/>
                    <a:lumOff val="40000"/>
                  </a:schemeClr>
                </a:solidFill>
                <a:latin typeface="Arial" panose="020B0604020202020204" pitchFamily="34" charset="0"/>
                <a:cs typeface="Arial" panose="020B0604020202020204" pitchFamily="34" charset="0"/>
              </a:rPr>
              <a:t>pum</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llwybr</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yn</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dibynnu</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ar</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ansawdd</a:t>
            </a:r>
            <a:r>
              <a:rPr lang="en-GB" sz="1800" b="1"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ein</a:t>
            </a:r>
            <a:r>
              <a:rPr lang="en-GB" sz="1800" b="1"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rhyngweithio</a:t>
            </a:r>
            <a:r>
              <a:rPr lang="en-GB" sz="1800" b="1"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a'r</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profiadau</a:t>
            </a:r>
            <a:r>
              <a:rPr lang="en-GB" sz="1800" b="1"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a'r</a:t>
            </a:r>
            <a:r>
              <a:rPr lang="en-GB" sz="1800" b="1"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amgylcheddau</a:t>
            </a:r>
            <a:r>
              <a:rPr lang="en-GB" sz="1800" b="1" dirty="0">
                <a:solidFill>
                  <a:schemeClr val="tx2">
                    <a:lumMod val="60000"/>
                    <a:lumOff val="40000"/>
                  </a:schemeClr>
                </a:solidFill>
                <a:latin typeface="Arial" panose="020B0604020202020204" pitchFamily="34" charset="0"/>
                <a:cs typeface="Arial" panose="020B0604020202020204" pitchFamily="34" charset="0"/>
              </a:rPr>
              <a:t> </a:t>
            </a:r>
            <a:r>
              <a:rPr lang="en-GB" sz="1800" b="1" dirty="0" err="1">
                <a:solidFill>
                  <a:schemeClr val="tx2">
                    <a:lumMod val="60000"/>
                    <a:lumOff val="40000"/>
                  </a:schemeClr>
                </a:solidFill>
                <a:latin typeface="Arial" panose="020B0604020202020204" pitchFamily="34" charset="0"/>
                <a:cs typeface="Arial" panose="020B0604020202020204" pitchFamily="34" charset="0"/>
              </a:rPr>
              <a:t>dysgu</a:t>
            </a:r>
            <a:r>
              <a:rPr lang="en-GB" sz="1800" dirty="0">
                <a:solidFill>
                  <a:schemeClr val="tx2">
                    <a:lumMod val="60000"/>
                    <a:lumOff val="40000"/>
                  </a:schemeClr>
                </a:solidFill>
                <a:latin typeface="Arial" panose="020B0604020202020204" pitchFamily="34" charset="0"/>
                <a:cs typeface="Arial" panose="020B0604020202020204" pitchFamily="34" charset="0"/>
              </a:rPr>
              <a:t> y </a:t>
            </a:r>
            <a:r>
              <a:rPr lang="en-GB" sz="1800" dirty="0" err="1">
                <a:solidFill>
                  <a:schemeClr val="tx2">
                    <a:lumMod val="60000"/>
                    <a:lumOff val="40000"/>
                  </a:schemeClr>
                </a:solidFill>
                <a:latin typeface="Arial" panose="020B0604020202020204" pitchFamily="34" charset="0"/>
                <a:cs typeface="Arial" panose="020B0604020202020204" pitchFamily="34" charset="0"/>
              </a:rPr>
              <a:t>byddwn</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yn</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eu</a:t>
            </a:r>
            <a:r>
              <a:rPr lang="en-GB" sz="1800" dirty="0">
                <a:solidFill>
                  <a:schemeClr val="tx2">
                    <a:lumMod val="60000"/>
                    <a:lumOff val="40000"/>
                  </a:schemeClr>
                </a:solidFill>
                <a:latin typeface="Arial" panose="020B0604020202020204" pitchFamily="34" charset="0"/>
                <a:cs typeface="Arial" panose="020B0604020202020204" pitchFamily="34" charset="0"/>
              </a:rPr>
              <a:t> </a:t>
            </a:r>
            <a:r>
              <a:rPr lang="en-GB" sz="1800" dirty="0" err="1">
                <a:solidFill>
                  <a:schemeClr val="tx2">
                    <a:lumMod val="60000"/>
                    <a:lumOff val="40000"/>
                  </a:schemeClr>
                </a:solidFill>
                <a:latin typeface="Arial" panose="020B0604020202020204" pitchFamily="34" charset="0"/>
                <a:cs typeface="Arial" panose="020B0604020202020204" pitchFamily="34" charset="0"/>
              </a:rPr>
              <a:t>creu</a:t>
            </a:r>
            <a:r>
              <a:rPr lang="en-GB" sz="1800" dirty="0">
                <a:solidFill>
                  <a:schemeClr val="tx2">
                    <a:lumMod val="60000"/>
                    <a:lumOff val="40000"/>
                  </a:schemeClr>
                </a:solidFill>
                <a:latin typeface="Arial" panose="020B0604020202020204" pitchFamily="34" charset="0"/>
                <a:cs typeface="Arial" panose="020B0604020202020204" pitchFamily="34" charset="0"/>
              </a:rPr>
              <a:t>”.  t.12</a:t>
            </a:r>
          </a:p>
        </p:txBody>
      </p:sp>
      <p:sp>
        <p:nvSpPr>
          <p:cNvPr id="6" name="Oval 5">
            <a:extLst>
              <a:ext uri="{FF2B5EF4-FFF2-40B4-BE49-F238E27FC236}">
                <a16:creationId xmlns:a16="http://schemas.microsoft.com/office/drawing/2014/main" id="{AA2BCD84-613E-487E-B75D-163650B79BD8}"/>
              </a:ext>
            </a:extLst>
          </p:cNvPr>
          <p:cNvSpPr/>
          <p:nvPr/>
        </p:nvSpPr>
        <p:spPr>
          <a:xfrm>
            <a:off x="6197600" y="2257425"/>
            <a:ext cx="1946275" cy="385763"/>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AF461CA-99C6-4A1F-AFBE-C16938067D28}"/>
              </a:ext>
            </a:extLst>
          </p:cNvPr>
          <p:cNvSpPr/>
          <p:nvPr/>
        </p:nvSpPr>
        <p:spPr>
          <a:xfrm>
            <a:off x="609600" y="2085975"/>
            <a:ext cx="1962150" cy="5572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10AB742-80F4-40CD-BDCD-3112E0DDF888}"/>
              </a:ext>
            </a:extLst>
          </p:cNvPr>
          <p:cNvSpPr/>
          <p:nvPr/>
        </p:nvSpPr>
        <p:spPr>
          <a:xfrm>
            <a:off x="6315075" y="2257425"/>
            <a:ext cx="1946275" cy="3857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104504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4A2A5D-2513-4B9E-87A1-6B4C3BF460F9}"/>
              </a:ext>
            </a:extLst>
          </p:cNvPr>
          <p:cNvPicPr>
            <a:picLocks noChangeAspect="1"/>
          </p:cNvPicPr>
          <p:nvPr/>
        </p:nvPicPr>
        <p:blipFill>
          <a:blip r:embed="rId3"/>
          <a:stretch>
            <a:fillRect/>
          </a:stretch>
        </p:blipFill>
        <p:spPr>
          <a:xfrm>
            <a:off x="0" y="0"/>
            <a:ext cx="12192000" cy="3408383"/>
          </a:xfrm>
          <a:prstGeom prst="rect">
            <a:avLst/>
          </a:prstGeom>
        </p:spPr>
      </p:pic>
      <p:pic>
        <p:nvPicPr>
          <p:cNvPr id="5" name="Picture 4">
            <a:extLst>
              <a:ext uri="{FF2B5EF4-FFF2-40B4-BE49-F238E27FC236}">
                <a16:creationId xmlns:a16="http://schemas.microsoft.com/office/drawing/2014/main" id="{6896BDCC-C794-440F-A926-61FA612A370A}"/>
              </a:ext>
            </a:extLst>
          </p:cNvPr>
          <p:cNvPicPr>
            <a:picLocks noChangeAspect="1"/>
          </p:cNvPicPr>
          <p:nvPr/>
        </p:nvPicPr>
        <p:blipFill>
          <a:blip r:embed="rId4"/>
          <a:stretch>
            <a:fillRect/>
          </a:stretch>
        </p:blipFill>
        <p:spPr>
          <a:xfrm>
            <a:off x="116681" y="3408383"/>
            <a:ext cx="11958638" cy="3408383"/>
          </a:xfrm>
          <a:prstGeom prst="rect">
            <a:avLst/>
          </a:prstGeom>
        </p:spPr>
      </p:pic>
    </p:spTree>
    <p:extLst>
      <p:ext uri="{BB962C8B-B14F-4D97-AF65-F5344CB8AC3E}">
        <p14:creationId xmlns:p14="http://schemas.microsoft.com/office/powerpoint/2010/main" val="1546176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D82BF0-1225-428B-9A1A-F752C16A497B}"/>
              </a:ext>
            </a:extLst>
          </p:cNvPr>
          <p:cNvPicPr>
            <a:picLocks noChangeAspect="1"/>
          </p:cNvPicPr>
          <p:nvPr/>
        </p:nvPicPr>
        <p:blipFill>
          <a:blip r:embed="rId3"/>
          <a:stretch>
            <a:fillRect/>
          </a:stretch>
        </p:blipFill>
        <p:spPr>
          <a:xfrm>
            <a:off x="47626" y="0"/>
            <a:ext cx="12339637" cy="4257675"/>
          </a:xfrm>
          <a:prstGeom prst="rect">
            <a:avLst/>
          </a:prstGeom>
        </p:spPr>
      </p:pic>
      <p:pic>
        <p:nvPicPr>
          <p:cNvPr id="6" name="Picture 5">
            <a:extLst>
              <a:ext uri="{FF2B5EF4-FFF2-40B4-BE49-F238E27FC236}">
                <a16:creationId xmlns:a16="http://schemas.microsoft.com/office/drawing/2014/main" id="{73C776A4-FC0F-4941-AA7B-B3E966C13880}"/>
              </a:ext>
            </a:extLst>
          </p:cNvPr>
          <p:cNvPicPr>
            <a:picLocks noChangeAspect="1"/>
          </p:cNvPicPr>
          <p:nvPr/>
        </p:nvPicPr>
        <p:blipFill>
          <a:blip r:embed="rId4"/>
          <a:stretch>
            <a:fillRect/>
          </a:stretch>
        </p:blipFill>
        <p:spPr>
          <a:xfrm>
            <a:off x="376237" y="4207908"/>
            <a:ext cx="11439526" cy="2650092"/>
          </a:xfrm>
          <a:prstGeom prst="rect">
            <a:avLst/>
          </a:prstGeom>
        </p:spPr>
      </p:pic>
    </p:spTree>
    <p:extLst>
      <p:ext uri="{BB962C8B-B14F-4D97-AF65-F5344CB8AC3E}">
        <p14:creationId xmlns:p14="http://schemas.microsoft.com/office/powerpoint/2010/main" val="12114490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87E3BE-1231-4135-ACF6-451C7322D0F6}"/>
              </a:ext>
            </a:extLst>
          </p:cNvPr>
          <p:cNvPicPr>
            <a:picLocks noChangeAspect="1"/>
          </p:cNvPicPr>
          <p:nvPr/>
        </p:nvPicPr>
        <p:blipFill>
          <a:blip r:embed="rId3"/>
          <a:stretch>
            <a:fillRect/>
          </a:stretch>
        </p:blipFill>
        <p:spPr>
          <a:xfrm>
            <a:off x="0" y="864761"/>
            <a:ext cx="12192000" cy="2961281"/>
          </a:xfrm>
          <a:prstGeom prst="rect">
            <a:avLst/>
          </a:prstGeom>
        </p:spPr>
      </p:pic>
      <p:sp>
        <p:nvSpPr>
          <p:cNvPr id="4" name="TextBox 3">
            <a:extLst>
              <a:ext uri="{FF2B5EF4-FFF2-40B4-BE49-F238E27FC236}">
                <a16:creationId xmlns:a16="http://schemas.microsoft.com/office/drawing/2014/main" id="{85571B7D-A486-4A33-8A80-FC839F301B4A}"/>
              </a:ext>
            </a:extLst>
          </p:cNvPr>
          <p:cNvSpPr txBox="1"/>
          <p:nvPr/>
        </p:nvSpPr>
        <p:spPr>
          <a:xfrm>
            <a:off x="8518358" y="770021"/>
            <a:ext cx="562975" cy="369332"/>
          </a:xfrm>
          <a:prstGeom prst="rect">
            <a:avLst/>
          </a:prstGeom>
          <a:noFill/>
        </p:spPr>
        <p:txBody>
          <a:bodyPr wrap="none" rtlCol="0">
            <a:spAutoFit/>
          </a:bodyPr>
          <a:lstStyle/>
          <a:p>
            <a:r>
              <a:rPr lang="en-GB" dirty="0"/>
              <a:t>t.53</a:t>
            </a:r>
          </a:p>
        </p:txBody>
      </p:sp>
    </p:spTree>
    <p:extLst>
      <p:ext uri="{BB962C8B-B14F-4D97-AF65-F5344CB8AC3E}">
        <p14:creationId xmlns:p14="http://schemas.microsoft.com/office/powerpoint/2010/main" val="20838075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5B736D-6299-468C-8CCF-40694CD74665}"/>
              </a:ext>
            </a:extLst>
          </p:cNvPr>
          <p:cNvPicPr>
            <a:picLocks noChangeAspect="1"/>
          </p:cNvPicPr>
          <p:nvPr/>
        </p:nvPicPr>
        <p:blipFill>
          <a:blip r:embed="rId3"/>
          <a:stretch>
            <a:fillRect/>
          </a:stretch>
        </p:blipFill>
        <p:spPr>
          <a:xfrm>
            <a:off x="0" y="-1307"/>
            <a:ext cx="12192000" cy="3452030"/>
          </a:xfrm>
          <a:prstGeom prst="rect">
            <a:avLst/>
          </a:prstGeom>
        </p:spPr>
      </p:pic>
      <p:pic>
        <p:nvPicPr>
          <p:cNvPr id="5" name="Picture 4">
            <a:extLst>
              <a:ext uri="{FF2B5EF4-FFF2-40B4-BE49-F238E27FC236}">
                <a16:creationId xmlns:a16="http://schemas.microsoft.com/office/drawing/2014/main" id="{4CBCDD4A-0342-4DBB-AD4C-C7494CE21987}"/>
              </a:ext>
            </a:extLst>
          </p:cNvPr>
          <p:cNvPicPr>
            <a:picLocks noChangeAspect="1"/>
          </p:cNvPicPr>
          <p:nvPr/>
        </p:nvPicPr>
        <p:blipFill>
          <a:blip r:embed="rId4"/>
          <a:stretch>
            <a:fillRect/>
          </a:stretch>
        </p:blipFill>
        <p:spPr>
          <a:xfrm>
            <a:off x="0" y="3284721"/>
            <a:ext cx="12192000" cy="1419526"/>
          </a:xfrm>
          <a:prstGeom prst="rect">
            <a:avLst/>
          </a:prstGeom>
        </p:spPr>
      </p:pic>
      <p:pic>
        <p:nvPicPr>
          <p:cNvPr id="7" name="Picture 6">
            <a:extLst>
              <a:ext uri="{FF2B5EF4-FFF2-40B4-BE49-F238E27FC236}">
                <a16:creationId xmlns:a16="http://schemas.microsoft.com/office/drawing/2014/main" id="{3B3DA326-48FC-4992-B37D-1837B1B35B21}"/>
              </a:ext>
            </a:extLst>
          </p:cNvPr>
          <p:cNvPicPr>
            <a:picLocks noChangeAspect="1"/>
          </p:cNvPicPr>
          <p:nvPr/>
        </p:nvPicPr>
        <p:blipFill>
          <a:blip r:embed="rId5"/>
          <a:stretch>
            <a:fillRect/>
          </a:stretch>
        </p:blipFill>
        <p:spPr>
          <a:xfrm>
            <a:off x="0" y="4427621"/>
            <a:ext cx="12192000" cy="2140688"/>
          </a:xfrm>
          <a:prstGeom prst="rect">
            <a:avLst/>
          </a:prstGeom>
        </p:spPr>
      </p:pic>
      <p:sp>
        <p:nvSpPr>
          <p:cNvPr id="8" name="TextBox 7">
            <a:extLst>
              <a:ext uri="{FF2B5EF4-FFF2-40B4-BE49-F238E27FC236}">
                <a16:creationId xmlns:a16="http://schemas.microsoft.com/office/drawing/2014/main" id="{E3FB00A5-38A5-4EF6-A65A-0F654894C71B}"/>
              </a:ext>
            </a:extLst>
          </p:cNvPr>
          <p:cNvSpPr txBox="1"/>
          <p:nvPr/>
        </p:nvSpPr>
        <p:spPr>
          <a:xfrm>
            <a:off x="9035716" y="1540042"/>
            <a:ext cx="562975" cy="369332"/>
          </a:xfrm>
          <a:prstGeom prst="rect">
            <a:avLst/>
          </a:prstGeom>
          <a:noFill/>
        </p:spPr>
        <p:txBody>
          <a:bodyPr wrap="none" rtlCol="0">
            <a:spAutoFit/>
          </a:bodyPr>
          <a:lstStyle/>
          <a:p>
            <a:r>
              <a:rPr lang="en-GB" dirty="0"/>
              <a:t>t.54</a:t>
            </a:r>
          </a:p>
        </p:txBody>
      </p:sp>
    </p:spTree>
    <p:extLst>
      <p:ext uri="{BB962C8B-B14F-4D97-AF65-F5344CB8AC3E}">
        <p14:creationId xmlns:p14="http://schemas.microsoft.com/office/powerpoint/2010/main" val="33238586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5EAFA7-5285-4A1A-8577-2E6C2B4FF2F0}"/>
              </a:ext>
            </a:extLst>
          </p:cNvPr>
          <p:cNvPicPr>
            <a:picLocks noChangeAspect="1"/>
          </p:cNvPicPr>
          <p:nvPr/>
        </p:nvPicPr>
        <p:blipFill>
          <a:blip r:embed="rId3"/>
          <a:stretch>
            <a:fillRect/>
          </a:stretch>
        </p:blipFill>
        <p:spPr>
          <a:xfrm>
            <a:off x="0" y="900112"/>
            <a:ext cx="12192000" cy="4243387"/>
          </a:xfrm>
          <a:prstGeom prst="rect">
            <a:avLst/>
          </a:prstGeom>
        </p:spPr>
      </p:pic>
      <p:sp>
        <p:nvSpPr>
          <p:cNvPr id="4" name="TextBox 3">
            <a:extLst>
              <a:ext uri="{FF2B5EF4-FFF2-40B4-BE49-F238E27FC236}">
                <a16:creationId xmlns:a16="http://schemas.microsoft.com/office/drawing/2014/main" id="{12BB6ED1-56BB-40C2-B984-D474B37A9C75}"/>
              </a:ext>
            </a:extLst>
          </p:cNvPr>
          <p:cNvSpPr txBox="1"/>
          <p:nvPr/>
        </p:nvSpPr>
        <p:spPr>
          <a:xfrm>
            <a:off x="8701088" y="300038"/>
            <a:ext cx="963725" cy="369332"/>
          </a:xfrm>
          <a:prstGeom prst="rect">
            <a:avLst/>
          </a:prstGeom>
          <a:noFill/>
        </p:spPr>
        <p:txBody>
          <a:bodyPr wrap="none" rtlCol="0">
            <a:spAutoFit/>
          </a:bodyPr>
          <a:lstStyle/>
          <a:p>
            <a:r>
              <a:rPr lang="en-GB" dirty="0"/>
              <a:t>p.51-52</a:t>
            </a:r>
          </a:p>
        </p:txBody>
      </p:sp>
    </p:spTree>
    <p:extLst>
      <p:ext uri="{BB962C8B-B14F-4D97-AF65-F5344CB8AC3E}">
        <p14:creationId xmlns:p14="http://schemas.microsoft.com/office/powerpoint/2010/main" val="33482523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5B66F8-1624-4D38-8045-024701620D5B}"/>
              </a:ext>
            </a:extLst>
          </p:cNvPr>
          <p:cNvPicPr>
            <a:picLocks noChangeAspect="1"/>
          </p:cNvPicPr>
          <p:nvPr/>
        </p:nvPicPr>
        <p:blipFill>
          <a:blip r:embed="rId3"/>
          <a:stretch>
            <a:fillRect/>
          </a:stretch>
        </p:blipFill>
        <p:spPr>
          <a:xfrm>
            <a:off x="0" y="105751"/>
            <a:ext cx="12192000" cy="6389322"/>
          </a:xfrm>
          <a:prstGeom prst="rect">
            <a:avLst/>
          </a:prstGeom>
        </p:spPr>
      </p:pic>
      <p:sp>
        <p:nvSpPr>
          <p:cNvPr id="4" name="TextBox 3">
            <a:extLst>
              <a:ext uri="{FF2B5EF4-FFF2-40B4-BE49-F238E27FC236}">
                <a16:creationId xmlns:a16="http://schemas.microsoft.com/office/drawing/2014/main" id="{FF9FF698-4031-498B-A283-1F9257630D70}"/>
              </a:ext>
            </a:extLst>
          </p:cNvPr>
          <p:cNvSpPr txBox="1"/>
          <p:nvPr/>
        </p:nvSpPr>
        <p:spPr>
          <a:xfrm>
            <a:off x="8515350" y="385763"/>
            <a:ext cx="620683" cy="369332"/>
          </a:xfrm>
          <a:prstGeom prst="rect">
            <a:avLst/>
          </a:prstGeom>
          <a:noFill/>
        </p:spPr>
        <p:txBody>
          <a:bodyPr wrap="none" rtlCol="0">
            <a:spAutoFit/>
          </a:bodyPr>
          <a:lstStyle/>
          <a:p>
            <a:r>
              <a:rPr lang="en-GB" dirty="0"/>
              <a:t>p.52</a:t>
            </a:r>
          </a:p>
        </p:txBody>
      </p:sp>
      <p:sp>
        <p:nvSpPr>
          <p:cNvPr id="5" name="Oval 4">
            <a:extLst>
              <a:ext uri="{FF2B5EF4-FFF2-40B4-BE49-F238E27FC236}">
                <a16:creationId xmlns:a16="http://schemas.microsoft.com/office/drawing/2014/main" id="{EC51F31F-EA2E-4730-BD05-FE9D13DBBB2E}"/>
              </a:ext>
            </a:extLst>
          </p:cNvPr>
          <p:cNvSpPr/>
          <p:nvPr/>
        </p:nvSpPr>
        <p:spPr>
          <a:xfrm>
            <a:off x="3143250" y="5457825"/>
            <a:ext cx="2185988" cy="51435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46866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00E35-E0F2-4CFF-8CC7-F4162EC3D73E}"/>
              </a:ext>
            </a:extLst>
          </p:cNvPr>
          <p:cNvSpPr>
            <a:spLocks noGrp="1"/>
          </p:cNvSpPr>
          <p:nvPr>
            <p:ph type="title"/>
          </p:nvPr>
        </p:nvSpPr>
        <p:spPr/>
        <p:txBody>
          <a:bodyPr>
            <a:noAutofit/>
          </a:bodyPr>
          <a:lstStyle/>
          <a:p>
            <a:r>
              <a:rPr lang="en-GB" sz="3600" dirty="0"/>
              <a:t>Y </a:t>
            </a:r>
            <a:r>
              <a:rPr lang="en-GB" sz="3600" dirty="0" err="1"/>
              <a:t>broblem</a:t>
            </a:r>
            <a:r>
              <a:rPr lang="en-GB" sz="3600" dirty="0"/>
              <a:t> </a:t>
            </a:r>
            <a:r>
              <a:rPr lang="en-GB" sz="3600" dirty="0" err="1"/>
              <a:t>gyda</a:t>
            </a:r>
            <a:r>
              <a:rPr lang="en-GB" sz="3600" dirty="0"/>
              <a:t> </a:t>
            </a:r>
            <a:r>
              <a:rPr lang="en-GB" sz="3600" dirty="0" err="1"/>
              <a:t>hyfforddiant</a:t>
            </a:r>
            <a:r>
              <a:rPr lang="en-GB" sz="3600" dirty="0"/>
              <a:t> </a:t>
            </a:r>
            <a:r>
              <a:rPr lang="en-GB" sz="3600" dirty="0" err="1"/>
              <a:t>rhagfarn</a:t>
            </a:r>
            <a:r>
              <a:rPr lang="en-GB" sz="3600" dirty="0"/>
              <a:t> </a:t>
            </a:r>
            <a:r>
              <a:rPr lang="en-GB" sz="3600" dirty="0" err="1"/>
              <a:t>ddiarwybod</a:t>
            </a:r>
            <a:r>
              <a:rPr lang="en-GB" sz="3600" dirty="0"/>
              <a:t>…/ The issue with unconscious bias training…</a:t>
            </a:r>
          </a:p>
        </p:txBody>
      </p:sp>
      <p:pic>
        <p:nvPicPr>
          <p:cNvPr id="1026" name="Picture 2" descr="A woman at a London Pride march">
            <a:extLst>
              <a:ext uri="{FF2B5EF4-FFF2-40B4-BE49-F238E27FC236}">
                <a16:creationId xmlns:a16="http://schemas.microsoft.com/office/drawing/2014/main" id="{A5364302-8562-4218-9439-C2FFBD1CC0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008212" y="1470818"/>
            <a:ext cx="4725491" cy="39163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E0A36C-78B1-4422-BE8C-283F80D753C6}"/>
              </a:ext>
            </a:extLst>
          </p:cNvPr>
          <p:cNvSpPr txBox="1"/>
          <p:nvPr/>
        </p:nvSpPr>
        <p:spPr>
          <a:xfrm>
            <a:off x="508246" y="2489616"/>
            <a:ext cx="6094520" cy="646331"/>
          </a:xfrm>
          <a:prstGeom prst="rect">
            <a:avLst/>
          </a:prstGeom>
          <a:noFill/>
        </p:spPr>
        <p:txBody>
          <a:bodyPr wrap="square">
            <a:spAutoFit/>
          </a:bodyPr>
          <a:lstStyle/>
          <a:p>
            <a:r>
              <a:rPr lang="en-GB" dirty="0"/>
              <a:t>https://www.youtube.com/watch?v=0Ufw9d8T4oU&amp;list=RDLV0Ufw9d8T4oU&amp;start_radio=1&amp;rv=0Ufw9d8T4oU&amp;t=0</a:t>
            </a:r>
          </a:p>
        </p:txBody>
      </p:sp>
    </p:spTree>
    <p:extLst>
      <p:ext uri="{BB962C8B-B14F-4D97-AF65-F5344CB8AC3E}">
        <p14:creationId xmlns:p14="http://schemas.microsoft.com/office/powerpoint/2010/main" val="1962909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D2C4-1DAB-4755-889D-85036B09C1A5}"/>
              </a:ext>
            </a:extLst>
          </p:cNvPr>
          <p:cNvSpPr>
            <a:spLocks noGrp="1"/>
          </p:cNvSpPr>
          <p:nvPr>
            <p:ph type="title"/>
          </p:nvPr>
        </p:nvSpPr>
        <p:spPr>
          <a:xfrm>
            <a:off x="1057198" y="2932910"/>
            <a:ext cx="10363200" cy="1362075"/>
          </a:xfrm>
        </p:spPr>
        <p:txBody>
          <a:bodyPr/>
          <a:lstStyle/>
          <a:p>
            <a:r>
              <a:rPr lang="en-GB" dirty="0"/>
              <a:t>POLIS</a:t>
            </a:r>
            <a:r>
              <a:rPr lang="en-GB" dirty="0">
                <a:cs typeface="Calibri" panose="020F0502020204030204" pitchFamily="34" charset="0"/>
              </a:rPr>
              <a:t>ÏAU LEFEL MICRO</a:t>
            </a:r>
            <a:r>
              <a:rPr lang="en-GB" dirty="0"/>
              <a:t>/ </a:t>
            </a:r>
            <a:r>
              <a:rPr lang="en-GB" dirty="0">
                <a:solidFill>
                  <a:schemeClr val="accent1">
                    <a:lumMod val="75000"/>
                  </a:schemeClr>
                </a:solidFill>
              </a:rPr>
              <a:t>Micro level policies</a:t>
            </a:r>
          </a:p>
        </p:txBody>
      </p:sp>
    </p:spTree>
    <p:extLst>
      <p:ext uri="{BB962C8B-B14F-4D97-AF65-F5344CB8AC3E}">
        <p14:creationId xmlns:p14="http://schemas.microsoft.com/office/powerpoint/2010/main" val="9378639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5688-0DB2-4CAD-A80F-D0F070B9C1E7}"/>
              </a:ext>
            </a:extLst>
          </p:cNvPr>
          <p:cNvSpPr>
            <a:spLocks noGrp="1"/>
          </p:cNvSpPr>
          <p:nvPr>
            <p:ph type="title"/>
          </p:nvPr>
        </p:nvSpPr>
        <p:spPr/>
        <p:txBody>
          <a:bodyPr>
            <a:normAutofit/>
          </a:bodyPr>
          <a:lstStyle/>
          <a:p>
            <a:r>
              <a:rPr lang="en-GB" sz="2000" dirty="0"/>
              <a:t>Llywodraeth Cymru (2017) </a:t>
            </a:r>
            <a:r>
              <a:rPr lang="en-GB" sz="2000" dirty="0" err="1"/>
              <a:t>Dechrau’n</a:t>
            </a:r>
            <a:r>
              <a:rPr lang="en-GB" sz="2000" dirty="0"/>
              <a:t> </a:t>
            </a:r>
            <a:r>
              <a:rPr lang="en-GB" sz="2000" dirty="0" err="1"/>
              <a:t>Deg</a:t>
            </a:r>
            <a:r>
              <a:rPr lang="en-GB" sz="2000" dirty="0"/>
              <a:t> – </a:t>
            </a:r>
            <a:r>
              <a:rPr lang="en-GB" sz="2000" dirty="0" err="1"/>
              <a:t>Atodiad</a:t>
            </a:r>
            <a:r>
              <a:rPr lang="en-GB" sz="2000" dirty="0"/>
              <a:t> </a:t>
            </a:r>
            <a:r>
              <a:rPr lang="en-GB" sz="2000" dirty="0" err="1"/>
              <a:t>Canllawiau</a:t>
            </a:r>
            <a:r>
              <a:rPr lang="en-GB" sz="2000" dirty="0"/>
              <a:t> </a:t>
            </a:r>
            <a:r>
              <a:rPr lang="en-GB" sz="2000" dirty="0" err="1"/>
              <a:t>Pontio</a:t>
            </a:r>
            <a:r>
              <a:rPr lang="en-GB" sz="2000" dirty="0"/>
              <a:t> </a:t>
            </a:r>
            <a:br>
              <a:rPr lang="en-GB" sz="2000" dirty="0"/>
            </a:br>
            <a:r>
              <a:rPr lang="en-GB" sz="2000" dirty="0">
                <a:solidFill>
                  <a:schemeClr val="tx2">
                    <a:lumMod val="60000"/>
                    <a:lumOff val="40000"/>
                  </a:schemeClr>
                </a:solidFill>
              </a:rPr>
              <a:t>Welsh Government (2017) Flying Start – Annex Transition Guidance</a:t>
            </a:r>
          </a:p>
        </p:txBody>
      </p:sp>
      <p:sp>
        <p:nvSpPr>
          <p:cNvPr id="3" name="Content Placeholder 2">
            <a:extLst>
              <a:ext uri="{FF2B5EF4-FFF2-40B4-BE49-F238E27FC236}">
                <a16:creationId xmlns:a16="http://schemas.microsoft.com/office/drawing/2014/main" id="{D2676C12-68E9-4EFC-9CE9-4BB15BB60AAD}"/>
              </a:ext>
            </a:extLst>
          </p:cNvPr>
          <p:cNvSpPr>
            <a:spLocks noGrp="1"/>
          </p:cNvSpPr>
          <p:nvPr>
            <p:ph sz="half" idx="1"/>
          </p:nvPr>
        </p:nvSpPr>
        <p:spPr>
          <a:xfrm>
            <a:off x="6096000" y="1434480"/>
            <a:ext cx="5384800" cy="3989040"/>
          </a:xfrm>
        </p:spPr>
        <p:txBody>
          <a:bodyPr>
            <a:normAutofit fontScale="77500" lnSpcReduction="20000"/>
          </a:bodyPr>
          <a:lstStyle/>
          <a:p>
            <a:r>
              <a:rPr lang="en-GB" dirty="0">
                <a:solidFill>
                  <a:schemeClr val="tx2">
                    <a:lumMod val="60000"/>
                    <a:lumOff val="40000"/>
                  </a:schemeClr>
                </a:solidFill>
              </a:rPr>
              <a:t>All childcare settings should have an equality policy in place which considers the impact of activities in the childcare setting on children and their families and whether they might disadvantage families with protected characteristics. Everyone in the setting should be valued and treated with equal respect and the needs of each individual should be addressed. All parents and children, whatever their background and additional needs, should feel welcomed  </a:t>
            </a:r>
          </a:p>
        </p:txBody>
      </p:sp>
      <p:sp>
        <p:nvSpPr>
          <p:cNvPr id="4" name="Content Placeholder 3">
            <a:extLst>
              <a:ext uri="{FF2B5EF4-FFF2-40B4-BE49-F238E27FC236}">
                <a16:creationId xmlns:a16="http://schemas.microsoft.com/office/drawing/2014/main" id="{1B7615D2-92B8-423A-BD4F-38CF0408EE9F}"/>
              </a:ext>
            </a:extLst>
          </p:cNvPr>
          <p:cNvSpPr>
            <a:spLocks noGrp="1"/>
          </p:cNvSpPr>
          <p:nvPr>
            <p:ph sz="half" idx="2"/>
          </p:nvPr>
        </p:nvSpPr>
        <p:spPr>
          <a:xfrm>
            <a:off x="609600" y="1434480"/>
            <a:ext cx="5384800" cy="3989040"/>
          </a:xfrm>
        </p:spPr>
        <p:txBody>
          <a:bodyPr>
            <a:normAutofit fontScale="77500" lnSpcReduction="20000"/>
          </a:bodyPr>
          <a:lstStyle/>
          <a:p>
            <a:r>
              <a:rPr lang="cy-GB" dirty="0">
                <a:effectLst/>
                <a:latin typeface="+mj-lt"/>
                <a:ea typeface="DengXian" panose="02010600030101010101" pitchFamily="2" charset="-122"/>
                <a:cs typeface="Times New Roman" panose="02020603050405020304" pitchFamily="18" charset="0"/>
              </a:rPr>
              <a:t>Dylai bod gan bob lleoliad gofal plant bolisi cydraddoldeb sy’n ystyried effaith gweithgareddau yn y lleoliad gofal plant ar blant a’u teuluoedd a p’un a allent roi teuluoedd gyda nodweddion gwarchodedig dan anfantais. Dylai pawb yn y lleoliad gael eu gwerthfawrogi a’u trin â’r un parch a dylid ymdrin ag anghenion pob unigolyn. Dylai bod pob rhiant a phlentyn, waeth beth fo’u cefndir ac anghenion ychwanegol, deimlo’u bod yn cael croeso  </a:t>
            </a:r>
            <a:endParaRPr lang="en-GB" dirty="0">
              <a:effectLst/>
              <a:latin typeface="+mj-lt"/>
              <a:ea typeface="DengXian" panose="02010600030101010101" pitchFamily="2" charset="-122"/>
              <a:cs typeface="Times New Roman" panose="02020603050405020304" pitchFamily="18" charset="0"/>
            </a:endParaRPr>
          </a:p>
          <a:p>
            <a:pPr marL="0" indent="0">
              <a:buNone/>
            </a:pPr>
            <a:r>
              <a:rPr lang="en-GB" dirty="0"/>
              <a:t> </a:t>
            </a:r>
          </a:p>
        </p:txBody>
      </p:sp>
    </p:spTree>
    <p:extLst>
      <p:ext uri="{BB962C8B-B14F-4D97-AF65-F5344CB8AC3E}">
        <p14:creationId xmlns:p14="http://schemas.microsoft.com/office/powerpoint/2010/main" val="38242438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BFB4-B49B-4B01-8545-78DB8B655D32}"/>
              </a:ext>
            </a:extLst>
          </p:cNvPr>
          <p:cNvSpPr>
            <a:spLocks noGrp="1"/>
          </p:cNvSpPr>
          <p:nvPr>
            <p:ph type="title"/>
          </p:nvPr>
        </p:nvSpPr>
        <p:spPr>
          <a:xfrm>
            <a:off x="609600" y="170585"/>
            <a:ext cx="10972800" cy="1146300"/>
          </a:xfrm>
        </p:spPr>
        <p:txBody>
          <a:bodyPr>
            <a:normAutofit fontScale="90000"/>
          </a:bodyPr>
          <a:lstStyle/>
          <a:p>
            <a:r>
              <a:rPr lang="cy-GB" dirty="0"/>
              <a:t>Polisïau lefel micro – mewn lleoliadau</a:t>
            </a:r>
            <a:br>
              <a:rPr lang="cy-GB" dirty="0"/>
            </a:br>
            <a:r>
              <a:rPr lang="cy-GB" dirty="0"/>
              <a:t> </a:t>
            </a:r>
            <a:r>
              <a:rPr lang="en-GB" dirty="0"/>
              <a:t>/ Micro level policies – in settings</a:t>
            </a:r>
          </a:p>
        </p:txBody>
      </p:sp>
      <p:sp>
        <p:nvSpPr>
          <p:cNvPr id="3" name="Content Placeholder 2">
            <a:extLst>
              <a:ext uri="{FF2B5EF4-FFF2-40B4-BE49-F238E27FC236}">
                <a16:creationId xmlns:a16="http://schemas.microsoft.com/office/drawing/2014/main" id="{F2807EBC-B0B0-4A2F-90F2-2D2F77F16910}"/>
              </a:ext>
            </a:extLst>
          </p:cNvPr>
          <p:cNvSpPr>
            <a:spLocks noGrp="1"/>
          </p:cNvSpPr>
          <p:nvPr>
            <p:ph sz="half" idx="1"/>
          </p:nvPr>
        </p:nvSpPr>
        <p:spPr>
          <a:xfrm>
            <a:off x="5994400" y="1552075"/>
            <a:ext cx="5384800" cy="3989040"/>
          </a:xfrm>
        </p:spPr>
        <p:txBody>
          <a:bodyPr>
            <a:normAutofit fontScale="92500" lnSpcReduction="20000"/>
          </a:bodyPr>
          <a:lstStyle/>
          <a:p>
            <a:r>
              <a:rPr lang="en-GB" dirty="0"/>
              <a:t>Can be done in conjunction with others (parents, children) but do they ‘freeze them out’ once written? </a:t>
            </a:r>
          </a:p>
          <a:p>
            <a:endParaRPr lang="en-GB" dirty="0"/>
          </a:p>
          <a:p>
            <a:r>
              <a:rPr lang="en-GB" dirty="0"/>
              <a:t>The absence of policies to highlight inclusiveness can make the setting exclusive and discriminatory</a:t>
            </a:r>
          </a:p>
          <a:p>
            <a:endParaRPr lang="en-GB" dirty="0"/>
          </a:p>
          <a:p>
            <a:pPr marL="0" indent="0">
              <a:buNone/>
            </a:pPr>
            <a:r>
              <a:rPr lang="en-GB" dirty="0"/>
              <a:t>(Baldock, Fitzgerald and Kay, 2013)</a:t>
            </a:r>
          </a:p>
          <a:p>
            <a:endParaRPr lang="en-GB" dirty="0"/>
          </a:p>
          <a:p>
            <a:endParaRPr lang="en-GB" dirty="0"/>
          </a:p>
        </p:txBody>
      </p:sp>
      <p:sp>
        <p:nvSpPr>
          <p:cNvPr id="4" name="Content Placeholder 3">
            <a:extLst>
              <a:ext uri="{FF2B5EF4-FFF2-40B4-BE49-F238E27FC236}">
                <a16:creationId xmlns:a16="http://schemas.microsoft.com/office/drawing/2014/main" id="{1B209178-0483-4C3A-B103-C8677B4FD835}"/>
              </a:ext>
            </a:extLst>
          </p:cNvPr>
          <p:cNvSpPr>
            <a:spLocks noGrp="1"/>
          </p:cNvSpPr>
          <p:nvPr>
            <p:ph sz="half" idx="2"/>
          </p:nvPr>
        </p:nvSpPr>
        <p:spPr>
          <a:xfrm>
            <a:off x="477253" y="1480144"/>
            <a:ext cx="5384800" cy="3796276"/>
          </a:xfrm>
        </p:spPr>
        <p:txBody>
          <a:bodyPr>
            <a:normAutofit fontScale="92500" lnSpcReduction="20000"/>
          </a:bodyPr>
          <a:lstStyle/>
          <a:p>
            <a:r>
              <a:rPr lang="cy-GB" dirty="0"/>
              <a:t>Gellir eu gwneud ar y cyd ag eraill (rhieni, plant) ond a ydyn nhw’n eu ‘cau allan’ ar </a:t>
            </a:r>
            <a:r>
              <a:rPr lang="cy-GB" dirty="0">
                <a:latin typeface="+mj-lt"/>
                <a:cs typeface="Calibri" panose="020F0502020204030204" pitchFamily="34" charset="0"/>
              </a:rPr>
              <a:t>ôl eu hysgrifennu</a:t>
            </a:r>
            <a:r>
              <a:rPr lang="cy-GB" dirty="0">
                <a:latin typeface="Calibri" panose="020F0502020204030204" pitchFamily="34" charset="0"/>
                <a:cs typeface="Calibri" panose="020F0502020204030204" pitchFamily="34" charset="0"/>
              </a:rPr>
              <a:t>?</a:t>
            </a:r>
            <a:endParaRPr lang="cy-GB" dirty="0"/>
          </a:p>
          <a:p>
            <a:endParaRPr lang="en-GB" dirty="0"/>
          </a:p>
          <a:p>
            <a:r>
              <a:rPr lang="cy-GB" dirty="0"/>
              <a:t>Gall absenoldeb polisïau i amlygu cynwysoldeb wneud y lleoliad yn anghynhwysol a gwahaniaethol</a:t>
            </a:r>
          </a:p>
        </p:txBody>
      </p:sp>
    </p:spTree>
    <p:extLst>
      <p:ext uri="{BB962C8B-B14F-4D97-AF65-F5344CB8AC3E}">
        <p14:creationId xmlns:p14="http://schemas.microsoft.com/office/powerpoint/2010/main" val="38558814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AE096-9D70-40DB-A056-FA32AE881A70}"/>
              </a:ext>
            </a:extLst>
          </p:cNvPr>
          <p:cNvSpPr>
            <a:spLocks noGrp="1"/>
          </p:cNvSpPr>
          <p:nvPr>
            <p:ph type="title"/>
          </p:nvPr>
        </p:nvSpPr>
        <p:spPr/>
        <p:txBody>
          <a:bodyPr/>
          <a:lstStyle/>
          <a:p>
            <a:r>
              <a:rPr lang="en-GB" dirty="0" err="1"/>
              <a:t>Ystyriwch</a:t>
            </a:r>
            <a:r>
              <a:rPr lang="en-GB" dirty="0"/>
              <a:t> / </a:t>
            </a:r>
            <a:r>
              <a:rPr lang="en-GB" dirty="0">
                <a:solidFill>
                  <a:schemeClr val="tx2">
                    <a:lumMod val="60000"/>
                    <a:lumOff val="40000"/>
                  </a:schemeClr>
                </a:solidFill>
              </a:rPr>
              <a:t>Consider</a:t>
            </a:r>
          </a:p>
        </p:txBody>
      </p:sp>
      <p:sp>
        <p:nvSpPr>
          <p:cNvPr id="3" name="Content Placeholder 2">
            <a:extLst>
              <a:ext uri="{FF2B5EF4-FFF2-40B4-BE49-F238E27FC236}">
                <a16:creationId xmlns:a16="http://schemas.microsoft.com/office/drawing/2014/main" id="{94521167-549C-4F74-AAC9-4BCD8268838B}"/>
              </a:ext>
            </a:extLst>
          </p:cNvPr>
          <p:cNvSpPr>
            <a:spLocks noGrp="1"/>
          </p:cNvSpPr>
          <p:nvPr>
            <p:ph sz="half" idx="1"/>
          </p:nvPr>
        </p:nvSpPr>
        <p:spPr>
          <a:xfrm>
            <a:off x="5831305" y="1434480"/>
            <a:ext cx="5384800" cy="3989040"/>
          </a:xfrm>
        </p:spPr>
        <p:txBody>
          <a:bodyPr>
            <a:normAutofit lnSpcReduction="10000"/>
          </a:bodyPr>
          <a:lstStyle/>
          <a:p>
            <a:r>
              <a:rPr lang="en-GB" dirty="0"/>
              <a:t>How much do you know about the cultural practices in the early years setting?</a:t>
            </a:r>
          </a:p>
          <a:p>
            <a:endParaRPr lang="en-GB" dirty="0"/>
          </a:p>
          <a:p>
            <a:r>
              <a:rPr lang="en-GB" dirty="0"/>
              <a:t>Who writes the policy on equality and inclusion?</a:t>
            </a:r>
          </a:p>
          <a:p>
            <a:endParaRPr lang="en-GB" dirty="0"/>
          </a:p>
          <a:p>
            <a:r>
              <a:rPr lang="en-GB" dirty="0"/>
              <a:t>How do you know it is working in practice?</a:t>
            </a:r>
          </a:p>
        </p:txBody>
      </p:sp>
      <p:sp>
        <p:nvSpPr>
          <p:cNvPr id="4" name="Content Placeholder 3">
            <a:extLst>
              <a:ext uri="{FF2B5EF4-FFF2-40B4-BE49-F238E27FC236}">
                <a16:creationId xmlns:a16="http://schemas.microsoft.com/office/drawing/2014/main" id="{3299E36F-FA6A-44EA-A75A-544FE6D73BE6}"/>
              </a:ext>
            </a:extLst>
          </p:cNvPr>
          <p:cNvSpPr>
            <a:spLocks noGrp="1"/>
          </p:cNvSpPr>
          <p:nvPr>
            <p:ph sz="half" idx="2"/>
          </p:nvPr>
        </p:nvSpPr>
        <p:spPr>
          <a:xfrm>
            <a:off x="446505" y="1299412"/>
            <a:ext cx="5384800" cy="3989040"/>
          </a:xfrm>
        </p:spPr>
        <p:txBody>
          <a:bodyPr>
            <a:normAutofit lnSpcReduction="10000"/>
          </a:bodyPr>
          <a:lstStyle/>
          <a:p>
            <a:r>
              <a:rPr lang="en-GB" dirty="0"/>
              <a:t>Faint </a:t>
            </a:r>
            <a:r>
              <a:rPr lang="en-GB" dirty="0" err="1"/>
              <a:t>ydych</a:t>
            </a:r>
            <a:r>
              <a:rPr lang="en-GB" dirty="0"/>
              <a:t> </a:t>
            </a:r>
            <a:r>
              <a:rPr lang="en-GB" dirty="0" err="1"/>
              <a:t>chi’n</a:t>
            </a:r>
            <a:r>
              <a:rPr lang="en-GB" dirty="0"/>
              <a:t> </a:t>
            </a:r>
            <a:r>
              <a:rPr lang="en-GB" dirty="0" err="1"/>
              <a:t>ei</a:t>
            </a:r>
            <a:r>
              <a:rPr lang="en-GB" dirty="0"/>
              <a:t> </a:t>
            </a:r>
            <a:r>
              <a:rPr lang="en-GB" dirty="0" err="1"/>
              <a:t>wybod</a:t>
            </a:r>
            <a:r>
              <a:rPr lang="en-GB" dirty="0"/>
              <a:t> am </a:t>
            </a:r>
            <a:r>
              <a:rPr lang="en-GB" dirty="0" err="1"/>
              <a:t>yr</a:t>
            </a:r>
            <a:r>
              <a:rPr lang="en-GB" dirty="0"/>
              <a:t> </a:t>
            </a:r>
            <a:r>
              <a:rPr lang="en-GB" dirty="0" err="1"/>
              <a:t>arferion</a:t>
            </a:r>
            <a:r>
              <a:rPr lang="en-GB" dirty="0"/>
              <a:t> </a:t>
            </a:r>
            <a:r>
              <a:rPr lang="en-GB" dirty="0" err="1"/>
              <a:t>diwylliannol</a:t>
            </a:r>
            <a:r>
              <a:rPr lang="en-GB" dirty="0"/>
              <a:t> </a:t>
            </a:r>
            <a:r>
              <a:rPr lang="en-GB" dirty="0" err="1"/>
              <a:t>yn</a:t>
            </a:r>
            <a:r>
              <a:rPr lang="en-GB" dirty="0"/>
              <a:t> y </a:t>
            </a:r>
            <a:r>
              <a:rPr lang="en-GB" dirty="0" err="1"/>
              <a:t>lleoliad</a:t>
            </a:r>
            <a:r>
              <a:rPr lang="en-GB" dirty="0"/>
              <a:t> </a:t>
            </a:r>
            <a:r>
              <a:rPr lang="en-GB" dirty="0" err="1"/>
              <a:t>blynyddoedd</a:t>
            </a:r>
            <a:r>
              <a:rPr lang="en-GB" dirty="0"/>
              <a:t> </a:t>
            </a:r>
            <a:r>
              <a:rPr lang="en-GB" dirty="0" err="1"/>
              <a:t>cynnar</a:t>
            </a:r>
            <a:r>
              <a:rPr lang="en-GB" dirty="0"/>
              <a:t>?</a:t>
            </a:r>
          </a:p>
          <a:p>
            <a:endParaRPr lang="en-GB" dirty="0"/>
          </a:p>
          <a:p>
            <a:r>
              <a:rPr lang="en-GB" dirty="0" err="1"/>
              <a:t>Pwy</a:t>
            </a:r>
            <a:r>
              <a:rPr lang="en-GB" dirty="0"/>
              <a:t> </a:t>
            </a:r>
            <a:r>
              <a:rPr lang="en-GB" dirty="0" err="1"/>
              <a:t>sy’n</a:t>
            </a:r>
            <a:r>
              <a:rPr lang="en-GB" dirty="0"/>
              <a:t> </a:t>
            </a:r>
            <a:r>
              <a:rPr lang="en-GB" dirty="0" err="1"/>
              <a:t>ysgrifennu’r</a:t>
            </a:r>
            <a:r>
              <a:rPr lang="en-GB" dirty="0"/>
              <a:t> </a:t>
            </a:r>
            <a:r>
              <a:rPr lang="en-GB" dirty="0" err="1"/>
              <a:t>polisi</a:t>
            </a:r>
            <a:r>
              <a:rPr lang="en-GB" dirty="0"/>
              <a:t> </a:t>
            </a:r>
            <a:r>
              <a:rPr lang="en-GB" dirty="0" err="1"/>
              <a:t>ar</a:t>
            </a:r>
            <a:r>
              <a:rPr lang="en-GB" dirty="0"/>
              <a:t> </a:t>
            </a:r>
            <a:r>
              <a:rPr lang="en-GB" dirty="0" err="1"/>
              <a:t>gydraddoldeb</a:t>
            </a:r>
            <a:r>
              <a:rPr lang="en-GB" dirty="0"/>
              <a:t> a </a:t>
            </a:r>
            <a:r>
              <a:rPr lang="en-GB" dirty="0" err="1"/>
              <a:t>chynhwysiant</a:t>
            </a:r>
            <a:r>
              <a:rPr lang="en-GB" dirty="0"/>
              <a:t>?</a:t>
            </a:r>
          </a:p>
          <a:p>
            <a:endParaRPr lang="en-GB" dirty="0"/>
          </a:p>
          <a:p>
            <a:r>
              <a:rPr lang="en-GB" dirty="0"/>
              <a:t>Sut </a:t>
            </a:r>
            <a:r>
              <a:rPr lang="en-GB" dirty="0" err="1"/>
              <a:t>ydych</a:t>
            </a:r>
            <a:r>
              <a:rPr lang="en-GB" dirty="0"/>
              <a:t> </a:t>
            </a:r>
            <a:r>
              <a:rPr lang="en-GB" dirty="0" err="1"/>
              <a:t>chi’n</a:t>
            </a:r>
            <a:r>
              <a:rPr lang="en-GB" dirty="0"/>
              <a:t> </a:t>
            </a:r>
            <a:r>
              <a:rPr lang="en-GB" dirty="0" err="1"/>
              <a:t>gwybod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gweithio’n</a:t>
            </a:r>
            <a:r>
              <a:rPr lang="en-GB" dirty="0"/>
              <a:t> </a:t>
            </a:r>
            <a:r>
              <a:rPr lang="en-GB" dirty="0" err="1"/>
              <a:t>ymarferol</a:t>
            </a:r>
            <a:r>
              <a:rPr lang="en-GB" dirty="0"/>
              <a:t>?</a:t>
            </a:r>
          </a:p>
        </p:txBody>
      </p:sp>
    </p:spTree>
    <p:extLst>
      <p:ext uri="{BB962C8B-B14F-4D97-AF65-F5344CB8AC3E}">
        <p14:creationId xmlns:p14="http://schemas.microsoft.com/office/powerpoint/2010/main" val="24466268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1A416E-6278-4CF4-80CB-9C7B95A32016}"/>
              </a:ext>
            </a:extLst>
          </p:cNvPr>
          <p:cNvSpPr txBox="1"/>
          <p:nvPr/>
        </p:nvSpPr>
        <p:spPr>
          <a:xfrm>
            <a:off x="9204158" y="5329989"/>
            <a:ext cx="2252540" cy="369332"/>
          </a:xfrm>
          <a:prstGeom prst="rect">
            <a:avLst/>
          </a:prstGeom>
          <a:noFill/>
        </p:spPr>
        <p:txBody>
          <a:bodyPr wrap="none" rtlCol="0">
            <a:spAutoFit/>
          </a:bodyPr>
          <a:lstStyle/>
          <a:p>
            <a:r>
              <a:rPr lang="en-GB" dirty="0"/>
              <a:t>(Lane, 2008 t./p.285)</a:t>
            </a:r>
          </a:p>
        </p:txBody>
      </p:sp>
      <p:pic>
        <p:nvPicPr>
          <p:cNvPr id="9" name="Picture 8">
            <a:extLst>
              <a:ext uri="{FF2B5EF4-FFF2-40B4-BE49-F238E27FC236}">
                <a16:creationId xmlns:a16="http://schemas.microsoft.com/office/drawing/2014/main" id="{B309D286-2491-4136-8645-38114E54337E}"/>
              </a:ext>
            </a:extLst>
          </p:cNvPr>
          <p:cNvPicPr>
            <a:picLocks noChangeAspect="1"/>
          </p:cNvPicPr>
          <p:nvPr/>
        </p:nvPicPr>
        <p:blipFill>
          <a:blip r:embed="rId3"/>
          <a:stretch>
            <a:fillRect/>
          </a:stretch>
        </p:blipFill>
        <p:spPr>
          <a:xfrm>
            <a:off x="416593" y="31946"/>
            <a:ext cx="7219950" cy="5667375"/>
          </a:xfrm>
          <a:prstGeom prst="rect">
            <a:avLst/>
          </a:prstGeom>
        </p:spPr>
      </p:pic>
    </p:spTree>
    <p:extLst>
      <p:ext uri="{BB962C8B-B14F-4D97-AF65-F5344CB8AC3E}">
        <p14:creationId xmlns:p14="http://schemas.microsoft.com/office/powerpoint/2010/main" val="27012014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12BC-1E5D-4FC0-8E75-9FEB9C542557}"/>
              </a:ext>
            </a:extLst>
          </p:cNvPr>
          <p:cNvSpPr>
            <a:spLocks noGrp="1"/>
          </p:cNvSpPr>
          <p:nvPr>
            <p:ph type="title"/>
          </p:nvPr>
        </p:nvSpPr>
        <p:spPr/>
        <p:txBody>
          <a:bodyPr/>
          <a:lstStyle/>
          <a:p>
            <a:r>
              <a:rPr lang="en-GB" dirty="0" err="1"/>
              <a:t>Hiliaeth</a:t>
            </a:r>
            <a:r>
              <a:rPr lang="en-GB" dirty="0"/>
              <a:t> </a:t>
            </a:r>
            <a:r>
              <a:rPr lang="en-GB" dirty="0" err="1"/>
              <a:t>Sefydliadol</a:t>
            </a:r>
            <a:endParaRPr lang="en-GB" dirty="0"/>
          </a:p>
        </p:txBody>
      </p:sp>
      <p:sp>
        <p:nvSpPr>
          <p:cNvPr id="3" name="Content Placeholder 2">
            <a:extLst>
              <a:ext uri="{FF2B5EF4-FFF2-40B4-BE49-F238E27FC236}">
                <a16:creationId xmlns:a16="http://schemas.microsoft.com/office/drawing/2014/main" id="{F26A6374-A552-4962-B5BC-7A448609D2D6}"/>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t.33)</a:t>
            </a:r>
          </a:p>
          <a:p>
            <a:endParaRPr lang="en-GB" dirty="0"/>
          </a:p>
        </p:txBody>
      </p:sp>
      <p:sp>
        <p:nvSpPr>
          <p:cNvPr id="4" name="Content Placeholder 3">
            <a:extLst>
              <a:ext uri="{FF2B5EF4-FFF2-40B4-BE49-F238E27FC236}">
                <a16:creationId xmlns:a16="http://schemas.microsoft.com/office/drawing/2014/main" id="{92599E23-8146-458D-BB27-E6502002F298}"/>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a:p>
            <a:endParaRPr lang="en-GB" dirty="0"/>
          </a:p>
        </p:txBody>
      </p:sp>
    </p:spTree>
    <p:extLst>
      <p:ext uri="{BB962C8B-B14F-4D97-AF65-F5344CB8AC3E}">
        <p14:creationId xmlns:p14="http://schemas.microsoft.com/office/powerpoint/2010/main" val="7119185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07C9-7202-489B-BBB9-704D8F0BC7E2}"/>
              </a:ext>
            </a:extLst>
          </p:cNvPr>
          <p:cNvSpPr>
            <a:spLocks noGrp="1"/>
          </p:cNvSpPr>
          <p:nvPr>
            <p:ph type="title"/>
          </p:nvPr>
        </p:nvSpPr>
        <p:spPr/>
        <p:txBody>
          <a:bodyPr/>
          <a:lstStyle/>
          <a:p>
            <a:pPr algn="l"/>
            <a:r>
              <a:rPr lang="en-GB" dirty="0"/>
              <a:t>Institutional racism</a:t>
            </a:r>
          </a:p>
        </p:txBody>
      </p:sp>
      <p:sp>
        <p:nvSpPr>
          <p:cNvPr id="3" name="Content Placeholder 2">
            <a:extLst>
              <a:ext uri="{FF2B5EF4-FFF2-40B4-BE49-F238E27FC236}">
                <a16:creationId xmlns:a16="http://schemas.microsoft.com/office/drawing/2014/main" id="{B0AFDFED-8E87-4FC8-8382-D0ED67468F6A}"/>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p.33)</a:t>
            </a:r>
          </a:p>
        </p:txBody>
      </p:sp>
      <p:sp>
        <p:nvSpPr>
          <p:cNvPr id="4" name="Content Placeholder 3">
            <a:extLst>
              <a:ext uri="{FF2B5EF4-FFF2-40B4-BE49-F238E27FC236}">
                <a16:creationId xmlns:a16="http://schemas.microsoft.com/office/drawing/2014/main" id="{0CE1265B-3016-466C-A9E9-0A4977C15336}"/>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p:txBody>
      </p:sp>
    </p:spTree>
    <p:extLst>
      <p:ext uri="{BB962C8B-B14F-4D97-AF65-F5344CB8AC3E}">
        <p14:creationId xmlns:p14="http://schemas.microsoft.com/office/powerpoint/2010/main" val="22884661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FFD8-5537-4A8E-85AA-80C0D962F3C2}"/>
              </a:ext>
            </a:extLst>
          </p:cNvPr>
          <p:cNvSpPr>
            <a:spLocks noGrp="1"/>
          </p:cNvSpPr>
          <p:nvPr>
            <p:ph type="title"/>
          </p:nvPr>
        </p:nvSpPr>
        <p:spPr>
          <a:xfrm>
            <a:off x="105255" y="274638"/>
            <a:ext cx="11979298" cy="1143000"/>
          </a:xfrm>
        </p:spPr>
        <p:txBody>
          <a:bodyPr>
            <a:normAutofit/>
          </a:bodyPr>
          <a:lstStyle/>
          <a:p>
            <a:r>
              <a:rPr lang="cy-GB" sz="3200" dirty="0"/>
              <a:t>Cwestiynau i’w hystyried ar gyfer polisi yn y blynyddoedd cynnar?</a:t>
            </a:r>
            <a:br>
              <a:rPr lang="cy-GB" sz="3200" dirty="0"/>
            </a:br>
            <a:r>
              <a:rPr lang="en-GB" sz="3200" dirty="0"/>
              <a:t>Questions to consider for policy in the early years?</a:t>
            </a:r>
          </a:p>
        </p:txBody>
      </p:sp>
      <p:sp>
        <p:nvSpPr>
          <p:cNvPr id="3" name="Content Placeholder 2">
            <a:extLst>
              <a:ext uri="{FF2B5EF4-FFF2-40B4-BE49-F238E27FC236}">
                <a16:creationId xmlns:a16="http://schemas.microsoft.com/office/drawing/2014/main" id="{3A2F2587-5E26-4D5A-B88B-528BC7D9781A}"/>
              </a:ext>
            </a:extLst>
          </p:cNvPr>
          <p:cNvSpPr>
            <a:spLocks noGrp="1"/>
          </p:cNvSpPr>
          <p:nvPr>
            <p:ph sz="half" idx="1"/>
          </p:nvPr>
        </p:nvSpPr>
        <p:spPr/>
        <p:txBody>
          <a:bodyPr>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staff yn adlewyrchu cefndiroedd ethnig y plant yn y lleoliad?</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arferion gofal plant diwylliannol yn cael eu hannog yn y lleoliad? Ydyn nhw’n cael eu henwi mewn polisïau? (e.e. sgarffiau sidan ar gyfer gwallt </a:t>
            </a:r>
            <a:r>
              <a:rPr lang="cy-GB" sz="2900" dirty="0" err="1">
                <a:effectLst/>
                <a:latin typeface="Arial" panose="020B0604020202020204" pitchFamily="34" charset="0"/>
                <a:ea typeface="DengXian" panose="02010600030101010101" pitchFamily="2" charset="-122"/>
                <a:cs typeface="Arial" panose="020B0604020202020204" pitchFamily="34" charset="0"/>
              </a:rPr>
              <a:t>affro</a:t>
            </a:r>
            <a:r>
              <a:rPr lang="cy-GB" sz="2900" dirty="0">
                <a:effectLst/>
                <a:latin typeface="Arial" panose="020B0604020202020204" pitchFamily="34" charset="0"/>
                <a:ea typeface="DengXian" panose="02010600030101010101" pitchFamily="2" charset="-122"/>
                <a:cs typeface="Arial" panose="020B0604020202020204" pitchFamily="34" charset="0"/>
              </a:rPr>
              <a:t> wrth chwarae mewn tywod? Rhoi eli ar wynebau plant sy’n gwneud hyn yn ddiwylliannol?)</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polisïau’n cefnogi’r amrywiaeth o deuluoedd/rolau rhywedd?</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safbwyntiau’n amlwg o amrywiaeth o gefndiroedd, yn enwedig y rheiny sy’n cael eu tan-gynrychioli?</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Sut mae ymarferwyr yn cael eu herio ar eu credoau a gwerthoedd eu hunain?</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AC7053FC-C4CF-485C-A5C1-92A1A59850FB}"/>
              </a:ext>
            </a:extLst>
          </p:cNvPr>
          <p:cNvSpPr>
            <a:spLocks noGrp="1"/>
          </p:cNvSpPr>
          <p:nvPr>
            <p:ph sz="half" idx="2"/>
          </p:nvPr>
        </p:nvSpPr>
        <p:spPr/>
        <p:txBody>
          <a:bodyPr>
            <a:normAutofit fontScale="55000" lnSpcReduction="20000"/>
          </a:bodyPr>
          <a:lstStyle/>
          <a:p>
            <a:r>
              <a:rPr lang="en-GB" sz="3600" dirty="0">
                <a:solidFill>
                  <a:schemeClr val="tx2">
                    <a:lumMod val="60000"/>
                    <a:lumOff val="40000"/>
                  </a:schemeClr>
                </a:solidFill>
                <a:latin typeface="Arial" panose="020B0604020202020204" pitchFamily="34" charset="0"/>
                <a:cs typeface="Arial" panose="020B0604020202020204" pitchFamily="34" charset="0"/>
              </a:rPr>
              <a:t>Do staff reflect the ethnic backgrounds of the children in the setting?</a:t>
            </a:r>
          </a:p>
          <a:p>
            <a:r>
              <a:rPr lang="en-GB" sz="3600" dirty="0">
                <a:solidFill>
                  <a:schemeClr val="tx2">
                    <a:lumMod val="60000"/>
                    <a:lumOff val="40000"/>
                  </a:schemeClr>
                </a:solidFill>
                <a:latin typeface="Arial" panose="020B0604020202020204" pitchFamily="34" charset="0"/>
                <a:cs typeface="Arial" panose="020B0604020202020204" pitchFamily="34" charset="0"/>
              </a:rPr>
              <a:t>Are cultural childcare practices encouraged in the setting? Are they named in policies? (e.g. silk scarves for afro hair when playing in sand? Creaming faces of children who culturally do this?)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Do policies support the</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 variety of families/gender roles?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Are </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perspectives evident from a variety of backgrounds, especially those who are under-represented?</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How are practitioners challenged on their own beliefs and values?</a:t>
            </a:r>
            <a:endParaRPr lang="en-GB" sz="3600" b="0" i="0" dirty="0">
              <a:solidFill>
                <a:schemeClr val="tx2">
                  <a:lumMod val="60000"/>
                  <a:lumOff val="4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b="0" i="0" dirty="0">
              <a:solidFill>
                <a:srgbClr val="585858"/>
              </a:solidFill>
              <a:effectLst/>
              <a:latin typeface="Helvetica" panose="020B0604020202020204"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4185667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9B83-0BFC-4830-A757-D9C75C9174A1}"/>
              </a:ext>
            </a:extLst>
          </p:cNvPr>
          <p:cNvSpPr>
            <a:spLocks noGrp="1"/>
          </p:cNvSpPr>
          <p:nvPr>
            <p:ph type="title"/>
          </p:nvPr>
        </p:nvSpPr>
        <p:spPr/>
        <p:txBody>
          <a:bodyPr/>
          <a:lstStyle/>
          <a:p>
            <a:r>
              <a:rPr lang="en-GB" dirty="0" err="1"/>
              <a:t>Cyfeirnodau</a:t>
            </a:r>
            <a:r>
              <a:rPr lang="en-GB" dirty="0"/>
              <a:t>/References</a:t>
            </a:r>
          </a:p>
        </p:txBody>
      </p:sp>
      <p:sp>
        <p:nvSpPr>
          <p:cNvPr id="3" name="Content Placeholder 2">
            <a:extLst>
              <a:ext uri="{FF2B5EF4-FFF2-40B4-BE49-F238E27FC236}">
                <a16:creationId xmlns:a16="http://schemas.microsoft.com/office/drawing/2014/main" id="{C193C022-22BE-4F60-B3F2-E09A1EAEDEE2}"/>
              </a:ext>
            </a:extLst>
          </p:cNvPr>
          <p:cNvSpPr>
            <a:spLocks noGrp="1"/>
          </p:cNvSpPr>
          <p:nvPr>
            <p:ph sz="half" idx="1"/>
          </p:nvPr>
        </p:nvSpPr>
        <p:spPr>
          <a:xfrm>
            <a:off x="380999" y="1239254"/>
            <a:ext cx="10833717" cy="3989040"/>
          </a:xfrm>
        </p:spPr>
        <p:txBody>
          <a:bodyPr>
            <a:normAutofit fontScale="40000" lnSpcReduction="20000"/>
          </a:bodyPr>
          <a:lstStyle/>
          <a:p>
            <a:pPr marL="0" indent="0">
              <a:buNone/>
            </a:pPr>
            <a:r>
              <a:rPr lang="en-GB" sz="2300" dirty="0">
                <a:latin typeface="Arial" panose="020B0604020202020204" pitchFamily="34" charset="0"/>
                <a:cs typeface="Arial" panose="020B0604020202020204" pitchFamily="34" charset="0"/>
              </a:rPr>
              <a:t>Baldock, P., Fitzgerald, D.,  and Kay, J. (2013) Understanding </a:t>
            </a:r>
            <a:r>
              <a:rPr lang="en-GB" sz="2300" i="1" dirty="0" err="1">
                <a:effectLst/>
                <a:latin typeface="Arial" panose="020B0604020202020204" pitchFamily="34" charset="0"/>
                <a:ea typeface="DengXian" panose="02010600030101010101" pitchFamily="2" charset="-122"/>
                <a:cs typeface="Arial" panose="020B0604020202020204" pitchFamily="34" charset="0"/>
              </a:rPr>
              <a:t>Understanding</a:t>
            </a:r>
            <a:r>
              <a:rPr lang="en-GB" sz="2300" i="1" dirty="0">
                <a:effectLst/>
                <a:latin typeface="Arial" panose="020B0604020202020204" pitchFamily="34" charset="0"/>
                <a:ea typeface="DengXian" panose="02010600030101010101" pitchFamily="2" charset="-122"/>
                <a:cs typeface="Arial" panose="020B0604020202020204" pitchFamily="34" charset="0"/>
              </a:rPr>
              <a:t> early years policy</a:t>
            </a:r>
            <a:r>
              <a:rPr lang="en-GB" sz="2300" dirty="0">
                <a:effectLst/>
                <a:latin typeface="Arial" panose="020B0604020202020204" pitchFamily="34" charset="0"/>
                <a:ea typeface="DengXian" panose="02010600030101010101" pitchFamily="2" charset="-122"/>
                <a:cs typeface="Arial" panose="020B0604020202020204" pitchFamily="34" charset="0"/>
              </a:rPr>
              <a:t>. 3</a:t>
            </a:r>
            <a:r>
              <a:rPr lang="en-GB" sz="2300" baseline="30000" dirty="0">
                <a:effectLst/>
                <a:latin typeface="Arial" panose="020B0604020202020204" pitchFamily="34" charset="0"/>
                <a:ea typeface="DengXian" panose="02010600030101010101" pitchFamily="2" charset="-122"/>
                <a:cs typeface="Arial" panose="020B0604020202020204" pitchFamily="34" charset="0"/>
              </a:rPr>
              <a:t>rd</a:t>
            </a:r>
            <a:r>
              <a:rPr lang="en-GB" sz="2300" dirty="0">
                <a:effectLst/>
                <a:latin typeface="Arial" panose="020B0604020202020204" pitchFamily="34" charset="0"/>
                <a:ea typeface="DengXian" panose="02010600030101010101" pitchFamily="2" charset="-122"/>
                <a:cs typeface="Arial" panose="020B0604020202020204" pitchFamily="34" charset="0"/>
              </a:rPr>
              <a:t> </a:t>
            </a:r>
            <a:r>
              <a:rPr lang="en-GB" sz="2300" dirty="0" err="1">
                <a:effectLst/>
                <a:latin typeface="Arial" panose="020B0604020202020204" pitchFamily="34" charset="0"/>
                <a:ea typeface="DengXian" panose="02010600030101010101" pitchFamily="2" charset="-122"/>
                <a:cs typeface="Arial" panose="020B0604020202020204" pitchFamily="34" charset="0"/>
              </a:rPr>
              <a:t>edn</a:t>
            </a:r>
            <a:r>
              <a:rPr lang="en-GB" sz="2300" dirty="0">
                <a:effectLst/>
                <a:latin typeface="Arial" panose="020B0604020202020204" pitchFamily="34" charset="0"/>
                <a:ea typeface="DengXian" panose="02010600030101010101" pitchFamily="2" charset="-122"/>
                <a:cs typeface="Arial" panose="020B0604020202020204" pitchFamily="34" charset="0"/>
              </a:rPr>
              <a:t>. London: Sage.</a:t>
            </a:r>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2300" dirty="0" err="1">
                <a:latin typeface="Arial" panose="020B0604020202020204" pitchFamily="34" charset="0"/>
                <a:cs typeface="Arial" panose="020B0604020202020204" pitchFamily="34" charset="0"/>
              </a:rPr>
              <a:t>Bešić</a:t>
            </a:r>
            <a:r>
              <a:rPr lang="en-GB" sz="2300" dirty="0">
                <a:latin typeface="Arial" panose="020B0604020202020204" pitchFamily="34" charset="0"/>
                <a:cs typeface="Arial" panose="020B0604020202020204" pitchFamily="34" charset="0"/>
              </a:rPr>
              <a:t>, E. (2020) Intersectionality: a pathway towards inclusive education? </a:t>
            </a:r>
            <a:r>
              <a:rPr lang="en-GB" sz="2300" i="1" dirty="0">
                <a:latin typeface="Arial" panose="020B0604020202020204" pitchFamily="34" charset="0"/>
                <a:cs typeface="Arial" panose="020B0604020202020204" pitchFamily="34" charset="0"/>
              </a:rPr>
              <a:t>Prospects</a:t>
            </a:r>
            <a:r>
              <a:rPr lang="en-GB" sz="2300" dirty="0">
                <a:latin typeface="Arial" panose="020B0604020202020204" pitchFamily="34" charset="0"/>
                <a:cs typeface="Arial" panose="020B0604020202020204" pitchFamily="34" charset="0"/>
              </a:rPr>
              <a:t> 49 pp111-122</a:t>
            </a:r>
          </a:p>
          <a:p>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3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i</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23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err="1">
                <a:latin typeface="Arial" panose="020B0604020202020204" pitchFamily="34" charset="0"/>
                <a:ea typeface="DengXian" panose="02010600030101010101" pitchFamily="2" charset="-122"/>
                <a:cs typeface="Arial" panose="020B0604020202020204" pitchFamily="34" charset="0"/>
              </a:rPr>
              <a:t>Bortini</a:t>
            </a:r>
            <a:r>
              <a:rPr lang="en-GB" altLang="en-US" sz="2300" dirty="0">
                <a:latin typeface="Arial" panose="020B0604020202020204" pitchFamily="34" charset="0"/>
                <a:ea typeface="DengXian" panose="02010600030101010101" pitchFamily="2" charset="-122"/>
                <a:cs typeface="Arial" panose="020B0604020202020204" pitchFamily="34" charset="0"/>
              </a:rPr>
              <a:t>, P. </a:t>
            </a:r>
            <a:r>
              <a:rPr lang="en-GB" altLang="en-US" sz="2300" i="1" dirty="0">
                <a:latin typeface="Arial" panose="020B0604020202020204" pitchFamily="34" charset="0"/>
                <a:ea typeface="DengXian" panose="02010600030101010101" pitchFamily="2" charset="-122"/>
                <a:cs typeface="Arial" panose="020B0604020202020204" pitchFamily="34" charset="0"/>
              </a:rPr>
              <a:t>et al. </a:t>
            </a:r>
            <a:r>
              <a:rPr lang="en-GB" altLang="en-US" sz="2300" dirty="0">
                <a:latin typeface="Arial" panose="020B0604020202020204" pitchFamily="34" charset="0"/>
                <a:ea typeface="DengXian" panose="02010600030101010101" pitchFamily="2" charset="-122"/>
                <a:cs typeface="Arial" panose="020B0604020202020204" pitchFamily="34" charset="0"/>
              </a:rPr>
              <a:t>(2016) </a:t>
            </a:r>
            <a:r>
              <a:rPr lang="en-GB" altLang="en-US" sz="2300" i="1" dirty="0">
                <a:latin typeface="Arial" panose="020B0604020202020204" pitchFamily="34" charset="0"/>
                <a:ea typeface="DengXian" panose="02010600030101010101" pitchFamily="2" charset="-122"/>
                <a:cs typeface="Arial" panose="020B0604020202020204" pitchFamily="34" charset="0"/>
              </a:rPr>
              <a:t>Inclusive Leadership: A theoretical framework. Available at: </a:t>
            </a:r>
            <a:r>
              <a:rPr lang="en-GB" altLang="en-US" sz="2300" i="1" dirty="0">
                <a:latin typeface="Arial" panose="020B0604020202020204" pitchFamily="34" charset="0"/>
                <a:ea typeface="DengXian" panose="02010600030101010101" pitchFamily="2" charset="-122"/>
                <a:cs typeface="Arial" panose="020B0604020202020204" pitchFamily="34" charset="0"/>
                <a:hlinkClick r:id="rId3"/>
              </a:rPr>
              <a:t>https://inclusiveleadership.eu/the-inclusive-leadership-handbook-theoretical-framework/</a:t>
            </a:r>
            <a:r>
              <a:rPr lang="en-GB" altLang="en-US" sz="2300" i="1" dirty="0">
                <a:latin typeface="Arial" panose="020B0604020202020204" pitchFamily="34" charset="0"/>
                <a:ea typeface="DengXian" panose="02010600030101010101" pitchFamily="2" charset="-122"/>
                <a:cs typeface="Arial" panose="020B0604020202020204" pitchFamily="34" charset="0"/>
              </a:rPr>
              <a:t> </a:t>
            </a:r>
            <a:r>
              <a:rPr lang="en-GB" altLang="en-US" sz="2300" dirty="0">
                <a:latin typeface="Arial" panose="020B0604020202020204" pitchFamily="34" charset="0"/>
                <a:ea typeface="DengXian" panose="02010600030101010101" pitchFamily="2" charset="-122"/>
                <a:cs typeface="Arial" panose="020B0604020202020204" pitchFamily="34" charset="0"/>
              </a:rPr>
              <a:t>(Accessed: 15</a:t>
            </a:r>
            <a:r>
              <a:rPr lang="en-GB" altLang="en-US" sz="2300" baseline="30000" dirty="0">
                <a:latin typeface="Arial" panose="020B0604020202020204" pitchFamily="34" charset="0"/>
                <a:ea typeface="DengXian" panose="02010600030101010101" pitchFamily="2" charset="-122"/>
                <a:cs typeface="Arial" panose="020B0604020202020204" pitchFamily="34" charset="0"/>
              </a:rPr>
              <a:t>th</a:t>
            </a:r>
            <a:r>
              <a:rPr lang="en-GB" altLang="en-US" sz="2300" dirty="0">
                <a:latin typeface="Arial" panose="020B0604020202020204" pitchFamily="34" charset="0"/>
                <a:ea typeface="DengXian" panose="02010600030101010101" pitchFamily="2" charset="-122"/>
                <a:cs typeface="Arial" panose="020B0604020202020204" pitchFamily="34" charset="0"/>
              </a:rPr>
              <a:t> Oct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Bradbury, A. (2013) Education policy and the ‘ideal learner’: producing recognisable learner-subjects through early years assessment. </a:t>
            </a:r>
            <a:r>
              <a:rPr lang="en-GB" altLang="en-US" sz="2300" i="1" dirty="0">
                <a:latin typeface="Arial" panose="020B0604020202020204" pitchFamily="34" charset="0"/>
                <a:ea typeface="DengXian" panose="02010600030101010101" pitchFamily="2" charset="-122"/>
                <a:cs typeface="Arial" panose="020B0604020202020204" pitchFamily="34" charset="0"/>
              </a:rPr>
              <a:t>British Journal of Sociology</a:t>
            </a:r>
            <a:r>
              <a:rPr lang="en-GB" altLang="en-US" sz="2300" dirty="0">
                <a:latin typeface="Arial" panose="020B0604020202020204" pitchFamily="34" charset="0"/>
                <a:ea typeface="DengXian" panose="02010600030101010101" pitchFamily="2" charset="-122"/>
                <a:cs typeface="Arial" panose="020B0604020202020204" pitchFamily="34" charset="0"/>
              </a:rPr>
              <a:t>. 43 (11) pp- 1-19</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Jane, L (2008) Young children and racial justice: taking action for racial equality in the early years- understanding the past, thinking about the present, planning for the future. London. National Children’s  Bureau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500" dirty="0">
                <a:latin typeface="Arial" panose="020B0604020202020204" pitchFamily="34" charset="0"/>
                <a:ea typeface="DengXian" panose="02010600030101010101" pitchFamily="2" charset="-122"/>
                <a:cs typeface="Arial" panose="020B0604020202020204" pitchFamily="34" charset="0"/>
              </a:rPr>
              <a:t>Llywodraeth Cymru (2017) </a:t>
            </a:r>
            <a:r>
              <a:rPr lang="en-GB" sz="2500" dirty="0" err="1">
                <a:latin typeface="Arial" panose="020B0604020202020204" pitchFamily="34" charset="0"/>
                <a:cs typeface="Arial" panose="020B0604020202020204" pitchFamily="34" charset="0"/>
              </a:rPr>
              <a:t>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Ar</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gael</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ynDechrau’n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Cyrchwyd</a:t>
            </a:r>
            <a:r>
              <a:rPr lang="en-GB" sz="2500" dirty="0">
                <a:latin typeface="Arial" panose="020B0604020202020204" pitchFamily="34" charset="0"/>
                <a:cs typeface="Arial" panose="020B0604020202020204" pitchFamily="34" charset="0"/>
              </a:rPr>
              <a:t>: 1`5ed Hydref 2021)</a:t>
            </a: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dirty="0" err="1">
                <a:latin typeface="Arial" panose="020B0604020202020204" pitchFamily="34" charset="0"/>
                <a:cs typeface="Arial" panose="020B0604020202020204" pitchFamily="34" charset="0"/>
              </a:rPr>
              <a:t>Cwricwlwm</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lleoliadau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meithrin</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ariennir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nas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cynhelir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Dogfen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Ymgynghori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gael</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4"/>
              </a:rPr>
              <a:t>https://llyw.cymru/sites/default/files/consultations/2021-05/cwricwlwm-gyfer-lleoliadau-meithrin-a-ariennir-cynhelir-dogfen-ymgynghori.pdf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Hydref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i="1" dirty="0" err="1">
                <a:latin typeface="Arial" panose="020B0604020202020204" pitchFamily="34" charset="0"/>
                <a:cs typeface="Arial" panose="020B0604020202020204" pitchFamily="34" charset="0"/>
              </a:rPr>
              <a:t>Maes</a:t>
            </a:r>
            <a:r>
              <a:rPr lang="en-GB" sz="2300" i="1" dirty="0">
                <a:latin typeface="Arial" panose="020B0604020202020204" pitchFamily="34" charset="0"/>
                <a:cs typeface="Arial" panose="020B0604020202020204" pitchFamily="34" charset="0"/>
              </a:rPr>
              <a:t> </a:t>
            </a:r>
            <a:r>
              <a:rPr lang="en-GB" sz="2300" i="1" dirty="0" err="1">
                <a:latin typeface="Arial" panose="020B0604020202020204" pitchFamily="34" charset="0"/>
                <a:cs typeface="Arial" panose="020B0604020202020204" pitchFamily="34" charset="0"/>
              </a:rPr>
              <a:t>dysgu</a:t>
            </a:r>
            <a:r>
              <a:rPr lang="en-GB" sz="2300" i="1" dirty="0">
                <a:latin typeface="Arial" panose="020B0604020202020204" pitchFamily="34" charset="0"/>
                <a:cs typeface="Arial" panose="020B0604020202020204" pitchFamily="34" charset="0"/>
              </a:rPr>
              <a:t> a </a:t>
            </a:r>
            <a:r>
              <a:rPr lang="en-GB" sz="2300" i="1" dirty="0" err="1">
                <a:latin typeface="Arial" panose="020B0604020202020204" pitchFamily="34" charset="0"/>
                <a:cs typeface="Arial" panose="020B0604020202020204" pitchFamily="34" charset="0"/>
              </a:rPr>
              <a:t>profial</a:t>
            </a:r>
            <a:r>
              <a:rPr lang="en-GB" sz="2300" i="1" dirty="0">
                <a:latin typeface="Arial" panose="020B0604020202020204" pitchFamily="34" charset="0"/>
                <a:cs typeface="Arial" panose="020B0604020202020204" pitchFamily="34" charset="0"/>
              </a:rPr>
              <a:t> Y </a:t>
            </a:r>
            <a:r>
              <a:rPr lang="en-GB" sz="2300" i="1" dirty="0" err="1">
                <a:latin typeface="Arial" panose="020B0604020202020204" pitchFamily="34" charset="0"/>
                <a:cs typeface="Arial" panose="020B0604020202020204" pitchFamily="34" charset="0"/>
              </a:rPr>
              <a:t>Dyniaethau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gael</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https://hwb.gov.wales/cwricwlwm-i-gymru/y-dyniaethau/datganiadau-o-r-hyn-sy-n-bwysig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a:t>
            </a:r>
            <a:r>
              <a:rPr lang="en-GB" sz="2300" dirty="0" err="1">
                <a:latin typeface="Arial" panose="020B0604020202020204" pitchFamily="34" charset="0"/>
                <a:cs typeface="Arial" panose="020B0604020202020204" pitchFamily="34" charset="0"/>
              </a:rPr>
              <a:t>Hyderf</a:t>
            </a:r>
            <a:r>
              <a:rPr lang="en-GB" sz="2300" dirty="0">
                <a:latin typeface="Arial" panose="020B0604020202020204" pitchFamily="34" charset="0"/>
                <a:cs typeface="Arial" panose="020B0604020202020204" pitchFamily="34" charset="0"/>
              </a:rPr>
              <a: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Nauman, I.K. (2018) ‘Early childhood education </a:t>
            </a:r>
            <a:r>
              <a:rPr lang="en-GB" sz="2500" dirty="0">
                <a:latin typeface="Arial" panose="020B0604020202020204" pitchFamily="34" charset="0"/>
                <a:cs typeface="Arial" panose="020B0604020202020204" pitchFamily="34" charset="0"/>
              </a:rPr>
              <a:t>and care policy: Beyond quantity and quality, for human development’ In: </a:t>
            </a:r>
            <a:r>
              <a:rPr lang="en-GB" sz="2500" dirty="0" err="1">
                <a:latin typeface="Arial" panose="020B0604020202020204" pitchFamily="34" charset="0"/>
                <a:cs typeface="Arial" panose="020B0604020202020204" pitchFamily="34" charset="0"/>
              </a:rPr>
              <a:t>Trevarthen</a:t>
            </a:r>
            <a:r>
              <a:rPr lang="en-GB" sz="2500" dirty="0">
                <a:latin typeface="Arial" panose="020B0604020202020204" pitchFamily="34" charset="0"/>
                <a:cs typeface="Arial" panose="020B0604020202020204" pitchFamily="34" charset="0"/>
              </a:rPr>
              <a:t>, C.,  Delafield-Butt, J., and Dunlop, A-W. </a:t>
            </a:r>
            <a:r>
              <a:rPr lang="en-GB" sz="2500" i="1" dirty="0">
                <a:effectLst/>
                <a:latin typeface="Arial" panose="020B0604020202020204" pitchFamily="34" charset="0"/>
                <a:cs typeface="Arial" panose="020B0604020202020204" pitchFamily="34" charset="0"/>
              </a:rPr>
              <a:t>The Child's Curriculum: Working with the Natural Voices of Young Children. </a:t>
            </a:r>
            <a:r>
              <a:rPr lang="en-GB" sz="2500" dirty="0">
                <a:effectLst/>
                <a:latin typeface="Arial" panose="020B0604020202020204" pitchFamily="34" charset="0"/>
                <a:cs typeface="Arial" panose="020B0604020202020204" pitchFamily="34" charset="0"/>
              </a:rPr>
              <a:t>Oxford Scholarship Online</a:t>
            </a:r>
          </a:p>
          <a:p>
            <a:pPr marL="0" indent="0">
              <a:buNone/>
            </a:pP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075668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5A90B6D-7DAC-47F2-8BD6-086D17DF8D11}"/>
              </a:ext>
            </a:extLst>
          </p:cNvPr>
          <p:cNvSpPr>
            <a:spLocks noGrp="1"/>
          </p:cNvSpPr>
          <p:nvPr>
            <p:ph idx="1"/>
          </p:nvPr>
        </p:nvSpPr>
        <p:spPr>
          <a:xfrm>
            <a:off x="332874" y="312822"/>
            <a:ext cx="10972800" cy="3917032"/>
          </a:xfrm>
        </p:spPr>
        <p:txBody>
          <a:bodyPr>
            <a:normAutofit/>
          </a:bodyPr>
          <a:lstStyle/>
          <a:p>
            <a:pPr marL="0" indent="0" algn="l">
              <a:buNone/>
            </a:pPr>
            <a:r>
              <a:rPr lang="en-GB" sz="1200" dirty="0">
                <a:latin typeface="Arial" panose="020B0604020202020204" pitchFamily="34" charset="0"/>
                <a:cs typeface="Arial" panose="020B0604020202020204" pitchFamily="34" charset="0"/>
              </a:rPr>
              <a:t>Macpherson, W. (1999) The Stephen Lawrence Inquiry: Report from an inquiry by Sir William Macpherson of Cluny. London. Stationary Office </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(2020a) </a:t>
            </a:r>
            <a:r>
              <a:rPr lang="en-GB" sz="1200" b="0" i="0" dirty="0">
                <a:solidFill>
                  <a:srgbClr val="04629A"/>
                </a:solidFill>
                <a:effectLst/>
                <a:latin typeface="Arial" panose="020B0604020202020204" pitchFamily="34" charset="0"/>
                <a:cs typeface="Arial" panose="020B0604020202020204" pitchFamily="34" charset="0"/>
              </a:rPr>
              <a:t>Implementing Education Policies: Achieving the New Curriculum for Wales Available at: </a:t>
            </a:r>
            <a:r>
              <a:rPr lang="en-GB" sz="1200" dirty="0">
                <a:latin typeface="Arial" panose="020B0604020202020204" pitchFamily="34" charset="0"/>
                <a:cs typeface="Arial" panose="020B0604020202020204" pitchFamily="34" charset="0"/>
                <a:hlinkClick r:id="rId3"/>
              </a:rPr>
              <a:t>https://read.oecd-ilibrary.org/education/achieving-the-new-curriculum-for-wales_4b483953-en#page49ing-the-new-curriculum-for-wales_4b483953-en#page1</a:t>
            </a:r>
            <a:r>
              <a:rPr lang="en-GB" sz="1200" dirty="0">
                <a:latin typeface="Arial" panose="020B0604020202020204" pitchFamily="34" charset="0"/>
                <a:cs typeface="Arial" panose="020B0604020202020204" pitchFamily="34" charset="0"/>
              </a:rPr>
              <a:t> (Accessed: 15/10/2021)</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(2020b) </a:t>
            </a:r>
            <a:r>
              <a:rPr lang="en-GB" sz="1200" i="1" dirty="0">
                <a:latin typeface="Arial" panose="020B0604020202020204" pitchFamily="34" charset="0"/>
                <a:cs typeface="Arial" panose="020B0604020202020204" pitchFamily="34" charset="0"/>
              </a:rPr>
              <a:t>Achieving the New Curriculum for Wales</a:t>
            </a:r>
            <a:r>
              <a:rPr lang="en-GB" sz="1200" dirty="0">
                <a:latin typeface="Arial" panose="020B0604020202020204" pitchFamily="34" charset="0"/>
                <a:cs typeface="Arial" panose="020B0604020202020204" pitchFamily="34" charset="0"/>
              </a:rPr>
              <a:t> OECD Education Publication Series No.7 Available at: https://atrico.org/wp-content/uploads/2019/11/Achieving-the-curriculum-for-Wales-PP.pdf (Accessed: 15/10/2021)</a:t>
            </a:r>
            <a:endParaRPr lang="en-GB" sz="1200" i="1"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Viennet</a:t>
            </a:r>
            <a:r>
              <a:rPr lang="en-GB" sz="1200" dirty="0">
                <a:latin typeface="Arial" panose="020B0604020202020204" pitchFamily="34" charset="0"/>
                <a:cs typeface="Arial" panose="020B0604020202020204" pitchFamily="34" charset="0"/>
              </a:rPr>
              <a:t>, R. Pont, B. (2017</a:t>
            </a:r>
            <a:r>
              <a:rPr lang="en-GB" sz="1200" i="1" dirty="0">
                <a:latin typeface="Arial" panose="020B0604020202020204" pitchFamily="34" charset="0"/>
                <a:cs typeface="Arial" panose="020B0604020202020204" pitchFamily="34" charset="0"/>
              </a:rPr>
              <a:t>) Education policy implementation: A literature review and proposed framework.</a:t>
            </a:r>
            <a:r>
              <a:rPr lang="en-GB" sz="1200" dirty="0">
                <a:latin typeface="Arial" panose="020B0604020202020204" pitchFamily="34" charset="0"/>
                <a:cs typeface="Arial" panose="020B0604020202020204" pitchFamily="34" charset="0"/>
              </a:rPr>
              <a:t> OECD Education Working Paper No. 162 Available at: </a:t>
            </a:r>
            <a:r>
              <a:rPr lang="en-GB" sz="1200" dirty="0">
                <a:latin typeface="Arial" panose="020B0604020202020204" pitchFamily="34" charset="0"/>
                <a:cs typeface="Arial" panose="020B0604020202020204" pitchFamily="34" charset="0"/>
                <a:hlinkClick r:id="rId4"/>
              </a:rPr>
              <a:t>https://www.oecd-ilibrary.org/docserver/fc467a64-en.pdf?expires=1634295296&amp;id=id&amp;accname=guest&amp;checksum=E808968935BCE96E344EE4D617DEC244</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(2017) Flying Start – Annex Transition Guidance. Available at: </a:t>
            </a:r>
            <a:r>
              <a:rPr lang="en-GB" sz="1200" dirty="0">
                <a:latin typeface="Arial" panose="020B0604020202020204" pitchFamily="34" charset="0"/>
                <a:cs typeface="Arial" panose="020B0604020202020204" pitchFamily="34" charset="0"/>
                <a:hlinkClick r:id="rId5"/>
              </a:rPr>
              <a:t>https://gov.wales/sites/default/files/publications/2019-07/flying-start-transition-guidance-for-professionals.pdf</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(2021) </a:t>
            </a:r>
            <a:r>
              <a:rPr lang="en-GB" sz="1200" dirty="0">
                <a:effectLst/>
                <a:latin typeface="Arial" panose="020B0604020202020204" pitchFamily="34" charset="0"/>
                <a:cs typeface="Arial" panose="020B0604020202020204" pitchFamily="34" charset="0"/>
              </a:rPr>
              <a:t>Welsh Government (2021) A curriculum for funded non-maintained nursery settings. Available at: </a:t>
            </a:r>
          </a:p>
          <a:p>
            <a:pPr marL="0" indent="0">
              <a:buNone/>
            </a:pPr>
            <a:endParaRPr lang="en-GB" dirty="0"/>
          </a:p>
        </p:txBody>
      </p:sp>
    </p:spTree>
    <p:extLst>
      <p:ext uri="{BB962C8B-B14F-4D97-AF65-F5344CB8AC3E}">
        <p14:creationId xmlns:p14="http://schemas.microsoft.com/office/powerpoint/2010/main" val="18747971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61447-3D07-4B81-AD37-22B84552C0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699A7-D1B9-408F-A00B-50F3211B573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3178075-D920-4DB4-85BC-149DBF775B0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503061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7E4CE4-E2F6-4D5B-B0FB-8791E42937EB}">
  <ds:schemaRefs>
    <ds:schemaRef ds:uri="http://www.w3.org/XML/1998/namespac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19514574-b5d9-49eb-9678-28308461b4ba"/>
    <ds:schemaRef ds:uri="http://schemas.microsoft.com/office/2006/documentManagement/types"/>
    <ds:schemaRef ds:uri="4f627824-a7cf-4e54-9661-934e5f85792b"/>
    <ds:schemaRef ds:uri="http://purl.org/dc/dcmitype/"/>
    <ds:schemaRef ds:uri="http://purl.org/dc/terms/"/>
  </ds:schemaRefs>
</ds:datastoreItem>
</file>

<file path=customXml/itemProps2.xml><?xml version="1.0" encoding="utf-8"?>
<ds:datastoreItem xmlns:ds="http://schemas.openxmlformats.org/officeDocument/2006/customXml" ds:itemID="{CB92B295-6464-4D35-92A4-0E332F2636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32FF2C-68B0-4E00-A2C8-A0C04167FE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3266</TotalTime>
  <Words>12815</Words>
  <Application>Microsoft Office PowerPoint</Application>
  <PresentationFormat>Widescreen</PresentationFormat>
  <Paragraphs>742</Paragraphs>
  <Slides>57</Slides>
  <Notes>57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57</vt:i4>
      </vt:variant>
    </vt:vector>
  </HeadingPairs>
  <TitlesOfParts>
    <vt:vector size="67" baseType="lpstr">
      <vt:lpstr>inherit</vt:lpstr>
      <vt:lpstr>Myriad Pro</vt:lpstr>
      <vt:lpstr>Oswald-Bold</vt:lpstr>
      <vt:lpstr>Oswald-RegularItalic</vt:lpstr>
      <vt:lpstr>ReithSans</vt:lpstr>
      <vt:lpstr>Arial</vt:lpstr>
      <vt:lpstr>Calibri</vt:lpstr>
      <vt:lpstr>Helvetica</vt:lpstr>
      <vt:lpstr>Times New Roman</vt:lpstr>
      <vt:lpstr>20140311PresentationUWTSDTemplate</vt:lpstr>
      <vt:lpstr> Arweinyddiaeth Gynhwysol: Gweithio gyda’n gilydd i gefnogi teuluoedd.   Inclusive Leadership: Working together to support families.    </vt:lpstr>
      <vt:lpstr>Cynnwys / Content</vt:lpstr>
      <vt:lpstr>Ailadrodd / Recap</vt:lpstr>
      <vt:lpstr>PowerPoint Presentation</vt:lpstr>
      <vt:lpstr>Beth yw polisi/What is a policy?</vt:lpstr>
      <vt:lpstr>Elfennau cyffredin polisi/ Common elements of policy</vt:lpstr>
      <vt:lpstr>Polisïau ac arferion: O Facro i Ficro / Policies and practices: From Macro to Micro</vt:lpstr>
      <vt:lpstr>Sut mae polisïau'n cael eu penderfynu?</vt:lpstr>
      <vt:lpstr>How are policies determined?</vt:lpstr>
      <vt:lpstr>Geiriau i chwilio amdanynt mewn (unrhyw) dogfennau polisi sy’n ymwneud ag arweinyddiaeth gynhwysol/ Words to look for in (any) policy documents that relate to inclusive leadership </vt:lpstr>
      <vt:lpstr>Rhai polisïau – ydyn nhw’n galluogi arweinyddiaeth gynhwysol yn y BC? Beth yw’r problemau?</vt:lpstr>
      <vt:lpstr>Some policies – do they enable inclusive leadership in EY? What are the problems?</vt:lpstr>
      <vt:lpstr>Materion cyffredinol mewn polisi a blynyddoedd cynnar</vt:lpstr>
      <vt:lpstr>General issues in policy and early years</vt:lpstr>
      <vt:lpstr>Deddf Llesiant Cenedlaethau’r Dyfodol (Cymru) 2015 - Pum Ffordd O Weithio  Wellbeing of Future Generations (Wales) Act (2015) – The Five Ways of Working</vt:lpstr>
      <vt:lpstr>Deddf Llesiant Cenedlaethau’r Dyfodol (Cymru) 2015 - Pum Ffordd o Weithio</vt:lpstr>
      <vt:lpstr>Wellbeing of Future Generations (Wales) Act (2015) – The Five Ways of Working</vt:lpstr>
      <vt:lpstr>Cydweithio</vt:lpstr>
      <vt:lpstr>Collaboration:</vt:lpstr>
      <vt:lpstr>Cynnwys (WCVA, 2018 t.21)</vt:lpstr>
      <vt:lpstr>Involvement   (WCVA, 2018 p.21)</vt:lpstr>
      <vt:lpstr>Mesur Plant a Theuluoedd (Cymru) 2010   The Children and Families (Wales) Measure 2010)</vt:lpstr>
      <vt:lpstr>PowerPoint Presentation</vt:lpstr>
      <vt:lpstr>PowerPoint Presentation</vt:lpstr>
      <vt:lpstr>Llywodraeth cymru (2020) Cwricwlwm i Gymru  Welsh Government (2020) Curriculum for Wales </vt:lpstr>
      <vt:lpstr>(OECD, 2020a t./p.71)</vt:lpstr>
      <vt:lpstr>PowerPoint Presentation</vt:lpstr>
      <vt:lpstr>Gweithredu’r cwricwlwm newydd/Implementing the new curriculum</vt:lpstr>
      <vt:lpstr>PowerPoint Presentation</vt:lpstr>
      <vt:lpstr>PowerPoint Presentation</vt:lpstr>
      <vt:lpstr>Newidiadau i’r Cwricwlwm yng Nghymru / Changes to the Curriculum in Wales </vt:lpstr>
      <vt:lpstr>PowerPoint Presentation</vt:lpstr>
      <vt:lpstr>PowerPoint Presentation</vt:lpstr>
      <vt:lpstr>PowerPoint Presentation</vt:lpstr>
      <vt:lpstr>PowerPoint Presentation</vt:lpstr>
      <vt:lpstr> </vt:lpstr>
      <vt:lpstr>Llywodraeth Cymru (2021) Dogfen Ymgynghori</vt:lpstr>
      <vt:lpstr>Welsh Government consultation (2021)</vt:lpstr>
      <vt:lpstr>Y pum llwybr datblygu / The developmental pathways </vt:lpstr>
      <vt:lpstr>PowerPoint Presentation</vt:lpstr>
      <vt:lpstr>PowerPoint Presentation</vt:lpstr>
      <vt:lpstr>PowerPoint Presentation</vt:lpstr>
      <vt:lpstr>PowerPoint Presentation</vt:lpstr>
      <vt:lpstr>PowerPoint Presentation</vt:lpstr>
      <vt:lpstr>PowerPoint Presentation</vt:lpstr>
      <vt:lpstr>Y broblem gyda hyfforddiant rhagfarn ddiarwybod…/ The issue with unconscious bias training…</vt:lpstr>
      <vt:lpstr>POLISÏAU LEFEL MICRO/ Micro level policies</vt:lpstr>
      <vt:lpstr>Llywodraeth Cymru (2017) Dechrau’n Deg – Atodiad Canllawiau Pontio  Welsh Government (2017) Flying Start – Annex Transition Guidance</vt:lpstr>
      <vt:lpstr>Polisïau lefel micro – mewn lleoliadau  / Micro level policies – in settings</vt:lpstr>
      <vt:lpstr>Ystyriwch / Consider</vt:lpstr>
      <vt:lpstr>PowerPoint Presentation</vt:lpstr>
      <vt:lpstr>Hiliaeth Sefydliadol</vt:lpstr>
      <vt:lpstr>Institutional racism</vt:lpstr>
      <vt:lpstr>Cwestiynau i’w hystyried ar gyfer polisi yn y blynyddoedd cynnar? Questions to consider for policy in the early years?</vt:lpstr>
      <vt:lpstr>Cyfeirnodau/References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EAEC6010-C Greening Childhood Lecture</dc:title>
  <dc:creator>Glenda Tinney</dc:creator>
  <cp:lastModifiedBy>Jessica Pitman</cp:lastModifiedBy>
  <cp:revision>78</cp:revision>
  <dcterms:created xsi:type="dcterms:W3CDTF">2017-11-08T21:18:33Z</dcterms:created>
  <dcterms:modified xsi:type="dcterms:W3CDTF">2021-10-29T13:01:31Z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