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41"/>
  </p:notesMasterIdLst>
  <p:handoutMasterIdLst>
    <p:handoutMasterId r:id="rId42"/>
  </p:handoutMasterIdLst>
  <p:sldIdLst>
    <p:sldId id="257" r:id="rId3"/>
    <p:sldId id="440" r:id="rId4"/>
    <p:sldId id="441" r:id="rId5"/>
    <p:sldId id="442" r:id="rId6"/>
    <p:sldId id="444" r:id="rId7"/>
    <p:sldId id="443" r:id="rId8"/>
    <p:sldId id="445" r:id="rId9"/>
    <p:sldId id="446" r:id="rId10"/>
    <p:sldId id="461" r:id="rId11"/>
    <p:sldId id="488" r:id="rId12"/>
    <p:sldId id="490" r:id="rId13"/>
    <p:sldId id="458" r:id="rId14"/>
    <p:sldId id="480" r:id="rId15"/>
    <p:sldId id="447" r:id="rId16"/>
    <p:sldId id="448" r:id="rId17"/>
    <p:sldId id="450" r:id="rId18"/>
    <p:sldId id="451" r:id="rId19"/>
    <p:sldId id="469" r:id="rId20"/>
    <p:sldId id="468" r:id="rId21"/>
    <p:sldId id="462" r:id="rId22"/>
    <p:sldId id="452" r:id="rId23"/>
    <p:sldId id="453" r:id="rId24"/>
    <p:sldId id="454" r:id="rId25"/>
    <p:sldId id="467" r:id="rId26"/>
    <p:sldId id="455" r:id="rId27"/>
    <p:sldId id="456" r:id="rId28"/>
    <p:sldId id="471" r:id="rId29"/>
    <p:sldId id="491" r:id="rId30"/>
    <p:sldId id="492" r:id="rId31"/>
    <p:sldId id="493" r:id="rId32"/>
    <p:sldId id="473" r:id="rId33"/>
    <p:sldId id="457" r:id="rId34"/>
    <p:sldId id="459" r:id="rId35"/>
    <p:sldId id="460" r:id="rId36"/>
    <p:sldId id="463" r:id="rId37"/>
    <p:sldId id="466" r:id="rId38"/>
    <p:sldId id="470" r:id="rId39"/>
    <p:sldId id="484" r:id="rId4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wsa user" initials="wu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B4C58"/>
    <a:srgbClr val="D86800"/>
    <a:srgbClr val="618F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07" autoAdjust="0"/>
    <p:restoredTop sz="73801" autoAdjust="0"/>
  </p:normalViewPr>
  <p:slideViewPr>
    <p:cSldViewPr>
      <p:cViewPr varScale="1">
        <p:scale>
          <a:sx n="79" d="100"/>
          <a:sy n="79" d="100"/>
        </p:scale>
        <p:origin x="1500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5502"/>
    </p:cViewPr>
  </p:sorterViewPr>
  <p:notesViewPr>
    <p:cSldViewPr>
      <p:cViewPr varScale="1">
        <p:scale>
          <a:sx n="70" d="100"/>
          <a:sy n="70" d="100"/>
        </p:scale>
        <p:origin x="-329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handoutMaster" Target="handoutMasters/handoutMaster1.xml"/><Relationship Id="rId47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3" y="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7" y="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5E2301-29A7-4583-B5D8-4A2FEEEAFE5E}" type="datetimeFigureOut">
              <a:rPr lang="en-GB" smtClean="0"/>
              <a:pPr/>
              <a:t>11/03/2020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3" y="9428584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7" y="9428584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220B6B-E9EE-44AC-B842-3560E53708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6025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3" y="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7" y="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C13C8B-36F9-4774-916E-2845F5C8732A}" type="datetimeFigureOut">
              <a:rPr lang="en-GB" smtClean="0"/>
              <a:pPr/>
              <a:t>11/03/2020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6"/>
            <a:ext cx="5438140" cy="446698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3" y="9428584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7" y="9428584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9D84E6-9A44-4DBD-A031-DC08CC909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800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dispose-hazardous-waste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F335A2-C9C0-4AB1-84B7-CA6CAFD12936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9030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7488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5354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7209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7115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5139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828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4248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508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Store your waste</a:t>
            </a:r>
          </a:p>
          <a:p>
            <a:r>
              <a:rPr lang="en-GB" dirty="0" smtClean="0"/>
              <a:t>You must store waste safely and securely. To do this: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store waste in a secure place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use suitable containers that will stop waste escaping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label containers clearly with the type of waste they contain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use covers to stop waste blowing away</a:t>
            </a:r>
          </a:p>
          <a:p>
            <a:r>
              <a:rPr lang="en-GB" dirty="0" smtClean="0"/>
              <a:t>use waterproof covers if rain could cause contaminated run-off or prevent the waste from being reused</a:t>
            </a:r>
          </a:p>
          <a:p>
            <a:r>
              <a:rPr lang="en-GB" dirty="0" smtClean="0"/>
              <a:t>keep liquid hazardous waste in a dedicated area, with a bund or barrier to </a:t>
            </a:r>
            <a:r>
              <a:rPr lang="en-GB" dirty="0" err="1" smtClean="0"/>
              <a:t>to</a:t>
            </a:r>
            <a:r>
              <a:rPr lang="en-GB" dirty="0" smtClean="0"/>
              <a:t> stop liquid leaking, </a:t>
            </a:r>
            <a:r>
              <a:rPr lang="en-GB" dirty="0" err="1" smtClean="0"/>
              <a:t>eg</a:t>
            </a:r>
            <a:r>
              <a:rPr lang="en-GB" dirty="0" smtClean="0"/>
              <a:t> into a drain</a:t>
            </a:r>
          </a:p>
          <a:p>
            <a:r>
              <a:rPr lang="en-GB" dirty="0" smtClean="0"/>
              <a:t>You have extra responsibilities if you’re storing </a:t>
            </a:r>
            <a:r>
              <a:rPr lang="en-GB" dirty="0" smtClean="0">
                <a:hlinkClick r:id="rId3"/>
              </a:rPr>
              <a:t>hazardous waste</a:t>
            </a:r>
            <a:r>
              <a:rPr lang="en-GB" dirty="0" smtClean="0"/>
              <a:t> – you must: </a:t>
            </a:r>
          </a:p>
          <a:p>
            <a:r>
              <a:rPr lang="en-GB" dirty="0" smtClean="0"/>
              <a:t>display written instructions for storing and disposing of it</a:t>
            </a:r>
          </a:p>
          <a:p>
            <a:r>
              <a:rPr lang="en-GB" dirty="0" smtClean="0">
                <a:hlinkClick r:id="rId3"/>
              </a:rPr>
              <a:t>keep records</a:t>
            </a:r>
            <a:r>
              <a:rPr lang="en-GB" dirty="0" smtClean="0"/>
              <a:t> about it and where it’s located</a:t>
            </a:r>
          </a:p>
          <a:p>
            <a:r>
              <a:rPr lang="en-GB" dirty="0" smtClean="0"/>
              <a:t>carry out a risk assessment, </a:t>
            </a:r>
            <a:r>
              <a:rPr lang="en-GB" dirty="0" err="1" smtClean="0"/>
              <a:t>eg</a:t>
            </a:r>
            <a:r>
              <a:rPr lang="en-GB" dirty="0" smtClean="0"/>
              <a:t> to identify what the risks are and how to control them</a:t>
            </a:r>
          </a:p>
          <a:p>
            <a:r>
              <a:rPr lang="en-GB" dirty="0" smtClean="0"/>
              <a:t>regularly check for leaks, deteriorating containers or other potential risks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0353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666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4508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I thought it may be prudent to show some relevant examples as many companies simply don’t appreciate</a:t>
            </a:r>
            <a:r>
              <a:rPr lang="en-GB" baseline="0" dirty="0" smtClean="0">
                <a:solidFill>
                  <a:srgbClr val="FF0000"/>
                </a:solidFill>
              </a:rPr>
              <a:t> the impact of prosecution, I have tried to cover a bit of everything so broaden the picture. Obviously it is not only the financial impact but the personal &amp; reputational one too that often has the biggest ongoing impact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0737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0503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4410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6522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8222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0920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65152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14696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08496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95232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8823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34325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10642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53469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66072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Suggestions from the WRAP guides are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› The site induction and toolbox talks are opportunities to raise awareness of good waste management.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› Having one person responsible for ordering materials helps avoid surplus being purchased.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› Buying sand and gravel in bulk bags rather than loose helps reduce wastage.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› Computer software is available to estimate required quantities accurately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29855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Suggestions from WRAP  guidance: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› Dismantling buildings rather than knocking them down increases the amount that can be salvaged undamaged.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› Purpose-made reusable products for temporary applications (e.g. steel mesh fence panels) may have a higher initial cost, but be cheaper in the long term and reduce waste.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70874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Suggestions from WRAP guidance 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› Focusing on recycling your main types of waste will be most cost effective. These types will change as your project progresses.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› Your suppliers may be able to take back their packaging (e.g. pallets, cardboard, bulk bags) – just ask.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6133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50733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64050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80724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51521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73630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94448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39515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900" b="1" i="0" u="none" strike="noStrike" kern="1200" baseline="0" dirty="0" smtClean="0">
                <a:solidFill>
                  <a:schemeClr val="tx1"/>
                </a:solidFill>
                <a:latin typeface="Aharoni" panose="02010803020104030203" pitchFamily="2" charset="-79"/>
                <a:ea typeface="+mn-ea"/>
                <a:cs typeface="Aparajita" panose="020B0604020202020204" pitchFamily="34" charset="0"/>
              </a:rPr>
              <a:t>Just to recap really on the key benefits of implementing effective site waste management</a:t>
            </a:r>
          </a:p>
          <a:p>
            <a:r>
              <a:rPr lang="en-GB" sz="900" b="0" i="0" u="none" strike="noStrike" kern="1200" baseline="0" dirty="0" smtClean="0">
                <a:solidFill>
                  <a:schemeClr val="tx1"/>
                </a:solidFill>
                <a:latin typeface="Aharoni" panose="02010803020104030203" pitchFamily="2" charset="-79"/>
                <a:ea typeface="+mn-ea"/>
                <a:cs typeface="Aparajita" panose="020B0604020202020204" pitchFamily="34" charset="0"/>
              </a:rPr>
              <a:t>Skanska improved resource efficiency by:</a:t>
            </a:r>
          </a:p>
          <a:p>
            <a:r>
              <a:rPr lang="en-GB" sz="900" b="0" i="0" u="none" strike="noStrike" kern="1200" baseline="0" dirty="0" smtClean="0">
                <a:solidFill>
                  <a:schemeClr val="tx1"/>
                </a:solidFill>
                <a:latin typeface="Aharoni" panose="02010803020104030203" pitchFamily="2" charset="-79"/>
                <a:ea typeface="+mn-ea"/>
                <a:cs typeface="Aparajita" panose="020B0604020202020204" pitchFamily="34" charset="0"/>
              </a:rPr>
              <a:t>■ focusing on waste prevention, waste reduction and segregation;</a:t>
            </a:r>
          </a:p>
          <a:p>
            <a:r>
              <a:rPr lang="en-GB" sz="900" b="0" i="0" u="none" strike="noStrike" kern="1200" baseline="0" dirty="0" smtClean="0">
                <a:solidFill>
                  <a:schemeClr val="tx1"/>
                </a:solidFill>
                <a:latin typeface="Aharoni" panose="02010803020104030203" pitchFamily="2" charset="-79"/>
                <a:ea typeface="+mn-ea"/>
                <a:cs typeface="Aparajita" panose="020B0604020202020204" pitchFamily="34" charset="0"/>
              </a:rPr>
              <a:t>■ selecting materials with an ‘above standard’ recycled content; and</a:t>
            </a:r>
          </a:p>
          <a:p>
            <a:r>
              <a:rPr lang="en-GB" sz="900" b="0" i="0" u="none" strike="noStrike" kern="1200" baseline="0" dirty="0" smtClean="0">
                <a:solidFill>
                  <a:schemeClr val="tx1"/>
                </a:solidFill>
                <a:latin typeface="Aharoni" panose="02010803020104030203" pitchFamily="2" charset="-79"/>
                <a:ea typeface="+mn-ea"/>
                <a:cs typeface="Aparajita" panose="020B0604020202020204" pitchFamily="34" charset="0"/>
              </a:rPr>
              <a:t>■ re-using waste materials on site where ever possible.</a:t>
            </a:r>
          </a:p>
          <a:p>
            <a:r>
              <a:rPr lang="en-GB" sz="900" b="1" i="0" u="none" strike="noStrike" kern="1200" baseline="0" dirty="0" smtClean="0">
                <a:solidFill>
                  <a:schemeClr val="tx1"/>
                </a:solidFill>
                <a:latin typeface="Aharoni" panose="02010803020104030203" pitchFamily="2" charset="-79"/>
                <a:ea typeface="+mn-ea"/>
                <a:cs typeface="Aparajita" panose="020B0604020202020204" pitchFamily="34" charset="0"/>
              </a:rPr>
              <a:t>Key benefits:</a:t>
            </a:r>
          </a:p>
          <a:p>
            <a:r>
              <a:rPr lang="en-GB" sz="900" b="0" i="0" u="none" strike="noStrike" kern="1200" baseline="0" dirty="0" smtClean="0">
                <a:solidFill>
                  <a:schemeClr val="tx1"/>
                </a:solidFill>
                <a:latin typeface="Aharoni" panose="02010803020104030203" pitchFamily="2" charset="-79"/>
                <a:ea typeface="+mn-ea"/>
                <a:cs typeface="Aparajita" panose="020B0604020202020204" pitchFamily="34" charset="0"/>
              </a:rPr>
              <a:t>■ significant cost savings</a:t>
            </a:r>
          </a:p>
          <a:p>
            <a:r>
              <a:rPr lang="en-GB" sz="900" b="0" i="0" u="none" strike="noStrike" kern="1200" baseline="0" dirty="0" smtClean="0">
                <a:solidFill>
                  <a:schemeClr val="tx1"/>
                </a:solidFill>
                <a:latin typeface="Aharoni" panose="02010803020104030203" pitchFamily="2" charset="-79"/>
                <a:ea typeface="+mn-ea"/>
                <a:cs typeface="Aparajita" panose="020B0604020202020204" pitchFamily="34" charset="0"/>
              </a:rPr>
              <a:t>■ less waste leaving site;</a:t>
            </a:r>
          </a:p>
          <a:p>
            <a:r>
              <a:rPr lang="en-GB" sz="900" b="0" i="0" u="none" strike="noStrike" kern="1200" baseline="0" dirty="0" smtClean="0">
                <a:solidFill>
                  <a:schemeClr val="tx1"/>
                </a:solidFill>
                <a:latin typeface="Aharoni" panose="02010803020104030203" pitchFamily="2" charset="-79"/>
                <a:ea typeface="+mn-ea"/>
                <a:cs typeface="Aparajita" panose="020B0604020202020204" pitchFamily="34" charset="0"/>
              </a:rPr>
              <a:t>■ decreased over-ordering;</a:t>
            </a:r>
          </a:p>
          <a:p>
            <a:r>
              <a:rPr lang="en-GB" sz="900" b="0" i="0" u="none" strike="noStrike" kern="1200" baseline="0" dirty="0" smtClean="0">
                <a:solidFill>
                  <a:schemeClr val="tx1"/>
                </a:solidFill>
                <a:latin typeface="Aharoni" panose="02010803020104030203" pitchFamily="2" charset="-79"/>
                <a:ea typeface="+mn-ea"/>
                <a:cs typeface="Aparajita" panose="020B0604020202020204" pitchFamily="34" charset="0"/>
              </a:rPr>
              <a:t>■ a tidier, more efficient site; and</a:t>
            </a:r>
          </a:p>
          <a:p>
            <a:r>
              <a:rPr lang="en-GB" sz="900" b="0" i="0" u="none" strike="noStrike" kern="1200" baseline="0" dirty="0" smtClean="0">
                <a:solidFill>
                  <a:schemeClr val="tx1"/>
                </a:solidFill>
                <a:latin typeface="Aharoni" panose="02010803020104030203" pitchFamily="2" charset="-79"/>
                <a:ea typeface="+mn-ea"/>
                <a:cs typeface="Aparajita" panose="020B0604020202020204" pitchFamily="34" charset="0"/>
              </a:rPr>
              <a:t>■ wider community benefits.</a:t>
            </a:r>
          </a:p>
          <a:p>
            <a:r>
              <a:rPr lang="en-GB" sz="900" b="0" i="0" u="none" strike="noStrike" kern="1200" baseline="0" dirty="0" smtClean="0">
                <a:solidFill>
                  <a:schemeClr val="tx1"/>
                </a:solidFill>
                <a:latin typeface="Aharoni" panose="02010803020104030203" pitchFamily="2" charset="-79"/>
                <a:ea typeface="+mn-ea"/>
                <a:cs typeface="Aparajita" panose="020B0604020202020204" pitchFamily="34" charset="0"/>
              </a:rPr>
              <a:t>The project was used as a test bed for their internal KPIs, demonstrating what could &amp; should be achieved with early planning, a comprehensive site waste management plan, buy in from the </a:t>
            </a:r>
            <a:r>
              <a:rPr lang="en-GB" sz="900" b="0" i="0" u="none" strike="noStrike" kern="1200" baseline="0" smtClean="0">
                <a:solidFill>
                  <a:schemeClr val="tx1"/>
                </a:solidFill>
                <a:latin typeface="Aharoni" panose="02010803020104030203" pitchFamily="2" charset="-79"/>
                <a:ea typeface="+mn-ea"/>
                <a:cs typeface="Aparajita" panose="020B0604020202020204" pitchFamily="34" charset="0"/>
              </a:rPr>
              <a:t>supply chain/project team </a:t>
            </a:r>
            <a:r>
              <a:rPr lang="en-GB" sz="900" b="0" i="0" u="none" strike="noStrike" kern="1200" baseline="0" dirty="0" smtClean="0">
                <a:solidFill>
                  <a:schemeClr val="tx1"/>
                </a:solidFill>
                <a:latin typeface="Aharoni" panose="02010803020104030203" pitchFamily="2" charset="-79"/>
                <a:ea typeface="+mn-ea"/>
                <a:cs typeface="Aparajita" panose="020B0604020202020204" pitchFamily="34" charset="0"/>
              </a:rPr>
              <a:t>&amp; staff awareness. </a:t>
            </a: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D84E6-9A44-4DBD-A031-DC08CC909B4B}" type="slidenum">
              <a:rPr lang="en-GB" smtClean="0">
                <a:solidFill>
                  <a:prstClr val="black"/>
                </a:solidFill>
              </a:rPr>
              <a:pPr/>
              <a:t>38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3936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886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/>
              <a:pPr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492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50100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198884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/>
              <a:pPr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582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/>
              <a:pPr/>
              <a:t>11/03/2020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739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/>
              <a:pPr/>
              <a:t>11/03/2020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300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/>
              <a:pPr/>
              <a:t>11/03/2020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323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/>
              <a:pPr/>
              <a:t>11/03/2020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791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/>
              <a:pPr/>
              <a:t>11/03/2020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663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1680" y="4800600"/>
            <a:ext cx="576064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79712" y="692695"/>
            <a:ext cx="5298976" cy="403487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91680" y="5373216"/>
            <a:ext cx="576064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/>
              <a:pPr/>
              <a:t>11/03/2020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437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/>
              <a:pPr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010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/>
              <a:pPr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20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981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0937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501008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198884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6217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3153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965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3991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651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7445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1680" y="4800600"/>
            <a:ext cx="576064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79712" y="692695"/>
            <a:ext cx="5298976" cy="403487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91680" y="5373216"/>
            <a:ext cx="576064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306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247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891A3-69B1-49D3-B9B4-F0D20026D2D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C2DA-7E57-4749-A907-6EF2F1B13DD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112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tiff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tif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51720" y="319572"/>
            <a:ext cx="547260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7891A3-69B1-49D3-B9B4-F0D20026D2D6}" type="datetimeFigureOut">
              <a:rPr lang="en-GB" smtClean="0"/>
              <a:pPr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43C2DA-7E57-4749-A907-6EF2F1B13DD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5529" y="254679"/>
            <a:ext cx="1375147" cy="103278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42295"/>
            <a:ext cx="1382502" cy="945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054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51720" y="319572"/>
            <a:ext cx="547260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7891A3-69B1-49D3-B9B4-F0D20026D2D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11/03/2020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43C2DA-7E57-4749-A907-6EF2F1B13DD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5529" y="254679"/>
            <a:ext cx="1375147" cy="103278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42295"/>
            <a:ext cx="1382502" cy="945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086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epr.environment-agency.gov.uk/ePRInternet/searchregisters.aspx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itas-consulting.co.uk/Documents/Sample-Site-Waste-Management-Plan-Template%20_SWMP_.pdf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00809"/>
            <a:ext cx="7772400" cy="1899642"/>
          </a:xfrm>
        </p:spPr>
        <p:txBody>
          <a:bodyPr>
            <a:noAutofit/>
          </a:bodyPr>
          <a:lstStyle/>
          <a:p>
            <a:r>
              <a:rPr lang="en-GB" b="1" dirty="0" smtClean="0">
                <a:solidFill>
                  <a:srgbClr val="1B4C58"/>
                </a:solidFill>
                <a:latin typeface="Trebuchet MS" panose="020B0603020202020204" pitchFamily="34" charset="0"/>
                <a:cs typeface="Arial" pitchFamily="34" charset="0"/>
              </a:rPr>
              <a:t>Best practice in construction site waste management</a:t>
            </a:r>
            <a:endParaRPr lang="en-GB" b="1" dirty="0">
              <a:solidFill>
                <a:srgbClr val="1B4C58"/>
              </a:solidFill>
              <a:latin typeface="Trebuchet MS" panose="020B0603020202020204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23528" y="4005064"/>
            <a:ext cx="8352928" cy="212109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tabLst>
                <a:tab pos="1257300" algn="l"/>
                <a:tab pos="2955925" algn="l"/>
              </a:tabLst>
            </a:pPr>
            <a:r>
              <a:rPr lang="en-GB" dirty="0" smtClean="0">
                <a:latin typeface="+mj-lt"/>
              </a:rPr>
              <a:t/>
            </a:r>
            <a:br>
              <a:rPr lang="en-GB" dirty="0" smtClean="0">
                <a:latin typeface="+mj-lt"/>
              </a:rPr>
            </a:br>
            <a:r>
              <a:rPr lang="en-GB" dirty="0" smtClean="0">
                <a:latin typeface="+mj-lt"/>
              </a:rPr>
              <a:t>Lara Hopkinson</a:t>
            </a:r>
          </a:p>
          <a:p>
            <a:pPr>
              <a:spcBef>
                <a:spcPts val="600"/>
              </a:spcBef>
              <a:tabLst>
                <a:tab pos="1257300" algn="l"/>
                <a:tab pos="2955925" algn="l"/>
              </a:tabLst>
            </a:pPr>
            <a:r>
              <a:rPr lang="en-GB" dirty="0" smtClean="0">
                <a:latin typeface="+mj-lt"/>
              </a:rPr>
              <a:t>Senior Lecturer</a:t>
            </a:r>
          </a:p>
          <a:p>
            <a:pPr>
              <a:spcBef>
                <a:spcPts val="600"/>
              </a:spcBef>
              <a:tabLst>
                <a:tab pos="1257300" algn="l"/>
                <a:tab pos="2955925" algn="l"/>
              </a:tabLst>
            </a:pPr>
            <a:r>
              <a:rPr lang="en-GB" dirty="0" smtClean="0">
                <a:latin typeface="+mj-lt"/>
              </a:rPr>
              <a:t>MSc Environmental Conservation &amp; Management</a:t>
            </a:r>
          </a:p>
          <a:p>
            <a:pPr>
              <a:spcBef>
                <a:spcPts val="600"/>
              </a:spcBef>
              <a:tabLst>
                <a:tab pos="1257300" algn="l"/>
                <a:tab pos="2955925" algn="l"/>
              </a:tabLst>
            </a:pPr>
            <a:endParaRPr lang="en-GB" dirty="0" smtClean="0">
              <a:latin typeface="+mj-lt"/>
            </a:endParaRPr>
          </a:p>
          <a:p>
            <a:pPr>
              <a:spcBef>
                <a:spcPts val="600"/>
              </a:spcBef>
              <a:tabLst>
                <a:tab pos="1257300" algn="l"/>
                <a:tab pos="2955925" algn="l"/>
              </a:tabLst>
            </a:pPr>
            <a:endParaRPr lang="en-GB" dirty="0" smtClean="0">
              <a:latin typeface="+mj-lt"/>
            </a:endParaRP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38530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Agenda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000" dirty="0" smtClean="0"/>
              <a:t>Background to waste issue</a:t>
            </a:r>
          </a:p>
          <a:p>
            <a:r>
              <a:rPr lang="en-GB" sz="3000" dirty="0" smtClean="0"/>
              <a:t>Introduction to legal / policy framework</a:t>
            </a:r>
          </a:p>
          <a:p>
            <a:r>
              <a:rPr lang="en-GB" sz="3000" dirty="0" smtClean="0"/>
              <a:t>Waste hierarchy and opportunities to manage</a:t>
            </a:r>
          </a:p>
          <a:p>
            <a:r>
              <a:rPr lang="en-GB" sz="3000" dirty="0" smtClean="0"/>
              <a:t>Site Waste Management Plans &amp; benefits</a:t>
            </a:r>
          </a:p>
          <a:p>
            <a:r>
              <a:rPr lang="en-GB" sz="3000" dirty="0" smtClean="0"/>
              <a:t>Types of wastes, causes, to segregate / not segregate…</a:t>
            </a:r>
          </a:p>
          <a:p>
            <a:r>
              <a:rPr lang="en-GB" sz="3000" dirty="0" smtClean="0"/>
              <a:t>Avenues for waste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091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What is the issue?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3.4 million tonnes C&amp;D waste (2012)</a:t>
            </a:r>
          </a:p>
          <a:p>
            <a:pPr lvl="1"/>
            <a:r>
              <a:rPr lang="en-GB" dirty="0" smtClean="0"/>
              <a:t>47% from civil engineering</a:t>
            </a:r>
          </a:p>
          <a:p>
            <a:pPr lvl="1"/>
            <a:r>
              <a:rPr lang="en-GB" dirty="0" smtClean="0"/>
              <a:t>41% from construction</a:t>
            </a:r>
          </a:p>
          <a:p>
            <a:pPr lvl="1"/>
            <a:r>
              <a:rPr lang="en-GB" dirty="0" smtClean="0"/>
              <a:t>7% from general building</a:t>
            </a:r>
          </a:p>
          <a:p>
            <a:pPr lvl="1"/>
            <a:r>
              <a:rPr lang="en-GB" dirty="0" smtClean="0"/>
              <a:t>4% from demolition</a:t>
            </a:r>
          </a:p>
          <a:p>
            <a:r>
              <a:rPr lang="en-GB" dirty="0" smtClean="0"/>
              <a:t>87% waste is prepared for re-use, recycling or other recovery</a:t>
            </a:r>
          </a:p>
          <a:p>
            <a:pPr lvl="1"/>
            <a:r>
              <a:rPr lang="en-GB" dirty="0" smtClean="0"/>
              <a:t>2% improvement from 2005/6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379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What is the issue?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13% of C&amp;D waste is still landfilled</a:t>
            </a:r>
          </a:p>
          <a:p>
            <a:r>
              <a:rPr lang="en-GB" dirty="0" smtClean="0"/>
              <a:t>13% waste is new, unused materials</a:t>
            </a:r>
          </a:p>
          <a:p>
            <a:r>
              <a:rPr lang="en-GB" dirty="0" smtClean="0"/>
              <a:t>60% of material within a skip is packaging</a:t>
            </a:r>
          </a:p>
          <a:p>
            <a:r>
              <a:rPr lang="en-GB" dirty="0" smtClean="0"/>
              <a:t>Welsh Government aim to be zero waste (one planet) nation by 2050</a:t>
            </a:r>
            <a:endParaRPr lang="en-GB" dirty="0"/>
          </a:p>
        </p:txBody>
      </p:sp>
      <p:pic>
        <p:nvPicPr>
          <p:cNvPr id="1026" name="Picture 2" descr="http://old.zerowasteeurope.eu/wp-content/uploads/2014/05/20120928_GDACOllage_04_WEB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149080"/>
            <a:ext cx="3113958" cy="2335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07504" y="6453336"/>
            <a:ext cx="28600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zerowasteeruope.eu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0877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6" descr="skip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5" name="Rectangle 5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70195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130000"/>
                  </a:schemeClr>
                </a:solidFill>
              </a:rPr>
              <a:t>True cost of waste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8 cu yd skip</a:t>
            </a:r>
          </a:p>
          <a:p>
            <a:pPr lvl="1" eaLnBrk="1" hangingPunct="1"/>
            <a:r>
              <a:rPr lang="en-GB" altLang="en-US" smtClean="0"/>
              <a:t>Skip hire					£85</a:t>
            </a:r>
          </a:p>
          <a:p>
            <a:pPr lvl="1" eaLnBrk="1" hangingPunct="1"/>
            <a:r>
              <a:rPr lang="en-GB" altLang="en-US" smtClean="0"/>
              <a:t>Labour to fill the skip			£163</a:t>
            </a:r>
          </a:p>
          <a:p>
            <a:pPr lvl="1" eaLnBrk="1" hangingPunct="1"/>
            <a:r>
              <a:rPr lang="en-GB" altLang="en-US" smtClean="0"/>
              <a:t>Cost of materials within skip		£1065</a:t>
            </a:r>
          </a:p>
          <a:p>
            <a:pPr lvl="1" eaLnBrk="1" hangingPunct="1"/>
            <a:endParaRPr lang="en-GB" altLang="en-US" smtClean="0"/>
          </a:p>
          <a:p>
            <a:pPr lvl="1" eaLnBrk="1" hangingPunct="1"/>
            <a:r>
              <a:rPr lang="en-GB" altLang="en-US" smtClean="0"/>
              <a:t>True cost of waste				£1343</a:t>
            </a:r>
          </a:p>
          <a:p>
            <a:pPr lvl="1" eaLnBrk="1" hangingPunct="1">
              <a:buFontTx/>
              <a:buNone/>
            </a:pPr>
            <a:endParaRPr lang="en-GB" altLang="en-US" sz="1400" smtClean="0"/>
          </a:p>
          <a:p>
            <a:pPr lvl="1" eaLnBrk="1" hangingPunct="1">
              <a:buFontTx/>
              <a:buNone/>
            </a:pPr>
            <a:r>
              <a:rPr lang="en-GB" altLang="en-US" sz="1600" smtClean="0"/>
              <a:t>(Source:  AMEC / CIRIA / BRE)</a:t>
            </a:r>
          </a:p>
        </p:txBody>
      </p:sp>
    </p:spTree>
    <p:extLst>
      <p:ext uri="{BB962C8B-B14F-4D97-AF65-F5344CB8AC3E}">
        <p14:creationId xmlns:p14="http://schemas.microsoft.com/office/powerpoint/2010/main" val="223558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Key drivers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340769"/>
            <a:ext cx="4038600" cy="3096343"/>
          </a:xfrm>
        </p:spPr>
        <p:txBody>
          <a:bodyPr/>
          <a:lstStyle/>
          <a:p>
            <a:r>
              <a:rPr lang="en-GB" dirty="0" smtClean="0"/>
              <a:t>Legislation</a:t>
            </a:r>
          </a:p>
          <a:p>
            <a:pPr lvl="1"/>
            <a:r>
              <a:rPr lang="en-GB" dirty="0" smtClean="0"/>
              <a:t>EU Waste Framework Directive</a:t>
            </a:r>
          </a:p>
          <a:p>
            <a:pPr lvl="1"/>
            <a:r>
              <a:rPr lang="en-GB" dirty="0" smtClean="0"/>
              <a:t>Waste (England &amp; Wales) (Amendment) </a:t>
            </a:r>
            <a:r>
              <a:rPr lang="en-GB" dirty="0" err="1" smtClean="0"/>
              <a:t>Regs</a:t>
            </a:r>
            <a:r>
              <a:rPr lang="en-GB" dirty="0" smtClean="0"/>
              <a:t> 2012</a:t>
            </a:r>
          </a:p>
          <a:p>
            <a:pPr lvl="1"/>
            <a:r>
              <a:rPr lang="en-GB" dirty="0" smtClean="0"/>
              <a:t>Duty of Care Regulations</a:t>
            </a:r>
          </a:p>
          <a:p>
            <a:pPr lvl="1"/>
            <a:r>
              <a:rPr lang="en-GB" dirty="0" smtClean="0"/>
              <a:t>Hazardous Waste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4525963"/>
          </a:xfrm>
        </p:spPr>
        <p:txBody>
          <a:bodyPr/>
          <a:lstStyle/>
          <a:p>
            <a:r>
              <a:rPr lang="en-GB" dirty="0" smtClean="0"/>
              <a:t>Fiscal measures</a:t>
            </a:r>
          </a:p>
          <a:p>
            <a:pPr lvl="1"/>
            <a:r>
              <a:rPr lang="en-GB" dirty="0" smtClean="0"/>
              <a:t>Landfill Tax</a:t>
            </a:r>
          </a:p>
          <a:p>
            <a:pPr lvl="1"/>
            <a:r>
              <a:rPr lang="en-GB" dirty="0" smtClean="0"/>
              <a:t>Aggregates Levy</a:t>
            </a:r>
          </a:p>
          <a:p>
            <a:pPr lvl="1"/>
            <a:endParaRPr lang="en-GB" dirty="0"/>
          </a:p>
          <a:p>
            <a:r>
              <a:rPr lang="en-GB" dirty="0" smtClean="0"/>
              <a:t>Policy</a:t>
            </a:r>
          </a:p>
          <a:p>
            <a:pPr lvl="1"/>
            <a:r>
              <a:rPr lang="en-GB" dirty="0" smtClean="0"/>
              <a:t>Towards Zero Waste</a:t>
            </a:r>
          </a:p>
          <a:p>
            <a:pPr lvl="1"/>
            <a:r>
              <a:rPr lang="en-GB" dirty="0" smtClean="0"/>
              <a:t>Construction and Demolition Sector Plan</a:t>
            </a:r>
          </a:p>
          <a:p>
            <a:pPr lvl="1"/>
            <a:r>
              <a:rPr lang="en-GB" dirty="0" smtClean="0"/>
              <a:t>One Wales: One Planet</a:t>
            </a:r>
            <a:endParaRPr lang="en-GB" dirty="0"/>
          </a:p>
        </p:txBody>
      </p:sp>
      <p:pic>
        <p:nvPicPr>
          <p:cNvPr id="6" name="Picture 6" descr="burnt wast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57" y="4653136"/>
            <a:ext cx="3455839" cy="2008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1173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Key policy driver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Welsh Government ‘Towards Zero Waste’</a:t>
            </a:r>
          </a:p>
          <a:p>
            <a:pPr lvl="1"/>
            <a:r>
              <a:rPr lang="en-GB" dirty="0" smtClean="0"/>
              <a:t>Waste prevention target of 1.4% year on year reduction of C&amp;D waste </a:t>
            </a:r>
            <a:r>
              <a:rPr lang="en-GB" dirty="0" err="1" smtClean="0"/>
              <a:t>arisings</a:t>
            </a:r>
            <a:r>
              <a:rPr lang="en-GB" dirty="0" smtClean="0"/>
              <a:t> to 2050</a:t>
            </a:r>
          </a:p>
          <a:p>
            <a:pPr lvl="1"/>
            <a:r>
              <a:rPr lang="en-GB" dirty="0" smtClean="0"/>
              <a:t>By 2015, C&amp;D waste landfilled reduced by 50%</a:t>
            </a:r>
          </a:p>
          <a:p>
            <a:pPr lvl="1"/>
            <a:r>
              <a:rPr lang="en-GB" dirty="0" smtClean="0"/>
              <a:t>By 2020, C&amp;D waste prepared for reuse / recycling to 90% minimum</a:t>
            </a:r>
          </a:p>
          <a:p>
            <a:pPr lvl="1"/>
            <a:r>
              <a:rPr lang="en-GB" dirty="0" smtClean="0"/>
              <a:t>By 2025, C&amp;D waste generation reduced by 23%</a:t>
            </a:r>
          </a:p>
          <a:p>
            <a:pPr lvl="1"/>
            <a:r>
              <a:rPr lang="en-GB" dirty="0" smtClean="0"/>
              <a:t>By 2050, C&amp;D waste generation reduced by 61%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6187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C&amp;D Sector Plan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Priority waste streams for the sector:</a:t>
            </a:r>
          </a:p>
          <a:p>
            <a:pPr lvl="1"/>
            <a:r>
              <a:rPr lang="en-GB" dirty="0" smtClean="0"/>
              <a:t>Wood</a:t>
            </a:r>
          </a:p>
          <a:p>
            <a:pPr lvl="1"/>
            <a:r>
              <a:rPr lang="en-GB" dirty="0" smtClean="0"/>
              <a:t>Plastic</a:t>
            </a:r>
          </a:p>
          <a:p>
            <a:pPr lvl="1"/>
            <a:r>
              <a:rPr lang="en-GB" dirty="0" smtClean="0"/>
              <a:t>Metal</a:t>
            </a:r>
          </a:p>
          <a:p>
            <a:pPr lvl="1"/>
            <a:r>
              <a:rPr lang="en-GB" dirty="0" smtClean="0"/>
              <a:t>Insulation and gypsum</a:t>
            </a:r>
          </a:p>
          <a:p>
            <a:pPr lvl="1"/>
            <a:r>
              <a:rPr lang="en-GB" dirty="0" smtClean="0"/>
              <a:t>Hazardous waste</a:t>
            </a:r>
          </a:p>
          <a:p>
            <a:pPr lvl="1"/>
            <a:endParaRPr lang="en-GB" dirty="0"/>
          </a:p>
          <a:p>
            <a:r>
              <a:rPr lang="en-GB" dirty="0" smtClean="0"/>
              <a:t>Based upon ecological footprints</a:t>
            </a:r>
          </a:p>
        </p:txBody>
      </p:sp>
    </p:spTree>
    <p:extLst>
      <p:ext uri="{BB962C8B-B14F-4D97-AF65-F5344CB8AC3E}">
        <p14:creationId xmlns:p14="http://schemas.microsoft.com/office/powerpoint/2010/main" val="3871570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Duty of Care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Applies to the production, carriage, keeping &amp; disposing of wastes</a:t>
            </a:r>
          </a:p>
          <a:p>
            <a:r>
              <a:rPr lang="en-GB" dirty="0" smtClean="0"/>
              <a:t>The duty of care requires you to:</a:t>
            </a:r>
          </a:p>
          <a:p>
            <a:pPr lvl="1"/>
            <a:r>
              <a:rPr lang="en-GB" dirty="0" smtClean="0"/>
              <a:t>Classify wastes and know whether or not it is hazardous</a:t>
            </a:r>
          </a:p>
          <a:p>
            <a:pPr lvl="1"/>
            <a:r>
              <a:rPr lang="en-GB" dirty="0" smtClean="0"/>
              <a:t>‘prevent waste escaping’ by storing it securely and safely</a:t>
            </a:r>
          </a:p>
          <a:p>
            <a:pPr lvl="1"/>
            <a:r>
              <a:rPr lang="en-GB" dirty="0" smtClean="0"/>
              <a:t>Register premises if store or treat hazardous wastes</a:t>
            </a:r>
          </a:p>
          <a:p>
            <a:pPr lvl="1"/>
            <a:r>
              <a:rPr lang="en-GB" dirty="0" smtClean="0"/>
              <a:t>Get a permit or exemption permit to store, treat, transport or dispose of wastes if this occurs on the site</a:t>
            </a:r>
          </a:p>
          <a:p>
            <a:pPr lvl="1"/>
            <a:r>
              <a:rPr lang="en-GB" dirty="0"/>
              <a:t>P</a:t>
            </a:r>
            <a:r>
              <a:rPr lang="en-GB" dirty="0" smtClean="0"/>
              <a:t>rovide a written description of the waste </a:t>
            </a:r>
            <a:r>
              <a:rPr lang="en-GB" i="1" dirty="0" smtClean="0"/>
              <a:t>and</a:t>
            </a:r>
            <a:r>
              <a:rPr lang="en-GB" dirty="0" smtClean="0"/>
              <a:t> apply the appropriate EWC code</a:t>
            </a:r>
          </a:p>
          <a:p>
            <a:pPr lvl="1"/>
            <a:r>
              <a:rPr lang="en-GB" dirty="0" smtClean="0"/>
              <a:t>Check that wastes are only transferred to an authorised person/organisation and keep proof of their authorisation</a:t>
            </a:r>
          </a:p>
          <a:p>
            <a:pPr lvl="1"/>
            <a:r>
              <a:rPr lang="en-GB" dirty="0" smtClean="0"/>
              <a:t>Keep records of transfers for at least 2 years (3 years for hazardous wastes) 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There are extra responsibilities with hazardous wastes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9548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Duty of Care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Waste Transfer Notes</a:t>
            </a:r>
          </a:p>
          <a:p>
            <a:pPr lvl="1"/>
            <a:r>
              <a:rPr lang="en-GB" dirty="0" smtClean="0"/>
              <a:t>Must be kept for a minimum TWO YEARS</a:t>
            </a:r>
          </a:p>
          <a:p>
            <a:pPr lvl="1"/>
            <a:r>
              <a:rPr lang="en-GB" dirty="0" smtClean="0"/>
              <a:t>Must contain:</a:t>
            </a:r>
          </a:p>
          <a:p>
            <a:pPr lvl="2"/>
            <a:r>
              <a:rPr lang="en-GB" dirty="0" smtClean="0"/>
              <a:t>An identification of the waste, the volume of waste and how it is to be transferred (loose, baled, container, </a:t>
            </a:r>
            <a:r>
              <a:rPr lang="en-GB" dirty="0" err="1" smtClean="0"/>
              <a:t>etc</a:t>
            </a:r>
            <a:r>
              <a:rPr lang="en-GB" dirty="0" smtClean="0"/>
              <a:t>)</a:t>
            </a:r>
          </a:p>
          <a:p>
            <a:pPr lvl="2"/>
            <a:r>
              <a:rPr lang="en-GB" dirty="0" smtClean="0"/>
              <a:t>If contained it must state the type of container (skip size, </a:t>
            </a:r>
            <a:r>
              <a:rPr lang="en-GB" dirty="0" err="1" smtClean="0"/>
              <a:t>etc</a:t>
            </a:r>
            <a:r>
              <a:rPr lang="en-GB" dirty="0" smtClean="0"/>
              <a:t>) </a:t>
            </a:r>
          </a:p>
          <a:p>
            <a:pPr lvl="2"/>
            <a:r>
              <a:rPr lang="en-GB" dirty="0"/>
              <a:t>T</a:t>
            </a:r>
            <a:r>
              <a:rPr lang="en-GB" dirty="0" smtClean="0"/>
              <a:t>ime and place of the transfer (either site or premises)</a:t>
            </a:r>
          </a:p>
          <a:p>
            <a:pPr lvl="2"/>
            <a:r>
              <a:rPr lang="en-GB" dirty="0" smtClean="0"/>
              <a:t>Names </a:t>
            </a:r>
            <a:r>
              <a:rPr lang="en-GB" dirty="0"/>
              <a:t>and addresses of transferor and </a:t>
            </a:r>
            <a:r>
              <a:rPr lang="en-GB" dirty="0" smtClean="0"/>
              <a:t>transferee</a:t>
            </a:r>
          </a:p>
          <a:p>
            <a:pPr lvl="2"/>
            <a:r>
              <a:rPr lang="en-GB" dirty="0" smtClean="0"/>
              <a:t>State </a:t>
            </a:r>
            <a:r>
              <a:rPr lang="en-GB" dirty="0"/>
              <a:t>whether the transferor is the producer or importer of the </a:t>
            </a:r>
            <a:r>
              <a:rPr lang="en-GB" dirty="0" smtClean="0"/>
              <a:t>waste</a:t>
            </a:r>
          </a:p>
          <a:p>
            <a:pPr lvl="2"/>
            <a:r>
              <a:rPr lang="en-GB" dirty="0" smtClean="0"/>
              <a:t>If </a:t>
            </a:r>
            <a:r>
              <a:rPr lang="en-GB" dirty="0"/>
              <a:t>the transfer is to a person for authorised transport purposes, specify what those purposes </a:t>
            </a:r>
            <a:r>
              <a:rPr lang="en-GB" dirty="0" smtClean="0"/>
              <a:t>are </a:t>
            </a:r>
          </a:p>
          <a:p>
            <a:pPr marL="457200" lvl="1" indent="0">
              <a:buNone/>
            </a:pPr>
            <a:endParaRPr lang="en-GB" dirty="0" smtClean="0"/>
          </a:p>
          <a:p>
            <a:r>
              <a:rPr lang="en-GB" dirty="0" smtClean="0"/>
              <a:t>Consignment Notes</a:t>
            </a:r>
          </a:p>
          <a:p>
            <a:pPr lvl="1"/>
            <a:r>
              <a:rPr lang="en-GB" dirty="0" smtClean="0"/>
              <a:t>For hazardous wastes only </a:t>
            </a:r>
          </a:p>
          <a:p>
            <a:pPr lvl="1"/>
            <a:r>
              <a:rPr lang="en-GB" dirty="0" smtClean="0"/>
              <a:t>Must be kept for a minimum THREE YEARS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7275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Duty of Care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637112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Storing waste ‘</a:t>
            </a:r>
            <a:r>
              <a:rPr lang="en-GB" b="1" dirty="0" smtClean="0"/>
              <a:t>safely </a:t>
            </a:r>
            <a:r>
              <a:rPr lang="en-GB" b="1" dirty="0"/>
              <a:t>and </a:t>
            </a:r>
            <a:r>
              <a:rPr lang="en-GB" b="1" dirty="0" smtClean="0"/>
              <a:t>securely</a:t>
            </a:r>
            <a:r>
              <a:rPr lang="en-GB" dirty="0" smtClean="0"/>
              <a:t>’:</a:t>
            </a:r>
          </a:p>
          <a:p>
            <a:pPr marL="971550" lvl="2" indent="-171450"/>
            <a:r>
              <a:rPr lang="en-GB" dirty="0"/>
              <a:t>S</a:t>
            </a:r>
            <a:r>
              <a:rPr lang="en-GB" dirty="0" smtClean="0"/>
              <a:t>tore </a:t>
            </a:r>
            <a:r>
              <a:rPr lang="en-GB" dirty="0"/>
              <a:t>waste in a secure </a:t>
            </a:r>
            <a:r>
              <a:rPr lang="en-GB" dirty="0" smtClean="0"/>
              <a:t>place, i.e. lockable compound</a:t>
            </a:r>
            <a:endParaRPr lang="en-GB" dirty="0"/>
          </a:p>
          <a:p>
            <a:pPr marL="971550" lvl="2" indent="-171450"/>
            <a:r>
              <a:rPr lang="en-GB" dirty="0"/>
              <a:t>U</a:t>
            </a:r>
            <a:r>
              <a:rPr lang="en-GB" dirty="0" smtClean="0"/>
              <a:t>se </a:t>
            </a:r>
            <a:r>
              <a:rPr lang="en-GB" dirty="0"/>
              <a:t>suitable containers that will stop waste escaping</a:t>
            </a:r>
          </a:p>
          <a:p>
            <a:pPr marL="971550" lvl="2" indent="-171450"/>
            <a:r>
              <a:rPr lang="en-GB" dirty="0"/>
              <a:t>L</a:t>
            </a:r>
            <a:r>
              <a:rPr lang="en-GB" dirty="0" smtClean="0"/>
              <a:t>abel </a:t>
            </a:r>
            <a:r>
              <a:rPr lang="en-GB" dirty="0"/>
              <a:t>containers </a:t>
            </a:r>
            <a:r>
              <a:rPr lang="en-GB" dirty="0" smtClean="0"/>
              <a:t>clearly, remembering your audience </a:t>
            </a:r>
          </a:p>
          <a:p>
            <a:pPr marL="971550" lvl="2" indent="-171450"/>
            <a:r>
              <a:rPr lang="en-GB" dirty="0"/>
              <a:t>U</a:t>
            </a:r>
            <a:r>
              <a:rPr lang="en-GB" dirty="0" smtClean="0"/>
              <a:t>se </a:t>
            </a:r>
            <a:r>
              <a:rPr lang="en-GB" dirty="0"/>
              <a:t>covers to stop waste blowing </a:t>
            </a:r>
            <a:r>
              <a:rPr lang="en-GB" dirty="0" smtClean="0"/>
              <a:t>away</a:t>
            </a:r>
          </a:p>
          <a:p>
            <a:pPr marL="971550" lvl="2" indent="-171450"/>
            <a:r>
              <a:rPr lang="en-GB" dirty="0" smtClean="0"/>
              <a:t>Use a waterproof cover if </a:t>
            </a:r>
            <a:r>
              <a:rPr lang="en-GB" dirty="0"/>
              <a:t>rain could cause contaminated run-off or prevent the waste from being </a:t>
            </a:r>
            <a:r>
              <a:rPr lang="en-GB" dirty="0" smtClean="0"/>
              <a:t>reused</a:t>
            </a:r>
          </a:p>
          <a:p>
            <a:pPr marL="971550" lvl="2" indent="-171450"/>
            <a:r>
              <a:rPr lang="en-GB" dirty="0"/>
              <a:t>K</a:t>
            </a:r>
            <a:r>
              <a:rPr lang="en-GB" dirty="0" smtClean="0"/>
              <a:t>eep </a:t>
            </a:r>
            <a:r>
              <a:rPr lang="en-GB" dirty="0"/>
              <a:t>liquid hazardous waste in a dedicated area, with a bund or barrier to </a:t>
            </a:r>
            <a:r>
              <a:rPr lang="en-GB" dirty="0" smtClean="0"/>
              <a:t>stop </a:t>
            </a:r>
            <a:r>
              <a:rPr lang="en-GB" dirty="0"/>
              <a:t>liquid </a:t>
            </a:r>
            <a:r>
              <a:rPr lang="en-GB" dirty="0" smtClean="0"/>
              <a:t>leaking and keep a spill kit close by </a:t>
            </a:r>
            <a:endParaRPr lang="en-GB" dirty="0"/>
          </a:p>
          <a:p>
            <a:endParaRPr lang="en-GB" dirty="0" smtClean="0"/>
          </a:p>
          <a:p>
            <a:r>
              <a:rPr lang="en-GB" dirty="0"/>
              <a:t>S</a:t>
            </a:r>
            <a:r>
              <a:rPr lang="en-GB" dirty="0" smtClean="0"/>
              <a:t>toring </a:t>
            </a:r>
            <a:r>
              <a:rPr lang="en-GB" b="1" dirty="0"/>
              <a:t>hazardous waste </a:t>
            </a:r>
            <a:r>
              <a:rPr lang="en-GB" dirty="0" smtClean="0"/>
              <a:t>– must </a:t>
            </a:r>
            <a:r>
              <a:rPr lang="en-GB" i="1" dirty="0" smtClean="0"/>
              <a:t>also</a:t>
            </a:r>
            <a:r>
              <a:rPr lang="en-GB" dirty="0" smtClean="0"/>
              <a:t>: </a:t>
            </a:r>
            <a:endParaRPr lang="en-GB" dirty="0"/>
          </a:p>
          <a:p>
            <a:pPr lvl="2"/>
            <a:r>
              <a:rPr lang="en-GB" dirty="0"/>
              <a:t>D</a:t>
            </a:r>
            <a:r>
              <a:rPr lang="en-GB" dirty="0" smtClean="0"/>
              <a:t>isplay </a:t>
            </a:r>
            <a:r>
              <a:rPr lang="en-GB" dirty="0"/>
              <a:t>written instructions for storing and disposing of it</a:t>
            </a:r>
          </a:p>
          <a:p>
            <a:pPr lvl="2"/>
            <a:r>
              <a:rPr lang="en-GB" dirty="0"/>
              <a:t>K</a:t>
            </a:r>
            <a:r>
              <a:rPr lang="en-GB" dirty="0" smtClean="0"/>
              <a:t>eep </a:t>
            </a:r>
            <a:r>
              <a:rPr lang="en-GB" dirty="0"/>
              <a:t>records about </a:t>
            </a:r>
            <a:r>
              <a:rPr lang="en-GB" dirty="0" smtClean="0"/>
              <a:t>what it is, how much there is </a:t>
            </a:r>
            <a:r>
              <a:rPr lang="en-GB" dirty="0"/>
              <a:t>and where </a:t>
            </a:r>
            <a:r>
              <a:rPr lang="en-GB" dirty="0" smtClean="0"/>
              <a:t>it</a:t>
            </a:r>
            <a:r>
              <a:rPr lang="en-GB" dirty="0"/>
              <a:t> </a:t>
            </a:r>
            <a:r>
              <a:rPr lang="en-GB" dirty="0" smtClean="0"/>
              <a:t>is </a:t>
            </a:r>
            <a:r>
              <a:rPr lang="en-GB" dirty="0"/>
              <a:t>located</a:t>
            </a:r>
          </a:p>
          <a:p>
            <a:pPr lvl="2"/>
            <a:r>
              <a:rPr lang="en-GB" dirty="0"/>
              <a:t>C</a:t>
            </a:r>
            <a:r>
              <a:rPr lang="en-GB" dirty="0" smtClean="0"/>
              <a:t>arry </a:t>
            </a:r>
            <a:r>
              <a:rPr lang="en-GB" dirty="0"/>
              <a:t>out a risk </a:t>
            </a:r>
            <a:r>
              <a:rPr lang="en-GB" dirty="0" smtClean="0"/>
              <a:t>assessment to </a:t>
            </a:r>
            <a:r>
              <a:rPr lang="en-GB" dirty="0"/>
              <a:t>identify what the risks are and how to control them</a:t>
            </a:r>
          </a:p>
          <a:p>
            <a:pPr lvl="2"/>
            <a:r>
              <a:rPr lang="en-GB" dirty="0"/>
              <a:t>R</a:t>
            </a:r>
            <a:r>
              <a:rPr lang="en-GB" dirty="0" smtClean="0"/>
              <a:t>egularly </a:t>
            </a:r>
            <a:r>
              <a:rPr lang="en-GB" dirty="0"/>
              <a:t>check for leaks, deteriorating containers or other potential risks</a:t>
            </a:r>
          </a:p>
        </p:txBody>
      </p:sp>
    </p:spTree>
    <p:extLst>
      <p:ext uri="{BB962C8B-B14F-4D97-AF65-F5344CB8AC3E}">
        <p14:creationId xmlns:p14="http://schemas.microsoft.com/office/powerpoint/2010/main" val="422020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Legal penalties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Organisations (persons) not appropriately registered - £5,000</a:t>
            </a:r>
          </a:p>
          <a:p>
            <a:r>
              <a:rPr lang="en-GB" dirty="0" smtClean="0"/>
              <a:t>Organisations (persons) not undertaking the appropriate duty according to the waste hierarchy - £5,000 or unlimited (if conviction on indictment)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2553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Legal penalties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 few </a:t>
            </a:r>
            <a:r>
              <a:rPr lang="en-GB" dirty="0" smtClean="0"/>
              <a:t>sector examples*: </a:t>
            </a:r>
            <a:endParaRPr lang="en-GB" dirty="0"/>
          </a:p>
          <a:p>
            <a:pPr marL="571500" lvl="1" indent="-171450"/>
            <a:r>
              <a:rPr lang="en-GB" dirty="0" smtClean="0"/>
              <a:t> </a:t>
            </a:r>
            <a:r>
              <a:rPr lang="en-GB" dirty="0" err="1" smtClean="0"/>
              <a:t>Slingby</a:t>
            </a:r>
            <a:r>
              <a:rPr lang="en-GB" dirty="0" smtClean="0"/>
              <a:t> Plant &amp; Quarries director </a:t>
            </a:r>
            <a:r>
              <a:rPr lang="en-GB" b="1" dirty="0" smtClean="0"/>
              <a:t>jailed for 12 months</a:t>
            </a:r>
            <a:r>
              <a:rPr lang="en-GB" dirty="0" smtClean="0"/>
              <a:t>, fined </a:t>
            </a:r>
            <a:r>
              <a:rPr lang="en-GB" b="1" dirty="0" smtClean="0"/>
              <a:t>£20,000 </a:t>
            </a:r>
            <a:r>
              <a:rPr lang="en-GB" dirty="0" smtClean="0"/>
              <a:t>&amp; subject to a </a:t>
            </a:r>
            <a:r>
              <a:rPr lang="en-GB" b="1" dirty="0" smtClean="0"/>
              <a:t>£200,000 </a:t>
            </a:r>
            <a:r>
              <a:rPr lang="en-GB" dirty="0" smtClean="0"/>
              <a:t>confiscation order for illegally dumping almost 200,000 tonnes of waste</a:t>
            </a:r>
          </a:p>
          <a:p>
            <a:pPr marL="571500" lvl="1" indent="-171450"/>
            <a:r>
              <a:rPr lang="en-GB" dirty="0"/>
              <a:t> </a:t>
            </a:r>
            <a:r>
              <a:rPr lang="en-GB" dirty="0" err="1"/>
              <a:t>Usk</a:t>
            </a:r>
            <a:r>
              <a:rPr lang="en-GB" dirty="0"/>
              <a:t> Valley Construction prosecuted &amp; fined </a:t>
            </a:r>
            <a:r>
              <a:rPr lang="en-GB" b="1" dirty="0"/>
              <a:t>£6,000 </a:t>
            </a:r>
            <a:r>
              <a:rPr lang="en-GB" dirty="0"/>
              <a:t>for illegally burning waste </a:t>
            </a:r>
          </a:p>
          <a:p>
            <a:pPr marL="571500" lvl="1" indent="-171450"/>
            <a:r>
              <a:rPr lang="en-GB" dirty="0" smtClean="0"/>
              <a:t>Minister </a:t>
            </a:r>
            <a:r>
              <a:rPr lang="en-GB" dirty="0"/>
              <a:t>Paving &amp; Construction </a:t>
            </a:r>
            <a:r>
              <a:rPr lang="en-GB" dirty="0" smtClean="0"/>
              <a:t>prosecuted </a:t>
            </a:r>
            <a:r>
              <a:rPr lang="en-GB" dirty="0"/>
              <a:t>&amp; fined </a:t>
            </a:r>
            <a:r>
              <a:rPr lang="en-GB" b="1" dirty="0"/>
              <a:t>£22,000 </a:t>
            </a:r>
            <a:r>
              <a:rPr lang="en-GB" dirty="0"/>
              <a:t>for depositing hazardous wastes on land with no permit</a:t>
            </a:r>
          </a:p>
          <a:p>
            <a:pPr marL="571500" lvl="1" indent="-171450"/>
            <a:r>
              <a:rPr lang="en-GB" dirty="0" smtClean="0"/>
              <a:t> GP </a:t>
            </a:r>
            <a:r>
              <a:rPr lang="en-GB" dirty="0"/>
              <a:t>Properties </a:t>
            </a:r>
            <a:r>
              <a:rPr lang="en-GB" dirty="0" smtClean="0"/>
              <a:t>prosecuted </a:t>
            </a:r>
            <a:r>
              <a:rPr lang="en-GB" dirty="0"/>
              <a:t>&amp; fined </a:t>
            </a:r>
            <a:r>
              <a:rPr lang="en-GB" b="1" dirty="0"/>
              <a:t>£21,000 </a:t>
            </a:r>
            <a:r>
              <a:rPr lang="en-GB" dirty="0"/>
              <a:t>for failing to transfer wastes to an authorised person &amp; permitting controlled wastes to be deposited without a permit</a:t>
            </a:r>
          </a:p>
          <a:p>
            <a:pPr marL="571500" lvl="1" indent="-171450"/>
            <a:r>
              <a:rPr lang="en-GB" dirty="0" smtClean="0"/>
              <a:t> Fry </a:t>
            </a:r>
            <a:r>
              <a:rPr lang="en-GB" dirty="0"/>
              <a:t>Demolition </a:t>
            </a:r>
            <a:r>
              <a:rPr lang="en-GB" dirty="0" smtClean="0"/>
              <a:t>prosecuted </a:t>
            </a:r>
            <a:r>
              <a:rPr lang="en-GB" dirty="0"/>
              <a:t>&amp; fined </a:t>
            </a:r>
            <a:r>
              <a:rPr lang="en-GB" b="1" dirty="0"/>
              <a:t>£15,000 </a:t>
            </a:r>
            <a:r>
              <a:rPr lang="en-GB" dirty="0"/>
              <a:t>for operating a waste facility without a permit</a:t>
            </a:r>
          </a:p>
          <a:p>
            <a:pPr marL="571500" lvl="1" indent="-171450"/>
            <a:r>
              <a:rPr lang="en-GB" dirty="0" smtClean="0"/>
              <a:t> G&amp;D </a:t>
            </a:r>
            <a:r>
              <a:rPr lang="en-GB" dirty="0"/>
              <a:t>Aggregates </a:t>
            </a:r>
            <a:r>
              <a:rPr lang="en-GB" dirty="0" smtClean="0"/>
              <a:t>prosecuted </a:t>
            </a:r>
            <a:r>
              <a:rPr lang="en-GB" dirty="0"/>
              <a:t>&amp; fined </a:t>
            </a:r>
            <a:r>
              <a:rPr lang="en-GB" b="1" dirty="0"/>
              <a:t>£2,500 </a:t>
            </a:r>
            <a:r>
              <a:rPr lang="en-GB" dirty="0"/>
              <a:t>for depositing &amp; crushing wastes without a permit</a:t>
            </a:r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 smtClean="0"/>
          </a:p>
          <a:p>
            <a:pPr marL="0" indent="0">
              <a:buNone/>
            </a:pPr>
            <a:r>
              <a:rPr lang="en-GB" sz="1100" dirty="0" smtClean="0"/>
              <a:t>*</a:t>
            </a:r>
            <a:r>
              <a:rPr lang="en-GB" sz="1300" dirty="0" smtClean="0"/>
              <a:t>taken from the Environment Agency’s Public </a:t>
            </a:r>
            <a:r>
              <a:rPr lang="en-GB" sz="1300" dirty="0"/>
              <a:t>Registers </a:t>
            </a:r>
            <a:r>
              <a:rPr lang="en-GB" sz="1300" dirty="0">
                <a:solidFill>
                  <a:srgbClr val="FF0000"/>
                </a:solidFill>
                <a:hlinkClick r:id="rId3"/>
              </a:rPr>
              <a:t>http://</a:t>
            </a:r>
            <a:r>
              <a:rPr lang="en-GB" sz="1300" dirty="0" smtClean="0">
                <a:solidFill>
                  <a:srgbClr val="FF0000"/>
                </a:solidFill>
                <a:hlinkClick r:id="rId3"/>
              </a:rPr>
              <a:t>epr.environment-agency.gov.uk/ePRInternet/searchregisters.aspx</a:t>
            </a:r>
            <a:r>
              <a:rPr lang="en-GB" sz="1300" dirty="0" smtClean="0">
                <a:solidFill>
                  <a:srgbClr val="FF0000"/>
                </a:solidFill>
              </a:rPr>
              <a:t> </a:t>
            </a:r>
            <a:endParaRPr lang="en-GB" sz="13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962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Waste hierarchy</a:t>
            </a:r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" y="2072481"/>
            <a:ext cx="6934200" cy="3581400"/>
          </a:xfrm>
        </p:spPr>
      </p:pic>
      <p:sp>
        <p:nvSpPr>
          <p:cNvPr id="6" name="TextBox 5"/>
          <p:cNvSpPr txBox="1"/>
          <p:nvPr/>
        </p:nvSpPr>
        <p:spPr>
          <a:xfrm>
            <a:off x="107504" y="6453336"/>
            <a:ext cx="1312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BBC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775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Waste hierarchy</a:t>
            </a:r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5" y="1956081"/>
            <a:ext cx="6509919" cy="4065207"/>
          </a:xfrm>
        </p:spPr>
      </p:pic>
      <p:sp>
        <p:nvSpPr>
          <p:cNvPr id="5" name="TextBox 4"/>
          <p:cNvSpPr txBox="1"/>
          <p:nvPr/>
        </p:nvSpPr>
        <p:spPr>
          <a:xfrm>
            <a:off x="107504" y="6453336"/>
            <a:ext cx="2220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www.igd.com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150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Waste types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C&amp;D wastes can be classified as:</a:t>
            </a:r>
          </a:p>
          <a:p>
            <a:r>
              <a:rPr lang="en-GB" dirty="0" smtClean="0"/>
              <a:t>Hazardous</a:t>
            </a:r>
          </a:p>
          <a:p>
            <a:pPr lvl="1"/>
            <a:r>
              <a:rPr lang="en-GB" dirty="0" smtClean="0"/>
              <a:t>Considered harmful to humans or the environment</a:t>
            </a:r>
          </a:p>
          <a:p>
            <a:pPr lvl="1"/>
            <a:r>
              <a:rPr lang="en-GB" dirty="0" smtClean="0"/>
              <a:t>E.g. asbestos, chemicals, batteries, oils, solvents…</a:t>
            </a:r>
          </a:p>
          <a:p>
            <a:r>
              <a:rPr lang="en-GB" dirty="0" smtClean="0"/>
              <a:t>Non-hazardous</a:t>
            </a:r>
          </a:p>
          <a:p>
            <a:r>
              <a:rPr lang="en-GB" dirty="0" smtClean="0"/>
              <a:t>Inert</a:t>
            </a:r>
          </a:p>
          <a:p>
            <a:pPr lvl="1"/>
            <a:r>
              <a:rPr lang="en-GB" dirty="0" smtClean="0"/>
              <a:t>E.g. soils that are uncontaminated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7628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Landfill issues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hazardous landfills publicly available in Wales – nearest is Swindon</a:t>
            </a:r>
          </a:p>
          <a:p>
            <a:r>
              <a:rPr lang="en-GB" dirty="0" smtClean="0"/>
              <a:t>Significant costs associated with landfill</a:t>
            </a:r>
          </a:p>
          <a:p>
            <a:pPr lvl="1"/>
            <a:r>
              <a:rPr lang="en-GB" dirty="0" smtClean="0"/>
              <a:t>Non-hazardous wastes </a:t>
            </a:r>
            <a:r>
              <a:rPr lang="en-GB" dirty="0" smtClean="0"/>
              <a:t>£</a:t>
            </a:r>
            <a:r>
              <a:rPr lang="en-GB" dirty="0" smtClean="0"/>
              <a:t>94.15</a:t>
            </a:r>
            <a:r>
              <a:rPr lang="en-GB" dirty="0" smtClean="0"/>
              <a:t> </a:t>
            </a:r>
            <a:r>
              <a:rPr lang="en-GB" dirty="0" smtClean="0"/>
              <a:t>/ tonne</a:t>
            </a:r>
          </a:p>
          <a:p>
            <a:pPr lvl="1"/>
            <a:r>
              <a:rPr lang="en-GB" dirty="0" smtClean="0"/>
              <a:t>Inert wastes </a:t>
            </a:r>
            <a:r>
              <a:rPr lang="en-GB" dirty="0" smtClean="0"/>
              <a:t>£3 </a:t>
            </a:r>
            <a:r>
              <a:rPr lang="en-GB" dirty="0" smtClean="0"/>
              <a:t>/ tonne PLUS gate fees</a:t>
            </a:r>
          </a:p>
          <a:p>
            <a:r>
              <a:rPr lang="en-GB" dirty="0" smtClean="0"/>
              <a:t>Certain wastes are banned from landfill</a:t>
            </a:r>
          </a:p>
          <a:p>
            <a:pPr lvl="1"/>
            <a:r>
              <a:rPr lang="en-GB" dirty="0" smtClean="0"/>
              <a:t>E.g. gypsum wastes (from 2009)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650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090663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Exercise – what do you think is considered a ‘hazardous’ construction material?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127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What is considered hazardous?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 smtClean="0"/>
              <a:t>Outlined in the List of Wastes regulations:</a:t>
            </a:r>
          </a:p>
          <a:p>
            <a:pPr lvl="0"/>
            <a:r>
              <a:rPr lang="en-GB" dirty="0"/>
              <a:t>Insulation containing asbestos</a:t>
            </a:r>
          </a:p>
          <a:p>
            <a:pPr lvl="0"/>
            <a:r>
              <a:rPr lang="en-GB" dirty="0"/>
              <a:t>Other insulation containing dangerous substances</a:t>
            </a:r>
          </a:p>
          <a:p>
            <a:pPr lvl="0"/>
            <a:r>
              <a:rPr lang="en-GB" dirty="0"/>
              <a:t>Other construction materials containing asbestos</a:t>
            </a:r>
          </a:p>
          <a:p>
            <a:pPr lvl="0"/>
            <a:r>
              <a:rPr lang="en-GB" dirty="0"/>
              <a:t>Concrete, bricks, tiles and ceramics (alone or in mixtures) containing dangerous substances</a:t>
            </a:r>
          </a:p>
          <a:p>
            <a:pPr lvl="0"/>
            <a:r>
              <a:rPr lang="en-GB" dirty="0"/>
              <a:t>Treated wood, glass, plastic (alone or in mixtures) containing dangerous substances</a:t>
            </a:r>
          </a:p>
          <a:p>
            <a:pPr lvl="0"/>
            <a:r>
              <a:rPr lang="en-GB" dirty="0"/>
              <a:t>Bituminous mixtures containing coal tar</a:t>
            </a:r>
          </a:p>
          <a:p>
            <a:pPr lvl="0"/>
            <a:r>
              <a:rPr lang="en-GB" dirty="0"/>
              <a:t>Coal tar and tarred products</a:t>
            </a:r>
          </a:p>
          <a:p>
            <a:pPr lvl="0"/>
            <a:r>
              <a:rPr lang="en-GB" dirty="0"/>
              <a:t>Metals containing dangerous substances</a:t>
            </a:r>
          </a:p>
          <a:p>
            <a:pPr lvl="0"/>
            <a:r>
              <a:rPr lang="en-GB" dirty="0"/>
              <a:t>Cables containing oil, coal tar and other dangerous substances</a:t>
            </a:r>
          </a:p>
          <a:p>
            <a:pPr lvl="0"/>
            <a:r>
              <a:rPr lang="en-GB" dirty="0"/>
              <a:t>Soil and stones containing dangerous substances</a:t>
            </a:r>
          </a:p>
          <a:p>
            <a:pPr lvl="0"/>
            <a:r>
              <a:rPr lang="en-GB" dirty="0"/>
              <a:t>Dredging spoil containing dangerous substances</a:t>
            </a:r>
          </a:p>
          <a:p>
            <a:pPr lvl="0"/>
            <a:r>
              <a:rPr lang="en-GB" dirty="0"/>
              <a:t>Gypsum materials containing hazardous materials</a:t>
            </a:r>
          </a:p>
          <a:p>
            <a:pPr lvl="0"/>
            <a:r>
              <a:rPr lang="en-GB" dirty="0"/>
              <a:t>Un-used or un-set cement</a:t>
            </a:r>
          </a:p>
          <a:p>
            <a:pPr lvl="0"/>
            <a:r>
              <a:rPr lang="en-GB" dirty="0"/>
              <a:t>Paints and varnishes containing organising solvents or other dangerous substances</a:t>
            </a:r>
          </a:p>
          <a:p>
            <a:pPr lvl="0"/>
            <a:r>
              <a:rPr lang="en-GB" dirty="0"/>
              <a:t>Paint or varnish remover</a:t>
            </a:r>
          </a:p>
          <a:p>
            <a:pPr lvl="0"/>
            <a:r>
              <a:rPr lang="en-GB" dirty="0"/>
              <a:t>Paint cans</a:t>
            </a:r>
          </a:p>
          <a:p>
            <a:pPr lvl="0"/>
            <a:r>
              <a:rPr lang="en-GB" dirty="0"/>
              <a:t>Adhesives and sealants containing organic solvents or other dangerous substances</a:t>
            </a:r>
          </a:p>
          <a:p>
            <a:pPr lvl="0"/>
            <a:r>
              <a:rPr lang="en-GB" dirty="0"/>
              <a:t>Adhesive or sealant containers</a:t>
            </a:r>
          </a:p>
          <a:p>
            <a:pPr lvl="0"/>
            <a:r>
              <a:rPr lang="en-GB" dirty="0"/>
              <a:t>WEEE waste that contains hazardous components or substances</a:t>
            </a:r>
          </a:p>
        </p:txBody>
      </p:sp>
    </p:spTree>
    <p:extLst>
      <p:ext uri="{BB962C8B-B14F-4D97-AF65-F5344CB8AC3E}">
        <p14:creationId xmlns:p14="http://schemas.microsoft.com/office/powerpoint/2010/main" val="55358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Managing waste is important as…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Wastes can account for 1% turnover (30% + of pre tax profits) – source: </a:t>
            </a:r>
            <a:r>
              <a:rPr lang="en-GB" dirty="0" smtClean="0"/>
              <a:t>WRAP</a:t>
            </a:r>
          </a:p>
          <a:p>
            <a:endParaRPr lang="en-GB" dirty="0" smtClean="0"/>
          </a:p>
          <a:p>
            <a:r>
              <a:rPr lang="en-GB" dirty="0" smtClean="0"/>
              <a:t>Savings can be 3.5% total build </a:t>
            </a:r>
            <a:r>
              <a:rPr lang="en-GB" dirty="0" smtClean="0"/>
              <a:t>costs</a:t>
            </a:r>
          </a:p>
          <a:p>
            <a:endParaRPr lang="en-GB" dirty="0" smtClean="0"/>
          </a:p>
          <a:p>
            <a:r>
              <a:rPr lang="en-GB" dirty="0" smtClean="0"/>
              <a:t>Segregation can save 0.2% total project costs – source: Taylor Woodrow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821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19572"/>
            <a:ext cx="7632848" cy="11430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Opportunities to manage wastes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benefit, good practice must be adopted at the earliest possible stage and mandated throughout.</a:t>
            </a:r>
          </a:p>
          <a:p>
            <a:r>
              <a:rPr lang="en-GB" dirty="0" smtClean="0"/>
              <a:t>The entire supply chain must be involved.</a:t>
            </a:r>
          </a:p>
          <a:p>
            <a:r>
              <a:rPr lang="en-GB" dirty="0" smtClean="0"/>
              <a:t>Work with local suppliers / supply chain</a:t>
            </a:r>
          </a:p>
          <a:p>
            <a:r>
              <a:rPr lang="en-GB" dirty="0" smtClean="0"/>
              <a:t>Take-back schemes / buy-back schemes</a:t>
            </a:r>
          </a:p>
          <a:p>
            <a:r>
              <a:rPr lang="en-GB" dirty="0"/>
              <a:t>Videos from WRAP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757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Orders and delivery</a:t>
            </a:r>
            <a:endParaRPr lang="en-GB" dirty="0"/>
          </a:p>
        </p:txBody>
      </p:sp>
      <p:pic>
        <p:nvPicPr>
          <p:cNvPr id="4" name="orders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9275" y="1600200"/>
            <a:ext cx="8045450" cy="4525963"/>
          </a:xfrm>
        </p:spPr>
      </p:pic>
    </p:spTree>
    <p:extLst>
      <p:ext uri="{BB962C8B-B14F-4D97-AF65-F5344CB8AC3E}">
        <p14:creationId xmlns:p14="http://schemas.microsoft.com/office/powerpoint/2010/main" val="1012972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Storage</a:t>
            </a:r>
            <a:endParaRPr lang="en-GB" dirty="0"/>
          </a:p>
        </p:txBody>
      </p:sp>
      <p:pic>
        <p:nvPicPr>
          <p:cNvPr id="4" name="storage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9275" y="1600200"/>
            <a:ext cx="8045450" cy="4525963"/>
          </a:xfrm>
        </p:spPr>
      </p:pic>
    </p:spTree>
    <p:extLst>
      <p:ext uri="{BB962C8B-B14F-4D97-AF65-F5344CB8AC3E}">
        <p14:creationId xmlns:p14="http://schemas.microsoft.com/office/powerpoint/2010/main" val="397970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19572"/>
            <a:ext cx="7992888" cy="11430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Protecting building materials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Common sense approaches:</a:t>
            </a:r>
          </a:p>
          <a:p>
            <a:pPr lvl="1"/>
            <a:r>
              <a:rPr lang="en-GB" dirty="0" smtClean="0"/>
              <a:t>Just-in-time deliveries</a:t>
            </a:r>
          </a:p>
          <a:p>
            <a:pPr lvl="1"/>
            <a:r>
              <a:rPr lang="en-GB" dirty="0" smtClean="0"/>
              <a:t>Avoid lengthy storage</a:t>
            </a:r>
          </a:p>
          <a:p>
            <a:pPr lvl="1"/>
            <a:r>
              <a:rPr lang="en-GB" dirty="0" smtClean="0"/>
              <a:t>Suitable storage facilities for the materials</a:t>
            </a:r>
          </a:p>
          <a:p>
            <a:pPr lvl="1"/>
            <a:r>
              <a:rPr lang="en-GB" dirty="0" smtClean="0"/>
              <a:t>Ensure storage facilities are used correctly</a:t>
            </a:r>
          </a:p>
          <a:p>
            <a:r>
              <a:rPr lang="en-GB" dirty="0" smtClean="0"/>
              <a:t>Avoid standard pack sizes</a:t>
            </a:r>
          </a:p>
          <a:p>
            <a:r>
              <a:rPr lang="en-GB" dirty="0" smtClean="0"/>
              <a:t>Reject materials with defects</a:t>
            </a:r>
          </a:p>
          <a:p>
            <a:r>
              <a:rPr lang="en-GB" dirty="0" smtClean="0"/>
              <a:t>Use the best materials for the job</a:t>
            </a:r>
          </a:p>
          <a:p>
            <a:r>
              <a:rPr lang="en-GB" dirty="0" smtClean="0"/>
              <a:t>Negotiate take-back / use on next job / surplus centres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410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Handling</a:t>
            </a:r>
            <a:endParaRPr lang="en-GB" dirty="0"/>
          </a:p>
        </p:txBody>
      </p:sp>
      <p:pic>
        <p:nvPicPr>
          <p:cNvPr id="4" name="handling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9275" y="1600200"/>
            <a:ext cx="8045450" cy="4525963"/>
          </a:xfrm>
        </p:spPr>
      </p:pic>
    </p:spTree>
    <p:extLst>
      <p:ext uri="{BB962C8B-B14F-4D97-AF65-F5344CB8AC3E}">
        <p14:creationId xmlns:p14="http://schemas.microsoft.com/office/powerpoint/2010/main" val="1860840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Using materials</a:t>
            </a:r>
            <a:endParaRPr lang="en-GB" dirty="0"/>
          </a:p>
        </p:txBody>
      </p:sp>
      <p:pic>
        <p:nvPicPr>
          <p:cNvPr id="4" name="materials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9275" y="1600200"/>
            <a:ext cx="8045450" cy="4525963"/>
          </a:xfrm>
        </p:spPr>
      </p:pic>
    </p:spTree>
    <p:extLst>
      <p:ext uri="{BB962C8B-B14F-4D97-AF65-F5344CB8AC3E}">
        <p14:creationId xmlns:p14="http://schemas.microsoft.com/office/powerpoint/2010/main" val="2215667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Disposal</a:t>
            </a:r>
            <a:endParaRPr lang="en-GB" dirty="0"/>
          </a:p>
        </p:txBody>
      </p:sp>
      <p:pic>
        <p:nvPicPr>
          <p:cNvPr id="4" name="disposal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9275" y="1600200"/>
            <a:ext cx="8045450" cy="4525963"/>
          </a:xfrm>
        </p:spPr>
      </p:pic>
    </p:spTree>
    <p:extLst>
      <p:ext uri="{BB962C8B-B14F-4D97-AF65-F5344CB8AC3E}">
        <p14:creationId xmlns:p14="http://schemas.microsoft.com/office/powerpoint/2010/main" val="3137591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Reduce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Early involvement in design stages </a:t>
            </a:r>
          </a:p>
          <a:p>
            <a:r>
              <a:rPr lang="en-GB" dirty="0" smtClean="0"/>
              <a:t>Use of standardised sizes and volumes</a:t>
            </a:r>
          </a:p>
          <a:p>
            <a:r>
              <a:rPr lang="en-GB" dirty="0" smtClean="0"/>
              <a:t>Avoid over-ordering </a:t>
            </a:r>
          </a:p>
          <a:p>
            <a:r>
              <a:rPr lang="en-GB" dirty="0"/>
              <a:t>Plan ahead! </a:t>
            </a:r>
          </a:p>
          <a:p>
            <a:r>
              <a:rPr lang="en-GB" dirty="0" smtClean="0"/>
              <a:t>Arrange deliveries just in time</a:t>
            </a:r>
          </a:p>
          <a:p>
            <a:r>
              <a:rPr lang="en-GB" dirty="0" smtClean="0"/>
              <a:t>Provide safe and appropriate storage areas and don’t remove protection until needed</a:t>
            </a:r>
          </a:p>
          <a:p>
            <a:r>
              <a:rPr lang="en-GB" dirty="0" smtClean="0"/>
              <a:t>Increase quality inspections to </a:t>
            </a:r>
            <a:r>
              <a:rPr lang="en-GB" dirty="0"/>
              <a:t>identify poor workmanship </a:t>
            </a:r>
            <a:r>
              <a:rPr lang="en-GB" dirty="0" smtClean="0"/>
              <a:t>early and minimise rework</a:t>
            </a:r>
          </a:p>
          <a:p>
            <a:r>
              <a:rPr lang="en-GB" dirty="0" smtClean="0"/>
              <a:t>Challenge behaviours and decision-making</a:t>
            </a:r>
          </a:p>
          <a:p>
            <a:r>
              <a:rPr lang="en-GB" dirty="0" smtClean="0"/>
              <a:t>Only accept materials on site in good condition </a:t>
            </a:r>
          </a:p>
        </p:txBody>
      </p:sp>
    </p:spTree>
    <p:extLst>
      <p:ext uri="{BB962C8B-B14F-4D97-AF65-F5344CB8AC3E}">
        <p14:creationId xmlns:p14="http://schemas.microsoft.com/office/powerpoint/2010/main" val="999998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1B4C58"/>
                </a:solidFill>
              </a:rPr>
              <a:t>Reuse </a:t>
            </a:r>
            <a:endParaRPr lang="en-GB" dirty="0">
              <a:solidFill>
                <a:srgbClr val="1B4C58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Collect off cuts and use first instead of new </a:t>
            </a:r>
            <a:r>
              <a:rPr lang="en-GB" dirty="0" smtClean="0"/>
              <a:t>materials</a:t>
            </a:r>
            <a:endParaRPr lang="en-GB" dirty="0"/>
          </a:p>
          <a:p>
            <a:r>
              <a:rPr lang="en-GB" dirty="0"/>
              <a:t>Co-ordinate trades so </a:t>
            </a:r>
            <a:r>
              <a:rPr lang="en-GB" dirty="0" smtClean="0"/>
              <a:t>leftover </a:t>
            </a:r>
            <a:r>
              <a:rPr lang="en-GB" dirty="0"/>
              <a:t>materials from one </a:t>
            </a:r>
            <a:r>
              <a:rPr lang="en-GB" dirty="0" smtClean="0"/>
              <a:t>can be </a:t>
            </a:r>
            <a:r>
              <a:rPr lang="en-GB" dirty="0"/>
              <a:t>used by </a:t>
            </a:r>
            <a:r>
              <a:rPr lang="en-GB" dirty="0" smtClean="0"/>
              <a:t>another</a:t>
            </a:r>
            <a:endParaRPr lang="en-GB" dirty="0"/>
          </a:p>
          <a:p>
            <a:r>
              <a:rPr lang="en-GB" dirty="0" smtClean="0"/>
              <a:t>Invest in reusable equipment so it can be reused over and over (i.e. hoardings, formwork)</a:t>
            </a:r>
            <a:endParaRPr lang="en-GB" dirty="0"/>
          </a:p>
          <a:p>
            <a:r>
              <a:rPr lang="en-GB" dirty="0"/>
              <a:t>If </a:t>
            </a:r>
            <a:r>
              <a:rPr lang="en-GB" dirty="0" smtClean="0"/>
              <a:t>materials cannot be reused on </a:t>
            </a:r>
            <a:r>
              <a:rPr lang="en-GB" dirty="0"/>
              <a:t>the same </a:t>
            </a:r>
            <a:r>
              <a:rPr lang="en-GB" dirty="0" smtClean="0"/>
              <a:t>project, aim to </a:t>
            </a:r>
            <a:r>
              <a:rPr lang="en-GB" dirty="0"/>
              <a:t>use on </a:t>
            </a:r>
            <a:r>
              <a:rPr lang="en-GB" dirty="0" smtClean="0"/>
              <a:t>others</a:t>
            </a:r>
            <a:endParaRPr lang="en-GB" dirty="0"/>
          </a:p>
          <a:p>
            <a:r>
              <a:rPr lang="en-GB" dirty="0" smtClean="0"/>
              <a:t>Use purchasing power – ask about takeback schemes with key suppliers and manufacturers </a:t>
            </a:r>
          </a:p>
          <a:p>
            <a:r>
              <a:rPr lang="en-GB" dirty="0" smtClean="0"/>
              <a:t>Return</a:t>
            </a:r>
            <a:r>
              <a:rPr lang="en-GB" dirty="0"/>
              <a:t>, sell or donate unused and salvaged </a:t>
            </a:r>
            <a:r>
              <a:rPr lang="en-GB" dirty="0" smtClean="0"/>
              <a:t>materials</a:t>
            </a:r>
            <a:endParaRPr lang="en-GB" dirty="0"/>
          </a:p>
          <a:p>
            <a:r>
              <a:rPr lang="en-GB" dirty="0"/>
              <a:t>Repair items </a:t>
            </a:r>
            <a:r>
              <a:rPr lang="en-GB" dirty="0" smtClean="0"/>
              <a:t>(i.e. pallets</a:t>
            </a:r>
            <a:r>
              <a:rPr lang="en-GB" dirty="0"/>
              <a:t>) so they can be reused </a:t>
            </a:r>
            <a:r>
              <a:rPr lang="en-GB" dirty="0" smtClean="0"/>
              <a:t>or returned </a:t>
            </a:r>
            <a:r>
              <a:rPr lang="en-GB" dirty="0"/>
              <a:t>to the </a:t>
            </a:r>
            <a:r>
              <a:rPr lang="en-GB" dirty="0" smtClean="0"/>
              <a:t>supplier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11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1B4C58"/>
                </a:solidFill>
              </a:rPr>
              <a:t>Recycle</a:t>
            </a:r>
            <a:endParaRPr lang="en-GB" dirty="0">
              <a:solidFill>
                <a:srgbClr val="1B4C58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Obtain and keep proof that the waste contractor has the appropriate licences to deal with the wastes</a:t>
            </a:r>
          </a:p>
          <a:p>
            <a:r>
              <a:rPr lang="en-GB" dirty="0" smtClean="0"/>
              <a:t>Employ a waste contractor who has a high recovery rate (85%) </a:t>
            </a:r>
          </a:p>
          <a:p>
            <a:r>
              <a:rPr lang="en-GB" dirty="0" smtClean="0"/>
              <a:t>Segregate materials on site where space is available or ensure your waste contractor can segregate at their facility </a:t>
            </a:r>
          </a:p>
          <a:p>
            <a:r>
              <a:rPr lang="en-GB" dirty="0" smtClean="0"/>
              <a:t>Use clear signage to communicate what wastes go into which containers, remember your audience! </a:t>
            </a:r>
          </a:p>
          <a:p>
            <a:r>
              <a:rPr lang="en-GB" dirty="0" smtClean="0"/>
              <a:t>Recyclable materials should be kept dry and clean</a:t>
            </a:r>
          </a:p>
          <a:p>
            <a:r>
              <a:rPr lang="en-GB" dirty="0" smtClean="0"/>
              <a:t>Never burn or bury wastes without the appropriate permit or license to do so </a:t>
            </a:r>
          </a:p>
        </p:txBody>
      </p:sp>
    </p:spTree>
    <p:extLst>
      <p:ext uri="{BB962C8B-B14F-4D97-AF65-F5344CB8AC3E}">
        <p14:creationId xmlns:p14="http://schemas.microsoft.com/office/powerpoint/2010/main" val="346060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 txBox="1">
            <a:spLocks/>
          </p:cNvSpPr>
          <p:nvPr/>
        </p:nvSpPr>
        <p:spPr>
          <a:xfrm>
            <a:off x="685800" y="2130425"/>
            <a:ext cx="7772400" cy="20906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solidFill>
                  <a:schemeClr val="tx2"/>
                </a:solidFill>
              </a:rPr>
              <a:t>Maximising opportunities for the industry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001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319572"/>
            <a:ext cx="7632848" cy="11430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Site Waste Management Plans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Regulated in England 2008 – 2013</a:t>
            </a:r>
          </a:p>
          <a:p>
            <a:r>
              <a:rPr lang="en-GB" dirty="0" smtClean="0"/>
              <a:t>Deregulated as part of the Red Tape Challenge</a:t>
            </a:r>
          </a:p>
          <a:p>
            <a:r>
              <a:rPr lang="en-GB" dirty="0" smtClean="0"/>
              <a:t>Use is still considered best practice</a:t>
            </a:r>
          </a:p>
          <a:p>
            <a:pPr lvl="1"/>
            <a:r>
              <a:rPr lang="en-GB" dirty="0" smtClean="0"/>
              <a:t>Members of UK Contractors Group</a:t>
            </a:r>
          </a:p>
          <a:p>
            <a:r>
              <a:rPr lang="en-GB" dirty="0" smtClean="0"/>
              <a:t>Wales consulted on regulations Jan – Apr 2013</a:t>
            </a:r>
          </a:p>
          <a:p>
            <a:pPr lvl="1"/>
            <a:r>
              <a:rPr lang="en-GB" dirty="0" smtClean="0"/>
              <a:t>Proposed simple and standard plans</a:t>
            </a:r>
          </a:p>
          <a:p>
            <a:pPr lvl="1"/>
            <a:r>
              <a:rPr lang="en-GB" dirty="0" smtClean="0"/>
              <a:t>Applied to ALL construction projects</a:t>
            </a:r>
          </a:p>
          <a:p>
            <a:r>
              <a:rPr lang="en-GB" dirty="0" smtClean="0"/>
              <a:t>Now a voluntary code of practice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381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Templates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6028997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Sources of guidance available:</a:t>
            </a:r>
          </a:p>
          <a:p>
            <a:pPr lvl="1"/>
            <a:r>
              <a:rPr lang="en-GB" sz="2600" dirty="0" smtClean="0"/>
              <a:t>Verita</a:t>
            </a:r>
            <a:r>
              <a:rPr lang="en-GB" sz="2600" dirty="0" smtClean="0"/>
              <a:t>s Consulting</a:t>
            </a:r>
          </a:p>
          <a:p>
            <a:pPr lvl="1"/>
            <a:r>
              <a:rPr lang="en-GB" sz="2400" dirty="0">
                <a:hlinkClick r:id="rId3"/>
              </a:rPr>
              <a:t>https://www.veritas-consulting.co.uk/Documents/Sample-Site-Waste-Management-Plan-Template%20_SWMP_.</a:t>
            </a:r>
            <a:r>
              <a:rPr lang="en-GB" sz="2400" dirty="0" smtClean="0">
                <a:hlinkClick r:id="rId3"/>
              </a:rPr>
              <a:t>pdf</a:t>
            </a:r>
            <a:endParaRPr lang="en-GB" sz="2600" u="sng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6197" y="1978819"/>
            <a:ext cx="2657803" cy="3610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777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Benefits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Forecast waste types and quantities</a:t>
            </a:r>
          </a:p>
          <a:p>
            <a:r>
              <a:rPr lang="en-GB" dirty="0" smtClean="0"/>
              <a:t>Identify proposed waste management options</a:t>
            </a:r>
          </a:p>
          <a:p>
            <a:r>
              <a:rPr lang="en-GB" dirty="0" smtClean="0"/>
              <a:t>Establish responsibilities</a:t>
            </a:r>
          </a:p>
          <a:p>
            <a:r>
              <a:rPr lang="en-GB" dirty="0" smtClean="0"/>
              <a:t>Record waste documentation</a:t>
            </a:r>
          </a:p>
          <a:p>
            <a:r>
              <a:rPr lang="en-GB" dirty="0" smtClean="0"/>
              <a:t>Compare actuals with estimates, ability </a:t>
            </a:r>
            <a:r>
              <a:rPr lang="en-GB" dirty="0"/>
              <a:t>to benchmark / improve</a:t>
            </a:r>
            <a:endParaRPr lang="en-GB" dirty="0" smtClean="0"/>
          </a:p>
          <a:p>
            <a:r>
              <a:rPr lang="en-GB" dirty="0" smtClean="0"/>
              <a:t>Review &amp; feedback into future planning</a:t>
            </a:r>
          </a:p>
          <a:p>
            <a:r>
              <a:rPr lang="en-GB" dirty="0" smtClean="0"/>
              <a:t>Financial savings / reputation / societal benefits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446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To segregate or not..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Positives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Reduces cross-contamination</a:t>
            </a:r>
          </a:p>
          <a:p>
            <a:r>
              <a:rPr lang="en-GB" dirty="0" smtClean="0"/>
              <a:t>Prepares for reuse / recycling</a:t>
            </a:r>
          </a:p>
          <a:p>
            <a:r>
              <a:rPr lang="en-GB" dirty="0" smtClean="0"/>
              <a:t>Better organised site</a:t>
            </a:r>
          </a:p>
          <a:p>
            <a:r>
              <a:rPr lang="en-GB" dirty="0" smtClean="0"/>
              <a:t>Good practice opportunity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Challenges 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Not always space / accessibility</a:t>
            </a:r>
          </a:p>
          <a:p>
            <a:r>
              <a:rPr lang="en-GB" dirty="0" smtClean="0"/>
              <a:t>Can require greater training</a:t>
            </a:r>
          </a:p>
          <a:p>
            <a:r>
              <a:rPr lang="en-GB" dirty="0" smtClean="0"/>
              <a:t>Project size too small</a:t>
            </a:r>
          </a:p>
          <a:p>
            <a:r>
              <a:rPr lang="en-GB" dirty="0" smtClean="0"/>
              <a:t>Can be more expensive</a:t>
            </a:r>
          </a:p>
          <a:p>
            <a:r>
              <a:rPr lang="en-GB" dirty="0" smtClean="0"/>
              <a:t>Contamination renders whole container useless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45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Green Compass Scheme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Provides certainty that waste will be collected, checked, recycled or disposed in environmentally sound fashion</a:t>
            </a:r>
          </a:p>
          <a:p>
            <a:r>
              <a:rPr lang="en-GB" dirty="0" smtClean="0"/>
              <a:t>Publicly Available Standard 402:2013</a:t>
            </a:r>
          </a:p>
          <a:p>
            <a:r>
              <a:rPr lang="en-GB" dirty="0" smtClean="0"/>
              <a:t>Accredited companies can provide single skip and still ensure recovery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8144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Avenues for waste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Reuse / surplus centres – currently available in </a:t>
            </a:r>
            <a:r>
              <a:rPr lang="en-GB" dirty="0" smtClean="0"/>
              <a:t>Swansea (Reciprocity Swansea)</a:t>
            </a:r>
            <a:endParaRPr lang="en-GB" dirty="0" smtClean="0"/>
          </a:p>
          <a:p>
            <a:r>
              <a:rPr lang="en-GB" dirty="0" smtClean="0"/>
              <a:t>Architectural salvage – across Wales</a:t>
            </a:r>
          </a:p>
          <a:p>
            <a:r>
              <a:rPr lang="en-GB" dirty="0" smtClean="0"/>
              <a:t>Project re-use </a:t>
            </a:r>
          </a:p>
          <a:p>
            <a:r>
              <a:rPr lang="en-GB" dirty="0" smtClean="0"/>
              <a:t>Manufacturer take-back – especially if sure no longer needed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5119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Case Study - Skanska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noFill/>
          <a:effectLst>
            <a:glow rad="127000">
              <a:schemeClr val="accent1"/>
            </a:glow>
          </a:effectLst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smtClean="0"/>
              <a:t>Bridge Learning Campus, Bristol</a:t>
            </a:r>
          </a:p>
          <a:p>
            <a:r>
              <a:rPr lang="en-GB" b="1" dirty="0" smtClean="0"/>
              <a:t>£600,000 </a:t>
            </a:r>
            <a:r>
              <a:rPr lang="en-GB" dirty="0" smtClean="0"/>
              <a:t>savings </a:t>
            </a:r>
          </a:p>
          <a:p>
            <a:r>
              <a:rPr lang="en-GB" b="1" dirty="0" smtClean="0"/>
              <a:t>550</a:t>
            </a:r>
            <a:r>
              <a:rPr lang="en-GB" dirty="0" smtClean="0"/>
              <a:t> tonnes of waste prevented </a:t>
            </a:r>
          </a:p>
          <a:p>
            <a:r>
              <a:rPr lang="en-GB" dirty="0" smtClean="0"/>
              <a:t>Focus on prevention-reduction-segregation</a:t>
            </a:r>
          </a:p>
          <a:p>
            <a:r>
              <a:rPr lang="en-GB" dirty="0" smtClean="0"/>
              <a:t>Reused </a:t>
            </a:r>
            <a:r>
              <a:rPr lang="en-GB" b="1" dirty="0" smtClean="0"/>
              <a:t>62,500</a:t>
            </a:r>
            <a:r>
              <a:rPr lang="en-GB" dirty="0" smtClean="0"/>
              <a:t> tonnes of excavated materials on site </a:t>
            </a:r>
          </a:p>
          <a:p>
            <a:r>
              <a:rPr lang="en-GB" dirty="0" smtClean="0"/>
              <a:t>Takeback scheme arranged with ceiling tile manufacturer</a:t>
            </a:r>
          </a:p>
          <a:p>
            <a:r>
              <a:rPr lang="en-GB" dirty="0" smtClean="0"/>
              <a:t>Timber pallets segregated &amp; recycled into wood pellets for the school’s own biomass boiler </a:t>
            </a:r>
          </a:p>
          <a:p>
            <a:r>
              <a:rPr lang="en-GB" dirty="0" smtClean="0"/>
              <a:t>Use of local groups to aide reuse &amp; recycling </a:t>
            </a:r>
          </a:p>
        </p:txBody>
      </p:sp>
    </p:spTree>
    <p:extLst>
      <p:ext uri="{BB962C8B-B14F-4D97-AF65-F5344CB8AC3E}">
        <p14:creationId xmlns:p14="http://schemas.microsoft.com/office/powerpoint/2010/main" val="2575715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EST Presentation Template_V2_231012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BEST Presentation Template_V2_231012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4516</TotalTime>
  <Words>2356</Words>
  <Application>Microsoft Office PowerPoint</Application>
  <PresentationFormat>On-screen Show (4:3)</PresentationFormat>
  <Paragraphs>339</Paragraphs>
  <Slides>38</Slides>
  <Notes>38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45" baseType="lpstr">
      <vt:lpstr>Aharoni</vt:lpstr>
      <vt:lpstr>Aparajita</vt:lpstr>
      <vt:lpstr>Arial</vt:lpstr>
      <vt:lpstr>Calibri</vt:lpstr>
      <vt:lpstr>Trebuchet MS</vt:lpstr>
      <vt:lpstr>BEST Presentation Template_V2_231012</vt:lpstr>
      <vt:lpstr>1_BEST Presentation Template_V2_231012</vt:lpstr>
      <vt:lpstr>Best practice in construction site waste management</vt:lpstr>
      <vt:lpstr>Agenda</vt:lpstr>
      <vt:lpstr>What is the issue?</vt:lpstr>
      <vt:lpstr>What is the issue?</vt:lpstr>
      <vt:lpstr>True cost of waste</vt:lpstr>
      <vt:lpstr>Key drivers</vt:lpstr>
      <vt:lpstr>Key policy driver</vt:lpstr>
      <vt:lpstr>C&amp;D Sector Plan</vt:lpstr>
      <vt:lpstr>Duty of Care</vt:lpstr>
      <vt:lpstr>Duty of Care</vt:lpstr>
      <vt:lpstr>Duty of Care</vt:lpstr>
      <vt:lpstr>Legal penalties</vt:lpstr>
      <vt:lpstr>Legal penalties</vt:lpstr>
      <vt:lpstr>Waste hierarchy</vt:lpstr>
      <vt:lpstr>Waste hierarchy</vt:lpstr>
      <vt:lpstr>Waste types</vt:lpstr>
      <vt:lpstr>Landfill issues</vt:lpstr>
      <vt:lpstr>Exercise – what do you think is considered a ‘hazardous’ construction material?</vt:lpstr>
      <vt:lpstr>What is considered hazardous?</vt:lpstr>
      <vt:lpstr>Managing waste is important as…</vt:lpstr>
      <vt:lpstr>Opportunities to manage wastes</vt:lpstr>
      <vt:lpstr>Orders and delivery</vt:lpstr>
      <vt:lpstr>Storage</vt:lpstr>
      <vt:lpstr>Protecting building materials</vt:lpstr>
      <vt:lpstr>Handling</vt:lpstr>
      <vt:lpstr>Using materials</vt:lpstr>
      <vt:lpstr>Disposal</vt:lpstr>
      <vt:lpstr>Reduce</vt:lpstr>
      <vt:lpstr>Reuse </vt:lpstr>
      <vt:lpstr>Recycle</vt:lpstr>
      <vt:lpstr>PowerPoint Presentation</vt:lpstr>
      <vt:lpstr>Site Waste Management Plans</vt:lpstr>
      <vt:lpstr>Templates</vt:lpstr>
      <vt:lpstr>Benefits</vt:lpstr>
      <vt:lpstr>To segregate or not..</vt:lpstr>
      <vt:lpstr>Green Compass Scheme</vt:lpstr>
      <vt:lpstr>Avenues for waste</vt:lpstr>
      <vt:lpstr>Case Study - Skanska</vt:lpstr>
    </vt:vector>
  </TitlesOfParts>
  <Company>Cardiff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BEST – Built Environment Sustainability Training</dc:title>
  <dc:creator>insrv</dc:creator>
  <cp:lastModifiedBy>Lara Hopkinson</cp:lastModifiedBy>
  <cp:revision>220</cp:revision>
  <cp:lastPrinted>2015-03-25T11:31:33Z</cp:lastPrinted>
  <dcterms:created xsi:type="dcterms:W3CDTF">2012-11-06T11:09:22Z</dcterms:created>
  <dcterms:modified xsi:type="dcterms:W3CDTF">2020-03-11T17:09:18Z</dcterms:modified>
</cp:coreProperties>
</file>