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docProps/core0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5" Type="http://schemas.openxmlformats.org/officedocument/2006/relationships/metadata/core-properties" Target="docProps/core0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4"/>
  </p:sldMasterIdLst>
  <p:notesMasterIdLst>
    <p:notesMasterId r:id="rId17"/>
  </p:notesMasterIdLst>
  <p:sldIdLst>
    <p:sldId id="256" r:id="rId5"/>
    <p:sldId id="257" r:id="rId6"/>
    <p:sldId id="258" r:id="rId7"/>
    <p:sldId id="259" r:id="rId8"/>
    <p:sldId id="260" r:id="rId9"/>
    <p:sldId id="261" r:id="rId10"/>
    <p:sldId id="262" r:id="rId11"/>
    <p:sldId id="263" r:id="rId12"/>
    <p:sldId id="264" r:id="rId13"/>
    <p:sldId id="265" r:id="rId14"/>
    <p:sldId id="266" r:id="rId15"/>
    <p:sldId id="267" r:id="rId16"/>
  </p:sldIdLst>
  <p:sldSz cx="12192000" cy="6858000"/>
  <p:notesSz cx="6858000" cy="12192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814765E9-7B6C-4788-93CA-CE51605EAA4A}" v="3" dt="2026-08-30T19:32:22.854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5033" autoAdjust="0"/>
  </p:normalViewPr>
  <p:slideViewPr>
    <p:cSldViewPr snapToGrid="0">
      <p:cViewPr>
        <p:scale>
          <a:sx n="70" d="100"/>
          <a:sy n="70" d="100"/>
        </p:scale>
        <p:origin x="1138" y="235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presProps" Target="presProps.xml"/><Relationship Id="rId3" Type="http://schemas.openxmlformats.org/officeDocument/2006/relationships/customXml" Target="../customXml/item3.xml"/><Relationship Id="rId21" Type="http://schemas.openxmlformats.org/officeDocument/2006/relationships/tableStyles" Target="tableStyle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notesMaster" Target="notesMasters/notesMaster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microsoft.com/office/2015/10/relationships/revisionInfo" Target="revisionInfo.xml"/><Relationship Id="rId10" Type="http://schemas.openxmlformats.org/officeDocument/2006/relationships/slide" Target="slides/slide6.xml"/><Relationship Id="rId19" Type="http://schemas.openxmlformats.org/officeDocument/2006/relationships/viewProps" Target="view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ervis Payne (2127853)" userId="88167e72-5b1c-4afe-be8f-326436cd5513" providerId="ADAL" clId="{CBEE9001-DE0B-43CC-88E8-04A8419CC73C}"/>
    <pc:docChg chg="modSld">
      <pc:chgData name="Jervis Payne (2127853)" userId="88167e72-5b1c-4afe-be8f-326436cd5513" providerId="ADAL" clId="{CBEE9001-DE0B-43CC-88E8-04A8419CC73C}" dt="2026-08-30T19:32:16.431" v="1"/>
      <pc:docMkLst>
        <pc:docMk/>
      </pc:docMkLst>
      <pc:sldChg chg="modSp">
        <pc:chgData name="Jervis Payne (2127853)" userId="88167e72-5b1c-4afe-be8f-326436cd5513" providerId="ADAL" clId="{CBEE9001-DE0B-43CC-88E8-04A8419CC73C}" dt="2026-08-30T19:32:16.431" v="1"/>
        <pc:sldMkLst>
          <pc:docMk/>
          <pc:sldMk cId="0" sldId="256"/>
        </pc:sldMkLst>
        <pc:spChg chg="mod">
          <ac:chgData name="Jervis Payne (2127853)" userId="88167e72-5b1c-4afe-be8f-326436cd5513" providerId="ADAL" clId="{CBEE9001-DE0B-43CC-88E8-04A8419CC73C}" dt="2026-08-30T19:32:16.431" v="1"/>
          <ac:spMkLst>
            <pc:docMk/>
            <pc:sldMk cId="0" sldId="256"/>
            <ac:spMk id="41" creationId="{00000000-0000-0000-0000-000000000000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laceHolder 1"/>
          <p:cNvSpPr>
            <a:spLocks noGrp="1" noRot="1" noChangeAspect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r>
              <a:rPr lang="en-US" sz="1800" b="0" u="none" strike="noStrike">
                <a:solidFill>
                  <a:schemeClr val="dk1"/>
                </a:solidFill>
                <a:effectLst/>
                <a:uFillTx/>
                <a:latin typeface="Arial"/>
              </a:rPr>
              <a:t>Click to move the slide</a:t>
            </a:r>
          </a:p>
        </p:txBody>
      </p:sp>
      <p:sp>
        <p:nvSpPr>
          <p:cNvPr id="8" name="PlaceHolder 2"/>
          <p:cNvSpPr>
            <a:spLocks noGrp="1"/>
          </p:cNvSpPr>
          <p:nvPr>
            <p:ph type="body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2000" b="0" u="none" strike="noStrike">
                <a:solidFill>
                  <a:srgbClr val="000000"/>
                </a:solidFill>
                <a:effectLst/>
                <a:uFillTx/>
                <a:latin typeface="Arial"/>
              </a:rPr>
              <a:t>Click to edit the notes format</a:t>
            </a:r>
          </a:p>
        </p:txBody>
      </p:sp>
      <p:sp>
        <p:nvSpPr>
          <p:cNvPr id="9" name="PlaceHolder 3"/>
          <p:cNvSpPr>
            <a:spLocks noGrp="1"/>
          </p:cNvSpPr>
          <p:nvPr>
            <p:ph type="hdr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u="none" strike="noStrike">
                <a:solidFill>
                  <a:srgbClr val="000000"/>
                </a:solidFill>
                <a:effectLst/>
                <a:uFillTx/>
                <a:latin typeface="Times New Roman"/>
              </a:rPr>
              <a:t>&lt;header&gt;</a:t>
            </a:r>
          </a:p>
        </p:txBody>
      </p:sp>
      <p:sp>
        <p:nvSpPr>
          <p:cNvPr id="10" name="PlaceHolder 4"/>
          <p:cNvSpPr>
            <a:spLocks noGrp="1"/>
          </p:cNvSpPr>
          <p:nvPr>
            <p:ph type="dt" idx="2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u="none" strike="noStrike">
                <a:solidFill>
                  <a:srgbClr val="000000"/>
                </a:solidFill>
                <a:effectLst/>
                <a:uFillTx/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u="none" strike="noStrike">
                <a:solidFill>
                  <a:srgbClr val="000000"/>
                </a:solidFill>
                <a:effectLst/>
                <a:uFillTx/>
                <a:latin typeface="Times New Roman"/>
              </a:rPr>
              <a:t>&lt;date/time&gt;</a:t>
            </a:r>
          </a:p>
        </p:txBody>
      </p:sp>
      <p:sp>
        <p:nvSpPr>
          <p:cNvPr id="11" name="PlaceHolder 5"/>
          <p:cNvSpPr>
            <a:spLocks noGrp="1"/>
          </p:cNvSpPr>
          <p:nvPr>
            <p:ph type="ftr" idx="3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u="none" strike="noStrike">
                <a:solidFill>
                  <a:srgbClr val="000000"/>
                </a:solidFill>
                <a:effectLst/>
                <a:uFillTx/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u="none" strike="noStrike">
                <a:solidFill>
                  <a:srgbClr val="000000"/>
                </a:solidFill>
                <a:effectLst/>
                <a:uFillTx/>
                <a:latin typeface="Times New Roman"/>
              </a:rPr>
              <a:t>&lt;footer&gt;</a:t>
            </a:r>
          </a:p>
        </p:txBody>
      </p:sp>
      <p:sp>
        <p:nvSpPr>
          <p:cNvPr id="12" name="PlaceHolder 6"/>
          <p:cNvSpPr>
            <a:spLocks noGrp="1"/>
          </p:cNvSpPr>
          <p:nvPr>
            <p:ph type="sldNum" idx="4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u="none" strike="noStrike">
                <a:solidFill>
                  <a:srgbClr val="000000"/>
                </a:solidFill>
                <a:effectLst/>
                <a:uFillTx/>
                <a:latin typeface="Times New Roman"/>
              </a:defRPr>
            </a:lvl1pPr>
          </a:lstStyle>
          <a:p>
            <a:pPr indent="0" algn="r">
              <a:buNone/>
            </a:pPr>
            <a:fld id="{EB9DD4FA-96E9-4321-A9F6-8BA547BFD0FD}" type="slidenum">
              <a:rPr lang="en-US" sz="1400" b="0" u="none" strike="noStrike">
                <a:solidFill>
                  <a:srgbClr val="000000"/>
                </a:solidFill>
                <a:effectLst/>
                <a:uFillTx/>
                <a:latin typeface="Times New Roman"/>
              </a:rPr>
              <a:t>‹#›</a:t>
            </a:fld>
            <a:endParaRPr lang="en-US" sz="1400" b="0" u="none" strike="noStrike">
              <a:solidFill>
                <a:srgbClr val="000000"/>
              </a:solidFill>
              <a:effectLst/>
              <a:uFillTx/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5" name="PlaceHolder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ln w="0">
            <a:noFill/>
          </a:ln>
        </p:spPr>
      </p:sp>
      <p:sp>
        <p:nvSpPr>
          <p:cNvPr id="556" name="PlaceHolder 2"/>
          <p:cNvSpPr>
            <a:spLocks noGrp="1"/>
          </p:cNvSpPr>
          <p:nvPr>
            <p:ph type="body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indent="0">
              <a:buNone/>
            </a:pPr>
            <a:r>
              <a:rPr lang="en-US" sz="2000" b="0" u="none" strike="noStrike" dirty="0">
                <a:solidFill>
                  <a:srgbClr val="000000"/>
                </a:solidFill>
                <a:effectLst/>
                <a:uFillTx/>
                <a:latin typeface="Arial"/>
              </a:rPr>
              <a:t>Timing: 50 seconds.</a:t>
            </a:r>
          </a:p>
        </p:txBody>
      </p:sp>
      <p:sp>
        <p:nvSpPr>
          <p:cNvPr id="557" name="PlaceHolder 3"/>
          <p:cNvSpPr>
            <a:spLocks noGrp="1"/>
          </p:cNvSpPr>
          <p:nvPr>
            <p:ph type="sldNum" idx="16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>
            <a:lvl1pPr indent="0" algn="r" defTabSz="914400">
              <a:lnSpc>
                <a:spcPct val="100000"/>
              </a:lnSpc>
              <a:buNone/>
              <a:defRPr lang="en-US" sz="1200" b="0" u="none" strike="noStrike">
                <a:solidFill>
                  <a:schemeClr val="dk1"/>
                </a:solidFill>
                <a:effectLst/>
                <a:uFillTx/>
                <a:latin typeface="+mn-lt"/>
                <a:ea typeface="+mn-ea"/>
              </a:defRPr>
            </a:lvl1pPr>
          </a:lstStyle>
          <a:p>
            <a:pPr indent="0" algn="r" defTabSz="914400">
              <a:lnSpc>
                <a:spcPct val="100000"/>
              </a:lnSpc>
              <a:buNone/>
            </a:pPr>
            <a:fld id="{816BC5DC-2761-4A38-BF82-F091C9D915DD}" type="slidenum">
              <a:rPr lang="en-US" sz="1200" b="0" u="none" strike="noStrike">
                <a:solidFill>
                  <a:schemeClr val="dk1"/>
                </a:solidFill>
                <a:effectLst/>
                <a:uFillTx/>
                <a:latin typeface="+mn-lt"/>
                <a:ea typeface="+mn-ea"/>
              </a:rPr>
              <a:t>1</a:t>
            </a:fld>
            <a:endParaRPr lang="en-US" sz="1200" b="0" u="none" strike="noStrike">
              <a:solidFill>
                <a:srgbClr val="000000"/>
              </a:solidFill>
              <a:effectLst/>
              <a:uFillTx/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8" name="PlaceHolder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ln w="0">
            <a:noFill/>
          </a:ln>
        </p:spPr>
      </p:sp>
      <p:sp>
        <p:nvSpPr>
          <p:cNvPr id="559" name="PlaceHolder 2"/>
          <p:cNvSpPr>
            <a:spLocks noGrp="1"/>
          </p:cNvSpPr>
          <p:nvPr>
            <p:ph type="body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indent="0">
              <a:buNone/>
            </a:pPr>
            <a:r>
              <a:rPr lang="en-US" sz="2000" b="0" u="none" strike="noStrike" dirty="0">
                <a:solidFill>
                  <a:srgbClr val="000000"/>
                </a:solidFill>
                <a:effectLst/>
                <a:uFillTx/>
                <a:latin typeface="Arial"/>
              </a:rPr>
              <a:t>Timing: 1 minute 35 seconds.</a:t>
            </a:r>
          </a:p>
          <a:p>
            <a:pPr indent="0">
              <a:buNone/>
            </a:pPr>
            <a:endParaRPr lang="en-US" sz="2000" b="0" u="none" strike="noStrike" dirty="0">
              <a:solidFill>
                <a:srgbClr val="000000"/>
              </a:solidFill>
              <a:effectLst/>
              <a:uFillTx/>
              <a:latin typeface="Arial"/>
            </a:endParaRPr>
          </a:p>
          <a:p>
            <a:pPr indent="0">
              <a:buNone/>
            </a:pPr>
            <a:r>
              <a:rPr lang="en-US" sz="2000" b="0" u="none" strike="noStrike" dirty="0">
                <a:solidFill>
                  <a:srgbClr val="000000"/>
                </a:solidFill>
                <a:effectLst/>
                <a:uFillTx/>
                <a:latin typeface="Arial"/>
              </a:rPr>
              <a:t>The project is situated in a banking cybersecurity context because financial institutions depend on digital services, customer data and continuous transaction processing. Cyber incidents therefore have consequences that extend beyond a technical alert: they may affect financial loss, service continuity, customer confidence and regulatory accountability.</a:t>
            </a:r>
          </a:p>
          <a:p>
            <a:pPr indent="0">
              <a:buNone/>
            </a:pPr>
            <a:endParaRPr lang="en-US" sz="2000" b="0" u="none" strike="noStrike" dirty="0">
              <a:solidFill>
                <a:srgbClr val="000000"/>
              </a:solidFill>
              <a:effectLst/>
              <a:uFillTx/>
              <a:latin typeface="Arial"/>
            </a:endParaRPr>
          </a:p>
          <a:p>
            <a:pPr indent="0">
              <a:buNone/>
            </a:pPr>
            <a:r>
              <a:rPr lang="en-US" sz="2000" b="0" u="none" strike="noStrike" dirty="0">
                <a:solidFill>
                  <a:srgbClr val="000000"/>
                </a:solidFill>
                <a:effectLst/>
                <a:uFillTx/>
                <a:latin typeface="Arial"/>
              </a:rPr>
              <a:t>The literature confirms that supervised machine learning can support intrusion detection. However, my research problem is not whether a model can classify network traffic. The harder question is how that prediction should be interpreted and governed when it is used to support risk decisions.</a:t>
            </a:r>
          </a:p>
          <a:p>
            <a:pPr indent="0">
              <a:buNone/>
            </a:pPr>
            <a:endParaRPr lang="en-US" sz="2000" b="0" u="none" strike="noStrike" dirty="0">
              <a:solidFill>
                <a:srgbClr val="000000"/>
              </a:solidFill>
              <a:effectLst/>
              <a:uFillTx/>
              <a:latin typeface="Arial"/>
            </a:endParaRPr>
          </a:p>
          <a:p>
            <a:pPr indent="0">
              <a:buNone/>
            </a:pPr>
            <a:r>
              <a:rPr lang="en-US" sz="2000" b="0" u="none" strike="noStrike" dirty="0">
                <a:solidFill>
                  <a:srgbClr val="000000"/>
                </a:solidFill>
                <a:effectLst/>
                <a:uFillTx/>
                <a:latin typeface="Arial"/>
              </a:rPr>
              <a:t>A model can report high accuracy and still be problematic if it misses attacks, generates excessive false alarms, cannot explain its output, or leaves no record of how a decision was reviewed. This becomes particularly important in a banking context where the decision process should be transparent and auditable.</a:t>
            </a:r>
          </a:p>
          <a:p>
            <a:pPr indent="0">
              <a:buNone/>
            </a:pPr>
            <a:endParaRPr lang="en-US" sz="2000" b="0" u="none" strike="noStrike" dirty="0">
              <a:solidFill>
                <a:srgbClr val="000000"/>
              </a:solidFill>
              <a:effectLst/>
              <a:uFillTx/>
              <a:latin typeface="Arial"/>
            </a:endParaRPr>
          </a:p>
          <a:p>
            <a:pPr indent="0">
              <a:lnSpc>
                <a:spcPct val="100000"/>
              </a:lnSpc>
              <a:buNone/>
            </a:pPr>
            <a:r>
              <a:rPr lang="en-US" sz="2000" b="0" u="none" strike="noStrike" dirty="0">
                <a:solidFill>
                  <a:srgbClr val="000000"/>
                </a:solidFill>
                <a:effectLst/>
                <a:uFillTx/>
                <a:latin typeface="Arial"/>
              </a:rPr>
              <a:t>That is the research gap I addressed. The machine-learning task itself is not novel — UNSW-NB15 has been used extensively. My contribution is to connect supervised classification to a practical governance workflow: attack probability, risk thresholds, explainability, persistent audit records, analytics and human review. That distinction is important because it defines the originality of the project accurately rather than overstating it.</a:t>
            </a:r>
          </a:p>
        </p:txBody>
      </p:sp>
      <p:sp>
        <p:nvSpPr>
          <p:cNvPr id="560" name="PlaceHolder 3"/>
          <p:cNvSpPr>
            <a:spLocks noGrp="1"/>
          </p:cNvSpPr>
          <p:nvPr>
            <p:ph type="sldNum" idx="1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>
            <a:lvl1pPr indent="0" algn="r" defTabSz="914400">
              <a:lnSpc>
                <a:spcPct val="100000"/>
              </a:lnSpc>
              <a:buNone/>
              <a:defRPr lang="en-US" sz="1200" b="0" u="none" strike="noStrike">
                <a:solidFill>
                  <a:schemeClr val="dk1"/>
                </a:solidFill>
                <a:effectLst/>
                <a:uFillTx/>
                <a:latin typeface="+mn-lt"/>
                <a:ea typeface="+mn-ea"/>
              </a:defRPr>
            </a:lvl1pPr>
          </a:lstStyle>
          <a:p>
            <a:pPr indent="0" algn="r" defTabSz="914400">
              <a:lnSpc>
                <a:spcPct val="100000"/>
              </a:lnSpc>
              <a:buNone/>
            </a:pPr>
            <a:fld id="{2E24CCE3-2504-4A0A-9C6A-35A6815EAC1F}" type="slidenum">
              <a:rPr lang="en-US" sz="1200" b="0" u="none" strike="noStrike">
                <a:solidFill>
                  <a:schemeClr val="dk1"/>
                </a:solidFill>
                <a:effectLst/>
                <a:uFillTx/>
                <a:latin typeface="+mn-lt"/>
                <a:ea typeface="+mn-ea"/>
              </a:rPr>
              <a:t>2</a:t>
            </a:fld>
            <a:endParaRPr lang="en-US" sz="1200" b="0" u="none" strike="noStrike">
              <a:solidFill>
                <a:srgbClr val="000000"/>
              </a:solidFill>
              <a:effectLst/>
              <a:uFillTx/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1" name="PlaceHolder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ln w="0">
            <a:noFill/>
          </a:ln>
        </p:spPr>
      </p:sp>
      <p:sp>
        <p:nvSpPr>
          <p:cNvPr id="562" name="PlaceHolder 2"/>
          <p:cNvSpPr>
            <a:spLocks noGrp="1"/>
          </p:cNvSpPr>
          <p:nvPr>
            <p:ph type="body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indent="0">
              <a:buNone/>
            </a:pPr>
            <a:r>
              <a:rPr lang="en-US" sz="2000" b="0" u="none" strike="noStrike" dirty="0">
                <a:solidFill>
                  <a:srgbClr val="000000"/>
                </a:solidFill>
                <a:effectLst/>
                <a:uFillTx/>
                <a:latin typeface="Arial"/>
              </a:rPr>
              <a:t>Timing: 1 minute 25 seconds.</a:t>
            </a:r>
          </a:p>
        </p:txBody>
      </p:sp>
      <p:sp>
        <p:nvSpPr>
          <p:cNvPr id="563" name="PlaceHolder 3"/>
          <p:cNvSpPr>
            <a:spLocks noGrp="1"/>
          </p:cNvSpPr>
          <p:nvPr>
            <p:ph type="sldNum" idx="1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>
            <a:lvl1pPr indent="0" algn="r" defTabSz="914400">
              <a:lnSpc>
                <a:spcPct val="100000"/>
              </a:lnSpc>
              <a:buNone/>
              <a:defRPr lang="en-US" sz="1200" b="0" u="none" strike="noStrike">
                <a:solidFill>
                  <a:schemeClr val="dk1"/>
                </a:solidFill>
                <a:effectLst/>
                <a:uFillTx/>
                <a:latin typeface="+mn-lt"/>
                <a:ea typeface="+mn-ea"/>
              </a:defRPr>
            </a:lvl1pPr>
          </a:lstStyle>
          <a:p>
            <a:pPr indent="0" algn="r" defTabSz="914400">
              <a:lnSpc>
                <a:spcPct val="100000"/>
              </a:lnSpc>
              <a:buNone/>
            </a:pPr>
            <a:fld id="{42508BEF-C1E3-42CB-BA23-12F0307A5691}" type="slidenum">
              <a:rPr lang="en-US" sz="1200" b="0" u="none" strike="noStrike">
                <a:solidFill>
                  <a:schemeClr val="dk1"/>
                </a:solidFill>
                <a:effectLst/>
                <a:uFillTx/>
                <a:latin typeface="+mn-lt"/>
                <a:ea typeface="+mn-ea"/>
              </a:rPr>
              <a:t>3</a:t>
            </a:fld>
            <a:endParaRPr lang="en-US" sz="1200" b="0" u="none" strike="noStrike">
              <a:solidFill>
                <a:srgbClr val="000000"/>
              </a:solidFill>
              <a:effectLst/>
              <a:uFillTx/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4" name="PlaceHolder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ln w="0">
            <a:noFill/>
          </a:ln>
        </p:spPr>
      </p:sp>
      <p:sp>
        <p:nvSpPr>
          <p:cNvPr id="565" name="PlaceHolder 2"/>
          <p:cNvSpPr>
            <a:spLocks noGrp="1"/>
          </p:cNvSpPr>
          <p:nvPr>
            <p:ph type="body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indent="0">
              <a:buNone/>
            </a:pPr>
            <a:r>
              <a:rPr lang="en-US" sz="2000" b="0" u="none" strike="noStrike" dirty="0">
                <a:solidFill>
                  <a:srgbClr val="000000"/>
                </a:solidFill>
                <a:effectLst/>
                <a:uFillTx/>
                <a:latin typeface="Arial"/>
              </a:rPr>
              <a:t>Timing: 1 minute 30 seconds.</a:t>
            </a:r>
          </a:p>
        </p:txBody>
      </p:sp>
      <p:sp>
        <p:nvSpPr>
          <p:cNvPr id="566" name="PlaceHolder 3"/>
          <p:cNvSpPr>
            <a:spLocks noGrp="1"/>
          </p:cNvSpPr>
          <p:nvPr>
            <p:ph type="sldNum" idx="1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>
            <a:lvl1pPr indent="0" algn="r" defTabSz="914400">
              <a:lnSpc>
                <a:spcPct val="100000"/>
              </a:lnSpc>
              <a:buNone/>
              <a:defRPr lang="en-US" sz="1200" b="0" u="none" strike="noStrike">
                <a:solidFill>
                  <a:schemeClr val="dk1"/>
                </a:solidFill>
                <a:effectLst/>
                <a:uFillTx/>
                <a:latin typeface="+mn-lt"/>
                <a:ea typeface="+mn-ea"/>
              </a:defRPr>
            </a:lvl1pPr>
          </a:lstStyle>
          <a:p>
            <a:pPr indent="0" algn="r" defTabSz="914400">
              <a:lnSpc>
                <a:spcPct val="100000"/>
              </a:lnSpc>
              <a:buNone/>
            </a:pPr>
            <a:fld id="{C0D76F09-1CF4-41AA-92EB-C101B9666153}" type="slidenum">
              <a:rPr lang="en-US" sz="1200" b="0" u="none" strike="noStrike">
                <a:solidFill>
                  <a:schemeClr val="dk1"/>
                </a:solidFill>
                <a:effectLst/>
                <a:uFillTx/>
                <a:latin typeface="+mn-lt"/>
                <a:ea typeface="+mn-ea"/>
              </a:rPr>
              <a:t>4</a:t>
            </a:fld>
            <a:endParaRPr lang="en-US" sz="1200" b="0" u="none" strike="noStrike">
              <a:solidFill>
                <a:srgbClr val="000000"/>
              </a:solidFill>
              <a:effectLst/>
              <a:uFillTx/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7" name="PlaceHolder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ln w="0">
            <a:noFill/>
          </a:ln>
        </p:spPr>
      </p:sp>
      <p:sp>
        <p:nvSpPr>
          <p:cNvPr id="568" name="PlaceHolder 2"/>
          <p:cNvSpPr>
            <a:spLocks noGrp="1"/>
          </p:cNvSpPr>
          <p:nvPr>
            <p:ph type="body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indent="0">
              <a:buNone/>
            </a:pPr>
            <a:r>
              <a:rPr lang="en-US" sz="2000" b="0" u="none" strike="noStrike" dirty="0">
                <a:solidFill>
                  <a:srgbClr val="000000"/>
                </a:solidFill>
                <a:effectLst/>
                <a:uFillTx/>
                <a:latin typeface="Arial"/>
              </a:rPr>
              <a:t>Timing: 1 minute 45 seconds.</a:t>
            </a:r>
          </a:p>
        </p:txBody>
      </p:sp>
      <p:sp>
        <p:nvSpPr>
          <p:cNvPr id="569" name="PlaceHolder 3"/>
          <p:cNvSpPr>
            <a:spLocks noGrp="1"/>
          </p:cNvSpPr>
          <p:nvPr>
            <p:ph type="sldNum" idx="2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>
            <a:lvl1pPr indent="0" algn="r" defTabSz="914400">
              <a:lnSpc>
                <a:spcPct val="100000"/>
              </a:lnSpc>
              <a:buNone/>
              <a:defRPr lang="en-US" sz="1200" b="0" u="none" strike="noStrike">
                <a:solidFill>
                  <a:schemeClr val="dk1"/>
                </a:solidFill>
                <a:effectLst/>
                <a:uFillTx/>
                <a:latin typeface="+mn-lt"/>
                <a:ea typeface="+mn-ea"/>
              </a:defRPr>
            </a:lvl1pPr>
          </a:lstStyle>
          <a:p>
            <a:pPr indent="0" algn="r" defTabSz="914400">
              <a:lnSpc>
                <a:spcPct val="100000"/>
              </a:lnSpc>
              <a:buNone/>
            </a:pPr>
            <a:fld id="{0A5A2AE6-806E-4096-801E-DCF873AEA1D6}" type="slidenum">
              <a:rPr lang="en-US" sz="1200" b="0" u="none" strike="noStrike">
                <a:solidFill>
                  <a:schemeClr val="dk1"/>
                </a:solidFill>
                <a:effectLst/>
                <a:uFillTx/>
                <a:latin typeface="+mn-lt"/>
                <a:ea typeface="+mn-ea"/>
              </a:rPr>
              <a:t>5</a:t>
            </a:fld>
            <a:endParaRPr lang="en-US" sz="1200" b="0" u="none" strike="noStrike">
              <a:solidFill>
                <a:srgbClr val="000000"/>
              </a:solidFill>
              <a:effectLst/>
              <a:uFillTx/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0" name="PlaceHolder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ln w="0">
            <a:noFill/>
          </a:ln>
        </p:spPr>
      </p:sp>
      <p:sp>
        <p:nvSpPr>
          <p:cNvPr id="571" name="PlaceHolder 2"/>
          <p:cNvSpPr>
            <a:spLocks noGrp="1"/>
          </p:cNvSpPr>
          <p:nvPr>
            <p:ph type="body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indent="0">
              <a:buNone/>
            </a:pPr>
            <a:r>
              <a:rPr lang="en-US" sz="2000" b="0" u="none" strike="noStrike" dirty="0">
                <a:solidFill>
                  <a:srgbClr val="000000"/>
                </a:solidFill>
                <a:effectLst/>
                <a:uFillTx/>
                <a:latin typeface="Arial"/>
              </a:rPr>
              <a:t>Timing: 2 minutes.</a:t>
            </a:r>
          </a:p>
        </p:txBody>
      </p:sp>
      <p:sp>
        <p:nvSpPr>
          <p:cNvPr id="572" name="PlaceHolder 3"/>
          <p:cNvSpPr>
            <a:spLocks noGrp="1"/>
          </p:cNvSpPr>
          <p:nvPr>
            <p:ph type="sldNum" idx="2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>
            <a:lvl1pPr indent="0" algn="r" defTabSz="914400">
              <a:lnSpc>
                <a:spcPct val="100000"/>
              </a:lnSpc>
              <a:buNone/>
              <a:defRPr lang="en-US" sz="1200" b="0" u="none" strike="noStrike">
                <a:solidFill>
                  <a:schemeClr val="dk1"/>
                </a:solidFill>
                <a:effectLst/>
                <a:uFillTx/>
                <a:latin typeface="+mn-lt"/>
                <a:ea typeface="+mn-ea"/>
              </a:defRPr>
            </a:lvl1pPr>
          </a:lstStyle>
          <a:p>
            <a:pPr indent="0" algn="r" defTabSz="914400">
              <a:lnSpc>
                <a:spcPct val="100000"/>
              </a:lnSpc>
              <a:buNone/>
            </a:pPr>
            <a:fld id="{DACA00FB-6184-4695-8C6E-086395E21B7E}" type="slidenum">
              <a:rPr lang="en-US" sz="1200" b="0" u="none" strike="noStrike">
                <a:solidFill>
                  <a:schemeClr val="dk1"/>
                </a:solidFill>
                <a:effectLst/>
                <a:uFillTx/>
                <a:latin typeface="+mn-lt"/>
                <a:ea typeface="+mn-ea"/>
              </a:rPr>
              <a:t>6</a:t>
            </a:fld>
            <a:endParaRPr lang="en-US" sz="1200" b="0" u="none" strike="noStrike">
              <a:solidFill>
                <a:srgbClr val="000000"/>
              </a:solidFill>
              <a:effectLst/>
              <a:uFillTx/>
              <a:latin typeface="Times New Roman"/>
            </a:endParaRPr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3" name="PlaceHolder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ln w="0">
            <a:noFill/>
          </a:ln>
        </p:spPr>
      </p:sp>
      <p:sp>
        <p:nvSpPr>
          <p:cNvPr id="574" name="PlaceHolder 2"/>
          <p:cNvSpPr>
            <a:spLocks noGrp="1"/>
          </p:cNvSpPr>
          <p:nvPr>
            <p:ph type="body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indent="0">
              <a:buNone/>
            </a:pPr>
            <a:r>
              <a:rPr lang="en-US" sz="2000" b="0" u="none" strike="noStrike" dirty="0">
                <a:solidFill>
                  <a:srgbClr val="000000"/>
                </a:solidFill>
                <a:effectLst/>
                <a:uFillTx/>
                <a:latin typeface="Arial"/>
              </a:rPr>
              <a:t>Timing: 1 minute 45 seconds.</a:t>
            </a:r>
          </a:p>
        </p:txBody>
      </p:sp>
      <p:sp>
        <p:nvSpPr>
          <p:cNvPr id="575" name="PlaceHolder 3"/>
          <p:cNvSpPr>
            <a:spLocks noGrp="1"/>
          </p:cNvSpPr>
          <p:nvPr>
            <p:ph type="sldNum" idx="2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>
            <a:lvl1pPr indent="0" algn="r" defTabSz="914400">
              <a:lnSpc>
                <a:spcPct val="100000"/>
              </a:lnSpc>
              <a:buNone/>
              <a:defRPr lang="en-US" sz="1200" b="0" u="none" strike="noStrike">
                <a:solidFill>
                  <a:schemeClr val="dk1"/>
                </a:solidFill>
                <a:effectLst/>
                <a:uFillTx/>
                <a:latin typeface="+mn-lt"/>
                <a:ea typeface="+mn-ea"/>
              </a:defRPr>
            </a:lvl1pPr>
          </a:lstStyle>
          <a:p>
            <a:pPr indent="0" algn="r" defTabSz="914400">
              <a:lnSpc>
                <a:spcPct val="100000"/>
              </a:lnSpc>
              <a:buNone/>
            </a:pPr>
            <a:fld id="{C16DC7B9-A4EA-454E-A599-9E93D2A344AD}" type="slidenum">
              <a:rPr lang="en-US" sz="1200" b="0" u="none" strike="noStrike">
                <a:solidFill>
                  <a:schemeClr val="dk1"/>
                </a:solidFill>
                <a:effectLst/>
                <a:uFillTx/>
                <a:latin typeface="+mn-lt"/>
                <a:ea typeface="+mn-ea"/>
              </a:rPr>
              <a:t>7</a:t>
            </a:fld>
            <a:endParaRPr lang="en-US" sz="1200" b="0" u="none" strike="noStrike">
              <a:solidFill>
                <a:srgbClr val="000000"/>
              </a:solidFill>
              <a:effectLst/>
              <a:uFillTx/>
              <a:latin typeface="Times New Roman"/>
            </a:endParaRPr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6" name="PlaceHolder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ln w="0">
            <a:noFill/>
          </a:ln>
        </p:spPr>
      </p:sp>
      <p:sp>
        <p:nvSpPr>
          <p:cNvPr id="577" name="PlaceHolder 2"/>
          <p:cNvSpPr>
            <a:spLocks noGrp="1"/>
          </p:cNvSpPr>
          <p:nvPr>
            <p:ph type="body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indent="0">
              <a:buNone/>
            </a:pPr>
            <a:r>
              <a:rPr lang="en-US" sz="2000" b="0" u="none" strike="noStrike" dirty="0">
                <a:solidFill>
                  <a:srgbClr val="000000"/>
                </a:solidFill>
                <a:effectLst/>
                <a:uFillTx/>
                <a:latin typeface="Arial"/>
              </a:rPr>
              <a:t>Timing: 1 minute 45 seconds.</a:t>
            </a:r>
          </a:p>
        </p:txBody>
      </p:sp>
      <p:sp>
        <p:nvSpPr>
          <p:cNvPr id="578" name="PlaceHolder 3"/>
          <p:cNvSpPr>
            <a:spLocks noGrp="1"/>
          </p:cNvSpPr>
          <p:nvPr>
            <p:ph type="sldNum" idx="23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>
            <a:lvl1pPr indent="0" algn="r" defTabSz="914400">
              <a:lnSpc>
                <a:spcPct val="100000"/>
              </a:lnSpc>
              <a:buNone/>
              <a:defRPr lang="en-US" sz="1200" b="0" u="none" strike="noStrike">
                <a:solidFill>
                  <a:schemeClr val="dk1"/>
                </a:solidFill>
                <a:effectLst/>
                <a:uFillTx/>
                <a:latin typeface="+mn-lt"/>
                <a:ea typeface="+mn-ea"/>
              </a:defRPr>
            </a:lvl1pPr>
          </a:lstStyle>
          <a:p>
            <a:pPr indent="0" algn="r" defTabSz="914400">
              <a:lnSpc>
                <a:spcPct val="100000"/>
              </a:lnSpc>
              <a:buNone/>
            </a:pPr>
            <a:fld id="{D7D16526-DDF0-4F7C-8BE3-AA318EE39971}" type="slidenum">
              <a:rPr lang="en-US" sz="1200" b="0" u="none" strike="noStrike">
                <a:solidFill>
                  <a:schemeClr val="dk1"/>
                </a:solidFill>
                <a:effectLst/>
                <a:uFillTx/>
                <a:latin typeface="+mn-lt"/>
                <a:ea typeface="+mn-ea"/>
              </a:rPr>
              <a:t>8</a:t>
            </a:fld>
            <a:endParaRPr lang="en-US" sz="1200" b="0" u="none" strike="noStrike">
              <a:solidFill>
                <a:srgbClr val="000000"/>
              </a:solidFill>
              <a:effectLst/>
              <a:uFillTx/>
              <a:latin typeface="Times New Roman"/>
            </a:endParaRPr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9" name="PlaceHolder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ln w="0">
            <a:noFill/>
          </a:ln>
        </p:spPr>
      </p:sp>
      <p:sp>
        <p:nvSpPr>
          <p:cNvPr id="580" name="PlaceHolder 2"/>
          <p:cNvSpPr>
            <a:spLocks noGrp="1"/>
          </p:cNvSpPr>
          <p:nvPr>
            <p:ph type="body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indent="0">
              <a:buNone/>
            </a:pPr>
            <a:r>
              <a:rPr lang="en-US" sz="2000" b="0" u="none" strike="noStrike" dirty="0">
                <a:solidFill>
                  <a:srgbClr val="000000"/>
                </a:solidFill>
                <a:effectLst/>
                <a:uFillTx/>
                <a:latin typeface="Arial"/>
              </a:rPr>
              <a:t>Timing: 1 minute 35 seconds.</a:t>
            </a:r>
          </a:p>
        </p:txBody>
      </p:sp>
      <p:sp>
        <p:nvSpPr>
          <p:cNvPr id="581" name="PlaceHolder 3"/>
          <p:cNvSpPr>
            <a:spLocks noGrp="1"/>
          </p:cNvSpPr>
          <p:nvPr>
            <p:ph type="sldNum" idx="24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>
            <a:lvl1pPr indent="0" algn="r" defTabSz="914400">
              <a:lnSpc>
                <a:spcPct val="100000"/>
              </a:lnSpc>
              <a:buNone/>
              <a:defRPr lang="en-US" sz="1200" b="0" u="none" strike="noStrike">
                <a:solidFill>
                  <a:schemeClr val="dk1"/>
                </a:solidFill>
                <a:effectLst/>
                <a:uFillTx/>
                <a:latin typeface="+mn-lt"/>
                <a:ea typeface="+mn-ea"/>
              </a:defRPr>
            </a:lvl1pPr>
          </a:lstStyle>
          <a:p>
            <a:pPr indent="0" algn="r" defTabSz="914400">
              <a:lnSpc>
                <a:spcPct val="100000"/>
              </a:lnSpc>
              <a:buNone/>
            </a:pPr>
            <a:fld id="{F7E0332A-3692-4141-95BB-E707F901CEF8}" type="slidenum">
              <a:rPr lang="en-US" sz="1200" b="0" u="none" strike="noStrike">
                <a:solidFill>
                  <a:schemeClr val="dk1"/>
                </a:solidFill>
                <a:effectLst/>
                <a:uFillTx/>
                <a:latin typeface="+mn-lt"/>
                <a:ea typeface="+mn-ea"/>
              </a:rPr>
              <a:t>9</a:t>
            </a:fld>
            <a:endParaRPr lang="en-US" sz="1200" b="0" u="none" strike="noStrike">
              <a:solidFill>
                <a:srgbClr val="000000"/>
              </a:solidFill>
              <a:effectLst/>
              <a:uFillTx/>
              <a:latin typeface="Times New Roman"/>
            </a:endParaRPr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82" name="PlaceHolder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ln w="0">
            <a:noFill/>
          </a:ln>
        </p:spPr>
      </p:sp>
      <p:sp>
        <p:nvSpPr>
          <p:cNvPr id="583" name="PlaceHolder 2"/>
          <p:cNvSpPr>
            <a:spLocks noGrp="1"/>
          </p:cNvSpPr>
          <p:nvPr>
            <p:ph type="body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indent="0">
              <a:buNone/>
            </a:pPr>
            <a:r>
              <a:rPr lang="en-US" sz="2000" b="0" u="none" strike="noStrike" dirty="0">
                <a:solidFill>
                  <a:srgbClr val="000000"/>
                </a:solidFill>
                <a:effectLst/>
                <a:uFillTx/>
                <a:latin typeface="Arial"/>
              </a:rPr>
              <a:t>Timing: 2 minutes.</a:t>
            </a:r>
          </a:p>
        </p:txBody>
      </p:sp>
      <p:sp>
        <p:nvSpPr>
          <p:cNvPr id="584" name="PlaceHolder 3"/>
          <p:cNvSpPr>
            <a:spLocks noGrp="1"/>
          </p:cNvSpPr>
          <p:nvPr>
            <p:ph type="sldNum" idx="25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>
            <a:lvl1pPr indent="0" algn="r" defTabSz="914400">
              <a:lnSpc>
                <a:spcPct val="100000"/>
              </a:lnSpc>
              <a:buNone/>
              <a:defRPr lang="en-US" sz="1200" b="0" u="none" strike="noStrike">
                <a:solidFill>
                  <a:schemeClr val="dk1"/>
                </a:solidFill>
                <a:effectLst/>
                <a:uFillTx/>
                <a:latin typeface="+mn-lt"/>
                <a:ea typeface="+mn-ea"/>
              </a:defRPr>
            </a:lvl1pPr>
          </a:lstStyle>
          <a:p>
            <a:pPr indent="0" algn="r" defTabSz="914400">
              <a:lnSpc>
                <a:spcPct val="100000"/>
              </a:lnSpc>
              <a:buNone/>
            </a:pPr>
            <a:fld id="{AFD3EBC8-2B2B-43D4-A170-A136F89EFFF0}" type="slidenum">
              <a:rPr lang="en-US" sz="1200" b="0" u="none" strike="noStrike">
                <a:solidFill>
                  <a:schemeClr val="dk1"/>
                </a:solidFill>
                <a:effectLst/>
                <a:uFillTx/>
                <a:latin typeface="+mn-lt"/>
                <a:ea typeface="+mn-ea"/>
              </a:rPr>
              <a:t>10</a:t>
            </a:fld>
            <a:endParaRPr lang="en-US" sz="1200" b="0" u="none" strike="noStrike">
              <a:solidFill>
                <a:srgbClr val="000000"/>
              </a:solidFill>
              <a:effectLst/>
              <a:uFillTx/>
              <a:latin typeface="Times New Roman"/>
            </a:endParaRPr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85" name="PlaceHolder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ln w="0">
            <a:noFill/>
          </a:ln>
        </p:spPr>
      </p:sp>
      <p:sp>
        <p:nvSpPr>
          <p:cNvPr id="586" name="PlaceHolder 2"/>
          <p:cNvSpPr>
            <a:spLocks noGrp="1"/>
          </p:cNvSpPr>
          <p:nvPr>
            <p:ph type="body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indent="0">
              <a:buNone/>
            </a:pPr>
            <a:r>
              <a:rPr lang="en-US" sz="2000" b="0" u="none" strike="noStrike" dirty="0">
                <a:solidFill>
                  <a:srgbClr val="000000"/>
                </a:solidFill>
                <a:effectLst/>
                <a:uFillTx/>
                <a:latin typeface="Arial"/>
              </a:rPr>
              <a:t>Timing: 1 minute 35 seconds.</a:t>
            </a:r>
          </a:p>
        </p:txBody>
      </p:sp>
      <p:sp>
        <p:nvSpPr>
          <p:cNvPr id="587" name="PlaceHolder 3"/>
          <p:cNvSpPr>
            <a:spLocks noGrp="1"/>
          </p:cNvSpPr>
          <p:nvPr>
            <p:ph type="sldNum" idx="26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>
            <a:lvl1pPr indent="0" algn="r" defTabSz="914400">
              <a:lnSpc>
                <a:spcPct val="100000"/>
              </a:lnSpc>
              <a:buNone/>
              <a:defRPr lang="en-US" sz="1200" b="0" u="none" strike="noStrike">
                <a:solidFill>
                  <a:schemeClr val="dk1"/>
                </a:solidFill>
                <a:effectLst/>
                <a:uFillTx/>
                <a:latin typeface="+mn-lt"/>
                <a:ea typeface="+mn-ea"/>
              </a:defRPr>
            </a:lvl1pPr>
          </a:lstStyle>
          <a:p>
            <a:pPr indent="0" algn="r" defTabSz="914400">
              <a:lnSpc>
                <a:spcPct val="100000"/>
              </a:lnSpc>
              <a:buNone/>
            </a:pPr>
            <a:fld id="{33050604-F7A8-4F40-81D7-1BE896E80267}" type="slidenum">
              <a:rPr lang="en-US" sz="1200" b="0" u="none" strike="noStrike">
                <a:solidFill>
                  <a:schemeClr val="dk1"/>
                </a:solidFill>
                <a:effectLst/>
                <a:uFillTx/>
                <a:latin typeface="+mn-lt"/>
                <a:ea typeface="+mn-ea"/>
              </a:rPr>
              <a:t>11</a:t>
            </a:fld>
            <a:endParaRPr lang="en-US" sz="1200" b="0" u="none" strike="noStrike">
              <a:solidFill>
                <a:srgbClr val="000000"/>
              </a:solidFill>
              <a:effectLst/>
              <a:uFillTx/>
              <a:latin typeface="Times New Roman"/>
            </a:endParaRPr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88" name="PlaceHolder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ln w="0">
            <a:noFill/>
          </a:ln>
        </p:spPr>
      </p:sp>
      <p:sp>
        <p:nvSpPr>
          <p:cNvPr id="589" name="PlaceHolder 2"/>
          <p:cNvSpPr>
            <a:spLocks noGrp="1"/>
          </p:cNvSpPr>
          <p:nvPr>
            <p:ph type="body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indent="0">
              <a:buNone/>
            </a:pPr>
            <a:r>
              <a:rPr lang="en-US" sz="2000" b="0" u="none" strike="noStrike" dirty="0">
                <a:solidFill>
                  <a:srgbClr val="000000"/>
                </a:solidFill>
                <a:effectLst/>
                <a:uFillTx/>
                <a:latin typeface="Arial"/>
              </a:rPr>
              <a:t>Timing: 1 minute 55 seconds.</a:t>
            </a:r>
          </a:p>
        </p:txBody>
      </p:sp>
      <p:sp>
        <p:nvSpPr>
          <p:cNvPr id="590" name="PlaceHolder 3"/>
          <p:cNvSpPr>
            <a:spLocks noGrp="1"/>
          </p:cNvSpPr>
          <p:nvPr>
            <p:ph type="sldNum" idx="2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>
            <a:lvl1pPr indent="0" algn="r" defTabSz="914400">
              <a:lnSpc>
                <a:spcPct val="100000"/>
              </a:lnSpc>
              <a:buNone/>
              <a:defRPr lang="en-US" sz="1200" b="0" u="none" strike="noStrike">
                <a:solidFill>
                  <a:schemeClr val="dk1"/>
                </a:solidFill>
                <a:effectLst/>
                <a:uFillTx/>
                <a:latin typeface="+mn-lt"/>
                <a:ea typeface="+mn-ea"/>
              </a:defRPr>
            </a:lvl1pPr>
          </a:lstStyle>
          <a:p>
            <a:pPr indent="0" algn="r" defTabSz="914400">
              <a:lnSpc>
                <a:spcPct val="100000"/>
              </a:lnSpc>
              <a:buNone/>
            </a:pPr>
            <a:fld id="{1C520B4B-2482-447A-ADE0-829B7FDE9BB8}" type="slidenum">
              <a:rPr lang="en-US" sz="1200" b="0" u="none" strike="noStrike">
                <a:solidFill>
                  <a:schemeClr val="dk1"/>
                </a:solidFill>
                <a:effectLst/>
                <a:uFillTx/>
                <a:latin typeface="+mn-lt"/>
                <a:ea typeface="+mn-ea"/>
              </a:rPr>
              <a:t>12</a:t>
            </a:fld>
            <a:endParaRPr lang="en-US" sz="1200" b="0" u="none" strike="noStrike">
              <a:solidFill>
                <a:srgbClr val="000000"/>
              </a:solidFill>
              <a:effectLst/>
              <a:uFillTx/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DEFAULT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laceHolder 1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en-US" sz="1800" b="0" u="none" strike="noStrike">
                <a:solidFill>
                  <a:schemeClr val="dk1"/>
                </a:solidFill>
                <a:effectLst/>
                <a:uFillTx/>
                <a:latin typeface="Arial"/>
              </a:rPr>
              <a:t>Click to edit the title text format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body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lang="en-US" sz="3200" b="0" u="none" strike="noStrike">
                <a:solidFill>
                  <a:schemeClr val="dk1"/>
                </a:solidFill>
                <a:effectLst/>
                <a:uFillTx/>
                <a:latin typeface="Arial"/>
              </a:rPr>
              <a:t>Click to edit the outline text format</a:t>
            </a:r>
          </a:p>
          <a:p>
            <a:pPr marL="864000" lvl="1" indent="-324000"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</a:pPr>
            <a:r>
              <a:rPr lang="en-US" sz="2400" b="0" u="none" strike="noStrike">
                <a:solidFill>
                  <a:schemeClr val="dk1"/>
                </a:solidFill>
                <a:effectLst/>
                <a:uFillTx/>
                <a:latin typeface="Arial"/>
              </a:rPr>
              <a:t>Second Outline Level</a:t>
            </a:r>
          </a:p>
          <a:p>
            <a:pPr marL="1296000" lvl="2" indent="-288000"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lang="en-US" sz="2000" b="0" u="none" strike="noStrike">
                <a:solidFill>
                  <a:schemeClr val="dk1"/>
                </a:solidFill>
                <a:effectLst/>
                <a:uFillTx/>
                <a:latin typeface="Arial"/>
              </a:rPr>
              <a:t>Third Outline Level</a:t>
            </a:r>
          </a:p>
          <a:p>
            <a:pPr marL="1728000" lvl="3" indent="-216000"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</a:pPr>
            <a:r>
              <a:rPr lang="en-US" sz="2000" b="0" u="none" strike="noStrike">
                <a:solidFill>
                  <a:schemeClr val="dk1"/>
                </a:solidFill>
                <a:effectLst/>
                <a:uFillTx/>
                <a:latin typeface="Arial"/>
              </a:rPr>
              <a:t>Fourth Outline Level</a:t>
            </a:r>
          </a:p>
          <a:p>
            <a:pPr marL="2160000" lvl="4" indent="-216000"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lang="en-US" sz="2000" b="0" u="none" strike="noStrike">
                <a:solidFill>
                  <a:schemeClr val="dk1"/>
                </a:solidFill>
                <a:effectLst/>
                <a:uFillTx/>
                <a:latin typeface="Arial"/>
              </a:rPr>
              <a:t>Fifth Outline Level</a:t>
            </a:r>
          </a:p>
          <a:p>
            <a:pPr marL="2592000" lvl="5" indent="-216000"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lang="en-US" sz="2000" b="0" u="none" strike="noStrike">
                <a:solidFill>
                  <a:schemeClr val="dk1"/>
                </a:solidFill>
                <a:effectLst/>
                <a:uFillTx/>
                <a:latin typeface="Arial"/>
              </a:rPr>
              <a:t>Sixth Outline Level</a:t>
            </a:r>
          </a:p>
          <a:p>
            <a:pPr marL="3024000" lvl="6" indent="-216000"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lang="en-US" sz="2000" b="0" u="none" strike="noStrike">
                <a:solidFill>
                  <a:schemeClr val="dk1"/>
                </a:solidFill>
                <a:effectLst/>
                <a:uFillTx/>
                <a:latin typeface="Arial"/>
              </a:rPr>
              <a:t>Seventh Outline Level</a:t>
            </a:r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MASTER">
    <p:bg>
      <p:bgPr>
        <a:solidFill>
          <a:srgbClr val="F7F9F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2191400" cy="100080"/>
          </a:xfrm>
          <a:prstGeom prst="rect">
            <a:avLst/>
          </a:prstGeom>
          <a:solidFill>
            <a:srgbClr val="00A8A8"/>
          </a:solidFill>
          <a:ln w="12700">
            <a:solidFill>
              <a:srgbClr val="00A8A8"/>
            </a:solidFill>
            <a:round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u="none" strike="noStrike">
              <a:solidFill>
                <a:srgbClr val="FFFFFF"/>
              </a:solidFill>
              <a:effectLst/>
              <a:uFillTx/>
              <a:latin typeface="Arial"/>
            </a:endParaRPr>
          </a:p>
        </p:txBody>
      </p:sp>
      <p:sp>
        <p:nvSpPr>
          <p:cNvPr id="3" name="Shape 1"/>
          <p:cNvSpPr/>
          <p:nvPr/>
        </p:nvSpPr>
        <p:spPr>
          <a:xfrm>
            <a:off x="0" y="6684120"/>
            <a:ext cx="12191400" cy="173520"/>
          </a:xfrm>
          <a:prstGeom prst="rect">
            <a:avLst/>
          </a:prstGeom>
          <a:solidFill>
            <a:srgbClr val="071B2C"/>
          </a:solidFill>
          <a:ln w="12700">
            <a:solidFill>
              <a:srgbClr val="071B2C"/>
            </a:solidFill>
            <a:round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u="none" strike="noStrike">
              <a:solidFill>
                <a:srgbClr val="FFFFFF"/>
              </a:solidFill>
              <a:effectLst/>
              <a:uFillTx/>
              <a:latin typeface="Arial"/>
            </a:endParaRPr>
          </a:p>
        </p:txBody>
      </p:sp>
      <p:sp>
        <p:nvSpPr>
          <p:cNvPr id="4" name="PlaceHolder 1"/>
          <p:cNvSpPr>
            <a:spLocks noGrp="1"/>
          </p:cNvSpPr>
          <p:nvPr>
            <p:ph type="sldNum" idx="1"/>
          </p:nvPr>
        </p:nvSpPr>
        <p:spPr>
          <a:xfrm>
            <a:off x="11631240" y="6464880"/>
            <a:ext cx="319680" cy="164160"/>
          </a:xfrm>
          <a:prstGeom prst="rect">
            <a:avLst/>
          </a:prstGeom>
          <a:noFill/>
          <a:ln w="0">
            <a:noFill/>
          </a:ln>
        </p:spPr>
        <p:txBody>
          <a:bodyPr lIns="90000" tIns="45000" rIns="90000" bIns="45000" anchor="t">
            <a:noAutofit/>
          </a:bodyPr>
          <a:lstStyle>
            <a:lvl1pPr indent="0" algn="r" defTabSz="914400">
              <a:lnSpc>
                <a:spcPct val="100000"/>
              </a:lnSpc>
              <a:buNone/>
              <a:defRPr lang="en-US" sz="800" b="0" u="none" strike="noStrike">
                <a:solidFill>
                  <a:srgbClr val="FFFFFF"/>
                </a:solidFill>
                <a:effectLst/>
                <a:uFillTx/>
                <a:latin typeface="Arial"/>
                <a:ea typeface="Arial"/>
              </a:defRPr>
            </a:lvl1pPr>
          </a:lstStyle>
          <a:p>
            <a:pPr indent="0" algn="r" defTabSz="914400">
              <a:lnSpc>
                <a:spcPct val="100000"/>
              </a:lnSpc>
              <a:buNone/>
            </a:pPr>
            <a:fld id="{8F22E7CA-4E3E-4D52-BC58-F0CD506075CB}" type="slidenum">
              <a:rPr lang="en-US" sz="800" b="0" u="none" strike="noStrike">
                <a:solidFill>
                  <a:srgbClr val="FFFFFF"/>
                </a:solidFill>
                <a:effectLst/>
                <a:uFillTx/>
                <a:latin typeface="Arial"/>
                <a:ea typeface="Arial"/>
              </a:rPr>
              <a:t>‹#›</a:t>
            </a:fld>
            <a:endParaRPr lang="en-US" sz="800" b="0" u="none" strike="noStrike">
              <a:solidFill>
                <a:srgbClr val="000000"/>
              </a:solidFill>
              <a:effectLst/>
              <a:uFillTx/>
              <a:latin typeface="Times New Roman"/>
            </a:endParaRPr>
          </a:p>
        </p:txBody>
      </p:sp>
      <p:sp>
        <p:nvSpPr>
          <p:cNvPr id="5" name="PlaceHolder 2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en-US" sz="1800" b="0" u="none" strike="noStrike">
                <a:solidFill>
                  <a:schemeClr val="dk1"/>
                </a:solidFill>
                <a:effectLst/>
                <a:uFillTx/>
                <a:latin typeface="Arial"/>
              </a:rPr>
              <a:t>Click to edit the title text format</a:t>
            </a:r>
          </a:p>
        </p:txBody>
      </p:sp>
      <p:sp>
        <p:nvSpPr>
          <p:cNvPr id="6" name="PlaceHolder 3"/>
          <p:cNvSpPr>
            <a:spLocks noGrp="1"/>
          </p:cNvSpPr>
          <p:nvPr>
            <p:ph type="body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lang="en-US" sz="3200" b="0" u="none" strike="noStrike">
                <a:solidFill>
                  <a:schemeClr val="dk1"/>
                </a:solidFill>
                <a:effectLst/>
                <a:uFillTx/>
                <a:latin typeface="Arial"/>
              </a:rPr>
              <a:t>Click to edit the outline text format</a:t>
            </a:r>
          </a:p>
          <a:p>
            <a:pPr marL="864000" lvl="1" indent="-324000"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</a:pPr>
            <a:r>
              <a:rPr lang="en-US" sz="2400" b="0" u="none" strike="noStrike">
                <a:solidFill>
                  <a:schemeClr val="dk1"/>
                </a:solidFill>
                <a:effectLst/>
                <a:uFillTx/>
                <a:latin typeface="Arial"/>
              </a:rPr>
              <a:t>Second Outline Level</a:t>
            </a:r>
          </a:p>
          <a:p>
            <a:pPr marL="1296000" lvl="2" indent="-288000"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lang="en-US" sz="2000" b="0" u="none" strike="noStrike">
                <a:solidFill>
                  <a:schemeClr val="dk1"/>
                </a:solidFill>
                <a:effectLst/>
                <a:uFillTx/>
                <a:latin typeface="Arial"/>
              </a:rPr>
              <a:t>Third Outline Level</a:t>
            </a:r>
          </a:p>
          <a:p>
            <a:pPr marL="1728000" lvl="3" indent="-216000"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</a:pPr>
            <a:r>
              <a:rPr lang="en-US" sz="2000" b="0" u="none" strike="noStrike">
                <a:solidFill>
                  <a:schemeClr val="dk1"/>
                </a:solidFill>
                <a:effectLst/>
                <a:uFillTx/>
                <a:latin typeface="Arial"/>
              </a:rPr>
              <a:t>Fourth Outline Level</a:t>
            </a:r>
          </a:p>
          <a:p>
            <a:pPr marL="2160000" lvl="4" indent="-216000"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lang="en-US" sz="2000" b="0" u="none" strike="noStrike">
                <a:solidFill>
                  <a:schemeClr val="dk1"/>
                </a:solidFill>
                <a:effectLst/>
                <a:uFillTx/>
                <a:latin typeface="Arial"/>
              </a:rPr>
              <a:t>Fifth Outline Level</a:t>
            </a:r>
          </a:p>
          <a:p>
            <a:pPr marL="2592000" lvl="5" indent="-216000"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lang="en-US" sz="2000" b="0" u="none" strike="noStrike">
                <a:solidFill>
                  <a:schemeClr val="dk1"/>
                </a:solidFill>
                <a:effectLst/>
                <a:uFillTx/>
                <a:latin typeface="Arial"/>
              </a:rPr>
              <a:t>Sixth Outline Level</a:t>
            </a:r>
          </a:p>
          <a:p>
            <a:pPr marL="3024000" lvl="6" indent="-216000"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lang="en-US" sz="2000" b="0" u="none" strike="noStrike">
                <a:solidFill>
                  <a:schemeClr val="dk1"/>
                </a:solidFill>
                <a:effectLst/>
                <a:uFillTx/>
                <a:latin typeface="Arial"/>
              </a:rPr>
              <a:t>Seventh Outline Level</a:t>
            </a:r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7.png"/><Relationship Id="rId4" Type="http://schemas.openxmlformats.org/officeDocument/2006/relationships/image" Target="../media/image6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png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71B2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Shape 0"/>
          <p:cNvSpPr/>
          <p:nvPr/>
        </p:nvSpPr>
        <p:spPr>
          <a:xfrm flipV="1">
            <a:off x="7589520" y="365760"/>
            <a:ext cx="4114800" cy="274320"/>
          </a:xfrm>
          <a:prstGeom prst="line">
            <a:avLst/>
          </a:prstGeom>
          <a:ln w="10160">
            <a:solidFill>
              <a:srgbClr val="17405E">
                <a:alpha val="75000"/>
              </a:srgbClr>
            </a:solidFill>
            <a:round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u="none" strike="noStrike">
              <a:solidFill>
                <a:schemeClr val="dk1"/>
              </a:solidFill>
              <a:effectLst/>
              <a:uFillTx/>
              <a:latin typeface="Arial"/>
            </a:endParaRPr>
          </a:p>
        </p:txBody>
      </p:sp>
      <p:sp>
        <p:nvSpPr>
          <p:cNvPr id="14" name="Shape 1"/>
          <p:cNvSpPr/>
          <p:nvPr/>
        </p:nvSpPr>
        <p:spPr>
          <a:xfrm>
            <a:off x="7589520" y="1298160"/>
            <a:ext cx="4114800" cy="365760"/>
          </a:xfrm>
          <a:prstGeom prst="line">
            <a:avLst/>
          </a:prstGeom>
          <a:ln w="10160">
            <a:solidFill>
              <a:srgbClr val="17405E">
                <a:alpha val="75000"/>
              </a:srgbClr>
            </a:solidFill>
            <a:round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u="none" strike="noStrike">
              <a:solidFill>
                <a:schemeClr val="dk1"/>
              </a:solidFill>
              <a:effectLst/>
              <a:uFillTx/>
              <a:latin typeface="Arial"/>
            </a:endParaRPr>
          </a:p>
        </p:txBody>
      </p:sp>
      <p:sp>
        <p:nvSpPr>
          <p:cNvPr id="15" name="Shape 2"/>
          <p:cNvSpPr/>
          <p:nvPr/>
        </p:nvSpPr>
        <p:spPr>
          <a:xfrm flipV="1">
            <a:off x="7589520" y="1682280"/>
            <a:ext cx="4114800" cy="274320"/>
          </a:xfrm>
          <a:prstGeom prst="line">
            <a:avLst/>
          </a:prstGeom>
          <a:ln w="10160">
            <a:solidFill>
              <a:srgbClr val="17405E">
                <a:alpha val="75000"/>
              </a:srgbClr>
            </a:solidFill>
            <a:round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u="none" strike="noStrike">
              <a:solidFill>
                <a:schemeClr val="dk1"/>
              </a:solidFill>
              <a:effectLst/>
              <a:uFillTx/>
              <a:latin typeface="Arial"/>
            </a:endParaRPr>
          </a:p>
        </p:txBody>
      </p:sp>
      <p:sp>
        <p:nvSpPr>
          <p:cNvPr id="16" name="Shape 3"/>
          <p:cNvSpPr/>
          <p:nvPr/>
        </p:nvSpPr>
        <p:spPr>
          <a:xfrm>
            <a:off x="7589520" y="2615040"/>
            <a:ext cx="4114800" cy="365760"/>
          </a:xfrm>
          <a:prstGeom prst="line">
            <a:avLst/>
          </a:prstGeom>
          <a:ln w="10160">
            <a:solidFill>
              <a:srgbClr val="17405E">
                <a:alpha val="75000"/>
              </a:srgbClr>
            </a:solidFill>
            <a:round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u="none" strike="noStrike">
              <a:solidFill>
                <a:schemeClr val="dk1"/>
              </a:solidFill>
              <a:effectLst/>
              <a:uFillTx/>
              <a:latin typeface="Arial"/>
            </a:endParaRPr>
          </a:p>
        </p:txBody>
      </p:sp>
      <p:sp>
        <p:nvSpPr>
          <p:cNvPr id="17" name="Shape 4"/>
          <p:cNvSpPr/>
          <p:nvPr/>
        </p:nvSpPr>
        <p:spPr>
          <a:xfrm flipV="1">
            <a:off x="7589520" y="2999160"/>
            <a:ext cx="4114800" cy="274320"/>
          </a:xfrm>
          <a:prstGeom prst="line">
            <a:avLst/>
          </a:prstGeom>
          <a:ln w="10160">
            <a:solidFill>
              <a:srgbClr val="17405E">
                <a:alpha val="75000"/>
              </a:srgbClr>
            </a:solidFill>
            <a:round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u="none" strike="noStrike">
              <a:solidFill>
                <a:schemeClr val="dk1"/>
              </a:solidFill>
              <a:effectLst/>
              <a:uFillTx/>
              <a:latin typeface="Arial"/>
            </a:endParaRPr>
          </a:p>
        </p:txBody>
      </p:sp>
      <p:sp>
        <p:nvSpPr>
          <p:cNvPr id="18" name="Shape 5"/>
          <p:cNvSpPr/>
          <p:nvPr/>
        </p:nvSpPr>
        <p:spPr>
          <a:xfrm>
            <a:off x="7589520" y="3931920"/>
            <a:ext cx="4114800" cy="365760"/>
          </a:xfrm>
          <a:prstGeom prst="line">
            <a:avLst/>
          </a:prstGeom>
          <a:ln w="10160">
            <a:solidFill>
              <a:srgbClr val="17405E">
                <a:alpha val="75000"/>
              </a:srgbClr>
            </a:solidFill>
            <a:round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u="none" strike="noStrike">
              <a:solidFill>
                <a:schemeClr val="dk1"/>
              </a:solidFill>
              <a:effectLst/>
              <a:uFillTx/>
              <a:latin typeface="Arial"/>
            </a:endParaRPr>
          </a:p>
        </p:txBody>
      </p:sp>
      <p:sp>
        <p:nvSpPr>
          <p:cNvPr id="19" name="Shape 6"/>
          <p:cNvSpPr/>
          <p:nvPr/>
        </p:nvSpPr>
        <p:spPr>
          <a:xfrm flipV="1">
            <a:off x="7589520" y="4315680"/>
            <a:ext cx="4114800" cy="274320"/>
          </a:xfrm>
          <a:prstGeom prst="line">
            <a:avLst/>
          </a:prstGeom>
          <a:ln w="10160">
            <a:solidFill>
              <a:srgbClr val="17405E">
                <a:alpha val="75000"/>
              </a:srgbClr>
            </a:solidFill>
            <a:round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u="none" strike="noStrike">
              <a:solidFill>
                <a:schemeClr val="dk1"/>
              </a:solidFill>
              <a:effectLst/>
              <a:uFillTx/>
              <a:latin typeface="Arial"/>
            </a:endParaRPr>
          </a:p>
        </p:txBody>
      </p:sp>
      <p:sp>
        <p:nvSpPr>
          <p:cNvPr id="20" name="Shape 7"/>
          <p:cNvSpPr/>
          <p:nvPr/>
        </p:nvSpPr>
        <p:spPr>
          <a:xfrm>
            <a:off x="7680960" y="640080"/>
            <a:ext cx="100080" cy="100080"/>
          </a:xfrm>
          <a:prstGeom prst="ellipse">
            <a:avLst/>
          </a:prstGeom>
          <a:solidFill>
            <a:srgbClr val="3FD28C"/>
          </a:solidFill>
          <a:ln w="12700">
            <a:solidFill>
              <a:srgbClr val="3FD28C"/>
            </a:solidFill>
            <a:round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26280" rIns="90000" bIns="2628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u="none" strike="noStrike">
              <a:solidFill>
                <a:schemeClr val="dk1"/>
              </a:solidFill>
              <a:effectLst/>
              <a:uFillTx/>
              <a:latin typeface="Arial"/>
            </a:endParaRPr>
          </a:p>
        </p:txBody>
      </p:sp>
      <p:sp>
        <p:nvSpPr>
          <p:cNvPr id="21" name="Shape 8"/>
          <p:cNvSpPr/>
          <p:nvPr/>
        </p:nvSpPr>
        <p:spPr>
          <a:xfrm>
            <a:off x="8686800" y="640080"/>
            <a:ext cx="100080" cy="100080"/>
          </a:xfrm>
          <a:prstGeom prst="ellipse">
            <a:avLst/>
          </a:prstGeom>
          <a:solidFill>
            <a:srgbClr val="00A8A8"/>
          </a:solidFill>
          <a:ln w="12700">
            <a:solidFill>
              <a:srgbClr val="00A8A8"/>
            </a:solidFill>
            <a:round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26280" rIns="90000" bIns="2628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u="none" strike="noStrike">
              <a:solidFill>
                <a:schemeClr val="dk1"/>
              </a:solidFill>
              <a:effectLst/>
              <a:uFillTx/>
              <a:latin typeface="Arial"/>
            </a:endParaRPr>
          </a:p>
        </p:txBody>
      </p:sp>
      <p:sp>
        <p:nvSpPr>
          <p:cNvPr id="22" name="Shape 9"/>
          <p:cNvSpPr/>
          <p:nvPr/>
        </p:nvSpPr>
        <p:spPr>
          <a:xfrm>
            <a:off x="9692640" y="640080"/>
            <a:ext cx="100080" cy="100080"/>
          </a:xfrm>
          <a:prstGeom prst="ellipse">
            <a:avLst/>
          </a:prstGeom>
          <a:solidFill>
            <a:srgbClr val="00A8A8"/>
          </a:solidFill>
          <a:ln w="12700">
            <a:solidFill>
              <a:srgbClr val="00A8A8"/>
            </a:solidFill>
            <a:round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26280" rIns="90000" bIns="2628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u="none" strike="noStrike">
              <a:solidFill>
                <a:schemeClr val="dk1"/>
              </a:solidFill>
              <a:effectLst/>
              <a:uFillTx/>
              <a:latin typeface="Arial"/>
            </a:endParaRPr>
          </a:p>
        </p:txBody>
      </p:sp>
      <p:sp>
        <p:nvSpPr>
          <p:cNvPr id="23" name="Shape 10"/>
          <p:cNvSpPr/>
          <p:nvPr/>
        </p:nvSpPr>
        <p:spPr>
          <a:xfrm>
            <a:off x="10698480" y="640080"/>
            <a:ext cx="100080" cy="100080"/>
          </a:xfrm>
          <a:prstGeom prst="ellipse">
            <a:avLst/>
          </a:prstGeom>
          <a:solidFill>
            <a:srgbClr val="3FD28C"/>
          </a:solidFill>
          <a:ln w="12700">
            <a:solidFill>
              <a:srgbClr val="3FD28C"/>
            </a:solidFill>
            <a:round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26280" rIns="90000" bIns="2628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u="none" strike="noStrike">
              <a:solidFill>
                <a:schemeClr val="dk1"/>
              </a:solidFill>
              <a:effectLst/>
              <a:uFillTx/>
              <a:latin typeface="Arial"/>
            </a:endParaRPr>
          </a:p>
        </p:txBody>
      </p:sp>
      <p:sp>
        <p:nvSpPr>
          <p:cNvPr id="24" name="Shape 11"/>
          <p:cNvSpPr/>
          <p:nvPr/>
        </p:nvSpPr>
        <p:spPr>
          <a:xfrm>
            <a:off x="7680960" y="2103120"/>
            <a:ext cx="100080" cy="100080"/>
          </a:xfrm>
          <a:prstGeom prst="ellipse">
            <a:avLst/>
          </a:prstGeom>
          <a:solidFill>
            <a:srgbClr val="00A8A8"/>
          </a:solidFill>
          <a:ln w="12700">
            <a:solidFill>
              <a:srgbClr val="00A8A8"/>
            </a:solidFill>
            <a:round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26280" rIns="90000" bIns="2628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u="none" strike="noStrike">
              <a:solidFill>
                <a:schemeClr val="dk1"/>
              </a:solidFill>
              <a:effectLst/>
              <a:uFillTx/>
              <a:latin typeface="Arial"/>
            </a:endParaRPr>
          </a:p>
        </p:txBody>
      </p:sp>
      <p:sp>
        <p:nvSpPr>
          <p:cNvPr id="25" name="Shape 12"/>
          <p:cNvSpPr/>
          <p:nvPr/>
        </p:nvSpPr>
        <p:spPr>
          <a:xfrm>
            <a:off x="8686800" y="2103120"/>
            <a:ext cx="100080" cy="100080"/>
          </a:xfrm>
          <a:prstGeom prst="ellipse">
            <a:avLst/>
          </a:prstGeom>
          <a:solidFill>
            <a:srgbClr val="00A8A8"/>
          </a:solidFill>
          <a:ln w="12700">
            <a:solidFill>
              <a:srgbClr val="00A8A8"/>
            </a:solidFill>
            <a:round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26280" rIns="90000" bIns="2628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u="none" strike="noStrike">
              <a:solidFill>
                <a:schemeClr val="dk1"/>
              </a:solidFill>
              <a:effectLst/>
              <a:uFillTx/>
              <a:latin typeface="Arial"/>
            </a:endParaRPr>
          </a:p>
        </p:txBody>
      </p:sp>
      <p:sp>
        <p:nvSpPr>
          <p:cNvPr id="26" name="Shape 13"/>
          <p:cNvSpPr/>
          <p:nvPr/>
        </p:nvSpPr>
        <p:spPr>
          <a:xfrm>
            <a:off x="9692640" y="2103120"/>
            <a:ext cx="100080" cy="100080"/>
          </a:xfrm>
          <a:prstGeom prst="ellipse">
            <a:avLst/>
          </a:prstGeom>
          <a:solidFill>
            <a:srgbClr val="3FD28C"/>
          </a:solidFill>
          <a:ln w="12700">
            <a:solidFill>
              <a:srgbClr val="3FD28C"/>
            </a:solidFill>
            <a:round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26280" rIns="90000" bIns="2628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u="none" strike="noStrike">
              <a:solidFill>
                <a:schemeClr val="dk1"/>
              </a:solidFill>
              <a:effectLst/>
              <a:uFillTx/>
              <a:latin typeface="Arial"/>
            </a:endParaRPr>
          </a:p>
        </p:txBody>
      </p:sp>
      <p:sp>
        <p:nvSpPr>
          <p:cNvPr id="27" name="Shape 14"/>
          <p:cNvSpPr/>
          <p:nvPr/>
        </p:nvSpPr>
        <p:spPr>
          <a:xfrm>
            <a:off x="10698480" y="2103120"/>
            <a:ext cx="100080" cy="100080"/>
          </a:xfrm>
          <a:prstGeom prst="ellipse">
            <a:avLst/>
          </a:prstGeom>
          <a:solidFill>
            <a:srgbClr val="00A8A8"/>
          </a:solidFill>
          <a:ln w="12700">
            <a:solidFill>
              <a:srgbClr val="00A8A8"/>
            </a:solidFill>
            <a:round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26280" rIns="90000" bIns="2628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u="none" strike="noStrike">
              <a:solidFill>
                <a:schemeClr val="dk1"/>
              </a:solidFill>
              <a:effectLst/>
              <a:uFillTx/>
              <a:latin typeface="Arial"/>
            </a:endParaRPr>
          </a:p>
        </p:txBody>
      </p:sp>
      <p:sp>
        <p:nvSpPr>
          <p:cNvPr id="28" name="Shape 15"/>
          <p:cNvSpPr/>
          <p:nvPr/>
        </p:nvSpPr>
        <p:spPr>
          <a:xfrm>
            <a:off x="7680960" y="3566160"/>
            <a:ext cx="100080" cy="100080"/>
          </a:xfrm>
          <a:prstGeom prst="ellipse">
            <a:avLst/>
          </a:prstGeom>
          <a:solidFill>
            <a:srgbClr val="00A8A8"/>
          </a:solidFill>
          <a:ln w="12700">
            <a:solidFill>
              <a:srgbClr val="00A8A8"/>
            </a:solidFill>
            <a:round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26280" rIns="90000" bIns="2628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u="none" strike="noStrike">
              <a:solidFill>
                <a:schemeClr val="dk1"/>
              </a:solidFill>
              <a:effectLst/>
              <a:uFillTx/>
              <a:latin typeface="Arial"/>
            </a:endParaRPr>
          </a:p>
        </p:txBody>
      </p:sp>
      <p:sp>
        <p:nvSpPr>
          <p:cNvPr id="29" name="Shape 16"/>
          <p:cNvSpPr/>
          <p:nvPr/>
        </p:nvSpPr>
        <p:spPr>
          <a:xfrm>
            <a:off x="8686800" y="3566160"/>
            <a:ext cx="100080" cy="100080"/>
          </a:xfrm>
          <a:prstGeom prst="ellipse">
            <a:avLst/>
          </a:prstGeom>
          <a:solidFill>
            <a:srgbClr val="3FD28C"/>
          </a:solidFill>
          <a:ln w="12700">
            <a:solidFill>
              <a:srgbClr val="3FD28C"/>
            </a:solidFill>
            <a:round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26280" rIns="90000" bIns="2628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u="none" strike="noStrike">
              <a:solidFill>
                <a:schemeClr val="dk1"/>
              </a:solidFill>
              <a:effectLst/>
              <a:uFillTx/>
              <a:latin typeface="Arial"/>
            </a:endParaRPr>
          </a:p>
        </p:txBody>
      </p:sp>
      <p:sp>
        <p:nvSpPr>
          <p:cNvPr id="30" name="Shape 17"/>
          <p:cNvSpPr/>
          <p:nvPr/>
        </p:nvSpPr>
        <p:spPr>
          <a:xfrm>
            <a:off x="9692640" y="3566160"/>
            <a:ext cx="100080" cy="100080"/>
          </a:xfrm>
          <a:prstGeom prst="ellipse">
            <a:avLst/>
          </a:prstGeom>
          <a:solidFill>
            <a:srgbClr val="00A8A8"/>
          </a:solidFill>
          <a:ln w="12700">
            <a:solidFill>
              <a:srgbClr val="00A8A8"/>
            </a:solidFill>
            <a:round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26280" rIns="90000" bIns="2628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u="none" strike="noStrike">
              <a:solidFill>
                <a:schemeClr val="dk1"/>
              </a:solidFill>
              <a:effectLst/>
              <a:uFillTx/>
              <a:latin typeface="Arial"/>
            </a:endParaRPr>
          </a:p>
        </p:txBody>
      </p:sp>
      <p:sp>
        <p:nvSpPr>
          <p:cNvPr id="31" name="Shape 18"/>
          <p:cNvSpPr/>
          <p:nvPr/>
        </p:nvSpPr>
        <p:spPr>
          <a:xfrm rot="1800000">
            <a:off x="9555120" y="1078560"/>
            <a:ext cx="1663920" cy="1949040"/>
          </a:xfrm>
          <a:prstGeom prst="hexagon">
            <a:avLst>
              <a:gd name="adj" fmla="val 25000"/>
              <a:gd name="vf" fmla="val 115470"/>
            </a:avLst>
          </a:prstGeom>
          <a:solidFill>
            <a:srgbClr val="00A8A8">
              <a:alpha val="90000"/>
            </a:srgbClr>
          </a:solidFill>
          <a:ln w="19050">
            <a:solidFill>
              <a:srgbClr val="3FD28C"/>
            </a:solidFill>
            <a:round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u="none" strike="noStrike">
              <a:solidFill>
                <a:schemeClr val="dk1"/>
              </a:solidFill>
              <a:effectLst/>
              <a:uFillTx/>
              <a:latin typeface="Arial"/>
            </a:endParaRPr>
          </a:p>
        </p:txBody>
      </p:sp>
      <p:sp>
        <p:nvSpPr>
          <p:cNvPr id="32" name="Shape 19"/>
          <p:cNvSpPr/>
          <p:nvPr/>
        </p:nvSpPr>
        <p:spPr>
          <a:xfrm>
            <a:off x="10078200" y="2124720"/>
            <a:ext cx="309240" cy="309240"/>
          </a:xfrm>
          <a:prstGeom prst="line">
            <a:avLst/>
          </a:prstGeom>
          <a:ln w="31750">
            <a:solidFill>
              <a:srgbClr val="FFFFFF"/>
            </a:solidFill>
            <a:round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u="none" strike="noStrike">
              <a:solidFill>
                <a:schemeClr val="dk1"/>
              </a:solidFill>
              <a:effectLst/>
              <a:uFillTx/>
              <a:latin typeface="Arial"/>
            </a:endParaRPr>
          </a:p>
        </p:txBody>
      </p:sp>
      <p:sp>
        <p:nvSpPr>
          <p:cNvPr id="33" name="Shape 20"/>
          <p:cNvSpPr/>
          <p:nvPr/>
        </p:nvSpPr>
        <p:spPr>
          <a:xfrm flipV="1">
            <a:off x="10387440" y="1792080"/>
            <a:ext cx="546840" cy="641880"/>
          </a:xfrm>
          <a:prstGeom prst="line">
            <a:avLst/>
          </a:prstGeom>
          <a:ln w="31750">
            <a:solidFill>
              <a:srgbClr val="FFFFFF"/>
            </a:solidFill>
            <a:round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u="none" strike="noStrike">
              <a:solidFill>
                <a:schemeClr val="dk1"/>
              </a:solidFill>
              <a:effectLst/>
              <a:uFillTx/>
              <a:latin typeface="Arial"/>
            </a:endParaRPr>
          </a:p>
        </p:txBody>
      </p:sp>
      <p:sp>
        <p:nvSpPr>
          <p:cNvPr id="34" name="Shape 21"/>
          <p:cNvSpPr/>
          <p:nvPr/>
        </p:nvSpPr>
        <p:spPr>
          <a:xfrm>
            <a:off x="594360" y="548640"/>
            <a:ext cx="1416960" cy="292320"/>
          </a:xfrm>
          <a:prstGeom prst="roundRect">
            <a:avLst>
              <a:gd name="adj" fmla="val 25000"/>
            </a:avLst>
          </a:prstGeom>
          <a:solidFill>
            <a:srgbClr val="3FD28C"/>
          </a:solidFill>
          <a:ln w="12700">
            <a:solidFill>
              <a:srgbClr val="3FD28C"/>
            </a:solidFill>
            <a:round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u="none" strike="noStrike">
              <a:solidFill>
                <a:schemeClr val="dk1"/>
              </a:solidFill>
              <a:effectLst/>
              <a:uFillTx/>
              <a:latin typeface="Arial"/>
            </a:endParaRPr>
          </a:p>
        </p:txBody>
      </p:sp>
      <p:sp>
        <p:nvSpPr>
          <p:cNvPr id="35" name="Text 22"/>
          <p:cNvSpPr/>
          <p:nvPr/>
        </p:nvSpPr>
        <p:spPr>
          <a:xfrm>
            <a:off x="667440" y="585360"/>
            <a:ext cx="1270800" cy="21924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 anchor="ctr">
            <a:normAutofit/>
          </a:bodyPr>
          <a:lstStyle/>
          <a:p>
            <a:pPr algn="ctr"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920" b="1" u="none" strike="noStrike">
                <a:solidFill>
                  <a:srgbClr val="071B2C"/>
                </a:solidFill>
                <a:effectLst/>
                <a:uFillTx/>
                <a:latin typeface="Arial"/>
                <a:ea typeface="Arial"/>
              </a:rPr>
              <a:t>MSc FINAL VIVA</a:t>
            </a:r>
            <a:endParaRPr lang="en-US" sz="920" b="0" u="none" strike="noStrike">
              <a:solidFill>
                <a:srgbClr val="FFFFFF"/>
              </a:solidFill>
              <a:effectLst/>
              <a:uFillTx/>
              <a:latin typeface="Arial"/>
            </a:endParaRPr>
          </a:p>
        </p:txBody>
      </p:sp>
      <p:sp>
        <p:nvSpPr>
          <p:cNvPr id="36" name="Text 23"/>
          <p:cNvSpPr/>
          <p:nvPr/>
        </p:nvSpPr>
        <p:spPr>
          <a:xfrm>
            <a:off x="594360" y="1078920"/>
            <a:ext cx="6766200" cy="141696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 anchor="t">
            <a:normAutofit/>
          </a:bodyPr>
          <a:lstStyle/>
          <a:p>
            <a:pPr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2950" b="1" u="none" strike="noStrike" dirty="0">
                <a:solidFill>
                  <a:srgbClr val="FFFFFF"/>
                </a:solidFill>
                <a:effectLst/>
                <a:uFillTx/>
                <a:latin typeface="Arial"/>
                <a:ea typeface="Arial"/>
              </a:rPr>
              <a:t>AI Governance and Predictive</a:t>
            </a:r>
            <a:endParaRPr lang="en-US" sz="2950" b="0" u="none" strike="noStrike" dirty="0">
              <a:solidFill>
                <a:srgbClr val="FFFFFF"/>
              </a:solidFill>
              <a:effectLst/>
              <a:uFillTx/>
              <a:latin typeface="Arial"/>
            </a:endParaRPr>
          </a:p>
          <a:p>
            <a:pPr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2950" b="1" u="none" strike="noStrike" dirty="0">
                <a:solidFill>
                  <a:srgbClr val="FFFFFF"/>
                </a:solidFill>
                <a:effectLst/>
                <a:uFillTx/>
                <a:latin typeface="Arial"/>
                <a:ea typeface="Arial"/>
              </a:rPr>
              <a:t>Risk Analytics in Banking Cybersecurity</a:t>
            </a:r>
            <a:endParaRPr lang="en-US" sz="2950" b="0" u="none" strike="noStrike" dirty="0">
              <a:solidFill>
                <a:srgbClr val="FFFFFF"/>
              </a:solidFill>
              <a:effectLst/>
              <a:uFillTx/>
              <a:latin typeface="Arial"/>
            </a:endParaRPr>
          </a:p>
        </p:txBody>
      </p:sp>
      <p:sp>
        <p:nvSpPr>
          <p:cNvPr id="37" name="Text 24"/>
          <p:cNvSpPr/>
          <p:nvPr/>
        </p:nvSpPr>
        <p:spPr>
          <a:xfrm>
            <a:off x="612720" y="2670120"/>
            <a:ext cx="6354720" cy="56664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 anchor="t">
            <a:normAutofit/>
          </a:bodyPr>
          <a:lstStyle/>
          <a:p>
            <a:pPr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1400" b="0" u="none" strike="noStrike" dirty="0">
                <a:solidFill>
                  <a:srgbClr val="D5E4EE"/>
                </a:solidFill>
                <a:effectLst/>
                <a:uFillTx/>
                <a:latin typeface="Arial"/>
                <a:ea typeface="Arial"/>
              </a:rPr>
              <a:t>A supervised machine-learning decision-support system using the UNSW-NB15 dataset</a:t>
            </a:r>
            <a:endParaRPr lang="en-US" sz="1400" b="0" u="none" strike="noStrike" dirty="0">
              <a:solidFill>
                <a:srgbClr val="FFFFFF"/>
              </a:solidFill>
              <a:effectLst/>
              <a:uFillTx/>
              <a:latin typeface="Arial"/>
            </a:endParaRPr>
          </a:p>
        </p:txBody>
      </p:sp>
      <p:sp>
        <p:nvSpPr>
          <p:cNvPr id="38" name="Shape 25"/>
          <p:cNvSpPr/>
          <p:nvPr/>
        </p:nvSpPr>
        <p:spPr>
          <a:xfrm>
            <a:off x="612720" y="3694320"/>
            <a:ext cx="6766200" cy="566640"/>
          </a:xfrm>
          <a:prstGeom prst="roundRect">
            <a:avLst>
              <a:gd name="adj" fmla="val 9677"/>
            </a:avLst>
          </a:prstGeom>
          <a:solidFill>
            <a:srgbClr val="0C2A43"/>
          </a:solidFill>
          <a:ln w="12700">
            <a:solidFill>
              <a:srgbClr val="0C2A43"/>
            </a:solidFill>
            <a:round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u="none" strike="noStrike">
              <a:solidFill>
                <a:schemeClr val="dk1"/>
              </a:solidFill>
              <a:effectLst/>
              <a:uFillTx/>
              <a:latin typeface="Arial"/>
            </a:endParaRPr>
          </a:p>
        </p:txBody>
      </p:sp>
      <p:sp>
        <p:nvSpPr>
          <p:cNvPr id="39" name="Shape 26"/>
          <p:cNvSpPr/>
          <p:nvPr/>
        </p:nvSpPr>
        <p:spPr>
          <a:xfrm>
            <a:off x="612720" y="3694320"/>
            <a:ext cx="54360" cy="566640"/>
          </a:xfrm>
          <a:prstGeom prst="rect">
            <a:avLst/>
          </a:prstGeom>
          <a:solidFill>
            <a:srgbClr val="00A8A8"/>
          </a:solidFill>
          <a:ln w="12700">
            <a:solidFill>
              <a:srgbClr val="00A8A8"/>
            </a:solidFill>
            <a:round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u="none" strike="noStrike">
              <a:solidFill>
                <a:schemeClr val="dk1"/>
              </a:solidFill>
              <a:effectLst/>
              <a:uFillTx/>
              <a:latin typeface="Arial"/>
            </a:endParaRPr>
          </a:p>
        </p:txBody>
      </p:sp>
      <p:sp>
        <p:nvSpPr>
          <p:cNvPr id="40" name="Text 27"/>
          <p:cNvSpPr/>
          <p:nvPr/>
        </p:nvSpPr>
        <p:spPr>
          <a:xfrm>
            <a:off x="777240" y="3776400"/>
            <a:ext cx="6510240" cy="40212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 anchor="ctr">
            <a:normAutofit/>
          </a:bodyPr>
          <a:lstStyle/>
          <a:p>
            <a:pPr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1200" b="1" u="none" strike="noStrike">
                <a:solidFill>
                  <a:srgbClr val="FFFFFF"/>
                </a:solidFill>
                <a:effectLst/>
                <a:uFillTx/>
                <a:latin typeface="Arial"/>
                <a:ea typeface="Arial"/>
              </a:rPr>
              <a:t>Core claim: the contribution is not only detection accuracy — it is governed, explainable, auditable and human-led decision support.</a:t>
            </a:r>
            <a:endParaRPr lang="en-US" sz="1200" b="0" u="none" strike="noStrike">
              <a:solidFill>
                <a:srgbClr val="FFFFFF"/>
              </a:solidFill>
              <a:effectLst/>
              <a:uFillTx/>
              <a:latin typeface="Arial"/>
            </a:endParaRPr>
          </a:p>
        </p:txBody>
      </p:sp>
      <p:sp>
        <p:nvSpPr>
          <p:cNvPr id="41" name="Text 28"/>
          <p:cNvSpPr/>
          <p:nvPr/>
        </p:nvSpPr>
        <p:spPr>
          <a:xfrm>
            <a:off x="612720" y="4435200"/>
            <a:ext cx="2195794" cy="81396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 anchor="ctr">
            <a:normAutofit/>
          </a:bodyPr>
          <a:lstStyle/>
          <a:p>
            <a:pPr>
              <a:tabLst>
                <a:tab pos="0" algn="l"/>
              </a:tabLst>
            </a:pPr>
            <a:r>
              <a:rPr lang="en-US" sz="1250" b="1" u="none" strike="noStrike" dirty="0">
                <a:solidFill>
                  <a:srgbClr val="FFFFFF"/>
                </a:solidFill>
                <a:effectLst/>
                <a:uFillTx/>
                <a:latin typeface="Arial"/>
                <a:ea typeface="Arial"/>
              </a:rPr>
              <a:t>Jervis Payne</a:t>
            </a:r>
            <a:br>
              <a:rPr lang="en-US" sz="1250" b="1" dirty="0">
                <a:solidFill>
                  <a:srgbClr val="FFFFFF"/>
                </a:solidFill>
                <a:ea typeface="Arial"/>
              </a:rPr>
            </a:br>
            <a:r>
              <a:rPr lang="en-US" sz="1250" b="1" dirty="0">
                <a:solidFill>
                  <a:srgbClr val="FFFFFF"/>
                </a:solidFill>
                <a:ea typeface="Arial"/>
              </a:rPr>
              <a:t>Student  Number – 2127853</a:t>
            </a:r>
          </a:p>
          <a:p>
            <a:pPr>
              <a:tabLst>
                <a:tab pos="0" algn="l"/>
              </a:tabLst>
            </a:pPr>
            <a:r>
              <a:rPr lang="en-US" sz="1250" b="0" u="none" strike="noStrike">
                <a:solidFill>
                  <a:srgbClr val="FFFFFF"/>
                </a:solidFill>
                <a:effectLst/>
                <a:uFillTx/>
                <a:latin typeface="Arial"/>
              </a:rPr>
              <a:t>ACFA7003 </a:t>
            </a:r>
            <a:endParaRPr lang="en-US" sz="1250" b="0" u="none" strike="noStrike" dirty="0">
              <a:solidFill>
                <a:srgbClr val="FFFFFF"/>
              </a:solidFill>
              <a:effectLst/>
              <a:uFillTx/>
              <a:latin typeface="Arial"/>
            </a:endParaRPr>
          </a:p>
        </p:txBody>
      </p:sp>
      <p:sp>
        <p:nvSpPr>
          <p:cNvPr id="42" name="Text 29"/>
          <p:cNvSpPr/>
          <p:nvPr/>
        </p:nvSpPr>
        <p:spPr>
          <a:xfrm>
            <a:off x="594360" y="5331600"/>
            <a:ext cx="4388760" cy="25560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 anchor="ctr">
            <a:normAutofit/>
          </a:bodyPr>
          <a:lstStyle/>
          <a:p>
            <a:pPr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1070" b="0" u="none" strike="noStrike" dirty="0">
                <a:solidFill>
                  <a:srgbClr val="BFD0DC"/>
                </a:solidFill>
                <a:effectLst/>
                <a:uFillTx/>
                <a:latin typeface="Arial"/>
                <a:ea typeface="Arial"/>
              </a:rPr>
              <a:t>MSc Data and Artificial Intelligence · UWTSD</a:t>
            </a:r>
            <a:endParaRPr lang="en-US" sz="1070" b="0" u="none" strike="noStrike" dirty="0">
              <a:solidFill>
                <a:srgbClr val="FFFFFF"/>
              </a:solidFill>
              <a:effectLst/>
              <a:uFillTx/>
              <a:latin typeface="Arial"/>
            </a:endParaRPr>
          </a:p>
        </p:txBody>
      </p:sp>
      <p:sp>
        <p:nvSpPr>
          <p:cNvPr id="43" name="TextBox 31"/>
          <p:cNvSpPr/>
          <p:nvPr/>
        </p:nvSpPr>
        <p:spPr>
          <a:xfrm>
            <a:off x="612720" y="5751720"/>
            <a:ext cx="4663080" cy="25560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73080" tIns="27360" rIns="73080" bIns="27360" anchor="ctr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880" b="1" u="none" strike="noStrike" dirty="0">
                <a:solidFill>
                  <a:srgbClr val="00A8A8"/>
                </a:solidFill>
                <a:effectLst/>
                <a:uFillTx/>
                <a:latin typeface="Arial"/>
              </a:rPr>
              <a:t>BANKING CYBERSECURITY  ·  SUPERVISED ML  ·  AI GOVERNANCE</a:t>
            </a:r>
            <a:endParaRPr lang="en-US" sz="880" b="0" u="none" strike="noStrike" dirty="0">
              <a:solidFill>
                <a:srgbClr val="FFFFFF"/>
              </a:solidFill>
              <a:effectLst/>
              <a:uFillTx/>
              <a:latin typeface="Arial"/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" name="Shape 0"/>
          <p:cNvSpPr/>
          <p:nvPr/>
        </p:nvSpPr>
        <p:spPr>
          <a:xfrm>
            <a:off x="9381600" y="311040"/>
            <a:ext cx="100080" cy="100080"/>
          </a:xfrm>
          <a:prstGeom prst="ellipse">
            <a:avLst/>
          </a:prstGeom>
          <a:solidFill>
            <a:srgbClr val="CBD4DD"/>
          </a:solidFill>
          <a:ln w="12700">
            <a:solidFill>
              <a:srgbClr val="CBD4DD"/>
            </a:solidFill>
            <a:round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26280" rIns="90000" bIns="2628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u="none" strike="noStrike">
              <a:solidFill>
                <a:schemeClr val="dk1"/>
              </a:solidFill>
              <a:effectLst/>
              <a:uFillTx/>
              <a:latin typeface="Arial"/>
            </a:endParaRPr>
          </a:p>
        </p:txBody>
      </p:sp>
      <p:sp>
        <p:nvSpPr>
          <p:cNvPr id="45" name="Shape 1"/>
          <p:cNvSpPr/>
          <p:nvPr/>
        </p:nvSpPr>
        <p:spPr>
          <a:xfrm>
            <a:off x="9546480" y="311040"/>
            <a:ext cx="100080" cy="100080"/>
          </a:xfrm>
          <a:prstGeom prst="ellipse">
            <a:avLst/>
          </a:prstGeom>
          <a:solidFill>
            <a:srgbClr val="00A8A8"/>
          </a:solidFill>
          <a:ln w="12700">
            <a:solidFill>
              <a:srgbClr val="00A8A8"/>
            </a:solidFill>
            <a:round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26280" rIns="90000" bIns="2628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u="none" strike="noStrike">
              <a:solidFill>
                <a:schemeClr val="dk1"/>
              </a:solidFill>
              <a:effectLst/>
              <a:uFillTx/>
              <a:latin typeface="Arial"/>
            </a:endParaRPr>
          </a:p>
        </p:txBody>
      </p:sp>
      <p:sp>
        <p:nvSpPr>
          <p:cNvPr id="46" name="Shape 2"/>
          <p:cNvSpPr/>
          <p:nvPr/>
        </p:nvSpPr>
        <p:spPr>
          <a:xfrm>
            <a:off x="9711000" y="311040"/>
            <a:ext cx="100080" cy="100080"/>
          </a:xfrm>
          <a:prstGeom prst="ellipse">
            <a:avLst/>
          </a:prstGeom>
          <a:solidFill>
            <a:srgbClr val="CBD4DD"/>
          </a:solidFill>
          <a:ln w="12700">
            <a:solidFill>
              <a:srgbClr val="CBD4DD"/>
            </a:solidFill>
            <a:round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26280" rIns="90000" bIns="2628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u="none" strike="noStrike">
              <a:solidFill>
                <a:schemeClr val="dk1"/>
              </a:solidFill>
              <a:effectLst/>
              <a:uFillTx/>
              <a:latin typeface="Arial"/>
            </a:endParaRPr>
          </a:p>
        </p:txBody>
      </p:sp>
      <p:sp>
        <p:nvSpPr>
          <p:cNvPr id="47" name="Shape 3"/>
          <p:cNvSpPr/>
          <p:nvPr/>
        </p:nvSpPr>
        <p:spPr>
          <a:xfrm>
            <a:off x="9875520" y="311040"/>
            <a:ext cx="100080" cy="100080"/>
          </a:xfrm>
          <a:prstGeom prst="ellipse">
            <a:avLst/>
          </a:prstGeom>
          <a:solidFill>
            <a:srgbClr val="CBD4DD"/>
          </a:solidFill>
          <a:ln w="12700">
            <a:solidFill>
              <a:srgbClr val="CBD4DD"/>
            </a:solidFill>
            <a:round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26280" rIns="90000" bIns="2628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u="none" strike="noStrike">
              <a:solidFill>
                <a:schemeClr val="dk1"/>
              </a:solidFill>
              <a:effectLst/>
              <a:uFillTx/>
              <a:latin typeface="Arial"/>
            </a:endParaRPr>
          </a:p>
        </p:txBody>
      </p:sp>
      <p:sp>
        <p:nvSpPr>
          <p:cNvPr id="48" name="Shape 4"/>
          <p:cNvSpPr/>
          <p:nvPr/>
        </p:nvSpPr>
        <p:spPr>
          <a:xfrm>
            <a:off x="10040040" y="311040"/>
            <a:ext cx="100080" cy="100080"/>
          </a:xfrm>
          <a:prstGeom prst="ellipse">
            <a:avLst/>
          </a:prstGeom>
          <a:solidFill>
            <a:srgbClr val="CBD4DD"/>
          </a:solidFill>
          <a:ln w="12700">
            <a:solidFill>
              <a:srgbClr val="CBD4DD"/>
            </a:solidFill>
            <a:round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26280" rIns="90000" bIns="2628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u="none" strike="noStrike">
              <a:solidFill>
                <a:schemeClr val="dk1"/>
              </a:solidFill>
              <a:effectLst/>
              <a:uFillTx/>
              <a:latin typeface="Arial"/>
            </a:endParaRPr>
          </a:p>
        </p:txBody>
      </p:sp>
      <p:sp>
        <p:nvSpPr>
          <p:cNvPr id="49" name="Shape 5"/>
          <p:cNvSpPr/>
          <p:nvPr/>
        </p:nvSpPr>
        <p:spPr>
          <a:xfrm>
            <a:off x="10204560" y="311040"/>
            <a:ext cx="100080" cy="100080"/>
          </a:xfrm>
          <a:prstGeom prst="ellipse">
            <a:avLst/>
          </a:prstGeom>
          <a:solidFill>
            <a:srgbClr val="CBD4DD"/>
          </a:solidFill>
          <a:ln w="12700">
            <a:solidFill>
              <a:srgbClr val="CBD4DD"/>
            </a:solidFill>
            <a:round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26280" rIns="90000" bIns="2628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u="none" strike="noStrike">
              <a:solidFill>
                <a:schemeClr val="dk1"/>
              </a:solidFill>
              <a:effectLst/>
              <a:uFillTx/>
              <a:latin typeface="Arial"/>
            </a:endParaRPr>
          </a:p>
        </p:txBody>
      </p:sp>
      <p:sp>
        <p:nvSpPr>
          <p:cNvPr id="50" name="Shape 6"/>
          <p:cNvSpPr/>
          <p:nvPr/>
        </p:nvSpPr>
        <p:spPr>
          <a:xfrm>
            <a:off x="10369440" y="311040"/>
            <a:ext cx="100080" cy="100080"/>
          </a:xfrm>
          <a:prstGeom prst="ellipse">
            <a:avLst/>
          </a:prstGeom>
          <a:solidFill>
            <a:srgbClr val="CBD4DD"/>
          </a:solidFill>
          <a:ln w="12700">
            <a:solidFill>
              <a:srgbClr val="CBD4DD"/>
            </a:solidFill>
            <a:round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26280" rIns="90000" bIns="2628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u="none" strike="noStrike">
              <a:solidFill>
                <a:schemeClr val="dk1"/>
              </a:solidFill>
              <a:effectLst/>
              <a:uFillTx/>
              <a:latin typeface="Arial"/>
            </a:endParaRPr>
          </a:p>
        </p:txBody>
      </p:sp>
      <p:sp>
        <p:nvSpPr>
          <p:cNvPr id="51" name="Shape 7"/>
          <p:cNvSpPr/>
          <p:nvPr/>
        </p:nvSpPr>
        <p:spPr>
          <a:xfrm>
            <a:off x="10533960" y="311040"/>
            <a:ext cx="100080" cy="100080"/>
          </a:xfrm>
          <a:prstGeom prst="ellipse">
            <a:avLst/>
          </a:prstGeom>
          <a:solidFill>
            <a:srgbClr val="CBD4DD"/>
          </a:solidFill>
          <a:ln w="12700">
            <a:solidFill>
              <a:srgbClr val="CBD4DD"/>
            </a:solidFill>
            <a:round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26280" rIns="90000" bIns="2628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u="none" strike="noStrike">
              <a:solidFill>
                <a:schemeClr val="dk1"/>
              </a:solidFill>
              <a:effectLst/>
              <a:uFillTx/>
              <a:latin typeface="Arial"/>
            </a:endParaRPr>
          </a:p>
        </p:txBody>
      </p:sp>
      <p:sp>
        <p:nvSpPr>
          <p:cNvPr id="52" name="Shape 8"/>
          <p:cNvSpPr/>
          <p:nvPr/>
        </p:nvSpPr>
        <p:spPr>
          <a:xfrm>
            <a:off x="10698480" y="311040"/>
            <a:ext cx="100080" cy="100080"/>
          </a:xfrm>
          <a:prstGeom prst="ellipse">
            <a:avLst/>
          </a:prstGeom>
          <a:solidFill>
            <a:srgbClr val="CBD4DD"/>
          </a:solidFill>
          <a:ln w="12700">
            <a:solidFill>
              <a:srgbClr val="CBD4DD"/>
            </a:solidFill>
            <a:round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26280" rIns="90000" bIns="2628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u="none" strike="noStrike">
              <a:solidFill>
                <a:schemeClr val="dk1"/>
              </a:solidFill>
              <a:effectLst/>
              <a:uFillTx/>
              <a:latin typeface="Arial"/>
            </a:endParaRPr>
          </a:p>
        </p:txBody>
      </p:sp>
      <p:sp>
        <p:nvSpPr>
          <p:cNvPr id="53" name="Shape 9"/>
          <p:cNvSpPr/>
          <p:nvPr/>
        </p:nvSpPr>
        <p:spPr>
          <a:xfrm>
            <a:off x="10863000" y="311040"/>
            <a:ext cx="100080" cy="100080"/>
          </a:xfrm>
          <a:prstGeom prst="ellipse">
            <a:avLst/>
          </a:prstGeom>
          <a:solidFill>
            <a:srgbClr val="CBD4DD"/>
          </a:solidFill>
          <a:ln w="12700">
            <a:solidFill>
              <a:srgbClr val="CBD4DD"/>
            </a:solidFill>
            <a:round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26280" rIns="90000" bIns="2628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u="none" strike="noStrike">
              <a:solidFill>
                <a:schemeClr val="dk1"/>
              </a:solidFill>
              <a:effectLst/>
              <a:uFillTx/>
              <a:latin typeface="Arial"/>
            </a:endParaRPr>
          </a:p>
        </p:txBody>
      </p:sp>
      <p:sp>
        <p:nvSpPr>
          <p:cNvPr id="54" name="Shape 10"/>
          <p:cNvSpPr/>
          <p:nvPr/>
        </p:nvSpPr>
        <p:spPr>
          <a:xfrm>
            <a:off x="11027520" y="311040"/>
            <a:ext cx="100080" cy="100080"/>
          </a:xfrm>
          <a:prstGeom prst="ellipse">
            <a:avLst/>
          </a:prstGeom>
          <a:solidFill>
            <a:srgbClr val="CBD4DD"/>
          </a:solidFill>
          <a:ln w="12700">
            <a:solidFill>
              <a:srgbClr val="CBD4DD"/>
            </a:solidFill>
            <a:round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26280" rIns="90000" bIns="2628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u="none" strike="noStrike">
              <a:solidFill>
                <a:schemeClr val="dk1"/>
              </a:solidFill>
              <a:effectLst/>
              <a:uFillTx/>
              <a:latin typeface="Arial"/>
            </a:endParaRPr>
          </a:p>
        </p:txBody>
      </p:sp>
      <p:sp>
        <p:nvSpPr>
          <p:cNvPr id="55" name="Shape 11"/>
          <p:cNvSpPr/>
          <p:nvPr/>
        </p:nvSpPr>
        <p:spPr>
          <a:xfrm>
            <a:off x="11192400" y="311040"/>
            <a:ext cx="100080" cy="100080"/>
          </a:xfrm>
          <a:prstGeom prst="ellipse">
            <a:avLst/>
          </a:prstGeom>
          <a:solidFill>
            <a:srgbClr val="CBD4DD"/>
          </a:solidFill>
          <a:ln w="12700">
            <a:solidFill>
              <a:srgbClr val="CBD4DD"/>
            </a:solidFill>
            <a:round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26280" rIns="90000" bIns="2628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u="none" strike="noStrike">
              <a:solidFill>
                <a:schemeClr val="dk1"/>
              </a:solidFill>
              <a:effectLst/>
              <a:uFillTx/>
              <a:latin typeface="Arial"/>
            </a:endParaRPr>
          </a:p>
        </p:txBody>
      </p:sp>
      <p:sp>
        <p:nvSpPr>
          <p:cNvPr id="56" name="Text 12"/>
          <p:cNvSpPr/>
          <p:nvPr/>
        </p:nvSpPr>
        <p:spPr>
          <a:xfrm>
            <a:off x="502920" y="255960"/>
            <a:ext cx="2102760" cy="20088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 anchor="ctr">
            <a:normAutofit/>
          </a:bodyPr>
          <a:lstStyle/>
          <a:p>
            <a:pPr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950" b="1" u="none" strike="noStrike" spc="130">
                <a:solidFill>
                  <a:srgbClr val="00A8A8"/>
                </a:solidFill>
                <a:effectLst/>
                <a:uFillTx/>
                <a:latin typeface="Arial"/>
                <a:ea typeface="Arial"/>
              </a:rPr>
              <a:t>01 · CONTEXT</a:t>
            </a:r>
            <a:endParaRPr lang="en-US" sz="95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57" name="Text 13"/>
          <p:cNvSpPr/>
          <p:nvPr/>
        </p:nvSpPr>
        <p:spPr>
          <a:xfrm>
            <a:off x="502920" y="484560"/>
            <a:ext cx="10743840" cy="51156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 anchor="t">
            <a:normAutofit/>
          </a:bodyPr>
          <a:lstStyle/>
          <a:p>
            <a:pPr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2700" b="1" u="none" strike="noStrike">
                <a:solidFill>
                  <a:srgbClr val="071B2C"/>
                </a:solidFill>
                <a:effectLst/>
                <a:uFillTx/>
                <a:latin typeface="Arial"/>
                <a:ea typeface="Arial"/>
              </a:rPr>
              <a:t>Why this project matters</a:t>
            </a:r>
            <a:endParaRPr lang="en-US" sz="270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58" name="Text 14"/>
          <p:cNvSpPr/>
          <p:nvPr/>
        </p:nvSpPr>
        <p:spPr>
          <a:xfrm>
            <a:off x="502920" y="978480"/>
            <a:ext cx="10698120" cy="29232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 anchor="t">
            <a:normAutofit/>
          </a:bodyPr>
          <a:lstStyle/>
          <a:p>
            <a:pPr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1150" b="0" u="none" strike="noStrike">
                <a:solidFill>
                  <a:srgbClr val="526271"/>
                </a:solidFill>
                <a:effectLst/>
                <a:uFillTx/>
                <a:latin typeface="Arial"/>
                <a:ea typeface="Arial"/>
              </a:rPr>
              <a:t>Cyber-risk detection is a technical problem — but deployment in banking is also a governance problem.</a:t>
            </a:r>
            <a:endParaRPr lang="en-US" sz="115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59" name="Shape 15"/>
          <p:cNvSpPr/>
          <p:nvPr/>
        </p:nvSpPr>
        <p:spPr>
          <a:xfrm>
            <a:off x="502920" y="1417320"/>
            <a:ext cx="3017160" cy="4434480"/>
          </a:xfrm>
          <a:prstGeom prst="roundRect">
            <a:avLst>
              <a:gd name="adj" fmla="val 2424"/>
            </a:avLst>
          </a:prstGeom>
          <a:solidFill>
            <a:srgbClr val="EEF4F8"/>
          </a:solidFill>
          <a:ln w="10160">
            <a:solidFill>
              <a:srgbClr val="D7E2EB"/>
            </a:solidFill>
            <a:round/>
          </a:ln>
          <a:effectLst>
            <a:outerShdw blurRad="19080" dist="50402" dir="2700000" algn="bl" rotWithShape="0">
              <a:srgbClr val="7A8794">
                <a:alpha val="12000"/>
              </a:srgbClr>
            </a:outerShdw>
          </a:effectLst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u="none" strike="noStrike">
              <a:solidFill>
                <a:schemeClr val="dk1"/>
              </a:solidFill>
              <a:effectLst/>
              <a:uFillTx/>
              <a:latin typeface="Arial"/>
            </a:endParaRPr>
          </a:p>
        </p:txBody>
      </p:sp>
      <p:sp>
        <p:nvSpPr>
          <p:cNvPr id="60" name="Shape 16"/>
          <p:cNvSpPr/>
          <p:nvPr/>
        </p:nvSpPr>
        <p:spPr>
          <a:xfrm rot="5400000">
            <a:off x="1435680" y="1847160"/>
            <a:ext cx="1257120" cy="399600"/>
          </a:xfrm>
          <a:prstGeom prst="chevron">
            <a:avLst>
              <a:gd name="adj" fmla="val 50000"/>
            </a:avLst>
          </a:prstGeom>
          <a:solidFill>
            <a:srgbClr val="071B2C"/>
          </a:solidFill>
          <a:ln w="12700">
            <a:solidFill>
              <a:srgbClr val="071B2C"/>
            </a:solidFill>
            <a:round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u="none" strike="noStrike">
              <a:solidFill>
                <a:schemeClr val="dk1"/>
              </a:solidFill>
              <a:effectLst/>
              <a:uFillTx/>
              <a:latin typeface="Arial"/>
            </a:endParaRPr>
          </a:p>
        </p:txBody>
      </p:sp>
      <p:sp>
        <p:nvSpPr>
          <p:cNvPr id="61" name="Shape 17"/>
          <p:cNvSpPr/>
          <p:nvPr/>
        </p:nvSpPr>
        <p:spPr>
          <a:xfrm>
            <a:off x="1458360" y="2235600"/>
            <a:ext cx="1199880" cy="114120"/>
          </a:xfrm>
          <a:prstGeom prst="rect">
            <a:avLst/>
          </a:prstGeom>
          <a:solidFill>
            <a:srgbClr val="071B2C"/>
          </a:solidFill>
          <a:ln w="12700">
            <a:solidFill>
              <a:srgbClr val="071B2C"/>
            </a:solidFill>
            <a:round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u="none" strike="noStrike">
              <a:solidFill>
                <a:schemeClr val="dk1"/>
              </a:solidFill>
              <a:effectLst/>
              <a:uFillTx/>
              <a:latin typeface="Arial"/>
            </a:endParaRPr>
          </a:p>
        </p:txBody>
      </p:sp>
      <p:sp>
        <p:nvSpPr>
          <p:cNvPr id="62" name="Shape 18"/>
          <p:cNvSpPr/>
          <p:nvPr/>
        </p:nvSpPr>
        <p:spPr>
          <a:xfrm>
            <a:off x="1515600" y="2361600"/>
            <a:ext cx="136800" cy="628200"/>
          </a:xfrm>
          <a:prstGeom prst="rect">
            <a:avLst/>
          </a:prstGeom>
          <a:solidFill>
            <a:srgbClr val="0C2A43"/>
          </a:solidFill>
          <a:ln w="12700">
            <a:solidFill>
              <a:srgbClr val="0C2A43"/>
            </a:solidFill>
            <a:round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u="none" strike="noStrike">
              <a:solidFill>
                <a:schemeClr val="dk1"/>
              </a:solidFill>
              <a:effectLst/>
              <a:uFillTx/>
              <a:latin typeface="Arial"/>
            </a:endParaRPr>
          </a:p>
        </p:txBody>
      </p:sp>
      <p:sp>
        <p:nvSpPr>
          <p:cNvPr id="63" name="Shape 19"/>
          <p:cNvSpPr/>
          <p:nvPr/>
        </p:nvSpPr>
        <p:spPr>
          <a:xfrm>
            <a:off x="1801440" y="2361600"/>
            <a:ext cx="136800" cy="628200"/>
          </a:xfrm>
          <a:prstGeom prst="rect">
            <a:avLst/>
          </a:prstGeom>
          <a:solidFill>
            <a:srgbClr val="0C2A43"/>
          </a:solidFill>
          <a:ln w="12700">
            <a:solidFill>
              <a:srgbClr val="0C2A43"/>
            </a:solidFill>
            <a:round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u="none" strike="noStrike">
              <a:solidFill>
                <a:schemeClr val="dk1"/>
              </a:solidFill>
              <a:effectLst/>
              <a:uFillTx/>
              <a:latin typeface="Arial"/>
            </a:endParaRPr>
          </a:p>
        </p:txBody>
      </p:sp>
      <p:sp>
        <p:nvSpPr>
          <p:cNvPr id="64" name="Shape 20"/>
          <p:cNvSpPr/>
          <p:nvPr/>
        </p:nvSpPr>
        <p:spPr>
          <a:xfrm>
            <a:off x="2087280" y="2361600"/>
            <a:ext cx="136800" cy="628200"/>
          </a:xfrm>
          <a:prstGeom prst="rect">
            <a:avLst/>
          </a:prstGeom>
          <a:solidFill>
            <a:srgbClr val="0C2A43"/>
          </a:solidFill>
          <a:ln w="12700">
            <a:solidFill>
              <a:srgbClr val="0C2A43"/>
            </a:solidFill>
            <a:round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u="none" strike="noStrike">
              <a:solidFill>
                <a:schemeClr val="dk1"/>
              </a:solidFill>
              <a:effectLst/>
              <a:uFillTx/>
              <a:latin typeface="Arial"/>
            </a:endParaRPr>
          </a:p>
        </p:txBody>
      </p:sp>
      <p:sp>
        <p:nvSpPr>
          <p:cNvPr id="65" name="Shape 21"/>
          <p:cNvSpPr/>
          <p:nvPr/>
        </p:nvSpPr>
        <p:spPr>
          <a:xfrm>
            <a:off x="2372760" y="2361600"/>
            <a:ext cx="136800" cy="628200"/>
          </a:xfrm>
          <a:prstGeom prst="rect">
            <a:avLst/>
          </a:prstGeom>
          <a:solidFill>
            <a:srgbClr val="0C2A43"/>
          </a:solidFill>
          <a:ln w="12700">
            <a:solidFill>
              <a:srgbClr val="0C2A43"/>
            </a:solidFill>
            <a:round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u="none" strike="noStrike">
              <a:solidFill>
                <a:schemeClr val="dk1"/>
              </a:solidFill>
              <a:effectLst/>
              <a:uFillTx/>
              <a:latin typeface="Arial"/>
            </a:endParaRPr>
          </a:p>
        </p:txBody>
      </p:sp>
      <p:sp>
        <p:nvSpPr>
          <p:cNvPr id="66" name="Shape 22"/>
          <p:cNvSpPr/>
          <p:nvPr/>
        </p:nvSpPr>
        <p:spPr>
          <a:xfrm>
            <a:off x="1435680" y="2990160"/>
            <a:ext cx="1279800" cy="136800"/>
          </a:xfrm>
          <a:prstGeom prst="rect">
            <a:avLst/>
          </a:prstGeom>
          <a:solidFill>
            <a:srgbClr val="071B2C"/>
          </a:solidFill>
          <a:ln w="12700">
            <a:solidFill>
              <a:srgbClr val="071B2C"/>
            </a:solidFill>
            <a:round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u="none" strike="noStrike">
              <a:solidFill>
                <a:schemeClr val="dk1"/>
              </a:solidFill>
              <a:effectLst/>
              <a:uFillTx/>
              <a:latin typeface="Arial"/>
            </a:endParaRPr>
          </a:p>
        </p:txBody>
      </p:sp>
      <p:sp>
        <p:nvSpPr>
          <p:cNvPr id="67" name="Shape 23"/>
          <p:cNvSpPr/>
          <p:nvPr/>
        </p:nvSpPr>
        <p:spPr>
          <a:xfrm rot="1800000">
            <a:off x="1901880" y="2925720"/>
            <a:ext cx="767880" cy="899280"/>
          </a:xfrm>
          <a:prstGeom prst="hexagon">
            <a:avLst>
              <a:gd name="adj" fmla="val 25000"/>
              <a:gd name="vf" fmla="val 115470"/>
            </a:avLst>
          </a:prstGeom>
          <a:solidFill>
            <a:srgbClr val="00A8A8">
              <a:alpha val="90000"/>
            </a:srgbClr>
          </a:solidFill>
          <a:ln w="19050">
            <a:solidFill>
              <a:srgbClr val="3FD28C"/>
            </a:solidFill>
            <a:round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u="none" strike="noStrike">
              <a:solidFill>
                <a:schemeClr val="dk1"/>
              </a:solidFill>
              <a:effectLst/>
              <a:uFillTx/>
              <a:latin typeface="Arial"/>
            </a:endParaRPr>
          </a:p>
        </p:txBody>
      </p:sp>
      <p:sp>
        <p:nvSpPr>
          <p:cNvPr id="68" name="Shape 24"/>
          <p:cNvSpPr/>
          <p:nvPr/>
        </p:nvSpPr>
        <p:spPr>
          <a:xfrm>
            <a:off x="2143080" y="3408840"/>
            <a:ext cx="142920" cy="142560"/>
          </a:xfrm>
          <a:prstGeom prst="line">
            <a:avLst/>
          </a:prstGeom>
          <a:ln w="31750">
            <a:solidFill>
              <a:srgbClr val="FFFFFF"/>
            </a:solidFill>
            <a:round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u="none" strike="noStrike">
              <a:solidFill>
                <a:schemeClr val="dk1"/>
              </a:solidFill>
              <a:effectLst/>
              <a:uFillTx/>
              <a:latin typeface="Arial"/>
            </a:endParaRPr>
          </a:p>
        </p:txBody>
      </p:sp>
      <p:sp>
        <p:nvSpPr>
          <p:cNvPr id="69" name="Shape 25"/>
          <p:cNvSpPr/>
          <p:nvPr/>
        </p:nvSpPr>
        <p:spPr>
          <a:xfrm flipV="1">
            <a:off x="2286000" y="3255120"/>
            <a:ext cx="252360" cy="296280"/>
          </a:xfrm>
          <a:prstGeom prst="line">
            <a:avLst/>
          </a:prstGeom>
          <a:ln w="31750">
            <a:solidFill>
              <a:srgbClr val="FFFFFF"/>
            </a:solidFill>
            <a:round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u="none" strike="noStrike">
              <a:solidFill>
                <a:schemeClr val="dk1"/>
              </a:solidFill>
              <a:effectLst/>
              <a:uFillTx/>
              <a:latin typeface="Arial"/>
            </a:endParaRPr>
          </a:p>
        </p:txBody>
      </p:sp>
      <p:sp>
        <p:nvSpPr>
          <p:cNvPr id="70" name="Text 26"/>
          <p:cNvSpPr/>
          <p:nvPr/>
        </p:nvSpPr>
        <p:spPr>
          <a:xfrm>
            <a:off x="1024200" y="3977640"/>
            <a:ext cx="1919880" cy="65808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 anchor="ctr">
            <a:normAutofit/>
          </a:bodyPr>
          <a:lstStyle/>
          <a:p>
            <a:pPr algn="ctr"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2000" b="1" u="none" strike="noStrike">
                <a:solidFill>
                  <a:srgbClr val="071B2C"/>
                </a:solidFill>
                <a:effectLst/>
                <a:uFillTx/>
                <a:latin typeface="Arial"/>
                <a:ea typeface="Arial"/>
              </a:rPr>
              <a:t>BANKING</a:t>
            </a:r>
            <a:endParaRPr lang="en-US" sz="200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  <a:p>
            <a:pPr algn="ctr"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2000" b="1" u="none" strike="noStrike">
                <a:solidFill>
                  <a:srgbClr val="071B2C"/>
                </a:solidFill>
                <a:effectLst/>
                <a:uFillTx/>
                <a:latin typeface="Arial"/>
                <a:ea typeface="Arial"/>
              </a:rPr>
              <a:t>CYBER RISK</a:t>
            </a:r>
            <a:endParaRPr lang="en-US" sz="200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71" name="Text 27"/>
          <p:cNvSpPr/>
          <p:nvPr/>
        </p:nvSpPr>
        <p:spPr>
          <a:xfrm>
            <a:off x="896040" y="4800600"/>
            <a:ext cx="2239920" cy="59400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 anchor="ctr">
            <a:normAutofit/>
          </a:bodyPr>
          <a:lstStyle/>
          <a:p>
            <a:pPr algn="ctr"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1150" b="0" u="none" strike="noStrike">
                <a:solidFill>
                  <a:srgbClr val="526271"/>
                </a:solidFill>
                <a:effectLst/>
                <a:uFillTx/>
                <a:latin typeface="Arial"/>
                <a:ea typeface="Arial"/>
              </a:rPr>
              <a:t>High-consequence decisions</a:t>
            </a:r>
            <a:endParaRPr lang="en-US" sz="115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  <a:p>
            <a:pPr algn="ctr"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1150" b="0" u="none" strike="noStrike">
                <a:solidFill>
                  <a:srgbClr val="526271"/>
                </a:solidFill>
                <a:effectLst/>
                <a:uFillTx/>
                <a:latin typeface="Arial"/>
                <a:ea typeface="Arial"/>
              </a:rPr>
              <a:t>require evidence and accountability.</a:t>
            </a:r>
            <a:endParaRPr lang="en-US" sz="115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72" name="Shape 28"/>
          <p:cNvSpPr/>
          <p:nvPr/>
        </p:nvSpPr>
        <p:spPr>
          <a:xfrm>
            <a:off x="3794760" y="1627560"/>
            <a:ext cx="2331360" cy="2029680"/>
          </a:xfrm>
          <a:prstGeom prst="roundRect">
            <a:avLst>
              <a:gd name="adj" fmla="val 3604"/>
            </a:avLst>
          </a:prstGeom>
          <a:solidFill>
            <a:srgbClr val="EAF3FB"/>
          </a:solidFill>
          <a:ln w="10160">
            <a:solidFill>
              <a:srgbClr val="D7E2EB"/>
            </a:solidFill>
            <a:round/>
          </a:ln>
          <a:effectLst>
            <a:outerShdw blurRad="19080" dist="50402" dir="2700000" algn="bl" rotWithShape="0">
              <a:srgbClr val="7A8794">
                <a:alpha val="12000"/>
              </a:srgbClr>
            </a:outerShdw>
          </a:effectLst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u="none" strike="noStrike">
              <a:solidFill>
                <a:schemeClr val="dk1"/>
              </a:solidFill>
              <a:effectLst/>
              <a:uFillTx/>
              <a:latin typeface="Arial"/>
            </a:endParaRPr>
          </a:p>
        </p:txBody>
      </p:sp>
      <p:sp>
        <p:nvSpPr>
          <p:cNvPr id="73" name="Text 29"/>
          <p:cNvSpPr/>
          <p:nvPr/>
        </p:nvSpPr>
        <p:spPr>
          <a:xfrm>
            <a:off x="3959280" y="1865520"/>
            <a:ext cx="1992960" cy="29232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 anchor="ctr">
            <a:normAutofit/>
          </a:bodyPr>
          <a:lstStyle/>
          <a:p>
            <a:pPr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1500" b="1" u="none" strike="noStrike">
                <a:solidFill>
                  <a:srgbClr val="071B2C"/>
                </a:solidFill>
                <a:effectLst/>
                <a:uFillTx/>
                <a:latin typeface="Arial"/>
                <a:ea typeface="Arial"/>
              </a:rPr>
              <a:t>Technical capability</a:t>
            </a:r>
            <a:endParaRPr lang="en-US" sz="150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74" name="Text 30"/>
          <p:cNvSpPr/>
          <p:nvPr/>
        </p:nvSpPr>
        <p:spPr>
          <a:xfrm>
            <a:off x="3959280" y="2322720"/>
            <a:ext cx="1992960" cy="95976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 anchor="t">
            <a:normAutofit/>
          </a:bodyPr>
          <a:lstStyle/>
          <a:p>
            <a:pPr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1130" b="0" u="none" strike="noStrike">
                <a:solidFill>
                  <a:srgbClr val="17212B"/>
                </a:solidFill>
                <a:effectLst/>
                <a:uFillTx/>
                <a:latin typeface="Arial"/>
                <a:ea typeface="Arial"/>
              </a:rPr>
              <a:t>Supervised ML can classify labelled network traffic and prioritise suspicious activity.</a:t>
            </a:r>
            <a:endParaRPr lang="en-US" sz="113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75" name="Shape 31"/>
          <p:cNvSpPr/>
          <p:nvPr/>
        </p:nvSpPr>
        <p:spPr>
          <a:xfrm>
            <a:off x="6446520" y="1627560"/>
            <a:ext cx="2331360" cy="2029680"/>
          </a:xfrm>
          <a:prstGeom prst="roundRect">
            <a:avLst>
              <a:gd name="adj" fmla="val 3604"/>
            </a:avLst>
          </a:prstGeom>
          <a:solidFill>
            <a:srgbClr val="FBF5E5"/>
          </a:solidFill>
          <a:ln w="10160">
            <a:solidFill>
              <a:srgbClr val="D7E2EB"/>
            </a:solidFill>
            <a:round/>
          </a:ln>
          <a:effectLst>
            <a:outerShdw blurRad="19080" dist="50402" dir="2700000" algn="bl" rotWithShape="0">
              <a:srgbClr val="7A8794">
                <a:alpha val="12000"/>
              </a:srgbClr>
            </a:outerShdw>
          </a:effectLst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u="none" strike="noStrike">
              <a:solidFill>
                <a:schemeClr val="dk1"/>
              </a:solidFill>
              <a:effectLst/>
              <a:uFillTx/>
              <a:latin typeface="Arial"/>
            </a:endParaRPr>
          </a:p>
        </p:txBody>
      </p:sp>
      <p:sp>
        <p:nvSpPr>
          <p:cNvPr id="76" name="Text 32"/>
          <p:cNvSpPr/>
          <p:nvPr/>
        </p:nvSpPr>
        <p:spPr>
          <a:xfrm>
            <a:off x="6611040" y="1865520"/>
            <a:ext cx="1992960" cy="29232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 anchor="ctr">
            <a:normAutofit/>
          </a:bodyPr>
          <a:lstStyle/>
          <a:p>
            <a:pPr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1500" b="1" u="none" strike="noStrike">
                <a:solidFill>
                  <a:srgbClr val="071B2C"/>
                </a:solidFill>
                <a:effectLst/>
                <a:uFillTx/>
                <a:latin typeface="Arial"/>
                <a:ea typeface="Arial"/>
              </a:rPr>
              <a:t>Governance risk</a:t>
            </a:r>
            <a:endParaRPr lang="en-US" sz="150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77" name="Text 33"/>
          <p:cNvSpPr/>
          <p:nvPr/>
        </p:nvSpPr>
        <p:spPr>
          <a:xfrm>
            <a:off x="6611040" y="2322720"/>
            <a:ext cx="1992960" cy="95976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 anchor="t">
            <a:normAutofit/>
          </a:bodyPr>
          <a:lstStyle/>
          <a:p>
            <a:pPr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1130" b="0" u="none" strike="noStrike">
                <a:solidFill>
                  <a:srgbClr val="17212B"/>
                </a:solidFill>
                <a:effectLst/>
                <a:uFillTx/>
                <a:latin typeface="Arial"/>
                <a:ea typeface="Arial"/>
              </a:rPr>
              <a:t>A strong metric alone does not explain why a prediction was made, recorded or reviewed.</a:t>
            </a:r>
            <a:endParaRPr lang="en-US" sz="113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78" name="Shape 34"/>
          <p:cNvSpPr/>
          <p:nvPr/>
        </p:nvSpPr>
        <p:spPr>
          <a:xfrm>
            <a:off x="9098280" y="1627560"/>
            <a:ext cx="2331360" cy="2029680"/>
          </a:xfrm>
          <a:prstGeom prst="roundRect">
            <a:avLst>
              <a:gd name="adj" fmla="val 3604"/>
            </a:avLst>
          </a:prstGeom>
          <a:solidFill>
            <a:srgbClr val="E9F7F6"/>
          </a:solidFill>
          <a:ln w="10160">
            <a:solidFill>
              <a:srgbClr val="BFE9D0"/>
            </a:solidFill>
            <a:round/>
          </a:ln>
          <a:effectLst>
            <a:outerShdw blurRad="19080" dist="50402" dir="2700000" algn="bl" rotWithShape="0">
              <a:srgbClr val="7A8794">
                <a:alpha val="12000"/>
              </a:srgbClr>
            </a:outerShdw>
          </a:effectLst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u="none" strike="noStrike">
              <a:solidFill>
                <a:schemeClr val="dk1"/>
              </a:solidFill>
              <a:effectLst/>
              <a:uFillTx/>
              <a:latin typeface="Arial"/>
            </a:endParaRPr>
          </a:p>
        </p:txBody>
      </p:sp>
      <p:sp>
        <p:nvSpPr>
          <p:cNvPr id="79" name="Text 35"/>
          <p:cNvSpPr/>
          <p:nvPr/>
        </p:nvSpPr>
        <p:spPr>
          <a:xfrm>
            <a:off x="9262800" y="1865520"/>
            <a:ext cx="1992960" cy="29232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 anchor="ctr">
            <a:normAutofit/>
          </a:bodyPr>
          <a:lstStyle/>
          <a:p>
            <a:pPr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1500" b="1" u="none" strike="noStrike">
                <a:solidFill>
                  <a:srgbClr val="071B2C"/>
                </a:solidFill>
                <a:effectLst/>
                <a:uFillTx/>
                <a:latin typeface="Arial"/>
                <a:ea typeface="Arial"/>
              </a:rPr>
              <a:t>Research gap</a:t>
            </a:r>
            <a:endParaRPr lang="en-US" sz="150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80" name="Text 36"/>
          <p:cNvSpPr/>
          <p:nvPr/>
        </p:nvSpPr>
        <p:spPr>
          <a:xfrm>
            <a:off x="9262800" y="2322720"/>
            <a:ext cx="1992960" cy="95976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 anchor="t">
            <a:normAutofit/>
          </a:bodyPr>
          <a:lstStyle/>
          <a:p>
            <a:pPr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1130" b="0" u="none" strike="noStrike">
                <a:solidFill>
                  <a:srgbClr val="17212B"/>
                </a:solidFill>
                <a:effectLst/>
                <a:uFillTx/>
                <a:latin typeface="Arial"/>
                <a:ea typeface="Arial"/>
              </a:rPr>
              <a:t>Many IDS studies optimise models; fewer convert predictions into a governed review workflow.</a:t>
            </a:r>
            <a:endParaRPr lang="en-US" sz="113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81" name="Shape 37"/>
          <p:cNvSpPr/>
          <p:nvPr/>
        </p:nvSpPr>
        <p:spPr>
          <a:xfrm>
            <a:off x="3794760" y="4041720"/>
            <a:ext cx="7634880" cy="566640"/>
          </a:xfrm>
          <a:prstGeom prst="roundRect">
            <a:avLst>
              <a:gd name="adj" fmla="val 9677"/>
            </a:avLst>
          </a:prstGeom>
          <a:solidFill>
            <a:srgbClr val="E9F7F6"/>
          </a:solidFill>
          <a:ln w="12700">
            <a:solidFill>
              <a:srgbClr val="E9F7F6"/>
            </a:solidFill>
            <a:round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u="none" strike="noStrike">
              <a:solidFill>
                <a:schemeClr val="dk1"/>
              </a:solidFill>
              <a:effectLst/>
              <a:uFillTx/>
              <a:latin typeface="Arial"/>
            </a:endParaRPr>
          </a:p>
        </p:txBody>
      </p:sp>
      <p:sp>
        <p:nvSpPr>
          <p:cNvPr id="82" name="Shape 38"/>
          <p:cNvSpPr/>
          <p:nvPr/>
        </p:nvSpPr>
        <p:spPr>
          <a:xfrm>
            <a:off x="3794760" y="4041720"/>
            <a:ext cx="54360" cy="566640"/>
          </a:xfrm>
          <a:prstGeom prst="rect">
            <a:avLst/>
          </a:prstGeom>
          <a:solidFill>
            <a:srgbClr val="00A8A8"/>
          </a:solidFill>
          <a:ln w="12700">
            <a:solidFill>
              <a:srgbClr val="00A8A8"/>
            </a:solidFill>
            <a:round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u="none" strike="noStrike">
              <a:solidFill>
                <a:schemeClr val="dk1"/>
              </a:solidFill>
              <a:effectLst/>
              <a:uFillTx/>
              <a:latin typeface="Arial"/>
            </a:endParaRPr>
          </a:p>
        </p:txBody>
      </p:sp>
      <p:sp>
        <p:nvSpPr>
          <p:cNvPr id="83" name="Text 39"/>
          <p:cNvSpPr/>
          <p:nvPr/>
        </p:nvSpPr>
        <p:spPr>
          <a:xfrm>
            <a:off x="3959280" y="4123800"/>
            <a:ext cx="7378920" cy="40212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 anchor="ctr">
            <a:normAutofit/>
          </a:bodyPr>
          <a:lstStyle/>
          <a:p>
            <a:pPr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1200" b="1" u="none" strike="noStrike">
                <a:solidFill>
                  <a:srgbClr val="071B2C"/>
                </a:solidFill>
                <a:effectLst/>
                <a:uFillTx/>
                <a:latin typeface="Arial"/>
                <a:ea typeface="Arial"/>
              </a:rPr>
              <a:t>Research position: performance metrics are necessary, but not sufficient, for responsible cyber-risk decision support.</a:t>
            </a:r>
            <a:endParaRPr lang="en-US" sz="120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84" name="Shape 40"/>
          <p:cNvSpPr/>
          <p:nvPr/>
        </p:nvSpPr>
        <p:spPr>
          <a:xfrm>
            <a:off x="3794760" y="4827960"/>
            <a:ext cx="7634880" cy="968760"/>
          </a:xfrm>
          <a:prstGeom prst="roundRect">
            <a:avLst>
              <a:gd name="adj" fmla="val 7547"/>
            </a:avLst>
          </a:prstGeom>
          <a:solidFill>
            <a:srgbClr val="FFFFFF"/>
          </a:solidFill>
          <a:ln w="10160">
            <a:solidFill>
              <a:srgbClr val="C6D3DE"/>
            </a:solidFill>
            <a:round/>
          </a:ln>
          <a:effectLst>
            <a:outerShdw blurRad="19080" dist="50402" dir="2700000" algn="bl" rotWithShape="0">
              <a:srgbClr val="7A8794">
                <a:alpha val="12000"/>
              </a:srgbClr>
            </a:outerShdw>
          </a:effectLst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u="none" strike="noStrike">
              <a:solidFill>
                <a:schemeClr val="dk1"/>
              </a:solidFill>
              <a:effectLst/>
              <a:uFillTx/>
              <a:latin typeface="Arial"/>
            </a:endParaRPr>
          </a:p>
        </p:txBody>
      </p:sp>
      <p:sp>
        <p:nvSpPr>
          <p:cNvPr id="85" name="Text 41"/>
          <p:cNvSpPr/>
          <p:nvPr/>
        </p:nvSpPr>
        <p:spPr>
          <a:xfrm>
            <a:off x="3977640" y="5020200"/>
            <a:ext cx="1416960" cy="20088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 anchor="ctr">
            <a:normAutofit/>
          </a:bodyPr>
          <a:lstStyle/>
          <a:p>
            <a:pPr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950" b="1" u="none" strike="noStrike">
                <a:solidFill>
                  <a:srgbClr val="00A8A8"/>
                </a:solidFill>
                <a:effectLst/>
                <a:uFillTx/>
                <a:latin typeface="Arial"/>
                <a:ea typeface="Arial"/>
              </a:rPr>
              <a:t>Presenter checkpoint</a:t>
            </a:r>
            <a:endParaRPr lang="en-US" sz="95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86" name="Text 42"/>
          <p:cNvSpPr/>
          <p:nvPr/>
        </p:nvSpPr>
        <p:spPr>
          <a:xfrm>
            <a:off x="5440680" y="4974480"/>
            <a:ext cx="5714640" cy="34704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 anchor="ctr">
            <a:normAutofit lnSpcReduction="10000"/>
          </a:bodyPr>
          <a:lstStyle/>
          <a:p>
            <a:pPr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1200" b="1" u="none" strike="noStrike">
                <a:solidFill>
                  <a:srgbClr val="071B2C"/>
                </a:solidFill>
                <a:effectLst/>
                <a:uFillTx/>
                <a:latin typeface="Arial"/>
                <a:ea typeface="Arial"/>
              </a:rPr>
              <a:t>What is new here?  →  The banking context + governance-focused implementation, not the use of UNSW-NB15 itself.</a:t>
            </a:r>
            <a:endParaRPr lang="en-US" sz="120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87" name="Text 43"/>
          <p:cNvSpPr/>
          <p:nvPr/>
        </p:nvSpPr>
        <p:spPr>
          <a:xfrm>
            <a:off x="502920" y="6409800"/>
            <a:ext cx="10835280" cy="16416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 anchor="ctr">
            <a:normAutofit/>
          </a:bodyPr>
          <a:lstStyle/>
          <a:p>
            <a:pPr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750" b="0" u="none" strike="noStrike">
                <a:solidFill>
                  <a:srgbClr val="53616E"/>
                </a:solidFill>
                <a:effectLst/>
                <a:uFillTx/>
                <a:latin typeface="Arial"/>
              </a:rPr>
              <a:t>Literature anchors: [1] Khraisat et al. (2019) — IDS techniques/challenges; [2] Doerr et al. (2022) — financial-sector cyber risk; [3] NIST AI RMF (2023).</a:t>
            </a:r>
            <a:endParaRPr lang="en-US" sz="75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88" name="PlaceHolder 1"/>
          <p:cNvSpPr>
            <a:spLocks noGrp="1"/>
          </p:cNvSpPr>
          <p:nvPr>
            <p:ph type="sldNum" idx="5"/>
          </p:nvPr>
        </p:nvSpPr>
        <p:spPr>
          <a:xfrm>
            <a:off x="11631240" y="6464880"/>
            <a:ext cx="319680" cy="164160"/>
          </a:xfrm>
          <a:prstGeom prst="rect">
            <a:avLst/>
          </a:prstGeom>
          <a:noFill/>
          <a:ln w="0">
            <a:noFill/>
          </a:ln>
        </p:spPr>
        <p:txBody>
          <a:bodyPr lIns="90000" tIns="45000" rIns="90000" bIns="45000" anchor="t">
            <a:noAutofit/>
          </a:bodyPr>
          <a:lstStyle>
            <a:lvl1pPr indent="0" algn="r" defTabSz="914400">
              <a:lnSpc>
                <a:spcPct val="100000"/>
              </a:lnSpc>
              <a:buNone/>
              <a:defRPr lang="en-US" sz="800" b="0" u="none" strike="noStrike">
                <a:solidFill>
                  <a:srgbClr val="FFFFFF"/>
                </a:solidFill>
                <a:effectLst/>
                <a:uFillTx/>
                <a:latin typeface="Arial"/>
                <a:ea typeface="Arial"/>
              </a:defRPr>
            </a:lvl1pPr>
          </a:lstStyle>
          <a:p>
            <a:pPr indent="0" algn="r" defTabSz="914400">
              <a:lnSpc>
                <a:spcPct val="100000"/>
              </a:lnSpc>
              <a:buNone/>
            </a:pPr>
            <a:fld id="{47789E94-381A-4FAE-9263-7BA03F6CA6A8}" type="slidenum">
              <a:rPr lang="en-US" sz="800" b="0" u="none" strike="noStrike">
                <a:solidFill>
                  <a:srgbClr val="FFFFFF"/>
                </a:solidFill>
                <a:effectLst/>
                <a:uFillTx/>
                <a:latin typeface="Arial"/>
                <a:ea typeface="Arial"/>
              </a:rPr>
              <a:t>2</a:t>
            </a:fld>
            <a:endParaRPr lang="en-US" sz="800" b="0" u="none" strike="noStrike">
              <a:solidFill>
                <a:srgbClr val="000000"/>
              </a:solidFill>
              <a:effectLst/>
              <a:uFillTx/>
              <a:latin typeface="Times New Roman"/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9" name="Shape 0"/>
          <p:cNvSpPr/>
          <p:nvPr/>
        </p:nvSpPr>
        <p:spPr>
          <a:xfrm>
            <a:off x="9381600" y="311040"/>
            <a:ext cx="100080" cy="100080"/>
          </a:xfrm>
          <a:prstGeom prst="ellipse">
            <a:avLst/>
          </a:prstGeom>
          <a:solidFill>
            <a:srgbClr val="CBD4DD"/>
          </a:solidFill>
          <a:ln w="12700">
            <a:solidFill>
              <a:srgbClr val="CBD4DD"/>
            </a:solidFill>
            <a:round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26280" rIns="90000" bIns="2628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u="none" strike="noStrike">
              <a:solidFill>
                <a:schemeClr val="dk1"/>
              </a:solidFill>
              <a:effectLst/>
              <a:uFillTx/>
              <a:latin typeface="Arial"/>
            </a:endParaRPr>
          </a:p>
        </p:txBody>
      </p:sp>
      <p:sp>
        <p:nvSpPr>
          <p:cNvPr id="90" name="Shape 1"/>
          <p:cNvSpPr/>
          <p:nvPr/>
        </p:nvSpPr>
        <p:spPr>
          <a:xfrm>
            <a:off x="9546480" y="311040"/>
            <a:ext cx="100080" cy="100080"/>
          </a:xfrm>
          <a:prstGeom prst="ellipse">
            <a:avLst/>
          </a:prstGeom>
          <a:solidFill>
            <a:srgbClr val="CBD4DD"/>
          </a:solidFill>
          <a:ln w="12700">
            <a:solidFill>
              <a:srgbClr val="CBD4DD"/>
            </a:solidFill>
            <a:round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26280" rIns="90000" bIns="2628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u="none" strike="noStrike">
              <a:solidFill>
                <a:schemeClr val="dk1"/>
              </a:solidFill>
              <a:effectLst/>
              <a:uFillTx/>
              <a:latin typeface="Arial"/>
            </a:endParaRPr>
          </a:p>
        </p:txBody>
      </p:sp>
      <p:sp>
        <p:nvSpPr>
          <p:cNvPr id="91" name="Shape 2"/>
          <p:cNvSpPr/>
          <p:nvPr/>
        </p:nvSpPr>
        <p:spPr>
          <a:xfrm>
            <a:off x="9711000" y="311040"/>
            <a:ext cx="100080" cy="100080"/>
          </a:xfrm>
          <a:prstGeom prst="ellipse">
            <a:avLst/>
          </a:prstGeom>
          <a:solidFill>
            <a:srgbClr val="00A8A8"/>
          </a:solidFill>
          <a:ln w="12700">
            <a:solidFill>
              <a:srgbClr val="00A8A8"/>
            </a:solidFill>
            <a:round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26280" rIns="90000" bIns="2628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u="none" strike="noStrike">
              <a:solidFill>
                <a:schemeClr val="dk1"/>
              </a:solidFill>
              <a:effectLst/>
              <a:uFillTx/>
              <a:latin typeface="Arial"/>
            </a:endParaRPr>
          </a:p>
        </p:txBody>
      </p:sp>
      <p:sp>
        <p:nvSpPr>
          <p:cNvPr id="92" name="Shape 3"/>
          <p:cNvSpPr/>
          <p:nvPr/>
        </p:nvSpPr>
        <p:spPr>
          <a:xfrm>
            <a:off x="9875520" y="311040"/>
            <a:ext cx="100080" cy="100080"/>
          </a:xfrm>
          <a:prstGeom prst="ellipse">
            <a:avLst/>
          </a:prstGeom>
          <a:solidFill>
            <a:srgbClr val="CBD4DD"/>
          </a:solidFill>
          <a:ln w="12700">
            <a:solidFill>
              <a:srgbClr val="CBD4DD"/>
            </a:solidFill>
            <a:round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26280" rIns="90000" bIns="2628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u="none" strike="noStrike">
              <a:solidFill>
                <a:schemeClr val="dk1"/>
              </a:solidFill>
              <a:effectLst/>
              <a:uFillTx/>
              <a:latin typeface="Arial"/>
            </a:endParaRPr>
          </a:p>
        </p:txBody>
      </p:sp>
      <p:sp>
        <p:nvSpPr>
          <p:cNvPr id="93" name="Shape 4"/>
          <p:cNvSpPr/>
          <p:nvPr/>
        </p:nvSpPr>
        <p:spPr>
          <a:xfrm>
            <a:off x="10040040" y="311040"/>
            <a:ext cx="100080" cy="100080"/>
          </a:xfrm>
          <a:prstGeom prst="ellipse">
            <a:avLst/>
          </a:prstGeom>
          <a:solidFill>
            <a:srgbClr val="CBD4DD"/>
          </a:solidFill>
          <a:ln w="12700">
            <a:solidFill>
              <a:srgbClr val="CBD4DD"/>
            </a:solidFill>
            <a:round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26280" rIns="90000" bIns="2628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u="none" strike="noStrike">
              <a:solidFill>
                <a:schemeClr val="dk1"/>
              </a:solidFill>
              <a:effectLst/>
              <a:uFillTx/>
              <a:latin typeface="Arial"/>
            </a:endParaRPr>
          </a:p>
        </p:txBody>
      </p:sp>
      <p:sp>
        <p:nvSpPr>
          <p:cNvPr id="94" name="Shape 5"/>
          <p:cNvSpPr/>
          <p:nvPr/>
        </p:nvSpPr>
        <p:spPr>
          <a:xfrm>
            <a:off x="10204560" y="311040"/>
            <a:ext cx="100080" cy="100080"/>
          </a:xfrm>
          <a:prstGeom prst="ellipse">
            <a:avLst/>
          </a:prstGeom>
          <a:solidFill>
            <a:srgbClr val="CBD4DD"/>
          </a:solidFill>
          <a:ln w="12700">
            <a:solidFill>
              <a:srgbClr val="CBD4DD"/>
            </a:solidFill>
            <a:round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26280" rIns="90000" bIns="2628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u="none" strike="noStrike">
              <a:solidFill>
                <a:schemeClr val="dk1"/>
              </a:solidFill>
              <a:effectLst/>
              <a:uFillTx/>
              <a:latin typeface="Arial"/>
            </a:endParaRPr>
          </a:p>
        </p:txBody>
      </p:sp>
      <p:sp>
        <p:nvSpPr>
          <p:cNvPr id="95" name="Shape 6"/>
          <p:cNvSpPr/>
          <p:nvPr/>
        </p:nvSpPr>
        <p:spPr>
          <a:xfrm>
            <a:off x="10369440" y="311040"/>
            <a:ext cx="100080" cy="100080"/>
          </a:xfrm>
          <a:prstGeom prst="ellipse">
            <a:avLst/>
          </a:prstGeom>
          <a:solidFill>
            <a:srgbClr val="CBD4DD"/>
          </a:solidFill>
          <a:ln w="12700">
            <a:solidFill>
              <a:srgbClr val="CBD4DD"/>
            </a:solidFill>
            <a:round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26280" rIns="90000" bIns="2628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u="none" strike="noStrike">
              <a:solidFill>
                <a:schemeClr val="dk1"/>
              </a:solidFill>
              <a:effectLst/>
              <a:uFillTx/>
              <a:latin typeface="Arial"/>
            </a:endParaRPr>
          </a:p>
        </p:txBody>
      </p:sp>
      <p:sp>
        <p:nvSpPr>
          <p:cNvPr id="96" name="Shape 7"/>
          <p:cNvSpPr/>
          <p:nvPr/>
        </p:nvSpPr>
        <p:spPr>
          <a:xfrm>
            <a:off x="10533960" y="311040"/>
            <a:ext cx="100080" cy="100080"/>
          </a:xfrm>
          <a:prstGeom prst="ellipse">
            <a:avLst/>
          </a:prstGeom>
          <a:solidFill>
            <a:srgbClr val="CBD4DD"/>
          </a:solidFill>
          <a:ln w="12700">
            <a:solidFill>
              <a:srgbClr val="CBD4DD"/>
            </a:solidFill>
            <a:round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26280" rIns="90000" bIns="2628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u="none" strike="noStrike">
              <a:solidFill>
                <a:schemeClr val="dk1"/>
              </a:solidFill>
              <a:effectLst/>
              <a:uFillTx/>
              <a:latin typeface="Arial"/>
            </a:endParaRPr>
          </a:p>
        </p:txBody>
      </p:sp>
      <p:sp>
        <p:nvSpPr>
          <p:cNvPr id="97" name="Shape 8"/>
          <p:cNvSpPr/>
          <p:nvPr/>
        </p:nvSpPr>
        <p:spPr>
          <a:xfrm>
            <a:off x="10698480" y="311040"/>
            <a:ext cx="100080" cy="100080"/>
          </a:xfrm>
          <a:prstGeom prst="ellipse">
            <a:avLst/>
          </a:prstGeom>
          <a:solidFill>
            <a:srgbClr val="CBD4DD"/>
          </a:solidFill>
          <a:ln w="12700">
            <a:solidFill>
              <a:srgbClr val="CBD4DD"/>
            </a:solidFill>
            <a:round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26280" rIns="90000" bIns="2628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u="none" strike="noStrike">
              <a:solidFill>
                <a:schemeClr val="dk1"/>
              </a:solidFill>
              <a:effectLst/>
              <a:uFillTx/>
              <a:latin typeface="Arial"/>
            </a:endParaRPr>
          </a:p>
        </p:txBody>
      </p:sp>
      <p:sp>
        <p:nvSpPr>
          <p:cNvPr id="98" name="Shape 9"/>
          <p:cNvSpPr/>
          <p:nvPr/>
        </p:nvSpPr>
        <p:spPr>
          <a:xfrm>
            <a:off x="10863000" y="311040"/>
            <a:ext cx="100080" cy="100080"/>
          </a:xfrm>
          <a:prstGeom prst="ellipse">
            <a:avLst/>
          </a:prstGeom>
          <a:solidFill>
            <a:srgbClr val="CBD4DD"/>
          </a:solidFill>
          <a:ln w="12700">
            <a:solidFill>
              <a:srgbClr val="CBD4DD"/>
            </a:solidFill>
            <a:round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26280" rIns="90000" bIns="2628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u="none" strike="noStrike">
              <a:solidFill>
                <a:schemeClr val="dk1"/>
              </a:solidFill>
              <a:effectLst/>
              <a:uFillTx/>
              <a:latin typeface="Arial"/>
            </a:endParaRPr>
          </a:p>
        </p:txBody>
      </p:sp>
      <p:sp>
        <p:nvSpPr>
          <p:cNvPr id="99" name="Shape 10"/>
          <p:cNvSpPr/>
          <p:nvPr/>
        </p:nvSpPr>
        <p:spPr>
          <a:xfrm>
            <a:off x="11027520" y="311040"/>
            <a:ext cx="100080" cy="100080"/>
          </a:xfrm>
          <a:prstGeom prst="ellipse">
            <a:avLst/>
          </a:prstGeom>
          <a:solidFill>
            <a:srgbClr val="CBD4DD"/>
          </a:solidFill>
          <a:ln w="12700">
            <a:solidFill>
              <a:srgbClr val="CBD4DD"/>
            </a:solidFill>
            <a:round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26280" rIns="90000" bIns="2628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u="none" strike="noStrike">
              <a:solidFill>
                <a:schemeClr val="dk1"/>
              </a:solidFill>
              <a:effectLst/>
              <a:uFillTx/>
              <a:latin typeface="Arial"/>
            </a:endParaRPr>
          </a:p>
        </p:txBody>
      </p:sp>
      <p:sp>
        <p:nvSpPr>
          <p:cNvPr id="100" name="Shape 11"/>
          <p:cNvSpPr/>
          <p:nvPr/>
        </p:nvSpPr>
        <p:spPr>
          <a:xfrm>
            <a:off x="11192400" y="311040"/>
            <a:ext cx="100080" cy="100080"/>
          </a:xfrm>
          <a:prstGeom prst="ellipse">
            <a:avLst/>
          </a:prstGeom>
          <a:solidFill>
            <a:srgbClr val="CBD4DD"/>
          </a:solidFill>
          <a:ln w="12700">
            <a:solidFill>
              <a:srgbClr val="CBD4DD"/>
            </a:solidFill>
            <a:round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26280" rIns="90000" bIns="2628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u="none" strike="noStrike">
              <a:solidFill>
                <a:schemeClr val="dk1"/>
              </a:solidFill>
              <a:effectLst/>
              <a:uFillTx/>
              <a:latin typeface="Arial"/>
            </a:endParaRPr>
          </a:p>
        </p:txBody>
      </p:sp>
      <p:sp>
        <p:nvSpPr>
          <p:cNvPr id="101" name="Text 12"/>
          <p:cNvSpPr/>
          <p:nvPr/>
        </p:nvSpPr>
        <p:spPr>
          <a:xfrm>
            <a:off x="502920" y="255960"/>
            <a:ext cx="2102760" cy="20088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 anchor="ctr">
            <a:normAutofit/>
          </a:bodyPr>
          <a:lstStyle/>
          <a:p>
            <a:pPr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950" b="1" u="none" strike="noStrike" spc="130">
                <a:solidFill>
                  <a:srgbClr val="00A8A8"/>
                </a:solidFill>
                <a:effectLst/>
                <a:uFillTx/>
                <a:latin typeface="Arial"/>
                <a:ea typeface="Arial"/>
              </a:rPr>
              <a:t>02 · RESEARCH DESIGN</a:t>
            </a:r>
            <a:endParaRPr lang="en-US" sz="95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102" name="Text 13"/>
          <p:cNvSpPr/>
          <p:nvPr/>
        </p:nvSpPr>
        <p:spPr>
          <a:xfrm>
            <a:off x="502920" y="484560"/>
            <a:ext cx="10743840" cy="51156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 anchor="t">
            <a:normAutofit/>
          </a:bodyPr>
          <a:lstStyle/>
          <a:p>
            <a:pPr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2700" b="1" u="none" strike="noStrike">
                <a:solidFill>
                  <a:srgbClr val="071B2C"/>
                </a:solidFill>
                <a:effectLst/>
                <a:uFillTx/>
                <a:latin typeface="Arial"/>
                <a:ea typeface="Arial"/>
              </a:rPr>
              <a:t>Research question and objectives</a:t>
            </a:r>
            <a:endParaRPr lang="en-US" sz="270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103" name="Text 14"/>
          <p:cNvSpPr/>
          <p:nvPr/>
        </p:nvSpPr>
        <p:spPr>
          <a:xfrm>
            <a:off x="502920" y="978480"/>
            <a:ext cx="10698120" cy="29232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 anchor="t">
            <a:normAutofit/>
          </a:bodyPr>
          <a:lstStyle/>
          <a:p>
            <a:pPr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1150" b="0" u="none" strike="noStrike">
                <a:solidFill>
                  <a:srgbClr val="526271"/>
                </a:solidFill>
                <a:effectLst/>
                <a:uFillTx/>
                <a:latin typeface="Arial"/>
                <a:ea typeface="Arial"/>
              </a:rPr>
              <a:t>A narrow question allowed the technical experiment and governance artefact to be evaluated together.</a:t>
            </a:r>
            <a:endParaRPr lang="en-US" sz="115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104" name="Shape 15"/>
          <p:cNvSpPr/>
          <p:nvPr/>
        </p:nvSpPr>
        <p:spPr>
          <a:xfrm>
            <a:off x="658440" y="1417320"/>
            <a:ext cx="10899360" cy="1023840"/>
          </a:xfrm>
          <a:prstGeom prst="roundRect">
            <a:avLst>
              <a:gd name="adj" fmla="val 7143"/>
            </a:avLst>
          </a:prstGeom>
          <a:solidFill>
            <a:srgbClr val="071B2C"/>
          </a:solidFill>
          <a:ln w="10160">
            <a:solidFill>
              <a:srgbClr val="163B54"/>
            </a:solidFill>
            <a:round/>
          </a:ln>
          <a:effectLst>
            <a:outerShdw blurRad="19080" dist="50402" dir="2700000" algn="bl" rotWithShape="0">
              <a:srgbClr val="7A8794">
                <a:alpha val="12000"/>
              </a:srgbClr>
            </a:outerShdw>
          </a:effectLst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u="none" strike="noStrike">
              <a:solidFill>
                <a:schemeClr val="dk1"/>
              </a:solidFill>
              <a:effectLst/>
              <a:uFillTx/>
              <a:latin typeface="Arial"/>
            </a:endParaRPr>
          </a:p>
        </p:txBody>
      </p:sp>
      <p:sp>
        <p:nvSpPr>
          <p:cNvPr id="105" name="Text 16"/>
          <p:cNvSpPr/>
          <p:nvPr/>
        </p:nvSpPr>
        <p:spPr>
          <a:xfrm>
            <a:off x="896040" y="1618560"/>
            <a:ext cx="1325520" cy="20088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 anchor="ctr">
            <a:normAutofit fontScale="92500" lnSpcReduction="19999"/>
          </a:bodyPr>
          <a:lstStyle/>
          <a:p>
            <a:pPr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900" b="1" u="none" strike="noStrike" spc="111">
                <a:solidFill>
                  <a:srgbClr val="3FD28C"/>
                </a:solidFill>
                <a:effectLst/>
                <a:uFillTx/>
                <a:latin typeface="Arial"/>
                <a:ea typeface="Arial"/>
              </a:rPr>
              <a:t>RESEARCH QUESTION</a:t>
            </a:r>
            <a:endParaRPr lang="en-US" sz="90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106" name="Text 17"/>
          <p:cNvSpPr/>
          <p:nvPr/>
        </p:nvSpPr>
        <p:spPr>
          <a:xfrm>
            <a:off x="896040" y="1883520"/>
            <a:ext cx="10076400" cy="41112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 anchor="t">
            <a:normAutofit fontScale="92500" lnSpcReduction="19999"/>
          </a:bodyPr>
          <a:lstStyle/>
          <a:p>
            <a:pPr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1650" b="1" u="none" strike="noStrike">
                <a:solidFill>
                  <a:srgbClr val="FFFFFF"/>
                </a:solidFill>
                <a:effectLst/>
                <a:uFillTx/>
                <a:latin typeface="Arial"/>
                <a:ea typeface="Arial"/>
              </a:rPr>
              <a:t>How can AI governance principles and supervised machine-learning techniques be combined to create a banking cybersecurity decision-support system using UNSW-NB15?</a:t>
            </a:r>
            <a:endParaRPr lang="en-US" sz="165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107" name="Shape 18"/>
          <p:cNvSpPr/>
          <p:nvPr/>
        </p:nvSpPr>
        <p:spPr>
          <a:xfrm>
            <a:off x="658440" y="2788920"/>
            <a:ext cx="2486880" cy="2066040"/>
          </a:xfrm>
          <a:prstGeom prst="roundRect">
            <a:avLst>
              <a:gd name="adj" fmla="val 3540"/>
            </a:avLst>
          </a:prstGeom>
          <a:solidFill>
            <a:srgbClr val="FFFFFF"/>
          </a:solidFill>
          <a:ln w="10160">
            <a:solidFill>
              <a:srgbClr val="D8E0E8"/>
            </a:solidFill>
            <a:round/>
          </a:ln>
          <a:effectLst>
            <a:outerShdw blurRad="19080" dist="50402" dir="2700000" algn="bl" rotWithShape="0">
              <a:srgbClr val="7A8794">
                <a:alpha val="12000"/>
              </a:srgbClr>
            </a:outerShdw>
          </a:effectLst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u="none" strike="noStrike">
              <a:solidFill>
                <a:schemeClr val="dk1"/>
              </a:solidFill>
              <a:effectLst/>
              <a:uFillTx/>
              <a:latin typeface="Arial"/>
            </a:endParaRPr>
          </a:p>
        </p:txBody>
      </p:sp>
      <p:sp>
        <p:nvSpPr>
          <p:cNvPr id="108" name="Shape 19"/>
          <p:cNvSpPr/>
          <p:nvPr/>
        </p:nvSpPr>
        <p:spPr>
          <a:xfrm>
            <a:off x="813960" y="2944440"/>
            <a:ext cx="392760" cy="292320"/>
          </a:xfrm>
          <a:prstGeom prst="roundRect">
            <a:avLst>
              <a:gd name="adj" fmla="val 25000"/>
            </a:avLst>
          </a:prstGeom>
          <a:solidFill>
            <a:srgbClr val="00A8A8"/>
          </a:solidFill>
          <a:ln w="12700">
            <a:solidFill>
              <a:srgbClr val="00A8A8"/>
            </a:solidFill>
            <a:round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u="none" strike="noStrike">
              <a:solidFill>
                <a:schemeClr val="dk1"/>
              </a:solidFill>
              <a:effectLst/>
              <a:uFillTx/>
              <a:latin typeface="Arial"/>
            </a:endParaRPr>
          </a:p>
        </p:txBody>
      </p:sp>
      <p:sp>
        <p:nvSpPr>
          <p:cNvPr id="109" name="Text 20"/>
          <p:cNvSpPr/>
          <p:nvPr/>
        </p:nvSpPr>
        <p:spPr>
          <a:xfrm>
            <a:off x="887040" y="2980800"/>
            <a:ext cx="246600" cy="21924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 anchor="ctr">
            <a:normAutofit/>
          </a:bodyPr>
          <a:lstStyle/>
          <a:p>
            <a:pPr algn="ctr"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920" b="1" u="none" strike="noStrike">
                <a:solidFill>
                  <a:srgbClr val="FFFFFF"/>
                </a:solidFill>
                <a:effectLst/>
                <a:uFillTx/>
                <a:latin typeface="Arial"/>
                <a:ea typeface="Arial"/>
              </a:rPr>
              <a:t>1</a:t>
            </a:r>
            <a:endParaRPr lang="en-US" sz="92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110" name="Text 21"/>
          <p:cNvSpPr/>
          <p:nvPr/>
        </p:nvSpPr>
        <p:spPr>
          <a:xfrm>
            <a:off x="813960" y="3401640"/>
            <a:ext cx="2148480" cy="31068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 anchor="ctr">
            <a:normAutofit/>
          </a:bodyPr>
          <a:lstStyle/>
          <a:p>
            <a:pPr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1450" b="1" u="none" strike="noStrike">
                <a:solidFill>
                  <a:srgbClr val="071B2C"/>
                </a:solidFill>
                <a:effectLst/>
                <a:uFillTx/>
                <a:latin typeface="Arial"/>
                <a:ea typeface="Arial"/>
              </a:rPr>
              <a:t>Prepare valid data</a:t>
            </a:r>
            <a:endParaRPr lang="en-US" sz="145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111" name="Text 22"/>
          <p:cNvSpPr/>
          <p:nvPr/>
        </p:nvSpPr>
        <p:spPr>
          <a:xfrm>
            <a:off x="813960" y="3822120"/>
            <a:ext cx="2148480" cy="71280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 anchor="t">
            <a:normAutofit/>
          </a:bodyPr>
          <a:lstStyle/>
          <a:p>
            <a:pPr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1080" b="0" u="none" strike="noStrike">
                <a:solidFill>
                  <a:srgbClr val="526271"/>
                </a:solidFill>
                <a:effectLst/>
                <a:uFillTx/>
                <a:latin typeface="Arial"/>
                <a:ea typeface="Arial"/>
              </a:rPr>
              <a:t>Inspect, clean, prevent leakage and build a repeatable preprocessing pipeline.</a:t>
            </a:r>
            <a:endParaRPr lang="en-US" sz="108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112" name="Shape 23"/>
          <p:cNvSpPr/>
          <p:nvPr/>
        </p:nvSpPr>
        <p:spPr>
          <a:xfrm>
            <a:off x="3420000" y="2788920"/>
            <a:ext cx="2486880" cy="2066040"/>
          </a:xfrm>
          <a:prstGeom prst="roundRect">
            <a:avLst>
              <a:gd name="adj" fmla="val 3540"/>
            </a:avLst>
          </a:prstGeom>
          <a:solidFill>
            <a:srgbClr val="FFFFFF"/>
          </a:solidFill>
          <a:ln w="10160">
            <a:solidFill>
              <a:srgbClr val="D8E0E8"/>
            </a:solidFill>
            <a:round/>
          </a:ln>
          <a:effectLst>
            <a:outerShdw blurRad="19080" dist="50402" dir="2700000" algn="bl" rotWithShape="0">
              <a:srgbClr val="7A8794">
                <a:alpha val="12000"/>
              </a:srgbClr>
            </a:outerShdw>
          </a:effectLst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u="none" strike="noStrike">
              <a:solidFill>
                <a:schemeClr val="dk1"/>
              </a:solidFill>
              <a:effectLst/>
              <a:uFillTx/>
              <a:latin typeface="Arial"/>
            </a:endParaRPr>
          </a:p>
        </p:txBody>
      </p:sp>
      <p:sp>
        <p:nvSpPr>
          <p:cNvPr id="113" name="Shape 24"/>
          <p:cNvSpPr/>
          <p:nvPr/>
        </p:nvSpPr>
        <p:spPr>
          <a:xfrm>
            <a:off x="3575160" y="2944440"/>
            <a:ext cx="392760" cy="292320"/>
          </a:xfrm>
          <a:prstGeom prst="roundRect">
            <a:avLst>
              <a:gd name="adj" fmla="val 25000"/>
            </a:avLst>
          </a:prstGeom>
          <a:solidFill>
            <a:srgbClr val="00A8A8"/>
          </a:solidFill>
          <a:ln w="12700">
            <a:solidFill>
              <a:srgbClr val="00A8A8"/>
            </a:solidFill>
            <a:round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u="none" strike="noStrike">
              <a:solidFill>
                <a:schemeClr val="dk1"/>
              </a:solidFill>
              <a:effectLst/>
              <a:uFillTx/>
              <a:latin typeface="Arial"/>
            </a:endParaRPr>
          </a:p>
        </p:txBody>
      </p:sp>
      <p:sp>
        <p:nvSpPr>
          <p:cNvPr id="114" name="Text 25"/>
          <p:cNvSpPr/>
          <p:nvPr/>
        </p:nvSpPr>
        <p:spPr>
          <a:xfrm>
            <a:off x="3648600" y="2980800"/>
            <a:ext cx="246600" cy="21924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 anchor="ctr">
            <a:normAutofit/>
          </a:bodyPr>
          <a:lstStyle/>
          <a:p>
            <a:pPr algn="ctr"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920" b="1" u="none" strike="noStrike">
                <a:solidFill>
                  <a:srgbClr val="FFFFFF"/>
                </a:solidFill>
                <a:effectLst/>
                <a:uFillTx/>
                <a:latin typeface="Arial"/>
                <a:ea typeface="Arial"/>
              </a:rPr>
              <a:t>2</a:t>
            </a:r>
            <a:endParaRPr lang="en-US" sz="92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115" name="Text 26"/>
          <p:cNvSpPr/>
          <p:nvPr/>
        </p:nvSpPr>
        <p:spPr>
          <a:xfrm>
            <a:off x="3575160" y="3401640"/>
            <a:ext cx="2148480" cy="31068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 anchor="ctr">
            <a:normAutofit/>
          </a:bodyPr>
          <a:lstStyle/>
          <a:p>
            <a:pPr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1450" b="1" u="none" strike="noStrike">
                <a:solidFill>
                  <a:srgbClr val="071B2C"/>
                </a:solidFill>
                <a:effectLst/>
                <a:uFillTx/>
                <a:latin typeface="Arial"/>
                <a:ea typeface="Arial"/>
              </a:rPr>
              <a:t>Compare models</a:t>
            </a:r>
            <a:endParaRPr lang="en-US" sz="145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116" name="Text 27"/>
          <p:cNvSpPr/>
          <p:nvPr/>
        </p:nvSpPr>
        <p:spPr>
          <a:xfrm>
            <a:off x="3575160" y="3822120"/>
            <a:ext cx="2148480" cy="71280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 anchor="t">
            <a:normAutofit/>
          </a:bodyPr>
          <a:lstStyle/>
          <a:p>
            <a:pPr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1080" b="0" u="none" strike="noStrike">
                <a:solidFill>
                  <a:srgbClr val="526271"/>
                </a:solidFill>
                <a:effectLst/>
                <a:uFillTx/>
                <a:latin typeface="Arial"/>
                <a:ea typeface="Arial"/>
              </a:rPr>
              <a:t>Train Logistic Regression, Decision Tree and Random Forest using multiple metrics.</a:t>
            </a:r>
            <a:endParaRPr lang="en-US" sz="108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117" name="Shape 28"/>
          <p:cNvSpPr/>
          <p:nvPr/>
        </p:nvSpPr>
        <p:spPr>
          <a:xfrm>
            <a:off x="6181200" y="2788920"/>
            <a:ext cx="2486880" cy="2066040"/>
          </a:xfrm>
          <a:prstGeom prst="roundRect">
            <a:avLst>
              <a:gd name="adj" fmla="val 3540"/>
            </a:avLst>
          </a:prstGeom>
          <a:solidFill>
            <a:srgbClr val="FFFFFF"/>
          </a:solidFill>
          <a:ln w="10160">
            <a:solidFill>
              <a:srgbClr val="D8E0E8"/>
            </a:solidFill>
            <a:round/>
          </a:ln>
          <a:effectLst>
            <a:outerShdw blurRad="19080" dist="50402" dir="2700000" algn="bl" rotWithShape="0">
              <a:srgbClr val="7A8794">
                <a:alpha val="12000"/>
              </a:srgbClr>
            </a:outerShdw>
          </a:effectLst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u="none" strike="noStrike">
              <a:solidFill>
                <a:schemeClr val="dk1"/>
              </a:solidFill>
              <a:effectLst/>
              <a:uFillTx/>
              <a:latin typeface="Arial"/>
            </a:endParaRPr>
          </a:p>
        </p:txBody>
      </p:sp>
      <p:sp>
        <p:nvSpPr>
          <p:cNvPr id="118" name="Shape 29"/>
          <p:cNvSpPr/>
          <p:nvPr/>
        </p:nvSpPr>
        <p:spPr>
          <a:xfrm>
            <a:off x="6336720" y="2944440"/>
            <a:ext cx="392760" cy="292320"/>
          </a:xfrm>
          <a:prstGeom prst="roundRect">
            <a:avLst>
              <a:gd name="adj" fmla="val 25000"/>
            </a:avLst>
          </a:prstGeom>
          <a:solidFill>
            <a:srgbClr val="00A8A8"/>
          </a:solidFill>
          <a:ln w="12700">
            <a:solidFill>
              <a:srgbClr val="00A8A8"/>
            </a:solidFill>
            <a:round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u="none" strike="noStrike">
              <a:solidFill>
                <a:schemeClr val="dk1"/>
              </a:solidFill>
              <a:effectLst/>
              <a:uFillTx/>
              <a:latin typeface="Arial"/>
            </a:endParaRPr>
          </a:p>
        </p:txBody>
      </p:sp>
      <p:sp>
        <p:nvSpPr>
          <p:cNvPr id="119" name="Text 30"/>
          <p:cNvSpPr/>
          <p:nvPr/>
        </p:nvSpPr>
        <p:spPr>
          <a:xfrm>
            <a:off x="6409800" y="2980800"/>
            <a:ext cx="246600" cy="21924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 anchor="ctr">
            <a:normAutofit/>
          </a:bodyPr>
          <a:lstStyle/>
          <a:p>
            <a:pPr algn="ctr"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920" b="1" u="none" strike="noStrike">
                <a:solidFill>
                  <a:srgbClr val="FFFFFF"/>
                </a:solidFill>
                <a:effectLst/>
                <a:uFillTx/>
                <a:latin typeface="Arial"/>
                <a:ea typeface="Arial"/>
              </a:rPr>
              <a:t>3</a:t>
            </a:r>
            <a:endParaRPr lang="en-US" sz="92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120" name="Text 31"/>
          <p:cNvSpPr/>
          <p:nvPr/>
        </p:nvSpPr>
        <p:spPr>
          <a:xfrm>
            <a:off x="6336720" y="3401640"/>
            <a:ext cx="2148480" cy="31068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 anchor="ctr">
            <a:normAutofit/>
          </a:bodyPr>
          <a:lstStyle/>
          <a:p>
            <a:pPr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1450" b="1" u="none" strike="noStrike">
                <a:solidFill>
                  <a:srgbClr val="071B2C"/>
                </a:solidFill>
                <a:effectLst/>
                <a:uFillTx/>
                <a:latin typeface="Arial"/>
                <a:ea typeface="Arial"/>
              </a:rPr>
              <a:t>Explain risk</a:t>
            </a:r>
            <a:endParaRPr lang="en-US" sz="145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121" name="Text 32"/>
          <p:cNvSpPr/>
          <p:nvPr/>
        </p:nvSpPr>
        <p:spPr>
          <a:xfrm>
            <a:off x="6336720" y="3822120"/>
            <a:ext cx="2148480" cy="71280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 anchor="t">
            <a:normAutofit/>
          </a:bodyPr>
          <a:lstStyle/>
          <a:p>
            <a:pPr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1080" b="0" u="none" strike="noStrike">
                <a:solidFill>
                  <a:srgbClr val="526271"/>
                </a:solidFill>
                <a:effectLst/>
                <a:uFillTx/>
                <a:latin typeface="Arial"/>
                <a:ea typeface="Arial"/>
              </a:rPr>
              <a:t>Use feature importance, SHAP and threshold analysis to expose model behaviour.</a:t>
            </a:r>
            <a:endParaRPr lang="en-US" sz="108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122" name="Shape 33"/>
          <p:cNvSpPr/>
          <p:nvPr/>
        </p:nvSpPr>
        <p:spPr>
          <a:xfrm>
            <a:off x="8942760" y="2788920"/>
            <a:ext cx="2486880" cy="2066040"/>
          </a:xfrm>
          <a:prstGeom prst="roundRect">
            <a:avLst>
              <a:gd name="adj" fmla="val 3540"/>
            </a:avLst>
          </a:prstGeom>
          <a:solidFill>
            <a:srgbClr val="FFFFFF"/>
          </a:solidFill>
          <a:ln w="10160">
            <a:solidFill>
              <a:srgbClr val="D8E0E8"/>
            </a:solidFill>
            <a:round/>
          </a:ln>
          <a:effectLst>
            <a:outerShdw blurRad="19080" dist="50402" dir="2700000" algn="bl" rotWithShape="0">
              <a:srgbClr val="7A8794">
                <a:alpha val="12000"/>
              </a:srgbClr>
            </a:outerShdw>
          </a:effectLst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u="none" strike="noStrike">
              <a:solidFill>
                <a:schemeClr val="dk1"/>
              </a:solidFill>
              <a:effectLst/>
              <a:uFillTx/>
              <a:latin typeface="Arial"/>
            </a:endParaRPr>
          </a:p>
        </p:txBody>
      </p:sp>
      <p:sp>
        <p:nvSpPr>
          <p:cNvPr id="123" name="Shape 34"/>
          <p:cNvSpPr/>
          <p:nvPr/>
        </p:nvSpPr>
        <p:spPr>
          <a:xfrm>
            <a:off x="9098280" y="2944440"/>
            <a:ext cx="392760" cy="292320"/>
          </a:xfrm>
          <a:prstGeom prst="roundRect">
            <a:avLst>
              <a:gd name="adj" fmla="val 25000"/>
            </a:avLst>
          </a:prstGeom>
          <a:solidFill>
            <a:srgbClr val="3FD28C"/>
          </a:solidFill>
          <a:ln w="12700">
            <a:solidFill>
              <a:srgbClr val="3FD28C"/>
            </a:solidFill>
            <a:round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u="none" strike="noStrike">
              <a:solidFill>
                <a:schemeClr val="dk1"/>
              </a:solidFill>
              <a:effectLst/>
              <a:uFillTx/>
              <a:latin typeface="Arial"/>
            </a:endParaRPr>
          </a:p>
        </p:txBody>
      </p:sp>
      <p:sp>
        <p:nvSpPr>
          <p:cNvPr id="124" name="Text 35"/>
          <p:cNvSpPr/>
          <p:nvPr/>
        </p:nvSpPr>
        <p:spPr>
          <a:xfrm>
            <a:off x="9171360" y="2980800"/>
            <a:ext cx="246600" cy="21924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 anchor="ctr">
            <a:normAutofit/>
          </a:bodyPr>
          <a:lstStyle/>
          <a:p>
            <a:pPr algn="ctr"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920" b="1" u="none" strike="noStrike">
                <a:solidFill>
                  <a:srgbClr val="071B2C"/>
                </a:solidFill>
                <a:effectLst/>
                <a:uFillTx/>
                <a:latin typeface="Arial"/>
                <a:ea typeface="Arial"/>
              </a:rPr>
              <a:t>4</a:t>
            </a:r>
            <a:endParaRPr lang="en-US" sz="92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125" name="Text 36"/>
          <p:cNvSpPr/>
          <p:nvPr/>
        </p:nvSpPr>
        <p:spPr>
          <a:xfrm>
            <a:off x="9098280" y="3401640"/>
            <a:ext cx="2148480" cy="31068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 anchor="ctr">
            <a:normAutofit/>
          </a:bodyPr>
          <a:lstStyle/>
          <a:p>
            <a:pPr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1450" b="1" u="none" strike="noStrike">
                <a:solidFill>
                  <a:srgbClr val="071B2C"/>
                </a:solidFill>
                <a:effectLst/>
                <a:uFillTx/>
                <a:latin typeface="Arial"/>
                <a:ea typeface="Arial"/>
              </a:rPr>
              <a:t>Govern decisions</a:t>
            </a:r>
            <a:endParaRPr lang="en-US" sz="145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126" name="Text 37"/>
          <p:cNvSpPr/>
          <p:nvPr/>
        </p:nvSpPr>
        <p:spPr>
          <a:xfrm>
            <a:off x="9098280" y="3822120"/>
            <a:ext cx="2148480" cy="71280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 anchor="t">
            <a:normAutofit/>
          </a:bodyPr>
          <a:lstStyle/>
          <a:p>
            <a:pPr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1080" b="0" u="none" strike="noStrike">
                <a:solidFill>
                  <a:srgbClr val="526271"/>
                </a:solidFill>
                <a:effectLst/>
                <a:uFillTx/>
                <a:latin typeface="Arial"/>
                <a:ea typeface="Arial"/>
              </a:rPr>
              <a:t>Build a Streamlit artefact with risk levels, audit logs, analytics and human review.</a:t>
            </a:r>
            <a:endParaRPr lang="en-US" sz="108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127" name="Shape 38"/>
          <p:cNvSpPr/>
          <p:nvPr/>
        </p:nvSpPr>
        <p:spPr>
          <a:xfrm>
            <a:off x="658440" y="5175360"/>
            <a:ext cx="10899360" cy="566640"/>
          </a:xfrm>
          <a:prstGeom prst="roundRect">
            <a:avLst>
              <a:gd name="adj" fmla="val 9677"/>
            </a:avLst>
          </a:prstGeom>
          <a:solidFill>
            <a:srgbClr val="EAF3FB"/>
          </a:solidFill>
          <a:ln w="12700">
            <a:solidFill>
              <a:srgbClr val="EAF3FB"/>
            </a:solidFill>
            <a:round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u="none" strike="noStrike">
              <a:solidFill>
                <a:schemeClr val="dk1"/>
              </a:solidFill>
              <a:effectLst/>
              <a:uFillTx/>
              <a:latin typeface="Arial"/>
            </a:endParaRPr>
          </a:p>
        </p:txBody>
      </p:sp>
      <p:sp>
        <p:nvSpPr>
          <p:cNvPr id="128" name="Shape 39"/>
          <p:cNvSpPr/>
          <p:nvPr/>
        </p:nvSpPr>
        <p:spPr>
          <a:xfrm>
            <a:off x="658440" y="5175360"/>
            <a:ext cx="54360" cy="566640"/>
          </a:xfrm>
          <a:prstGeom prst="rect">
            <a:avLst/>
          </a:prstGeom>
          <a:solidFill>
            <a:srgbClr val="00A8A8"/>
          </a:solidFill>
          <a:ln w="12700">
            <a:solidFill>
              <a:srgbClr val="00A8A8"/>
            </a:solidFill>
            <a:round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u="none" strike="noStrike">
              <a:solidFill>
                <a:schemeClr val="dk1"/>
              </a:solidFill>
              <a:effectLst/>
              <a:uFillTx/>
              <a:latin typeface="Arial"/>
            </a:endParaRPr>
          </a:p>
        </p:txBody>
      </p:sp>
      <p:sp>
        <p:nvSpPr>
          <p:cNvPr id="129" name="Text 40"/>
          <p:cNvSpPr/>
          <p:nvPr/>
        </p:nvSpPr>
        <p:spPr>
          <a:xfrm>
            <a:off x="822960" y="5257800"/>
            <a:ext cx="10643400" cy="40212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 anchor="ctr">
            <a:normAutofit/>
          </a:bodyPr>
          <a:lstStyle/>
          <a:p>
            <a:pPr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1200" b="1" u="none" strike="noStrike">
                <a:solidFill>
                  <a:srgbClr val="071B2C"/>
                </a:solidFill>
                <a:effectLst/>
                <a:uFillTx/>
                <a:latin typeface="Arial"/>
                <a:ea typeface="Arial"/>
              </a:rPr>
              <a:t>Evaluation logic: model metrics + explainability evidence + artefact functionality + governance controls.</a:t>
            </a:r>
            <a:endParaRPr lang="en-US" sz="120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130" name="Text 41"/>
          <p:cNvSpPr/>
          <p:nvPr/>
        </p:nvSpPr>
        <p:spPr>
          <a:xfrm>
            <a:off x="502920" y="6409800"/>
            <a:ext cx="10835280" cy="16416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 anchor="ctr">
            <a:normAutofit/>
          </a:bodyPr>
          <a:lstStyle/>
          <a:p>
            <a:pPr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750" b="0" u="none" strike="noStrike">
                <a:solidFill>
                  <a:srgbClr val="53616E"/>
                </a:solidFill>
                <a:effectLst/>
                <a:uFillTx/>
                <a:latin typeface="Arial"/>
              </a:rPr>
              <a:t>Research framing draws on intrusion-detection and responsible-AI literature [1], [3], [7].</a:t>
            </a:r>
            <a:endParaRPr lang="en-US" sz="75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131" name="PlaceHolder 1"/>
          <p:cNvSpPr>
            <a:spLocks noGrp="1"/>
          </p:cNvSpPr>
          <p:nvPr>
            <p:ph type="sldNum" idx="6"/>
          </p:nvPr>
        </p:nvSpPr>
        <p:spPr>
          <a:xfrm>
            <a:off x="11631240" y="6464880"/>
            <a:ext cx="319680" cy="164160"/>
          </a:xfrm>
          <a:prstGeom prst="rect">
            <a:avLst/>
          </a:prstGeom>
          <a:noFill/>
          <a:ln w="0">
            <a:noFill/>
          </a:ln>
        </p:spPr>
        <p:txBody>
          <a:bodyPr lIns="90000" tIns="45000" rIns="90000" bIns="45000" anchor="t">
            <a:noAutofit/>
          </a:bodyPr>
          <a:lstStyle>
            <a:lvl1pPr indent="0" algn="r" defTabSz="914400">
              <a:lnSpc>
                <a:spcPct val="100000"/>
              </a:lnSpc>
              <a:buNone/>
              <a:defRPr lang="en-US" sz="800" b="0" u="none" strike="noStrike">
                <a:solidFill>
                  <a:srgbClr val="FFFFFF"/>
                </a:solidFill>
                <a:effectLst/>
                <a:uFillTx/>
                <a:latin typeface="Arial"/>
                <a:ea typeface="Arial"/>
              </a:defRPr>
            </a:lvl1pPr>
          </a:lstStyle>
          <a:p>
            <a:pPr indent="0" algn="r" defTabSz="914400">
              <a:lnSpc>
                <a:spcPct val="100000"/>
              </a:lnSpc>
              <a:buNone/>
            </a:pPr>
            <a:fld id="{962001A9-293A-4176-B016-3D24CD58DED5}" type="slidenum">
              <a:rPr lang="en-US" sz="800" b="0" u="none" strike="noStrike">
                <a:solidFill>
                  <a:srgbClr val="FFFFFF"/>
                </a:solidFill>
                <a:effectLst/>
                <a:uFillTx/>
                <a:latin typeface="Arial"/>
                <a:ea typeface="Arial"/>
              </a:rPr>
              <a:t>3</a:t>
            </a:fld>
            <a:endParaRPr lang="en-US" sz="800" b="0" u="none" strike="noStrike">
              <a:solidFill>
                <a:srgbClr val="000000"/>
              </a:solidFill>
              <a:effectLst/>
              <a:uFillTx/>
              <a:latin typeface="Times New Roman"/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2" name="Shape 0"/>
          <p:cNvSpPr/>
          <p:nvPr/>
        </p:nvSpPr>
        <p:spPr>
          <a:xfrm>
            <a:off x="9381600" y="311040"/>
            <a:ext cx="100080" cy="100080"/>
          </a:xfrm>
          <a:prstGeom prst="ellipse">
            <a:avLst/>
          </a:prstGeom>
          <a:solidFill>
            <a:srgbClr val="CBD4DD"/>
          </a:solidFill>
          <a:ln w="12700">
            <a:solidFill>
              <a:srgbClr val="CBD4DD"/>
            </a:solidFill>
            <a:round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26280" rIns="90000" bIns="2628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u="none" strike="noStrike">
              <a:solidFill>
                <a:schemeClr val="dk1"/>
              </a:solidFill>
              <a:effectLst/>
              <a:uFillTx/>
              <a:latin typeface="Arial"/>
            </a:endParaRPr>
          </a:p>
        </p:txBody>
      </p:sp>
      <p:sp>
        <p:nvSpPr>
          <p:cNvPr id="133" name="Shape 1"/>
          <p:cNvSpPr/>
          <p:nvPr/>
        </p:nvSpPr>
        <p:spPr>
          <a:xfrm>
            <a:off x="9546480" y="311040"/>
            <a:ext cx="100080" cy="100080"/>
          </a:xfrm>
          <a:prstGeom prst="ellipse">
            <a:avLst/>
          </a:prstGeom>
          <a:solidFill>
            <a:srgbClr val="CBD4DD"/>
          </a:solidFill>
          <a:ln w="12700">
            <a:solidFill>
              <a:srgbClr val="CBD4DD"/>
            </a:solidFill>
            <a:round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26280" rIns="90000" bIns="2628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u="none" strike="noStrike">
              <a:solidFill>
                <a:schemeClr val="dk1"/>
              </a:solidFill>
              <a:effectLst/>
              <a:uFillTx/>
              <a:latin typeface="Arial"/>
            </a:endParaRPr>
          </a:p>
        </p:txBody>
      </p:sp>
      <p:sp>
        <p:nvSpPr>
          <p:cNvPr id="134" name="Shape 2"/>
          <p:cNvSpPr/>
          <p:nvPr/>
        </p:nvSpPr>
        <p:spPr>
          <a:xfrm>
            <a:off x="9711000" y="311040"/>
            <a:ext cx="100080" cy="100080"/>
          </a:xfrm>
          <a:prstGeom prst="ellipse">
            <a:avLst/>
          </a:prstGeom>
          <a:solidFill>
            <a:srgbClr val="CBD4DD"/>
          </a:solidFill>
          <a:ln w="12700">
            <a:solidFill>
              <a:srgbClr val="CBD4DD"/>
            </a:solidFill>
            <a:round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26280" rIns="90000" bIns="2628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u="none" strike="noStrike">
              <a:solidFill>
                <a:schemeClr val="dk1"/>
              </a:solidFill>
              <a:effectLst/>
              <a:uFillTx/>
              <a:latin typeface="Arial"/>
            </a:endParaRPr>
          </a:p>
        </p:txBody>
      </p:sp>
      <p:sp>
        <p:nvSpPr>
          <p:cNvPr id="135" name="Shape 3"/>
          <p:cNvSpPr/>
          <p:nvPr/>
        </p:nvSpPr>
        <p:spPr>
          <a:xfrm>
            <a:off x="9875520" y="311040"/>
            <a:ext cx="100080" cy="100080"/>
          </a:xfrm>
          <a:prstGeom prst="ellipse">
            <a:avLst/>
          </a:prstGeom>
          <a:solidFill>
            <a:srgbClr val="00A8A8"/>
          </a:solidFill>
          <a:ln w="12700">
            <a:solidFill>
              <a:srgbClr val="00A8A8"/>
            </a:solidFill>
            <a:round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26280" rIns="90000" bIns="2628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u="none" strike="noStrike">
              <a:solidFill>
                <a:schemeClr val="dk1"/>
              </a:solidFill>
              <a:effectLst/>
              <a:uFillTx/>
              <a:latin typeface="Arial"/>
            </a:endParaRPr>
          </a:p>
        </p:txBody>
      </p:sp>
      <p:sp>
        <p:nvSpPr>
          <p:cNvPr id="136" name="Shape 4"/>
          <p:cNvSpPr/>
          <p:nvPr/>
        </p:nvSpPr>
        <p:spPr>
          <a:xfrm>
            <a:off x="10040040" y="311040"/>
            <a:ext cx="100080" cy="100080"/>
          </a:xfrm>
          <a:prstGeom prst="ellipse">
            <a:avLst/>
          </a:prstGeom>
          <a:solidFill>
            <a:srgbClr val="CBD4DD"/>
          </a:solidFill>
          <a:ln w="12700">
            <a:solidFill>
              <a:srgbClr val="CBD4DD"/>
            </a:solidFill>
            <a:round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26280" rIns="90000" bIns="2628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u="none" strike="noStrike">
              <a:solidFill>
                <a:schemeClr val="dk1"/>
              </a:solidFill>
              <a:effectLst/>
              <a:uFillTx/>
              <a:latin typeface="Arial"/>
            </a:endParaRPr>
          </a:p>
        </p:txBody>
      </p:sp>
      <p:sp>
        <p:nvSpPr>
          <p:cNvPr id="137" name="Shape 5"/>
          <p:cNvSpPr/>
          <p:nvPr/>
        </p:nvSpPr>
        <p:spPr>
          <a:xfrm>
            <a:off x="10204560" y="311040"/>
            <a:ext cx="100080" cy="100080"/>
          </a:xfrm>
          <a:prstGeom prst="ellipse">
            <a:avLst/>
          </a:prstGeom>
          <a:solidFill>
            <a:srgbClr val="CBD4DD"/>
          </a:solidFill>
          <a:ln w="12700">
            <a:solidFill>
              <a:srgbClr val="CBD4DD"/>
            </a:solidFill>
            <a:round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26280" rIns="90000" bIns="2628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u="none" strike="noStrike">
              <a:solidFill>
                <a:schemeClr val="dk1"/>
              </a:solidFill>
              <a:effectLst/>
              <a:uFillTx/>
              <a:latin typeface="Arial"/>
            </a:endParaRPr>
          </a:p>
        </p:txBody>
      </p:sp>
      <p:sp>
        <p:nvSpPr>
          <p:cNvPr id="138" name="Shape 6"/>
          <p:cNvSpPr/>
          <p:nvPr/>
        </p:nvSpPr>
        <p:spPr>
          <a:xfrm>
            <a:off x="10369440" y="311040"/>
            <a:ext cx="100080" cy="100080"/>
          </a:xfrm>
          <a:prstGeom prst="ellipse">
            <a:avLst/>
          </a:prstGeom>
          <a:solidFill>
            <a:srgbClr val="CBD4DD"/>
          </a:solidFill>
          <a:ln w="12700">
            <a:solidFill>
              <a:srgbClr val="CBD4DD"/>
            </a:solidFill>
            <a:round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26280" rIns="90000" bIns="2628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u="none" strike="noStrike">
              <a:solidFill>
                <a:schemeClr val="dk1"/>
              </a:solidFill>
              <a:effectLst/>
              <a:uFillTx/>
              <a:latin typeface="Arial"/>
            </a:endParaRPr>
          </a:p>
        </p:txBody>
      </p:sp>
      <p:sp>
        <p:nvSpPr>
          <p:cNvPr id="139" name="Shape 7"/>
          <p:cNvSpPr/>
          <p:nvPr/>
        </p:nvSpPr>
        <p:spPr>
          <a:xfrm>
            <a:off x="10533960" y="311040"/>
            <a:ext cx="100080" cy="100080"/>
          </a:xfrm>
          <a:prstGeom prst="ellipse">
            <a:avLst/>
          </a:prstGeom>
          <a:solidFill>
            <a:srgbClr val="CBD4DD"/>
          </a:solidFill>
          <a:ln w="12700">
            <a:solidFill>
              <a:srgbClr val="CBD4DD"/>
            </a:solidFill>
            <a:round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26280" rIns="90000" bIns="2628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u="none" strike="noStrike">
              <a:solidFill>
                <a:schemeClr val="dk1"/>
              </a:solidFill>
              <a:effectLst/>
              <a:uFillTx/>
              <a:latin typeface="Arial"/>
            </a:endParaRPr>
          </a:p>
        </p:txBody>
      </p:sp>
      <p:sp>
        <p:nvSpPr>
          <p:cNvPr id="140" name="Shape 8"/>
          <p:cNvSpPr/>
          <p:nvPr/>
        </p:nvSpPr>
        <p:spPr>
          <a:xfrm>
            <a:off x="10698480" y="311040"/>
            <a:ext cx="100080" cy="100080"/>
          </a:xfrm>
          <a:prstGeom prst="ellipse">
            <a:avLst/>
          </a:prstGeom>
          <a:solidFill>
            <a:srgbClr val="CBD4DD"/>
          </a:solidFill>
          <a:ln w="12700">
            <a:solidFill>
              <a:srgbClr val="CBD4DD"/>
            </a:solidFill>
            <a:round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26280" rIns="90000" bIns="2628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u="none" strike="noStrike">
              <a:solidFill>
                <a:schemeClr val="dk1"/>
              </a:solidFill>
              <a:effectLst/>
              <a:uFillTx/>
              <a:latin typeface="Arial"/>
            </a:endParaRPr>
          </a:p>
        </p:txBody>
      </p:sp>
      <p:sp>
        <p:nvSpPr>
          <p:cNvPr id="141" name="Shape 9"/>
          <p:cNvSpPr/>
          <p:nvPr/>
        </p:nvSpPr>
        <p:spPr>
          <a:xfrm>
            <a:off x="10863000" y="311040"/>
            <a:ext cx="100080" cy="100080"/>
          </a:xfrm>
          <a:prstGeom prst="ellipse">
            <a:avLst/>
          </a:prstGeom>
          <a:solidFill>
            <a:srgbClr val="CBD4DD"/>
          </a:solidFill>
          <a:ln w="12700">
            <a:solidFill>
              <a:srgbClr val="CBD4DD"/>
            </a:solidFill>
            <a:round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26280" rIns="90000" bIns="2628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u="none" strike="noStrike">
              <a:solidFill>
                <a:schemeClr val="dk1"/>
              </a:solidFill>
              <a:effectLst/>
              <a:uFillTx/>
              <a:latin typeface="Arial"/>
            </a:endParaRPr>
          </a:p>
        </p:txBody>
      </p:sp>
      <p:sp>
        <p:nvSpPr>
          <p:cNvPr id="142" name="Shape 10"/>
          <p:cNvSpPr/>
          <p:nvPr/>
        </p:nvSpPr>
        <p:spPr>
          <a:xfrm>
            <a:off x="11027520" y="311040"/>
            <a:ext cx="100080" cy="100080"/>
          </a:xfrm>
          <a:prstGeom prst="ellipse">
            <a:avLst/>
          </a:prstGeom>
          <a:solidFill>
            <a:srgbClr val="CBD4DD"/>
          </a:solidFill>
          <a:ln w="12700">
            <a:solidFill>
              <a:srgbClr val="CBD4DD"/>
            </a:solidFill>
            <a:round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26280" rIns="90000" bIns="2628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u="none" strike="noStrike">
              <a:solidFill>
                <a:schemeClr val="dk1"/>
              </a:solidFill>
              <a:effectLst/>
              <a:uFillTx/>
              <a:latin typeface="Arial"/>
            </a:endParaRPr>
          </a:p>
        </p:txBody>
      </p:sp>
      <p:sp>
        <p:nvSpPr>
          <p:cNvPr id="143" name="Shape 11"/>
          <p:cNvSpPr/>
          <p:nvPr/>
        </p:nvSpPr>
        <p:spPr>
          <a:xfrm>
            <a:off x="11192400" y="311040"/>
            <a:ext cx="100080" cy="100080"/>
          </a:xfrm>
          <a:prstGeom prst="ellipse">
            <a:avLst/>
          </a:prstGeom>
          <a:solidFill>
            <a:srgbClr val="CBD4DD"/>
          </a:solidFill>
          <a:ln w="12700">
            <a:solidFill>
              <a:srgbClr val="CBD4DD"/>
            </a:solidFill>
            <a:round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26280" rIns="90000" bIns="2628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u="none" strike="noStrike">
              <a:solidFill>
                <a:schemeClr val="dk1"/>
              </a:solidFill>
              <a:effectLst/>
              <a:uFillTx/>
              <a:latin typeface="Arial"/>
            </a:endParaRPr>
          </a:p>
        </p:txBody>
      </p:sp>
      <p:sp>
        <p:nvSpPr>
          <p:cNvPr id="144" name="Text 12"/>
          <p:cNvSpPr/>
          <p:nvPr/>
        </p:nvSpPr>
        <p:spPr>
          <a:xfrm>
            <a:off x="502920" y="255960"/>
            <a:ext cx="2102760" cy="20088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 anchor="ctr">
            <a:normAutofit/>
          </a:bodyPr>
          <a:lstStyle/>
          <a:p>
            <a:pPr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950" b="1" u="none" strike="noStrike" spc="130">
                <a:solidFill>
                  <a:srgbClr val="00A8A8"/>
                </a:solidFill>
                <a:effectLst/>
                <a:uFillTx/>
                <a:latin typeface="Arial"/>
                <a:ea typeface="Arial"/>
              </a:rPr>
              <a:t>03 · METHOD</a:t>
            </a:r>
            <a:endParaRPr lang="en-US" sz="95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145" name="Text 13"/>
          <p:cNvSpPr/>
          <p:nvPr/>
        </p:nvSpPr>
        <p:spPr>
          <a:xfrm>
            <a:off x="502920" y="484560"/>
            <a:ext cx="10743840" cy="51156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 anchor="t">
            <a:normAutofit/>
          </a:bodyPr>
          <a:lstStyle/>
          <a:p>
            <a:pPr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2700" b="1" u="none" strike="noStrike">
                <a:solidFill>
                  <a:srgbClr val="071B2C"/>
                </a:solidFill>
                <a:effectLst/>
                <a:uFillTx/>
                <a:latin typeface="Arial"/>
                <a:ea typeface="Arial"/>
              </a:rPr>
              <a:t>Design science + CRISP-DM + iterative development</a:t>
            </a:r>
            <a:endParaRPr lang="en-US" sz="270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146" name="Text 14"/>
          <p:cNvSpPr/>
          <p:nvPr/>
        </p:nvSpPr>
        <p:spPr>
          <a:xfrm>
            <a:off x="502920" y="978480"/>
            <a:ext cx="10698120" cy="29232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 anchor="t">
            <a:normAutofit/>
          </a:bodyPr>
          <a:lstStyle/>
          <a:p>
            <a:pPr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1150" b="0" u="none" strike="noStrike">
                <a:solidFill>
                  <a:srgbClr val="526271"/>
                </a:solidFill>
                <a:effectLst/>
                <a:uFillTx/>
                <a:latin typeface="Arial"/>
                <a:ea typeface="Arial"/>
              </a:rPr>
              <a:t>The methodology links research evidence to a tested computing artefact.</a:t>
            </a:r>
            <a:endParaRPr lang="en-US" sz="115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147" name="PlaceHolder 1"/>
          <p:cNvSpPr>
            <a:spLocks noGrp="1"/>
          </p:cNvSpPr>
          <p:nvPr>
            <p:ph type="sldNum" idx="7"/>
          </p:nvPr>
        </p:nvSpPr>
        <p:spPr>
          <a:xfrm>
            <a:off x="11631240" y="6464880"/>
            <a:ext cx="319680" cy="164160"/>
          </a:xfrm>
          <a:prstGeom prst="rect">
            <a:avLst/>
          </a:prstGeom>
          <a:noFill/>
          <a:ln w="0">
            <a:noFill/>
          </a:ln>
        </p:spPr>
        <p:txBody>
          <a:bodyPr lIns="90000" tIns="45000" rIns="90000" bIns="45000" anchor="t">
            <a:noAutofit/>
          </a:bodyPr>
          <a:lstStyle>
            <a:lvl1pPr indent="0" algn="r" defTabSz="914400">
              <a:lnSpc>
                <a:spcPct val="100000"/>
              </a:lnSpc>
              <a:buNone/>
              <a:defRPr lang="en-US" sz="800" b="0" u="none" strike="noStrike">
                <a:solidFill>
                  <a:srgbClr val="FFFFFF"/>
                </a:solidFill>
                <a:effectLst/>
                <a:uFillTx/>
                <a:latin typeface="Arial"/>
                <a:ea typeface="Arial"/>
              </a:defRPr>
            </a:lvl1pPr>
          </a:lstStyle>
          <a:p>
            <a:pPr indent="0" algn="r" defTabSz="914400">
              <a:lnSpc>
                <a:spcPct val="100000"/>
              </a:lnSpc>
              <a:buNone/>
            </a:pPr>
            <a:fld id="{191C0DFF-5BC8-45B7-83F6-FF60A01D92C8}" type="slidenum">
              <a:rPr lang="en-US" sz="800" b="0" u="none" strike="noStrike">
                <a:solidFill>
                  <a:srgbClr val="FFFFFF"/>
                </a:solidFill>
                <a:effectLst/>
                <a:uFillTx/>
                <a:latin typeface="Arial"/>
                <a:ea typeface="Arial"/>
              </a:rPr>
              <a:t>4</a:t>
            </a:fld>
            <a:endParaRPr lang="en-US" sz="800" b="0" u="none" strike="noStrike">
              <a:solidFill>
                <a:srgbClr val="000000"/>
              </a:solidFill>
              <a:effectLst/>
              <a:uFillTx/>
              <a:latin typeface="Times New Roman"/>
            </a:endParaRPr>
          </a:p>
        </p:txBody>
      </p:sp>
      <p:sp>
        <p:nvSpPr>
          <p:cNvPr id="148" name="Rounded Rectangle 44"/>
          <p:cNvSpPr/>
          <p:nvPr/>
        </p:nvSpPr>
        <p:spPr>
          <a:xfrm>
            <a:off x="658440" y="1417320"/>
            <a:ext cx="3337200" cy="1005480"/>
          </a:xfrm>
          <a:prstGeom prst="roundRect">
            <a:avLst>
              <a:gd name="adj" fmla="val 16667"/>
            </a:avLst>
          </a:prstGeom>
          <a:solidFill>
            <a:srgbClr val="FFFFFF"/>
          </a:solidFill>
          <a:ln w="12700">
            <a:solidFill>
              <a:srgbClr val="D7E2EB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u="none" strike="noStrike">
              <a:solidFill>
                <a:schemeClr val="lt1"/>
              </a:solidFill>
              <a:effectLst/>
              <a:uFillTx/>
              <a:latin typeface="Arial"/>
            </a:endParaRPr>
          </a:p>
        </p:txBody>
      </p:sp>
      <p:sp>
        <p:nvSpPr>
          <p:cNvPr id="149" name="Rectangle 45"/>
          <p:cNvSpPr/>
          <p:nvPr/>
        </p:nvSpPr>
        <p:spPr>
          <a:xfrm>
            <a:off x="658440" y="1417320"/>
            <a:ext cx="63720" cy="1005480"/>
          </a:xfrm>
          <a:prstGeom prst="rect">
            <a:avLst/>
          </a:prstGeom>
          <a:solidFill>
            <a:srgbClr val="00A8A8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u="none" strike="noStrike">
              <a:solidFill>
                <a:schemeClr val="lt1"/>
              </a:solidFill>
              <a:effectLst/>
              <a:uFillTx/>
              <a:latin typeface="Arial"/>
            </a:endParaRPr>
          </a:p>
        </p:txBody>
      </p:sp>
      <p:sp>
        <p:nvSpPr>
          <p:cNvPr id="150" name="TextBox 46"/>
          <p:cNvSpPr/>
          <p:nvPr/>
        </p:nvSpPr>
        <p:spPr>
          <a:xfrm>
            <a:off x="859680" y="1536120"/>
            <a:ext cx="2971440" cy="16416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73080" tIns="27360" rIns="73080" bIns="2736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820" b="1" u="none" strike="noStrike">
                <a:solidFill>
                  <a:srgbClr val="00A8A8"/>
                </a:solidFill>
                <a:effectLst/>
                <a:uFillTx/>
                <a:latin typeface="Arial"/>
              </a:rPr>
              <a:t>DESIGN SCIENCE</a:t>
            </a:r>
            <a:endParaRPr lang="en-US" sz="82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151" name="TextBox 47"/>
          <p:cNvSpPr/>
          <p:nvPr/>
        </p:nvSpPr>
        <p:spPr>
          <a:xfrm>
            <a:off x="859680" y="1728360"/>
            <a:ext cx="2971440" cy="25560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73080" tIns="27360" rIns="73080" bIns="2736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320" b="1" u="none" strike="noStrike">
                <a:solidFill>
                  <a:srgbClr val="071B2C"/>
                </a:solidFill>
                <a:effectLst/>
                <a:uFillTx/>
                <a:latin typeface="Arial"/>
              </a:rPr>
              <a:t>Build + evaluate an artefact</a:t>
            </a:r>
            <a:endParaRPr lang="en-US" sz="132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152" name="TextBox 48"/>
          <p:cNvSpPr/>
          <p:nvPr/>
        </p:nvSpPr>
        <p:spPr>
          <a:xfrm>
            <a:off x="859680" y="2011680"/>
            <a:ext cx="2971440" cy="37440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73080" tIns="27360" rIns="73080" bIns="2736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860" b="0" u="none" strike="noStrike">
                <a:solidFill>
                  <a:srgbClr val="526271"/>
                </a:solidFill>
                <a:effectLst/>
                <a:uFillTx/>
                <a:latin typeface="Arial"/>
              </a:rPr>
              <a:t>Appropriate because the research outcome is a computing artefact created to address a practical cybersecurity problem.</a:t>
            </a:r>
            <a:endParaRPr lang="en-US" sz="86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153" name="Rounded Rectangle 49"/>
          <p:cNvSpPr/>
          <p:nvPr/>
        </p:nvSpPr>
        <p:spPr>
          <a:xfrm>
            <a:off x="4425840" y="1417320"/>
            <a:ext cx="3337200" cy="1005480"/>
          </a:xfrm>
          <a:prstGeom prst="roundRect">
            <a:avLst>
              <a:gd name="adj" fmla="val 16667"/>
            </a:avLst>
          </a:prstGeom>
          <a:solidFill>
            <a:srgbClr val="FFFFFF"/>
          </a:solidFill>
          <a:ln w="12700">
            <a:solidFill>
              <a:srgbClr val="D7E2EB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u="none" strike="noStrike">
              <a:solidFill>
                <a:schemeClr val="lt1"/>
              </a:solidFill>
              <a:effectLst/>
              <a:uFillTx/>
              <a:latin typeface="Arial"/>
            </a:endParaRPr>
          </a:p>
        </p:txBody>
      </p:sp>
      <p:sp>
        <p:nvSpPr>
          <p:cNvPr id="154" name="Rectangle 50"/>
          <p:cNvSpPr/>
          <p:nvPr/>
        </p:nvSpPr>
        <p:spPr>
          <a:xfrm>
            <a:off x="4425840" y="1417320"/>
            <a:ext cx="63720" cy="1005480"/>
          </a:xfrm>
          <a:prstGeom prst="rect">
            <a:avLst/>
          </a:prstGeom>
          <a:solidFill>
            <a:srgbClr val="00A8A8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u="none" strike="noStrike">
              <a:solidFill>
                <a:schemeClr val="lt1"/>
              </a:solidFill>
              <a:effectLst/>
              <a:uFillTx/>
              <a:latin typeface="Arial"/>
            </a:endParaRPr>
          </a:p>
        </p:txBody>
      </p:sp>
      <p:sp>
        <p:nvSpPr>
          <p:cNvPr id="155" name="TextBox 51"/>
          <p:cNvSpPr/>
          <p:nvPr/>
        </p:nvSpPr>
        <p:spPr>
          <a:xfrm>
            <a:off x="4626720" y="1536120"/>
            <a:ext cx="2971440" cy="16416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73080" tIns="27360" rIns="73080" bIns="2736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820" b="1" u="none" strike="noStrike">
                <a:solidFill>
                  <a:srgbClr val="00A8A8"/>
                </a:solidFill>
                <a:effectLst/>
                <a:uFillTx/>
                <a:latin typeface="Arial"/>
              </a:rPr>
              <a:t>CRISP-DM PRINCIPLES</a:t>
            </a:r>
            <a:endParaRPr lang="en-US" sz="82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156" name="TextBox 52"/>
          <p:cNvSpPr/>
          <p:nvPr/>
        </p:nvSpPr>
        <p:spPr>
          <a:xfrm>
            <a:off x="4626720" y="1728360"/>
            <a:ext cx="2971440" cy="25560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73080" tIns="27360" rIns="73080" bIns="2736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320" b="1" u="none" strike="noStrike">
                <a:solidFill>
                  <a:srgbClr val="071B2C"/>
                </a:solidFill>
                <a:effectLst/>
                <a:uFillTx/>
                <a:latin typeface="Arial"/>
              </a:rPr>
              <a:t>Structure the ML lifecycle</a:t>
            </a:r>
            <a:endParaRPr lang="en-US" sz="132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157" name="TextBox 53"/>
          <p:cNvSpPr/>
          <p:nvPr/>
        </p:nvSpPr>
        <p:spPr>
          <a:xfrm>
            <a:off x="4626720" y="2011680"/>
            <a:ext cx="2971440" cy="37440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73080" tIns="27360" rIns="73080" bIns="2736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860" b="0" u="none" strike="noStrike">
                <a:solidFill>
                  <a:srgbClr val="526271"/>
                </a:solidFill>
                <a:effectLst/>
                <a:uFillTx/>
                <a:latin typeface="Arial"/>
              </a:rPr>
              <a:t>Data understanding, preparation, modelling and evaluation create a repeatable experimental workflow.</a:t>
            </a:r>
            <a:endParaRPr lang="en-US" sz="86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158" name="Rounded Rectangle 54"/>
          <p:cNvSpPr/>
          <p:nvPr/>
        </p:nvSpPr>
        <p:spPr>
          <a:xfrm>
            <a:off x="8192880" y="1417320"/>
            <a:ext cx="3337200" cy="1005480"/>
          </a:xfrm>
          <a:prstGeom prst="roundRect">
            <a:avLst>
              <a:gd name="adj" fmla="val 16667"/>
            </a:avLst>
          </a:prstGeom>
          <a:solidFill>
            <a:srgbClr val="FFFFFF"/>
          </a:solidFill>
          <a:ln w="12700">
            <a:solidFill>
              <a:srgbClr val="D7E2EB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u="none" strike="noStrike">
              <a:solidFill>
                <a:schemeClr val="lt1"/>
              </a:solidFill>
              <a:effectLst/>
              <a:uFillTx/>
              <a:latin typeface="Arial"/>
            </a:endParaRPr>
          </a:p>
        </p:txBody>
      </p:sp>
      <p:sp>
        <p:nvSpPr>
          <p:cNvPr id="159" name="Rectangle 55"/>
          <p:cNvSpPr/>
          <p:nvPr/>
        </p:nvSpPr>
        <p:spPr>
          <a:xfrm>
            <a:off x="8192880" y="1417320"/>
            <a:ext cx="63720" cy="1005480"/>
          </a:xfrm>
          <a:prstGeom prst="rect">
            <a:avLst/>
          </a:prstGeom>
          <a:solidFill>
            <a:srgbClr val="00A8A8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u="none" strike="noStrike">
              <a:solidFill>
                <a:schemeClr val="lt1"/>
              </a:solidFill>
              <a:effectLst/>
              <a:uFillTx/>
              <a:latin typeface="Arial"/>
            </a:endParaRPr>
          </a:p>
        </p:txBody>
      </p:sp>
      <p:sp>
        <p:nvSpPr>
          <p:cNvPr id="160" name="TextBox 56"/>
          <p:cNvSpPr/>
          <p:nvPr/>
        </p:nvSpPr>
        <p:spPr>
          <a:xfrm>
            <a:off x="8394120" y="1536120"/>
            <a:ext cx="2971440" cy="16416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73080" tIns="27360" rIns="73080" bIns="2736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820" b="1" u="none" strike="noStrike">
                <a:solidFill>
                  <a:srgbClr val="00A8A8"/>
                </a:solidFill>
                <a:effectLst/>
                <a:uFillTx/>
                <a:latin typeface="Arial"/>
              </a:rPr>
              <a:t>ITERATIVE DEVELOPMENT</a:t>
            </a:r>
            <a:endParaRPr lang="en-US" sz="82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161" name="TextBox 57"/>
          <p:cNvSpPr/>
          <p:nvPr/>
        </p:nvSpPr>
        <p:spPr>
          <a:xfrm>
            <a:off x="8394120" y="1728360"/>
            <a:ext cx="2971440" cy="25560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73080" tIns="27360" rIns="73080" bIns="2736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320" b="1" u="none" strike="noStrike">
                <a:solidFill>
                  <a:srgbClr val="071B2C"/>
                </a:solidFill>
                <a:effectLst/>
                <a:uFillTx/>
                <a:latin typeface="Arial"/>
              </a:rPr>
              <a:t>Test, refine, package</a:t>
            </a:r>
            <a:endParaRPr lang="en-US" sz="132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162" name="TextBox 58"/>
          <p:cNvSpPr/>
          <p:nvPr/>
        </p:nvSpPr>
        <p:spPr>
          <a:xfrm>
            <a:off x="8394120" y="2011680"/>
            <a:ext cx="2971440" cy="37440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73080" tIns="27360" rIns="73080" bIns="2736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860" b="0" u="none" strike="noStrike">
                <a:solidFill>
                  <a:srgbClr val="526271"/>
                </a:solidFill>
                <a:effectLst/>
                <a:uFillTx/>
                <a:latin typeface="Arial"/>
              </a:rPr>
              <a:t>Successive dashboard versions added persistence, analytics, governance evidence and reproducibility controls.</a:t>
            </a:r>
            <a:endParaRPr lang="en-US" sz="86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163" name="Rounded Rectangle 59"/>
          <p:cNvSpPr/>
          <p:nvPr/>
        </p:nvSpPr>
        <p:spPr>
          <a:xfrm>
            <a:off x="658440" y="2633400"/>
            <a:ext cx="10899360" cy="2971440"/>
          </a:xfrm>
          <a:prstGeom prst="roundRect">
            <a:avLst>
              <a:gd name="adj" fmla="val 16667"/>
            </a:avLst>
          </a:prstGeom>
          <a:solidFill>
            <a:srgbClr val="FAFCFD"/>
          </a:solidFill>
          <a:ln>
            <a:solidFill>
              <a:srgbClr val="D7E2EB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u="none" strike="noStrike">
              <a:solidFill>
                <a:schemeClr val="lt1"/>
              </a:solidFill>
              <a:effectLst/>
              <a:uFillTx/>
              <a:latin typeface="Arial"/>
            </a:endParaRPr>
          </a:p>
        </p:txBody>
      </p:sp>
      <p:pic>
        <p:nvPicPr>
          <p:cNvPr id="164" name="Picture 60" descr="viva_workflow_cropped.png"/>
          <p:cNvPicPr/>
          <p:nvPr/>
        </p:nvPicPr>
        <p:blipFill>
          <a:blip r:embed="rId3"/>
          <a:stretch/>
        </p:blipFill>
        <p:spPr>
          <a:xfrm>
            <a:off x="2148840" y="2734200"/>
            <a:ext cx="7918200" cy="2761200"/>
          </a:xfrm>
          <a:prstGeom prst="rect">
            <a:avLst/>
          </a:prstGeom>
          <a:noFill/>
          <a:ln w="0">
            <a:noFill/>
          </a:ln>
        </p:spPr>
      </p:pic>
      <p:sp>
        <p:nvSpPr>
          <p:cNvPr id="165" name="Rounded Rectangle 61"/>
          <p:cNvSpPr/>
          <p:nvPr/>
        </p:nvSpPr>
        <p:spPr>
          <a:xfrm>
            <a:off x="658440" y="5733360"/>
            <a:ext cx="10899360" cy="456840"/>
          </a:xfrm>
          <a:prstGeom prst="roundRect">
            <a:avLst>
              <a:gd name="adj" fmla="val 16667"/>
            </a:avLst>
          </a:prstGeom>
          <a:solidFill>
            <a:srgbClr val="E9F7F6"/>
          </a:solidFill>
          <a:ln>
            <a:solidFill>
              <a:srgbClr val="E9F7F6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u="none" strike="noStrike">
              <a:solidFill>
                <a:schemeClr val="lt1"/>
              </a:solidFill>
              <a:effectLst/>
              <a:uFillTx/>
              <a:latin typeface="Arial"/>
            </a:endParaRPr>
          </a:p>
        </p:txBody>
      </p:sp>
      <p:sp>
        <p:nvSpPr>
          <p:cNvPr id="166" name="Rectangle 62"/>
          <p:cNvSpPr/>
          <p:nvPr/>
        </p:nvSpPr>
        <p:spPr>
          <a:xfrm>
            <a:off x="658440" y="5733360"/>
            <a:ext cx="54360" cy="456840"/>
          </a:xfrm>
          <a:prstGeom prst="rect">
            <a:avLst/>
          </a:prstGeom>
          <a:solidFill>
            <a:srgbClr val="00A8A8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u="none" strike="noStrike">
              <a:solidFill>
                <a:schemeClr val="lt1"/>
              </a:solidFill>
              <a:effectLst/>
              <a:uFillTx/>
              <a:latin typeface="Arial"/>
            </a:endParaRPr>
          </a:p>
        </p:txBody>
      </p:sp>
      <p:sp>
        <p:nvSpPr>
          <p:cNvPr id="167" name="TextBox 63"/>
          <p:cNvSpPr/>
          <p:nvPr/>
        </p:nvSpPr>
        <p:spPr>
          <a:xfrm>
            <a:off x="831960" y="5769720"/>
            <a:ext cx="10469520" cy="34704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73080" tIns="27360" rIns="73080" bIns="27360" anchor="ctr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050" b="1" u="none" strike="noStrike">
                <a:solidFill>
                  <a:srgbClr val="071B2C"/>
                </a:solidFill>
                <a:effectLst/>
                <a:uFillTx/>
                <a:latin typeface="Arial"/>
              </a:rPr>
              <a:t>Governance extension: exported model evidence → Streamlit → risk levels → explanation → persistent audit → human review.</a:t>
            </a:r>
            <a:endParaRPr lang="en-US" sz="105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168" name="TextBox 64"/>
          <p:cNvSpPr/>
          <p:nvPr/>
        </p:nvSpPr>
        <p:spPr>
          <a:xfrm>
            <a:off x="502920" y="6364080"/>
            <a:ext cx="10835280" cy="16416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 anchor="ctr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750" b="0" u="none" strike="noStrike">
                <a:solidFill>
                  <a:srgbClr val="53616E"/>
                </a:solidFill>
                <a:effectLst/>
                <a:uFillTx/>
                <a:latin typeface="Arial"/>
              </a:rPr>
              <a:t>Method reference: [4] vom Brocke et al. (2020), Introduction to Design Science Research.</a:t>
            </a:r>
            <a:endParaRPr lang="en-US" sz="75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9" name="Shape 0"/>
          <p:cNvSpPr/>
          <p:nvPr/>
        </p:nvSpPr>
        <p:spPr>
          <a:xfrm>
            <a:off x="9381600" y="311040"/>
            <a:ext cx="100080" cy="100080"/>
          </a:xfrm>
          <a:prstGeom prst="ellipse">
            <a:avLst/>
          </a:prstGeom>
          <a:solidFill>
            <a:srgbClr val="CBD4DD"/>
          </a:solidFill>
          <a:ln w="12700">
            <a:solidFill>
              <a:srgbClr val="CBD4DD"/>
            </a:solidFill>
            <a:round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26280" rIns="90000" bIns="2628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u="none" strike="noStrike">
              <a:solidFill>
                <a:schemeClr val="dk1"/>
              </a:solidFill>
              <a:effectLst/>
              <a:uFillTx/>
              <a:latin typeface="Arial"/>
            </a:endParaRPr>
          </a:p>
        </p:txBody>
      </p:sp>
      <p:sp>
        <p:nvSpPr>
          <p:cNvPr id="170" name="Shape 1"/>
          <p:cNvSpPr/>
          <p:nvPr/>
        </p:nvSpPr>
        <p:spPr>
          <a:xfrm>
            <a:off x="9546480" y="311040"/>
            <a:ext cx="100080" cy="100080"/>
          </a:xfrm>
          <a:prstGeom prst="ellipse">
            <a:avLst/>
          </a:prstGeom>
          <a:solidFill>
            <a:srgbClr val="CBD4DD"/>
          </a:solidFill>
          <a:ln w="12700">
            <a:solidFill>
              <a:srgbClr val="CBD4DD"/>
            </a:solidFill>
            <a:round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26280" rIns="90000" bIns="2628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u="none" strike="noStrike">
              <a:solidFill>
                <a:schemeClr val="dk1"/>
              </a:solidFill>
              <a:effectLst/>
              <a:uFillTx/>
              <a:latin typeface="Arial"/>
            </a:endParaRPr>
          </a:p>
        </p:txBody>
      </p:sp>
      <p:sp>
        <p:nvSpPr>
          <p:cNvPr id="171" name="Shape 2"/>
          <p:cNvSpPr/>
          <p:nvPr/>
        </p:nvSpPr>
        <p:spPr>
          <a:xfrm>
            <a:off x="9711000" y="311040"/>
            <a:ext cx="100080" cy="100080"/>
          </a:xfrm>
          <a:prstGeom prst="ellipse">
            <a:avLst/>
          </a:prstGeom>
          <a:solidFill>
            <a:srgbClr val="CBD4DD"/>
          </a:solidFill>
          <a:ln w="12700">
            <a:solidFill>
              <a:srgbClr val="CBD4DD"/>
            </a:solidFill>
            <a:round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26280" rIns="90000" bIns="2628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u="none" strike="noStrike">
              <a:solidFill>
                <a:schemeClr val="dk1"/>
              </a:solidFill>
              <a:effectLst/>
              <a:uFillTx/>
              <a:latin typeface="Arial"/>
            </a:endParaRPr>
          </a:p>
        </p:txBody>
      </p:sp>
      <p:sp>
        <p:nvSpPr>
          <p:cNvPr id="172" name="Shape 3"/>
          <p:cNvSpPr/>
          <p:nvPr/>
        </p:nvSpPr>
        <p:spPr>
          <a:xfrm>
            <a:off x="9875520" y="311040"/>
            <a:ext cx="100080" cy="100080"/>
          </a:xfrm>
          <a:prstGeom prst="ellipse">
            <a:avLst/>
          </a:prstGeom>
          <a:solidFill>
            <a:srgbClr val="CBD4DD"/>
          </a:solidFill>
          <a:ln w="12700">
            <a:solidFill>
              <a:srgbClr val="CBD4DD"/>
            </a:solidFill>
            <a:round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26280" rIns="90000" bIns="2628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u="none" strike="noStrike">
              <a:solidFill>
                <a:schemeClr val="dk1"/>
              </a:solidFill>
              <a:effectLst/>
              <a:uFillTx/>
              <a:latin typeface="Arial"/>
            </a:endParaRPr>
          </a:p>
        </p:txBody>
      </p:sp>
      <p:sp>
        <p:nvSpPr>
          <p:cNvPr id="173" name="Shape 4"/>
          <p:cNvSpPr/>
          <p:nvPr/>
        </p:nvSpPr>
        <p:spPr>
          <a:xfrm>
            <a:off x="10040040" y="311040"/>
            <a:ext cx="100080" cy="100080"/>
          </a:xfrm>
          <a:prstGeom prst="ellipse">
            <a:avLst/>
          </a:prstGeom>
          <a:solidFill>
            <a:srgbClr val="00A8A8"/>
          </a:solidFill>
          <a:ln w="12700">
            <a:solidFill>
              <a:srgbClr val="00A8A8"/>
            </a:solidFill>
            <a:round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26280" rIns="90000" bIns="2628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u="none" strike="noStrike">
              <a:solidFill>
                <a:schemeClr val="dk1"/>
              </a:solidFill>
              <a:effectLst/>
              <a:uFillTx/>
              <a:latin typeface="Arial"/>
            </a:endParaRPr>
          </a:p>
        </p:txBody>
      </p:sp>
      <p:sp>
        <p:nvSpPr>
          <p:cNvPr id="174" name="Shape 5"/>
          <p:cNvSpPr/>
          <p:nvPr/>
        </p:nvSpPr>
        <p:spPr>
          <a:xfrm>
            <a:off x="10204560" y="311040"/>
            <a:ext cx="100080" cy="100080"/>
          </a:xfrm>
          <a:prstGeom prst="ellipse">
            <a:avLst/>
          </a:prstGeom>
          <a:solidFill>
            <a:srgbClr val="CBD4DD"/>
          </a:solidFill>
          <a:ln w="12700">
            <a:solidFill>
              <a:srgbClr val="CBD4DD"/>
            </a:solidFill>
            <a:round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26280" rIns="90000" bIns="2628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u="none" strike="noStrike">
              <a:solidFill>
                <a:schemeClr val="dk1"/>
              </a:solidFill>
              <a:effectLst/>
              <a:uFillTx/>
              <a:latin typeface="Arial"/>
            </a:endParaRPr>
          </a:p>
        </p:txBody>
      </p:sp>
      <p:sp>
        <p:nvSpPr>
          <p:cNvPr id="175" name="Shape 6"/>
          <p:cNvSpPr/>
          <p:nvPr/>
        </p:nvSpPr>
        <p:spPr>
          <a:xfrm>
            <a:off x="10369440" y="311040"/>
            <a:ext cx="100080" cy="100080"/>
          </a:xfrm>
          <a:prstGeom prst="ellipse">
            <a:avLst/>
          </a:prstGeom>
          <a:solidFill>
            <a:srgbClr val="CBD4DD"/>
          </a:solidFill>
          <a:ln w="12700">
            <a:solidFill>
              <a:srgbClr val="CBD4DD"/>
            </a:solidFill>
            <a:round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26280" rIns="90000" bIns="2628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u="none" strike="noStrike">
              <a:solidFill>
                <a:schemeClr val="dk1"/>
              </a:solidFill>
              <a:effectLst/>
              <a:uFillTx/>
              <a:latin typeface="Arial"/>
            </a:endParaRPr>
          </a:p>
        </p:txBody>
      </p:sp>
      <p:sp>
        <p:nvSpPr>
          <p:cNvPr id="176" name="Shape 7"/>
          <p:cNvSpPr/>
          <p:nvPr/>
        </p:nvSpPr>
        <p:spPr>
          <a:xfrm>
            <a:off x="10533960" y="311040"/>
            <a:ext cx="100080" cy="100080"/>
          </a:xfrm>
          <a:prstGeom prst="ellipse">
            <a:avLst/>
          </a:prstGeom>
          <a:solidFill>
            <a:srgbClr val="CBD4DD"/>
          </a:solidFill>
          <a:ln w="12700">
            <a:solidFill>
              <a:srgbClr val="CBD4DD"/>
            </a:solidFill>
            <a:round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26280" rIns="90000" bIns="2628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u="none" strike="noStrike">
              <a:solidFill>
                <a:schemeClr val="dk1"/>
              </a:solidFill>
              <a:effectLst/>
              <a:uFillTx/>
              <a:latin typeface="Arial"/>
            </a:endParaRPr>
          </a:p>
        </p:txBody>
      </p:sp>
      <p:sp>
        <p:nvSpPr>
          <p:cNvPr id="177" name="Shape 8"/>
          <p:cNvSpPr/>
          <p:nvPr/>
        </p:nvSpPr>
        <p:spPr>
          <a:xfrm>
            <a:off x="10698480" y="311040"/>
            <a:ext cx="100080" cy="100080"/>
          </a:xfrm>
          <a:prstGeom prst="ellipse">
            <a:avLst/>
          </a:prstGeom>
          <a:solidFill>
            <a:srgbClr val="CBD4DD"/>
          </a:solidFill>
          <a:ln w="12700">
            <a:solidFill>
              <a:srgbClr val="CBD4DD"/>
            </a:solidFill>
            <a:round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26280" rIns="90000" bIns="2628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u="none" strike="noStrike">
              <a:solidFill>
                <a:schemeClr val="dk1"/>
              </a:solidFill>
              <a:effectLst/>
              <a:uFillTx/>
              <a:latin typeface="Arial"/>
            </a:endParaRPr>
          </a:p>
        </p:txBody>
      </p:sp>
      <p:sp>
        <p:nvSpPr>
          <p:cNvPr id="178" name="Shape 9"/>
          <p:cNvSpPr/>
          <p:nvPr/>
        </p:nvSpPr>
        <p:spPr>
          <a:xfrm>
            <a:off x="10863000" y="311040"/>
            <a:ext cx="100080" cy="100080"/>
          </a:xfrm>
          <a:prstGeom prst="ellipse">
            <a:avLst/>
          </a:prstGeom>
          <a:solidFill>
            <a:srgbClr val="CBD4DD"/>
          </a:solidFill>
          <a:ln w="12700">
            <a:solidFill>
              <a:srgbClr val="CBD4DD"/>
            </a:solidFill>
            <a:round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26280" rIns="90000" bIns="2628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u="none" strike="noStrike">
              <a:solidFill>
                <a:schemeClr val="dk1"/>
              </a:solidFill>
              <a:effectLst/>
              <a:uFillTx/>
              <a:latin typeface="Arial"/>
            </a:endParaRPr>
          </a:p>
        </p:txBody>
      </p:sp>
      <p:sp>
        <p:nvSpPr>
          <p:cNvPr id="179" name="Shape 10"/>
          <p:cNvSpPr/>
          <p:nvPr/>
        </p:nvSpPr>
        <p:spPr>
          <a:xfrm>
            <a:off x="11027520" y="311040"/>
            <a:ext cx="100080" cy="100080"/>
          </a:xfrm>
          <a:prstGeom prst="ellipse">
            <a:avLst/>
          </a:prstGeom>
          <a:solidFill>
            <a:srgbClr val="CBD4DD"/>
          </a:solidFill>
          <a:ln w="12700">
            <a:solidFill>
              <a:srgbClr val="CBD4DD"/>
            </a:solidFill>
            <a:round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26280" rIns="90000" bIns="2628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u="none" strike="noStrike">
              <a:solidFill>
                <a:schemeClr val="dk1"/>
              </a:solidFill>
              <a:effectLst/>
              <a:uFillTx/>
              <a:latin typeface="Arial"/>
            </a:endParaRPr>
          </a:p>
        </p:txBody>
      </p:sp>
      <p:sp>
        <p:nvSpPr>
          <p:cNvPr id="180" name="Shape 11"/>
          <p:cNvSpPr/>
          <p:nvPr/>
        </p:nvSpPr>
        <p:spPr>
          <a:xfrm>
            <a:off x="11192400" y="311040"/>
            <a:ext cx="100080" cy="100080"/>
          </a:xfrm>
          <a:prstGeom prst="ellipse">
            <a:avLst/>
          </a:prstGeom>
          <a:solidFill>
            <a:srgbClr val="CBD4DD"/>
          </a:solidFill>
          <a:ln w="12700">
            <a:solidFill>
              <a:srgbClr val="CBD4DD"/>
            </a:solidFill>
            <a:round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26280" rIns="90000" bIns="2628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u="none" strike="noStrike">
              <a:solidFill>
                <a:schemeClr val="dk1"/>
              </a:solidFill>
              <a:effectLst/>
              <a:uFillTx/>
              <a:latin typeface="Arial"/>
            </a:endParaRPr>
          </a:p>
        </p:txBody>
      </p:sp>
      <p:sp>
        <p:nvSpPr>
          <p:cNvPr id="181" name="Text 12"/>
          <p:cNvSpPr/>
          <p:nvPr/>
        </p:nvSpPr>
        <p:spPr>
          <a:xfrm>
            <a:off x="502920" y="255960"/>
            <a:ext cx="2102760" cy="20088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 anchor="ctr">
            <a:normAutofit/>
          </a:bodyPr>
          <a:lstStyle/>
          <a:p>
            <a:pPr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950" b="1" u="none" strike="noStrike" spc="130">
                <a:solidFill>
                  <a:srgbClr val="00A8A8"/>
                </a:solidFill>
                <a:effectLst/>
                <a:uFillTx/>
                <a:latin typeface="Arial"/>
                <a:ea typeface="Arial"/>
              </a:rPr>
              <a:t>04 · DATA</a:t>
            </a:r>
            <a:endParaRPr lang="en-US" sz="95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182" name="Text 13"/>
          <p:cNvSpPr/>
          <p:nvPr/>
        </p:nvSpPr>
        <p:spPr>
          <a:xfrm>
            <a:off x="502920" y="484560"/>
            <a:ext cx="10743840" cy="51156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 anchor="t">
            <a:normAutofit/>
          </a:bodyPr>
          <a:lstStyle/>
          <a:p>
            <a:pPr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2700" b="1" u="none" strike="noStrike">
                <a:solidFill>
                  <a:srgbClr val="071B2C"/>
                </a:solidFill>
                <a:effectLst/>
                <a:uFillTx/>
                <a:latin typeface="Arial"/>
                <a:ea typeface="Arial"/>
              </a:rPr>
              <a:t>UNSW-NB15 and leakage-safe preprocessing</a:t>
            </a:r>
            <a:endParaRPr lang="en-US" sz="270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183" name="Text 14"/>
          <p:cNvSpPr/>
          <p:nvPr/>
        </p:nvSpPr>
        <p:spPr>
          <a:xfrm>
            <a:off x="502920" y="978480"/>
            <a:ext cx="10698120" cy="29232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 anchor="t">
            <a:normAutofit/>
          </a:bodyPr>
          <a:lstStyle/>
          <a:p>
            <a:pPr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1150" b="0" u="none" strike="noStrike">
                <a:solidFill>
                  <a:srgbClr val="526271"/>
                </a:solidFill>
                <a:effectLst/>
                <a:uFillTx/>
                <a:latin typeface="Arial"/>
                <a:ea typeface="Arial"/>
              </a:rPr>
              <a:t>A valid experiment depends on what the model is allowed to learn from.</a:t>
            </a:r>
            <a:endParaRPr lang="en-US" sz="115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184" name="Shape 15"/>
          <p:cNvSpPr/>
          <p:nvPr/>
        </p:nvSpPr>
        <p:spPr>
          <a:xfrm>
            <a:off x="567000" y="1417320"/>
            <a:ext cx="1755360" cy="749520"/>
          </a:xfrm>
          <a:prstGeom prst="roundRect">
            <a:avLst>
              <a:gd name="adj" fmla="val 9756"/>
            </a:avLst>
          </a:prstGeom>
          <a:solidFill>
            <a:srgbClr val="FFFFFF"/>
          </a:solidFill>
          <a:ln w="10160">
            <a:solidFill>
              <a:srgbClr val="DCE4EB"/>
            </a:solidFill>
            <a:round/>
          </a:ln>
          <a:effectLst>
            <a:outerShdw blurRad="19080" dist="50402" dir="2700000" algn="bl" rotWithShape="0">
              <a:srgbClr val="7A8794">
                <a:alpha val="12000"/>
              </a:srgbClr>
            </a:outerShdw>
          </a:effectLst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u="none" strike="noStrike">
              <a:solidFill>
                <a:schemeClr val="dk1"/>
              </a:solidFill>
              <a:effectLst/>
              <a:uFillTx/>
              <a:latin typeface="Arial"/>
            </a:endParaRPr>
          </a:p>
        </p:txBody>
      </p:sp>
      <p:sp>
        <p:nvSpPr>
          <p:cNvPr id="185" name="Text 16"/>
          <p:cNvSpPr/>
          <p:nvPr/>
        </p:nvSpPr>
        <p:spPr>
          <a:xfrm>
            <a:off x="694800" y="1545480"/>
            <a:ext cx="1499400" cy="25560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 anchor="ctr">
            <a:normAutofit fontScale="92500" lnSpcReduction="19999"/>
          </a:bodyPr>
          <a:lstStyle/>
          <a:p>
            <a:pPr algn="ctr"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2000" b="1" u="none" strike="noStrike">
                <a:solidFill>
                  <a:srgbClr val="071B2C"/>
                </a:solidFill>
                <a:effectLst/>
                <a:uFillTx/>
                <a:latin typeface="Arial"/>
                <a:ea typeface="Arial"/>
              </a:rPr>
              <a:t>175,341</a:t>
            </a:r>
            <a:endParaRPr lang="en-US" sz="200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186" name="Text 17"/>
          <p:cNvSpPr/>
          <p:nvPr/>
        </p:nvSpPr>
        <p:spPr>
          <a:xfrm>
            <a:off x="694800" y="1847160"/>
            <a:ext cx="1499400" cy="16416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 anchor="ctr">
            <a:normAutofit/>
          </a:bodyPr>
          <a:lstStyle/>
          <a:p>
            <a:pPr algn="ctr"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880" b="0" u="none" strike="noStrike">
                <a:solidFill>
                  <a:srgbClr val="526271"/>
                </a:solidFill>
                <a:effectLst/>
                <a:uFillTx/>
                <a:latin typeface="Arial"/>
                <a:ea typeface="Arial"/>
              </a:rPr>
              <a:t>training records</a:t>
            </a:r>
            <a:endParaRPr lang="en-US" sz="88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187" name="Shape 18"/>
          <p:cNvSpPr/>
          <p:nvPr/>
        </p:nvSpPr>
        <p:spPr>
          <a:xfrm>
            <a:off x="2532960" y="1417320"/>
            <a:ext cx="1755360" cy="749520"/>
          </a:xfrm>
          <a:prstGeom prst="roundRect">
            <a:avLst>
              <a:gd name="adj" fmla="val 9756"/>
            </a:avLst>
          </a:prstGeom>
          <a:solidFill>
            <a:srgbClr val="FFFFFF"/>
          </a:solidFill>
          <a:ln w="10160">
            <a:solidFill>
              <a:srgbClr val="DCE4EB"/>
            </a:solidFill>
            <a:round/>
          </a:ln>
          <a:effectLst>
            <a:outerShdw blurRad="19080" dist="50402" dir="2700000" algn="bl" rotWithShape="0">
              <a:srgbClr val="7A8794">
                <a:alpha val="12000"/>
              </a:srgbClr>
            </a:outerShdw>
          </a:effectLst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u="none" strike="noStrike">
              <a:solidFill>
                <a:schemeClr val="dk1"/>
              </a:solidFill>
              <a:effectLst/>
              <a:uFillTx/>
              <a:latin typeface="Arial"/>
            </a:endParaRPr>
          </a:p>
        </p:txBody>
      </p:sp>
      <p:sp>
        <p:nvSpPr>
          <p:cNvPr id="188" name="Text 19"/>
          <p:cNvSpPr/>
          <p:nvPr/>
        </p:nvSpPr>
        <p:spPr>
          <a:xfrm>
            <a:off x="2660760" y="1545480"/>
            <a:ext cx="1499400" cy="25560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 anchor="ctr">
            <a:normAutofit fontScale="92500" lnSpcReduction="19999"/>
          </a:bodyPr>
          <a:lstStyle/>
          <a:p>
            <a:pPr algn="ctr"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2000" b="1" u="none" strike="noStrike">
                <a:solidFill>
                  <a:srgbClr val="071B2C"/>
                </a:solidFill>
                <a:effectLst/>
                <a:uFillTx/>
                <a:latin typeface="Arial"/>
                <a:ea typeface="Arial"/>
              </a:rPr>
              <a:t>82,332</a:t>
            </a:r>
            <a:endParaRPr lang="en-US" sz="200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189" name="Text 20"/>
          <p:cNvSpPr/>
          <p:nvPr/>
        </p:nvSpPr>
        <p:spPr>
          <a:xfrm>
            <a:off x="2660760" y="1847160"/>
            <a:ext cx="1499400" cy="16416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 anchor="ctr">
            <a:normAutofit/>
          </a:bodyPr>
          <a:lstStyle/>
          <a:p>
            <a:pPr algn="ctr"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880" b="0" u="none" strike="noStrike">
                <a:solidFill>
                  <a:srgbClr val="526271"/>
                </a:solidFill>
                <a:effectLst/>
                <a:uFillTx/>
                <a:latin typeface="Arial"/>
                <a:ea typeface="Arial"/>
              </a:rPr>
              <a:t>testing records</a:t>
            </a:r>
            <a:endParaRPr lang="en-US" sz="88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190" name="Shape 21"/>
          <p:cNvSpPr/>
          <p:nvPr/>
        </p:nvSpPr>
        <p:spPr>
          <a:xfrm>
            <a:off x="4498920" y="1417320"/>
            <a:ext cx="1755360" cy="749520"/>
          </a:xfrm>
          <a:prstGeom prst="roundRect">
            <a:avLst>
              <a:gd name="adj" fmla="val 9756"/>
            </a:avLst>
          </a:prstGeom>
          <a:solidFill>
            <a:srgbClr val="FFFFFF"/>
          </a:solidFill>
          <a:ln w="10160">
            <a:solidFill>
              <a:srgbClr val="DCE4EB"/>
            </a:solidFill>
            <a:round/>
          </a:ln>
          <a:effectLst>
            <a:outerShdw blurRad="19080" dist="50402" dir="2700000" algn="bl" rotWithShape="0">
              <a:srgbClr val="7A8794">
                <a:alpha val="12000"/>
              </a:srgbClr>
            </a:outerShdw>
          </a:effectLst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u="none" strike="noStrike">
              <a:solidFill>
                <a:schemeClr val="dk1"/>
              </a:solidFill>
              <a:effectLst/>
              <a:uFillTx/>
              <a:latin typeface="Arial"/>
            </a:endParaRPr>
          </a:p>
        </p:txBody>
      </p:sp>
      <p:sp>
        <p:nvSpPr>
          <p:cNvPr id="191" name="Text 22"/>
          <p:cNvSpPr/>
          <p:nvPr/>
        </p:nvSpPr>
        <p:spPr>
          <a:xfrm>
            <a:off x="4626720" y="1545480"/>
            <a:ext cx="1499400" cy="25560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 anchor="ctr">
            <a:normAutofit fontScale="92500" lnSpcReduction="19999"/>
          </a:bodyPr>
          <a:lstStyle/>
          <a:p>
            <a:pPr algn="ctr"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2000" b="1" u="none" strike="noStrike">
                <a:solidFill>
                  <a:srgbClr val="071B2C"/>
                </a:solidFill>
                <a:effectLst/>
                <a:uFillTx/>
                <a:latin typeface="Arial"/>
                <a:ea typeface="Arial"/>
              </a:rPr>
              <a:t>45</a:t>
            </a:r>
            <a:endParaRPr lang="en-US" sz="200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192" name="Text 23"/>
          <p:cNvSpPr/>
          <p:nvPr/>
        </p:nvSpPr>
        <p:spPr>
          <a:xfrm>
            <a:off x="4626720" y="1847160"/>
            <a:ext cx="1499400" cy="16416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 anchor="ctr">
            <a:normAutofit/>
          </a:bodyPr>
          <a:lstStyle/>
          <a:p>
            <a:pPr algn="ctr"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880" b="0" u="none" strike="noStrike">
                <a:solidFill>
                  <a:srgbClr val="526271"/>
                </a:solidFill>
                <a:effectLst/>
                <a:uFillTx/>
                <a:latin typeface="Arial"/>
                <a:ea typeface="Arial"/>
              </a:rPr>
              <a:t>original columns</a:t>
            </a:r>
            <a:endParaRPr lang="en-US" sz="88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193" name="Shape 24"/>
          <p:cNvSpPr/>
          <p:nvPr/>
        </p:nvSpPr>
        <p:spPr>
          <a:xfrm>
            <a:off x="6464880" y="1417320"/>
            <a:ext cx="1755360" cy="749520"/>
          </a:xfrm>
          <a:prstGeom prst="roundRect">
            <a:avLst>
              <a:gd name="adj" fmla="val 9756"/>
            </a:avLst>
          </a:prstGeom>
          <a:solidFill>
            <a:srgbClr val="FFFFFF"/>
          </a:solidFill>
          <a:ln w="10160">
            <a:solidFill>
              <a:srgbClr val="DCE4EB"/>
            </a:solidFill>
            <a:round/>
          </a:ln>
          <a:effectLst>
            <a:outerShdw blurRad="19080" dist="50402" dir="2700000" algn="bl" rotWithShape="0">
              <a:srgbClr val="7A8794">
                <a:alpha val="12000"/>
              </a:srgbClr>
            </a:outerShdw>
          </a:effectLst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u="none" strike="noStrike">
              <a:solidFill>
                <a:schemeClr val="dk1"/>
              </a:solidFill>
              <a:effectLst/>
              <a:uFillTx/>
              <a:latin typeface="Arial"/>
            </a:endParaRPr>
          </a:p>
        </p:txBody>
      </p:sp>
      <p:sp>
        <p:nvSpPr>
          <p:cNvPr id="194" name="Text 25"/>
          <p:cNvSpPr/>
          <p:nvPr/>
        </p:nvSpPr>
        <p:spPr>
          <a:xfrm>
            <a:off x="6592680" y="1545480"/>
            <a:ext cx="1499400" cy="25560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 anchor="ctr">
            <a:normAutofit fontScale="92500" lnSpcReduction="19999"/>
          </a:bodyPr>
          <a:lstStyle/>
          <a:p>
            <a:pPr algn="ctr"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2000" b="1" u="none" strike="noStrike">
                <a:solidFill>
                  <a:srgbClr val="071B2C"/>
                </a:solidFill>
                <a:effectLst/>
                <a:uFillTx/>
                <a:latin typeface="Arial"/>
                <a:ea typeface="Arial"/>
              </a:rPr>
              <a:t>0</a:t>
            </a:r>
            <a:endParaRPr lang="en-US" sz="200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195" name="Text 26"/>
          <p:cNvSpPr/>
          <p:nvPr/>
        </p:nvSpPr>
        <p:spPr>
          <a:xfrm>
            <a:off x="6592680" y="1847160"/>
            <a:ext cx="1499400" cy="16416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 anchor="ctr">
            <a:normAutofit/>
          </a:bodyPr>
          <a:lstStyle/>
          <a:p>
            <a:pPr algn="ctr"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880" b="0" u="none" strike="noStrike">
                <a:solidFill>
                  <a:srgbClr val="526271"/>
                </a:solidFill>
                <a:effectLst/>
                <a:uFillTx/>
                <a:latin typeface="Arial"/>
                <a:ea typeface="Arial"/>
              </a:rPr>
              <a:t>missing / duplicate rows</a:t>
            </a:r>
            <a:endParaRPr lang="en-US" sz="88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196" name="Shape 27"/>
          <p:cNvSpPr/>
          <p:nvPr/>
        </p:nvSpPr>
        <p:spPr>
          <a:xfrm>
            <a:off x="539640" y="2368440"/>
            <a:ext cx="5705640" cy="3053880"/>
          </a:xfrm>
          <a:prstGeom prst="roundRect">
            <a:avLst>
              <a:gd name="adj" fmla="val 1497"/>
            </a:avLst>
          </a:prstGeom>
          <a:solidFill>
            <a:srgbClr val="FFFFFF"/>
          </a:solidFill>
          <a:ln w="10160">
            <a:solidFill>
              <a:srgbClr val="D8E0E8"/>
            </a:solidFill>
            <a:round/>
          </a:ln>
          <a:effectLst>
            <a:outerShdw blurRad="17640" dist="50402" dir="2700000" algn="bl" rotWithShape="0">
              <a:srgbClr val="7A8794">
                <a:alpha val="12000"/>
              </a:srgbClr>
            </a:outerShdw>
          </a:effectLst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u="none" strike="noStrike">
              <a:solidFill>
                <a:schemeClr val="dk1"/>
              </a:solidFill>
              <a:effectLst/>
              <a:uFillTx/>
              <a:latin typeface="Arial"/>
            </a:endParaRPr>
          </a:p>
        </p:txBody>
      </p:sp>
      <p:pic>
        <p:nvPicPr>
          <p:cNvPr id="197" name="Image 0" descr="/mnt/data/Label%20Distribution%20in%20Training%20and%20Testing%20Sets.png"/>
          <p:cNvPicPr/>
          <p:nvPr/>
        </p:nvPicPr>
        <p:blipFill>
          <a:blip r:embed="rId3"/>
          <a:srcRect l="2000" t="1002" r="-10821" b="2003"/>
          <a:stretch/>
        </p:blipFill>
        <p:spPr>
          <a:xfrm>
            <a:off x="567000" y="2395800"/>
            <a:ext cx="5650560" cy="2998800"/>
          </a:xfrm>
          <a:prstGeom prst="rect">
            <a:avLst/>
          </a:prstGeom>
          <a:noFill/>
          <a:ln w="0">
            <a:noFill/>
          </a:ln>
        </p:spPr>
      </p:pic>
      <p:sp>
        <p:nvSpPr>
          <p:cNvPr id="198" name="Shape 28"/>
          <p:cNvSpPr/>
          <p:nvPr/>
        </p:nvSpPr>
        <p:spPr>
          <a:xfrm>
            <a:off x="6510600" y="1417320"/>
            <a:ext cx="5074560" cy="3977280"/>
          </a:xfrm>
          <a:prstGeom prst="roundRect">
            <a:avLst>
              <a:gd name="adj" fmla="val 1839"/>
            </a:avLst>
          </a:prstGeom>
          <a:solidFill>
            <a:srgbClr val="FFFFFF"/>
          </a:solidFill>
          <a:ln w="10160">
            <a:solidFill>
              <a:srgbClr val="DCE4EB"/>
            </a:solidFill>
            <a:round/>
          </a:ln>
          <a:effectLst>
            <a:outerShdw blurRad="19080" dist="50402" dir="2700000" algn="bl" rotWithShape="0">
              <a:srgbClr val="7A8794">
                <a:alpha val="12000"/>
              </a:srgbClr>
            </a:outerShdw>
          </a:effectLst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u="none" strike="noStrike">
              <a:solidFill>
                <a:schemeClr val="dk1"/>
              </a:solidFill>
              <a:effectLst/>
              <a:uFillTx/>
              <a:latin typeface="Arial"/>
            </a:endParaRPr>
          </a:p>
        </p:txBody>
      </p:sp>
      <p:sp>
        <p:nvSpPr>
          <p:cNvPr id="199" name="Text 29"/>
          <p:cNvSpPr/>
          <p:nvPr/>
        </p:nvSpPr>
        <p:spPr>
          <a:xfrm>
            <a:off x="6784920" y="1691640"/>
            <a:ext cx="2834280" cy="27396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 anchor="ctr">
            <a:normAutofit/>
          </a:bodyPr>
          <a:lstStyle/>
          <a:p>
            <a:pPr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1600" b="1" u="none" strike="noStrike">
                <a:solidFill>
                  <a:srgbClr val="071B2C"/>
                </a:solidFill>
                <a:effectLst/>
                <a:uFillTx/>
                <a:latin typeface="Arial"/>
                <a:ea typeface="Arial"/>
              </a:rPr>
              <a:t>Preprocessing decisions</a:t>
            </a:r>
            <a:endParaRPr lang="en-US" sz="160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200" name="Shape 30"/>
          <p:cNvSpPr/>
          <p:nvPr/>
        </p:nvSpPr>
        <p:spPr>
          <a:xfrm>
            <a:off x="6784920" y="2212920"/>
            <a:ext cx="1078560" cy="292320"/>
          </a:xfrm>
          <a:prstGeom prst="roundRect">
            <a:avLst>
              <a:gd name="adj" fmla="val 25000"/>
            </a:avLst>
          </a:prstGeom>
          <a:solidFill>
            <a:srgbClr val="FDEEEE"/>
          </a:solidFill>
          <a:ln w="12700">
            <a:solidFill>
              <a:srgbClr val="FDEEEE"/>
            </a:solidFill>
            <a:round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u="none" strike="noStrike">
              <a:solidFill>
                <a:schemeClr val="dk1"/>
              </a:solidFill>
              <a:effectLst/>
              <a:uFillTx/>
              <a:latin typeface="Arial"/>
            </a:endParaRPr>
          </a:p>
        </p:txBody>
      </p:sp>
      <p:sp>
        <p:nvSpPr>
          <p:cNvPr id="201" name="Text 31"/>
          <p:cNvSpPr/>
          <p:nvPr/>
        </p:nvSpPr>
        <p:spPr>
          <a:xfrm>
            <a:off x="6858000" y="2249280"/>
            <a:ext cx="932400" cy="21924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 anchor="ctr">
            <a:normAutofit/>
          </a:bodyPr>
          <a:lstStyle/>
          <a:p>
            <a:pPr algn="ctr"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920" b="1" u="none" strike="noStrike">
                <a:solidFill>
                  <a:srgbClr val="E85D5D"/>
                </a:solidFill>
                <a:effectLst/>
                <a:uFillTx/>
                <a:latin typeface="Arial"/>
                <a:ea typeface="Arial"/>
              </a:rPr>
              <a:t>Remove</a:t>
            </a:r>
            <a:endParaRPr lang="en-US" sz="92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202" name="Text 32"/>
          <p:cNvSpPr/>
          <p:nvPr/>
        </p:nvSpPr>
        <p:spPr>
          <a:xfrm>
            <a:off x="8065080" y="2231280"/>
            <a:ext cx="3062880" cy="25560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 anchor="ctr">
            <a:normAutofit/>
          </a:bodyPr>
          <a:lstStyle/>
          <a:p>
            <a:pPr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1120" b="0" u="none" strike="noStrike">
                <a:solidFill>
                  <a:srgbClr val="17212B"/>
                </a:solidFill>
                <a:effectLst/>
                <a:uFillTx/>
                <a:latin typeface="Arial"/>
                <a:ea typeface="Arial"/>
              </a:rPr>
              <a:t>id · label · attack_cat</a:t>
            </a:r>
            <a:endParaRPr lang="en-US" sz="112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203" name="Shape 33"/>
          <p:cNvSpPr/>
          <p:nvPr/>
        </p:nvSpPr>
        <p:spPr>
          <a:xfrm>
            <a:off x="6784920" y="2779920"/>
            <a:ext cx="1078560" cy="292320"/>
          </a:xfrm>
          <a:prstGeom prst="roundRect">
            <a:avLst>
              <a:gd name="adj" fmla="val 25000"/>
            </a:avLst>
          </a:prstGeom>
          <a:solidFill>
            <a:srgbClr val="EAF3FB"/>
          </a:solidFill>
          <a:ln w="12700">
            <a:solidFill>
              <a:srgbClr val="EAF3FB"/>
            </a:solidFill>
            <a:round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u="none" strike="noStrike">
              <a:solidFill>
                <a:schemeClr val="dk1"/>
              </a:solidFill>
              <a:effectLst/>
              <a:uFillTx/>
              <a:latin typeface="Arial"/>
            </a:endParaRPr>
          </a:p>
        </p:txBody>
      </p:sp>
      <p:sp>
        <p:nvSpPr>
          <p:cNvPr id="204" name="Text 34"/>
          <p:cNvSpPr/>
          <p:nvPr/>
        </p:nvSpPr>
        <p:spPr>
          <a:xfrm>
            <a:off x="6858000" y="2816280"/>
            <a:ext cx="932400" cy="21924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 anchor="ctr">
            <a:normAutofit/>
          </a:bodyPr>
          <a:lstStyle/>
          <a:p>
            <a:pPr algn="ctr"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920" b="1" u="none" strike="noStrike">
                <a:solidFill>
                  <a:srgbClr val="071B2C"/>
                </a:solidFill>
                <a:effectLst/>
                <a:uFillTx/>
                <a:latin typeface="Arial"/>
                <a:ea typeface="Arial"/>
              </a:rPr>
              <a:t>Categorical</a:t>
            </a:r>
            <a:endParaRPr lang="en-US" sz="92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205" name="Text 35"/>
          <p:cNvSpPr/>
          <p:nvPr/>
        </p:nvSpPr>
        <p:spPr>
          <a:xfrm>
            <a:off x="8065080" y="2797920"/>
            <a:ext cx="3062880" cy="25560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 anchor="ctr">
            <a:normAutofit/>
          </a:bodyPr>
          <a:lstStyle/>
          <a:p>
            <a:pPr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1120" b="0" u="none" strike="noStrike">
                <a:solidFill>
                  <a:srgbClr val="17212B"/>
                </a:solidFill>
                <a:effectLst/>
                <a:uFillTx/>
                <a:latin typeface="Arial"/>
                <a:ea typeface="Arial"/>
              </a:rPr>
              <a:t>proto · service · state</a:t>
            </a:r>
            <a:endParaRPr lang="en-US" sz="112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206" name="Shape 36"/>
          <p:cNvSpPr/>
          <p:nvPr/>
        </p:nvSpPr>
        <p:spPr>
          <a:xfrm>
            <a:off x="6784920" y="3346560"/>
            <a:ext cx="1078560" cy="292320"/>
          </a:xfrm>
          <a:prstGeom prst="roundRect">
            <a:avLst>
              <a:gd name="adj" fmla="val 25000"/>
            </a:avLst>
          </a:prstGeom>
          <a:solidFill>
            <a:srgbClr val="EAF3FB"/>
          </a:solidFill>
          <a:ln w="12700">
            <a:solidFill>
              <a:srgbClr val="EAF3FB"/>
            </a:solidFill>
            <a:round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u="none" strike="noStrike">
              <a:solidFill>
                <a:schemeClr val="dk1"/>
              </a:solidFill>
              <a:effectLst/>
              <a:uFillTx/>
              <a:latin typeface="Arial"/>
            </a:endParaRPr>
          </a:p>
        </p:txBody>
      </p:sp>
      <p:sp>
        <p:nvSpPr>
          <p:cNvPr id="207" name="Text 37"/>
          <p:cNvSpPr/>
          <p:nvPr/>
        </p:nvSpPr>
        <p:spPr>
          <a:xfrm>
            <a:off x="6858000" y="3383280"/>
            <a:ext cx="932400" cy="21924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 anchor="ctr">
            <a:normAutofit/>
          </a:bodyPr>
          <a:lstStyle/>
          <a:p>
            <a:pPr algn="ctr"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920" b="1" u="none" strike="noStrike">
                <a:solidFill>
                  <a:srgbClr val="071B2C"/>
                </a:solidFill>
                <a:effectLst/>
                <a:uFillTx/>
                <a:latin typeface="Arial"/>
                <a:ea typeface="Arial"/>
              </a:rPr>
              <a:t>Numerical</a:t>
            </a:r>
            <a:endParaRPr lang="en-US" sz="92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208" name="Text 38"/>
          <p:cNvSpPr/>
          <p:nvPr/>
        </p:nvSpPr>
        <p:spPr>
          <a:xfrm>
            <a:off x="8065080" y="3364920"/>
            <a:ext cx="3062880" cy="25560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 anchor="ctr">
            <a:normAutofit/>
          </a:bodyPr>
          <a:lstStyle/>
          <a:p>
            <a:pPr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1120" b="0" u="none" strike="noStrike">
                <a:solidFill>
                  <a:srgbClr val="17212B"/>
                </a:solidFill>
                <a:effectLst/>
                <a:uFillTx/>
                <a:latin typeface="Arial"/>
                <a:ea typeface="Arial"/>
              </a:rPr>
              <a:t>39 numerical features</a:t>
            </a:r>
            <a:endParaRPr lang="en-US" sz="112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209" name="Shape 39"/>
          <p:cNvSpPr/>
          <p:nvPr/>
        </p:nvSpPr>
        <p:spPr>
          <a:xfrm>
            <a:off x="6784920" y="3913560"/>
            <a:ext cx="1078560" cy="292320"/>
          </a:xfrm>
          <a:prstGeom prst="roundRect">
            <a:avLst>
              <a:gd name="adj" fmla="val 25000"/>
            </a:avLst>
          </a:prstGeom>
          <a:solidFill>
            <a:srgbClr val="EAF3FB"/>
          </a:solidFill>
          <a:ln w="12700">
            <a:solidFill>
              <a:srgbClr val="EAF3FB"/>
            </a:solidFill>
            <a:round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u="none" strike="noStrike">
              <a:solidFill>
                <a:schemeClr val="dk1"/>
              </a:solidFill>
              <a:effectLst/>
              <a:uFillTx/>
              <a:latin typeface="Arial"/>
            </a:endParaRPr>
          </a:p>
        </p:txBody>
      </p:sp>
      <p:sp>
        <p:nvSpPr>
          <p:cNvPr id="210" name="Text 40"/>
          <p:cNvSpPr/>
          <p:nvPr/>
        </p:nvSpPr>
        <p:spPr>
          <a:xfrm>
            <a:off x="6858000" y="3950280"/>
            <a:ext cx="932400" cy="21924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 anchor="ctr">
            <a:normAutofit/>
          </a:bodyPr>
          <a:lstStyle/>
          <a:p>
            <a:pPr algn="ctr"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920" b="1" u="none" strike="noStrike">
                <a:solidFill>
                  <a:srgbClr val="071B2C"/>
                </a:solidFill>
                <a:effectLst/>
                <a:uFillTx/>
                <a:latin typeface="Arial"/>
                <a:ea typeface="Arial"/>
              </a:rPr>
              <a:t>Transform</a:t>
            </a:r>
            <a:endParaRPr lang="en-US" sz="92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211" name="Text 41"/>
          <p:cNvSpPr/>
          <p:nvPr/>
        </p:nvSpPr>
        <p:spPr>
          <a:xfrm>
            <a:off x="8065080" y="3931920"/>
            <a:ext cx="3062880" cy="25560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 anchor="ctr">
            <a:normAutofit/>
          </a:bodyPr>
          <a:lstStyle/>
          <a:p>
            <a:pPr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1120" b="0" u="none" strike="noStrike">
                <a:solidFill>
                  <a:srgbClr val="17212B"/>
                </a:solidFill>
                <a:effectLst/>
                <a:uFillTx/>
                <a:latin typeface="Arial"/>
                <a:ea typeface="Arial"/>
              </a:rPr>
              <a:t>One-hot encode + scale</a:t>
            </a:r>
            <a:endParaRPr lang="en-US" sz="112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212" name="Shape 42"/>
          <p:cNvSpPr/>
          <p:nvPr/>
        </p:nvSpPr>
        <p:spPr>
          <a:xfrm>
            <a:off x="6784920" y="4480560"/>
            <a:ext cx="1078560" cy="292320"/>
          </a:xfrm>
          <a:prstGeom prst="roundRect">
            <a:avLst>
              <a:gd name="adj" fmla="val 25000"/>
            </a:avLst>
          </a:prstGeom>
          <a:solidFill>
            <a:srgbClr val="EAF8F0"/>
          </a:solidFill>
          <a:ln w="12700">
            <a:solidFill>
              <a:srgbClr val="EAF8F0"/>
            </a:solidFill>
            <a:round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u="none" strike="noStrike">
              <a:solidFill>
                <a:schemeClr val="dk1"/>
              </a:solidFill>
              <a:effectLst/>
              <a:uFillTx/>
              <a:latin typeface="Arial"/>
            </a:endParaRPr>
          </a:p>
        </p:txBody>
      </p:sp>
      <p:sp>
        <p:nvSpPr>
          <p:cNvPr id="213" name="Text 43"/>
          <p:cNvSpPr/>
          <p:nvPr/>
        </p:nvSpPr>
        <p:spPr>
          <a:xfrm>
            <a:off x="6858000" y="4517280"/>
            <a:ext cx="932400" cy="21924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 anchor="ctr">
            <a:normAutofit/>
          </a:bodyPr>
          <a:lstStyle/>
          <a:p>
            <a:pPr algn="ctr"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920" b="1" u="none" strike="noStrike">
                <a:solidFill>
                  <a:srgbClr val="071B2C"/>
                </a:solidFill>
                <a:effectLst/>
                <a:uFillTx/>
                <a:latin typeface="Arial"/>
                <a:ea typeface="Arial"/>
              </a:rPr>
              <a:t>Output</a:t>
            </a:r>
            <a:endParaRPr lang="en-US" sz="92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214" name="Text 44"/>
          <p:cNvSpPr/>
          <p:nvPr/>
        </p:nvSpPr>
        <p:spPr>
          <a:xfrm>
            <a:off x="8065080" y="4498920"/>
            <a:ext cx="3062880" cy="25560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 anchor="ctr">
            <a:normAutofit/>
          </a:bodyPr>
          <a:lstStyle/>
          <a:p>
            <a:pPr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1120" b="1" u="none" strike="noStrike">
                <a:solidFill>
                  <a:srgbClr val="17212B"/>
                </a:solidFill>
                <a:effectLst/>
                <a:uFillTx/>
                <a:latin typeface="Arial"/>
                <a:ea typeface="Arial"/>
              </a:rPr>
              <a:t>194 transformed features</a:t>
            </a:r>
            <a:endParaRPr lang="en-US" sz="112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215" name="Shape 45"/>
          <p:cNvSpPr/>
          <p:nvPr/>
        </p:nvSpPr>
        <p:spPr>
          <a:xfrm>
            <a:off x="6784920" y="4773240"/>
            <a:ext cx="4425480" cy="566640"/>
          </a:xfrm>
          <a:prstGeom prst="roundRect">
            <a:avLst>
              <a:gd name="adj" fmla="val 9677"/>
            </a:avLst>
          </a:prstGeom>
          <a:solidFill>
            <a:srgbClr val="FBF5E5"/>
          </a:solidFill>
          <a:ln w="12700">
            <a:solidFill>
              <a:srgbClr val="FBF5E5"/>
            </a:solidFill>
            <a:round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u="none" strike="noStrike">
              <a:solidFill>
                <a:schemeClr val="dk1"/>
              </a:solidFill>
              <a:effectLst/>
              <a:uFillTx/>
              <a:latin typeface="Arial"/>
            </a:endParaRPr>
          </a:p>
        </p:txBody>
      </p:sp>
      <p:sp>
        <p:nvSpPr>
          <p:cNvPr id="216" name="Shape 46"/>
          <p:cNvSpPr/>
          <p:nvPr/>
        </p:nvSpPr>
        <p:spPr>
          <a:xfrm>
            <a:off x="6784920" y="4773240"/>
            <a:ext cx="54360" cy="566640"/>
          </a:xfrm>
          <a:prstGeom prst="rect">
            <a:avLst/>
          </a:prstGeom>
          <a:solidFill>
            <a:srgbClr val="00A8A8"/>
          </a:solidFill>
          <a:ln w="12700">
            <a:solidFill>
              <a:srgbClr val="00A8A8"/>
            </a:solidFill>
            <a:round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u="none" strike="noStrike">
              <a:solidFill>
                <a:schemeClr val="dk1"/>
              </a:solidFill>
              <a:effectLst/>
              <a:uFillTx/>
              <a:latin typeface="Arial"/>
            </a:endParaRPr>
          </a:p>
        </p:txBody>
      </p:sp>
      <p:sp>
        <p:nvSpPr>
          <p:cNvPr id="217" name="Text 47"/>
          <p:cNvSpPr/>
          <p:nvPr/>
        </p:nvSpPr>
        <p:spPr>
          <a:xfrm>
            <a:off x="6949440" y="4855320"/>
            <a:ext cx="4169160" cy="40212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 anchor="ctr">
            <a:normAutofit/>
          </a:bodyPr>
          <a:lstStyle/>
          <a:p>
            <a:pPr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1200" b="1" u="none" strike="noStrike">
                <a:solidFill>
                  <a:srgbClr val="071B2C"/>
                </a:solidFill>
                <a:effectLst/>
                <a:uFillTx/>
                <a:latin typeface="Arial"/>
                <a:ea typeface="Arial"/>
              </a:rPr>
              <a:t>Why exclude attack_cat?  Because it is closely related to the target and would create target leakage.</a:t>
            </a:r>
            <a:endParaRPr lang="en-US" sz="120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218" name="Text 48"/>
          <p:cNvSpPr/>
          <p:nvPr/>
        </p:nvSpPr>
        <p:spPr>
          <a:xfrm>
            <a:off x="502920" y="6409800"/>
            <a:ext cx="10835280" cy="16416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 anchor="ctr">
            <a:normAutofit/>
          </a:bodyPr>
          <a:lstStyle/>
          <a:p>
            <a:pPr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750" b="0" u="none" strike="noStrike">
                <a:solidFill>
                  <a:srgbClr val="53616E"/>
                </a:solidFill>
                <a:effectLst/>
                <a:uFillTx/>
                <a:latin typeface="Arial"/>
              </a:rPr>
              <a:t>Dataset literature: [5] Kasongo &amp; Sun (2020), UNSW-NB15 performance analysis. Binary target = label; attack_cat excluded from model training.</a:t>
            </a:r>
            <a:endParaRPr lang="en-US" sz="75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219" name="PlaceHolder 1"/>
          <p:cNvSpPr>
            <a:spLocks noGrp="1"/>
          </p:cNvSpPr>
          <p:nvPr>
            <p:ph type="sldNum" idx="8"/>
          </p:nvPr>
        </p:nvSpPr>
        <p:spPr>
          <a:xfrm>
            <a:off x="11631240" y="6464880"/>
            <a:ext cx="319680" cy="164160"/>
          </a:xfrm>
          <a:prstGeom prst="rect">
            <a:avLst/>
          </a:prstGeom>
          <a:noFill/>
          <a:ln w="0">
            <a:noFill/>
          </a:ln>
        </p:spPr>
        <p:txBody>
          <a:bodyPr lIns="90000" tIns="45000" rIns="90000" bIns="45000" anchor="t">
            <a:noAutofit/>
          </a:bodyPr>
          <a:lstStyle>
            <a:lvl1pPr indent="0" algn="r" defTabSz="914400">
              <a:lnSpc>
                <a:spcPct val="100000"/>
              </a:lnSpc>
              <a:buNone/>
              <a:defRPr lang="en-US" sz="800" b="0" u="none" strike="noStrike">
                <a:solidFill>
                  <a:srgbClr val="FFFFFF"/>
                </a:solidFill>
                <a:effectLst/>
                <a:uFillTx/>
                <a:latin typeface="Arial"/>
                <a:ea typeface="Arial"/>
              </a:defRPr>
            </a:lvl1pPr>
          </a:lstStyle>
          <a:p>
            <a:pPr indent="0" algn="r" defTabSz="914400">
              <a:lnSpc>
                <a:spcPct val="100000"/>
              </a:lnSpc>
              <a:buNone/>
            </a:pPr>
            <a:fld id="{36BDC7C0-6302-442C-B74D-78629EE7DB8C}" type="slidenum">
              <a:rPr lang="en-US" sz="800" b="0" u="none" strike="noStrike">
                <a:solidFill>
                  <a:srgbClr val="FFFFFF"/>
                </a:solidFill>
                <a:effectLst/>
                <a:uFillTx/>
                <a:latin typeface="Arial"/>
                <a:ea typeface="Arial"/>
              </a:rPr>
              <a:t>5</a:t>
            </a:fld>
            <a:endParaRPr lang="en-US" sz="800" b="0" u="none" strike="noStrike">
              <a:solidFill>
                <a:srgbClr val="000000"/>
              </a:solidFill>
              <a:effectLst/>
              <a:uFillTx/>
              <a:latin typeface="Times New Roman"/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0" name="Shape 0"/>
          <p:cNvSpPr/>
          <p:nvPr/>
        </p:nvSpPr>
        <p:spPr>
          <a:xfrm>
            <a:off x="9381600" y="311040"/>
            <a:ext cx="100080" cy="100080"/>
          </a:xfrm>
          <a:prstGeom prst="ellipse">
            <a:avLst/>
          </a:prstGeom>
          <a:solidFill>
            <a:srgbClr val="CBD4DD"/>
          </a:solidFill>
          <a:ln w="12700">
            <a:solidFill>
              <a:srgbClr val="CBD4DD"/>
            </a:solidFill>
            <a:round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26280" rIns="90000" bIns="2628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u="none" strike="noStrike">
              <a:solidFill>
                <a:schemeClr val="dk1"/>
              </a:solidFill>
              <a:effectLst/>
              <a:uFillTx/>
              <a:latin typeface="Arial"/>
            </a:endParaRPr>
          </a:p>
        </p:txBody>
      </p:sp>
      <p:sp>
        <p:nvSpPr>
          <p:cNvPr id="221" name="Shape 1"/>
          <p:cNvSpPr/>
          <p:nvPr/>
        </p:nvSpPr>
        <p:spPr>
          <a:xfrm>
            <a:off x="9546480" y="311040"/>
            <a:ext cx="100080" cy="100080"/>
          </a:xfrm>
          <a:prstGeom prst="ellipse">
            <a:avLst/>
          </a:prstGeom>
          <a:solidFill>
            <a:srgbClr val="CBD4DD"/>
          </a:solidFill>
          <a:ln w="12700">
            <a:solidFill>
              <a:srgbClr val="CBD4DD"/>
            </a:solidFill>
            <a:round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26280" rIns="90000" bIns="2628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u="none" strike="noStrike">
              <a:solidFill>
                <a:schemeClr val="dk1"/>
              </a:solidFill>
              <a:effectLst/>
              <a:uFillTx/>
              <a:latin typeface="Arial"/>
            </a:endParaRPr>
          </a:p>
        </p:txBody>
      </p:sp>
      <p:sp>
        <p:nvSpPr>
          <p:cNvPr id="222" name="Shape 2"/>
          <p:cNvSpPr/>
          <p:nvPr/>
        </p:nvSpPr>
        <p:spPr>
          <a:xfrm>
            <a:off x="9711000" y="311040"/>
            <a:ext cx="100080" cy="100080"/>
          </a:xfrm>
          <a:prstGeom prst="ellipse">
            <a:avLst/>
          </a:prstGeom>
          <a:solidFill>
            <a:srgbClr val="CBD4DD"/>
          </a:solidFill>
          <a:ln w="12700">
            <a:solidFill>
              <a:srgbClr val="CBD4DD"/>
            </a:solidFill>
            <a:round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26280" rIns="90000" bIns="2628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u="none" strike="noStrike">
              <a:solidFill>
                <a:schemeClr val="dk1"/>
              </a:solidFill>
              <a:effectLst/>
              <a:uFillTx/>
              <a:latin typeface="Arial"/>
            </a:endParaRPr>
          </a:p>
        </p:txBody>
      </p:sp>
      <p:sp>
        <p:nvSpPr>
          <p:cNvPr id="223" name="Shape 3"/>
          <p:cNvSpPr/>
          <p:nvPr/>
        </p:nvSpPr>
        <p:spPr>
          <a:xfrm>
            <a:off x="9875520" y="311040"/>
            <a:ext cx="100080" cy="100080"/>
          </a:xfrm>
          <a:prstGeom prst="ellipse">
            <a:avLst/>
          </a:prstGeom>
          <a:solidFill>
            <a:srgbClr val="CBD4DD"/>
          </a:solidFill>
          <a:ln w="12700">
            <a:solidFill>
              <a:srgbClr val="CBD4DD"/>
            </a:solidFill>
            <a:round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26280" rIns="90000" bIns="2628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u="none" strike="noStrike">
              <a:solidFill>
                <a:schemeClr val="dk1"/>
              </a:solidFill>
              <a:effectLst/>
              <a:uFillTx/>
              <a:latin typeface="Arial"/>
            </a:endParaRPr>
          </a:p>
        </p:txBody>
      </p:sp>
      <p:sp>
        <p:nvSpPr>
          <p:cNvPr id="224" name="Shape 4"/>
          <p:cNvSpPr/>
          <p:nvPr/>
        </p:nvSpPr>
        <p:spPr>
          <a:xfrm>
            <a:off x="10040040" y="311040"/>
            <a:ext cx="100080" cy="100080"/>
          </a:xfrm>
          <a:prstGeom prst="ellipse">
            <a:avLst/>
          </a:prstGeom>
          <a:solidFill>
            <a:srgbClr val="CBD4DD"/>
          </a:solidFill>
          <a:ln w="12700">
            <a:solidFill>
              <a:srgbClr val="CBD4DD"/>
            </a:solidFill>
            <a:round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26280" rIns="90000" bIns="2628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u="none" strike="noStrike">
              <a:solidFill>
                <a:schemeClr val="dk1"/>
              </a:solidFill>
              <a:effectLst/>
              <a:uFillTx/>
              <a:latin typeface="Arial"/>
            </a:endParaRPr>
          </a:p>
        </p:txBody>
      </p:sp>
      <p:sp>
        <p:nvSpPr>
          <p:cNvPr id="225" name="Shape 5"/>
          <p:cNvSpPr/>
          <p:nvPr/>
        </p:nvSpPr>
        <p:spPr>
          <a:xfrm>
            <a:off x="10204560" y="311040"/>
            <a:ext cx="100080" cy="100080"/>
          </a:xfrm>
          <a:prstGeom prst="ellipse">
            <a:avLst/>
          </a:prstGeom>
          <a:solidFill>
            <a:srgbClr val="00A8A8"/>
          </a:solidFill>
          <a:ln w="12700">
            <a:solidFill>
              <a:srgbClr val="00A8A8"/>
            </a:solidFill>
            <a:round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26280" rIns="90000" bIns="2628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u="none" strike="noStrike">
              <a:solidFill>
                <a:schemeClr val="dk1"/>
              </a:solidFill>
              <a:effectLst/>
              <a:uFillTx/>
              <a:latin typeface="Arial"/>
            </a:endParaRPr>
          </a:p>
        </p:txBody>
      </p:sp>
      <p:sp>
        <p:nvSpPr>
          <p:cNvPr id="226" name="Shape 6"/>
          <p:cNvSpPr/>
          <p:nvPr/>
        </p:nvSpPr>
        <p:spPr>
          <a:xfrm>
            <a:off x="10369440" y="311040"/>
            <a:ext cx="100080" cy="100080"/>
          </a:xfrm>
          <a:prstGeom prst="ellipse">
            <a:avLst/>
          </a:prstGeom>
          <a:solidFill>
            <a:srgbClr val="CBD4DD"/>
          </a:solidFill>
          <a:ln w="12700">
            <a:solidFill>
              <a:srgbClr val="CBD4DD"/>
            </a:solidFill>
            <a:round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26280" rIns="90000" bIns="2628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u="none" strike="noStrike">
              <a:solidFill>
                <a:schemeClr val="dk1"/>
              </a:solidFill>
              <a:effectLst/>
              <a:uFillTx/>
              <a:latin typeface="Arial"/>
            </a:endParaRPr>
          </a:p>
        </p:txBody>
      </p:sp>
      <p:sp>
        <p:nvSpPr>
          <p:cNvPr id="227" name="Shape 7"/>
          <p:cNvSpPr/>
          <p:nvPr/>
        </p:nvSpPr>
        <p:spPr>
          <a:xfrm>
            <a:off x="10533960" y="311040"/>
            <a:ext cx="100080" cy="100080"/>
          </a:xfrm>
          <a:prstGeom prst="ellipse">
            <a:avLst/>
          </a:prstGeom>
          <a:solidFill>
            <a:srgbClr val="CBD4DD"/>
          </a:solidFill>
          <a:ln w="12700">
            <a:solidFill>
              <a:srgbClr val="CBD4DD"/>
            </a:solidFill>
            <a:round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26280" rIns="90000" bIns="2628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u="none" strike="noStrike">
              <a:solidFill>
                <a:schemeClr val="dk1"/>
              </a:solidFill>
              <a:effectLst/>
              <a:uFillTx/>
              <a:latin typeface="Arial"/>
            </a:endParaRPr>
          </a:p>
        </p:txBody>
      </p:sp>
      <p:sp>
        <p:nvSpPr>
          <p:cNvPr id="228" name="Shape 8"/>
          <p:cNvSpPr/>
          <p:nvPr/>
        </p:nvSpPr>
        <p:spPr>
          <a:xfrm>
            <a:off x="10698480" y="311040"/>
            <a:ext cx="100080" cy="100080"/>
          </a:xfrm>
          <a:prstGeom prst="ellipse">
            <a:avLst/>
          </a:prstGeom>
          <a:solidFill>
            <a:srgbClr val="CBD4DD"/>
          </a:solidFill>
          <a:ln w="12700">
            <a:solidFill>
              <a:srgbClr val="CBD4DD"/>
            </a:solidFill>
            <a:round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26280" rIns="90000" bIns="2628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u="none" strike="noStrike">
              <a:solidFill>
                <a:schemeClr val="dk1"/>
              </a:solidFill>
              <a:effectLst/>
              <a:uFillTx/>
              <a:latin typeface="Arial"/>
            </a:endParaRPr>
          </a:p>
        </p:txBody>
      </p:sp>
      <p:sp>
        <p:nvSpPr>
          <p:cNvPr id="229" name="Shape 9"/>
          <p:cNvSpPr/>
          <p:nvPr/>
        </p:nvSpPr>
        <p:spPr>
          <a:xfrm>
            <a:off x="10863000" y="311040"/>
            <a:ext cx="100080" cy="100080"/>
          </a:xfrm>
          <a:prstGeom prst="ellipse">
            <a:avLst/>
          </a:prstGeom>
          <a:solidFill>
            <a:srgbClr val="CBD4DD"/>
          </a:solidFill>
          <a:ln w="12700">
            <a:solidFill>
              <a:srgbClr val="CBD4DD"/>
            </a:solidFill>
            <a:round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26280" rIns="90000" bIns="2628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u="none" strike="noStrike">
              <a:solidFill>
                <a:schemeClr val="dk1"/>
              </a:solidFill>
              <a:effectLst/>
              <a:uFillTx/>
              <a:latin typeface="Arial"/>
            </a:endParaRPr>
          </a:p>
        </p:txBody>
      </p:sp>
      <p:sp>
        <p:nvSpPr>
          <p:cNvPr id="230" name="Shape 10"/>
          <p:cNvSpPr/>
          <p:nvPr/>
        </p:nvSpPr>
        <p:spPr>
          <a:xfrm>
            <a:off x="11027520" y="311040"/>
            <a:ext cx="100080" cy="100080"/>
          </a:xfrm>
          <a:prstGeom prst="ellipse">
            <a:avLst/>
          </a:prstGeom>
          <a:solidFill>
            <a:srgbClr val="CBD4DD"/>
          </a:solidFill>
          <a:ln w="12700">
            <a:solidFill>
              <a:srgbClr val="CBD4DD"/>
            </a:solidFill>
            <a:round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26280" rIns="90000" bIns="2628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u="none" strike="noStrike">
              <a:solidFill>
                <a:schemeClr val="dk1"/>
              </a:solidFill>
              <a:effectLst/>
              <a:uFillTx/>
              <a:latin typeface="Arial"/>
            </a:endParaRPr>
          </a:p>
        </p:txBody>
      </p:sp>
      <p:sp>
        <p:nvSpPr>
          <p:cNvPr id="231" name="Shape 11"/>
          <p:cNvSpPr/>
          <p:nvPr/>
        </p:nvSpPr>
        <p:spPr>
          <a:xfrm>
            <a:off x="11192400" y="311040"/>
            <a:ext cx="100080" cy="100080"/>
          </a:xfrm>
          <a:prstGeom prst="ellipse">
            <a:avLst/>
          </a:prstGeom>
          <a:solidFill>
            <a:srgbClr val="CBD4DD"/>
          </a:solidFill>
          <a:ln w="12700">
            <a:solidFill>
              <a:srgbClr val="CBD4DD"/>
            </a:solidFill>
            <a:round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26280" rIns="90000" bIns="2628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u="none" strike="noStrike">
              <a:solidFill>
                <a:schemeClr val="dk1"/>
              </a:solidFill>
              <a:effectLst/>
              <a:uFillTx/>
              <a:latin typeface="Arial"/>
            </a:endParaRPr>
          </a:p>
        </p:txBody>
      </p:sp>
      <p:sp>
        <p:nvSpPr>
          <p:cNvPr id="232" name="Text 12"/>
          <p:cNvSpPr/>
          <p:nvPr/>
        </p:nvSpPr>
        <p:spPr>
          <a:xfrm>
            <a:off x="502920" y="255960"/>
            <a:ext cx="2102760" cy="20088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 anchor="ctr">
            <a:normAutofit/>
          </a:bodyPr>
          <a:lstStyle/>
          <a:p>
            <a:pPr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950" b="1" u="none" strike="noStrike" spc="130">
                <a:solidFill>
                  <a:srgbClr val="00A8A8"/>
                </a:solidFill>
                <a:effectLst/>
                <a:uFillTx/>
                <a:latin typeface="Arial"/>
                <a:ea typeface="Arial"/>
              </a:rPr>
              <a:t>05 · RESULTS</a:t>
            </a:r>
            <a:endParaRPr lang="en-US" sz="95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233" name="Text 13"/>
          <p:cNvSpPr/>
          <p:nvPr/>
        </p:nvSpPr>
        <p:spPr>
          <a:xfrm>
            <a:off x="502920" y="484560"/>
            <a:ext cx="10743840" cy="51156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 anchor="t">
            <a:normAutofit/>
          </a:bodyPr>
          <a:lstStyle/>
          <a:p>
            <a:pPr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2700" b="1" u="none" strike="noStrike">
                <a:solidFill>
                  <a:srgbClr val="071B2C"/>
                </a:solidFill>
                <a:effectLst/>
                <a:uFillTx/>
                <a:latin typeface="Arial"/>
                <a:ea typeface="Arial"/>
              </a:rPr>
              <a:t>Three models — different strengths</a:t>
            </a:r>
            <a:endParaRPr lang="en-US" sz="270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234" name="Text 14"/>
          <p:cNvSpPr/>
          <p:nvPr/>
        </p:nvSpPr>
        <p:spPr>
          <a:xfrm>
            <a:off x="502920" y="978480"/>
            <a:ext cx="10698120" cy="29232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 anchor="t">
            <a:normAutofit/>
          </a:bodyPr>
          <a:lstStyle/>
          <a:p>
            <a:pPr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1150" b="0" u="none" strike="noStrike">
                <a:solidFill>
                  <a:srgbClr val="526271"/>
                </a:solidFill>
                <a:effectLst/>
                <a:uFillTx/>
                <a:latin typeface="Arial"/>
                <a:ea typeface="Arial"/>
              </a:rPr>
              <a:t>Decision Tree was strongest overall; Random Forest was strongest on the risk metrics that mattered most.</a:t>
            </a:r>
            <a:endParaRPr lang="en-US" sz="115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235" name="Shape 15"/>
          <p:cNvSpPr/>
          <p:nvPr/>
        </p:nvSpPr>
        <p:spPr>
          <a:xfrm>
            <a:off x="567000" y="1444680"/>
            <a:ext cx="2486880" cy="3236760"/>
          </a:xfrm>
          <a:prstGeom prst="roundRect">
            <a:avLst>
              <a:gd name="adj" fmla="val 2941"/>
            </a:avLst>
          </a:prstGeom>
          <a:solidFill>
            <a:srgbClr val="F3F6F9"/>
          </a:solidFill>
          <a:ln w="10160">
            <a:solidFill>
              <a:srgbClr val="D7E2EB"/>
            </a:solidFill>
            <a:round/>
          </a:ln>
          <a:effectLst>
            <a:outerShdw blurRad="19080" dist="50402" dir="2700000" algn="bl" rotWithShape="0">
              <a:srgbClr val="7A8794">
                <a:alpha val="12000"/>
              </a:srgbClr>
            </a:outerShdw>
          </a:effectLst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u="none" strike="noStrike">
              <a:solidFill>
                <a:schemeClr val="dk1"/>
              </a:solidFill>
              <a:effectLst/>
              <a:uFillTx/>
              <a:latin typeface="Arial"/>
            </a:endParaRPr>
          </a:p>
        </p:txBody>
      </p:sp>
      <p:sp>
        <p:nvSpPr>
          <p:cNvPr id="236" name="Text 16"/>
          <p:cNvSpPr/>
          <p:nvPr/>
        </p:nvSpPr>
        <p:spPr>
          <a:xfrm>
            <a:off x="731520" y="1673280"/>
            <a:ext cx="2157480" cy="38376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 anchor="ctr">
            <a:normAutofit/>
          </a:bodyPr>
          <a:lstStyle/>
          <a:p>
            <a:pPr algn="ctr"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1450" b="1" u="none" strike="noStrike">
                <a:solidFill>
                  <a:srgbClr val="071B2C"/>
                </a:solidFill>
                <a:effectLst/>
                <a:uFillTx/>
                <a:latin typeface="Arial"/>
                <a:ea typeface="Arial"/>
              </a:rPr>
              <a:t>Logistic Regression</a:t>
            </a:r>
            <a:endParaRPr lang="en-US" sz="145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237" name="Text 17"/>
          <p:cNvSpPr/>
          <p:nvPr/>
        </p:nvSpPr>
        <p:spPr>
          <a:xfrm>
            <a:off x="749880" y="2267640"/>
            <a:ext cx="1151640" cy="18252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 anchor="ctr">
            <a:normAutofit/>
          </a:bodyPr>
          <a:lstStyle/>
          <a:p>
            <a:pPr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880" b="0" u="none" strike="noStrike">
                <a:solidFill>
                  <a:srgbClr val="526271"/>
                </a:solidFill>
                <a:effectLst/>
                <a:uFillTx/>
                <a:latin typeface="Arial"/>
                <a:ea typeface="Arial"/>
              </a:rPr>
              <a:t>Accuracy</a:t>
            </a:r>
            <a:endParaRPr lang="en-US" sz="88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238" name="Text 18"/>
          <p:cNvSpPr/>
          <p:nvPr/>
        </p:nvSpPr>
        <p:spPr>
          <a:xfrm>
            <a:off x="1920240" y="2240280"/>
            <a:ext cx="776880" cy="21924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 anchor="ctr">
            <a:normAutofit/>
          </a:bodyPr>
          <a:lstStyle/>
          <a:p>
            <a:pPr algn="r"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1080" b="0" u="none" strike="noStrike">
                <a:solidFill>
                  <a:srgbClr val="071B2C"/>
                </a:solidFill>
                <a:effectLst/>
                <a:uFillTx/>
                <a:latin typeface="Arial"/>
                <a:ea typeface="Arial"/>
              </a:rPr>
              <a:t>83.54%</a:t>
            </a:r>
            <a:endParaRPr lang="en-US" sz="108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239" name="Text 19"/>
          <p:cNvSpPr/>
          <p:nvPr/>
        </p:nvSpPr>
        <p:spPr>
          <a:xfrm>
            <a:off x="749880" y="2624400"/>
            <a:ext cx="1151640" cy="18252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 anchor="ctr">
            <a:normAutofit/>
          </a:bodyPr>
          <a:lstStyle/>
          <a:p>
            <a:pPr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880" b="0" u="none" strike="noStrike">
                <a:solidFill>
                  <a:srgbClr val="526271"/>
                </a:solidFill>
                <a:effectLst/>
                <a:uFillTx/>
                <a:latin typeface="Arial"/>
                <a:ea typeface="Arial"/>
              </a:rPr>
              <a:t>Precision</a:t>
            </a:r>
            <a:endParaRPr lang="en-US" sz="88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240" name="Text 20"/>
          <p:cNvSpPr/>
          <p:nvPr/>
        </p:nvSpPr>
        <p:spPr>
          <a:xfrm>
            <a:off x="1920240" y="2597040"/>
            <a:ext cx="776880" cy="21924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 anchor="ctr">
            <a:normAutofit/>
          </a:bodyPr>
          <a:lstStyle/>
          <a:p>
            <a:pPr algn="r"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1080" b="0" u="none" strike="noStrike">
                <a:solidFill>
                  <a:srgbClr val="071B2C"/>
                </a:solidFill>
                <a:effectLst/>
                <a:uFillTx/>
                <a:latin typeface="Arial"/>
                <a:ea typeface="Arial"/>
              </a:rPr>
              <a:t>80.23%</a:t>
            </a:r>
            <a:endParaRPr lang="en-US" sz="108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241" name="Text 21"/>
          <p:cNvSpPr/>
          <p:nvPr/>
        </p:nvSpPr>
        <p:spPr>
          <a:xfrm>
            <a:off x="749880" y="2980800"/>
            <a:ext cx="1151640" cy="18252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 anchor="ctr">
            <a:normAutofit/>
          </a:bodyPr>
          <a:lstStyle/>
          <a:p>
            <a:pPr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880" b="0" u="none" strike="noStrike">
                <a:solidFill>
                  <a:srgbClr val="526271"/>
                </a:solidFill>
                <a:effectLst/>
                <a:uFillTx/>
                <a:latin typeface="Arial"/>
                <a:ea typeface="Arial"/>
              </a:rPr>
              <a:t>Recall</a:t>
            </a:r>
            <a:endParaRPr lang="en-US" sz="88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242" name="Text 22"/>
          <p:cNvSpPr/>
          <p:nvPr/>
        </p:nvSpPr>
        <p:spPr>
          <a:xfrm>
            <a:off x="1920240" y="2953440"/>
            <a:ext cx="776880" cy="21924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 anchor="ctr">
            <a:normAutofit/>
          </a:bodyPr>
          <a:lstStyle/>
          <a:p>
            <a:pPr algn="r"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1080" b="0" u="none" strike="noStrike">
                <a:solidFill>
                  <a:srgbClr val="071B2C"/>
                </a:solidFill>
                <a:effectLst/>
                <a:uFillTx/>
                <a:latin typeface="Arial"/>
                <a:ea typeface="Arial"/>
              </a:rPr>
              <a:t>93.03%</a:t>
            </a:r>
            <a:endParaRPr lang="en-US" sz="108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243" name="Text 23"/>
          <p:cNvSpPr/>
          <p:nvPr/>
        </p:nvSpPr>
        <p:spPr>
          <a:xfrm>
            <a:off x="749880" y="3337560"/>
            <a:ext cx="1151640" cy="18252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 anchor="ctr">
            <a:normAutofit/>
          </a:bodyPr>
          <a:lstStyle/>
          <a:p>
            <a:pPr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880" b="0" u="none" strike="noStrike">
                <a:solidFill>
                  <a:srgbClr val="526271"/>
                </a:solidFill>
                <a:effectLst/>
                <a:uFillTx/>
                <a:latin typeface="Arial"/>
                <a:ea typeface="Arial"/>
              </a:rPr>
              <a:t>F1</a:t>
            </a:r>
            <a:endParaRPr lang="en-US" sz="88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244" name="Text 24"/>
          <p:cNvSpPr/>
          <p:nvPr/>
        </p:nvSpPr>
        <p:spPr>
          <a:xfrm>
            <a:off x="1920240" y="3310200"/>
            <a:ext cx="776880" cy="21924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 anchor="ctr">
            <a:normAutofit/>
          </a:bodyPr>
          <a:lstStyle/>
          <a:p>
            <a:pPr algn="r"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1080" b="0" u="none" strike="noStrike">
                <a:solidFill>
                  <a:srgbClr val="071B2C"/>
                </a:solidFill>
                <a:effectLst/>
                <a:uFillTx/>
                <a:latin typeface="Arial"/>
                <a:ea typeface="Arial"/>
              </a:rPr>
              <a:t>86.16%</a:t>
            </a:r>
            <a:endParaRPr lang="en-US" sz="108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245" name="Text 25"/>
          <p:cNvSpPr/>
          <p:nvPr/>
        </p:nvSpPr>
        <p:spPr>
          <a:xfrm>
            <a:off x="749880" y="3694320"/>
            <a:ext cx="1151640" cy="18252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 anchor="ctr">
            <a:normAutofit/>
          </a:bodyPr>
          <a:lstStyle/>
          <a:p>
            <a:pPr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880" b="0" u="none" strike="noStrike">
                <a:solidFill>
                  <a:srgbClr val="526271"/>
                </a:solidFill>
                <a:effectLst/>
                <a:uFillTx/>
                <a:latin typeface="Arial"/>
                <a:ea typeface="Arial"/>
              </a:rPr>
              <a:t>ROC-AUC</a:t>
            </a:r>
            <a:endParaRPr lang="en-US" sz="88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246" name="Text 26"/>
          <p:cNvSpPr/>
          <p:nvPr/>
        </p:nvSpPr>
        <p:spPr>
          <a:xfrm>
            <a:off x="1920240" y="3666600"/>
            <a:ext cx="776880" cy="21924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 anchor="ctr">
            <a:normAutofit/>
          </a:bodyPr>
          <a:lstStyle/>
          <a:p>
            <a:pPr algn="r"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1080" b="0" u="none" strike="noStrike">
                <a:solidFill>
                  <a:srgbClr val="071B2C"/>
                </a:solidFill>
                <a:effectLst/>
                <a:uFillTx/>
                <a:latin typeface="Arial"/>
                <a:ea typeface="Arial"/>
              </a:rPr>
              <a:t>95.58%</a:t>
            </a:r>
            <a:endParaRPr lang="en-US" sz="108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247" name="Text 27"/>
          <p:cNvSpPr/>
          <p:nvPr/>
        </p:nvSpPr>
        <p:spPr>
          <a:xfrm>
            <a:off x="749880" y="4050720"/>
            <a:ext cx="1151640" cy="18252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 anchor="ctr">
            <a:normAutofit/>
          </a:bodyPr>
          <a:lstStyle/>
          <a:p>
            <a:pPr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880" b="0" u="none" strike="noStrike">
                <a:solidFill>
                  <a:srgbClr val="526271"/>
                </a:solidFill>
                <a:effectLst/>
                <a:uFillTx/>
                <a:latin typeface="Arial"/>
                <a:ea typeface="Arial"/>
              </a:rPr>
              <a:t>False negatives</a:t>
            </a:r>
            <a:endParaRPr lang="en-US" sz="88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248" name="Text 28"/>
          <p:cNvSpPr/>
          <p:nvPr/>
        </p:nvSpPr>
        <p:spPr>
          <a:xfrm>
            <a:off x="1920240" y="4023360"/>
            <a:ext cx="776880" cy="21924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 anchor="ctr">
            <a:normAutofit/>
          </a:bodyPr>
          <a:lstStyle/>
          <a:p>
            <a:pPr algn="r"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1080" b="0" u="none" strike="noStrike">
                <a:solidFill>
                  <a:srgbClr val="071B2C"/>
                </a:solidFill>
                <a:effectLst/>
                <a:uFillTx/>
                <a:latin typeface="Arial"/>
                <a:ea typeface="Arial"/>
              </a:rPr>
              <a:t>3,160</a:t>
            </a:r>
            <a:endParaRPr lang="en-US" sz="108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249" name="Shape 29"/>
          <p:cNvSpPr/>
          <p:nvPr/>
        </p:nvSpPr>
        <p:spPr>
          <a:xfrm>
            <a:off x="3310200" y="1444680"/>
            <a:ext cx="2486880" cy="3236760"/>
          </a:xfrm>
          <a:prstGeom prst="roundRect">
            <a:avLst>
              <a:gd name="adj" fmla="val 2941"/>
            </a:avLst>
          </a:prstGeom>
          <a:solidFill>
            <a:srgbClr val="EAF3FB"/>
          </a:solidFill>
          <a:ln w="10160">
            <a:solidFill>
              <a:srgbClr val="D7E2EB"/>
            </a:solidFill>
            <a:round/>
          </a:ln>
          <a:effectLst>
            <a:outerShdw blurRad="19080" dist="50402" dir="2700000" algn="bl" rotWithShape="0">
              <a:srgbClr val="7A8794">
                <a:alpha val="12000"/>
              </a:srgbClr>
            </a:outerShdw>
          </a:effectLst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u="none" strike="noStrike">
              <a:solidFill>
                <a:schemeClr val="dk1"/>
              </a:solidFill>
              <a:effectLst/>
              <a:uFillTx/>
              <a:latin typeface="Arial"/>
            </a:endParaRPr>
          </a:p>
        </p:txBody>
      </p:sp>
      <p:sp>
        <p:nvSpPr>
          <p:cNvPr id="250" name="Text 30"/>
          <p:cNvSpPr/>
          <p:nvPr/>
        </p:nvSpPr>
        <p:spPr>
          <a:xfrm>
            <a:off x="3474720" y="1673280"/>
            <a:ext cx="2157480" cy="38376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 anchor="ctr">
            <a:normAutofit/>
          </a:bodyPr>
          <a:lstStyle/>
          <a:p>
            <a:pPr algn="ctr"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1450" b="1" u="none" strike="noStrike">
                <a:solidFill>
                  <a:srgbClr val="071B2C"/>
                </a:solidFill>
                <a:effectLst/>
                <a:uFillTx/>
                <a:latin typeface="Arial"/>
                <a:ea typeface="Arial"/>
              </a:rPr>
              <a:t>Decision Tree</a:t>
            </a:r>
            <a:endParaRPr lang="en-US" sz="145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251" name="Text 31"/>
          <p:cNvSpPr/>
          <p:nvPr/>
        </p:nvSpPr>
        <p:spPr>
          <a:xfrm>
            <a:off x="3493080" y="2267640"/>
            <a:ext cx="1151640" cy="18252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 anchor="ctr">
            <a:normAutofit/>
          </a:bodyPr>
          <a:lstStyle/>
          <a:p>
            <a:pPr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880" b="0" u="none" strike="noStrike">
                <a:solidFill>
                  <a:srgbClr val="526271"/>
                </a:solidFill>
                <a:effectLst/>
                <a:uFillTx/>
                <a:latin typeface="Arial"/>
                <a:ea typeface="Arial"/>
              </a:rPr>
              <a:t>Accuracy</a:t>
            </a:r>
            <a:endParaRPr lang="en-US" sz="88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252" name="Text 32"/>
          <p:cNvSpPr/>
          <p:nvPr/>
        </p:nvSpPr>
        <p:spPr>
          <a:xfrm>
            <a:off x="4663440" y="2240280"/>
            <a:ext cx="776880" cy="21924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 anchor="ctr">
            <a:normAutofit/>
          </a:bodyPr>
          <a:lstStyle/>
          <a:p>
            <a:pPr algn="r"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1080" b="0" u="none" strike="noStrike">
                <a:solidFill>
                  <a:srgbClr val="071B2C"/>
                </a:solidFill>
                <a:effectLst/>
                <a:uFillTx/>
                <a:latin typeface="Arial"/>
                <a:ea typeface="Arial"/>
              </a:rPr>
              <a:t>92.11%</a:t>
            </a:r>
            <a:endParaRPr lang="en-US" sz="108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253" name="Text 33"/>
          <p:cNvSpPr/>
          <p:nvPr/>
        </p:nvSpPr>
        <p:spPr>
          <a:xfrm>
            <a:off x="3493080" y="2624400"/>
            <a:ext cx="1151640" cy="18252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 anchor="ctr">
            <a:normAutofit/>
          </a:bodyPr>
          <a:lstStyle/>
          <a:p>
            <a:pPr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880" b="0" u="none" strike="noStrike">
                <a:solidFill>
                  <a:srgbClr val="526271"/>
                </a:solidFill>
                <a:effectLst/>
                <a:uFillTx/>
                <a:latin typeface="Arial"/>
                <a:ea typeface="Arial"/>
              </a:rPr>
              <a:t>Precision</a:t>
            </a:r>
            <a:endParaRPr lang="en-US" sz="88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254" name="Text 34"/>
          <p:cNvSpPr/>
          <p:nvPr/>
        </p:nvSpPr>
        <p:spPr>
          <a:xfrm>
            <a:off x="4663440" y="2597040"/>
            <a:ext cx="776880" cy="21924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 anchor="ctr">
            <a:normAutofit/>
          </a:bodyPr>
          <a:lstStyle/>
          <a:p>
            <a:pPr algn="r"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1080" b="0" u="none" strike="noStrike">
                <a:solidFill>
                  <a:srgbClr val="071B2C"/>
                </a:solidFill>
                <a:effectLst/>
                <a:uFillTx/>
                <a:latin typeface="Arial"/>
                <a:ea typeface="Arial"/>
              </a:rPr>
              <a:t>90.43%</a:t>
            </a:r>
            <a:endParaRPr lang="en-US" sz="108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255" name="Text 35"/>
          <p:cNvSpPr/>
          <p:nvPr/>
        </p:nvSpPr>
        <p:spPr>
          <a:xfrm>
            <a:off x="3493080" y="2980800"/>
            <a:ext cx="1151640" cy="18252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 anchor="ctr">
            <a:normAutofit/>
          </a:bodyPr>
          <a:lstStyle/>
          <a:p>
            <a:pPr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880" b="0" u="none" strike="noStrike">
                <a:solidFill>
                  <a:srgbClr val="526271"/>
                </a:solidFill>
                <a:effectLst/>
                <a:uFillTx/>
                <a:latin typeface="Arial"/>
                <a:ea typeface="Arial"/>
              </a:rPr>
              <a:t>Recall</a:t>
            </a:r>
            <a:endParaRPr lang="en-US" sz="88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256" name="Text 36"/>
          <p:cNvSpPr/>
          <p:nvPr/>
        </p:nvSpPr>
        <p:spPr>
          <a:xfrm>
            <a:off x="4663440" y="2953440"/>
            <a:ext cx="776880" cy="21924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 anchor="ctr">
            <a:normAutofit/>
          </a:bodyPr>
          <a:lstStyle/>
          <a:p>
            <a:pPr algn="r"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1080" b="0" u="none" strike="noStrike">
                <a:solidFill>
                  <a:srgbClr val="071B2C"/>
                </a:solidFill>
                <a:effectLst/>
                <a:uFillTx/>
                <a:latin typeface="Arial"/>
                <a:ea typeface="Arial"/>
              </a:rPr>
              <a:t>95.81%</a:t>
            </a:r>
            <a:endParaRPr lang="en-US" sz="108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257" name="Text 37"/>
          <p:cNvSpPr/>
          <p:nvPr/>
        </p:nvSpPr>
        <p:spPr>
          <a:xfrm>
            <a:off x="3493080" y="3337560"/>
            <a:ext cx="1151640" cy="18252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 anchor="ctr">
            <a:normAutofit/>
          </a:bodyPr>
          <a:lstStyle/>
          <a:p>
            <a:pPr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880" b="0" u="none" strike="noStrike">
                <a:solidFill>
                  <a:srgbClr val="526271"/>
                </a:solidFill>
                <a:effectLst/>
                <a:uFillTx/>
                <a:latin typeface="Arial"/>
                <a:ea typeface="Arial"/>
              </a:rPr>
              <a:t>F1</a:t>
            </a:r>
            <a:endParaRPr lang="en-US" sz="88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258" name="Text 38"/>
          <p:cNvSpPr/>
          <p:nvPr/>
        </p:nvSpPr>
        <p:spPr>
          <a:xfrm>
            <a:off x="4663440" y="3310200"/>
            <a:ext cx="776880" cy="21924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 anchor="ctr">
            <a:normAutofit/>
          </a:bodyPr>
          <a:lstStyle/>
          <a:p>
            <a:pPr algn="r"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1080" b="0" u="none" strike="noStrike">
                <a:solidFill>
                  <a:srgbClr val="071B2C"/>
                </a:solidFill>
                <a:effectLst/>
                <a:uFillTx/>
                <a:latin typeface="Arial"/>
                <a:ea typeface="Arial"/>
              </a:rPr>
              <a:t>93.04%</a:t>
            </a:r>
            <a:endParaRPr lang="en-US" sz="108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259" name="Text 39"/>
          <p:cNvSpPr/>
          <p:nvPr/>
        </p:nvSpPr>
        <p:spPr>
          <a:xfrm>
            <a:off x="3493080" y="3694320"/>
            <a:ext cx="1151640" cy="18252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 anchor="ctr">
            <a:normAutofit/>
          </a:bodyPr>
          <a:lstStyle/>
          <a:p>
            <a:pPr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880" b="0" u="none" strike="noStrike">
                <a:solidFill>
                  <a:srgbClr val="526271"/>
                </a:solidFill>
                <a:effectLst/>
                <a:uFillTx/>
                <a:latin typeface="Arial"/>
                <a:ea typeface="Arial"/>
              </a:rPr>
              <a:t>ROC-AUC</a:t>
            </a:r>
            <a:endParaRPr lang="en-US" sz="88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260" name="Text 40"/>
          <p:cNvSpPr/>
          <p:nvPr/>
        </p:nvSpPr>
        <p:spPr>
          <a:xfrm>
            <a:off x="4663440" y="3666600"/>
            <a:ext cx="776880" cy="21924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 anchor="ctr">
            <a:normAutofit/>
          </a:bodyPr>
          <a:lstStyle/>
          <a:p>
            <a:pPr algn="r"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1080" b="0" u="none" strike="noStrike">
                <a:solidFill>
                  <a:srgbClr val="071B2C"/>
                </a:solidFill>
                <a:effectLst/>
                <a:uFillTx/>
                <a:latin typeface="Arial"/>
                <a:ea typeface="Arial"/>
              </a:rPr>
              <a:t>97.56%</a:t>
            </a:r>
            <a:endParaRPr lang="en-US" sz="108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261" name="Text 41"/>
          <p:cNvSpPr/>
          <p:nvPr/>
        </p:nvSpPr>
        <p:spPr>
          <a:xfrm>
            <a:off x="3493080" y="4050720"/>
            <a:ext cx="1151640" cy="18252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 anchor="ctr">
            <a:normAutofit/>
          </a:bodyPr>
          <a:lstStyle/>
          <a:p>
            <a:pPr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880" b="0" u="none" strike="noStrike">
                <a:solidFill>
                  <a:srgbClr val="526271"/>
                </a:solidFill>
                <a:effectLst/>
                <a:uFillTx/>
                <a:latin typeface="Arial"/>
                <a:ea typeface="Arial"/>
              </a:rPr>
              <a:t>False negatives</a:t>
            </a:r>
            <a:endParaRPr lang="en-US" sz="88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262" name="Text 42"/>
          <p:cNvSpPr/>
          <p:nvPr/>
        </p:nvSpPr>
        <p:spPr>
          <a:xfrm>
            <a:off x="4663440" y="4023360"/>
            <a:ext cx="776880" cy="21924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 anchor="ctr">
            <a:normAutofit/>
          </a:bodyPr>
          <a:lstStyle/>
          <a:p>
            <a:pPr algn="r"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1080" b="0" u="none" strike="noStrike">
                <a:solidFill>
                  <a:srgbClr val="071B2C"/>
                </a:solidFill>
                <a:effectLst/>
                <a:uFillTx/>
                <a:latin typeface="Arial"/>
                <a:ea typeface="Arial"/>
              </a:rPr>
              <a:t>1,900</a:t>
            </a:r>
            <a:endParaRPr lang="en-US" sz="108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263" name="Shape 43"/>
          <p:cNvSpPr/>
          <p:nvPr/>
        </p:nvSpPr>
        <p:spPr>
          <a:xfrm>
            <a:off x="6053400" y="1444680"/>
            <a:ext cx="2486880" cy="3236760"/>
          </a:xfrm>
          <a:prstGeom prst="roundRect">
            <a:avLst>
              <a:gd name="adj" fmla="val 2941"/>
            </a:avLst>
          </a:prstGeom>
          <a:solidFill>
            <a:srgbClr val="EAF8F0"/>
          </a:solidFill>
          <a:ln w="10160">
            <a:solidFill>
              <a:srgbClr val="9EDBB7"/>
            </a:solidFill>
            <a:round/>
          </a:ln>
          <a:effectLst>
            <a:outerShdw blurRad="19080" dist="50402" dir="2700000" algn="bl" rotWithShape="0">
              <a:srgbClr val="7A8794">
                <a:alpha val="12000"/>
              </a:srgbClr>
            </a:outerShdw>
          </a:effectLst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u="none" strike="noStrike">
              <a:solidFill>
                <a:schemeClr val="dk1"/>
              </a:solidFill>
              <a:effectLst/>
              <a:uFillTx/>
              <a:latin typeface="Arial"/>
            </a:endParaRPr>
          </a:p>
        </p:txBody>
      </p:sp>
      <p:sp>
        <p:nvSpPr>
          <p:cNvPr id="264" name="Text 44"/>
          <p:cNvSpPr/>
          <p:nvPr/>
        </p:nvSpPr>
        <p:spPr>
          <a:xfrm>
            <a:off x="6217920" y="1673280"/>
            <a:ext cx="2157480" cy="38376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 anchor="ctr">
            <a:normAutofit/>
          </a:bodyPr>
          <a:lstStyle/>
          <a:p>
            <a:pPr algn="ctr"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1450" b="1" u="none" strike="noStrike">
                <a:solidFill>
                  <a:srgbClr val="071B2C"/>
                </a:solidFill>
                <a:effectLst/>
                <a:uFillTx/>
                <a:latin typeface="Arial"/>
                <a:ea typeface="Arial"/>
              </a:rPr>
              <a:t>Random Forest</a:t>
            </a:r>
            <a:endParaRPr lang="en-US" sz="145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265" name="Text 45"/>
          <p:cNvSpPr/>
          <p:nvPr/>
        </p:nvSpPr>
        <p:spPr>
          <a:xfrm>
            <a:off x="6236280" y="2267640"/>
            <a:ext cx="1151640" cy="18252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 anchor="ctr">
            <a:normAutofit/>
          </a:bodyPr>
          <a:lstStyle/>
          <a:p>
            <a:pPr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880" b="0" u="none" strike="noStrike">
                <a:solidFill>
                  <a:srgbClr val="526271"/>
                </a:solidFill>
                <a:effectLst/>
                <a:uFillTx/>
                <a:latin typeface="Arial"/>
                <a:ea typeface="Arial"/>
              </a:rPr>
              <a:t>Accuracy</a:t>
            </a:r>
            <a:endParaRPr lang="en-US" sz="88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266" name="Text 46"/>
          <p:cNvSpPr/>
          <p:nvPr/>
        </p:nvSpPr>
        <p:spPr>
          <a:xfrm>
            <a:off x="7406640" y="2240280"/>
            <a:ext cx="776880" cy="21924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 anchor="ctr">
            <a:normAutofit/>
          </a:bodyPr>
          <a:lstStyle/>
          <a:p>
            <a:pPr algn="r"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1080" b="0" u="none" strike="noStrike">
                <a:solidFill>
                  <a:srgbClr val="071B2C"/>
                </a:solidFill>
                <a:effectLst/>
                <a:uFillTx/>
                <a:latin typeface="Arial"/>
                <a:ea typeface="Arial"/>
              </a:rPr>
              <a:t>90.06%</a:t>
            </a:r>
            <a:endParaRPr lang="en-US" sz="108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267" name="Text 47"/>
          <p:cNvSpPr/>
          <p:nvPr/>
        </p:nvSpPr>
        <p:spPr>
          <a:xfrm>
            <a:off x="6236280" y="2624400"/>
            <a:ext cx="1151640" cy="18252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 anchor="ctr">
            <a:normAutofit/>
          </a:bodyPr>
          <a:lstStyle/>
          <a:p>
            <a:pPr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880" b="0" u="none" strike="noStrike">
                <a:solidFill>
                  <a:srgbClr val="526271"/>
                </a:solidFill>
                <a:effectLst/>
                <a:uFillTx/>
                <a:latin typeface="Arial"/>
                <a:ea typeface="Arial"/>
              </a:rPr>
              <a:t>Precision</a:t>
            </a:r>
            <a:endParaRPr lang="en-US" sz="88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268" name="Text 48"/>
          <p:cNvSpPr/>
          <p:nvPr/>
        </p:nvSpPr>
        <p:spPr>
          <a:xfrm>
            <a:off x="7406640" y="2597040"/>
            <a:ext cx="776880" cy="21924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 anchor="ctr">
            <a:normAutofit/>
          </a:bodyPr>
          <a:lstStyle/>
          <a:p>
            <a:pPr algn="r"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1080" b="0" u="none" strike="noStrike">
                <a:solidFill>
                  <a:srgbClr val="071B2C"/>
                </a:solidFill>
                <a:effectLst/>
                <a:uFillTx/>
                <a:latin typeface="Arial"/>
                <a:ea typeface="Arial"/>
              </a:rPr>
              <a:t>86.36%</a:t>
            </a:r>
            <a:endParaRPr lang="en-US" sz="108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269" name="Text 49"/>
          <p:cNvSpPr/>
          <p:nvPr/>
        </p:nvSpPr>
        <p:spPr>
          <a:xfrm>
            <a:off x="6236280" y="2980800"/>
            <a:ext cx="1151640" cy="18252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 anchor="ctr">
            <a:normAutofit/>
          </a:bodyPr>
          <a:lstStyle/>
          <a:p>
            <a:pPr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880" b="0" u="none" strike="noStrike">
                <a:solidFill>
                  <a:srgbClr val="526271"/>
                </a:solidFill>
                <a:effectLst/>
                <a:uFillTx/>
                <a:latin typeface="Arial"/>
                <a:ea typeface="Arial"/>
              </a:rPr>
              <a:t>Recall</a:t>
            </a:r>
            <a:endParaRPr lang="en-US" sz="88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270" name="Text 50"/>
          <p:cNvSpPr/>
          <p:nvPr/>
        </p:nvSpPr>
        <p:spPr>
          <a:xfrm>
            <a:off x="7406640" y="2953440"/>
            <a:ext cx="776880" cy="21924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 anchor="ctr">
            <a:normAutofit/>
          </a:bodyPr>
          <a:lstStyle/>
          <a:p>
            <a:pPr algn="r"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1080" b="1" u="none" strike="noStrike">
                <a:solidFill>
                  <a:srgbClr val="00A8A8"/>
                </a:solidFill>
                <a:effectLst/>
                <a:uFillTx/>
                <a:latin typeface="Arial"/>
                <a:ea typeface="Arial"/>
              </a:rPr>
              <a:t>97.33%</a:t>
            </a:r>
            <a:endParaRPr lang="en-US" sz="108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271" name="Text 51"/>
          <p:cNvSpPr/>
          <p:nvPr/>
        </p:nvSpPr>
        <p:spPr>
          <a:xfrm>
            <a:off x="6236280" y="3337560"/>
            <a:ext cx="1151640" cy="18252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 anchor="ctr">
            <a:normAutofit/>
          </a:bodyPr>
          <a:lstStyle/>
          <a:p>
            <a:pPr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880" b="0" u="none" strike="noStrike">
                <a:solidFill>
                  <a:srgbClr val="526271"/>
                </a:solidFill>
                <a:effectLst/>
                <a:uFillTx/>
                <a:latin typeface="Arial"/>
                <a:ea typeface="Arial"/>
              </a:rPr>
              <a:t>F1</a:t>
            </a:r>
            <a:endParaRPr lang="en-US" sz="88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272" name="Text 52"/>
          <p:cNvSpPr/>
          <p:nvPr/>
        </p:nvSpPr>
        <p:spPr>
          <a:xfrm>
            <a:off x="7406640" y="3310200"/>
            <a:ext cx="776880" cy="21924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 anchor="ctr">
            <a:normAutofit/>
          </a:bodyPr>
          <a:lstStyle/>
          <a:p>
            <a:pPr algn="r"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1080" b="0" u="none" strike="noStrike">
                <a:solidFill>
                  <a:srgbClr val="071B2C"/>
                </a:solidFill>
                <a:effectLst/>
                <a:uFillTx/>
                <a:latin typeface="Arial"/>
                <a:ea typeface="Arial"/>
              </a:rPr>
              <a:t>91.51%</a:t>
            </a:r>
            <a:endParaRPr lang="en-US" sz="108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273" name="Text 53"/>
          <p:cNvSpPr/>
          <p:nvPr/>
        </p:nvSpPr>
        <p:spPr>
          <a:xfrm>
            <a:off x="6236280" y="3694320"/>
            <a:ext cx="1151640" cy="18252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 anchor="ctr">
            <a:normAutofit/>
          </a:bodyPr>
          <a:lstStyle/>
          <a:p>
            <a:pPr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880" b="0" u="none" strike="noStrike">
                <a:solidFill>
                  <a:srgbClr val="526271"/>
                </a:solidFill>
                <a:effectLst/>
                <a:uFillTx/>
                <a:latin typeface="Arial"/>
                <a:ea typeface="Arial"/>
              </a:rPr>
              <a:t>ROC-AUC</a:t>
            </a:r>
            <a:endParaRPr lang="en-US" sz="88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274" name="Text 54"/>
          <p:cNvSpPr/>
          <p:nvPr/>
        </p:nvSpPr>
        <p:spPr>
          <a:xfrm>
            <a:off x="7406640" y="3666600"/>
            <a:ext cx="776880" cy="21924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 anchor="ctr">
            <a:normAutofit/>
          </a:bodyPr>
          <a:lstStyle/>
          <a:p>
            <a:pPr algn="r"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1080" b="1" u="none" strike="noStrike">
                <a:solidFill>
                  <a:srgbClr val="00A8A8"/>
                </a:solidFill>
                <a:effectLst/>
                <a:uFillTx/>
                <a:latin typeface="Arial"/>
                <a:ea typeface="Arial"/>
              </a:rPr>
              <a:t>98.45%</a:t>
            </a:r>
            <a:endParaRPr lang="en-US" sz="108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275" name="Text 55"/>
          <p:cNvSpPr/>
          <p:nvPr/>
        </p:nvSpPr>
        <p:spPr>
          <a:xfrm>
            <a:off x="6236280" y="4050720"/>
            <a:ext cx="1151640" cy="18252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 anchor="ctr">
            <a:normAutofit/>
          </a:bodyPr>
          <a:lstStyle/>
          <a:p>
            <a:pPr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880" b="0" u="none" strike="noStrike">
                <a:solidFill>
                  <a:srgbClr val="526271"/>
                </a:solidFill>
                <a:effectLst/>
                <a:uFillTx/>
                <a:latin typeface="Arial"/>
                <a:ea typeface="Arial"/>
              </a:rPr>
              <a:t>False negatives</a:t>
            </a:r>
            <a:endParaRPr lang="en-US" sz="88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276" name="Text 56"/>
          <p:cNvSpPr/>
          <p:nvPr/>
        </p:nvSpPr>
        <p:spPr>
          <a:xfrm>
            <a:off x="7406640" y="4023360"/>
            <a:ext cx="776880" cy="21924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 anchor="ctr">
            <a:normAutofit/>
          </a:bodyPr>
          <a:lstStyle/>
          <a:p>
            <a:pPr algn="r"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1080" b="1" u="none" strike="noStrike">
                <a:solidFill>
                  <a:srgbClr val="00A8A8"/>
                </a:solidFill>
                <a:effectLst/>
                <a:uFillTx/>
                <a:latin typeface="Arial"/>
                <a:ea typeface="Arial"/>
              </a:rPr>
              <a:t>1,212</a:t>
            </a:r>
            <a:endParaRPr lang="en-US" sz="108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277" name="Shape 57"/>
          <p:cNvSpPr/>
          <p:nvPr/>
        </p:nvSpPr>
        <p:spPr>
          <a:xfrm>
            <a:off x="8842320" y="1444680"/>
            <a:ext cx="2706120" cy="3236760"/>
          </a:xfrm>
          <a:prstGeom prst="roundRect">
            <a:avLst>
              <a:gd name="adj" fmla="val 2703"/>
            </a:avLst>
          </a:prstGeom>
          <a:solidFill>
            <a:srgbClr val="071B2C"/>
          </a:solidFill>
          <a:ln w="10160">
            <a:solidFill>
              <a:srgbClr val="163B54"/>
            </a:solidFill>
            <a:round/>
          </a:ln>
          <a:effectLst>
            <a:outerShdw blurRad="19080" dist="50402" dir="2700000" algn="bl" rotWithShape="0">
              <a:srgbClr val="7A8794">
                <a:alpha val="12000"/>
              </a:srgbClr>
            </a:outerShdw>
          </a:effectLst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u="none" strike="noStrike">
              <a:solidFill>
                <a:schemeClr val="dk1"/>
              </a:solidFill>
              <a:effectLst/>
              <a:uFillTx/>
              <a:latin typeface="Arial"/>
            </a:endParaRPr>
          </a:p>
        </p:txBody>
      </p:sp>
      <p:sp>
        <p:nvSpPr>
          <p:cNvPr id="278" name="Text 58"/>
          <p:cNvSpPr/>
          <p:nvPr/>
        </p:nvSpPr>
        <p:spPr>
          <a:xfrm>
            <a:off x="9070920" y="1682640"/>
            <a:ext cx="2239920" cy="27396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 anchor="ctr">
            <a:normAutofit/>
          </a:bodyPr>
          <a:lstStyle/>
          <a:p>
            <a:pPr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1600" b="1" u="none" strike="noStrike">
                <a:solidFill>
                  <a:srgbClr val="FFFFFF"/>
                </a:solidFill>
                <a:effectLst/>
                <a:uFillTx/>
                <a:latin typeface="Arial"/>
                <a:ea typeface="Arial"/>
              </a:rPr>
              <a:t>Selection logic</a:t>
            </a:r>
            <a:endParaRPr lang="en-US" sz="160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279" name="Text 59"/>
          <p:cNvSpPr/>
          <p:nvPr/>
        </p:nvSpPr>
        <p:spPr>
          <a:xfrm>
            <a:off x="9070920" y="2240280"/>
            <a:ext cx="2011320" cy="22824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 anchor="ctr">
            <a:normAutofit/>
          </a:bodyPr>
          <a:lstStyle/>
          <a:p>
            <a:pPr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1150" b="1" u="none" strike="noStrike">
                <a:solidFill>
                  <a:srgbClr val="4FC3F7"/>
                </a:solidFill>
                <a:effectLst/>
                <a:uFillTx/>
                <a:latin typeface="Arial"/>
                <a:ea typeface="Arial"/>
              </a:rPr>
              <a:t>Decision Tree</a:t>
            </a:r>
            <a:endParaRPr lang="en-US" sz="115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280" name="Text 60"/>
          <p:cNvSpPr/>
          <p:nvPr/>
        </p:nvSpPr>
        <p:spPr>
          <a:xfrm>
            <a:off x="9070920" y="2514600"/>
            <a:ext cx="2011320" cy="63972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 anchor="t">
            <a:normAutofit/>
          </a:bodyPr>
          <a:lstStyle/>
          <a:p>
            <a:pPr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1030" b="0" u="none" strike="noStrike">
                <a:solidFill>
                  <a:srgbClr val="D6E2EB"/>
                </a:solidFill>
                <a:effectLst/>
                <a:uFillTx/>
                <a:latin typeface="Arial"/>
                <a:ea typeface="Arial"/>
              </a:rPr>
              <a:t>Best balanced performance</a:t>
            </a:r>
            <a:endParaRPr lang="en-US" sz="103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  <a:p>
            <a:pPr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1030" b="0" u="none" strike="noStrike">
                <a:solidFill>
                  <a:srgbClr val="D6E2EB"/>
                </a:solidFill>
                <a:effectLst/>
                <a:uFillTx/>
                <a:latin typeface="Arial"/>
                <a:ea typeface="Arial"/>
              </a:rPr>
              <a:t>(highest accuracy, precision, F1)</a:t>
            </a:r>
            <a:endParaRPr lang="en-US" sz="103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281" name="Text 61"/>
          <p:cNvSpPr/>
          <p:nvPr/>
        </p:nvSpPr>
        <p:spPr>
          <a:xfrm>
            <a:off x="9070920" y="3264480"/>
            <a:ext cx="2011320" cy="22824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 anchor="ctr">
            <a:normAutofit/>
          </a:bodyPr>
          <a:lstStyle/>
          <a:p>
            <a:pPr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1150" b="1" u="none" strike="noStrike">
                <a:solidFill>
                  <a:srgbClr val="3FD28C"/>
                </a:solidFill>
                <a:effectLst/>
                <a:uFillTx/>
                <a:latin typeface="Arial"/>
                <a:ea typeface="Arial"/>
              </a:rPr>
              <a:t>Random Forest</a:t>
            </a:r>
            <a:endParaRPr lang="en-US" sz="115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282" name="Text 62"/>
          <p:cNvSpPr/>
          <p:nvPr/>
        </p:nvSpPr>
        <p:spPr>
          <a:xfrm>
            <a:off x="9070920" y="3538800"/>
            <a:ext cx="2011320" cy="56664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 anchor="t">
            <a:normAutofit/>
          </a:bodyPr>
          <a:lstStyle/>
          <a:p>
            <a:pPr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1030" b="0" u="none" strike="noStrike">
                <a:solidFill>
                  <a:srgbClr val="D6E2EB"/>
                </a:solidFill>
                <a:effectLst/>
                <a:uFillTx/>
                <a:latin typeface="Arial"/>
                <a:ea typeface="Arial"/>
              </a:rPr>
              <a:t>Best recall + ROC-AUC</a:t>
            </a:r>
            <a:endParaRPr lang="en-US" sz="103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  <a:p>
            <a:pPr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1030" b="0" u="none" strike="noStrike">
                <a:solidFill>
                  <a:srgbClr val="D6E2EB"/>
                </a:solidFill>
                <a:effectLst/>
                <a:uFillTx/>
                <a:latin typeface="Arial"/>
                <a:ea typeface="Arial"/>
              </a:rPr>
              <a:t>and lowest false negatives</a:t>
            </a:r>
            <a:endParaRPr lang="en-US" sz="103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283" name="Shape 63"/>
          <p:cNvSpPr/>
          <p:nvPr/>
        </p:nvSpPr>
        <p:spPr>
          <a:xfrm>
            <a:off x="9070920" y="4224600"/>
            <a:ext cx="1992960" cy="292320"/>
          </a:xfrm>
          <a:prstGeom prst="roundRect">
            <a:avLst>
              <a:gd name="adj" fmla="val 25000"/>
            </a:avLst>
          </a:prstGeom>
          <a:solidFill>
            <a:srgbClr val="3FD28C"/>
          </a:solidFill>
          <a:ln w="12700">
            <a:solidFill>
              <a:srgbClr val="3FD28C"/>
            </a:solidFill>
            <a:round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u="none" strike="noStrike">
              <a:solidFill>
                <a:schemeClr val="dk1"/>
              </a:solidFill>
              <a:effectLst/>
              <a:uFillTx/>
              <a:latin typeface="Arial"/>
            </a:endParaRPr>
          </a:p>
        </p:txBody>
      </p:sp>
      <p:sp>
        <p:nvSpPr>
          <p:cNvPr id="284" name="Text 64"/>
          <p:cNvSpPr/>
          <p:nvPr/>
        </p:nvSpPr>
        <p:spPr>
          <a:xfrm>
            <a:off x="9144000" y="4260960"/>
            <a:ext cx="1846800" cy="21924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 anchor="ctr">
            <a:normAutofit/>
          </a:bodyPr>
          <a:lstStyle/>
          <a:p>
            <a:pPr algn="ctr"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920" b="1" u="none" strike="noStrike">
                <a:solidFill>
                  <a:srgbClr val="071B2C"/>
                </a:solidFill>
                <a:effectLst/>
                <a:uFillTx/>
                <a:latin typeface="Arial"/>
                <a:ea typeface="Arial"/>
              </a:rPr>
              <a:t>DASHBOARD MODEL</a:t>
            </a:r>
            <a:endParaRPr lang="en-US" sz="92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285" name="Shape 65"/>
          <p:cNvSpPr/>
          <p:nvPr/>
        </p:nvSpPr>
        <p:spPr>
          <a:xfrm>
            <a:off x="567000" y="4992480"/>
            <a:ext cx="10990800" cy="566640"/>
          </a:xfrm>
          <a:prstGeom prst="roundRect">
            <a:avLst>
              <a:gd name="adj" fmla="val 9677"/>
            </a:avLst>
          </a:prstGeom>
          <a:solidFill>
            <a:srgbClr val="FBF5E5"/>
          </a:solidFill>
          <a:ln w="12700">
            <a:solidFill>
              <a:srgbClr val="FBF5E5"/>
            </a:solidFill>
            <a:round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u="none" strike="noStrike">
              <a:solidFill>
                <a:schemeClr val="dk1"/>
              </a:solidFill>
              <a:effectLst/>
              <a:uFillTx/>
              <a:latin typeface="Arial"/>
            </a:endParaRPr>
          </a:p>
        </p:txBody>
      </p:sp>
      <p:sp>
        <p:nvSpPr>
          <p:cNvPr id="286" name="Shape 66"/>
          <p:cNvSpPr/>
          <p:nvPr/>
        </p:nvSpPr>
        <p:spPr>
          <a:xfrm>
            <a:off x="567000" y="4992480"/>
            <a:ext cx="54360" cy="566640"/>
          </a:xfrm>
          <a:prstGeom prst="rect">
            <a:avLst/>
          </a:prstGeom>
          <a:solidFill>
            <a:srgbClr val="00A8A8"/>
          </a:solidFill>
          <a:ln w="12700">
            <a:solidFill>
              <a:srgbClr val="00A8A8"/>
            </a:solidFill>
            <a:round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u="none" strike="noStrike">
              <a:solidFill>
                <a:schemeClr val="dk1"/>
              </a:solidFill>
              <a:effectLst/>
              <a:uFillTx/>
              <a:latin typeface="Arial"/>
            </a:endParaRPr>
          </a:p>
        </p:txBody>
      </p:sp>
      <p:sp>
        <p:nvSpPr>
          <p:cNvPr id="287" name="Text 67"/>
          <p:cNvSpPr/>
          <p:nvPr/>
        </p:nvSpPr>
        <p:spPr>
          <a:xfrm>
            <a:off x="731520" y="5074920"/>
            <a:ext cx="10734840" cy="40212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 anchor="ctr">
            <a:normAutofit/>
          </a:bodyPr>
          <a:lstStyle/>
          <a:p>
            <a:pPr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1200" b="1" u="none" strike="noStrike">
                <a:solidFill>
                  <a:srgbClr val="071B2C"/>
                </a:solidFill>
                <a:effectLst/>
                <a:uFillTx/>
                <a:latin typeface="Arial"/>
                <a:ea typeface="Arial"/>
              </a:rPr>
              <a:t>Presenter checkpoint: Why Random Forest when Decision Tree had higher accuracy?  →  Because missed attacks were treated as the higher-cost error.</a:t>
            </a:r>
            <a:endParaRPr lang="en-US" sz="120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288" name="Text 68"/>
          <p:cNvSpPr/>
          <p:nvPr/>
        </p:nvSpPr>
        <p:spPr>
          <a:xfrm>
            <a:off x="502920" y="6409800"/>
            <a:ext cx="10835280" cy="16416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 anchor="ctr">
            <a:normAutofit/>
          </a:bodyPr>
          <a:lstStyle/>
          <a:p>
            <a:pPr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750" b="0" u="none" strike="noStrike">
                <a:solidFill>
                  <a:srgbClr val="53616E"/>
                </a:solidFill>
                <a:effectLst/>
                <a:uFillTx/>
                <a:latin typeface="Arial"/>
              </a:rPr>
              <a:t>Evaluation context: [1] Khraisat et al. (2019). Metrics calculated on the held-out UNSW-NB15 test set; selection was risk-sensitive, not accuracy-only.</a:t>
            </a:r>
            <a:endParaRPr lang="en-US" sz="75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289" name="PlaceHolder 1"/>
          <p:cNvSpPr>
            <a:spLocks noGrp="1"/>
          </p:cNvSpPr>
          <p:nvPr>
            <p:ph type="sldNum" idx="9"/>
          </p:nvPr>
        </p:nvSpPr>
        <p:spPr>
          <a:xfrm>
            <a:off x="11631240" y="6464880"/>
            <a:ext cx="319680" cy="164160"/>
          </a:xfrm>
          <a:prstGeom prst="rect">
            <a:avLst/>
          </a:prstGeom>
          <a:noFill/>
          <a:ln w="0">
            <a:noFill/>
          </a:ln>
        </p:spPr>
        <p:txBody>
          <a:bodyPr lIns="90000" tIns="45000" rIns="90000" bIns="45000" anchor="t">
            <a:noAutofit/>
          </a:bodyPr>
          <a:lstStyle>
            <a:lvl1pPr indent="0" algn="r" defTabSz="914400">
              <a:lnSpc>
                <a:spcPct val="100000"/>
              </a:lnSpc>
              <a:buNone/>
              <a:defRPr lang="en-US" sz="800" b="0" u="none" strike="noStrike">
                <a:solidFill>
                  <a:srgbClr val="FFFFFF"/>
                </a:solidFill>
                <a:effectLst/>
                <a:uFillTx/>
                <a:latin typeface="Arial"/>
                <a:ea typeface="Arial"/>
              </a:defRPr>
            </a:lvl1pPr>
          </a:lstStyle>
          <a:p>
            <a:pPr indent="0" algn="r" defTabSz="914400">
              <a:lnSpc>
                <a:spcPct val="100000"/>
              </a:lnSpc>
              <a:buNone/>
            </a:pPr>
            <a:fld id="{7B1E8E83-BBE8-483C-9635-8DEF3DEE1AAF}" type="slidenum">
              <a:rPr lang="en-US" sz="800" b="0" u="none" strike="noStrike">
                <a:solidFill>
                  <a:srgbClr val="FFFFFF"/>
                </a:solidFill>
                <a:effectLst/>
                <a:uFillTx/>
                <a:latin typeface="Arial"/>
                <a:ea typeface="Arial"/>
              </a:rPr>
              <a:t>6</a:t>
            </a:fld>
            <a:endParaRPr lang="en-US" sz="800" b="0" u="none" strike="noStrike">
              <a:solidFill>
                <a:srgbClr val="000000"/>
              </a:solidFill>
              <a:effectLst/>
              <a:uFillTx/>
              <a:latin typeface="Times New Roman"/>
            </a:endParaRP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0" name="Shape 0"/>
          <p:cNvSpPr/>
          <p:nvPr/>
        </p:nvSpPr>
        <p:spPr>
          <a:xfrm>
            <a:off x="9381600" y="311040"/>
            <a:ext cx="100080" cy="100080"/>
          </a:xfrm>
          <a:prstGeom prst="ellipse">
            <a:avLst/>
          </a:prstGeom>
          <a:solidFill>
            <a:srgbClr val="CBD4DD"/>
          </a:solidFill>
          <a:ln w="12700">
            <a:solidFill>
              <a:srgbClr val="CBD4DD"/>
            </a:solidFill>
            <a:round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26280" rIns="90000" bIns="2628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u="none" strike="noStrike">
              <a:solidFill>
                <a:schemeClr val="dk1"/>
              </a:solidFill>
              <a:effectLst/>
              <a:uFillTx/>
              <a:latin typeface="Arial"/>
            </a:endParaRPr>
          </a:p>
        </p:txBody>
      </p:sp>
      <p:sp>
        <p:nvSpPr>
          <p:cNvPr id="291" name="Shape 1"/>
          <p:cNvSpPr/>
          <p:nvPr/>
        </p:nvSpPr>
        <p:spPr>
          <a:xfrm>
            <a:off x="9546480" y="311040"/>
            <a:ext cx="100080" cy="100080"/>
          </a:xfrm>
          <a:prstGeom prst="ellipse">
            <a:avLst/>
          </a:prstGeom>
          <a:solidFill>
            <a:srgbClr val="CBD4DD"/>
          </a:solidFill>
          <a:ln w="12700">
            <a:solidFill>
              <a:srgbClr val="CBD4DD"/>
            </a:solidFill>
            <a:round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26280" rIns="90000" bIns="2628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u="none" strike="noStrike">
              <a:solidFill>
                <a:schemeClr val="dk1"/>
              </a:solidFill>
              <a:effectLst/>
              <a:uFillTx/>
              <a:latin typeface="Arial"/>
            </a:endParaRPr>
          </a:p>
        </p:txBody>
      </p:sp>
      <p:sp>
        <p:nvSpPr>
          <p:cNvPr id="292" name="Shape 2"/>
          <p:cNvSpPr/>
          <p:nvPr/>
        </p:nvSpPr>
        <p:spPr>
          <a:xfrm>
            <a:off x="9711000" y="311040"/>
            <a:ext cx="100080" cy="100080"/>
          </a:xfrm>
          <a:prstGeom prst="ellipse">
            <a:avLst/>
          </a:prstGeom>
          <a:solidFill>
            <a:srgbClr val="CBD4DD"/>
          </a:solidFill>
          <a:ln w="12700">
            <a:solidFill>
              <a:srgbClr val="CBD4DD"/>
            </a:solidFill>
            <a:round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26280" rIns="90000" bIns="2628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u="none" strike="noStrike">
              <a:solidFill>
                <a:schemeClr val="dk1"/>
              </a:solidFill>
              <a:effectLst/>
              <a:uFillTx/>
              <a:latin typeface="Arial"/>
            </a:endParaRPr>
          </a:p>
        </p:txBody>
      </p:sp>
      <p:sp>
        <p:nvSpPr>
          <p:cNvPr id="293" name="Shape 3"/>
          <p:cNvSpPr/>
          <p:nvPr/>
        </p:nvSpPr>
        <p:spPr>
          <a:xfrm>
            <a:off x="9875520" y="311040"/>
            <a:ext cx="100080" cy="100080"/>
          </a:xfrm>
          <a:prstGeom prst="ellipse">
            <a:avLst/>
          </a:prstGeom>
          <a:solidFill>
            <a:srgbClr val="CBD4DD"/>
          </a:solidFill>
          <a:ln w="12700">
            <a:solidFill>
              <a:srgbClr val="CBD4DD"/>
            </a:solidFill>
            <a:round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26280" rIns="90000" bIns="2628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u="none" strike="noStrike">
              <a:solidFill>
                <a:schemeClr val="dk1"/>
              </a:solidFill>
              <a:effectLst/>
              <a:uFillTx/>
              <a:latin typeface="Arial"/>
            </a:endParaRPr>
          </a:p>
        </p:txBody>
      </p:sp>
      <p:sp>
        <p:nvSpPr>
          <p:cNvPr id="294" name="Shape 4"/>
          <p:cNvSpPr/>
          <p:nvPr/>
        </p:nvSpPr>
        <p:spPr>
          <a:xfrm>
            <a:off x="10040040" y="311040"/>
            <a:ext cx="100080" cy="100080"/>
          </a:xfrm>
          <a:prstGeom prst="ellipse">
            <a:avLst/>
          </a:prstGeom>
          <a:solidFill>
            <a:srgbClr val="CBD4DD"/>
          </a:solidFill>
          <a:ln w="12700">
            <a:solidFill>
              <a:srgbClr val="CBD4DD"/>
            </a:solidFill>
            <a:round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26280" rIns="90000" bIns="2628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u="none" strike="noStrike">
              <a:solidFill>
                <a:schemeClr val="dk1"/>
              </a:solidFill>
              <a:effectLst/>
              <a:uFillTx/>
              <a:latin typeface="Arial"/>
            </a:endParaRPr>
          </a:p>
        </p:txBody>
      </p:sp>
      <p:sp>
        <p:nvSpPr>
          <p:cNvPr id="295" name="Shape 5"/>
          <p:cNvSpPr/>
          <p:nvPr/>
        </p:nvSpPr>
        <p:spPr>
          <a:xfrm>
            <a:off x="10204560" y="311040"/>
            <a:ext cx="100080" cy="100080"/>
          </a:xfrm>
          <a:prstGeom prst="ellipse">
            <a:avLst/>
          </a:prstGeom>
          <a:solidFill>
            <a:srgbClr val="CBD4DD"/>
          </a:solidFill>
          <a:ln w="12700">
            <a:solidFill>
              <a:srgbClr val="CBD4DD"/>
            </a:solidFill>
            <a:round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26280" rIns="90000" bIns="2628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u="none" strike="noStrike">
              <a:solidFill>
                <a:schemeClr val="dk1"/>
              </a:solidFill>
              <a:effectLst/>
              <a:uFillTx/>
              <a:latin typeface="Arial"/>
            </a:endParaRPr>
          </a:p>
        </p:txBody>
      </p:sp>
      <p:sp>
        <p:nvSpPr>
          <p:cNvPr id="296" name="Shape 6"/>
          <p:cNvSpPr/>
          <p:nvPr/>
        </p:nvSpPr>
        <p:spPr>
          <a:xfrm>
            <a:off x="10369440" y="311040"/>
            <a:ext cx="100080" cy="100080"/>
          </a:xfrm>
          <a:prstGeom prst="ellipse">
            <a:avLst/>
          </a:prstGeom>
          <a:solidFill>
            <a:srgbClr val="00A8A8"/>
          </a:solidFill>
          <a:ln w="12700">
            <a:solidFill>
              <a:srgbClr val="00A8A8"/>
            </a:solidFill>
            <a:round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26280" rIns="90000" bIns="2628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u="none" strike="noStrike">
              <a:solidFill>
                <a:schemeClr val="dk1"/>
              </a:solidFill>
              <a:effectLst/>
              <a:uFillTx/>
              <a:latin typeface="Arial"/>
            </a:endParaRPr>
          </a:p>
        </p:txBody>
      </p:sp>
      <p:sp>
        <p:nvSpPr>
          <p:cNvPr id="297" name="Shape 7"/>
          <p:cNvSpPr/>
          <p:nvPr/>
        </p:nvSpPr>
        <p:spPr>
          <a:xfrm>
            <a:off x="10533960" y="311040"/>
            <a:ext cx="100080" cy="100080"/>
          </a:xfrm>
          <a:prstGeom prst="ellipse">
            <a:avLst/>
          </a:prstGeom>
          <a:solidFill>
            <a:srgbClr val="CBD4DD"/>
          </a:solidFill>
          <a:ln w="12700">
            <a:solidFill>
              <a:srgbClr val="CBD4DD"/>
            </a:solidFill>
            <a:round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26280" rIns="90000" bIns="2628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u="none" strike="noStrike">
              <a:solidFill>
                <a:schemeClr val="dk1"/>
              </a:solidFill>
              <a:effectLst/>
              <a:uFillTx/>
              <a:latin typeface="Arial"/>
            </a:endParaRPr>
          </a:p>
        </p:txBody>
      </p:sp>
      <p:sp>
        <p:nvSpPr>
          <p:cNvPr id="298" name="Shape 8"/>
          <p:cNvSpPr/>
          <p:nvPr/>
        </p:nvSpPr>
        <p:spPr>
          <a:xfrm>
            <a:off x="10698480" y="311040"/>
            <a:ext cx="100080" cy="100080"/>
          </a:xfrm>
          <a:prstGeom prst="ellipse">
            <a:avLst/>
          </a:prstGeom>
          <a:solidFill>
            <a:srgbClr val="CBD4DD"/>
          </a:solidFill>
          <a:ln w="12700">
            <a:solidFill>
              <a:srgbClr val="CBD4DD"/>
            </a:solidFill>
            <a:round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26280" rIns="90000" bIns="2628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u="none" strike="noStrike">
              <a:solidFill>
                <a:schemeClr val="dk1"/>
              </a:solidFill>
              <a:effectLst/>
              <a:uFillTx/>
              <a:latin typeface="Arial"/>
            </a:endParaRPr>
          </a:p>
        </p:txBody>
      </p:sp>
      <p:sp>
        <p:nvSpPr>
          <p:cNvPr id="299" name="Shape 9"/>
          <p:cNvSpPr/>
          <p:nvPr/>
        </p:nvSpPr>
        <p:spPr>
          <a:xfrm>
            <a:off x="10863000" y="311040"/>
            <a:ext cx="100080" cy="100080"/>
          </a:xfrm>
          <a:prstGeom prst="ellipse">
            <a:avLst/>
          </a:prstGeom>
          <a:solidFill>
            <a:srgbClr val="CBD4DD"/>
          </a:solidFill>
          <a:ln w="12700">
            <a:solidFill>
              <a:srgbClr val="CBD4DD"/>
            </a:solidFill>
            <a:round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26280" rIns="90000" bIns="2628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u="none" strike="noStrike">
              <a:solidFill>
                <a:schemeClr val="dk1"/>
              </a:solidFill>
              <a:effectLst/>
              <a:uFillTx/>
              <a:latin typeface="Arial"/>
            </a:endParaRPr>
          </a:p>
        </p:txBody>
      </p:sp>
      <p:sp>
        <p:nvSpPr>
          <p:cNvPr id="300" name="Shape 10"/>
          <p:cNvSpPr/>
          <p:nvPr/>
        </p:nvSpPr>
        <p:spPr>
          <a:xfrm>
            <a:off x="11027520" y="311040"/>
            <a:ext cx="100080" cy="100080"/>
          </a:xfrm>
          <a:prstGeom prst="ellipse">
            <a:avLst/>
          </a:prstGeom>
          <a:solidFill>
            <a:srgbClr val="CBD4DD"/>
          </a:solidFill>
          <a:ln w="12700">
            <a:solidFill>
              <a:srgbClr val="CBD4DD"/>
            </a:solidFill>
            <a:round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26280" rIns="90000" bIns="2628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u="none" strike="noStrike">
              <a:solidFill>
                <a:schemeClr val="dk1"/>
              </a:solidFill>
              <a:effectLst/>
              <a:uFillTx/>
              <a:latin typeface="Arial"/>
            </a:endParaRPr>
          </a:p>
        </p:txBody>
      </p:sp>
      <p:sp>
        <p:nvSpPr>
          <p:cNvPr id="301" name="Shape 11"/>
          <p:cNvSpPr/>
          <p:nvPr/>
        </p:nvSpPr>
        <p:spPr>
          <a:xfrm>
            <a:off x="11192400" y="311040"/>
            <a:ext cx="100080" cy="100080"/>
          </a:xfrm>
          <a:prstGeom prst="ellipse">
            <a:avLst/>
          </a:prstGeom>
          <a:solidFill>
            <a:srgbClr val="CBD4DD"/>
          </a:solidFill>
          <a:ln w="12700">
            <a:solidFill>
              <a:srgbClr val="CBD4DD"/>
            </a:solidFill>
            <a:round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26280" rIns="90000" bIns="2628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u="none" strike="noStrike">
              <a:solidFill>
                <a:schemeClr val="dk1"/>
              </a:solidFill>
              <a:effectLst/>
              <a:uFillTx/>
              <a:latin typeface="Arial"/>
            </a:endParaRPr>
          </a:p>
        </p:txBody>
      </p:sp>
      <p:sp>
        <p:nvSpPr>
          <p:cNvPr id="302" name="Text 12"/>
          <p:cNvSpPr/>
          <p:nvPr/>
        </p:nvSpPr>
        <p:spPr>
          <a:xfrm>
            <a:off x="502920" y="255960"/>
            <a:ext cx="2102760" cy="20088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 anchor="ctr">
            <a:normAutofit/>
          </a:bodyPr>
          <a:lstStyle/>
          <a:p>
            <a:pPr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950" b="1" u="none" strike="noStrike" spc="130">
                <a:solidFill>
                  <a:srgbClr val="00A8A8"/>
                </a:solidFill>
                <a:effectLst/>
                <a:uFillTx/>
                <a:latin typeface="Arial"/>
                <a:ea typeface="Arial"/>
              </a:rPr>
              <a:t>06 · RISK APPETITE</a:t>
            </a:r>
            <a:endParaRPr lang="en-US" sz="95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303" name="Text 13"/>
          <p:cNvSpPr/>
          <p:nvPr/>
        </p:nvSpPr>
        <p:spPr>
          <a:xfrm>
            <a:off x="502920" y="484560"/>
            <a:ext cx="10743840" cy="51156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 anchor="t">
            <a:normAutofit/>
          </a:bodyPr>
          <a:lstStyle/>
          <a:p>
            <a:pPr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2700" b="1" u="none" strike="noStrike">
                <a:solidFill>
                  <a:srgbClr val="071B2C"/>
                </a:solidFill>
                <a:effectLst/>
                <a:uFillTx/>
                <a:latin typeface="Arial"/>
                <a:ea typeface="Arial"/>
              </a:rPr>
              <a:t>Thresholds turn probability into governance choices</a:t>
            </a:r>
            <a:endParaRPr lang="en-US" sz="270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304" name="Text 14"/>
          <p:cNvSpPr/>
          <p:nvPr/>
        </p:nvSpPr>
        <p:spPr>
          <a:xfrm>
            <a:off x="502920" y="978480"/>
            <a:ext cx="10698120" cy="29232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 anchor="t">
            <a:normAutofit/>
          </a:bodyPr>
          <a:lstStyle/>
          <a:p>
            <a:pPr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1150" b="0" u="none" strike="noStrike">
                <a:solidFill>
                  <a:srgbClr val="526271"/>
                </a:solidFill>
                <a:effectLst/>
                <a:uFillTx/>
                <a:latin typeface="Arial"/>
                <a:ea typeface="Arial"/>
              </a:rPr>
              <a:t>Lower thresholds catch more attacks; higher thresholds reduce alerts. Neither choice is neutral.</a:t>
            </a:r>
            <a:endParaRPr lang="en-US" sz="115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305" name="Shape 15"/>
          <p:cNvSpPr/>
          <p:nvPr/>
        </p:nvSpPr>
        <p:spPr>
          <a:xfrm>
            <a:off x="539640" y="1417320"/>
            <a:ext cx="6546600" cy="4416120"/>
          </a:xfrm>
          <a:prstGeom prst="roundRect">
            <a:avLst>
              <a:gd name="adj" fmla="val 1035"/>
            </a:avLst>
          </a:prstGeom>
          <a:solidFill>
            <a:srgbClr val="FFFFFF"/>
          </a:solidFill>
          <a:ln w="10160">
            <a:solidFill>
              <a:srgbClr val="D8E0E8"/>
            </a:solidFill>
            <a:round/>
          </a:ln>
          <a:effectLst>
            <a:outerShdw blurRad="17640" dist="50402" dir="2700000" algn="bl" rotWithShape="0">
              <a:srgbClr val="7A8794">
                <a:alpha val="12000"/>
              </a:srgbClr>
            </a:outerShdw>
          </a:effectLst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u="none" strike="noStrike">
              <a:solidFill>
                <a:schemeClr val="dk1"/>
              </a:solidFill>
              <a:effectLst/>
              <a:uFillTx/>
              <a:latin typeface="Arial"/>
            </a:endParaRPr>
          </a:p>
        </p:txBody>
      </p:sp>
      <p:pic>
        <p:nvPicPr>
          <p:cNvPr id="306" name="Image 0" descr="/mnt/data/Screenshot 2026-08-20 095741.png"/>
          <p:cNvPicPr/>
          <p:nvPr/>
        </p:nvPicPr>
        <p:blipFill>
          <a:blip r:embed="rId3"/>
          <a:srcRect l="21999" t="3998" r="11857" b="16998"/>
          <a:stretch/>
        </p:blipFill>
        <p:spPr>
          <a:xfrm>
            <a:off x="567000" y="1444680"/>
            <a:ext cx="6491880" cy="4361400"/>
          </a:xfrm>
          <a:prstGeom prst="rect">
            <a:avLst/>
          </a:prstGeom>
          <a:noFill/>
          <a:ln w="0">
            <a:noFill/>
          </a:ln>
        </p:spPr>
      </p:pic>
      <p:sp>
        <p:nvSpPr>
          <p:cNvPr id="307" name="Shape 16"/>
          <p:cNvSpPr/>
          <p:nvPr/>
        </p:nvSpPr>
        <p:spPr>
          <a:xfrm>
            <a:off x="7360920" y="1444680"/>
            <a:ext cx="4224240" cy="4361400"/>
          </a:xfrm>
          <a:prstGeom prst="roundRect">
            <a:avLst>
              <a:gd name="adj" fmla="val 1732"/>
            </a:avLst>
          </a:prstGeom>
          <a:solidFill>
            <a:srgbClr val="FFFFFF"/>
          </a:solidFill>
          <a:ln w="10160">
            <a:solidFill>
              <a:srgbClr val="DCE4EB"/>
            </a:solidFill>
            <a:round/>
          </a:ln>
          <a:effectLst>
            <a:outerShdw blurRad="19080" dist="50402" dir="2700000" algn="bl" rotWithShape="0">
              <a:srgbClr val="7A8794">
                <a:alpha val="12000"/>
              </a:srgbClr>
            </a:outerShdw>
          </a:effectLst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u="none" strike="noStrike">
              <a:solidFill>
                <a:schemeClr val="dk1"/>
              </a:solidFill>
              <a:effectLst/>
              <a:uFillTx/>
              <a:latin typeface="Arial"/>
            </a:endParaRPr>
          </a:p>
        </p:txBody>
      </p:sp>
      <p:sp>
        <p:nvSpPr>
          <p:cNvPr id="308" name="Text 17"/>
          <p:cNvSpPr/>
          <p:nvPr/>
        </p:nvSpPr>
        <p:spPr>
          <a:xfrm>
            <a:off x="7635240" y="1719000"/>
            <a:ext cx="3474360" cy="31068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 anchor="ctr">
            <a:normAutofit/>
          </a:bodyPr>
          <a:lstStyle/>
          <a:p>
            <a:pPr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1600" b="1" u="none" strike="noStrike">
                <a:solidFill>
                  <a:srgbClr val="071B2C"/>
                </a:solidFill>
                <a:effectLst/>
                <a:uFillTx/>
                <a:latin typeface="Arial"/>
                <a:ea typeface="Arial"/>
              </a:rPr>
              <a:t>Random Forest threshold trade-off</a:t>
            </a:r>
            <a:endParaRPr lang="en-US" sz="160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309" name="Shape 18"/>
          <p:cNvSpPr/>
          <p:nvPr/>
        </p:nvSpPr>
        <p:spPr>
          <a:xfrm>
            <a:off x="7635240" y="2304360"/>
            <a:ext cx="658080" cy="292320"/>
          </a:xfrm>
          <a:prstGeom prst="roundRect">
            <a:avLst>
              <a:gd name="adj" fmla="val 25000"/>
            </a:avLst>
          </a:prstGeom>
          <a:solidFill>
            <a:srgbClr val="EAF3FB"/>
          </a:solidFill>
          <a:ln w="12700">
            <a:solidFill>
              <a:srgbClr val="EAF3FB"/>
            </a:solidFill>
            <a:round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u="none" strike="noStrike">
              <a:solidFill>
                <a:schemeClr val="dk1"/>
              </a:solidFill>
              <a:effectLst/>
              <a:uFillTx/>
              <a:latin typeface="Arial"/>
            </a:endParaRPr>
          </a:p>
        </p:txBody>
      </p:sp>
      <p:sp>
        <p:nvSpPr>
          <p:cNvPr id="310" name="Text 19"/>
          <p:cNvSpPr/>
          <p:nvPr/>
        </p:nvSpPr>
        <p:spPr>
          <a:xfrm>
            <a:off x="7708320" y="2340720"/>
            <a:ext cx="511560" cy="21924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 anchor="ctr">
            <a:normAutofit/>
          </a:bodyPr>
          <a:lstStyle/>
          <a:p>
            <a:pPr algn="ctr"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920" b="1" u="none" strike="noStrike">
                <a:solidFill>
                  <a:srgbClr val="00A8A8"/>
                </a:solidFill>
                <a:effectLst/>
                <a:uFillTx/>
                <a:latin typeface="Arial"/>
                <a:ea typeface="Arial"/>
              </a:rPr>
              <a:t>0.30</a:t>
            </a:r>
            <a:endParaRPr lang="en-US" sz="92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311" name="Text 20"/>
          <p:cNvSpPr/>
          <p:nvPr/>
        </p:nvSpPr>
        <p:spPr>
          <a:xfrm>
            <a:off x="8485560" y="2313360"/>
            <a:ext cx="840960" cy="22824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 anchor="ctr">
            <a:normAutofit/>
          </a:bodyPr>
          <a:lstStyle/>
          <a:p>
            <a:pPr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1060" b="1" u="none" strike="noStrike">
                <a:solidFill>
                  <a:srgbClr val="3FD28C"/>
                </a:solidFill>
                <a:effectLst/>
                <a:uFillTx/>
                <a:latin typeface="Arial"/>
                <a:ea typeface="Arial"/>
              </a:rPr>
              <a:t>154 FN</a:t>
            </a:r>
            <a:endParaRPr lang="en-US" sz="106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312" name="Text 21"/>
          <p:cNvSpPr/>
          <p:nvPr/>
        </p:nvSpPr>
        <p:spPr>
          <a:xfrm>
            <a:off x="9381600" y="2313360"/>
            <a:ext cx="932400" cy="22824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 anchor="ctr">
            <a:normAutofit/>
          </a:bodyPr>
          <a:lstStyle/>
          <a:p>
            <a:pPr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1060" b="1" u="none" strike="noStrike">
                <a:solidFill>
                  <a:srgbClr val="071B2C"/>
                </a:solidFill>
                <a:effectLst/>
                <a:uFillTx/>
                <a:latin typeface="Arial"/>
                <a:ea typeface="Arial"/>
              </a:rPr>
              <a:t>13,236 FP</a:t>
            </a:r>
            <a:endParaRPr lang="en-US" sz="106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313" name="Text 22"/>
          <p:cNvSpPr/>
          <p:nvPr/>
        </p:nvSpPr>
        <p:spPr>
          <a:xfrm>
            <a:off x="10360080" y="2313360"/>
            <a:ext cx="959760" cy="31068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 anchor="ctr">
            <a:normAutofit/>
          </a:bodyPr>
          <a:lstStyle/>
          <a:p>
            <a:pPr algn="r"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900" b="0" u="none" strike="noStrike">
                <a:solidFill>
                  <a:srgbClr val="526271"/>
                </a:solidFill>
                <a:effectLst/>
                <a:uFillTx/>
                <a:latin typeface="Arial"/>
                <a:ea typeface="Arial"/>
              </a:rPr>
              <a:t>Maximum sensitivity</a:t>
            </a:r>
            <a:endParaRPr lang="en-US" sz="90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314" name="Shape 23"/>
          <p:cNvSpPr/>
          <p:nvPr/>
        </p:nvSpPr>
        <p:spPr>
          <a:xfrm>
            <a:off x="7635240" y="3127320"/>
            <a:ext cx="658080" cy="292320"/>
          </a:xfrm>
          <a:prstGeom prst="roundRect">
            <a:avLst>
              <a:gd name="adj" fmla="val 25000"/>
            </a:avLst>
          </a:prstGeom>
          <a:solidFill>
            <a:srgbClr val="3FD28C"/>
          </a:solidFill>
          <a:ln w="12700">
            <a:solidFill>
              <a:srgbClr val="3FD28C"/>
            </a:solidFill>
            <a:round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u="none" strike="noStrike">
              <a:solidFill>
                <a:schemeClr val="dk1"/>
              </a:solidFill>
              <a:effectLst/>
              <a:uFillTx/>
              <a:latin typeface="Arial"/>
            </a:endParaRPr>
          </a:p>
        </p:txBody>
      </p:sp>
      <p:sp>
        <p:nvSpPr>
          <p:cNvPr id="315" name="Text 24"/>
          <p:cNvSpPr/>
          <p:nvPr/>
        </p:nvSpPr>
        <p:spPr>
          <a:xfrm>
            <a:off x="7708320" y="3163680"/>
            <a:ext cx="511560" cy="21924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 anchor="ctr">
            <a:normAutofit/>
          </a:bodyPr>
          <a:lstStyle/>
          <a:p>
            <a:pPr algn="ctr"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920" b="1" u="none" strike="noStrike">
                <a:solidFill>
                  <a:srgbClr val="071B2C"/>
                </a:solidFill>
                <a:effectLst/>
                <a:uFillTx/>
                <a:latin typeface="Arial"/>
                <a:ea typeface="Arial"/>
              </a:rPr>
              <a:t>0.50</a:t>
            </a:r>
            <a:endParaRPr lang="en-US" sz="92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316" name="Text 25"/>
          <p:cNvSpPr/>
          <p:nvPr/>
        </p:nvSpPr>
        <p:spPr>
          <a:xfrm>
            <a:off x="8485560" y="3136320"/>
            <a:ext cx="840960" cy="22824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 anchor="ctr">
            <a:normAutofit/>
          </a:bodyPr>
          <a:lstStyle/>
          <a:p>
            <a:pPr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1060" b="1" u="none" strike="noStrike">
                <a:solidFill>
                  <a:srgbClr val="E85D5D"/>
                </a:solidFill>
                <a:effectLst/>
                <a:uFillTx/>
                <a:latin typeface="Arial"/>
                <a:ea typeface="Arial"/>
              </a:rPr>
              <a:t>1,212 FN</a:t>
            </a:r>
            <a:endParaRPr lang="en-US" sz="106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317" name="Text 26"/>
          <p:cNvSpPr/>
          <p:nvPr/>
        </p:nvSpPr>
        <p:spPr>
          <a:xfrm>
            <a:off x="9381600" y="3136320"/>
            <a:ext cx="932400" cy="22824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 anchor="ctr">
            <a:normAutofit/>
          </a:bodyPr>
          <a:lstStyle/>
          <a:p>
            <a:pPr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1060" b="1" u="none" strike="noStrike">
                <a:solidFill>
                  <a:srgbClr val="071B2C"/>
                </a:solidFill>
                <a:effectLst/>
                <a:uFillTx/>
                <a:latin typeface="Arial"/>
                <a:ea typeface="Arial"/>
              </a:rPr>
              <a:t>6,970 FP</a:t>
            </a:r>
            <a:endParaRPr lang="en-US" sz="106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318" name="Text 27"/>
          <p:cNvSpPr/>
          <p:nvPr/>
        </p:nvSpPr>
        <p:spPr>
          <a:xfrm>
            <a:off x="10360080" y="3136320"/>
            <a:ext cx="959760" cy="31068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 anchor="ctr">
            <a:normAutofit/>
          </a:bodyPr>
          <a:lstStyle/>
          <a:p>
            <a:pPr algn="r"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900" b="0" u="none" strike="noStrike">
                <a:solidFill>
                  <a:srgbClr val="526271"/>
                </a:solidFill>
                <a:effectLst/>
                <a:uFillTx/>
                <a:latin typeface="Arial"/>
                <a:ea typeface="Arial"/>
              </a:rPr>
              <a:t>Default operating point</a:t>
            </a:r>
            <a:endParaRPr lang="en-US" sz="90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319" name="Shape 28"/>
          <p:cNvSpPr/>
          <p:nvPr/>
        </p:nvSpPr>
        <p:spPr>
          <a:xfrm>
            <a:off x="7635240" y="3950280"/>
            <a:ext cx="658080" cy="292320"/>
          </a:xfrm>
          <a:prstGeom prst="roundRect">
            <a:avLst>
              <a:gd name="adj" fmla="val 25000"/>
            </a:avLst>
          </a:prstGeom>
          <a:solidFill>
            <a:srgbClr val="EAF3FB"/>
          </a:solidFill>
          <a:ln w="12700">
            <a:solidFill>
              <a:srgbClr val="EAF3FB"/>
            </a:solidFill>
            <a:round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u="none" strike="noStrike">
              <a:solidFill>
                <a:schemeClr val="dk1"/>
              </a:solidFill>
              <a:effectLst/>
              <a:uFillTx/>
              <a:latin typeface="Arial"/>
            </a:endParaRPr>
          </a:p>
        </p:txBody>
      </p:sp>
      <p:sp>
        <p:nvSpPr>
          <p:cNvPr id="320" name="Text 29"/>
          <p:cNvSpPr/>
          <p:nvPr/>
        </p:nvSpPr>
        <p:spPr>
          <a:xfrm>
            <a:off x="7708320" y="3986640"/>
            <a:ext cx="511560" cy="21924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 anchor="ctr">
            <a:normAutofit/>
          </a:bodyPr>
          <a:lstStyle/>
          <a:p>
            <a:pPr algn="ctr"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920" b="1" u="none" strike="noStrike">
                <a:solidFill>
                  <a:srgbClr val="00A8A8"/>
                </a:solidFill>
                <a:effectLst/>
                <a:uFillTx/>
                <a:latin typeface="Arial"/>
                <a:ea typeface="Arial"/>
              </a:rPr>
              <a:t>0.70</a:t>
            </a:r>
            <a:endParaRPr lang="en-US" sz="92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321" name="Text 30"/>
          <p:cNvSpPr/>
          <p:nvPr/>
        </p:nvSpPr>
        <p:spPr>
          <a:xfrm>
            <a:off x="8485560" y="3959280"/>
            <a:ext cx="840960" cy="22824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 anchor="ctr">
            <a:normAutofit/>
          </a:bodyPr>
          <a:lstStyle/>
          <a:p>
            <a:pPr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1060" b="1" u="none" strike="noStrike">
                <a:solidFill>
                  <a:srgbClr val="E85D5D"/>
                </a:solidFill>
                <a:effectLst/>
                <a:uFillTx/>
                <a:latin typeface="Arial"/>
                <a:ea typeface="Arial"/>
              </a:rPr>
              <a:t>3,479 FN</a:t>
            </a:r>
            <a:endParaRPr lang="en-US" sz="106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322" name="Text 31"/>
          <p:cNvSpPr/>
          <p:nvPr/>
        </p:nvSpPr>
        <p:spPr>
          <a:xfrm>
            <a:off x="9381600" y="3959280"/>
            <a:ext cx="932400" cy="22824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 anchor="ctr">
            <a:normAutofit/>
          </a:bodyPr>
          <a:lstStyle/>
          <a:p>
            <a:pPr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1060" b="1" u="none" strike="noStrike">
                <a:solidFill>
                  <a:srgbClr val="071B2C"/>
                </a:solidFill>
                <a:effectLst/>
                <a:uFillTx/>
                <a:latin typeface="Arial"/>
                <a:ea typeface="Arial"/>
              </a:rPr>
              <a:t>2,525 FP</a:t>
            </a:r>
            <a:endParaRPr lang="en-US" sz="106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323" name="Text 32"/>
          <p:cNvSpPr/>
          <p:nvPr/>
        </p:nvSpPr>
        <p:spPr>
          <a:xfrm>
            <a:off x="10360080" y="3959280"/>
            <a:ext cx="959760" cy="31068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 anchor="ctr">
            <a:normAutofit/>
          </a:bodyPr>
          <a:lstStyle/>
          <a:p>
            <a:pPr algn="r"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900" b="0" u="none" strike="noStrike">
                <a:solidFill>
                  <a:srgbClr val="526271"/>
                </a:solidFill>
                <a:effectLst/>
                <a:uFillTx/>
                <a:latin typeface="Arial"/>
                <a:ea typeface="Arial"/>
              </a:rPr>
              <a:t>Lower alert volume</a:t>
            </a:r>
            <a:endParaRPr lang="en-US" sz="90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324" name="Text 33"/>
          <p:cNvSpPr/>
          <p:nvPr/>
        </p:nvSpPr>
        <p:spPr>
          <a:xfrm>
            <a:off x="7635240" y="4736520"/>
            <a:ext cx="1416960" cy="21924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 anchor="ctr">
            <a:normAutofit/>
          </a:bodyPr>
          <a:lstStyle/>
          <a:p>
            <a:pPr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1000" b="1" u="none" strike="noStrike">
                <a:solidFill>
                  <a:srgbClr val="00A8A8"/>
                </a:solidFill>
                <a:effectLst/>
                <a:uFillTx/>
                <a:latin typeface="Arial"/>
                <a:ea typeface="Arial"/>
              </a:rPr>
              <a:t>Risk appetite logic</a:t>
            </a:r>
            <a:endParaRPr lang="en-US" sz="100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325" name="Text 34"/>
          <p:cNvSpPr/>
          <p:nvPr/>
        </p:nvSpPr>
        <p:spPr>
          <a:xfrm>
            <a:off x="7635240" y="5047560"/>
            <a:ext cx="3474360" cy="49356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 anchor="t">
            <a:normAutofit lnSpcReduction="10000"/>
          </a:bodyPr>
          <a:lstStyle/>
          <a:p>
            <a:pPr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1170" b="1" u="none" strike="noStrike">
                <a:solidFill>
                  <a:srgbClr val="071B2C"/>
                </a:solidFill>
                <a:effectLst/>
                <a:uFillTx/>
                <a:latin typeface="Arial"/>
                <a:ea typeface="Arial"/>
              </a:rPr>
              <a:t>Threshold selection should be approved as an operational policy decision, not hidden inside model code.</a:t>
            </a:r>
            <a:endParaRPr lang="en-US" sz="117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326" name="Shape 35"/>
          <p:cNvSpPr/>
          <p:nvPr/>
        </p:nvSpPr>
        <p:spPr>
          <a:xfrm>
            <a:off x="567000" y="5943600"/>
            <a:ext cx="11018160" cy="566640"/>
          </a:xfrm>
          <a:prstGeom prst="roundRect">
            <a:avLst>
              <a:gd name="adj" fmla="val 9677"/>
            </a:avLst>
          </a:prstGeom>
          <a:solidFill>
            <a:srgbClr val="E9F7F6"/>
          </a:solidFill>
          <a:ln w="12700">
            <a:solidFill>
              <a:srgbClr val="E9F7F6"/>
            </a:solidFill>
            <a:round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u="none" strike="noStrike">
              <a:solidFill>
                <a:schemeClr val="dk1"/>
              </a:solidFill>
              <a:effectLst/>
              <a:uFillTx/>
              <a:latin typeface="Arial"/>
            </a:endParaRPr>
          </a:p>
        </p:txBody>
      </p:sp>
      <p:sp>
        <p:nvSpPr>
          <p:cNvPr id="327" name="Shape 36"/>
          <p:cNvSpPr/>
          <p:nvPr/>
        </p:nvSpPr>
        <p:spPr>
          <a:xfrm>
            <a:off x="567000" y="5943600"/>
            <a:ext cx="54360" cy="566640"/>
          </a:xfrm>
          <a:prstGeom prst="rect">
            <a:avLst/>
          </a:prstGeom>
          <a:solidFill>
            <a:srgbClr val="00A8A8"/>
          </a:solidFill>
          <a:ln w="12700">
            <a:solidFill>
              <a:srgbClr val="00A8A8"/>
            </a:solidFill>
            <a:round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u="none" strike="noStrike">
              <a:solidFill>
                <a:schemeClr val="dk1"/>
              </a:solidFill>
              <a:effectLst/>
              <a:uFillTx/>
              <a:latin typeface="Arial"/>
            </a:endParaRPr>
          </a:p>
        </p:txBody>
      </p:sp>
      <p:sp>
        <p:nvSpPr>
          <p:cNvPr id="328" name="Text 37"/>
          <p:cNvSpPr/>
          <p:nvPr/>
        </p:nvSpPr>
        <p:spPr>
          <a:xfrm>
            <a:off x="731520" y="6026040"/>
            <a:ext cx="10762200" cy="40212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 anchor="ctr">
            <a:normAutofit/>
          </a:bodyPr>
          <a:lstStyle/>
          <a:p>
            <a:pPr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1200" b="1" u="none" strike="noStrike">
                <a:solidFill>
                  <a:srgbClr val="071B2C"/>
                </a:solidFill>
                <a:effectLst/>
                <a:uFillTx/>
                <a:latin typeface="Arial"/>
                <a:ea typeface="Arial"/>
              </a:rPr>
              <a:t>Governance insight: the “best” threshold depends on the cost of missed attacks versus analyst workload.</a:t>
            </a:r>
            <a:endParaRPr lang="en-US" sz="120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329" name="Text 38"/>
          <p:cNvSpPr/>
          <p:nvPr/>
        </p:nvSpPr>
        <p:spPr>
          <a:xfrm>
            <a:off x="502920" y="6409800"/>
            <a:ext cx="10835280" cy="16416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 anchor="ctr">
            <a:normAutofit/>
          </a:bodyPr>
          <a:lstStyle/>
          <a:p>
            <a:pPr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750" b="0" u="none" strike="noStrike">
                <a:solidFill>
                  <a:srgbClr val="53616E"/>
                </a:solidFill>
                <a:effectLst/>
                <a:uFillTx/>
                <a:latin typeface="Arial"/>
              </a:rPr>
              <a:t>Financial cyber-risk context: [2] Doerr et al. (2022). Threshold analysis used Random Forest probabilities; default classifier threshold = 0.50.</a:t>
            </a:r>
            <a:endParaRPr lang="en-US" sz="75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330" name="PlaceHolder 1"/>
          <p:cNvSpPr>
            <a:spLocks noGrp="1"/>
          </p:cNvSpPr>
          <p:nvPr>
            <p:ph type="sldNum" idx="10"/>
          </p:nvPr>
        </p:nvSpPr>
        <p:spPr>
          <a:xfrm>
            <a:off x="11631240" y="6464880"/>
            <a:ext cx="319680" cy="164160"/>
          </a:xfrm>
          <a:prstGeom prst="rect">
            <a:avLst/>
          </a:prstGeom>
          <a:noFill/>
          <a:ln w="0">
            <a:noFill/>
          </a:ln>
        </p:spPr>
        <p:txBody>
          <a:bodyPr lIns="90000" tIns="45000" rIns="90000" bIns="45000" anchor="t">
            <a:noAutofit/>
          </a:bodyPr>
          <a:lstStyle>
            <a:lvl1pPr indent="0" algn="r" defTabSz="914400">
              <a:lnSpc>
                <a:spcPct val="100000"/>
              </a:lnSpc>
              <a:buNone/>
              <a:defRPr lang="en-US" sz="800" b="0" u="none" strike="noStrike">
                <a:solidFill>
                  <a:srgbClr val="FFFFFF"/>
                </a:solidFill>
                <a:effectLst/>
                <a:uFillTx/>
                <a:latin typeface="Arial"/>
                <a:ea typeface="Arial"/>
              </a:defRPr>
            </a:lvl1pPr>
          </a:lstStyle>
          <a:p>
            <a:pPr indent="0" algn="r" defTabSz="914400">
              <a:lnSpc>
                <a:spcPct val="100000"/>
              </a:lnSpc>
              <a:buNone/>
            </a:pPr>
            <a:fld id="{D6CB834B-67FB-420D-A02E-2C2F4BBE1B95}" type="slidenum">
              <a:rPr lang="en-US" sz="800" b="0" u="none" strike="noStrike">
                <a:solidFill>
                  <a:srgbClr val="FFFFFF"/>
                </a:solidFill>
                <a:effectLst/>
                <a:uFillTx/>
                <a:latin typeface="Arial"/>
                <a:ea typeface="Arial"/>
              </a:rPr>
              <a:t>7</a:t>
            </a:fld>
            <a:endParaRPr lang="en-US" sz="800" b="0" u="none" strike="noStrike">
              <a:solidFill>
                <a:srgbClr val="000000"/>
              </a:solidFill>
              <a:effectLst/>
              <a:uFillTx/>
              <a:latin typeface="Times New Roman"/>
            </a:endParaRP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1" name="Shape 0"/>
          <p:cNvSpPr/>
          <p:nvPr/>
        </p:nvSpPr>
        <p:spPr>
          <a:xfrm>
            <a:off x="9381600" y="311040"/>
            <a:ext cx="100080" cy="100080"/>
          </a:xfrm>
          <a:prstGeom prst="ellipse">
            <a:avLst/>
          </a:prstGeom>
          <a:solidFill>
            <a:srgbClr val="CBD4DD"/>
          </a:solidFill>
          <a:ln w="12700">
            <a:solidFill>
              <a:srgbClr val="CBD4DD"/>
            </a:solidFill>
            <a:round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26280" rIns="90000" bIns="2628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u="none" strike="noStrike">
              <a:solidFill>
                <a:schemeClr val="dk1"/>
              </a:solidFill>
              <a:effectLst/>
              <a:uFillTx/>
              <a:latin typeface="Arial"/>
            </a:endParaRPr>
          </a:p>
        </p:txBody>
      </p:sp>
      <p:sp>
        <p:nvSpPr>
          <p:cNvPr id="332" name="Shape 1"/>
          <p:cNvSpPr/>
          <p:nvPr/>
        </p:nvSpPr>
        <p:spPr>
          <a:xfrm>
            <a:off x="9546480" y="311040"/>
            <a:ext cx="100080" cy="100080"/>
          </a:xfrm>
          <a:prstGeom prst="ellipse">
            <a:avLst/>
          </a:prstGeom>
          <a:solidFill>
            <a:srgbClr val="CBD4DD"/>
          </a:solidFill>
          <a:ln w="12700">
            <a:solidFill>
              <a:srgbClr val="CBD4DD"/>
            </a:solidFill>
            <a:round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26280" rIns="90000" bIns="2628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u="none" strike="noStrike">
              <a:solidFill>
                <a:schemeClr val="dk1"/>
              </a:solidFill>
              <a:effectLst/>
              <a:uFillTx/>
              <a:latin typeface="Arial"/>
            </a:endParaRPr>
          </a:p>
        </p:txBody>
      </p:sp>
      <p:sp>
        <p:nvSpPr>
          <p:cNvPr id="333" name="Shape 2"/>
          <p:cNvSpPr/>
          <p:nvPr/>
        </p:nvSpPr>
        <p:spPr>
          <a:xfrm>
            <a:off x="9711000" y="311040"/>
            <a:ext cx="100080" cy="100080"/>
          </a:xfrm>
          <a:prstGeom prst="ellipse">
            <a:avLst/>
          </a:prstGeom>
          <a:solidFill>
            <a:srgbClr val="CBD4DD"/>
          </a:solidFill>
          <a:ln w="12700">
            <a:solidFill>
              <a:srgbClr val="CBD4DD"/>
            </a:solidFill>
            <a:round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26280" rIns="90000" bIns="2628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u="none" strike="noStrike">
              <a:solidFill>
                <a:schemeClr val="dk1"/>
              </a:solidFill>
              <a:effectLst/>
              <a:uFillTx/>
              <a:latin typeface="Arial"/>
            </a:endParaRPr>
          </a:p>
        </p:txBody>
      </p:sp>
      <p:sp>
        <p:nvSpPr>
          <p:cNvPr id="334" name="Shape 3"/>
          <p:cNvSpPr/>
          <p:nvPr/>
        </p:nvSpPr>
        <p:spPr>
          <a:xfrm>
            <a:off x="9875520" y="311040"/>
            <a:ext cx="100080" cy="100080"/>
          </a:xfrm>
          <a:prstGeom prst="ellipse">
            <a:avLst/>
          </a:prstGeom>
          <a:solidFill>
            <a:srgbClr val="CBD4DD"/>
          </a:solidFill>
          <a:ln w="12700">
            <a:solidFill>
              <a:srgbClr val="CBD4DD"/>
            </a:solidFill>
            <a:round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26280" rIns="90000" bIns="2628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u="none" strike="noStrike">
              <a:solidFill>
                <a:schemeClr val="dk1"/>
              </a:solidFill>
              <a:effectLst/>
              <a:uFillTx/>
              <a:latin typeface="Arial"/>
            </a:endParaRPr>
          </a:p>
        </p:txBody>
      </p:sp>
      <p:sp>
        <p:nvSpPr>
          <p:cNvPr id="335" name="Shape 4"/>
          <p:cNvSpPr/>
          <p:nvPr/>
        </p:nvSpPr>
        <p:spPr>
          <a:xfrm>
            <a:off x="10040040" y="311040"/>
            <a:ext cx="100080" cy="100080"/>
          </a:xfrm>
          <a:prstGeom prst="ellipse">
            <a:avLst/>
          </a:prstGeom>
          <a:solidFill>
            <a:srgbClr val="CBD4DD"/>
          </a:solidFill>
          <a:ln w="12700">
            <a:solidFill>
              <a:srgbClr val="CBD4DD"/>
            </a:solidFill>
            <a:round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26280" rIns="90000" bIns="2628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u="none" strike="noStrike">
              <a:solidFill>
                <a:schemeClr val="dk1"/>
              </a:solidFill>
              <a:effectLst/>
              <a:uFillTx/>
              <a:latin typeface="Arial"/>
            </a:endParaRPr>
          </a:p>
        </p:txBody>
      </p:sp>
      <p:sp>
        <p:nvSpPr>
          <p:cNvPr id="336" name="Shape 5"/>
          <p:cNvSpPr/>
          <p:nvPr/>
        </p:nvSpPr>
        <p:spPr>
          <a:xfrm>
            <a:off x="10204560" y="311040"/>
            <a:ext cx="100080" cy="100080"/>
          </a:xfrm>
          <a:prstGeom prst="ellipse">
            <a:avLst/>
          </a:prstGeom>
          <a:solidFill>
            <a:srgbClr val="CBD4DD"/>
          </a:solidFill>
          <a:ln w="12700">
            <a:solidFill>
              <a:srgbClr val="CBD4DD"/>
            </a:solidFill>
            <a:round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26280" rIns="90000" bIns="2628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u="none" strike="noStrike">
              <a:solidFill>
                <a:schemeClr val="dk1"/>
              </a:solidFill>
              <a:effectLst/>
              <a:uFillTx/>
              <a:latin typeface="Arial"/>
            </a:endParaRPr>
          </a:p>
        </p:txBody>
      </p:sp>
      <p:sp>
        <p:nvSpPr>
          <p:cNvPr id="337" name="Shape 6"/>
          <p:cNvSpPr/>
          <p:nvPr/>
        </p:nvSpPr>
        <p:spPr>
          <a:xfrm>
            <a:off x="10369440" y="311040"/>
            <a:ext cx="100080" cy="100080"/>
          </a:xfrm>
          <a:prstGeom prst="ellipse">
            <a:avLst/>
          </a:prstGeom>
          <a:solidFill>
            <a:srgbClr val="CBD4DD"/>
          </a:solidFill>
          <a:ln w="12700">
            <a:solidFill>
              <a:srgbClr val="CBD4DD"/>
            </a:solidFill>
            <a:round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26280" rIns="90000" bIns="2628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u="none" strike="noStrike">
              <a:solidFill>
                <a:schemeClr val="dk1"/>
              </a:solidFill>
              <a:effectLst/>
              <a:uFillTx/>
              <a:latin typeface="Arial"/>
            </a:endParaRPr>
          </a:p>
        </p:txBody>
      </p:sp>
      <p:sp>
        <p:nvSpPr>
          <p:cNvPr id="338" name="Shape 7"/>
          <p:cNvSpPr/>
          <p:nvPr/>
        </p:nvSpPr>
        <p:spPr>
          <a:xfrm>
            <a:off x="10533960" y="311040"/>
            <a:ext cx="100080" cy="100080"/>
          </a:xfrm>
          <a:prstGeom prst="ellipse">
            <a:avLst/>
          </a:prstGeom>
          <a:solidFill>
            <a:srgbClr val="00A8A8"/>
          </a:solidFill>
          <a:ln w="12700">
            <a:solidFill>
              <a:srgbClr val="00A8A8"/>
            </a:solidFill>
            <a:round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26280" rIns="90000" bIns="2628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u="none" strike="noStrike">
              <a:solidFill>
                <a:schemeClr val="dk1"/>
              </a:solidFill>
              <a:effectLst/>
              <a:uFillTx/>
              <a:latin typeface="Arial"/>
            </a:endParaRPr>
          </a:p>
        </p:txBody>
      </p:sp>
      <p:sp>
        <p:nvSpPr>
          <p:cNvPr id="339" name="Shape 8"/>
          <p:cNvSpPr/>
          <p:nvPr/>
        </p:nvSpPr>
        <p:spPr>
          <a:xfrm>
            <a:off x="10698480" y="311040"/>
            <a:ext cx="100080" cy="100080"/>
          </a:xfrm>
          <a:prstGeom prst="ellipse">
            <a:avLst/>
          </a:prstGeom>
          <a:solidFill>
            <a:srgbClr val="CBD4DD"/>
          </a:solidFill>
          <a:ln w="12700">
            <a:solidFill>
              <a:srgbClr val="CBD4DD"/>
            </a:solidFill>
            <a:round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26280" rIns="90000" bIns="2628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u="none" strike="noStrike">
              <a:solidFill>
                <a:schemeClr val="dk1"/>
              </a:solidFill>
              <a:effectLst/>
              <a:uFillTx/>
              <a:latin typeface="Arial"/>
            </a:endParaRPr>
          </a:p>
        </p:txBody>
      </p:sp>
      <p:sp>
        <p:nvSpPr>
          <p:cNvPr id="340" name="Shape 9"/>
          <p:cNvSpPr/>
          <p:nvPr/>
        </p:nvSpPr>
        <p:spPr>
          <a:xfrm>
            <a:off x="10863000" y="311040"/>
            <a:ext cx="100080" cy="100080"/>
          </a:xfrm>
          <a:prstGeom prst="ellipse">
            <a:avLst/>
          </a:prstGeom>
          <a:solidFill>
            <a:srgbClr val="CBD4DD"/>
          </a:solidFill>
          <a:ln w="12700">
            <a:solidFill>
              <a:srgbClr val="CBD4DD"/>
            </a:solidFill>
            <a:round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26280" rIns="90000" bIns="2628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u="none" strike="noStrike">
              <a:solidFill>
                <a:schemeClr val="dk1"/>
              </a:solidFill>
              <a:effectLst/>
              <a:uFillTx/>
              <a:latin typeface="Arial"/>
            </a:endParaRPr>
          </a:p>
        </p:txBody>
      </p:sp>
      <p:sp>
        <p:nvSpPr>
          <p:cNvPr id="341" name="Shape 10"/>
          <p:cNvSpPr/>
          <p:nvPr/>
        </p:nvSpPr>
        <p:spPr>
          <a:xfrm>
            <a:off x="11027520" y="311040"/>
            <a:ext cx="100080" cy="100080"/>
          </a:xfrm>
          <a:prstGeom prst="ellipse">
            <a:avLst/>
          </a:prstGeom>
          <a:solidFill>
            <a:srgbClr val="CBD4DD"/>
          </a:solidFill>
          <a:ln w="12700">
            <a:solidFill>
              <a:srgbClr val="CBD4DD"/>
            </a:solidFill>
            <a:round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26280" rIns="90000" bIns="2628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u="none" strike="noStrike">
              <a:solidFill>
                <a:schemeClr val="dk1"/>
              </a:solidFill>
              <a:effectLst/>
              <a:uFillTx/>
              <a:latin typeface="Arial"/>
            </a:endParaRPr>
          </a:p>
        </p:txBody>
      </p:sp>
      <p:sp>
        <p:nvSpPr>
          <p:cNvPr id="342" name="Shape 11"/>
          <p:cNvSpPr/>
          <p:nvPr/>
        </p:nvSpPr>
        <p:spPr>
          <a:xfrm>
            <a:off x="11192400" y="311040"/>
            <a:ext cx="100080" cy="100080"/>
          </a:xfrm>
          <a:prstGeom prst="ellipse">
            <a:avLst/>
          </a:prstGeom>
          <a:solidFill>
            <a:srgbClr val="CBD4DD"/>
          </a:solidFill>
          <a:ln w="12700">
            <a:solidFill>
              <a:srgbClr val="CBD4DD"/>
            </a:solidFill>
            <a:round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26280" rIns="90000" bIns="2628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u="none" strike="noStrike">
              <a:solidFill>
                <a:schemeClr val="dk1"/>
              </a:solidFill>
              <a:effectLst/>
              <a:uFillTx/>
              <a:latin typeface="Arial"/>
            </a:endParaRPr>
          </a:p>
        </p:txBody>
      </p:sp>
      <p:sp>
        <p:nvSpPr>
          <p:cNvPr id="343" name="Text 12"/>
          <p:cNvSpPr/>
          <p:nvPr/>
        </p:nvSpPr>
        <p:spPr>
          <a:xfrm>
            <a:off x="502920" y="255960"/>
            <a:ext cx="2102760" cy="20088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 anchor="ctr">
            <a:normAutofit/>
          </a:bodyPr>
          <a:lstStyle/>
          <a:p>
            <a:pPr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950" b="1" u="none" strike="noStrike" spc="130">
                <a:solidFill>
                  <a:srgbClr val="00A8A8"/>
                </a:solidFill>
                <a:effectLst/>
                <a:uFillTx/>
                <a:latin typeface="Arial"/>
                <a:ea typeface="Arial"/>
              </a:rPr>
              <a:t>07 · EXPLAINABILITY</a:t>
            </a:r>
            <a:endParaRPr lang="en-US" sz="95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344" name="Text 13"/>
          <p:cNvSpPr/>
          <p:nvPr/>
        </p:nvSpPr>
        <p:spPr>
          <a:xfrm>
            <a:off x="502920" y="484560"/>
            <a:ext cx="10743840" cy="51156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 anchor="t">
            <a:normAutofit/>
          </a:bodyPr>
          <a:lstStyle/>
          <a:p>
            <a:pPr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2700" b="1" u="none" strike="noStrike">
                <a:solidFill>
                  <a:srgbClr val="071B2C"/>
                </a:solidFill>
                <a:effectLst/>
                <a:uFillTx/>
                <a:latin typeface="Arial"/>
                <a:ea typeface="Arial"/>
              </a:rPr>
              <a:t>Feature importance + SHAP make model behaviour reviewable</a:t>
            </a:r>
            <a:endParaRPr lang="en-US" sz="270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345" name="Text 14"/>
          <p:cNvSpPr/>
          <p:nvPr/>
        </p:nvSpPr>
        <p:spPr>
          <a:xfrm>
            <a:off x="502920" y="978480"/>
            <a:ext cx="10698120" cy="29232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 anchor="t">
            <a:normAutofit/>
          </a:bodyPr>
          <a:lstStyle/>
          <a:p>
            <a:pPr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1150" b="0" u="none" strike="noStrike">
                <a:solidFill>
                  <a:srgbClr val="526271"/>
                </a:solidFill>
                <a:effectLst/>
                <a:uFillTx/>
                <a:latin typeface="Arial"/>
                <a:ea typeface="Arial"/>
              </a:rPr>
              <a:t>Explainability does not prove correctness — it exposes the evidence a human reviewer can inspect.</a:t>
            </a:r>
            <a:endParaRPr lang="en-US" sz="115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346" name="Shape 15"/>
          <p:cNvSpPr/>
          <p:nvPr/>
        </p:nvSpPr>
        <p:spPr>
          <a:xfrm>
            <a:off x="539640" y="1417320"/>
            <a:ext cx="6638040" cy="4187520"/>
          </a:xfrm>
          <a:prstGeom prst="roundRect">
            <a:avLst>
              <a:gd name="adj" fmla="val 1092"/>
            </a:avLst>
          </a:prstGeom>
          <a:solidFill>
            <a:srgbClr val="FFFFFF"/>
          </a:solidFill>
          <a:ln w="10160">
            <a:solidFill>
              <a:srgbClr val="D8E0E8"/>
            </a:solidFill>
            <a:round/>
          </a:ln>
          <a:effectLst>
            <a:outerShdw blurRad="17640" dist="50402" dir="2700000" algn="bl" rotWithShape="0">
              <a:srgbClr val="7A8794">
                <a:alpha val="12000"/>
              </a:srgbClr>
            </a:outerShdw>
          </a:effectLst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u="none" strike="noStrike">
              <a:solidFill>
                <a:schemeClr val="dk1"/>
              </a:solidFill>
              <a:effectLst/>
              <a:uFillTx/>
              <a:latin typeface="Arial"/>
            </a:endParaRPr>
          </a:p>
        </p:txBody>
      </p:sp>
      <p:pic>
        <p:nvPicPr>
          <p:cNvPr id="347" name="Image 0" descr="/mnt/data/Screenshot 2026-08-20 095854.png"/>
          <p:cNvPicPr/>
          <p:nvPr/>
        </p:nvPicPr>
        <p:blipFill>
          <a:blip r:embed="rId3"/>
          <a:srcRect l="23000" t="44001" r="31302" b="5000"/>
          <a:stretch/>
        </p:blipFill>
        <p:spPr>
          <a:xfrm>
            <a:off x="567000" y="1444680"/>
            <a:ext cx="6583320" cy="4132800"/>
          </a:xfrm>
          <a:prstGeom prst="rect">
            <a:avLst/>
          </a:prstGeom>
          <a:noFill/>
          <a:ln w="0">
            <a:noFill/>
          </a:ln>
        </p:spPr>
      </p:pic>
      <p:sp>
        <p:nvSpPr>
          <p:cNvPr id="348" name="Shape 16"/>
          <p:cNvSpPr/>
          <p:nvPr/>
        </p:nvSpPr>
        <p:spPr>
          <a:xfrm>
            <a:off x="7406640" y="1444680"/>
            <a:ext cx="4169160" cy="1846800"/>
          </a:xfrm>
          <a:prstGeom prst="roundRect">
            <a:avLst>
              <a:gd name="adj" fmla="val 3960"/>
            </a:avLst>
          </a:prstGeom>
          <a:solidFill>
            <a:srgbClr val="EAF3FB"/>
          </a:solidFill>
          <a:ln w="10160">
            <a:solidFill>
              <a:srgbClr val="C9DDED"/>
            </a:solidFill>
            <a:round/>
          </a:ln>
          <a:effectLst>
            <a:outerShdw blurRad="19080" dist="50402" dir="2700000" algn="bl" rotWithShape="0">
              <a:srgbClr val="7A8794">
                <a:alpha val="12000"/>
              </a:srgbClr>
            </a:outerShdw>
          </a:effectLst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u="none" strike="noStrike">
              <a:solidFill>
                <a:schemeClr val="dk1"/>
              </a:solidFill>
              <a:effectLst/>
              <a:uFillTx/>
              <a:latin typeface="Arial"/>
            </a:endParaRPr>
          </a:p>
        </p:txBody>
      </p:sp>
      <p:sp>
        <p:nvSpPr>
          <p:cNvPr id="349" name="Text 17"/>
          <p:cNvSpPr/>
          <p:nvPr/>
        </p:nvSpPr>
        <p:spPr>
          <a:xfrm>
            <a:off x="7662600" y="1719000"/>
            <a:ext cx="2102760" cy="25560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 anchor="ctr">
            <a:normAutofit/>
          </a:bodyPr>
          <a:lstStyle/>
          <a:p>
            <a:pPr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1500" b="1" u="none" strike="noStrike">
                <a:solidFill>
                  <a:srgbClr val="071B2C"/>
                </a:solidFill>
                <a:effectLst/>
                <a:uFillTx/>
                <a:latin typeface="Arial"/>
                <a:ea typeface="Arial"/>
              </a:rPr>
              <a:t>Global explanation</a:t>
            </a:r>
            <a:endParaRPr lang="en-US" sz="150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350" name="Text 18"/>
          <p:cNvSpPr/>
          <p:nvPr/>
        </p:nvSpPr>
        <p:spPr>
          <a:xfrm>
            <a:off x="7662600" y="2157840"/>
            <a:ext cx="3474360" cy="60300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 anchor="t">
            <a:normAutofit/>
          </a:bodyPr>
          <a:lstStyle/>
          <a:p>
            <a:pPr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1130" b="0" u="none" strike="noStrike">
                <a:solidFill>
                  <a:srgbClr val="17212B"/>
                </a:solidFill>
                <a:effectLst/>
                <a:uFillTx/>
                <a:latin typeface="Arial"/>
                <a:ea typeface="Arial"/>
              </a:rPr>
              <a:t>Top SHAP features included sttl, ct_state_ttl, dttl, state_INT, sload and dbytes.</a:t>
            </a:r>
            <a:endParaRPr lang="en-US" sz="113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351" name="Shape 19"/>
          <p:cNvSpPr/>
          <p:nvPr/>
        </p:nvSpPr>
        <p:spPr>
          <a:xfrm>
            <a:off x="7662600" y="2788920"/>
            <a:ext cx="1352880" cy="292320"/>
          </a:xfrm>
          <a:prstGeom prst="roundRect">
            <a:avLst>
              <a:gd name="adj" fmla="val 25000"/>
            </a:avLst>
          </a:prstGeom>
          <a:solidFill>
            <a:srgbClr val="3FD28C"/>
          </a:solidFill>
          <a:ln w="12700">
            <a:solidFill>
              <a:srgbClr val="3FD28C"/>
            </a:solidFill>
            <a:round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u="none" strike="noStrike">
              <a:solidFill>
                <a:schemeClr val="dk1"/>
              </a:solidFill>
              <a:effectLst/>
              <a:uFillTx/>
              <a:latin typeface="Arial"/>
            </a:endParaRPr>
          </a:p>
        </p:txBody>
      </p:sp>
      <p:sp>
        <p:nvSpPr>
          <p:cNvPr id="352" name="Text 20"/>
          <p:cNvSpPr/>
          <p:nvPr/>
        </p:nvSpPr>
        <p:spPr>
          <a:xfrm>
            <a:off x="7735680" y="2825640"/>
            <a:ext cx="1206720" cy="21924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 anchor="ctr">
            <a:normAutofit/>
          </a:bodyPr>
          <a:lstStyle/>
          <a:p>
            <a:pPr algn="ctr"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920" b="1" u="none" strike="noStrike">
                <a:solidFill>
                  <a:srgbClr val="071B2C"/>
                </a:solidFill>
                <a:effectLst/>
                <a:uFillTx/>
                <a:latin typeface="Arial"/>
                <a:ea typeface="Arial"/>
              </a:rPr>
              <a:t>15 / 15 overlap</a:t>
            </a:r>
            <a:endParaRPr lang="en-US" sz="92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353" name="Text 21"/>
          <p:cNvSpPr/>
          <p:nvPr/>
        </p:nvSpPr>
        <p:spPr>
          <a:xfrm>
            <a:off x="9125640" y="2779920"/>
            <a:ext cx="1956600" cy="38376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 anchor="t">
            <a:normAutofit lnSpcReduction="10000"/>
          </a:bodyPr>
          <a:lstStyle/>
          <a:p>
            <a:pPr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930" b="0" u="none" strike="noStrike">
                <a:solidFill>
                  <a:srgbClr val="526271"/>
                </a:solidFill>
                <a:effectLst/>
                <a:uFillTx/>
                <a:latin typeface="Arial"/>
                <a:ea typeface="Arial"/>
              </a:rPr>
              <a:t>Top-15 features were stable between the 500- and 1,000-record SHAP samples.</a:t>
            </a:r>
            <a:endParaRPr lang="en-US" sz="93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354" name="Shape 22"/>
          <p:cNvSpPr/>
          <p:nvPr/>
        </p:nvSpPr>
        <p:spPr>
          <a:xfrm>
            <a:off x="7406640" y="3529440"/>
            <a:ext cx="4169160" cy="1846800"/>
          </a:xfrm>
          <a:prstGeom prst="roundRect">
            <a:avLst>
              <a:gd name="adj" fmla="val 3960"/>
            </a:avLst>
          </a:prstGeom>
          <a:solidFill>
            <a:srgbClr val="E9F7F6"/>
          </a:solidFill>
          <a:ln w="10160">
            <a:solidFill>
              <a:srgbClr val="C5E7E2"/>
            </a:solidFill>
            <a:round/>
          </a:ln>
          <a:effectLst>
            <a:outerShdw blurRad="19080" dist="50402" dir="2700000" algn="bl" rotWithShape="0">
              <a:srgbClr val="7A8794">
                <a:alpha val="12000"/>
              </a:srgbClr>
            </a:outerShdw>
          </a:effectLst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u="none" strike="noStrike">
              <a:solidFill>
                <a:schemeClr val="dk1"/>
              </a:solidFill>
              <a:effectLst/>
              <a:uFillTx/>
              <a:latin typeface="Arial"/>
            </a:endParaRPr>
          </a:p>
        </p:txBody>
      </p:sp>
      <p:sp>
        <p:nvSpPr>
          <p:cNvPr id="355" name="Text 23"/>
          <p:cNvSpPr/>
          <p:nvPr/>
        </p:nvSpPr>
        <p:spPr>
          <a:xfrm>
            <a:off x="7662600" y="3794760"/>
            <a:ext cx="2102760" cy="25560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 anchor="ctr">
            <a:normAutofit/>
          </a:bodyPr>
          <a:lstStyle/>
          <a:p>
            <a:pPr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1500" b="1" u="none" strike="noStrike">
                <a:solidFill>
                  <a:srgbClr val="071B2C"/>
                </a:solidFill>
                <a:effectLst/>
                <a:uFillTx/>
                <a:latin typeface="Arial"/>
                <a:ea typeface="Arial"/>
              </a:rPr>
              <a:t>Local explanation</a:t>
            </a:r>
            <a:endParaRPr lang="en-US" sz="150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356" name="Text 24"/>
          <p:cNvSpPr/>
          <p:nvPr/>
        </p:nvSpPr>
        <p:spPr>
          <a:xfrm>
            <a:off x="7662600" y="4224600"/>
            <a:ext cx="3456000" cy="63972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 anchor="t">
            <a:normAutofit/>
          </a:bodyPr>
          <a:lstStyle/>
          <a:p>
            <a:pPr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1130" b="0" u="none" strike="noStrike">
                <a:solidFill>
                  <a:srgbClr val="17212B"/>
                </a:solidFill>
                <a:effectLst/>
                <a:uFillTx/>
                <a:latin typeface="Arial"/>
                <a:ea typeface="Arial"/>
              </a:rPr>
              <a:t>For a selected high-risk prediction, SHAP showed which features pushed the individual record toward the attack class.</a:t>
            </a:r>
            <a:endParaRPr lang="en-US" sz="113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357" name="Shape 25"/>
          <p:cNvSpPr/>
          <p:nvPr/>
        </p:nvSpPr>
        <p:spPr>
          <a:xfrm>
            <a:off x="567000" y="5806440"/>
            <a:ext cx="11009160" cy="566640"/>
          </a:xfrm>
          <a:prstGeom prst="roundRect">
            <a:avLst>
              <a:gd name="adj" fmla="val 9677"/>
            </a:avLst>
          </a:prstGeom>
          <a:solidFill>
            <a:srgbClr val="FBF5E5"/>
          </a:solidFill>
          <a:ln w="12700">
            <a:solidFill>
              <a:srgbClr val="FBF5E5"/>
            </a:solidFill>
            <a:round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u="none" strike="noStrike">
              <a:solidFill>
                <a:schemeClr val="dk1"/>
              </a:solidFill>
              <a:effectLst/>
              <a:uFillTx/>
              <a:latin typeface="Arial"/>
            </a:endParaRPr>
          </a:p>
        </p:txBody>
      </p:sp>
      <p:sp>
        <p:nvSpPr>
          <p:cNvPr id="358" name="Shape 26"/>
          <p:cNvSpPr/>
          <p:nvPr/>
        </p:nvSpPr>
        <p:spPr>
          <a:xfrm>
            <a:off x="567000" y="5806440"/>
            <a:ext cx="54360" cy="566640"/>
          </a:xfrm>
          <a:prstGeom prst="rect">
            <a:avLst/>
          </a:prstGeom>
          <a:solidFill>
            <a:srgbClr val="00A8A8"/>
          </a:solidFill>
          <a:ln w="12700">
            <a:solidFill>
              <a:srgbClr val="00A8A8"/>
            </a:solidFill>
            <a:round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u="none" strike="noStrike">
              <a:solidFill>
                <a:schemeClr val="dk1"/>
              </a:solidFill>
              <a:effectLst/>
              <a:uFillTx/>
              <a:latin typeface="Arial"/>
            </a:endParaRPr>
          </a:p>
        </p:txBody>
      </p:sp>
      <p:sp>
        <p:nvSpPr>
          <p:cNvPr id="359" name="Text 27"/>
          <p:cNvSpPr/>
          <p:nvPr/>
        </p:nvSpPr>
        <p:spPr>
          <a:xfrm>
            <a:off x="731520" y="5888880"/>
            <a:ext cx="10752840" cy="40212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 anchor="ctr">
            <a:normAutofit/>
          </a:bodyPr>
          <a:lstStyle/>
          <a:p>
            <a:pPr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1200" b="1" u="none" strike="noStrike">
                <a:solidFill>
                  <a:srgbClr val="071B2C"/>
                </a:solidFill>
                <a:effectLst/>
                <a:uFillTx/>
                <a:latin typeface="Arial"/>
                <a:ea typeface="Arial"/>
              </a:rPr>
              <a:t>Responsible interpretation: SHAP supports transparency and challenge; it is not a guarantee that the model is causally correct.</a:t>
            </a:r>
            <a:endParaRPr lang="en-US" sz="120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360" name="Text 28"/>
          <p:cNvSpPr/>
          <p:nvPr/>
        </p:nvSpPr>
        <p:spPr>
          <a:xfrm>
            <a:off x="502920" y="6409800"/>
            <a:ext cx="10835280" cy="16416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 anchor="ctr">
            <a:normAutofit/>
          </a:bodyPr>
          <a:lstStyle/>
          <a:p>
            <a:pPr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750" b="0" u="none" strike="noStrike">
                <a:solidFill>
                  <a:srgbClr val="53616E"/>
                </a:solidFill>
                <a:effectLst/>
                <a:uFillTx/>
                <a:latin typeface="Arial"/>
              </a:rPr>
              <a:t>Explainability literature: [6] Lundberg et al. (2020), SHAP for trees; [7] Arrieta et al. (2020), responsible Explainable AI.</a:t>
            </a:r>
            <a:endParaRPr lang="en-US" sz="75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361" name="PlaceHolder 1"/>
          <p:cNvSpPr>
            <a:spLocks noGrp="1"/>
          </p:cNvSpPr>
          <p:nvPr>
            <p:ph type="sldNum" idx="11"/>
          </p:nvPr>
        </p:nvSpPr>
        <p:spPr>
          <a:xfrm>
            <a:off x="11631240" y="6464880"/>
            <a:ext cx="319680" cy="164160"/>
          </a:xfrm>
          <a:prstGeom prst="rect">
            <a:avLst/>
          </a:prstGeom>
          <a:noFill/>
          <a:ln w="0">
            <a:noFill/>
          </a:ln>
        </p:spPr>
        <p:txBody>
          <a:bodyPr lIns="90000" tIns="45000" rIns="90000" bIns="45000" anchor="t">
            <a:noAutofit/>
          </a:bodyPr>
          <a:lstStyle>
            <a:lvl1pPr indent="0" algn="r" defTabSz="914400">
              <a:lnSpc>
                <a:spcPct val="100000"/>
              </a:lnSpc>
              <a:buNone/>
              <a:defRPr lang="en-US" sz="800" b="0" u="none" strike="noStrike">
                <a:solidFill>
                  <a:srgbClr val="FFFFFF"/>
                </a:solidFill>
                <a:effectLst/>
                <a:uFillTx/>
                <a:latin typeface="Arial"/>
                <a:ea typeface="Arial"/>
              </a:defRPr>
            </a:lvl1pPr>
          </a:lstStyle>
          <a:p>
            <a:pPr indent="0" algn="r" defTabSz="914400">
              <a:lnSpc>
                <a:spcPct val="100000"/>
              </a:lnSpc>
              <a:buNone/>
            </a:pPr>
            <a:fld id="{D1C7DD82-E570-402A-9C98-2961716521D3}" type="slidenum">
              <a:rPr lang="en-US" sz="800" b="0" u="none" strike="noStrike">
                <a:solidFill>
                  <a:srgbClr val="FFFFFF"/>
                </a:solidFill>
                <a:effectLst/>
                <a:uFillTx/>
                <a:latin typeface="Arial"/>
                <a:ea typeface="Arial"/>
              </a:rPr>
              <a:t>8</a:t>
            </a:fld>
            <a:endParaRPr lang="en-US" sz="800" b="0" u="none" strike="noStrike">
              <a:solidFill>
                <a:srgbClr val="000000"/>
              </a:solidFill>
              <a:effectLst/>
              <a:uFillTx/>
              <a:latin typeface="Times New Roman"/>
            </a:endParaRP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2" name="Shape 0"/>
          <p:cNvSpPr/>
          <p:nvPr/>
        </p:nvSpPr>
        <p:spPr>
          <a:xfrm>
            <a:off x="9381600" y="311040"/>
            <a:ext cx="100080" cy="100080"/>
          </a:xfrm>
          <a:prstGeom prst="ellipse">
            <a:avLst/>
          </a:prstGeom>
          <a:solidFill>
            <a:srgbClr val="CBD4DD"/>
          </a:solidFill>
          <a:ln w="12700">
            <a:solidFill>
              <a:srgbClr val="CBD4DD"/>
            </a:solidFill>
            <a:round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26280" rIns="90000" bIns="2628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u="none" strike="noStrike">
              <a:solidFill>
                <a:schemeClr val="dk1"/>
              </a:solidFill>
              <a:effectLst/>
              <a:uFillTx/>
              <a:latin typeface="Arial"/>
            </a:endParaRPr>
          </a:p>
        </p:txBody>
      </p:sp>
      <p:sp>
        <p:nvSpPr>
          <p:cNvPr id="363" name="Shape 1"/>
          <p:cNvSpPr/>
          <p:nvPr/>
        </p:nvSpPr>
        <p:spPr>
          <a:xfrm>
            <a:off x="9546480" y="311040"/>
            <a:ext cx="100080" cy="100080"/>
          </a:xfrm>
          <a:prstGeom prst="ellipse">
            <a:avLst/>
          </a:prstGeom>
          <a:solidFill>
            <a:srgbClr val="CBD4DD"/>
          </a:solidFill>
          <a:ln w="12700">
            <a:solidFill>
              <a:srgbClr val="CBD4DD"/>
            </a:solidFill>
            <a:round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26280" rIns="90000" bIns="2628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u="none" strike="noStrike">
              <a:solidFill>
                <a:schemeClr val="dk1"/>
              </a:solidFill>
              <a:effectLst/>
              <a:uFillTx/>
              <a:latin typeface="Arial"/>
            </a:endParaRPr>
          </a:p>
        </p:txBody>
      </p:sp>
      <p:sp>
        <p:nvSpPr>
          <p:cNvPr id="364" name="Shape 2"/>
          <p:cNvSpPr/>
          <p:nvPr/>
        </p:nvSpPr>
        <p:spPr>
          <a:xfrm>
            <a:off x="9711000" y="311040"/>
            <a:ext cx="100080" cy="100080"/>
          </a:xfrm>
          <a:prstGeom prst="ellipse">
            <a:avLst/>
          </a:prstGeom>
          <a:solidFill>
            <a:srgbClr val="CBD4DD"/>
          </a:solidFill>
          <a:ln w="12700">
            <a:solidFill>
              <a:srgbClr val="CBD4DD"/>
            </a:solidFill>
            <a:round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26280" rIns="90000" bIns="2628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u="none" strike="noStrike">
              <a:solidFill>
                <a:schemeClr val="dk1"/>
              </a:solidFill>
              <a:effectLst/>
              <a:uFillTx/>
              <a:latin typeface="Arial"/>
            </a:endParaRPr>
          </a:p>
        </p:txBody>
      </p:sp>
      <p:sp>
        <p:nvSpPr>
          <p:cNvPr id="365" name="Shape 3"/>
          <p:cNvSpPr/>
          <p:nvPr/>
        </p:nvSpPr>
        <p:spPr>
          <a:xfrm>
            <a:off x="9875520" y="311040"/>
            <a:ext cx="100080" cy="100080"/>
          </a:xfrm>
          <a:prstGeom prst="ellipse">
            <a:avLst/>
          </a:prstGeom>
          <a:solidFill>
            <a:srgbClr val="CBD4DD"/>
          </a:solidFill>
          <a:ln w="12700">
            <a:solidFill>
              <a:srgbClr val="CBD4DD"/>
            </a:solidFill>
            <a:round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26280" rIns="90000" bIns="2628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u="none" strike="noStrike">
              <a:solidFill>
                <a:schemeClr val="dk1"/>
              </a:solidFill>
              <a:effectLst/>
              <a:uFillTx/>
              <a:latin typeface="Arial"/>
            </a:endParaRPr>
          </a:p>
        </p:txBody>
      </p:sp>
      <p:sp>
        <p:nvSpPr>
          <p:cNvPr id="366" name="Shape 4"/>
          <p:cNvSpPr/>
          <p:nvPr/>
        </p:nvSpPr>
        <p:spPr>
          <a:xfrm>
            <a:off x="10040040" y="311040"/>
            <a:ext cx="100080" cy="100080"/>
          </a:xfrm>
          <a:prstGeom prst="ellipse">
            <a:avLst/>
          </a:prstGeom>
          <a:solidFill>
            <a:srgbClr val="CBD4DD"/>
          </a:solidFill>
          <a:ln w="12700">
            <a:solidFill>
              <a:srgbClr val="CBD4DD"/>
            </a:solidFill>
            <a:round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26280" rIns="90000" bIns="2628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u="none" strike="noStrike">
              <a:solidFill>
                <a:schemeClr val="dk1"/>
              </a:solidFill>
              <a:effectLst/>
              <a:uFillTx/>
              <a:latin typeface="Arial"/>
            </a:endParaRPr>
          </a:p>
        </p:txBody>
      </p:sp>
      <p:sp>
        <p:nvSpPr>
          <p:cNvPr id="367" name="Shape 5"/>
          <p:cNvSpPr/>
          <p:nvPr/>
        </p:nvSpPr>
        <p:spPr>
          <a:xfrm>
            <a:off x="10204560" y="311040"/>
            <a:ext cx="100080" cy="100080"/>
          </a:xfrm>
          <a:prstGeom prst="ellipse">
            <a:avLst/>
          </a:prstGeom>
          <a:solidFill>
            <a:srgbClr val="CBD4DD"/>
          </a:solidFill>
          <a:ln w="12700">
            <a:solidFill>
              <a:srgbClr val="CBD4DD"/>
            </a:solidFill>
            <a:round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26280" rIns="90000" bIns="2628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u="none" strike="noStrike">
              <a:solidFill>
                <a:schemeClr val="dk1"/>
              </a:solidFill>
              <a:effectLst/>
              <a:uFillTx/>
              <a:latin typeface="Arial"/>
            </a:endParaRPr>
          </a:p>
        </p:txBody>
      </p:sp>
      <p:sp>
        <p:nvSpPr>
          <p:cNvPr id="368" name="Shape 6"/>
          <p:cNvSpPr/>
          <p:nvPr/>
        </p:nvSpPr>
        <p:spPr>
          <a:xfrm>
            <a:off x="10369440" y="311040"/>
            <a:ext cx="100080" cy="100080"/>
          </a:xfrm>
          <a:prstGeom prst="ellipse">
            <a:avLst/>
          </a:prstGeom>
          <a:solidFill>
            <a:srgbClr val="CBD4DD"/>
          </a:solidFill>
          <a:ln w="12700">
            <a:solidFill>
              <a:srgbClr val="CBD4DD"/>
            </a:solidFill>
            <a:round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26280" rIns="90000" bIns="2628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u="none" strike="noStrike">
              <a:solidFill>
                <a:schemeClr val="dk1"/>
              </a:solidFill>
              <a:effectLst/>
              <a:uFillTx/>
              <a:latin typeface="Arial"/>
            </a:endParaRPr>
          </a:p>
        </p:txBody>
      </p:sp>
      <p:sp>
        <p:nvSpPr>
          <p:cNvPr id="369" name="Shape 7"/>
          <p:cNvSpPr/>
          <p:nvPr/>
        </p:nvSpPr>
        <p:spPr>
          <a:xfrm>
            <a:off x="10533960" y="311040"/>
            <a:ext cx="100080" cy="100080"/>
          </a:xfrm>
          <a:prstGeom prst="ellipse">
            <a:avLst/>
          </a:prstGeom>
          <a:solidFill>
            <a:srgbClr val="CBD4DD"/>
          </a:solidFill>
          <a:ln w="12700">
            <a:solidFill>
              <a:srgbClr val="CBD4DD"/>
            </a:solidFill>
            <a:round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26280" rIns="90000" bIns="2628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u="none" strike="noStrike">
              <a:solidFill>
                <a:schemeClr val="dk1"/>
              </a:solidFill>
              <a:effectLst/>
              <a:uFillTx/>
              <a:latin typeface="Arial"/>
            </a:endParaRPr>
          </a:p>
        </p:txBody>
      </p:sp>
      <p:sp>
        <p:nvSpPr>
          <p:cNvPr id="370" name="Shape 8"/>
          <p:cNvSpPr/>
          <p:nvPr/>
        </p:nvSpPr>
        <p:spPr>
          <a:xfrm>
            <a:off x="10698480" y="311040"/>
            <a:ext cx="100080" cy="100080"/>
          </a:xfrm>
          <a:prstGeom prst="ellipse">
            <a:avLst/>
          </a:prstGeom>
          <a:solidFill>
            <a:srgbClr val="00A8A8"/>
          </a:solidFill>
          <a:ln w="12700">
            <a:solidFill>
              <a:srgbClr val="00A8A8"/>
            </a:solidFill>
            <a:round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26280" rIns="90000" bIns="2628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u="none" strike="noStrike">
              <a:solidFill>
                <a:schemeClr val="dk1"/>
              </a:solidFill>
              <a:effectLst/>
              <a:uFillTx/>
              <a:latin typeface="Arial"/>
            </a:endParaRPr>
          </a:p>
        </p:txBody>
      </p:sp>
      <p:sp>
        <p:nvSpPr>
          <p:cNvPr id="371" name="Shape 9"/>
          <p:cNvSpPr/>
          <p:nvPr/>
        </p:nvSpPr>
        <p:spPr>
          <a:xfrm>
            <a:off x="10863000" y="311040"/>
            <a:ext cx="100080" cy="100080"/>
          </a:xfrm>
          <a:prstGeom prst="ellipse">
            <a:avLst/>
          </a:prstGeom>
          <a:solidFill>
            <a:srgbClr val="CBD4DD"/>
          </a:solidFill>
          <a:ln w="12700">
            <a:solidFill>
              <a:srgbClr val="CBD4DD"/>
            </a:solidFill>
            <a:round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26280" rIns="90000" bIns="2628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u="none" strike="noStrike">
              <a:solidFill>
                <a:schemeClr val="dk1"/>
              </a:solidFill>
              <a:effectLst/>
              <a:uFillTx/>
              <a:latin typeface="Arial"/>
            </a:endParaRPr>
          </a:p>
        </p:txBody>
      </p:sp>
      <p:sp>
        <p:nvSpPr>
          <p:cNvPr id="372" name="Shape 10"/>
          <p:cNvSpPr/>
          <p:nvPr/>
        </p:nvSpPr>
        <p:spPr>
          <a:xfrm>
            <a:off x="11027520" y="311040"/>
            <a:ext cx="100080" cy="100080"/>
          </a:xfrm>
          <a:prstGeom prst="ellipse">
            <a:avLst/>
          </a:prstGeom>
          <a:solidFill>
            <a:srgbClr val="CBD4DD"/>
          </a:solidFill>
          <a:ln w="12700">
            <a:solidFill>
              <a:srgbClr val="CBD4DD"/>
            </a:solidFill>
            <a:round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26280" rIns="90000" bIns="2628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u="none" strike="noStrike">
              <a:solidFill>
                <a:schemeClr val="dk1"/>
              </a:solidFill>
              <a:effectLst/>
              <a:uFillTx/>
              <a:latin typeface="Arial"/>
            </a:endParaRPr>
          </a:p>
        </p:txBody>
      </p:sp>
      <p:sp>
        <p:nvSpPr>
          <p:cNvPr id="373" name="Shape 11"/>
          <p:cNvSpPr/>
          <p:nvPr/>
        </p:nvSpPr>
        <p:spPr>
          <a:xfrm>
            <a:off x="11192400" y="311040"/>
            <a:ext cx="100080" cy="100080"/>
          </a:xfrm>
          <a:prstGeom prst="ellipse">
            <a:avLst/>
          </a:prstGeom>
          <a:solidFill>
            <a:srgbClr val="CBD4DD"/>
          </a:solidFill>
          <a:ln w="12700">
            <a:solidFill>
              <a:srgbClr val="CBD4DD"/>
            </a:solidFill>
            <a:round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26280" rIns="90000" bIns="2628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u="none" strike="noStrike">
              <a:solidFill>
                <a:schemeClr val="dk1"/>
              </a:solidFill>
              <a:effectLst/>
              <a:uFillTx/>
              <a:latin typeface="Arial"/>
            </a:endParaRPr>
          </a:p>
        </p:txBody>
      </p:sp>
      <p:sp>
        <p:nvSpPr>
          <p:cNvPr id="374" name="Text 12"/>
          <p:cNvSpPr/>
          <p:nvPr/>
        </p:nvSpPr>
        <p:spPr>
          <a:xfrm>
            <a:off x="502920" y="255960"/>
            <a:ext cx="2102760" cy="20088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 anchor="ctr">
            <a:normAutofit/>
          </a:bodyPr>
          <a:lstStyle/>
          <a:p>
            <a:pPr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950" b="1" u="none" strike="noStrike" spc="130">
                <a:solidFill>
                  <a:srgbClr val="00A8A8"/>
                </a:solidFill>
                <a:effectLst/>
                <a:uFillTx/>
                <a:latin typeface="Arial"/>
                <a:ea typeface="Arial"/>
              </a:rPr>
              <a:t>08 · ARTEFACT</a:t>
            </a:r>
            <a:endParaRPr lang="en-US" sz="95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375" name="Text 13"/>
          <p:cNvSpPr/>
          <p:nvPr/>
        </p:nvSpPr>
        <p:spPr>
          <a:xfrm>
            <a:off x="502920" y="484560"/>
            <a:ext cx="10743840" cy="51156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 anchor="t">
            <a:normAutofit/>
          </a:bodyPr>
          <a:lstStyle/>
          <a:p>
            <a:pPr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2700" b="1" u="none" strike="noStrike">
                <a:solidFill>
                  <a:srgbClr val="071B2C"/>
                </a:solidFill>
                <a:effectLst/>
                <a:uFillTx/>
                <a:latin typeface="Arial"/>
                <a:ea typeface="Arial"/>
              </a:rPr>
              <a:t>From notebook experiment to decision-support dashboard</a:t>
            </a:r>
            <a:endParaRPr lang="en-US" sz="270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376" name="Text 14"/>
          <p:cNvSpPr/>
          <p:nvPr/>
        </p:nvSpPr>
        <p:spPr>
          <a:xfrm>
            <a:off x="502920" y="978480"/>
            <a:ext cx="10698120" cy="29232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 anchor="t">
            <a:normAutofit/>
          </a:bodyPr>
          <a:lstStyle/>
          <a:p>
            <a:pPr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1150" b="0" u="none" strike="noStrike">
                <a:solidFill>
                  <a:srgbClr val="526271"/>
                </a:solidFill>
                <a:effectLst/>
                <a:uFillTx/>
                <a:latin typeface="Arial"/>
                <a:ea typeface="Arial"/>
              </a:rPr>
              <a:t>The dashboard makes the research outputs inspectable rather than leaving them inside Colab.</a:t>
            </a:r>
            <a:endParaRPr lang="en-US" sz="115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377" name="Shape 15"/>
          <p:cNvSpPr/>
          <p:nvPr/>
        </p:nvSpPr>
        <p:spPr>
          <a:xfrm>
            <a:off x="539640" y="1389960"/>
            <a:ext cx="5632200" cy="2020320"/>
          </a:xfrm>
          <a:prstGeom prst="roundRect">
            <a:avLst>
              <a:gd name="adj" fmla="val 2262"/>
            </a:avLst>
          </a:prstGeom>
          <a:solidFill>
            <a:srgbClr val="FFFFFF"/>
          </a:solidFill>
          <a:ln w="10160">
            <a:solidFill>
              <a:srgbClr val="D8E0E8"/>
            </a:solidFill>
            <a:round/>
          </a:ln>
          <a:effectLst>
            <a:outerShdw blurRad="17640" dist="50402" dir="2700000" algn="bl" rotWithShape="0">
              <a:srgbClr val="7A8794">
                <a:alpha val="12000"/>
              </a:srgbClr>
            </a:outerShdw>
          </a:effectLst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u="none" strike="noStrike">
              <a:solidFill>
                <a:schemeClr val="dk1"/>
              </a:solidFill>
              <a:effectLst/>
              <a:uFillTx/>
              <a:latin typeface="Arial"/>
            </a:endParaRPr>
          </a:p>
        </p:txBody>
      </p:sp>
      <p:pic>
        <p:nvPicPr>
          <p:cNvPr id="378" name="Image 0" descr="/mnt/data/Screenshot 2026-08-20 095623.png"/>
          <p:cNvPicPr/>
          <p:nvPr/>
        </p:nvPicPr>
        <p:blipFill>
          <a:blip r:embed="rId3"/>
          <a:srcRect l="20001" t="10000" r="-34906" b="18000"/>
          <a:stretch/>
        </p:blipFill>
        <p:spPr>
          <a:xfrm>
            <a:off x="567000" y="1417320"/>
            <a:ext cx="5577480" cy="1965600"/>
          </a:xfrm>
          <a:prstGeom prst="rect">
            <a:avLst/>
          </a:prstGeom>
          <a:noFill/>
          <a:ln w="0">
            <a:noFill/>
          </a:ln>
        </p:spPr>
      </p:pic>
      <p:sp>
        <p:nvSpPr>
          <p:cNvPr id="379" name="Shape 16"/>
          <p:cNvSpPr/>
          <p:nvPr/>
        </p:nvSpPr>
        <p:spPr>
          <a:xfrm>
            <a:off x="539640" y="3630240"/>
            <a:ext cx="5449320" cy="2048040"/>
          </a:xfrm>
          <a:prstGeom prst="roundRect">
            <a:avLst>
              <a:gd name="adj" fmla="val 2232"/>
            </a:avLst>
          </a:prstGeom>
          <a:solidFill>
            <a:srgbClr val="FFFFFF"/>
          </a:solidFill>
          <a:ln w="10160">
            <a:solidFill>
              <a:srgbClr val="D8E0E8"/>
            </a:solidFill>
            <a:round/>
          </a:ln>
          <a:effectLst>
            <a:outerShdw blurRad="17640" dist="50402" dir="2700000" algn="bl" rotWithShape="0">
              <a:srgbClr val="7A8794">
                <a:alpha val="12000"/>
              </a:srgbClr>
            </a:outerShdw>
          </a:effectLst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u="none" strike="noStrike">
              <a:solidFill>
                <a:schemeClr val="dk1"/>
              </a:solidFill>
              <a:effectLst/>
              <a:uFillTx/>
              <a:latin typeface="Arial"/>
            </a:endParaRPr>
          </a:p>
        </p:txBody>
      </p:sp>
      <p:pic>
        <p:nvPicPr>
          <p:cNvPr id="380" name="Image 1" descr="/mnt/data/Screenshot 2026-08-20 162923.png"/>
          <p:cNvPicPr/>
          <p:nvPr/>
        </p:nvPicPr>
        <p:blipFill>
          <a:blip r:embed="rId4"/>
          <a:srcRect l="21999" t="44998" r="7972" b="8998"/>
          <a:stretch/>
        </p:blipFill>
        <p:spPr>
          <a:xfrm>
            <a:off x="567000" y="3657600"/>
            <a:ext cx="5394600" cy="1992960"/>
          </a:xfrm>
          <a:prstGeom prst="rect">
            <a:avLst/>
          </a:prstGeom>
          <a:noFill/>
          <a:ln w="0">
            <a:noFill/>
          </a:ln>
        </p:spPr>
      </p:pic>
      <p:sp>
        <p:nvSpPr>
          <p:cNvPr id="381" name="Shape 17"/>
          <p:cNvSpPr/>
          <p:nvPr/>
        </p:nvSpPr>
        <p:spPr>
          <a:xfrm>
            <a:off x="6153840" y="3630240"/>
            <a:ext cx="5449320" cy="2048040"/>
          </a:xfrm>
          <a:prstGeom prst="roundRect">
            <a:avLst>
              <a:gd name="adj" fmla="val 2232"/>
            </a:avLst>
          </a:prstGeom>
          <a:solidFill>
            <a:srgbClr val="FFFFFF"/>
          </a:solidFill>
          <a:ln w="10160">
            <a:solidFill>
              <a:srgbClr val="D8E0E8"/>
            </a:solidFill>
            <a:round/>
          </a:ln>
          <a:effectLst>
            <a:outerShdw blurRad="17640" dist="50402" dir="2700000" algn="bl" rotWithShape="0">
              <a:srgbClr val="7A8794">
                <a:alpha val="12000"/>
              </a:srgbClr>
            </a:outerShdw>
          </a:effectLst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u="none" strike="noStrike">
              <a:solidFill>
                <a:schemeClr val="dk1"/>
              </a:solidFill>
              <a:effectLst/>
              <a:uFillTx/>
              <a:latin typeface="Arial"/>
            </a:endParaRPr>
          </a:p>
        </p:txBody>
      </p:sp>
      <p:pic>
        <p:nvPicPr>
          <p:cNvPr id="382" name="Image 2" descr="/mnt/data/Screenshot 2026-08-20 163200.png"/>
          <p:cNvPicPr/>
          <p:nvPr/>
        </p:nvPicPr>
        <p:blipFill>
          <a:blip r:embed="rId5"/>
          <a:srcRect l="21999" t="44998" r="7972" b="8998"/>
          <a:stretch/>
        </p:blipFill>
        <p:spPr>
          <a:xfrm>
            <a:off x="6181200" y="3657600"/>
            <a:ext cx="5394600" cy="1992960"/>
          </a:xfrm>
          <a:prstGeom prst="rect">
            <a:avLst/>
          </a:prstGeom>
          <a:noFill/>
          <a:ln w="0">
            <a:noFill/>
          </a:ln>
        </p:spPr>
      </p:pic>
      <p:sp>
        <p:nvSpPr>
          <p:cNvPr id="383" name="Shape 18"/>
          <p:cNvSpPr/>
          <p:nvPr/>
        </p:nvSpPr>
        <p:spPr>
          <a:xfrm>
            <a:off x="6400800" y="1417320"/>
            <a:ext cx="5175000" cy="1965600"/>
          </a:xfrm>
          <a:prstGeom prst="roundRect">
            <a:avLst>
              <a:gd name="adj" fmla="val 3721"/>
            </a:avLst>
          </a:prstGeom>
          <a:solidFill>
            <a:srgbClr val="071B2C"/>
          </a:solidFill>
          <a:ln w="10160">
            <a:solidFill>
              <a:srgbClr val="163B54"/>
            </a:solidFill>
            <a:round/>
          </a:ln>
          <a:effectLst>
            <a:outerShdw blurRad="19080" dist="50402" dir="2700000" algn="bl" rotWithShape="0">
              <a:srgbClr val="7A8794">
                <a:alpha val="12000"/>
              </a:srgbClr>
            </a:outerShdw>
          </a:effectLst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u="none" strike="noStrike">
              <a:solidFill>
                <a:schemeClr val="dk1"/>
              </a:solidFill>
              <a:effectLst/>
              <a:uFillTx/>
              <a:latin typeface="Arial"/>
            </a:endParaRPr>
          </a:p>
        </p:txBody>
      </p:sp>
      <p:sp>
        <p:nvSpPr>
          <p:cNvPr id="384" name="Text 19"/>
          <p:cNvSpPr/>
          <p:nvPr/>
        </p:nvSpPr>
        <p:spPr>
          <a:xfrm>
            <a:off x="6675120" y="1682640"/>
            <a:ext cx="2148480" cy="27396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 anchor="ctr">
            <a:normAutofit/>
          </a:bodyPr>
          <a:lstStyle/>
          <a:p>
            <a:pPr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1600" b="1" u="none" strike="noStrike">
                <a:solidFill>
                  <a:srgbClr val="FFFFFF"/>
                </a:solidFill>
                <a:effectLst/>
                <a:uFillTx/>
                <a:latin typeface="Arial"/>
                <a:ea typeface="Arial"/>
              </a:rPr>
              <a:t>Dashboard sections</a:t>
            </a:r>
            <a:endParaRPr lang="en-US" sz="160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385" name="Shape 20"/>
          <p:cNvSpPr/>
          <p:nvPr/>
        </p:nvSpPr>
        <p:spPr>
          <a:xfrm>
            <a:off x="6675120" y="2176200"/>
            <a:ext cx="1992960" cy="292320"/>
          </a:xfrm>
          <a:prstGeom prst="roundRect">
            <a:avLst>
              <a:gd name="adj" fmla="val 25000"/>
            </a:avLst>
          </a:prstGeom>
          <a:solidFill>
            <a:srgbClr val="3FD28C"/>
          </a:solidFill>
          <a:ln w="12700">
            <a:solidFill>
              <a:srgbClr val="3FD28C"/>
            </a:solidFill>
            <a:round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u="none" strike="noStrike">
              <a:solidFill>
                <a:schemeClr val="dk1"/>
              </a:solidFill>
              <a:effectLst/>
              <a:uFillTx/>
              <a:latin typeface="Arial"/>
            </a:endParaRPr>
          </a:p>
        </p:txBody>
      </p:sp>
      <p:sp>
        <p:nvSpPr>
          <p:cNvPr id="386" name="Text 21"/>
          <p:cNvSpPr/>
          <p:nvPr/>
        </p:nvSpPr>
        <p:spPr>
          <a:xfrm>
            <a:off x="6748200" y="2212920"/>
            <a:ext cx="1846800" cy="21924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 anchor="ctr">
            <a:normAutofit/>
          </a:bodyPr>
          <a:lstStyle/>
          <a:p>
            <a:pPr algn="ctr"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920" b="1" u="none" strike="noStrike">
                <a:solidFill>
                  <a:srgbClr val="071B2C"/>
                </a:solidFill>
                <a:effectLst/>
                <a:uFillTx/>
                <a:latin typeface="Arial"/>
                <a:ea typeface="Arial"/>
              </a:rPr>
              <a:t>Cyber-Risk Prediction</a:t>
            </a:r>
            <a:endParaRPr lang="en-US" sz="92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387" name="Shape 22"/>
          <p:cNvSpPr/>
          <p:nvPr/>
        </p:nvSpPr>
        <p:spPr>
          <a:xfrm>
            <a:off x="8915400" y="2176200"/>
            <a:ext cx="1992960" cy="292320"/>
          </a:xfrm>
          <a:prstGeom prst="roundRect">
            <a:avLst>
              <a:gd name="adj" fmla="val 25000"/>
            </a:avLst>
          </a:prstGeom>
          <a:solidFill>
            <a:srgbClr val="173C55"/>
          </a:solidFill>
          <a:ln w="12700">
            <a:solidFill>
              <a:srgbClr val="173C55"/>
            </a:solidFill>
            <a:round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u="none" strike="noStrike">
              <a:solidFill>
                <a:schemeClr val="dk1"/>
              </a:solidFill>
              <a:effectLst/>
              <a:uFillTx/>
              <a:latin typeface="Arial"/>
            </a:endParaRPr>
          </a:p>
        </p:txBody>
      </p:sp>
      <p:sp>
        <p:nvSpPr>
          <p:cNvPr id="388" name="Text 23"/>
          <p:cNvSpPr/>
          <p:nvPr/>
        </p:nvSpPr>
        <p:spPr>
          <a:xfrm>
            <a:off x="8988480" y="2212920"/>
            <a:ext cx="1846800" cy="21924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 anchor="ctr">
            <a:normAutofit/>
          </a:bodyPr>
          <a:lstStyle/>
          <a:p>
            <a:pPr algn="ctr"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920" b="1" u="none" strike="noStrike">
                <a:solidFill>
                  <a:srgbClr val="FFFFFF"/>
                </a:solidFill>
                <a:effectLst/>
                <a:uFillTx/>
                <a:latin typeface="Arial"/>
                <a:ea typeface="Arial"/>
              </a:rPr>
              <a:t>Model Performance</a:t>
            </a:r>
            <a:endParaRPr lang="en-US" sz="92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389" name="Shape 24"/>
          <p:cNvSpPr/>
          <p:nvPr/>
        </p:nvSpPr>
        <p:spPr>
          <a:xfrm>
            <a:off x="6675120" y="2560320"/>
            <a:ext cx="1992960" cy="292320"/>
          </a:xfrm>
          <a:prstGeom prst="roundRect">
            <a:avLst>
              <a:gd name="adj" fmla="val 25000"/>
            </a:avLst>
          </a:prstGeom>
          <a:solidFill>
            <a:srgbClr val="173C55"/>
          </a:solidFill>
          <a:ln w="12700">
            <a:solidFill>
              <a:srgbClr val="173C55"/>
            </a:solidFill>
            <a:round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u="none" strike="noStrike">
              <a:solidFill>
                <a:schemeClr val="dk1"/>
              </a:solidFill>
              <a:effectLst/>
              <a:uFillTx/>
              <a:latin typeface="Arial"/>
            </a:endParaRPr>
          </a:p>
        </p:txBody>
      </p:sp>
      <p:sp>
        <p:nvSpPr>
          <p:cNvPr id="390" name="Text 25"/>
          <p:cNvSpPr/>
          <p:nvPr/>
        </p:nvSpPr>
        <p:spPr>
          <a:xfrm>
            <a:off x="6748200" y="2597040"/>
            <a:ext cx="1846800" cy="21924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 anchor="ctr">
            <a:normAutofit/>
          </a:bodyPr>
          <a:lstStyle/>
          <a:p>
            <a:pPr algn="ctr"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920" b="1" u="none" strike="noStrike">
                <a:solidFill>
                  <a:srgbClr val="FFFFFF"/>
                </a:solidFill>
                <a:effectLst/>
                <a:uFillTx/>
                <a:latin typeface="Arial"/>
                <a:ea typeface="Arial"/>
              </a:rPr>
              <a:t>Threshold Analysis</a:t>
            </a:r>
            <a:endParaRPr lang="en-US" sz="92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391" name="Shape 26"/>
          <p:cNvSpPr/>
          <p:nvPr/>
        </p:nvSpPr>
        <p:spPr>
          <a:xfrm>
            <a:off x="8915400" y="2560320"/>
            <a:ext cx="1992960" cy="292320"/>
          </a:xfrm>
          <a:prstGeom prst="roundRect">
            <a:avLst>
              <a:gd name="adj" fmla="val 25000"/>
            </a:avLst>
          </a:prstGeom>
          <a:solidFill>
            <a:srgbClr val="173C55"/>
          </a:solidFill>
          <a:ln w="12700">
            <a:solidFill>
              <a:srgbClr val="173C55"/>
            </a:solidFill>
            <a:round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u="none" strike="noStrike">
              <a:solidFill>
                <a:schemeClr val="dk1"/>
              </a:solidFill>
              <a:effectLst/>
              <a:uFillTx/>
              <a:latin typeface="Arial"/>
            </a:endParaRPr>
          </a:p>
        </p:txBody>
      </p:sp>
      <p:sp>
        <p:nvSpPr>
          <p:cNvPr id="392" name="Text 27"/>
          <p:cNvSpPr/>
          <p:nvPr/>
        </p:nvSpPr>
        <p:spPr>
          <a:xfrm>
            <a:off x="8988480" y="2597040"/>
            <a:ext cx="1846800" cy="21924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 anchor="ctr">
            <a:normAutofit/>
          </a:bodyPr>
          <a:lstStyle/>
          <a:p>
            <a:pPr algn="ctr"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920" b="1" u="none" strike="noStrike">
                <a:solidFill>
                  <a:srgbClr val="FFFFFF"/>
                </a:solidFill>
                <a:effectLst/>
                <a:uFillTx/>
                <a:latin typeface="Arial"/>
                <a:ea typeface="Arial"/>
              </a:rPr>
              <a:t>Explainability</a:t>
            </a:r>
            <a:endParaRPr lang="en-US" sz="92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393" name="Shape 28"/>
          <p:cNvSpPr/>
          <p:nvPr/>
        </p:nvSpPr>
        <p:spPr>
          <a:xfrm>
            <a:off x="6675120" y="2944440"/>
            <a:ext cx="1992960" cy="292320"/>
          </a:xfrm>
          <a:prstGeom prst="roundRect">
            <a:avLst>
              <a:gd name="adj" fmla="val 25000"/>
            </a:avLst>
          </a:prstGeom>
          <a:solidFill>
            <a:srgbClr val="173C55"/>
          </a:solidFill>
          <a:ln w="12700">
            <a:solidFill>
              <a:srgbClr val="173C55"/>
            </a:solidFill>
            <a:round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u="none" strike="noStrike">
              <a:solidFill>
                <a:schemeClr val="dk1"/>
              </a:solidFill>
              <a:effectLst/>
              <a:uFillTx/>
              <a:latin typeface="Arial"/>
            </a:endParaRPr>
          </a:p>
        </p:txBody>
      </p:sp>
      <p:sp>
        <p:nvSpPr>
          <p:cNvPr id="394" name="Text 29"/>
          <p:cNvSpPr/>
          <p:nvPr/>
        </p:nvSpPr>
        <p:spPr>
          <a:xfrm>
            <a:off x="6748200" y="2980800"/>
            <a:ext cx="1846800" cy="21924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 anchor="ctr">
            <a:normAutofit/>
          </a:bodyPr>
          <a:lstStyle/>
          <a:p>
            <a:pPr algn="ctr"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920" b="1" u="none" strike="noStrike">
                <a:solidFill>
                  <a:srgbClr val="FFFFFF"/>
                </a:solidFill>
                <a:effectLst/>
                <a:uFillTx/>
                <a:latin typeface="Arial"/>
                <a:ea typeface="Arial"/>
              </a:rPr>
              <a:t>Audit Log + Analytics</a:t>
            </a:r>
            <a:endParaRPr lang="en-US" sz="92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395" name="Shape 30"/>
          <p:cNvSpPr/>
          <p:nvPr/>
        </p:nvSpPr>
        <p:spPr>
          <a:xfrm>
            <a:off x="8915400" y="2944440"/>
            <a:ext cx="1992960" cy="292320"/>
          </a:xfrm>
          <a:prstGeom prst="roundRect">
            <a:avLst>
              <a:gd name="adj" fmla="val 25000"/>
            </a:avLst>
          </a:prstGeom>
          <a:solidFill>
            <a:srgbClr val="173C55"/>
          </a:solidFill>
          <a:ln w="12700">
            <a:solidFill>
              <a:srgbClr val="173C55"/>
            </a:solidFill>
            <a:round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u="none" strike="noStrike">
              <a:solidFill>
                <a:schemeClr val="dk1"/>
              </a:solidFill>
              <a:effectLst/>
              <a:uFillTx/>
              <a:latin typeface="Arial"/>
            </a:endParaRPr>
          </a:p>
        </p:txBody>
      </p:sp>
      <p:sp>
        <p:nvSpPr>
          <p:cNvPr id="396" name="Text 31"/>
          <p:cNvSpPr/>
          <p:nvPr/>
        </p:nvSpPr>
        <p:spPr>
          <a:xfrm>
            <a:off x="8988480" y="2980800"/>
            <a:ext cx="1846800" cy="21924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 anchor="ctr">
            <a:normAutofit/>
          </a:bodyPr>
          <a:lstStyle/>
          <a:p>
            <a:pPr algn="ctr"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920" b="1" u="none" strike="noStrike">
                <a:solidFill>
                  <a:srgbClr val="FFFFFF"/>
                </a:solidFill>
                <a:effectLst/>
                <a:uFillTx/>
                <a:latin typeface="Arial"/>
                <a:ea typeface="Arial"/>
              </a:rPr>
              <a:t>Testing + Governance Notes</a:t>
            </a:r>
            <a:endParaRPr lang="en-US" sz="92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397" name="Shape 32"/>
          <p:cNvSpPr/>
          <p:nvPr/>
        </p:nvSpPr>
        <p:spPr>
          <a:xfrm>
            <a:off x="777240" y="5376600"/>
            <a:ext cx="1133640" cy="292320"/>
          </a:xfrm>
          <a:prstGeom prst="roundRect">
            <a:avLst>
              <a:gd name="adj" fmla="val 25000"/>
            </a:avLst>
          </a:prstGeom>
          <a:solidFill>
            <a:srgbClr val="EAF8F0"/>
          </a:solidFill>
          <a:ln w="12700">
            <a:solidFill>
              <a:srgbClr val="EAF8F0"/>
            </a:solidFill>
            <a:round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u="none" strike="noStrike">
              <a:solidFill>
                <a:schemeClr val="dk1"/>
              </a:solidFill>
              <a:effectLst/>
              <a:uFillTx/>
              <a:latin typeface="Arial"/>
            </a:endParaRPr>
          </a:p>
        </p:txBody>
      </p:sp>
      <p:sp>
        <p:nvSpPr>
          <p:cNvPr id="398" name="Text 33"/>
          <p:cNvSpPr/>
          <p:nvPr/>
        </p:nvSpPr>
        <p:spPr>
          <a:xfrm>
            <a:off x="850320" y="5413320"/>
            <a:ext cx="987120" cy="21924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 anchor="ctr">
            <a:normAutofit/>
          </a:bodyPr>
          <a:lstStyle/>
          <a:p>
            <a:pPr algn="ctr"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920" b="1" u="none" strike="noStrike">
                <a:solidFill>
                  <a:srgbClr val="1C7C4B"/>
                </a:solidFill>
                <a:effectLst/>
                <a:uFillTx/>
                <a:latin typeface="Arial"/>
                <a:ea typeface="Arial"/>
              </a:rPr>
              <a:t>LOW / NORMAL</a:t>
            </a:r>
            <a:endParaRPr lang="en-US" sz="92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399" name="Shape 34"/>
          <p:cNvSpPr/>
          <p:nvPr/>
        </p:nvSpPr>
        <p:spPr>
          <a:xfrm>
            <a:off x="6400800" y="5376600"/>
            <a:ext cx="1425960" cy="292320"/>
          </a:xfrm>
          <a:prstGeom prst="roundRect">
            <a:avLst>
              <a:gd name="adj" fmla="val 25000"/>
            </a:avLst>
          </a:prstGeom>
          <a:solidFill>
            <a:srgbClr val="FDEEEE"/>
          </a:solidFill>
          <a:ln w="12700">
            <a:solidFill>
              <a:srgbClr val="FDEEEE"/>
            </a:solidFill>
            <a:round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u="none" strike="noStrike">
              <a:solidFill>
                <a:schemeClr val="dk1"/>
              </a:solidFill>
              <a:effectLst/>
              <a:uFillTx/>
              <a:latin typeface="Arial"/>
            </a:endParaRPr>
          </a:p>
        </p:txBody>
      </p:sp>
      <p:sp>
        <p:nvSpPr>
          <p:cNvPr id="400" name="Text 35"/>
          <p:cNvSpPr/>
          <p:nvPr/>
        </p:nvSpPr>
        <p:spPr>
          <a:xfrm>
            <a:off x="6473880" y="5413320"/>
            <a:ext cx="1279800" cy="21924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 anchor="ctr">
            <a:normAutofit/>
          </a:bodyPr>
          <a:lstStyle/>
          <a:p>
            <a:pPr algn="ctr"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920" b="1" u="none" strike="noStrike">
                <a:solidFill>
                  <a:srgbClr val="E85D5D"/>
                </a:solidFill>
                <a:effectLst/>
                <a:uFillTx/>
                <a:latin typeface="Arial"/>
                <a:ea typeface="Arial"/>
              </a:rPr>
              <a:t>CRITICAL / ATTACK</a:t>
            </a:r>
            <a:endParaRPr lang="en-US" sz="92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401" name="Text 36"/>
          <p:cNvSpPr/>
          <p:nvPr/>
        </p:nvSpPr>
        <p:spPr>
          <a:xfrm>
            <a:off x="502920" y="6409800"/>
            <a:ext cx="10835280" cy="16416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 anchor="ctr">
            <a:normAutofit/>
          </a:bodyPr>
          <a:lstStyle/>
          <a:p>
            <a:pPr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730" b="0" u="none" strike="noStrike">
                <a:solidFill>
                  <a:srgbClr val="53616E"/>
                </a:solidFill>
                <a:effectLst/>
                <a:uFillTx/>
                <a:latin typeface="Arial"/>
                <a:ea typeface="Arial"/>
              </a:rPr>
              <a:t>Streamlit prototype tested locally; model artefacts, README, requirements files and version backups were packaged for reproducibility.</a:t>
            </a:r>
            <a:endParaRPr lang="en-US" sz="73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402" name="PlaceHolder 1"/>
          <p:cNvSpPr>
            <a:spLocks noGrp="1"/>
          </p:cNvSpPr>
          <p:nvPr>
            <p:ph type="sldNum" idx="12"/>
          </p:nvPr>
        </p:nvSpPr>
        <p:spPr>
          <a:xfrm>
            <a:off x="11631240" y="6464880"/>
            <a:ext cx="319680" cy="164160"/>
          </a:xfrm>
          <a:prstGeom prst="rect">
            <a:avLst/>
          </a:prstGeom>
          <a:noFill/>
          <a:ln w="0">
            <a:noFill/>
          </a:ln>
        </p:spPr>
        <p:txBody>
          <a:bodyPr lIns="90000" tIns="45000" rIns="90000" bIns="45000" anchor="t">
            <a:noAutofit/>
          </a:bodyPr>
          <a:lstStyle>
            <a:lvl1pPr indent="0" algn="r" defTabSz="914400">
              <a:lnSpc>
                <a:spcPct val="100000"/>
              </a:lnSpc>
              <a:buNone/>
              <a:defRPr lang="en-US" sz="800" b="0" u="none" strike="noStrike">
                <a:solidFill>
                  <a:srgbClr val="FFFFFF"/>
                </a:solidFill>
                <a:effectLst/>
                <a:uFillTx/>
                <a:latin typeface="Arial"/>
                <a:ea typeface="Arial"/>
              </a:defRPr>
            </a:lvl1pPr>
          </a:lstStyle>
          <a:p>
            <a:pPr indent="0" algn="r" defTabSz="914400">
              <a:lnSpc>
                <a:spcPct val="100000"/>
              </a:lnSpc>
              <a:buNone/>
            </a:pPr>
            <a:fld id="{26106123-3D70-4F8F-967C-F61E98CC4CF2}" type="slidenum">
              <a:rPr lang="en-US" sz="800" b="0" u="none" strike="noStrike">
                <a:solidFill>
                  <a:srgbClr val="FFFFFF"/>
                </a:solidFill>
                <a:effectLst/>
                <a:uFillTx/>
                <a:latin typeface="Arial"/>
                <a:ea typeface="Arial"/>
              </a:rPr>
              <a:t>9</a:t>
            </a:fld>
            <a:endParaRPr lang="en-US" sz="800" b="0" u="none" strike="noStrike">
              <a:solidFill>
                <a:srgbClr val="000000"/>
              </a:solidFill>
              <a:effectLst/>
              <a:uFillTx/>
              <a:latin typeface="Times New Roman"/>
            </a:endParaRP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3" name="Shape 0"/>
          <p:cNvSpPr/>
          <p:nvPr/>
        </p:nvSpPr>
        <p:spPr>
          <a:xfrm>
            <a:off x="9381600" y="311040"/>
            <a:ext cx="100080" cy="100080"/>
          </a:xfrm>
          <a:prstGeom prst="ellipse">
            <a:avLst/>
          </a:prstGeom>
          <a:solidFill>
            <a:srgbClr val="CBD4DD"/>
          </a:solidFill>
          <a:ln w="12700">
            <a:solidFill>
              <a:srgbClr val="CBD4DD"/>
            </a:solidFill>
            <a:round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26280" rIns="90000" bIns="2628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u="none" strike="noStrike">
              <a:solidFill>
                <a:schemeClr val="dk1"/>
              </a:solidFill>
              <a:effectLst/>
              <a:uFillTx/>
              <a:latin typeface="Arial"/>
            </a:endParaRPr>
          </a:p>
        </p:txBody>
      </p:sp>
      <p:sp>
        <p:nvSpPr>
          <p:cNvPr id="404" name="Shape 1"/>
          <p:cNvSpPr/>
          <p:nvPr/>
        </p:nvSpPr>
        <p:spPr>
          <a:xfrm>
            <a:off x="9546480" y="311040"/>
            <a:ext cx="100080" cy="100080"/>
          </a:xfrm>
          <a:prstGeom prst="ellipse">
            <a:avLst/>
          </a:prstGeom>
          <a:solidFill>
            <a:srgbClr val="CBD4DD"/>
          </a:solidFill>
          <a:ln w="12700">
            <a:solidFill>
              <a:srgbClr val="CBD4DD"/>
            </a:solidFill>
            <a:round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26280" rIns="90000" bIns="2628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u="none" strike="noStrike">
              <a:solidFill>
                <a:schemeClr val="dk1"/>
              </a:solidFill>
              <a:effectLst/>
              <a:uFillTx/>
              <a:latin typeface="Arial"/>
            </a:endParaRPr>
          </a:p>
        </p:txBody>
      </p:sp>
      <p:sp>
        <p:nvSpPr>
          <p:cNvPr id="405" name="Shape 2"/>
          <p:cNvSpPr/>
          <p:nvPr/>
        </p:nvSpPr>
        <p:spPr>
          <a:xfrm>
            <a:off x="9711000" y="311040"/>
            <a:ext cx="100080" cy="100080"/>
          </a:xfrm>
          <a:prstGeom prst="ellipse">
            <a:avLst/>
          </a:prstGeom>
          <a:solidFill>
            <a:srgbClr val="CBD4DD"/>
          </a:solidFill>
          <a:ln w="12700">
            <a:solidFill>
              <a:srgbClr val="CBD4DD"/>
            </a:solidFill>
            <a:round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26280" rIns="90000" bIns="2628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u="none" strike="noStrike">
              <a:solidFill>
                <a:schemeClr val="dk1"/>
              </a:solidFill>
              <a:effectLst/>
              <a:uFillTx/>
              <a:latin typeface="Arial"/>
            </a:endParaRPr>
          </a:p>
        </p:txBody>
      </p:sp>
      <p:sp>
        <p:nvSpPr>
          <p:cNvPr id="406" name="Shape 3"/>
          <p:cNvSpPr/>
          <p:nvPr/>
        </p:nvSpPr>
        <p:spPr>
          <a:xfrm>
            <a:off x="9875520" y="311040"/>
            <a:ext cx="100080" cy="100080"/>
          </a:xfrm>
          <a:prstGeom prst="ellipse">
            <a:avLst/>
          </a:prstGeom>
          <a:solidFill>
            <a:srgbClr val="CBD4DD"/>
          </a:solidFill>
          <a:ln w="12700">
            <a:solidFill>
              <a:srgbClr val="CBD4DD"/>
            </a:solidFill>
            <a:round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26280" rIns="90000" bIns="2628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u="none" strike="noStrike">
              <a:solidFill>
                <a:schemeClr val="dk1"/>
              </a:solidFill>
              <a:effectLst/>
              <a:uFillTx/>
              <a:latin typeface="Arial"/>
            </a:endParaRPr>
          </a:p>
        </p:txBody>
      </p:sp>
      <p:sp>
        <p:nvSpPr>
          <p:cNvPr id="407" name="Shape 4"/>
          <p:cNvSpPr/>
          <p:nvPr/>
        </p:nvSpPr>
        <p:spPr>
          <a:xfrm>
            <a:off x="10040040" y="311040"/>
            <a:ext cx="100080" cy="100080"/>
          </a:xfrm>
          <a:prstGeom prst="ellipse">
            <a:avLst/>
          </a:prstGeom>
          <a:solidFill>
            <a:srgbClr val="CBD4DD"/>
          </a:solidFill>
          <a:ln w="12700">
            <a:solidFill>
              <a:srgbClr val="CBD4DD"/>
            </a:solidFill>
            <a:round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26280" rIns="90000" bIns="2628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u="none" strike="noStrike">
              <a:solidFill>
                <a:schemeClr val="dk1"/>
              </a:solidFill>
              <a:effectLst/>
              <a:uFillTx/>
              <a:latin typeface="Arial"/>
            </a:endParaRPr>
          </a:p>
        </p:txBody>
      </p:sp>
      <p:sp>
        <p:nvSpPr>
          <p:cNvPr id="408" name="Shape 5"/>
          <p:cNvSpPr/>
          <p:nvPr/>
        </p:nvSpPr>
        <p:spPr>
          <a:xfrm>
            <a:off x="10204560" y="311040"/>
            <a:ext cx="100080" cy="100080"/>
          </a:xfrm>
          <a:prstGeom prst="ellipse">
            <a:avLst/>
          </a:prstGeom>
          <a:solidFill>
            <a:srgbClr val="CBD4DD"/>
          </a:solidFill>
          <a:ln w="12700">
            <a:solidFill>
              <a:srgbClr val="CBD4DD"/>
            </a:solidFill>
            <a:round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26280" rIns="90000" bIns="2628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u="none" strike="noStrike">
              <a:solidFill>
                <a:schemeClr val="dk1"/>
              </a:solidFill>
              <a:effectLst/>
              <a:uFillTx/>
              <a:latin typeface="Arial"/>
            </a:endParaRPr>
          </a:p>
        </p:txBody>
      </p:sp>
      <p:sp>
        <p:nvSpPr>
          <p:cNvPr id="409" name="Shape 6"/>
          <p:cNvSpPr/>
          <p:nvPr/>
        </p:nvSpPr>
        <p:spPr>
          <a:xfrm>
            <a:off x="10369440" y="311040"/>
            <a:ext cx="100080" cy="100080"/>
          </a:xfrm>
          <a:prstGeom prst="ellipse">
            <a:avLst/>
          </a:prstGeom>
          <a:solidFill>
            <a:srgbClr val="CBD4DD"/>
          </a:solidFill>
          <a:ln w="12700">
            <a:solidFill>
              <a:srgbClr val="CBD4DD"/>
            </a:solidFill>
            <a:round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26280" rIns="90000" bIns="2628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u="none" strike="noStrike">
              <a:solidFill>
                <a:schemeClr val="dk1"/>
              </a:solidFill>
              <a:effectLst/>
              <a:uFillTx/>
              <a:latin typeface="Arial"/>
            </a:endParaRPr>
          </a:p>
        </p:txBody>
      </p:sp>
      <p:sp>
        <p:nvSpPr>
          <p:cNvPr id="410" name="Shape 7"/>
          <p:cNvSpPr/>
          <p:nvPr/>
        </p:nvSpPr>
        <p:spPr>
          <a:xfrm>
            <a:off x="10533960" y="311040"/>
            <a:ext cx="100080" cy="100080"/>
          </a:xfrm>
          <a:prstGeom prst="ellipse">
            <a:avLst/>
          </a:prstGeom>
          <a:solidFill>
            <a:srgbClr val="CBD4DD"/>
          </a:solidFill>
          <a:ln w="12700">
            <a:solidFill>
              <a:srgbClr val="CBD4DD"/>
            </a:solidFill>
            <a:round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26280" rIns="90000" bIns="2628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u="none" strike="noStrike">
              <a:solidFill>
                <a:schemeClr val="dk1"/>
              </a:solidFill>
              <a:effectLst/>
              <a:uFillTx/>
              <a:latin typeface="Arial"/>
            </a:endParaRPr>
          </a:p>
        </p:txBody>
      </p:sp>
      <p:sp>
        <p:nvSpPr>
          <p:cNvPr id="411" name="Shape 8"/>
          <p:cNvSpPr/>
          <p:nvPr/>
        </p:nvSpPr>
        <p:spPr>
          <a:xfrm>
            <a:off x="10698480" y="311040"/>
            <a:ext cx="100080" cy="100080"/>
          </a:xfrm>
          <a:prstGeom prst="ellipse">
            <a:avLst/>
          </a:prstGeom>
          <a:solidFill>
            <a:srgbClr val="CBD4DD"/>
          </a:solidFill>
          <a:ln w="12700">
            <a:solidFill>
              <a:srgbClr val="CBD4DD"/>
            </a:solidFill>
            <a:round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26280" rIns="90000" bIns="2628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u="none" strike="noStrike">
              <a:solidFill>
                <a:schemeClr val="dk1"/>
              </a:solidFill>
              <a:effectLst/>
              <a:uFillTx/>
              <a:latin typeface="Arial"/>
            </a:endParaRPr>
          </a:p>
        </p:txBody>
      </p:sp>
      <p:sp>
        <p:nvSpPr>
          <p:cNvPr id="412" name="Shape 9"/>
          <p:cNvSpPr/>
          <p:nvPr/>
        </p:nvSpPr>
        <p:spPr>
          <a:xfrm>
            <a:off x="10863000" y="311040"/>
            <a:ext cx="100080" cy="100080"/>
          </a:xfrm>
          <a:prstGeom prst="ellipse">
            <a:avLst/>
          </a:prstGeom>
          <a:solidFill>
            <a:srgbClr val="00A8A8"/>
          </a:solidFill>
          <a:ln w="12700">
            <a:solidFill>
              <a:srgbClr val="00A8A8"/>
            </a:solidFill>
            <a:round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26280" rIns="90000" bIns="2628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u="none" strike="noStrike">
              <a:solidFill>
                <a:schemeClr val="dk1"/>
              </a:solidFill>
              <a:effectLst/>
              <a:uFillTx/>
              <a:latin typeface="Arial"/>
            </a:endParaRPr>
          </a:p>
        </p:txBody>
      </p:sp>
      <p:sp>
        <p:nvSpPr>
          <p:cNvPr id="413" name="Shape 10"/>
          <p:cNvSpPr/>
          <p:nvPr/>
        </p:nvSpPr>
        <p:spPr>
          <a:xfrm>
            <a:off x="11027520" y="311040"/>
            <a:ext cx="100080" cy="100080"/>
          </a:xfrm>
          <a:prstGeom prst="ellipse">
            <a:avLst/>
          </a:prstGeom>
          <a:solidFill>
            <a:srgbClr val="CBD4DD"/>
          </a:solidFill>
          <a:ln w="12700">
            <a:solidFill>
              <a:srgbClr val="CBD4DD"/>
            </a:solidFill>
            <a:round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26280" rIns="90000" bIns="2628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u="none" strike="noStrike">
              <a:solidFill>
                <a:schemeClr val="dk1"/>
              </a:solidFill>
              <a:effectLst/>
              <a:uFillTx/>
              <a:latin typeface="Arial"/>
            </a:endParaRPr>
          </a:p>
        </p:txBody>
      </p:sp>
      <p:sp>
        <p:nvSpPr>
          <p:cNvPr id="414" name="Shape 11"/>
          <p:cNvSpPr/>
          <p:nvPr/>
        </p:nvSpPr>
        <p:spPr>
          <a:xfrm>
            <a:off x="11192400" y="311040"/>
            <a:ext cx="100080" cy="100080"/>
          </a:xfrm>
          <a:prstGeom prst="ellipse">
            <a:avLst/>
          </a:prstGeom>
          <a:solidFill>
            <a:srgbClr val="CBD4DD"/>
          </a:solidFill>
          <a:ln w="12700">
            <a:solidFill>
              <a:srgbClr val="CBD4DD"/>
            </a:solidFill>
            <a:round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26280" rIns="90000" bIns="2628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u="none" strike="noStrike">
              <a:solidFill>
                <a:schemeClr val="dk1"/>
              </a:solidFill>
              <a:effectLst/>
              <a:uFillTx/>
              <a:latin typeface="Arial"/>
            </a:endParaRPr>
          </a:p>
        </p:txBody>
      </p:sp>
      <p:sp>
        <p:nvSpPr>
          <p:cNvPr id="415" name="Text 12"/>
          <p:cNvSpPr/>
          <p:nvPr/>
        </p:nvSpPr>
        <p:spPr>
          <a:xfrm>
            <a:off x="502920" y="255960"/>
            <a:ext cx="2102760" cy="20088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 anchor="ctr">
            <a:normAutofit/>
          </a:bodyPr>
          <a:lstStyle/>
          <a:p>
            <a:pPr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950" b="1" u="none" strike="noStrike" spc="130">
                <a:solidFill>
                  <a:srgbClr val="00A8A8"/>
                </a:solidFill>
                <a:effectLst/>
                <a:uFillTx/>
                <a:latin typeface="Arial"/>
                <a:ea typeface="Arial"/>
              </a:rPr>
              <a:t>09 · GOVERNANCE</a:t>
            </a:r>
            <a:endParaRPr lang="en-US" sz="95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416" name="Text 13"/>
          <p:cNvSpPr/>
          <p:nvPr/>
        </p:nvSpPr>
        <p:spPr>
          <a:xfrm>
            <a:off x="502920" y="484560"/>
            <a:ext cx="10743840" cy="51156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 anchor="t">
            <a:normAutofit/>
          </a:bodyPr>
          <a:lstStyle/>
          <a:p>
            <a:pPr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2700" b="1" u="none" strike="noStrike">
                <a:solidFill>
                  <a:srgbClr val="071B2C"/>
                </a:solidFill>
                <a:effectLst/>
                <a:uFillTx/>
                <a:latin typeface="Arial"/>
                <a:ea typeface="Arial"/>
              </a:rPr>
              <a:t>Auditability, traceability and human oversight</a:t>
            </a:r>
            <a:endParaRPr lang="en-US" sz="270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417" name="Text 14"/>
          <p:cNvSpPr/>
          <p:nvPr/>
        </p:nvSpPr>
        <p:spPr>
          <a:xfrm>
            <a:off x="502920" y="978480"/>
            <a:ext cx="10698120" cy="29232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 anchor="t">
            <a:normAutofit/>
          </a:bodyPr>
          <a:lstStyle/>
          <a:p>
            <a:pPr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1150" b="0" u="none" strike="noStrike">
                <a:solidFill>
                  <a:srgbClr val="526271"/>
                </a:solidFill>
                <a:effectLst/>
                <a:uFillTx/>
                <a:latin typeface="Arial"/>
                <a:ea typeface="Arial"/>
              </a:rPr>
              <a:t>The strongest contribution is the governance layer wrapped around the machine-learning prediction.</a:t>
            </a:r>
            <a:endParaRPr lang="en-US" sz="115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418" name="Shape 15"/>
          <p:cNvSpPr/>
          <p:nvPr/>
        </p:nvSpPr>
        <p:spPr>
          <a:xfrm>
            <a:off x="539640" y="1389960"/>
            <a:ext cx="5037840" cy="1974600"/>
          </a:xfrm>
          <a:prstGeom prst="roundRect">
            <a:avLst>
              <a:gd name="adj" fmla="val 2315"/>
            </a:avLst>
          </a:prstGeom>
          <a:solidFill>
            <a:srgbClr val="FFFFFF"/>
          </a:solidFill>
          <a:ln w="10160">
            <a:solidFill>
              <a:srgbClr val="D8E0E8"/>
            </a:solidFill>
            <a:round/>
          </a:ln>
          <a:effectLst>
            <a:outerShdw blurRad="17640" dist="50402" dir="2700000" algn="bl" rotWithShape="0">
              <a:srgbClr val="7A8794">
                <a:alpha val="12000"/>
              </a:srgbClr>
            </a:outerShdw>
          </a:effectLst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u="none" strike="noStrike">
              <a:solidFill>
                <a:schemeClr val="dk1"/>
              </a:solidFill>
              <a:effectLst/>
              <a:uFillTx/>
              <a:latin typeface="Arial"/>
            </a:endParaRPr>
          </a:p>
        </p:txBody>
      </p:sp>
      <p:pic>
        <p:nvPicPr>
          <p:cNvPr id="419" name="Image 0" descr="/mnt/data/Screenshot 2026-08-20 170039.png"/>
          <p:cNvPicPr/>
          <p:nvPr/>
        </p:nvPicPr>
        <p:blipFill>
          <a:blip r:embed="rId3"/>
          <a:srcRect l="20001" t="19999" r="11387" b="32999"/>
          <a:stretch/>
        </p:blipFill>
        <p:spPr>
          <a:xfrm>
            <a:off x="567000" y="1417320"/>
            <a:ext cx="4983120" cy="1919880"/>
          </a:xfrm>
          <a:prstGeom prst="rect">
            <a:avLst/>
          </a:prstGeom>
          <a:noFill/>
          <a:ln w="0">
            <a:noFill/>
          </a:ln>
        </p:spPr>
      </p:pic>
      <p:sp>
        <p:nvSpPr>
          <p:cNvPr id="420" name="Shape 16"/>
          <p:cNvSpPr/>
          <p:nvPr/>
        </p:nvSpPr>
        <p:spPr>
          <a:xfrm>
            <a:off x="539640" y="3557160"/>
            <a:ext cx="5037840" cy="2048040"/>
          </a:xfrm>
          <a:prstGeom prst="roundRect">
            <a:avLst>
              <a:gd name="adj" fmla="val 2232"/>
            </a:avLst>
          </a:prstGeom>
          <a:solidFill>
            <a:srgbClr val="FFFFFF"/>
          </a:solidFill>
          <a:ln w="10160">
            <a:solidFill>
              <a:srgbClr val="D8E0E8"/>
            </a:solidFill>
            <a:round/>
          </a:ln>
          <a:effectLst>
            <a:outerShdw blurRad="17640" dist="50402" dir="2700000" algn="bl" rotWithShape="0">
              <a:srgbClr val="7A8794">
                <a:alpha val="12000"/>
              </a:srgbClr>
            </a:outerShdw>
          </a:effectLst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u="none" strike="noStrike">
              <a:solidFill>
                <a:schemeClr val="dk1"/>
              </a:solidFill>
              <a:effectLst/>
              <a:uFillTx/>
              <a:latin typeface="Arial"/>
            </a:endParaRPr>
          </a:p>
        </p:txBody>
      </p:sp>
      <p:pic>
        <p:nvPicPr>
          <p:cNvPr id="421" name="Image 1" descr="/mnt/data/Screenshot 2026-08-20 173324.png"/>
          <p:cNvPicPr/>
          <p:nvPr/>
        </p:nvPicPr>
        <p:blipFill>
          <a:blip r:embed="rId4"/>
          <a:srcRect l="20001" t="5000" r="-14219" b="28000"/>
          <a:stretch/>
        </p:blipFill>
        <p:spPr>
          <a:xfrm>
            <a:off x="567000" y="3584520"/>
            <a:ext cx="4983120" cy="1992960"/>
          </a:xfrm>
          <a:prstGeom prst="rect">
            <a:avLst/>
          </a:prstGeom>
          <a:noFill/>
          <a:ln w="0">
            <a:noFill/>
          </a:ln>
        </p:spPr>
      </p:pic>
      <p:sp>
        <p:nvSpPr>
          <p:cNvPr id="422" name="Shape 17"/>
          <p:cNvSpPr/>
          <p:nvPr/>
        </p:nvSpPr>
        <p:spPr>
          <a:xfrm>
            <a:off x="5833800" y="1417320"/>
            <a:ext cx="2742840" cy="612360"/>
          </a:xfrm>
          <a:prstGeom prst="roundRect">
            <a:avLst>
              <a:gd name="adj" fmla="val 11940"/>
            </a:avLst>
          </a:prstGeom>
          <a:solidFill>
            <a:srgbClr val="E9F7F6"/>
          </a:solidFill>
          <a:ln w="10160">
            <a:solidFill>
              <a:srgbClr val="D4E2EA"/>
            </a:solidFill>
            <a:round/>
          </a:ln>
          <a:effectLst>
            <a:outerShdw blurRad="19080" dist="50402" dir="2700000" algn="bl" rotWithShape="0">
              <a:srgbClr val="7A8794">
                <a:alpha val="12000"/>
              </a:srgbClr>
            </a:outerShdw>
          </a:effectLst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u="none" strike="noStrike">
              <a:solidFill>
                <a:schemeClr val="dk1"/>
              </a:solidFill>
              <a:effectLst/>
              <a:uFillTx/>
              <a:latin typeface="Arial"/>
            </a:endParaRPr>
          </a:p>
        </p:txBody>
      </p:sp>
      <p:sp>
        <p:nvSpPr>
          <p:cNvPr id="423" name="Text 18"/>
          <p:cNvSpPr/>
          <p:nvPr/>
        </p:nvSpPr>
        <p:spPr>
          <a:xfrm>
            <a:off x="6035040" y="1527120"/>
            <a:ext cx="1051200" cy="18252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 anchor="ctr">
            <a:normAutofit/>
          </a:bodyPr>
          <a:lstStyle/>
          <a:p>
            <a:pPr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1080" b="1" u="none" strike="noStrike">
                <a:solidFill>
                  <a:srgbClr val="071B2C"/>
                </a:solidFill>
                <a:effectLst/>
                <a:uFillTx/>
                <a:latin typeface="Arial"/>
                <a:ea typeface="Arial"/>
              </a:rPr>
              <a:t>Transparency</a:t>
            </a:r>
            <a:endParaRPr lang="en-US" sz="108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424" name="Text 19"/>
          <p:cNvSpPr/>
          <p:nvPr/>
        </p:nvSpPr>
        <p:spPr>
          <a:xfrm>
            <a:off x="7150680" y="1508760"/>
            <a:ext cx="1188360" cy="31068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 anchor="ctr">
            <a:normAutofit/>
          </a:bodyPr>
          <a:lstStyle/>
          <a:p>
            <a:pPr algn="r"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900" b="0" u="none" strike="noStrike">
                <a:solidFill>
                  <a:srgbClr val="526271"/>
                </a:solidFill>
                <a:effectLst/>
                <a:uFillTx/>
                <a:latin typeface="Arial"/>
                <a:ea typeface="Arial"/>
              </a:rPr>
              <a:t>Metrics · probability · thresholds</a:t>
            </a:r>
            <a:endParaRPr lang="en-US" sz="90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425" name="Shape 20"/>
          <p:cNvSpPr/>
          <p:nvPr/>
        </p:nvSpPr>
        <p:spPr>
          <a:xfrm>
            <a:off x="5833800" y="2176200"/>
            <a:ext cx="2742840" cy="612360"/>
          </a:xfrm>
          <a:prstGeom prst="roundRect">
            <a:avLst>
              <a:gd name="adj" fmla="val 11940"/>
            </a:avLst>
          </a:prstGeom>
          <a:solidFill>
            <a:srgbClr val="EAF3FB"/>
          </a:solidFill>
          <a:ln w="10160">
            <a:solidFill>
              <a:srgbClr val="D4E2EA"/>
            </a:solidFill>
            <a:round/>
          </a:ln>
          <a:effectLst>
            <a:outerShdw blurRad="19080" dist="50402" dir="2700000" algn="bl" rotWithShape="0">
              <a:srgbClr val="7A8794">
                <a:alpha val="12000"/>
              </a:srgbClr>
            </a:outerShdw>
          </a:effectLst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u="none" strike="noStrike">
              <a:solidFill>
                <a:schemeClr val="dk1"/>
              </a:solidFill>
              <a:effectLst/>
              <a:uFillTx/>
              <a:latin typeface="Arial"/>
            </a:endParaRPr>
          </a:p>
        </p:txBody>
      </p:sp>
      <p:sp>
        <p:nvSpPr>
          <p:cNvPr id="426" name="Text 21"/>
          <p:cNvSpPr/>
          <p:nvPr/>
        </p:nvSpPr>
        <p:spPr>
          <a:xfrm>
            <a:off x="6035040" y="2286000"/>
            <a:ext cx="1051200" cy="18252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 anchor="ctr">
            <a:normAutofit/>
          </a:bodyPr>
          <a:lstStyle/>
          <a:p>
            <a:pPr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1080" b="1" u="none" strike="noStrike">
                <a:solidFill>
                  <a:srgbClr val="071B2C"/>
                </a:solidFill>
                <a:effectLst/>
                <a:uFillTx/>
                <a:latin typeface="Arial"/>
                <a:ea typeface="Arial"/>
              </a:rPr>
              <a:t>Explainability</a:t>
            </a:r>
            <a:endParaRPr lang="en-US" sz="108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427" name="Text 22"/>
          <p:cNvSpPr/>
          <p:nvPr/>
        </p:nvSpPr>
        <p:spPr>
          <a:xfrm>
            <a:off x="7150680" y="2267640"/>
            <a:ext cx="1188360" cy="31068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 anchor="ctr">
            <a:normAutofit/>
          </a:bodyPr>
          <a:lstStyle/>
          <a:p>
            <a:pPr algn="r"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900" b="0" u="none" strike="noStrike">
                <a:solidFill>
                  <a:srgbClr val="526271"/>
                </a:solidFill>
                <a:effectLst/>
                <a:uFillTx/>
                <a:latin typeface="Arial"/>
                <a:ea typeface="Arial"/>
              </a:rPr>
              <a:t>Feature importance · SHAP</a:t>
            </a:r>
            <a:endParaRPr lang="en-US" sz="90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428" name="Shape 23"/>
          <p:cNvSpPr/>
          <p:nvPr/>
        </p:nvSpPr>
        <p:spPr>
          <a:xfrm>
            <a:off x="5833800" y="2935080"/>
            <a:ext cx="2742840" cy="612360"/>
          </a:xfrm>
          <a:prstGeom prst="roundRect">
            <a:avLst>
              <a:gd name="adj" fmla="val 11940"/>
            </a:avLst>
          </a:prstGeom>
          <a:solidFill>
            <a:srgbClr val="E9F7F6"/>
          </a:solidFill>
          <a:ln w="10160">
            <a:solidFill>
              <a:srgbClr val="D4E2EA"/>
            </a:solidFill>
            <a:round/>
          </a:ln>
          <a:effectLst>
            <a:outerShdw blurRad="19080" dist="50402" dir="2700000" algn="bl" rotWithShape="0">
              <a:srgbClr val="7A8794">
                <a:alpha val="12000"/>
              </a:srgbClr>
            </a:outerShdw>
          </a:effectLst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u="none" strike="noStrike">
              <a:solidFill>
                <a:schemeClr val="dk1"/>
              </a:solidFill>
              <a:effectLst/>
              <a:uFillTx/>
              <a:latin typeface="Arial"/>
            </a:endParaRPr>
          </a:p>
        </p:txBody>
      </p:sp>
      <p:sp>
        <p:nvSpPr>
          <p:cNvPr id="429" name="Text 24"/>
          <p:cNvSpPr/>
          <p:nvPr/>
        </p:nvSpPr>
        <p:spPr>
          <a:xfrm>
            <a:off x="6035040" y="3044880"/>
            <a:ext cx="1051200" cy="18252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 anchor="ctr">
            <a:normAutofit/>
          </a:bodyPr>
          <a:lstStyle/>
          <a:p>
            <a:pPr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1080" b="1" u="none" strike="noStrike">
                <a:solidFill>
                  <a:srgbClr val="071B2C"/>
                </a:solidFill>
                <a:effectLst/>
                <a:uFillTx/>
                <a:latin typeface="Arial"/>
                <a:ea typeface="Arial"/>
              </a:rPr>
              <a:t>Auditability</a:t>
            </a:r>
            <a:endParaRPr lang="en-US" sz="108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430" name="Text 25"/>
          <p:cNvSpPr/>
          <p:nvPr/>
        </p:nvSpPr>
        <p:spPr>
          <a:xfrm>
            <a:off x="7150680" y="3026520"/>
            <a:ext cx="1188360" cy="31068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 anchor="ctr">
            <a:normAutofit/>
          </a:bodyPr>
          <a:lstStyle/>
          <a:p>
            <a:pPr algn="r"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900" b="0" u="none" strike="noStrike">
                <a:solidFill>
                  <a:srgbClr val="526271"/>
                </a:solidFill>
                <a:effectLst/>
                <a:uFillTx/>
                <a:latin typeface="Arial"/>
                <a:ea typeface="Arial"/>
              </a:rPr>
              <a:t>Persistent CSV audit log</a:t>
            </a:r>
            <a:endParaRPr lang="en-US" sz="90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431" name="Shape 26"/>
          <p:cNvSpPr/>
          <p:nvPr/>
        </p:nvSpPr>
        <p:spPr>
          <a:xfrm>
            <a:off x="5833800" y="3694320"/>
            <a:ext cx="2742840" cy="612360"/>
          </a:xfrm>
          <a:prstGeom prst="roundRect">
            <a:avLst>
              <a:gd name="adj" fmla="val 11940"/>
            </a:avLst>
          </a:prstGeom>
          <a:solidFill>
            <a:srgbClr val="EAF3FB"/>
          </a:solidFill>
          <a:ln w="10160">
            <a:solidFill>
              <a:srgbClr val="D4E2EA"/>
            </a:solidFill>
            <a:round/>
          </a:ln>
          <a:effectLst>
            <a:outerShdw blurRad="19080" dist="50402" dir="2700000" algn="bl" rotWithShape="0">
              <a:srgbClr val="7A8794">
                <a:alpha val="12000"/>
              </a:srgbClr>
            </a:outerShdw>
          </a:effectLst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u="none" strike="noStrike">
              <a:solidFill>
                <a:schemeClr val="dk1"/>
              </a:solidFill>
              <a:effectLst/>
              <a:uFillTx/>
              <a:latin typeface="Arial"/>
            </a:endParaRPr>
          </a:p>
        </p:txBody>
      </p:sp>
      <p:sp>
        <p:nvSpPr>
          <p:cNvPr id="432" name="Text 27"/>
          <p:cNvSpPr/>
          <p:nvPr/>
        </p:nvSpPr>
        <p:spPr>
          <a:xfrm>
            <a:off x="6035040" y="3803760"/>
            <a:ext cx="1051200" cy="18252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 anchor="ctr">
            <a:normAutofit/>
          </a:bodyPr>
          <a:lstStyle/>
          <a:p>
            <a:pPr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1080" b="1" u="none" strike="noStrike">
                <a:solidFill>
                  <a:srgbClr val="071B2C"/>
                </a:solidFill>
                <a:effectLst/>
                <a:uFillTx/>
                <a:latin typeface="Arial"/>
                <a:ea typeface="Arial"/>
              </a:rPr>
              <a:t>Traceability</a:t>
            </a:r>
            <a:endParaRPr lang="en-US" sz="108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433" name="Text 28"/>
          <p:cNvSpPr/>
          <p:nvPr/>
        </p:nvSpPr>
        <p:spPr>
          <a:xfrm>
            <a:off x="7150680" y="3785760"/>
            <a:ext cx="1188360" cy="31068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 anchor="ctr">
            <a:normAutofit/>
          </a:bodyPr>
          <a:lstStyle/>
          <a:p>
            <a:pPr algn="r"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900" b="0" u="none" strike="noStrike">
                <a:solidFill>
                  <a:srgbClr val="526271"/>
                </a:solidFill>
                <a:effectLst/>
                <a:uFillTx/>
                <a:latin typeface="Arial"/>
                <a:ea typeface="Arial"/>
              </a:rPr>
              <a:t>Timestamp · prediction · review</a:t>
            </a:r>
            <a:endParaRPr lang="en-US" sz="90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434" name="Shape 29"/>
          <p:cNvSpPr/>
          <p:nvPr/>
        </p:nvSpPr>
        <p:spPr>
          <a:xfrm>
            <a:off x="5833800" y="4453200"/>
            <a:ext cx="2742840" cy="612360"/>
          </a:xfrm>
          <a:prstGeom prst="roundRect">
            <a:avLst>
              <a:gd name="adj" fmla="val 11940"/>
            </a:avLst>
          </a:prstGeom>
          <a:solidFill>
            <a:srgbClr val="E9F7F6"/>
          </a:solidFill>
          <a:ln w="10160">
            <a:solidFill>
              <a:srgbClr val="D4E2EA"/>
            </a:solidFill>
            <a:round/>
          </a:ln>
          <a:effectLst>
            <a:outerShdw blurRad="19080" dist="50402" dir="2700000" algn="bl" rotWithShape="0">
              <a:srgbClr val="7A8794">
                <a:alpha val="12000"/>
              </a:srgbClr>
            </a:outerShdw>
          </a:effectLst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u="none" strike="noStrike">
              <a:solidFill>
                <a:schemeClr val="dk1"/>
              </a:solidFill>
              <a:effectLst/>
              <a:uFillTx/>
              <a:latin typeface="Arial"/>
            </a:endParaRPr>
          </a:p>
        </p:txBody>
      </p:sp>
      <p:sp>
        <p:nvSpPr>
          <p:cNvPr id="435" name="Text 30"/>
          <p:cNvSpPr/>
          <p:nvPr/>
        </p:nvSpPr>
        <p:spPr>
          <a:xfrm>
            <a:off x="6035040" y="4563000"/>
            <a:ext cx="1051200" cy="18252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 anchor="ctr">
            <a:normAutofit fontScale="92500"/>
          </a:bodyPr>
          <a:lstStyle/>
          <a:p>
            <a:pPr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1080" b="1" u="none" strike="noStrike">
                <a:solidFill>
                  <a:srgbClr val="071B2C"/>
                </a:solidFill>
                <a:effectLst/>
                <a:uFillTx/>
                <a:latin typeface="Arial"/>
                <a:ea typeface="Arial"/>
              </a:rPr>
              <a:t>Human oversight</a:t>
            </a:r>
            <a:endParaRPr lang="en-US" sz="108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436" name="Text 31"/>
          <p:cNvSpPr/>
          <p:nvPr/>
        </p:nvSpPr>
        <p:spPr>
          <a:xfrm>
            <a:off x="7150680" y="4544640"/>
            <a:ext cx="1188360" cy="31068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 anchor="ctr">
            <a:normAutofit/>
          </a:bodyPr>
          <a:lstStyle/>
          <a:p>
            <a:pPr algn="r"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900" b="0" u="none" strike="noStrike">
                <a:solidFill>
                  <a:srgbClr val="526271"/>
                </a:solidFill>
                <a:effectLst/>
                <a:uFillTx/>
                <a:latin typeface="Arial"/>
                <a:ea typeface="Arial"/>
              </a:rPr>
              <a:t>Analyst status · notes · escalation</a:t>
            </a:r>
            <a:endParaRPr lang="en-US" sz="90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437" name="Shape 32"/>
          <p:cNvSpPr/>
          <p:nvPr/>
        </p:nvSpPr>
        <p:spPr>
          <a:xfrm>
            <a:off x="8869680" y="1417320"/>
            <a:ext cx="2706120" cy="4132800"/>
          </a:xfrm>
          <a:prstGeom prst="roundRect">
            <a:avLst>
              <a:gd name="adj" fmla="val 2703"/>
            </a:avLst>
          </a:prstGeom>
          <a:solidFill>
            <a:srgbClr val="071B2C"/>
          </a:solidFill>
          <a:ln w="10160">
            <a:solidFill>
              <a:srgbClr val="163B54"/>
            </a:solidFill>
            <a:round/>
          </a:ln>
          <a:effectLst>
            <a:outerShdw blurRad="19080" dist="50402" dir="2700000" algn="bl" rotWithShape="0">
              <a:srgbClr val="7A8794">
                <a:alpha val="12000"/>
              </a:srgbClr>
            </a:outerShdw>
          </a:effectLst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u="none" strike="noStrike">
              <a:solidFill>
                <a:schemeClr val="dk1"/>
              </a:solidFill>
              <a:effectLst/>
              <a:uFillTx/>
              <a:latin typeface="Arial"/>
            </a:endParaRPr>
          </a:p>
        </p:txBody>
      </p:sp>
      <p:sp>
        <p:nvSpPr>
          <p:cNvPr id="438" name="Text 33"/>
          <p:cNvSpPr/>
          <p:nvPr/>
        </p:nvSpPr>
        <p:spPr>
          <a:xfrm>
            <a:off x="9125640" y="1700640"/>
            <a:ext cx="2057040" cy="29232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 anchor="ctr">
            <a:normAutofit fontScale="92500"/>
          </a:bodyPr>
          <a:lstStyle/>
          <a:p>
            <a:pPr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1550" b="1" u="none" strike="noStrike">
                <a:solidFill>
                  <a:srgbClr val="FFFFFF"/>
                </a:solidFill>
                <a:effectLst/>
                <a:uFillTx/>
                <a:latin typeface="Arial"/>
                <a:ea typeface="Arial"/>
              </a:rPr>
              <a:t>My human contribution</a:t>
            </a:r>
            <a:endParaRPr lang="en-US" sz="155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439" name="Shape 34"/>
          <p:cNvSpPr/>
          <p:nvPr/>
        </p:nvSpPr>
        <p:spPr>
          <a:xfrm>
            <a:off x="9144000" y="2258640"/>
            <a:ext cx="118440" cy="118440"/>
          </a:xfrm>
          <a:prstGeom prst="ellipse">
            <a:avLst/>
          </a:prstGeom>
          <a:solidFill>
            <a:srgbClr val="3FD28C"/>
          </a:solidFill>
          <a:ln w="12700">
            <a:solidFill>
              <a:srgbClr val="3FD28C"/>
            </a:solidFill>
            <a:round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38880" rIns="90000" bIns="3888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u="none" strike="noStrike">
              <a:solidFill>
                <a:schemeClr val="dk1"/>
              </a:solidFill>
              <a:effectLst/>
              <a:uFillTx/>
              <a:latin typeface="Arial"/>
            </a:endParaRPr>
          </a:p>
        </p:txBody>
      </p:sp>
      <p:sp>
        <p:nvSpPr>
          <p:cNvPr id="440" name="Text 35"/>
          <p:cNvSpPr/>
          <p:nvPr/>
        </p:nvSpPr>
        <p:spPr>
          <a:xfrm>
            <a:off x="9372600" y="2176200"/>
            <a:ext cx="1874160" cy="27396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 anchor="ctr">
            <a:normAutofit/>
          </a:bodyPr>
          <a:lstStyle/>
          <a:p>
            <a:pPr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970" b="0" u="none" strike="noStrike">
                <a:solidFill>
                  <a:srgbClr val="E1EBF2"/>
                </a:solidFill>
                <a:effectLst/>
                <a:uFillTx/>
                <a:latin typeface="Arial"/>
                <a:ea typeface="Arial"/>
              </a:rPr>
              <a:t>Project framing + banking context</a:t>
            </a:r>
            <a:endParaRPr lang="en-US" sz="97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441" name="Shape 36"/>
          <p:cNvSpPr/>
          <p:nvPr/>
        </p:nvSpPr>
        <p:spPr>
          <a:xfrm>
            <a:off x="9144000" y="2697480"/>
            <a:ext cx="118440" cy="118440"/>
          </a:xfrm>
          <a:prstGeom prst="ellipse">
            <a:avLst/>
          </a:prstGeom>
          <a:solidFill>
            <a:srgbClr val="3FD28C"/>
          </a:solidFill>
          <a:ln w="12700">
            <a:solidFill>
              <a:srgbClr val="3FD28C"/>
            </a:solidFill>
            <a:round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38880" rIns="90000" bIns="3888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u="none" strike="noStrike">
              <a:solidFill>
                <a:schemeClr val="dk1"/>
              </a:solidFill>
              <a:effectLst/>
              <a:uFillTx/>
              <a:latin typeface="Arial"/>
            </a:endParaRPr>
          </a:p>
        </p:txBody>
      </p:sp>
      <p:sp>
        <p:nvSpPr>
          <p:cNvPr id="442" name="Text 37"/>
          <p:cNvSpPr/>
          <p:nvPr/>
        </p:nvSpPr>
        <p:spPr>
          <a:xfrm>
            <a:off x="9372600" y="2615040"/>
            <a:ext cx="1874160" cy="27396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 anchor="ctr">
            <a:normAutofit lnSpcReduction="10000"/>
          </a:bodyPr>
          <a:lstStyle/>
          <a:p>
            <a:pPr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970" b="0" u="none" strike="noStrike">
                <a:solidFill>
                  <a:srgbClr val="E1EBF2"/>
                </a:solidFill>
                <a:effectLst/>
                <a:uFillTx/>
                <a:latin typeface="Arial"/>
                <a:ea typeface="Arial"/>
              </a:rPr>
              <a:t>Leakage-safe preprocessing decisions</a:t>
            </a:r>
            <a:endParaRPr lang="en-US" sz="97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443" name="Shape 38"/>
          <p:cNvSpPr/>
          <p:nvPr/>
        </p:nvSpPr>
        <p:spPr>
          <a:xfrm>
            <a:off x="9144000" y="3136320"/>
            <a:ext cx="118440" cy="118440"/>
          </a:xfrm>
          <a:prstGeom prst="ellipse">
            <a:avLst/>
          </a:prstGeom>
          <a:solidFill>
            <a:srgbClr val="3FD28C"/>
          </a:solidFill>
          <a:ln w="12700">
            <a:solidFill>
              <a:srgbClr val="3FD28C"/>
            </a:solidFill>
            <a:round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38880" rIns="90000" bIns="3888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u="none" strike="noStrike">
              <a:solidFill>
                <a:schemeClr val="dk1"/>
              </a:solidFill>
              <a:effectLst/>
              <a:uFillTx/>
              <a:latin typeface="Arial"/>
            </a:endParaRPr>
          </a:p>
        </p:txBody>
      </p:sp>
      <p:sp>
        <p:nvSpPr>
          <p:cNvPr id="444" name="Text 39"/>
          <p:cNvSpPr/>
          <p:nvPr/>
        </p:nvSpPr>
        <p:spPr>
          <a:xfrm>
            <a:off x="9372600" y="3054240"/>
            <a:ext cx="1874160" cy="27396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 anchor="ctr">
            <a:normAutofit lnSpcReduction="10000"/>
          </a:bodyPr>
          <a:lstStyle/>
          <a:p>
            <a:pPr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970" b="0" u="none" strike="noStrike">
                <a:solidFill>
                  <a:srgbClr val="E1EBF2"/>
                </a:solidFill>
                <a:effectLst/>
                <a:uFillTx/>
                <a:latin typeface="Arial"/>
                <a:ea typeface="Arial"/>
              </a:rPr>
              <a:t>Model comparison + risk-based selection</a:t>
            </a:r>
            <a:endParaRPr lang="en-US" sz="97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445" name="Shape 40"/>
          <p:cNvSpPr/>
          <p:nvPr/>
        </p:nvSpPr>
        <p:spPr>
          <a:xfrm>
            <a:off x="9144000" y="3575160"/>
            <a:ext cx="118440" cy="118440"/>
          </a:xfrm>
          <a:prstGeom prst="ellipse">
            <a:avLst/>
          </a:prstGeom>
          <a:solidFill>
            <a:srgbClr val="00A8A8"/>
          </a:solidFill>
          <a:ln w="12700">
            <a:solidFill>
              <a:srgbClr val="00A8A8"/>
            </a:solidFill>
            <a:round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38880" rIns="90000" bIns="3888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u="none" strike="noStrike">
              <a:solidFill>
                <a:schemeClr val="dk1"/>
              </a:solidFill>
              <a:effectLst/>
              <a:uFillTx/>
              <a:latin typeface="Arial"/>
            </a:endParaRPr>
          </a:p>
        </p:txBody>
      </p:sp>
      <p:sp>
        <p:nvSpPr>
          <p:cNvPr id="446" name="Text 41"/>
          <p:cNvSpPr/>
          <p:nvPr/>
        </p:nvSpPr>
        <p:spPr>
          <a:xfrm>
            <a:off x="9372600" y="3493080"/>
            <a:ext cx="1874160" cy="27396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 anchor="ctr">
            <a:normAutofit lnSpcReduction="10000"/>
          </a:bodyPr>
          <a:lstStyle/>
          <a:p>
            <a:pPr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970" b="0" u="none" strike="noStrike">
                <a:solidFill>
                  <a:srgbClr val="E1EBF2"/>
                </a:solidFill>
                <a:effectLst/>
                <a:uFillTx/>
                <a:latin typeface="Arial"/>
                <a:ea typeface="Arial"/>
              </a:rPr>
              <a:t>Threshold and governance policy design</a:t>
            </a:r>
            <a:endParaRPr lang="en-US" sz="97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447" name="Shape 42"/>
          <p:cNvSpPr/>
          <p:nvPr/>
        </p:nvSpPr>
        <p:spPr>
          <a:xfrm>
            <a:off x="9144000" y="4014360"/>
            <a:ext cx="118440" cy="118440"/>
          </a:xfrm>
          <a:prstGeom prst="ellipse">
            <a:avLst/>
          </a:prstGeom>
          <a:solidFill>
            <a:srgbClr val="00A8A8"/>
          </a:solidFill>
          <a:ln w="12700">
            <a:solidFill>
              <a:srgbClr val="00A8A8"/>
            </a:solidFill>
            <a:round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38880" rIns="90000" bIns="3888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u="none" strike="noStrike">
              <a:solidFill>
                <a:schemeClr val="dk1"/>
              </a:solidFill>
              <a:effectLst/>
              <a:uFillTx/>
              <a:latin typeface="Arial"/>
            </a:endParaRPr>
          </a:p>
        </p:txBody>
      </p:sp>
      <p:sp>
        <p:nvSpPr>
          <p:cNvPr id="448" name="Text 43"/>
          <p:cNvSpPr/>
          <p:nvPr/>
        </p:nvSpPr>
        <p:spPr>
          <a:xfrm>
            <a:off x="9372600" y="3931920"/>
            <a:ext cx="1874160" cy="27396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 anchor="ctr">
            <a:normAutofit lnSpcReduction="10000"/>
          </a:bodyPr>
          <a:lstStyle/>
          <a:p>
            <a:pPr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970" b="0" u="none" strike="noStrike">
                <a:solidFill>
                  <a:srgbClr val="E1EBF2"/>
                </a:solidFill>
                <a:effectLst/>
                <a:uFillTx/>
                <a:latin typeface="Arial"/>
                <a:ea typeface="Arial"/>
              </a:rPr>
              <a:t>Dashboard architecture + iterative testing</a:t>
            </a:r>
            <a:endParaRPr lang="en-US" sz="97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449" name="Shape 44"/>
          <p:cNvSpPr/>
          <p:nvPr/>
        </p:nvSpPr>
        <p:spPr>
          <a:xfrm>
            <a:off x="9144000" y="4453200"/>
            <a:ext cx="118440" cy="118440"/>
          </a:xfrm>
          <a:prstGeom prst="ellipse">
            <a:avLst/>
          </a:prstGeom>
          <a:solidFill>
            <a:srgbClr val="00A8A8"/>
          </a:solidFill>
          <a:ln w="12700">
            <a:solidFill>
              <a:srgbClr val="00A8A8"/>
            </a:solidFill>
            <a:round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38880" rIns="90000" bIns="3888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u="none" strike="noStrike">
              <a:solidFill>
                <a:schemeClr val="dk1"/>
              </a:solidFill>
              <a:effectLst/>
              <a:uFillTx/>
              <a:latin typeface="Arial"/>
            </a:endParaRPr>
          </a:p>
        </p:txBody>
      </p:sp>
      <p:sp>
        <p:nvSpPr>
          <p:cNvPr id="450" name="Text 45"/>
          <p:cNvSpPr/>
          <p:nvPr/>
        </p:nvSpPr>
        <p:spPr>
          <a:xfrm>
            <a:off x="9372600" y="4370760"/>
            <a:ext cx="1874160" cy="27396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 anchor="ctr">
            <a:normAutofit lnSpcReduction="10000"/>
          </a:bodyPr>
          <a:lstStyle/>
          <a:p>
            <a:pPr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970" b="0" u="none" strike="noStrike">
                <a:solidFill>
                  <a:srgbClr val="E1EBF2"/>
                </a:solidFill>
                <a:effectLst/>
                <a:uFillTx/>
                <a:latin typeface="Arial"/>
                <a:ea typeface="Arial"/>
              </a:rPr>
              <a:t>Interpretation, documentation + limitations</a:t>
            </a:r>
            <a:endParaRPr lang="en-US" sz="97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451" name="Shape 46"/>
          <p:cNvSpPr/>
          <p:nvPr/>
        </p:nvSpPr>
        <p:spPr>
          <a:xfrm>
            <a:off x="5833800" y="5696640"/>
            <a:ext cx="5742000" cy="566640"/>
          </a:xfrm>
          <a:prstGeom prst="roundRect">
            <a:avLst>
              <a:gd name="adj" fmla="val 9677"/>
            </a:avLst>
          </a:prstGeom>
          <a:solidFill>
            <a:srgbClr val="FBF5E5"/>
          </a:solidFill>
          <a:ln w="12700">
            <a:solidFill>
              <a:srgbClr val="FBF5E5"/>
            </a:solidFill>
            <a:round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u="none" strike="noStrike">
              <a:solidFill>
                <a:schemeClr val="dk1"/>
              </a:solidFill>
              <a:effectLst/>
              <a:uFillTx/>
              <a:latin typeface="Arial"/>
            </a:endParaRPr>
          </a:p>
        </p:txBody>
      </p:sp>
      <p:sp>
        <p:nvSpPr>
          <p:cNvPr id="452" name="Shape 47"/>
          <p:cNvSpPr/>
          <p:nvPr/>
        </p:nvSpPr>
        <p:spPr>
          <a:xfrm>
            <a:off x="5833800" y="5696640"/>
            <a:ext cx="54360" cy="566640"/>
          </a:xfrm>
          <a:prstGeom prst="rect">
            <a:avLst/>
          </a:prstGeom>
          <a:solidFill>
            <a:srgbClr val="00A8A8"/>
          </a:solidFill>
          <a:ln w="12700">
            <a:solidFill>
              <a:srgbClr val="00A8A8"/>
            </a:solidFill>
            <a:round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u="none" strike="noStrike">
              <a:solidFill>
                <a:schemeClr val="dk1"/>
              </a:solidFill>
              <a:effectLst/>
              <a:uFillTx/>
              <a:latin typeface="Arial"/>
            </a:endParaRPr>
          </a:p>
        </p:txBody>
      </p:sp>
      <p:sp>
        <p:nvSpPr>
          <p:cNvPr id="453" name="Text 48"/>
          <p:cNvSpPr/>
          <p:nvPr/>
        </p:nvSpPr>
        <p:spPr>
          <a:xfrm>
            <a:off x="5998320" y="5779080"/>
            <a:ext cx="5486040" cy="40212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 anchor="ctr">
            <a:normAutofit fontScale="85000" lnSpcReduction="19999"/>
          </a:bodyPr>
          <a:lstStyle/>
          <a:p>
            <a:pPr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1200" b="1" u="none" strike="noStrike">
                <a:solidFill>
                  <a:srgbClr val="071B2C"/>
                </a:solidFill>
                <a:effectLst/>
                <a:uFillTx/>
                <a:latin typeface="Arial"/>
                <a:ea typeface="Arial"/>
              </a:rPr>
              <a:t>Generative AI supported research, structure, proofreading and troubleshooting — the project decisions, implementation, testing and academic judgement remained my responsibility.</a:t>
            </a:r>
            <a:endParaRPr lang="en-US" sz="120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454" name="Text 49"/>
          <p:cNvSpPr/>
          <p:nvPr/>
        </p:nvSpPr>
        <p:spPr>
          <a:xfrm>
            <a:off x="502920" y="6409800"/>
            <a:ext cx="10835280" cy="16416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 anchor="ctr">
            <a:normAutofit/>
          </a:bodyPr>
          <a:lstStyle/>
          <a:p>
            <a:pPr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750" b="0" u="none" strike="noStrike">
                <a:solidFill>
                  <a:srgbClr val="53616E"/>
                </a:solidFill>
                <a:effectLst/>
                <a:uFillTx/>
                <a:latin typeface="Arial"/>
              </a:rPr>
              <a:t>Governance framing: [3] NIST AI RMF (2023); [8] EU High-Level Expert Group, Ethics Guidelines for Trustworthy AI (2019).</a:t>
            </a:r>
            <a:endParaRPr lang="en-US" sz="75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455" name="PlaceHolder 1"/>
          <p:cNvSpPr>
            <a:spLocks noGrp="1"/>
          </p:cNvSpPr>
          <p:nvPr>
            <p:ph type="sldNum" idx="13"/>
          </p:nvPr>
        </p:nvSpPr>
        <p:spPr>
          <a:xfrm>
            <a:off x="11631240" y="6464880"/>
            <a:ext cx="319680" cy="164160"/>
          </a:xfrm>
          <a:prstGeom prst="rect">
            <a:avLst/>
          </a:prstGeom>
          <a:noFill/>
          <a:ln w="0">
            <a:noFill/>
          </a:ln>
        </p:spPr>
        <p:txBody>
          <a:bodyPr lIns="90000" tIns="45000" rIns="90000" bIns="45000" anchor="t">
            <a:noAutofit/>
          </a:bodyPr>
          <a:lstStyle>
            <a:lvl1pPr indent="0" algn="r" defTabSz="914400">
              <a:lnSpc>
                <a:spcPct val="100000"/>
              </a:lnSpc>
              <a:buNone/>
              <a:defRPr lang="en-US" sz="800" b="0" u="none" strike="noStrike">
                <a:solidFill>
                  <a:srgbClr val="FFFFFF"/>
                </a:solidFill>
                <a:effectLst/>
                <a:uFillTx/>
                <a:latin typeface="Arial"/>
                <a:ea typeface="Arial"/>
              </a:defRPr>
            </a:lvl1pPr>
          </a:lstStyle>
          <a:p>
            <a:pPr indent="0" algn="r" defTabSz="914400">
              <a:lnSpc>
                <a:spcPct val="100000"/>
              </a:lnSpc>
              <a:buNone/>
            </a:pPr>
            <a:fld id="{C0E3A169-76DF-491C-8B45-2C02E10BCFF9}" type="slidenum">
              <a:rPr lang="en-US" sz="800" b="0" u="none" strike="noStrike">
                <a:solidFill>
                  <a:srgbClr val="FFFFFF"/>
                </a:solidFill>
                <a:effectLst/>
                <a:uFillTx/>
                <a:latin typeface="Arial"/>
                <a:ea typeface="Arial"/>
              </a:rPr>
              <a:t>10</a:t>
            </a:fld>
            <a:endParaRPr lang="en-US" sz="800" b="0" u="none" strike="noStrike">
              <a:solidFill>
                <a:srgbClr val="000000"/>
              </a:solidFill>
              <a:effectLst/>
              <a:uFillTx/>
              <a:latin typeface="Times New Roman"/>
            </a:endParaRP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6" name="Shape 0"/>
          <p:cNvSpPr/>
          <p:nvPr/>
        </p:nvSpPr>
        <p:spPr>
          <a:xfrm>
            <a:off x="9381600" y="311040"/>
            <a:ext cx="100080" cy="100080"/>
          </a:xfrm>
          <a:prstGeom prst="ellipse">
            <a:avLst/>
          </a:prstGeom>
          <a:solidFill>
            <a:srgbClr val="CBD4DD"/>
          </a:solidFill>
          <a:ln w="12700">
            <a:solidFill>
              <a:srgbClr val="CBD4DD"/>
            </a:solidFill>
            <a:round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26280" rIns="90000" bIns="2628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u="none" strike="noStrike">
              <a:solidFill>
                <a:schemeClr val="dk1"/>
              </a:solidFill>
              <a:effectLst/>
              <a:uFillTx/>
              <a:latin typeface="Arial"/>
            </a:endParaRPr>
          </a:p>
        </p:txBody>
      </p:sp>
      <p:sp>
        <p:nvSpPr>
          <p:cNvPr id="457" name="Shape 1"/>
          <p:cNvSpPr/>
          <p:nvPr/>
        </p:nvSpPr>
        <p:spPr>
          <a:xfrm>
            <a:off x="9546480" y="311040"/>
            <a:ext cx="100080" cy="100080"/>
          </a:xfrm>
          <a:prstGeom prst="ellipse">
            <a:avLst/>
          </a:prstGeom>
          <a:solidFill>
            <a:srgbClr val="CBD4DD"/>
          </a:solidFill>
          <a:ln w="12700">
            <a:solidFill>
              <a:srgbClr val="CBD4DD"/>
            </a:solidFill>
            <a:round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26280" rIns="90000" bIns="2628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u="none" strike="noStrike">
              <a:solidFill>
                <a:schemeClr val="dk1"/>
              </a:solidFill>
              <a:effectLst/>
              <a:uFillTx/>
              <a:latin typeface="Arial"/>
            </a:endParaRPr>
          </a:p>
        </p:txBody>
      </p:sp>
      <p:sp>
        <p:nvSpPr>
          <p:cNvPr id="458" name="Shape 2"/>
          <p:cNvSpPr/>
          <p:nvPr/>
        </p:nvSpPr>
        <p:spPr>
          <a:xfrm>
            <a:off x="9711000" y="311040"/>
            <a:ext cx="100080" cy="100080"/>
          </a:xfrm>
          <a:prstGeom prst="ellipse">
            <a:avLst/>
          </a:prstGeom>
          <a:solidFill>
            <a:srgbClr val="CBD4DD"/>
          </a:solidFill>
          <a:ln w="12700">
            <a:solidFill>
              <a:srgbClr val="CBD4DD"/>
            </a:solidFill>
            <a:round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26280" rIns="90000" bIns="2628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u="none" strike="noStrike">
              <a:solidFill>
                <a:schemeClr val="dk1"/>
              </a:solidFill>
              <a:effectLst/>
              <a:uFillTx/>
              <a:latin typeface="Arial"/>
            </a:endParaRPr>
          </a:p>
        </p:txBody>
      </p:sp>
      <p:sp>
        <p:nvSpPr>
          <p:cNvPr id="459" name="Shape 3"/>
          <p:cNvSpPr/>
          <p:nvPr/>
        </p:nvSpPr>
        <p:spPr>
          <a:xfrm>
            <a:off x="9875520" y="311040"/>
            <a:ext cx="100080" cy="100080"/>
          </a:xfrm>
          <a:prstGeom prst="ellipse">
            <a:avLst/>
          </a:prstGeom>
          <a:solidFill>
            <a:srgbClr val="CBD4DD"/>
          </a:solidFill>
          <a:ln w="12700">
            <a:solidFill>
              <a:srgbClr val="CBD4DD"/>
            </a:solidFill>
            <a:round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26280" rIns="90000" bIns="2628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u="none" strike="noStrike">
              <a:solidFill>
                <a:schemeClr val="dk1"/>
              </a:solidFill>
              <a:effectLst/>
              <a:uFillTx/>
              <a:latin typeface="Arial"/>
            </a:endParaRPr>
          </a:p>
        </p:txBody>
      </p:sp>
      <p:sp>
        <p:nvSpPr>
          <p:cNvPr id="460" name="Shape 4"/>
          <p:cNvSpPr/>
          <p:nvPr/>
        </p:nvSpPr>
        <p:spPr>
          <a:xfrm>
            <a:off x="10040040" y="311040"/>
            <a:ext cx="100080" cy="100080"/>
          </a:xfrm>
          <a:prstGeom prst="ellipse">
            <a:avLst/>
          </a:prstGeom>
          <a:solidFill>
            <a:srgbClr val="CBD4DD"/>
          </a:solidFill>
          <a:ln w="12700">
            <a:solidFill>
              <a:srgbClr val="CBD4DD"/>
            </a:solidFill>
            <a:round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26280" rIns="90000" bIns="2628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u="none" strike="noStrike">
              <a:solidFill>
                <a:schemeClr val="dk1"/>
              </a:solidFill>
              <a:effectLst/>
              <a:uFillTx/>
              <a:latin typeface="Arial"/>
            </a:endParaRPr>
          </a:p>
        </p:txBody>
      </p:sp>
      <p:sp>
        <p:nvSpPr>
          <p:cNvPr id="461" name="Shape 5"/>
          <p:cNvSpPr/>
          <p:nvPr/>
        </p:nvSpPr>
        <p:spPr>
          <a:xfrm>
            <a:off x="10204560" y="311040"/>
            <a:ext cx="100080" cy="100080"/>
          </a:xfrm>
          <a:prstGeom prst="ellipse">
            <a:avLst/>
          </a:prstGeom>
          <a:solidFill>
            <a:srgbClr val="CBD4DD"/>
          </a:solidFill>
          <a:ln w="12700">
            <a:solidFill>
              <a:srgbClr val="CBD4DD"/>
            </a:solidFill>
            <a:round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26280" rIns="90000" bIns="2628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u="none" strike="noStrike">
              <a:solidFill>
                <a:schemeClr val="dk1"/>
              </a:solidFill>
              <a:effectLst/>
              <a:uFillTx/>
              <a:latin typeface="Arial"/>
            </a:endParaRPr>
          </a:p>
        </p:txBody>
      </p:sp>
      <p:sp>
        <p:nvSpPr>
          <p:cNvPr id="462" name="Shape 6"/>
          <p:cNvSpPr/>
          <p:nvPr/>
        </p:nvSpPr>
        <p:spPr>
          <a:xfrm>
            <a:off x="10369440" y="311040"/>
            <a:ext cx="100080" cy="100080"/>
          </a:xfrm>
          <a:prstGeom prst="ellipse">
            <a:avLst/>
          </a:prstGeom>
          <a:solidFill>
            <a:srgbClr val="CBD4DD"/>
          </a:solidFill>
          <a:ln w="12700">
            <a:solidFill>
              <a:srgbClr val="CBD4DD"/>
            </a:solidFill>
            <a:round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26280" rIns="90000" bIns="2628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u="none" strike="noStrike">
              <a:solidFill>
                <a:schemeClr val="dk1"/>
              </a:solidFill>
              <a:effectLst/>
              <a:uFillTx/>
              <a:latin typeface="Arial"/>
            </a:endParaRPr>
          </a:p>
        </p:txBody>
      </p:sp>
      <p:sp>
        <p:nvSpPr>
          <p:cNvPr id="463" name="Shape 7"/>
          <p:cNvSpPr/>
          <p:nvPr/>
        </p:nvSpPr>
        <p:spPr>
          <a:xfrm>
            <a:off x="10533960" y="311040"/>
            <a:ext cx="100080" cy="100080"/>
          </a:xfrm>
          <a:prstGeom prst="ellipse">
            <a:avLst/>
          </a:prstGeom>
          <a:solidFill>
            <a:srgbClr val="CBD4DD"/>
          </a:solidFill>
          <a:ln w="12700">
            <a:solidFill>
              <a:srgbClr val="CBD4DD"/>
            </a:solidFill>
            <a:round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26280" rIns="90000" bIns="2628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u="none" strike="noStrike">
              <a:solidFill>
                <a:schemeClr val="dk1"/>
              </a:solidFill>
              <a:effectLst/>
              <a:uFillTx/>
              <a:latin typeface="Arial"/>
            </a:endParaRPr>
          </a:p>
        </p:txBody>
      </p:sp>
      <p:sp>
        <p:nvSpPr>
          <p:cNvPr id="464" name="Shape 8"/>
          <p:cNvSpPr/>
          <p:nvPr/>
        </p:nvSpPr>
        <p:spPr>
          <a:xfrm>
            <a:off x="10698480" y="311040"/>
            <a:ext cx="100080" cy="100080"/>
          </a:xfrm>
          <a:prstGeom prst="ellipse">
            <a:avLst/>
          </a:prstGeom>
          <a:solidFill>
            <a:srgbClr val="CBD4DD"/>
          </a:solidFill>
          <a:ln w="12700">
            <a:solidFill>
              <a:srgbClr val="CBD4DD"/>
            </a:solidFill>
            <a:round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26280" rIns="90000" bIns="2628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u="none" strike="noStrike">
              <a:solidFill>
                <a:schemeClr val="dk1"/>
              </a:solidFill>
              <a:effectLst/>
              <a:uFillTx/>
              <a:latin typeface="Arial"/>
            </a:endParaRPr>
          </a:p>
        </p:txBody>
      </p:sp>
      <p:sp>
        <p:nvSpPr>
          <p:cNvPr id="465" name="Shape 9"/>
          <p:cNvSpPr/>
          <p:nvPr/>
        </p:nvSpPr>
        <p:spPr>
          <a:xfrm>
            <a:off x="10863000" y="311040"/>
            <a:ext cx="100080" cy="100080"/>
          </a:xfrm>
          <a:prstGeom prst="ellipse">
            <a:avLst/>
          </a:prstGeom>
          <a:solidFill>
            <a:srgbClr val="CBD4DD"/>
          </a:solidFill>
          <a:ln w="12700">
            <a:solidFill>
              <a:srgbClr val="CBD4DD"/>
            </a:solidFill>
            <a:round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26280" rIns="90000" bIns="2628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u="none" strike="noStrike">
              <a:solidFill>
                <a:schemeClr val="dk1"/>
              </a:solidFill>
              <a:effectLst/>
              <a:uFillTx/>
              <a:latin typeface="Arial"/>
            </a:endParaRPr>
          </a:p>
        </p:txBody>
      </p:sp>
      <p:sp>
        <p:nvSpPr>
          <p:cNvPr id="466" name="Shape 10"/>
          <p:cNvSpPr/>
          <p:nvPr/>
        </p:nvSpPr>
        <p:spPr>
          <a:xfrm>
            <a:off x="11027520" y="311040"/>
            <a:ext cx="100080" cy="100080"/>
          </a:xfrm>
          <a:prstGeom prst="ellipse">
            <a:avLst/>
          </a:prstGeom>
          <a:solidFill>
            <a:srgbClr val="00A8A8"/>
          </a:solidFill>
          <a:ln w="12700">
            <a:solidFill>
              <a:srgbClr val="00A8A8"/>
            </a:solidFill>
            <a:round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26280" rIns="90000" bIns="2628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u="none" strike="noStrike">
              <a:solidFill>
                <a:schemeClr val="dk1"/>
              </a:solidFill>
              <a:effectLst/>
              <a:uFillTx/>
              <a:latin typeface="Arial"/>
            </a:endParaRPr>
          </a:p>
        </p:txBody>
      </p:sp>
      <p:sp>
        <p:nvSpPr>
          <p:cNvPr id="467" name="Shape 11"/>
          <p:cNvSpPr/>
          <p:nvPr/>
        </p:nvSpPr>
        <p:spPr>
          <a:xfrm>
            <a:off x="11192400" y="311040"/>
            <a:ext cx="100080" cy="100080"/>
          </a:xfrm>
          <a:prstGeom prst="ellipse">
            <a:avLst/>
          </a:prstGeom>
          <a:solidFill>
            <a:srgbClr val="CBD4DD"/>
          </a:solidFill>
          <a:ln w="12700">
            <a:solidFill>
              <a:srgbClr val="CBD4DD"/>
            </a:solidFill>
            <a:round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26280" rIns="90000" bIns="2628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u="none" strike="noStrike">
              <a:solidFill>
                <a:schemeClr val="dk1"/>
              </a:solidFill>
              <a:effectLst/>
              <a:uFillTx/>
              <a:latin typeface="Arial"/>
            </a:endParaRPr>
          </a:p>
        </p:txBody>
      </p:sp>
      <p:sp>
        <p:nvSpPr>
          <p:cNvPr id="468" name="Text 12"/>
          <p:cNvSpPr/>
          <p:nvPr/>
        </p:nvSpPr>
        <p:spPr>
          <a:xfrm>
            <a:off x="502920" y="255960"/>
            <a:ext cx="2102760" cy="20088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 anchor="ctr">
            <a:normAutofit/>
          </a:bodyPr>
          <a:lstStyle/>
          <a:p>
            <a:pPr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950" b="1" u="none" strike="noStrike" spc="130">
                <a:solidFill>
                  <a:srgbClr val="00A8A8"/>
                </a:solidFill>
                <a:effectLst/>
                <a:uFillTx/>
                <a:latin typeface="Arial"/>
                <a:ea typeface="Arial"/>
              </a:rPr>
              <a:t>10 · CRITICAL EVALUATION</a:t>
            </a:r>
            <a:endParaRPr lang="en-US" sz="95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469" name="Text 13"/>
          <p:cNvSpPr/>
          <p:nvPr/>
        </p:nvSpPr>
        <p:spPr>
          <a:xfrm>
            <a:off x="502920" y="484560"/>
            <a:ext cx="10743840" cy="51156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 anchor="t">
            <a:normAutofit/>
          </a:bodyPr>
          <a:lstStyle/>
          <a:p>
            <a:pPr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2700" b="1" u="none" strike="noStrike">
                <a:solidFill>
                  <a:srgbClr val="071B2C"/>
                </a:solidFill>
                <a:effectLst/>
                <a:uFillTx/>
                <a:latin typeface="Arial"/>
                <a:ea typeface="Arial"/>
              </a:rPr>
              <a:t>What the project proves — and what it does not</a:t>
            </a:r>
            <a:endParaRPr lang="en-US" sz="270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470" name="Text 14"/>
          <p:cNvSpPr/>
          <p:nvPr/>
        </p:nvSpPr>
        <p:spPr>
          <a:xfrm>
            <a:off x="502920" y="978480"/>
            <a:ext cx="10698120" cy="29232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 anchor="t">
            <a:normAutofit/>
          </a:bodyPr>
          <a:lstStyle/>
          <a:p>
            <a:pPr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1150" b="0" u="none" strike="noStrike">
                <a:solidFill>
                  <a:srgbClr val="526271"/>
                </a:solidFill>
                <a:effectLst/>
                <a:uFillTx/>
                <a:latin typeface="Arial"/>
                <a:ea typeface="Arial"/>
              </a:rPr>
              <a:t>A distinction-level conclusion depends on defining the boundary of the evidence honestly.</a:t>
            </a:r>
            <a:endParaRPr lang="en-US" sz="115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471" name="Shape 15"/>
          <p:cNvSpPr/>
          <p:nvPr/>
        </p:nvSpPr>
        <p:spPr>
          <a:xfrm>
            <a:off x="567000" y="1426320"/>
            <a:ext cx="5303160" cy="3364560"/>
          </a:xfrm>
          <a:prstGeom prst="roundRect">
            <a:avLst>
              <a:gd name="adj" fmla="val 2174"/>
            </a:avLst>
          </a:prstGeom>
          <a:solidFill>
            <a:srgbClr val="EAF8F0"/>
          </a:solidFill>
          <a:ln w="10160">
            <a:solidFill>
              <a:srgbClr val="BFDCCB"/>
            </a:solidFill>
            <a:round/>
          </a:ln>
          <a:effectLst>
            <a:outerShdw blurRad="19080" dist="50402" dir="2700000" algn="bl" rotWithShape="0">
              <a:srgbClr val="7A8794">
                <a:alpha val="12000"/>
              </a:srgbClr>
            </a:outerShdw>
          </a:effectLst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u="none" strike="noStrike">
              <a:solidFill>
                <a:schemeClr val="dk1"/>
              </a:solidFill>
              <a:effectLst/>
              <a:uFillTx/>
              <a:latin typeface="Arial"/>
            </a:endParaRPr>
          </a:p>
        </p:txBody>
      </p:sp>
      <p:sp>
        <p:nvSpPr>
          <p:cNvPr id="472" name="Text 16"/>
          <p:cNvSpPr/>
          <p:nvPr/>
        </p:nvSpPr>
        <p:spPr>
          <a:xfrm>
            <a:off x="841320" y="1719000"/>
            <a:ext cx="3474360" cy="31068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 anchor="ctr">
            <a:normAutofit/>
          </a:bodyPr>
          <a:lstStyle/>
          <a:p>
            <a:pPr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1600" b="1" u="none" strike="noStrike">
                <a:solidFill>
                  <a:srgbClr val="071B2C"/>
                </a:solidFill>
                <a:effectLst/>
                <a:uFillTx/>
                <a:latin typeface="Arial"/>
                <a:ea typeface="Arial"/>
              </a:rPr>
              <a:t>What the project demonstrates</a:t>
            </a:r>
            <a:endParaRPr lang="en-US" sz="160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473" name="Shape 17"/>
          <p:cNvSpPr/>
          <p:nvPr/>
        </p:nvSpPr>
        <p:spPr>
          <a:xfrm>
            <a:off x="841320" y="2258640"/>
            <a:ext cx="383760" cy="292320"/>
          </a:xfrm>
          <a:prstGeom prst="roundRect">
            <a:avLst>
              <a:gd name="adj" fmla="val 25000"/>
            </a:avLst>
          </a:prstGeom>
          <a:solidFill>
            <a:srgbClr val="3FD28C"/>
          </a:solidFill>
          <a:ln w="12700">
            <a:solidFill>
              <a:srgbClr val="3FD28C"/>
            </a:solidFill>
            <a:round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u="none" strike="noStrike">
              <a:solidFill>
                <a:schemeClr val="dk1"/>
              </a:solidFill>
              <a:effectLst/>
              <a:uFillTx/>
              <a:latin typeface="Arial"/>
            </a:endParaRPr>
          </a:p>
        </p:txBody>
      </p:sp>
      <p:sp>
        <p:nvSpPr>
          <p:cNvPr id="474" name="Text 18"/>
          <p:cNvSpPr/>
          <p:nvPr/>
        </p:nvSpPr>
        <p:spPr>
          <a:xfrm>
            <a:off x="914400" y="2295000"/>
            <a:ext cx="237240" cy="21924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 anchor="ctr">
            <a:normAutofit/>
          </a:bodyPr>
          <a:lstStyle/>
          <a:p>
            <a:pPr algn="ctr"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920" b="1" u="none" strike="noStrike">
                <a:solidFill>
                  <a:srgbClr val="071B2C"/>
                </a:solidFill>
                <a:effectLst/>
                <a:uFillTx/>
                <a:latin typeface="Arial"/>
                <a:ea typeface="Arial"/>
              </a:rPr>
              <a:t>✓</a:t>
            </a:r>
            <a:endParaRPr lang="en-US" sz="92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475" name="Text 19"/>
          <p:cNvSpPr/>
          <p:nvPr/>
        </p:nvSpPr>
        <p:spPr>
          <a:xfrm>
            <a:off x="1353240" y="2221920"/>
            <a:ext cx="4023000" cy="34704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 anchor="ctr">
            <a:normAutofit/>
          </a:bodyPr>
          <a:lstStyle/>
          <a:p>
            <a:pPr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1060" b="0" u="none" strike="noStrike">
                <a:solidFill>
                  <a:srgbClr val="17212B"/>
                </a:solidFill>
                <a:effectLst/>
                <a:uFillTx/>
                <a:latin typeface="Arial"/>
                <a:ea typeface="Arial"/>
              </a:rPr>
              <a:t>Supervised ML can classify UNSW-NB15 attack traffic effectively.</a:t>
            </a:r>
            <a:endParaRPr lang="en-US" sz="106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476" name="Shape 20"/>
          <p:cNvSpPr/>
          <p:nvPr/>
        </p:nvSpPr>
        <p:spPr>
          <a:xfrm>
            <a:off x="841320" y="2779920"/>
            <a:ext cx="383760" cy="292320"/>
          </a:xfrm>
          <a:prstGeom prst="roundRect">
            <a:avLst>
              <a:gd name="adj" fmla="val 25000"/>
            </a:avLst>
          </a:prstGeom>
          <a:solidFill>
            <a:srgbClr val="3FD28C"/>
          </a:solidFill>
          <a:ln w="12700">
            <a:solidFill>
              <a:srgbClr val="3FD28C"/>
            </a:solidFill>
            <a:round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u="none" strike="noStrike">
              <a:solidFill>
                <a:schemeClr val="dk1"/>
              </a:solidFill>
              <a:effectLst/>
              <a:uFillTx/>
              <a:latin typeface="Arial"/>
            </a:endParaRPr>
          </a:p>
        </p:txBody>
      </p:sp>
      <p:sp>
        <p:nvSpPr>
          <p:cNvPr id="477" name="Text 21"/>
          <p:cNvSpPr/>
          <p:nvPr/>
        </p:nvSpPr>
        <p:spPr>
          <a:xfrm>
            <a:off x="914400" y="2816280"/>
            <a:ext cx="237240" cy="21924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 anchor="ctr">
            <a:normAutofit/>
          </a:bodyPr>
          <a:lstStyle/>
          <a:p>
            <a:pPr algn="ctr"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920" b="1" u="none" strike="noStrike">
                <a:solidFill>
                  <a:srgbClr val="071B2C"/>
                </a:solidFill>
                <a:effectLst/>
                <a:uFillTx/>
                <a:latin typeface="Arial"/>
                <a:ea typeface="Arial"/>
              </a:rPr>
              <a:t>✓</a:t>
            </a:r>
            <a:endParaRPr lang="en-US" sz="92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478" name="Text 22"/>
          <p:cNvSpPr/>
          <p:nvPr/>
        </p:nvSpPr>
        <p:spPr>
          <a:xfrm>
            <a:off x="1353240" y="2743200"/>
            <a:ext cx="4023000" cy="34704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 anchor="ctr">
            <a:normAutofit/>
          </a:bodyPr>
          <a:lstStyle/>
          <a:p>
            <a:pPr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1060" b="0" u="none" strike="noStrike">
                <a:solidFill>
                  <a:srgbClr val="17212B"/>
                </a:solidFill>
                <a:effectLst/>
                <a:uFillTx/>
                <a:latin typeface="Arial"/>
                <a:ea typeface="Arial"/>
              </a:rPr>
              <a:t>Risk-sensitive model selection can prioritise false-negative reduction.</a:t>
            </a:r>
            <a:endParaRPr lang="en-US" sz="106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479" name="Shape 23"/>
          <p:cNvSpPr/>
          <p:nvPr/>
        </p:nvSpPr>
        <p:spPr>
          <a:xfrm>
            <a:off x="841320" y="3300840"/>
            <a:ext cx="383760" cy="292320"/>
          </a:xfrm>
          <a:prstGeom prst="roundRect">
            <a:avLst>
              <a:gd name="adj" fmla="val 25000"/>
            </a:avLst>
          </a:prstGeom>
          <a:solidFill>
            <a:srgbClr val="3FD28C"/>
          </a:solidFill>
          <a:ln w="12700">
            <a:solidFill>
              <a:srgbClr val="3FD28C"/>
            </a:solidFill>
            <a:round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u="none" strike="noStrike">
              <a:solidFill>
                <a:schemeClr val="dk1"/>
              </a:solidFill>
              <a:effectLst/>
              <a:uFillTx/>
              <a:latin typeface="Arial"/>
            </a:endParaRPr>
          </a:p>
        </p:txBody>
      </p:sp>
      <p:sp>
        <p:nvSpPr>
          <p:cNvPr id="480" name="Text 24"/>
          <p:cNvSpPr/>
          <p:nvPr/>
        </p:nvSpPr>
        <p:spPr>
          <a:xfrm>
            <a:off x="914400" y="3337560"/>
            <a:ext cx="237240" cy="21924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 anchor="ctr">
            <a:normAutofit/>
          </a:bodyPr>
          <a:lstStyle/>
          <a:p>
            <a:pPr algn="ctr"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920" b="1" u="none" strike="noStrike">
                <a:solidFill>
                  <a:srgbClr val="071B2C"/>
                </a:solidFill>
                <a:effectLst/>
                <a:uFillTx/>
                <a:latin typeface="Arial"/>
                <a:ea typeface="Arial"/>
              </a:rPr>
              <a:t>✓</a:t>
            </a:r>
            <a:endParaRPr lang="en-US" sz="92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481" name="Text 25"/>
          <p:cNvSpPr/>
          <p:nvPr/>
        </p:nvSpPr>
        <p:spPr>
          <a:xfrm>
            <a:off x="1353240" y="3264480"/>
            <a:ext cx="4023000" cy="34704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 anchor="ctr">
            <a:normAutofit/>
          </a:bodyPr>
          <a:lstStyle/>
          <a:p>
            <a:pPr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1060" b="0" u="none" strike="noStrike">
                <a:solidFill>
                  <a:srgbClr val="17212B"/>
                </a:solidFill>
                <a:effectLst/>
                <a:uFillTx/>
                <a:latin typeface="Arial"/>
                <a:ea typeface="Arial"/>
              </a:rPr>
              <a:t>SHAP + feature importance can expose model behaviour.</a:t>
            </a:r>
            <a:endParaRPr lang="en-US" sz="106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482" name="Shape 26"/>
          <p:cNvSpPr/>
          <p:nvPr/>
        </p:nvSpPr>
        <p:spPr>
          <a:xfrm>
            <a:off x="841320" y="3822120"/>
            <a:ext cx="383760" cy="292320"/>
          </a:xfrm>
          <a:prstGeom prst="roundRect">
            <a:avLst>
              <a:gd name="adj" fmla="val 25000"/>
            </a:avLst>
          </a:prstGeom>
          <a:solidFill>
            <a:srgbClr val="3FD28C"/>
          </a:solidFill>
          <a:ln w="12700">
            <a:solidFill>
              <a:srgbClr val="3FD28C"/>
            </a:solidFill>
            <a:round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u="none" strike="noStrike">
              <a:solidFill>
                <a:schemeClr val="dk1"/>
              </a:solidFill>
              <a:effectLst/>
              <a:uFillTx/>
              <a:latin typeface="Arial"/>
            </a:endParaRPr>
          </a:p>
        </p:txBody>
      </p:sp>
      <p:sp>
        <p:nvSpPr>
          <p:cNvPr id="483" name="Text 27"/>
          <p:cNvSpPr/>
          <p:nvPr/>
        </p:nvSpPr>
        <p:spPr>
          <a:xfrm>
            <a:off x="914400" y="3858840"/>
            <a:ext cx="237240" cy="21924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 anchor="ctr">
            <a:normAutofit/>
          </a:bodyPr>
          <a:lstStyle/>
          <a:p>
            <a:pPr algn="ctr"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920" b="1" u="none" strike="noStrike">
                <a:solidFill>
                  <a:srgbClr val="071B2C"/>
                </a:solidFill>
                <a:effectLst/>
                <a:uFillTx/>
                <a:latin typeface="Arial"/>
                <a:ea typeface="Arial"/>
              </a:rPr>
              <a:t>✓</a:t>
            </a:r>
            <a:endParaRPr lang="en-US" sz="92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484" name="Text 28"/>
          <p:cNvSpPr/>
          <p:nvPr/>
        </p:nvSpPr>
        <p:spPr>
          <a:xfrm>
            <a:off x="1353240" y="3785760"/>
            <a:ext cx="4023000" cy="34704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 anchor="ctr">
            <a:normAutofit/>
          </a:bodyPr>
          <a:lstStyle/>
          <a:p>
            <a:pPr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1060" b="0" u="none" strike="noStrike">
                <a:solidFill>
                  <a:srgbClr val="17212B"/>
                </a:solidFill>
                <a:effectLst/>
                <a:uFillTx/>
                <a:latin typeface="Arial"/>
                <a:ea typeface="Arial"/>
              </a:rPr>
              <a:t>Governance controls can be embedded in a working dashboard artefact.</a:t>
            </a:r>
            <a:endParaRPr lang="en-US" sz="106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485" name="Shape 29"/>
          <p:cNvSpPr/>
          <p:nvPr/>
        </p:nvSpPr>
        <p:spPr>
          <a:xfrm>
            <a:off x="6144840" y="1426320"/>
            <a:ext cx="5449320" cy="3364560"/>
          </a:xfrm>
          <a:prstGeom prst="roundRect">
            <a:avLst>
              <a:gd name="adj" fmla="val 2174"/>
            </a:avLst>
          </a:prstGeom>
          <a:solidFill>
            <a:srgbClr val="FDEEEE"/>
          </a:solidFill>
          <a:ln w="10160">
            <a:solidFill>
              <a:srgbClr val="EDC9C9"/>
            </a:solidFill>
            <a:round/>
          </a:ln>
          <a:effectLst>
            <a:outerShdw blurRad="19080" dist="50402" dir="2700000" algn="bl" rotWithShape="0">
              <a:srgbClr val="7A8794">
                <a:alpha val="12000"/>
              </a:srgbClr>
            </a:outerShdw>
          </a:effectLst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u="none" strike="noStrike">
              <a:solidFill>
                <a:schemeClr val="dk1"/>
              </a:solidFill>
              <a:effectLst/>
              <a:uFillTx/>
              <a:latin typeface="Arial"/>
            </a:endParaRPr>
          </a:p>
        </p:txBody>
      </p:sp>
      <p:sp>
        <p:nvSpPr>
          <p:cNvPr id="486" name="Text 30"/>
          <p:cNvSpPr/>
          <p:nvPr/>
        </p:nvSpPr>
        <p:spPr>
          <a:xfrm>
            <a:off x="6419160" y="1719000"/>
            <a:ext cx="3474360" cy="31068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 anchor="ctr">
            <a:normAutofit/>
          </a:bodyPr>
          <a:lstStyle/>
          <a:p>
            <a:pPr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1600" b="1" u="none" strike="noStrike">
                <a:solidFill>
                  <a:srgbClr val="071B2C"/>
                </a:solidFill>
                <a:effectLst/>
                <a:uFillTx/>
                <a:latin typeface="Arial"/>
                <a:ea typeface="Arial"/>
              </a:rPr>
              <a:t>What it does NOT prove</a:t>
            </a:r>
            <a:endParaRPr lang="en-US" sz="160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487" name="Shape 31"/>
          <p:cNvSpPr/>
          <p:nvPr/>
        </p:nvSpPr>
        <p:spPr>
          <a:xfrm>
            <a:off x="6419160" y="2258640"/>
            <a:ext cx="383760" cy="292320"/>
          </a:xfrm>
          <a:prstGeom prst="roundRect">
            <a:avLst>
              <a:gd name="adj" fmla="val 25000"/>
            </a:avLst>
          </a:prstGeom>
          <a:solidFill>
            <a:srgbClr val="F5CACA"/>
          </a:solidFill>
          <a:ln w="12700">
            <a:solidFill>
              <a:srgbClr val="F5CACA"/>
            </a:solidFill>
            <a:round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u="none" strike="noStrike">
              <a:solidFill>
                <a:schemeClr val="dk1"/>
              </a:solidFill>
              <a:effectLst/>
              <a:uFillTx/>
              <a:latin typeface="Arial"/>
            </a:endParaRPr>
          </a:p>
        </p:txBody>
      </p:sp>
      <p:sp>
        <p:nvSpPr>
          <p:cNvPr id="488" name="Text 32"/>
          <p:cNvSpPr/>
          <p:nvPr/>
        </p:nvSpPr>
        <p:spPr>
          <a:xfrm>
            <a:off x="6492240" y="2295000"/>
            <a:ext cx="237240" cy="21924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 anchor="ctr">
            <a:normAutofit/>
          </a:bodyPr>
          <a:lstStyle/>
          <a:p>
            <a:pPr algn="ctr"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920" b="1" u="none" strike="noStrike">
                <a:solidFill>
                  <a:srgbClr val="E85D5D"/>
                </a:solidFill>
                <a:effectLst/>
                <a:uFillTx/>
                <a:latin typeface="Arial"/>
                <a:ea typeface="Arial"/>
              </a:rPr>
              <a:t>×</a:t>
            </a:r>
            <a:endParaRPr lang="en-US" sz="92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489" name="Text 33"/>
          <p:cNvSpPr/>
          <p:nvPr/>
        </p:nvSpPr>
        <p:spPr>
          <a:xfrm>
            <a:off x="6931080" y="2221920"/>
            <a:ext cx="4041360" cy="34704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 anchor="ctr">
            <a:normAutofit/>
          </a:bodyPr>
          <a:lstStyle/>
          <a:p>
            <a:pPr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1060" b="0" u="none" strike="noStrike">
                <a:solidFill>
                  <a:srgbClr val="17212B"/>
                </a:solidFill>
                <a:effectLst/>
                <a:uFillTx/>
                <a:latin typeface="Arial"/>
                <a:ea typeface="Arial"/>
              </a:rPr>
              <a:t>Performance on live banking network traffic.</a:t>
            </a:r>
            <a:endParaRPr lang="en-US" sz="106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490" name="Shape 34"/>
          <p:cNvSpPr/>
          <p:nvPr/>
        </p:nvSpPr>
        <p:spPr>
          <a:xfrm>
            <a:off x="6419160" y="2779920"/>
            <a:ext cx="383760" cy="292320"/>
          </a:xfrm>
          <a:prstGeom prst="roundRect">
            <a:avLst>
              <a:gd name="adj" fmla="val 25000"/>
            </a:avLst>
          </a:prstGeom>
          <a:solidFill>
            <a:srgbClr val="F5CACA"/>
          </a:solidFill>
          <a:ln w="12700">
            <a:solidFill>
              <a:srgbClr val="F5CACA"/>
            </a:solidFill>
            <a:round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u="none" strike="noStrike">
              <a:solidFill>
                <a:schemeClr val="dk1"/>
              </a:solidFill>
              <a:effectLst/>
              <a:uFillTx/>
              <a:latin typeface="Arial"/>
            </a:endParaRPr>
          </a:p>
        </p:txBody>
      </p:sp>
      <p:sp>
        <p:nvSpPr>
          <p:cNvPr id="491" name="Text 35"/>
          <p:cNvSpPr/>
          <p:nvPr/>
        </p:nvSpPr>
        <p:spPr>
          <a:xfrm>
            <a:off x="6492240" y="2816280"/>
            <a:ext cx="237240" cy="21924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 anchor="ctr">
            <a:normAutofit/>
          </a:bodyPr>
          <a:lstStyle/>
          <a:p>
            <a:pPr algn="ctr"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920" b="1" u="none" strike="noStrike">
                <a:solidFill>
                  <a:srgbClr val="E85D5D"/>
                </a:solidFill>
                <a:effectLst/>
                <a:uFillTx/>
                <a:latin typeface="Arial"/>
                <a:ea typeface="Arial"/>
              </a:rPr>
              <a:t>×</a:t>
            </a:r>
            <a:endParaRPr lang="en-US" sz="92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492" name="Text 36"/>
          <p:cNvSpPr/>
          <p:nvPr/>
        </p:nvSpPr>
        <p:spPr>
          <a:xfrm>
            <a:off x="6931080" y="2743200"/>
            <a:ext cx="4041360" cy="34704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 anchor="ctr">
            <a:normAutofit/>
          </a:bodyPr>
          <a:lstStyle/>
          <a:p>
            <a:pPr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1060" b="0" u="none" strike="noStrike">
                <a:solidFill>
                  <a:srgbClr val="17212B"/>
                </a:solidFill>
                <a:effectLst/>
                <a:uFillTx/>
                <a:latin typeface="Arial"/>
                <a:ea typeface="Arial"/>
              </a:rPr>
              <a:t>Production security, resilience or regulatory compliance.</a:t>
            </a:r>
            <a:endParaRPr lang="en-US" sz="106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493" name="Shape 37"/>
          <p:cNvSpPr/>
          <p:nvPr/>
        </p:nvSpPr>
        <p:spPr>
          <a:xfrm>
            <a:off x="6419160" y="3300840"/>
            <a:ext cx="383760" cy="292320"/>
          </a:xfrm>
          <a:prstGeom prst="roundRect">
            <a:avLst>
              <a:gd name="adj" fmla="val 25000"/>
            </a:avLst>
          </a:prstGeom>
          <a:solidFill>
            <a:srgbClr val="F5CACA"/>
          </a:solidFill>
          <a:ln w="12700">
            <a:solidFill>
              <a:srgbClr val="F5CACA"/>
            </a:solidFill>
            <a:round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u="none" strike="noStrike">
              <a:solidFill>
                <a:schemeClr val="dk1"/>
              </a:solidFill>
              <a:effectLst/>
              <a:uFillTx/>
              <a:latin typeface="Arial"/>
            </a:endParaRPr>
          </a:p>
        </p:txBody>
      </p:sp>
      <p:sp>
        <p:nvSpPr>
          <p:cNvPr id="494" name="Text 38"/>
          <p:cNvSpPr/>
          <p:nvPr/>
        </p:nvSpPr>
        <p:spPr>
          <a:xfrm>
            <a:off x="6492240" y="3337560"/>
            <a:ext cx="237240" cy="21924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 anchor="ctr">
            <a:normAutofit/>
          </a:bodyPr>
          <a:lstStyle/>
          <a:p>
            <a:pPr algn="ctr"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920" b="1" u="none" strike="noStrike">
                <a:solidFill>
                  <a:srgbClr val="E85D5D"/>
                </a:solidFill>
                <a:effectLst/>
                <a:uFillTx/>
                <a:latin typeface="Arial"/>
                <a:ea typeface="Arial"/>
              </a:rPr>
              <a:t>×</a:t>
            </a:r>
            <a:endParaRPr lang="en-US" sz="92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495" name="Text 39"/>
          <p:cNvSpPr/>
          <p:nvPr/>
        </p:nvSpPr>
        <p:spPr>
          <a:xfrm>
            <a:off x="6931080" y="3264480"/>
            <a:ext cx="4041360" cy="34704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 anchor="ctr">
            <a:normAutofit/>
          </a:bodyPr>
          <a:lstStyle/>
          <a:p>
            <a:pPr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1060" b="0" u="none" strike="noStrike">
                <a:solidFill>
                  <a:srgbClr val="17212B"/>
                </a:solidFill>
                <a:effectLst/>
                <a:uFillTx/>
                <a:latin typeface="Arial"/>
                <a:ea typeface="Arial"/>
              </a:rPr>
              <a:t>Professional-user acceptance or SOC workflow effectiveness.</a:t>
            </a:r>
            <a:endParaRPr lang="en-US" sz="106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496" name="Shape 40"/>
          <p:cNvSpPr/>
          <p:nvPr/>
        </p:nvSpPr>
        <p:spPr>
          <a:xfrm>
            <a:off x="6419160" y="3822120"/>
            <a:ext cx="383760" cy="292320"/>
          </a:xfrm>
          <a:prstGeom prst="roundRect">
            <a:avLst>
              <a:gd name="adj" fmla="val 25000"/>
            </a:avLst>
          </a:prstGeom>
          <a:solidFill>
            <a:srgbClr val="F5CACA"/>
          </a:solidFill>
          <a:ln w="12700">
            <a:solidFill>
              <a:srgbClr val="F5CACA"/>
            </a:solidFill>
            <a:round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u="none" strike="noStrike">
              <a:solidFill>
                <a:schemeClr val="dk1"/>
              </a:solidFill>
              <a:effectLst/>
              <a:uFillTx/>
              <a:latin typeface="Arial"/>
            </a:endParaRPr>
          </a:p>
        </p:txBody>
      </p:sp>
      <p:sp>
        <p:nvSpPr>
          <p:cNvPr id="497" name="Text 41"/>
          <p:cNvSpPr/>
          <p:nvPr/>
        </p:nvSpPr>
        <p:spPr>
          <a:xfrm>
            <a:off x="6492240" y="3858840"/>
            <a:ext cx="237240" cy="21924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 anchor="ctr">
            <a:normAutofit/>
          </a:bodyPr>
          <a:lstStyle/>
          <a:p>
            <a:pPr algn="ctr"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920" b="1" u="none" strike="noStrike">
                <a:solidFill>
                  <a:srgbClr val="E85D5D"/>
                </a:solidFill>
                <a:effectLst/>
                <a:uFillTx/>
                <a:latin typeface="Arial"/>
                <a:ea typeface="Arial"/>
              </a:rPr>
              <a:t>×</a:t>
            </a:r>
            <a:endParaRPr lang="en-US" sz="92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498" name="Text 42"/>
          <p:cNvSpPr/>
          <p:nvPr/>
        </p:nvSpPr>
        <p:spPr>
          <a:xfrm>
            <a:off x="6931080" y="3785760"/>
            <a:ext cx="4041360" cy="34704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 anchor="ctr">
            <a:normAutofit/>
          </a:bodyPr>
          <a:lstStyle/>
          <a:p>
            <a:pPr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1060" b="0" u="none" strike="noStrike">
                <a:solidFill>
                  <a:srgbClr val="17212B"/>
                </a:solidFill>
                <a:effectLst/>
                <a:uFillTx/>
                <a:latin typeface="Arial"/>
                <a:ea typeface="Arial"/>
              </a:rPr>
              <a:t>Causal meaning of SHAP explanations or universal model superiority.</a:t>
            </a:r>
            <a:endParaRPr lang="en-US" sz="106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499" name="Text 43"/>
          <p:cNvSpPr/>
          <p:nvPr/>
        </p:nvSpPr>
        <p:spPr>
          <a:xfrm>
            <a:off x="621720" y="5148000"/>
            <a:ext cx="1142640" cy="23724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 anchor="ctr">
            <a:normAutofit/>
          </a:bodyPr>
          <a:lstStyle/>
          <a:p>
            <a:pPr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1100" b="1" u="none" strike="noStrike">
                <a:solidFill>
                  <a:srgbClr val="00A8A8"/>
                </a:solidFill>
                <a:effectLst/>
                <a:uFillTx/>
                <a:latin typeface="Arial"/>
                <a:ea typeface="Arial"/>
              </a:rPr>
              <a:t>Future work</a:t>
            </a:r>
            <a:endParaRPr lang="en-US" sz="110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500" name="Shape 44"/>
          <p:cNvSpPr/>
          <p:nvPr/>
        </p:nvSpPr>
        <p:spPr>
          <a:xfrm>
            <a:off x="1828800" y="5102280"/>
            <a:ext cx="2148480" cy="292320"/>
          </a:xfrm>
          <a:prstGeom prst="roundRect">
            <a:avLst>
              <a:gd name="adj" fmla="val 25000"/>
            </a:avLst>
          </a:prstGeom>
          <a:solidFill>
            <a:srgbClr val="EAF3FB"/>
          </a:solidFill>
          <a:ln w="12700">
            <a:solidFill>
              <a:srgbClr val="EAF3FB"/>
            </a:solidFill>
            <a:round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u="none" strike="noStrike">
              <a:solidFill>
                <a:schemeClr val="dk1"/>
              </a:solidFill>
              <a:effectLst/>
              <a:uFillTx/>
              <a:latin typeface="Arial"/>
            </a:endParaRPr>
          </a:p>
        </p:txBody>
      </p:sp>
      <p:sp>
        <p:nvSpPr>
          <p:cNvPr id="501" name="Text 45"/>
          <p:cNvSpPr/>
          <p:nvPr/>
        </p:nvSpPr>
        <p:spPr>
          <a:xfrm>
            <a:off x="1901880" y="5139000"/>
            <a:ext cx="2002320" cy="21924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 anchor="ctr">
            <a:normAutofit/>
          </a:bodyPr>
          <a:lstStyle/>
          <a:p>
            <a:pPr algn="ctr"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920" b="1" u="none" strike="noStrike">
                <a:solidFill>
                  <a:srgbClr val="071B2C"/>
                </a:solidFill>
                <a:effectLst/>
                <a:uFillTx/>
                <a:latin typeface="Arial"/>
                <a:ea typeface="Arial"/>
              </a:rPr>
              <a:t>Newer / cross-dataset validation</a:t>
            </a:r>
            <a:endParaRPr lang="en-US" sz="92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502" name="Shape 46"/>
          <p:cNvSpPr/>
          <p:nvPr/>
        </p:nvSpPr>
        <p:spPr>
          <a:xfrm>
            <a:off x="4251960" y="5102280"/>
            <a:ext cx="2148480" cy="292320"/>
          </a:xfrm>
          <a:prstGeom prst="roundRect">
            <a:avLst>
              <a:gd name="adj" fmla="val 25000"/>
            </a:avLst>
          </a:prstGeom>
          <a:solidFill>
            <a:srgbClr val="EAF3FB"/>
          </a:solidFill>
          <a:ln w="12700">
            <a:solidFill>
              <a:srgbClr val="EAF3FB"/>
            </a:solidFill>
            <a:round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u="none" strike="noStrike">
              <a:solidFill>
                <a:schemeClr val="dk1"/>
              </a:solidFill>
              <a:effectLst/>
              <a:uFillTx/>
              <a:latin typeface="Arial"/>
            </a:endParaRPr>
          </a:p>
        </p:txBody>
      </p:sp>
      <p:sp>
        <p:nvSpPr>
          <p:cNvPr id="503" name="Text 47"/>
          <p:cNvSpPr/>
          <p:nvPr/>
        </p:nvSpPr>
        <p:spPr>
          <a:xfrm>
            <a:off x="4325040" y="5139000"/>
            <a:ext cx="2002320" cy="21924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 anchor="ctr">
            <a:normAutofit/>
          </a:bodyPr>
          <a:lstStyle/>
          <a:p>
            <a:pPr algn="ctr"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920" b="1" u="none" strike="noStrike">
                <a:solidFill>
                  <a:srgbClr val="071B2C"/>
                </a:solidFill>
                <a:effectLst/>
                <a:uFillTx/>
                <a:latin typeface="Arial"/>
                <a:ea typeface="Arial"/>
              </a:rPr>
              <a:t>Multi-class attack prediction</a:t>
            </a:r>
            <a:endParaRPr lang="en-US" sz="92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504" name="Shape 48"/>
          <p:cNvSpPr/>
          <p:nvPr/>
        </p:nvSpPr>
        <p:spPr>
          <a:xfrm>
            <a:off x="6675120" y="5102280"/>
            <a:ext cx="2148480" cy="292320"/>
          </a:xfrm>
          <a:prstGeom prst="roundRect">
            <a:avLst>
              <a:gd name="adj" fmla="val 25000"/>
            </a:avLst>
          </a:prstGeom>
          <a:solidFill>
            <a:srgbClr val="EAF3FB"/>
          </a:solidFill>
          <a:ln w="12700">
            <a:solidFill>
              <a:srgbClr val="EAF3FB"/>
            </a:solidFill>
            <a:round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u="none" strike="noStrike">
              <a:solidFill>
                <a:schemeClr val="dk1"/>
              </a:solidFill>
              <a:effectLst/>
              <a:uFillTx/>
              <a:latin typeface="Arial"/>
            </a:endParaRPr>
          </a:p>
        </p:txBody>
      </p:sp>
      <p:sp>
        <p:nvSpPr>
          <p:cNvPr id="505" name="Text 49"/>
          <p:cNvSpPr/>
          <p:nvPr/>
        </p:nvSpPr>
        <p:spPr>
          <a:xfrm>
            <a:off x="6748200" y="5139000"/>
            <a:ext cx="2002320" cy="21924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 anchor="ctr">
            <a:normAutofit/>
          </a:bodyPr>
          <a:lstStyle/>
          <a:p>
            <a:pPr algn="ctr"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920" b="1" u="none" strike="noStrike">
                <a:solidFill>
                  <a:srgbClr val="071B2C"/>
                </a:solidFill>
                <a:effectLst/>
                <a:uFillTx/>
                <a:latin typeface="Arial"/>
                <a:ea typeface="Arial"/>
              </a:rPr>
              <a:t>Professional analyst evaluation</a:t>
            </a:r>
            <a:endParaRPr lang="en-US" sz="92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506" name="Shape 50"/>
          <p:cNvSpPr/>
          <p:nvPr/>
        </p:nvSpPr>
        <p:spPr>
          <a:xfrm>
            <a:off x="9098280" y="5102280"/>
            <a:ext cx="2148480" cy="292320"/>
          </a:xfrm>
          <a:prstGeom prst="roundRect">
            <a:avLst>
              <a:gd name="adj" fmla="val 25000"/>
            </a:avLst>
          </a:prstGeom>
          <a:solidFill>
            <a:srgbClr val="FBF5E5"/>
          </a:solidFill>
          <a:ln w="12700">
            <a:solidFill>
              <a:srgbClr val="FBF5E5"/>
            </a:solidFill>
            <a:round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u="none" strike="noStrike">
              <a:solidFill>
                <a:schemeClr val="dk1"/>
              </a:solidFill>
              <a:effectLst/>
              <a:uFillTx/>
              <a:latin typeface="Arial"/>
            </a:endParaRPr>
          </a:p>
        </p:txBody>
      </p:sp>
      <p:sp>
        <p:nvSpPr>
          <p:cNvPr id="507" name="Text 51"/>
          <p:cNvSpPr/>
          <p:nvPr/>
        </p:nvSpPr>
        <p:spPr>
          <a:xfrm>
            <a:off x="9171360" y="5139000"/>
            <a:ext cx="2002320" cy="21924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 anchor="ctr">
            <a:normAutofit fontScale="92500"/>
          </a:bodyPr>
          <a:lstStyle/>
          <a:p>
            <a:pPr algn="ctr"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920" b="1" u="none" strike="noStrike">
                <a:solidFill>
                  <a:srgbClr val="071B2C"/>
                </a:solidFill>
                <a:effectLst/>
                <a:uFillTx/>
                <a:latin typeface="Arial"/>
                <a:ea typeface="Arial"/>
              </a:rPr>
              <a:t>Secure deployment + database audit</a:t>
            </a:r>
            <a:endParaRPr lang="en-US" sz="92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508" name="Shape 52"/>
          <p:cNvSpPr/>
          <p:nvPr/>
        </p:nvSpPr>
        <p:spPr>
          <a:xfrm>
            <a:off x="567000" y="5806440"/>
            <a:ext cx="11009160" cy="566640"/>
          </a:xfrm>
          <a:prstGeom prst="roundRect">
            <a:avLst>
              <a:gd name="adj" fmla="val 9677"/>
            </a:avLst>
          </a:prstGeom>
          <a:solidFill>
            <a:srgbClr val="FBF5E5"/>
          </a:solidFill>
          <a:ln w="12700">
            <a:solidFill>
              <a:srgbClr val="FBF5E5"/>
            </a:solidFill>
            <a:round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u="none" strike="noStrike">
              <a:solidFill>
                <a:schemeClr val="dk1"/>
              </a:solidFill>
              <a:effectLst/>
              <a:uFillTx/>
              <a:latin typeface="Arial"/>
            </a:endParaRPr>
          </a:p>
        </p:txBody>
      </p:sp>
      <p:sp>
        <p:nvSpPr>
          <p:cNvPr id="509" name="Shape 53"/>
          <p:cNvSpPr/>
          <p:nvPr/>
        </p:nvSpPr>
        <p:spPr>
          <a:xfrm>
            <a:off x="567000" y="5806440"/>
            <a:ext cx="54360" cy="566640"/>
          </a:xfrm>
          <a:prstGeom prst="rect">
            <a:avLst/>
          </a:prstGeom>
          <a:solidFill>
            <a:srgbClr val="00A8A8"/>
          </a:solidFill>
          <a:ln w="12700">
            <a:solidFill>
              <a:srgbClr val="00A8A8"/>
            </a:solidFill>
            <a:round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u="none" strike="noStrike">
              <a:solidFill>
                <a:schemeClr val="dk1"/>
              </a:solidFill>
              <a:effectLst/>
              <a:uFillTx/>
              <a:latin typeface="Arial"/>
            </a:endParaRPr>
          </a:p>
        </p:txBody>
      </p:sp>
      <p:sp>
        <p:nvSpPr>
          <p:cNvPr id="510" name="Text 54"/>
          <p:cNvSpPr/>
          <p:nvPr/>
        </p:nvSpPr>
        <p:spPr>
          <a:xfrm>
            <a:off x="731520" y="5888880"/>
            <a:ext cx="10752840" cy="40212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 anchor="ctr">
            <a:normAutofit/>
          </a:bodyPr>
          <a:lstStyle/>
          <a:p>
            <a:pPr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1200" b="1" u="none" strike="noStrike">
                <a:solidFill>
                  <a:srgbClr val="071B2C"/>
                </a:solidFill>
                <a:effectLst/>
                <a:uFillTx/>
                <a:latin typeface="Arial"/>
                <a:ea typeface="Arial"/>
              </a:rPr>
              <a:t>Positioning: this is a governed academic proof of concept — deliberately not presented as a production banking security system.</a:t>
            </a:r>
            <a:endParaRPr lang="en-US" sz="120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511" name="Text 55"/>
          <p:cNvSpPr/>
          <p:nvPr/>
        </p:nvSpPr>
        <p:spPr>
          <a:xfrm>
            <a:off x="502920" y="6409800"/>
            <a:ext cx="10835280" cy="16416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 anchor="ctr">
            <a:normAutofit/>
          </a:bodyPr>
          <a:lstStyle/>
          <a:p>
            <a:pPr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730" b="0" u="none" strike="noStrike">
                <a:solidFill>
                  <a:srgbClr val="53616E"/>
                </a:solidFill>
                <a:effectLst/>
                <a:uFillTx/>
                <a:latin typeface="Arial"/>
                <a:ea typeface="Arial"/>
              </a:rPr>
              <a:t>Limitations are derived from the project scope, public benchmark dataset, local deployment and developer-led functional evaluation.</a:t>
            </a:r>
            <a:endParaRPr lang="en-US" sz="73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512" name="PlaceHolder 1"/>
          <p:cNvSpPr>
            <a:spLocks noGrp="1"/>
          </p:cNvSpPr>
          <p:nvPr>
            <p:ph type="sldNum" idx="14"/>
          </p:nvPr>
        </p:nvSpPr>
        <p:spPr>
          <a:xfrm>
            <a:off x="11631240" y="6464880"/>
            <a:ext cx="319680" cy="164160"/>
          </a:xfrm>
          <a:prstGeom prst="rect">
            <a:avLst/>
          </a:prstGeom>
          <a:noFill/>
          <a:ln w="0">
            <a:noFill/>
          </a:ln>
        </p:spPr>
        <p:txBody>
          <a:bodyPr lIns="90000" tIns="45000" rIns="90000" bIns="45000" anchor="t">
            <a:noAutofit/>
          </a:bodyPr>
          <a:lstStyle>
            <a:lvl1pPr indent="0" algn="r" defTabSz="914400">
              <a:lnSpc>
                <a:spcPct val="100000"/>
              </a:lnSpc>
              <a:buNone/>
              <a:defRPr lang="en-US" sz="800" b="0" u="none" strike="noStrike">
                <a:solidFill>
                  <a:srgbClr val="FFFFFF"/>
                </a:solidFill>
                <a:effectLst/>
                <a:uFillTx/>
                <a:latin typeface="Arial"/>
                <a:ea typeface="Arial"/>
              </a:defRPr>
            </a:lvl1pPr>
          </a:lstStyle>
          <a:p>
            <a:pPr indent="0" algn="r" defTabSz="914400">
              <a:lnSpc>
                <a:spcPct val="100000"/>
              </a:lnSpc>
              <a:buNone/>
            </a:pPr>
            <a:fld id="{785B5B6E-AAE5-4418-AAB9-7CB59C86021F}" type="slidenum">
              <a:rPr lang="en-US" sz="800" b="0" u="none" strike="noStrike">
                <a:solidFill>
                  <a:srgbClr val="FFFFFF"/>
                </a:solidFill>
                <a:effectLst/>
                <a:uFillTx/>
                <a:latin typeface="Arial"/>
                <a:ea typeface="Arial"/>
              </a:rPr>
              <a:t>11</a:t>
            </a:fld>
            <a:endParaRPr lang="en-US" sz="800" b="0" u="none" strike="noStrike">
              <a:solidFill>
                <a:srgbClr val="000000"/>
              </a:solidFill>
              <a:effectLst/>
              <a:uFillTx/>
              <a:latin typeface="Times New Roman"/>
            </a:endParaRP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3" name="Shape 0"/>
          <p:cNvSpPr/>
          <p:nvPr/>
        </p:nvSpPr>
        <p:spPr>
          <a:xfrm>
            <a:off x="9381600" y="311040"/>
            <a:ext cx="100080" cy="100080"/>
          </a:xfrm>
          <a:prstGeom prst="ellipse">
            <a:avLst/>
          </a:prstGeom>
          <a:solidFill>
            <a:srgbClr val="CBD4DD"/>
          </a:solidFill>
          <a:ln w="12700">
            <a:solidFill>
              <a:srgbClr val="CBD4DD"/>
            </a:solidFill>
            <a:round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26280" rIns="90000" bIns="2628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u="none" strike="noStrike">
              <a:solidFill>
                <a:schemeClr val="dk1"/>
              </a:solidFill>
              <a:effectLst/>
              <a:uFillTx/>
              <a:latin typeface="Arial"/>
            </a:endParaRPr>
          </a:p>
        </p:txBody>
      </p:sp>
      <p:sp>
        <p:nvSpPr>
          <p:cNvPr id="514" name="Shape 1"/>
          <p:cNvSpPr/>
          <p:nvPr/>
        </p:nvSpPr>
        <p:spPr>
          <a:xfrm>
            <a:off x="9546480" y="311040"/>
            <a:ext cx="100080" cy="100080"/>
          </a:xfrm>
          <a:prstGeom prst="ellipse">
            <a:avLst/>
          </a:prstGeom>
          <a:solidFill>
            <a:srgbClr val="CBD4DD"/>
          </a:solidFill>
          <a:ln w="12700">
            <a:solidFill>
              <a:srgbClr val="CBD4DD"/>
            </a:solidFill>
            <a:round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26280" rIns="90000" bIns="2628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u="none" strike="noStrike">
              <a:solidFill>
                <a:schemeClr val="dk1"/>
              </a:solidFill>
              <a:effectLst/>
              <a:uFillTx/>
              <a:latin typeface="Arial"/>
            </a:endParaRPr>
          </a:p>
        </p:txBody>
      </p:sp>
      <p:sp>
        <p:nvSpPr>
          <p:cNvPr id="515" name="Shape 2"/>
          <p:cNvSpPr/>
          <p:nvPr/>
        </p:nvSpPr>
        <p:spPr>
          <a:xfrm>
            <a:off x="9711000" y="311040"/>
            <a:ext cx="100080" cy="100080"/>
          </a:xfrm>
          <a:prstGeom prst="ellipse">
            <a:avLst/>
          </a:prstGeom>
          <a:solidFill>
            <a:srgbClr val="CBD4DD"/>
          </a:solidFill>
          <a:ln w="12700">
            <a:solidFill>
              <a:srgbClr val="CBD4DD"/>
            </a:solidFill>
            <a:round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26280" rIns="90000" bIns="2628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u="none" strike="noStrike">
              <a:solidFill>
                <a:schemeClr val="dk1"/>
              </a:solidFill>
              <a:effectLst/>
              <a:uFillTx/>
              <a:latin typeface="Arial"/>
            </a:endParaRPr>
          </a:p>
        </p:txBody>
      </p:sp>
      <p:sp>
        <p:nvSpPr>
          <p:cNvPr id="516" name="Shape 3"/>
          <p:cNvSpPr/>
          <p:nvPr/>
        </p:nvSpPr>
        <p:spPr>
          <a:xfrm>
            <a:off x="9875520" y="311040"/>
            <a:ext cx="100080" cy="100080"/>
          </a:xfrm>
          <a:prstGeom prst="ellipse">
            <a:avLst/>
          </a:prstGeom>
          <a:solidFill>
            <a:srgbClr val="CBD4DD"/>
          </a:solidFill>
          <a:ln w="12700">
            <a:solidFill>
              <a:srgbClr val="CBD4DD"/>
            </a:solidFill>
            <a:round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26280" rIns="90000" bIns="2628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u="none" strike="noStrike">
              <a:solidFill>
                <a:schemeClr val="dk1"/>
              </a:solidFill>
              <a:effectLst/>
              <a:uFillTx/>
              <a:latin typeface="Arial"/>
            </a:endParaRPr>
          </a:p>
        </p:txBody>
      </p:sp>
      <p:sp>
        <p:nvSpPr>
          <p:cNvPr id="517" name="Shape 4"/>
          <p:cNvSpPr/>
          <p:nvPr/>
        </p:nvSpPr>
        <p:spPr>
          <a:xfrm>
            <a:off x="10040040" y="311040"/>
            <a:ext cx="100080" cy="100080"/>
          </a:xfrm>
          <a:prstGeom prst="ellipse">
            <a:avLst/>
          </a:prstGeom>
          <a:solidFill>
            <a:srgbClr val="CBD4DD"/>
          </a:solidFill>
          <a:ln w="12700">
            <a:solidFill>
              <a:srgbClr val="CBD4DD"/>
            </a:solidFill>
            <a:round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26280" rIns="90000" bIns="2628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u="none" strike="noStrike">
              <a:solidFill>
                <a:schemeClr val="dk1"/>
              </a:solidFill>
              <a:effectLst/>
              <a:uFillTx/>
              <a:latin typeface="Arial"/>
            </a:endParaRPr>
          </a:p>
        </p:txBody>
      </p:sp>
      <p:sp>
        <p:nvSpPr>
          <p:cNvPr id="518" name="Shape 5"/>
          <p:cNvSpPr/>
          <p:nvPr/>
        </p:nvSpPr>
        <p:spPr>
          <a:xfrm>
            <a:off x="10204560" y="311040"/>
            <a:ext cx="100080" cy="100080"/>
          </a:xfrm>
          <a:prstGeom prst="ellipse">
            <a:avLst/>
          </a:prstGeom>
          <a:solidFill>
            <a:srgbClr val="CBD4DD"/>
          </a:solidFill>
          <a:ln w="12700">
            <a:solidFill>
              <a:srgbClr val="CBD4DD"/>
            </a:solidFill>
            <a:round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26280" rIns="90000" bIns="2628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u="none" strike="noStrike">
              <a:solidFill>
                <a:schemeClr val="dk1"/>
              </a:solidFill>
              <a:effectLst/>
              <a:uFillTx/>
              <a:latin typeface="Arial"/>
            </a:endParaRPr>
          </a:p>
        </p:txBody>
      </p:sp>
      <p:sp>
        <p:nvSpPr>
          <p:cNvPr id="519" name="Shape 6"/>
          <p:cNvSpPr/>
          <p:nvPr/>
        </p:nvSpPr>
        <p:spPr>
          <a:xfrm>
            <a:off x="10369440" y="311040"/>
            <a:ext cx="100080" cy="100080"/>
          </a:xfrm>
          <a:prstGeom prst="ellipse">
            <a:avLst/>
          </a:prstGeom>
          <a:solidFill>
            <a:srgbClr val="CBD4DD"/>
          </a:solidFill>
          <a:ln w="12700">
            <a:solidFill>
              <a:srgbClr val="CBD4DD"/>
            </a:solidFill>
            <a:round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26280" rIns="90000" bIns="2628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u="none" strike="noStrike">
              <a:solidFill>
                <a:schemeClr val="dk1"/>
              </a:solidFill>
              <a:effectLst/>
              <a:uFillTx/>
              <a:latin typeface="Arial"/>
            </a:endParaRPr>
          </a:p>
        </p:txBody>
      </p:sp>
      <p:sp>
        <p:nvSpPr>
          <p:cNvPr id="520" name="Shape 7"/>
          <p:cNvSpPr/>
          <p:nvPr/>
        </p:nvSpPr>
        <p:spPr>
          <a:xfrm>
            <a:off x="10533960" y="311040"/>
            <a:ext cx="100080" cy="100080"/>
          </a:xfrm>
          <a:prstGeom prst="ellipse">
            <a:avLst/>
          </a:prstGeom>
          <a:solidFill>
            <a:srgbClr val="CBD4DD"/>
          </a:solidFill>
          <a:ln w="12700">
            <a:solidFill>
              <a:srgbClr val="CBD4DD"/>
            </a:solidFill>
            <a:round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26280" rIns="90000" bIns="2628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u="none" strike="noStrike">
              <a:solidFill>
                <a:schemeClr val="dk1"/>
              </a:solidFill>
              <a:effectLst/>
              <a:uFillTx/>
              <a:latin typeface="Arial"/>
            </a:endParaRPr>
          </a:p>
        </p:txBody>
      </p:sp>
      <p:sp>
        <p:nvSpPr>
          <p:cNvPr id="521" name="Shape 8"/>
          <p:cNvSpPr/>
          <p:nvPr/>
        </p:nvSpPr>
        <p:spPr>
          <a:xfrm>
            <a:off x="10698480" y="311040"/>
            <a:ext cx="100080" cy="100080"/>
          </a:xfrm>
          <a:prstGeom prst="ellipse">
            <a:avLst/>
          </a:prstGeom>
          <a:solidFill>
            <a:srgbClr val="CBD4DD"/>
          </a:solidFill>
          <a:ln w="12700">
            <a:solidFill>
              <a:srgbClr val="CBD4DD"/>
            </a:solidFill>
            <a:round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26280" rIns="90000" bIns="2628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u="none" strike="noStrike">
              <a:solidFill>
                <a:schemeClr val="dk1"/>
              </a:solidFill>
              <a:effectLst/>
              <a:uFillTx/>
              <a:latin typeface="Arial"/>
            </a:endParaRPr>
          </a:p>
        </p:txBody>
      </p:sp>
      <p:sp>
        <p:nvSpPr>
          <p:cNvPr id="522" name="Shape 9"/>
          <p:cNvSpPr/>
          <p:nvPr/>
        </p:nvSpPr>
        <p:spPr>
          <a:xfrm>
            <a:off x="10863000" y="311040"/>
            <a:ext cx="100080" cy="100080"/>
          </a:xfrm>
          <a:prstGeom prst="ellipse">
            <a:avLst/>
          </a:prstGeom>
          <a:solidFill>
            <a:srgbClr val="CBD4DD"/>
          </a:solidFill>
          <a:ln w="12700">
            <a:solidFill>
              <a:srgbClr val="CBD4DD"/>
            </a:solidFill>
            <a:round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26280" rIns="90000" bIns="2628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u="none" strike="noStrike">
              <a:solidFill>
                <a:schemeClr val="dk1"/>
              </a:solidFill>
              <a:effectLst/>
              <a:uFillTx/>
              <a:latin typeface="Arial"/>
            </a:endParaRPr>
          </a:p>
        </p:txBody>
      </p:sp>
      <p:sp>
        <p:nvSpPr>
          <p:cNvPr id="523" name="Shape 10"/>
          <p:cNvSpPr/>
          <p:nvPr/>
        </p:nvSpPr>
        <p:spPr>
          <a:xfrm>
            <a:off x="11027520" y="311040"/>
            <a:ext cx="100080" cy="100080"/>
          </a:xfrm>
          <a:prstGeom prst="ellipse">
            <a:avLst/>
          </a:prstGeom>
          <a:solidFill>
            <a:srgbClr val="CBD4DD"/>
          </a:solidFill>
          <a:ln w="12700">
            <a:solidFill>
              <a:srgbClr val="CBD4DD"/>
            </a:solidFill>
            <a:round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26280" rIns="90000" bIns="2628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u="none" strike="noStrike">
              <a:solidFill>
                <a:schemeClr val="dk1"/>
              </a:solidFill>
              <a:effectLst/>
              <a:uFillTx/>
              <a:latin typeface="Arial"/>
            </a:endParaRPr>
          </a:p>
        </p:txBody>
      </p:sp>
      <p:sp>
        <p:nvSpPr>
          <p:cNvPr id="524" name="Shape 11"/>
          <p:cNvSpPr/>
          <p:nvPr/>
        </p:nvSpPr>
        <p:spPr>
          <a:xfrm>
            <a:off x="11192400" y="311040"/>
            <a:ext cx="100080" cy="100080"/>
          </a:xfrm>
          <a:prstGeom prst="ellipse">
            <a:avLst/>
          </a:prstGeom>
          <a:solidFill>
            <a:srgbClr val="00A8A8"/>
          </a:solidFill>
          <a:ln w="12700">
            <a:solidFill>
              <a:srgbClr val="00A8A8"/>
            </a:solidFill>
            <a:round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26280" rIns="90000" bIns="2628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u="none" strike="noStrike">
              <a:solidFill>
                <a:schemeClr val="dk1"/>
              </a:solidFill>
              <a:effectLst/>
              <a:uFillTx/>
              <a:latin typeface="Arial"/>
            </a:endParaRPr>
          </a:p>
        </p:txBody>
      </p:sp>
      <p:sp>
        <p:nvSpPr>
          <p:cNvPr id="525" name="Text 12"/>
          <p:cNvSpPr/>
          <p:nvPr/>
        </p:nvSpPr>
        <p:spPr>
          <a:xfrm>
            <a:off x="502920" y="255960"/>
            <a:ext cx="2102760" cy="20088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 anchor="ctr">
            <a:normAutofit/>
          </a:bodyPr>
          <a:lstStyle/>
          <a:p>
            <a:pPr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950" b="1" u="none" strike="noStrike" spc="130">
                <a:solidFill>
                  <a:srgbClr val="00A8A8"/>
                </a:solidFill>
                <a:effectLst/>
                <a:uFillTx/>
                <a:latin typeface="Arial"/>
                <a:ea typeface="Arial"/>
              </a:rPr>
              <a:t>11 · CONCLUSION</a:t>
            </a:r>
            <a:endParaRPr lang="en-US" sz="95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526" name="Text 13"/>
          <p:cNvSpPr/>
          <p:nvPr/>
        </p:nvSpPr>
        <p:spPr>
          <a:xfrm>
            <a:off x="502920" y="484560"/>
            <a:ext cx="10743840" cy="51156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 anchor="t">
            <a:normAutofit/>
          </a:bodyPr>
          <a:lstStyle/>
          <a:p>
            <a:pPr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2700" b="1" u="none" strike="noStrike">
                <a:solidFill>
                  <a:srgbClr val="071B2C"/>
                </a:solidFill>
                <a:effectLst/>
                <a:uFillTx/>
                <a:latin typeface="Arial"/>
                <a:ea typeface="Arial"/>
              </a:rPr>
              <a:t>Three messages to take into the demonstration</a:t>
            </a:r>
            <a:endParaRPr lang="en-US" sz="270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527" name="Text 14"/>
          <p:cNvSpPr/>
          <p:nvPr/>
        </p:nvSpPr>
        <p:spPr>
          <a:xfrm>
            <a:off x="502920" y="978480"/>
            <a:ext cx="10698120" cy="29232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 anchor="t">
            <a:normAutofit/>
          </a:bodyPr>
          <a:lstStyle/>
          <a:p>
            <a:pPr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1150" b="0" u="none" strike="noStrike">
                <a:solidFill>
                  <a:srgbClr val="526271"/>
                </a:solidFill>
                <a:effectLst/>
                <a:uFillTx/>
                <a:latin typeface="Arial"/>
                <a:ea typeface="Arial"/>
              </a:rPr>
              <a:t>The project answers the research question by combining predictive analytics with explainable, auditable and human-led governance.</a:t>
            </a:r>
            <a:endParaRPr lang="en-US" sz="115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528" name="Shape 15"/>
          <p:cNvSpPr/>
          <p:nvPr/>
        </p:nvSpPr>
        <p:spPr>
          <a:xfrm>
            <a:off x="567000" y="1481400"/>
            <a:ext cx="3382920" cy="2514240"/>
          </a:xfrm>
          <a:prstGeom prst="roundRect">
            <a:avLst>
              <a:gd name="adj" fmla="val 2909"/>
            </a:avLst>
          </a:prstGeom>
          <a:solidFill>
            <a:srgbClr val="FFFFFF"/>
          </a:solidFill>
          <a:ln w="10160">
            <a:solidFill>
              <a:srgbClr val="D9E2EA"/>
            </a:solidFill>
            <a:round/>
          </a:ln>
          <a:effectLst>
            <a:outerShdw blurRad="19080" dist="50402" dir="2700000" algn="bl" rotWithShape="0">
              <a:srgbClr val="7A8794">
                <a:alpha val="12000"/>
              </a:srgbClr>
            </a:outerShdw>
          </a:effectLst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u="none" strike="noStrike">
              <a:solidFill>
                <a:schemeClr val="dk1"/>
              </a:solidFill>
              <a:effectLst/>
              <a:uFillTx/>
              <a:latin typeface="Arial"/>
            </a:endParaRPr>
          </a:p>
        </p:txBody>
      </p:sp>
      <p:sp>
        <p:nvSpPr>
          <p:cNvPr id="529" name="Shape 16"/>
          <p:cNvSpPr/>
          <p:nvPr/>
        </p:nvSpPr>
        <p:spPr>
          <a:xfrm>
            <a:off x="749880" y="1691640"/>
            <a:ext cx="475200" cy="292320"/>
          </a:xfrm>
          <a:prstGeom prst="roundRect">
            <a:avLst>
              <a:gd name="adj" fmla="val 25000"/>
            </a:avLst>
          </a:prstGeom>
          <a:solidFill>
            <a:srgbClr val="00A8A8"/>
          </a:solidFill>
          <a:ln w="12700">
            <a:solidFill>
              <a:srgbClr val="00A8A8"/>
            </a:solidFill>
            <a:round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u="none" strike="noStrike">
              <a:solidFill>
                <a:schemeClr val="dk1"/>
              </a:solidFill>
              <a:effectLst/>
              <a:uFillTx/>
              <a:latin typeface="Arial"/>
            </a:endParaRPr>
          </a:p>
        </p:txBody>
      </p:sp>
      <p:sp>
        <p:nvSpPr>
          <p:cNvPr id="530" name="Text 17"/>
          <p:cNvSpPr/>
          <p:nvPr/>
        </p:nvSpPr>
        <p:spPr>
          <a:xfrm>
            <a:off x="822960" y="1728360"/>
            <a:ext cx="328680" cy="21924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 anchor="ctr">
            <a:normAutofit/>
          </a:bodyPr>
          <a:lstStyle/>
          <a:p>
            <a:pPr algn="ctr"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920" b="1" u="none" strike="noStrike">
                <a:solidFill>
                  <a:srgbClr val="FFFFFF"/>
                </a:solidFill>
                <a:effectLst/>
                <a:uFillTx/>
                <a:latin typeface="Arial"/>
                <a:ea typeface="Arial"/>
              </a:rPr>
              <a:t>01</a:t>
            </a:r>
            <a:endParaRPr lang="en-US" sz="92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531" name="Text 18"/>
          <p:cNvSpPr/>
          <p:nvPr/>
        </p:nvSpPr>
        <p:spPr>
          <a:xfrm>
            <a:off x="749880" y="2212920"/>
            <a:ext cx="2944080" cy="32868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 anchor="ctr">
            <a:normAutofit/>
          </a:bodyPr>
          <a:lstStyle/>
          <a:p>
            <a:pPr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1500" b="1" u="none" strike="noStrike">
                <a:solidFill>
                  <a:srgbClr val="071B2C"/>
                </a:solidFill>
                <a:effectLst/>
                <a:uFillTx/>
                <a:latin typeface="Arial"/>
                <a:ea typeface="Arial"/>
              </a:rPr>
              <a:t>Model choice is contextual</a:t>
            </a:r>
            <a:endParaRPr lang="en-US" sz="150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532" name="Text 19"/>
          <p:cNvSpPr/>
          <p:nvPr/>
        </p:nvSpPr>
        <p:spPr>
          <a:xfrm>
            <a:off x="749880" y="2697480"/>
            <a:ext cx="2944080" cy="98712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 anchor="t">
            <a:normAutofit/>
          </a:bodyPr>
          <a:lstStyle/>
          <a:p>
            <a:pPr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1080" b="0" u="none" strike="noStrike">
                <a:solidFill>
                  <a:srgbClr val="17212B"/>
                </a:solidFill>
                <a:effectLst/>
                <a:uFillTx/>
                <a:latin typeface="Arial"/>
                <a:ea typeface="Arial"/>
              </a:rPr>
              <a:t>Decision Tree was strongest overall; Random Forest was selected because recall, ROC-AUC and false-negative reduction matched the cybersecurity risk priority.</a:t>
            </a:r>
            <a:endParaRPr lang="en-US" sz="108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533" name="Shape 20"/>
          <p:cNvSpPr/>
          <p:nvPr/>
        </p:nvSpPr>
        <p:spPr>
          <a:xfrm>
            <a:off x="4270320" y="1481400"/>
            <a:ext cx="3382920" cy="2514240"/>
          </a:xfrm>
          <a:prstGeom prst="roundRect">
            <a:avLst>
              <a:gd name="adj" fmla="val 2909"/>
            </a:avLst>
          </a:prstGeom>
          <a:solidFill>
            <a:srgbClr val="FFFFFF"/>
          </a:solidFill>
          <a:ln w="10160">
            <a:solidFill>
              <a:srgbClr val="D9E2EA"/>
            </a:solidFill>
            <a:round/>
          </a:ln>
          <a:effectLst>
            <a:outerShdw blurRad="19080" dist="50402" dir="2700000" algn="bl" rotWithShape="0">
              <a:srgbClr val="7A8794">
                <a:alpha val="12000"/>
              </a:srgbClr>
            </a:outerShdw>
          </a:effectLst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u="none" strike="noStrike">
              <a:solidFill>
                <a:schemeClr val="dk1"/>
              </a:solidFill>
              <a:effectLst/>
              <a:uFillTx/>
              <a:latin typeface="Arial"/>
            </a:endParaRPr>
          </a:p>
        </p:txBody>
      </p:sp>
      <p:sp>
        <p:nvSpPr>
          <p:cNvPr id="534" name="Shape 21"/>
          <p:cNvSpPr/>
          <p:nvPr/>
        </p:nvSpPr>
        <p:spPr>
          <a:xfrm>
            <a:off x="4453200" y="1691640"/>
            <a:ext cx="475200" cy="292320"/>
          </a:xfrm>
          <a:prstGeom prst="roundRect">
            <a:avLst>
              <a:gd name="adj" fmla="val 25000"/>
            </a:avLst>
          </a:prstGeom>
          <a:solidFill>
            <a:srgbClr val="00A8A8"/>
          </a:solidFill>
          <a:ln w="12700">
            <a:solidFill>
              <a:srgbClr val="00A8A8"/>
            </a:solidFill>
            <a:round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u="none" strike="noStrike">
              <a:solidFill>
                <a:schemeClr val="dk1"/>
              </a:solidFill>
              <a:effectLst/>
              <a:uFillTx/>
              <a:latin typeface="Arial"/>
            </a:endParaRPr>
          </a:p>
        </p:txBody>
      </p:sp>
      <p:sp>
        <p:nvSpPr>
          <p:cNvPr id="535" name="Text 22"/>
          <p:cNvSpPr/>
          <p:nvPr/>
        </p:nvSpPr>
        <p:spPr>
          <a:xfrm>
            <a:off x="4526280" y="1728360"/>
            <a:ext cx="328680" cy="21924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 anchor="ctr">
            <a:normAutofit/>
          </a:bodyPr>
          <a:lstStyle/>
          <a:p>
            <a:pPr algn="ctr"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920" b="1" u="none" strike="noStrike">
                <a:solidFill>
                  <a:srgbClr val="FFFFFF"/>
                </a:solidFill>
                <a:effectLst/>
                <a:uFillTx/>
                <a:latin typeface="Arial"/>
                <a:ea typeface="Arial"/>
              </a:rPr>
              <a:t>02</a:t>
            </a:r>
            <a:endParaRPr lang="en-US" sz="92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536" name="Text 23"/>
          <p:cNvSpPr/>
          <p:nvPr/>
        </p:nvSpPr>
        <p:spPr>
          <a:xfrm>
            <a:off x="4453200" y="2212920"/>
            <a:ext cx="2944080" cy="32868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 anchor="ctr">
            <a:normAutofit/>
          </a:bodyPr>
          <a:lstStyle/>
          <a:p>
            <a:pPr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1500" b="1" u="none" strike="noStrike">
                <a:solidFill>
                  <a:srgbClr val="071B2C"/>
                </a:solidFill>
                <a:effectLst/>
                <a:uFillTx/>
                <a:latin typeface="Arial"/>
                <a:ea typeface="Arial"/>
              </a:rPr>
              <a:t>Thresholds are governance</a:t>
            </a:r>
            <a:endParaRPr lang="en-US" sz="150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537" name="Text 24"/>
          <p:cNvSpPr/>
          <p:nvPr/>
        </p:nvSpPr>
        <p:spPr>
          <a:xfrm>
            <a:off x="4453200" y="2697480"/>
            <a:ext cx="2944080" cy="98712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 anchor="t">
            <a:normAutofit/>
          </a:bodyPr>
          <a:lstStyle/>
          <a:p>
            <a:pPr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1080" b="0" u="none" strike="noStrike">
                <a:solidFill>
                  <a:srgbClr val="17212B"/>
                </a:solidFill>
                <a:effectLst/>
                <a:uFillTx/>
                <a:latin typeface="Arial"/>
                <a:ea typeface="Arial"/>
              </a:rPr>
              <a:t>Attack probability becomes operational risk only through an explicit threshold and risk-appetite decision.</a:t>
            </a:r>
            <a:endParaRPr lang="en-US" sz="108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538" name="Shape 25"/>
          <p:cNvSpPr/>
          <p:nvPr/>
        </p:nvSpPr>
        <p:spPr>
          <a:xfrm>
            <a:off x="7973640" y="1481400"/>
            <a:ext cx="3382920" cy="2514240"/>
          </a:xfrm>
          <a:prstGeom prst="roundRect">
            <a:avLst>
              <a:gd name="adj" fmla="val 2909"/>
            </a:avLst>
          </a:prstGeom>
          <a:solidFill>
            <a:srgbClr val="E9F7F6"/>
          </a:solidFill>
          <a:ln w="10160">
            <a:solidFill>
              <a:srgbClr val="B7E2D3"/>
            </a:solidFill>
            <a:round/>
          </a:ln>
          <a:effectLst>
            <a:outerShdw blurRad="19080" dist="50402" dir="2700000" algn="bl" rotWithShape="0">
              <a:srgbClr val="7A8794">
                <a:alpha val="12000"/>
              </a:srgbClr>
            </a:outerShdw>
          </a:effectLst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u="none" strike="noStrike">
              <a:solidFill>
                <a:schemeClr val="dk1"/>
              </a:solidFill>
              <a:effectLst/>
              <a:uFillTx/>
              <a:latin typeface="Arial"/>
            </a:endParaRPr>
          </a:p>
        </p:txBody>
      </p:sp>
      <p:sp>
        <p:nvSpPr>
          <p:cNvPr id="539" name="Shape 26"/>
          <p:cNvSpPr/>
          <p:nvPr/>
        </p:nvSpPr>
        <p:spPr>
          <a:xfrm>
            <a:off x="8156520" y="1691640"/>
            <a:ext cx="475200" cy="292320"/>
          </a:xfrm>
          <a:prstGeom prst="roundRect">
            <a:avLst>
              <a:gd name="adj" fmla="val 25000"/>
            </a:avLst>
          </a:prstGeom>
          <a:solidFill>
            <a:srgbClr val="3FD28C"/>
          </a:solidFill>
          <a:ln w="12700">
            <a:solidFill>
              <a:srgbClr val="3FD28C"/>
            </a:solidFill>
            <a:round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u="none" strike="noStrike">
              <a:solidFill>
                <a:schemeClr val="dk1"/>
              </a:solidFill>
              <a:effectLst/>
              <a:uFillTx/>
              <a:latin typeface="Arial"/>
            </a:endParaRPr>
          </a:p>
        </p:txBody>
      </p:sp>
      <p:sp>
        <p:nvSpPr>
          <p:cNvPr id="540" name="Text 27"/>
          <p:cNvSpPr/>
          <p:nvPr/>
        </p:nvSpPr>
        <p:spPr>
          <a:xfrm>
            <a:off x="8229600" y="1728360"/>
            <a:ext cx="328680" cy="21924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 anchor="ctr">
            <a:normAutofit/>
          </a:bodyPr>
          <a:lstStyle/>
          <a:p>
            <a:pPr algn="ctr"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920" b="1" u="none" strike="noStrike">
                <a:solidFill>
                  <a:srgbClr val="071B2C"/>
                </a:solidFill>
                <a:effectLst/>
                <a:uFillTx/>
                <a:latin typeface="Arial"/>
                <a:ea typeface="Arial"/>
              </a:rPr>
              <a:t>03</a:t>
            </a:r>
            <a:endParaRPr lang="en-US" sz="92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541" name="Text 28"/>
          <p:cNvSpPr/>
          <p:nvPr/>
        </p:nvSpPr>
        <p:spPr>
          <a:xfrm>
            <a:off x="8156520" y="2212920"/>
            <a:ext cx="2944080" cy="32868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 anchor="ctr">
            <a:normAutofit fontScale="92500"/>
          </a:bodyPr>
          <a:lstStyle/>
          <a:p>
            <a:pPr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1500" b="1" u="none" strike="noStrike">
                <a:solidFill>
                  <a:srgbClr val="071B2C"/>
                </a:solidFill>
                <a:effectLst/>
                <a:uFillTx/>
                <a:latin typeface="Arial"/>
                <a:ea typeface="Arial"/>
              </a:rPr>
              <a:t>Governance changes the artefact</a:t>
            </a:r>
            <a:endParaRPr lang="en-US" sz="150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542" name="Text 29"/>
          <p:cNvSpPr/>
          <p:nvPr/>
        </p:nvSpPr>
        <p:spPr>
          <a:xfrm>
            <a:off x="8156520" y="2697480"/>
            <a:ext cx="2944080" cy="98712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 anchor="t">
            <a:normAutofit/>
          </a:bodyPr>
          <a:lstStyle/>
          <a:p>
            <a:pPr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1080" b="0" u="none" strike="noStrike">
                <a:solidFill>
                  <a:srgbClr val="17212B"/>
                </a:solidFill>
                <a:effectLst/>
                <a:uFillTx/>
                <a:latin typeface="Arial"/>
                <a:ea typeface="Arial"/>
              </a:rPr>
              <a:t>Explainability, persistent audit records, analytics and human review turn the classifier into a decision-support prototype.</a:t>
            </a:r>
            <a:endParaRPr lang="en-US" sz="108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543" name="Shape 30"/>
          <p:cNvSpPr/>
          <p:nvPr/>
        </p:nvSpPr>
        <p:spPr>
          <a:xfrm>
            <a:off x="567000" y="4316040"/>
            <a:ext cx="6903360" cy="1279800"/>
          </a:xfrm>
          <a:prstGeom prst="roundRect">
            <a:avLst>
              <a:gd name="adj" fmla="val 5714"/>
            </a:avLst>
          </a:prstGeom>
          <a:solidFill>
            <a:srgbClr val="071B2C"/>
          </a:solidFill>
          <a:ln w="10160">
            <a:solidFill>
              <a:srgbClr val="163B54"/>
            </a:solidFill>
            <a:round/>
          </a:ln>
          <a:effectLst>
            <a:outerShdw blurRad="19080" dist="50402" dir="2700000" algn="bl" rotWithShape="0">
              <a:srgbClr val="7A8794">
                <a:alpha val="12000"/>
              </a:srgbClr>
            </a:outerShdw>
          </a:effectLst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u="none" strike="noStrike">
              <a:solidFill>
                <a:schemeClr val="dk1"/>
              </a:solidFill>
              <a:effectLst/>
              <a:uFillTx/>
              <a:latin typeface="Arial"/>
            </a:endParaRPr>
          </a:p>
        </p:txBody>
      </p:sp>
      <p:sp>
        <p:nvSpPr>
          <p:cNvPr id="544" name="Text 31"/>
          <p:cNvSpPr/>
          <p:nvPr/>
        </p:nvSpPr>
        <p:spPr>
          <a:xfrm>
            <a:off x="859680" y="4590360"/>
            <a:ext cx="3291480" cy="31968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 anchor="ctr">
            <a:normAutofit fontScale="92500" lnSpcReduction="19999"/>
          </a:bodyPr>
          <a:lstStyle/>
          <a:p>
            <a:pPr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1400" b="1" u="none" strike="noStrike">
                <a:solidFill>
                  <a:srgbClr val="071B2C"/>
                </a:solidFill>
                <a:effectLst/>
                <a:uFillTx/>
                <a:latin typeface="Arial"/>
              </a:rPr>
              <a:t>Transition to live prototype demonstration</a:t>
            </a:r>
            <a:endParaRPr lang="en-US" sz="140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545" name="Text 32"/>
          <p:cNvSpPr/>
          <p:nvPr/>
        </p:nvSpPr>
        <p:spPr>
          <a:xfrm>
            <a:off x="859680" y="5010840"/>
            <a:ext cx="6144480" cy="31068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 anchor="ctr">
            <a:normAutofit/>
          </a:bodyPr>
          <a:lstStyle/>
          <a:p>
            <a:pPr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1140" b="0" u="none" strike="noStrike">
                <a:solidFill>
                  <a:srgbClr val="D6E3EB"/>
                </a:solidFill>
                <a:effectLst/>
                <a:uFillTx/>
                <a:latin typeface="Arial"/>
                <a:ea typeface="Arial"/>
              </a:rPr>
              <a:t>Prediction → probability → risk level → explanation → audit trail → analytics → human review</a:t>
            </a:r>
            <a:endParaRPr lang="en-US" sz="114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546" name="Shape 33"/>
          <p:cNvSpPr/>
          <p:nvPr/>
        </p:nvSpPr>
        <p:spPr>
          <a:xfrm>
            <a:off x="7735680" y="4316040"/>
            <a:ext cx="3840120" cy="1279800"/>
          </a:xfrm>
          <a:prstGeom prst="roundRect">
            <a:avLst>
              <a:gd name="adj" fmla="val 5714"/>
            </a:avLst>
          </a:prstGeom>
          <a:solidFill>
            <a:srgbClr val="FFFFFF"/>
          </a:solidFill>
          <a:ln w="10160">
            <a:solidFill>
              <a:srgbClr val="D9E2EA"/>
            </a:solidFill>
            <a:round/>
          </a:ln>
          <a:effectLst>
            <a:outerShdw blurRad="19080" dist="50402" dir="2700000" algn="bl" rotWithShape="0">
              <a:srgbClr val="7A8794">
                <a:alpha val="12000"/>
              </a:srgbClr>
            </a:outerShdw>
          </a:effectLst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u="none" strike="noStrike">
              <a:solidFill>
                <a:schemeClr val="dk1"/>
              </a:solidFill>
              <a:effectLst/>
              <a:uFillTx/>
              <a:latin typeface="Arial"/>
            </a:endParaRPr>
          </a:p>
        </p:txBody>
      </p:sp>
      <p:sp>
        <p:nvSpPr>
          <p:cNvPr id="547" name="Text 34"/>
          <p:cNvSpPr/>
          <p:nvPr/>
        </p:nvSpPr>
        <p:spPr>
          <a:xfrm>
            <a:off x="7973640" y="4544640"/>
            <a:ext cx="3200040" cy="21924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 anchor="ctr">
            <a:normAutofit/>
          </a:bodyPr>
          <a:lstStyle/>
          <a:p>
            <a:pPr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870" b="1" u="none" strike="noStrike">
                <a:solidFill>
                  <a:srgbClr val="00A8A8"/>
                </a:solidFill>
                <a:effectLst/>
                <a:uFillTx/>
                <a:latin typeface="Arial"/>
              </a:rPr>
              <a:t>Selected references · submitted report</a:t>
            </a:r>
            <a:endParaRPr lang="en-US" sz="87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548" name="Shape 36"/>
          <p:cNvSpPr/>
          <p:nvPr/>
        </p:nvSpPr>
        <p:spPr>
          <a:xfrm>
            <a:off x="567000" y="5870520"/>
            <a:ext cx="11009160" cy="566640"/>
          </a:xfrm>
          <a:prstGeom prst="roundRect">
            <a:avLst>
              <a:gd name="adj" fmla="val 9677"/>
            </a:avLst>
          </a:prstGeom>
          <a:solidFill>
            <a:srgbClr val="FBF5E5"/>
          </a:solidFill>
          <a:ln w="12700">
            <a:solidFill>
              <a:srgbClr val="FBF5E5"/>
            </a:solidFill>
            <a:round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u="none" strike="noStrike">
              <a:solidFill>
                <a:schemeClr val="dk1"/>
              </a:solidFill>
              <a:effectLst/>
              <a:uFillTx/>
              <a:latin typeface="Arial"/>
            </a:endParaRPr>
          </a:p>
        </p:txBody>
      </p:sp>
      <p:sp>
        <p:nvSpPr>
          <p:cNvPr id="549" name="Shape 37"/>
          <p:cNvSpPr/>
          <p:nvPr/>
        </p:nvSpPr>
        <p:spPr>
          <a:xfrm>
            <a:off x="567000" y="5870520"/>
            <a:ext cx="54360" cy="566640"/>
          </a:xfrm>
          <a:prstGeom prst="rect">
            <a:avLst/>
          </a:prstGeom>
          <a:solidFill>
            <a:srgbClr val="00A8A8"/>
          </a:solidFill>
          <a:ln w="12700">
            <a:solidFill>
              <a:srgbClr val="00A8A8"/>
            </a:solidFill>
            <a:round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u="none" strike="noStrike">
              <a:solidFill>
                <a:schemeClr val="dk1"/>
              </a:solidFill>
              <a:effectLst/>
              <a:uFillTx/>
              <a:latin typeface="Arial"/>
            </a:endParaRPr>
          </a:p>
        </p:txBody>
      </p:sp>
      <p:sp>
        <p:nvSpPr>
          <p:cNvPr id="550" name="Text 38"/>
          <p:cNvSpPr/>
          <p:nvPr/>
        </p:nvSpPr>
        <p:spPr>
          <a:xfrm>
            <a:off x="731520" y="5952600"/>
            <a:ext cx="10752840" cy="40212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 anchor="ctr">
            <a:normAutofit/>
          </a:bodyPr>
          <a:lstStyle/>
          <a:p>
            <a:pPr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1200" b="1" u="none" strike="noStrike">
                <a:solidFill>
                  <a:srgbClr val="071B2C"/>
                </a:solidFill>
                <a:effectLst/>
                <a:uFillTx/>
                <a:latin typeface="Arial"/>
                <a:ea typeface="Arial"/>
              </a:rPr>
              <a:t>Final conclusion: predictive performance is necessary; accountable decision support requires governance around the model.</a:t>
            </a:r>
            <a:endParaRPr lang="en-US" sz="120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551" name="Text 39"/>
          <p:cNvSpPr/>
          <p:nvPr/>
        </p:nvSpPr>
        <p:spPr>
          <a:xfrm>
            <a:off x="502920" y="6409800"/>
            <a:ext cx="10835280" cy="16416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 anchor="ctr">
            <a:normAutofit/>
          </a:bodyPr>
          <a:lstStyle/>
          <a:p>
            <a:pPr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750" b="0" u="none" strike="noStrike">
                <a:solidFill>
                  <a:srgbClr val="53616E"/>
                </a:solidFill>
                <a:effectLst/>
                <a:uFillTx/>
                <a:latin typeface="Arial"/>
              </a:rPr>
              <a:t>Selected references are drawn from the 91-reference bibliography in the submitted MSc report.</a:t>
            </a:r>
            <a:endParaRPr lang="en-US" sz="75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552" name="PlaceHolder 1"/>
          <p:cNvSpPr>
            <a:spLocks noGrp="1"/>
          </p:cNvSpPr>
          <p:nvPr>
            <p:ph type="sldNum" idx="15"/>
          </p:nvPr>
        </p:nvSpPr>
        <p:spPr>
          <a:xfrm>
            <a:off x="11631240" y="6464880"/>
            <a:ext cx="319680" cy="164160"/>
          </a:xfrm>
          <a:prstGeom prst="rect">
            <a:avLst/>
          </a:prstGeom>
          <a:noFill/>
          <a:ln w="0">
            <a:noFill/>
          </a:ln>
        </p:spPr>
        <p:txBody>
          <a:bodyPr lIns="90000" tIns="45000" rIns="90000" bIns="45000" anchor="t">
            <a:noAutofit/>
          </a:bodyPr>
          <a:lstStyle>
            <a:lvl1pPr indent="0" algn="r" defTabSz="914400">
              <a:lnSpc>
                <a:spcPct val="100000"/>
              </a:lnSpc>
              <a:buNone/>
              <a:defRPr lang="en-US" sz="800" b="0" u="none" strike="noStrike">
                <a:solidFill>
                  <a:srgbClr val="FFFFFF"/>
                </a:solidFill>
                <a:effectLst/>
                <a:uFillTx/>
                <a:latin typeface="Arial"/>
                <a:ea typeface="Arial"/>
              </a:defRPr>
            </a:lvl1pPr>
          </a:lstStyle>
          <a:p>
            <a:pPr indent="0" algn="r" defTabSz="914400">
              <a:lnSpc>
                <a:spcPct val="100000"/>
              </a:lnSpc>
              <a:buNone/>
            </a:pPr>
            <a:fld id="{95BE3458-57E3-48AE-AECC-A8123770A0D6}" type="slidenum">
              <a:rPr lang="en-US" sz="800" b="0" u="none" strike="noStrike">
                <a:solidFill>
                  <a:srgbClr val="FFFFFF"/>
                </a:solidFill>
                <a:effectLst/>
                <a:uFillTx/>
                <a:latin typeface="Arial"/>
                <a:ea typeface="Arial"/>
              </a:rPr>
              <a:t>12</a:t>
            </a:fld>
            <a:endParaRPr lang="en-US" sz="800" b="0" u="none" strike="noStrike">
              <a:solidFill>
                <a:srgbClr val="000000"/>
              </a:solidFill>
              <a:effectLst/>
              <a:uFillTx/>
              <a:latin typeface="Times New Roman"/>
            </a:endParaRPr>
          </a:p>
        </p:txBody>
      </p:sp>
      <p:sp>
        <p:nvSpPr>
          <p:cNvPr id="553" name="TextBox 41"/>
          <p:cNvSpPr/>
          <p:nvPr/>
        </p:nvSpPr>
        <p:spPr>
          <a:xfrm>
            <a:off x="7955280" y="4791600"/>
            <a:ext cx="1627200" cy="69444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 anchor="t">
            <a:spAutoFit/>
          </a:bodyPr>
          <a:lstStyle/>
          <a:p>
            <a:pPr defTabSz="914400">
              <a:lnSpc>
                <a:spcPct val="92000"/>
              </a:lnSpc>
              <a:spcAft>
                <a:spcPts val="119"/>
              </a:spcAft>
            </a:pPr>
            <a:r>
              <a:rPr lang="en-US" sz="660" b="0" u="none" strike="noStrike">
                <a:solidFill>
                  <a:srgbClr val="526271"/>
                </a:solidFill>
                <a:effectLst/>
                <a:uFillTx/>
                <a:latin typeface="Arial"/>
              </a:rPr>
              <a:t>[1] Khraisat et al. (2019), Cybersecurity</a:t>
            </a:r>
            <a:endParaRPr lang="en-US" sz="66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  <a:p>
            <a:pPr defTabSz="914400">
              <a:lnSpc>
                <a:spcPct val="92000"/>
              </a:lnSpc>
              <a:spcAft>
                <a:spcPts val="119"/>
              </a:spcAft>
            </a:pPr>
            <a:r>
              <a:rPr lang="en-US" sz="660" b="0" u="none" strike="noStrike">
                <a:solidFill>
                  <a:srgbClr val="526271"/>
                </a:solidFill>
                <a:effectLst/>
                <a:uFillTx/>
                <a:latin typeface="Arial"/>
              </a:rPr>
              <a:t>[2] Doerr et al. (2022), BIS cyber risk</a:t>
            </a:r>
            <a:endParaRPr lang="en-US" sz="66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  <a:p>
            <a:pPr defTabSz="914400">
              <a:lnSpc>
                <a:spcPct val="92000"/>
              </a:lnSpc>
              <a:spcAft>
                <a:spcPts val="119"/>
              </a:spcAft>
            </a:pPr>
            <a:r>
              <a:rPr lang="en-US" sz="660" b="0" u="none" strike="noStrike">
                <a:solidFill>
                  <a:srgbClr val="526271"/>
                </a:solidFill>
                <a:effectLst/>
                <a:uFillTx/>
                <a:latin typeface="Arial"/>
              </a:rPr>
              <a:t>[3] NIST (2023), AI RMF 1.0</a:t>
            </a:r>
            <a:endParaRPr lang="en-US" sz="66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  <a:p>
            <a:pPr defTabSz="914400">
              <a:lnSpc>
                <a:spcPct val="92000"/>
              </a:lnSpc>
              <a:spcAft>
                <a:spcPts val="119"/>
              </a:spcAft>
            </a:pPr>
            <a:r>
              <a:rPr lang="en-US" sz="660" b="0" u="none" strike="noStrike">
                <a:solidFill>
                  <a:srgbClr val="526271"/>
                </a:solidFill>
                <a:effectLst/>
                <a:uFillTx/>
                <a:latin typeface="Arial"/>
              </a:rPr>
              <a:t>[4] vom Brocke et al. (2020), Design Science</a:t>
            </a:r>
            <a:endParaRPr lang="en-US" sz="66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554" name="TextBox 42"/>
          <p:cNvSpPr/>
          <p:nvPr/>
        </p:nvSpPr>
        <p:spPr>
          <a:xfrm>
            <a:off x="9711000" y="4791600"/>
            <a:ext cx="1627200" cy="69444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 anchor="t">
            <a:spAutoFit/>
          </a:bodyPr>
          <a:lstStyle/>
          <a:p>
            <a:pPr defTabSz="914400">
              <a:lnSpc>
                <a:spcPct val="92000"/>
              </a:lnSpc>
              <a:spcAft>
                <a:spcPts val="119"/>
              </a:spcAft>
            </a:pPr>
            <a:r>
              <a:rPr lang="en-US" sz="660" b="0" u="none" strike="noStrike">
                <a:solidFill>
                  <a:srgbClr val="526271"/>
                </a:solidFill>
                <a:effectLst/>
                <a:uFillTx/>
                <a:latin typeface="Arial"/>
              </a:rPr>
              <a:t>[5] Kasongo &amp; Sun (2020), J. Big Data</a:t>
            </a:r>
            <a:endParaRPr lang="en-US" sz="66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  <a:p>
            <a:pPr defTabSz="914400">
              <a:lnSpc>
                <a:spcPct val="92000"/>
              </a:lnSpc>
              <a:spcAft>
                <a:spcPts val="119"/>
              </a:spcAft>
            </a:pPr>
            <a:r>
              <a:rPr lang="en-US" sz="660" b="0" u="none" strike="noStrike">
                <a:solidFill>
                  <a:srgbClr val="526271"/>
                </a:solidFill>
                <a:effectLst/>
                <a:uFillTx/>
                <a:latin typeface="Arial"/>
              </a:rPr>
              <a:t>[6] Lundberg et al. (2020), Nat. Mach. Intell.</a:t>
            </a:r>
            <a:endParaRPr lang="en-US" sz="66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  <a:p>
            <a:pPr defTabSz="914400">
              <a:lnSpc>
                <a:spcPct val="92000"/>
              </a:lnSpc>
              <a:spcAft>
                <a:spcPts val="119"/>
              </a:spcAft>
            </a:pPr>
            <a:r>
              <a:rPr lang="en-US" sz="660" b="0" u="none" strike="noStrike">
                <a:solidFill>
                  <a:srgbClr val="526271"/>
                </a:solidFill>
                <a:effectLst/>
                <a:uFillTx/>
                <a:latin typeface="Arial"/>
              </a:rPr>
              <a:t>[7] Arrieta et al. (2020), Information Fusion</a:t>
            </a:r>
            <a:endParaRPr lang="en-US" sz="66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  <a:p>
            <a:pPr defTabSz="914400">
              <a:lnSpc>
                <a:spcPct val="92000"/>
              </a:lnSpc>
              <a:spcAft>
                <a:spcPts val="119"/>
              </a:spcAft>
            </a:pPr>
            <a:r>
              <a:rPr lang="en-US" sz="660" b="0" u="none" strike="noStrike">
                <a:solidFill>
                  <a:srgbClr val="526271"/>
                </a:solidFill>
                <a:effectLst/>
                <a:uFillTx/>
                <a:latin typeface="Arial"/>
              </a:rPr>
              <a:t>[8] EU HLEG (2019), Trustworthy AI</a:t>
            </a:r>
            <a:endParaRPr lang="en-US" sz="66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Mod val="110000"/>
                <a:tint val="67000"/>
              </a:schemeClr>
            </a:gs>
            <a:gs pos="50000">
              <a:schemeClr val="phClr">
                <a:lumMod val="105000"/>
                <a:tint val="73000"/>
              </a:schemeClr>
            </a:gs>
            <a:gs pos="100000">
              <a:schemeClr val="phClr">
                <a:lumMod val="105000"/>
                <a:tint val="81000"/>
              </a:schemeClr>
            </a:gs>
          </a:gsLst>
          <a:lin ang="5400000" scaled="0"/>
          <a:tileRect/>
        </a:gradFill>
        <a:gradFill>
          <a:gsLst>
            <a:gs pos="0">
              <a:schemeClr val="phClr">
                <a:lumMod val="102000"/>
                <a:tint val="94000"/>
              </a:schemeClr>
            </a:gs>
            <a:gs pos="50000">
              <a:schemeClr val="phClr">
                <a:lumMod val="100000"/>
                <a:shade val="100000"/>
              </a:schemeClr>
            </a:gs>
            <a:gs pos="100000">
              <a:schemeClr val="phClr">
                <a:lumMod val="99000"/>
                <a:shade val="78000"/>
              </a:schemeClr>
            </a:gs>
          </a:gsLst>
          <a:lin ang="5400000" scaled="0"/>
          <a:tileRect/>
        </a:gradFill>
      </a:fillStyleLst>
      <a:lnStyleLst>
        <a:ln w="635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905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  <a:tileRect/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448A7A53ED0F6C4BAC9BB320F40B3DEF" ma:contentTypeVersion="14" ma:contentTypeDescription="Create a new document." ma:contentTypeScope="" ma:versionID="542e5ceb905de8b879c66ae2b329090a">
  <xsd:schema xmlns:xsd="http://www.w3.org/2001/XMLSchema" xmlns:xs="http://www.w3.org/2001/XMLSchema" xmlns:p="http://schemas.microsoft.com/office/2006/metadata/properties" xmlns:ns3="5c225c8a-d58b-4f92-9659-fc93657787ef" xmlns:ns4="01059ada-d055-41df-ae87-635bd8b92658" targetNamespace="http://schemas.microsoft.com/office/2006/metadata/properties" ma:root="true" ma:fieldsID="4de71d0b60bdb081db265e457be5a36a" ns3:_="" ns4:_="">
    <xsd:import namespace="5c225c8a-d58b-4f92-9659-fc93657787ef"/>
    <xsd:import namespace="01059ada-d055-41df-ae87-635bd8b92658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4:SharedWithUsers" minOccurs="0"/>
                <xsd:element ref="ns4:SharedWithDetails" minOccurs="0"/>
                <xsd:element ref="ns4:SharingHintHash" minOccurs="0"/>
                <xsd:element ref="ns3:MediaServiceSearchProperties" minOccurs="0"/>
                <xsd:element ref="ns3:_activity" minOccurs="0"/>
                <xsd:element ref="ns3:MediaServiceObjectDetectorVersions" minOccurs="0"/>
                <xsd:element ref="ns3:MediaServiceDateTaken" minOccurs="0"/>
                <xsd:element ref="ns3:MediaServiceSystemTags" minOccurs="0"/>
                <xsd:element ref="ns3:MediaServiceGenerationTime" minOccurs="0"/>
                <xsd:element ref="ns3:MediaServiceEventHashCode" minOccurs="0"/>
                <xsd:element ref="ns3:MediaLengthInSeconds" minOccurs="0"/>
                <xsd:element ref="ns3:MediaServiceOCR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5c225c8a-d58b-4f92-9659-fc93657787ef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3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_activity" ma:index="14" nillable="true" ma:displayName="_activity" ma:hidden="true" ma:internalName="_activity">
      <xsd:simpleType>
        <xsd:restriction base="dms:Note"/>
      </xsd:simpleType>
    </xsd:element>
    <xsd:element name="MediaServiceObjectDetectorVersions" ma:index="15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ServiceDateTaken" ma:index="16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SystemTags" ma:index="17" nillable="true" ma:displayName="MediaServiceSystemTags" ma:hidden="true" ma:internalName="MediaServiceSystemTags" ma:readOnly="true">
      <xsd:simpleType>
        <xsd:restriction base="dms:Note"/>
      </xsd:simpleType>
    </xsd:element>
    <xsd:element name="MediaServiceGenerationTime" ma:index="18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9" nillable="true" ma:displayName="MediaServiceEventHashCode" ma:hidden="true" ma:internalName="MediaServiceEventHashCode" ma:readOnly="true">
      <xsd:simpleType>
        <xsd:restriction base="dms:Text"/>
      </xsd:simpleType>
    </xsd:element>
    <xsd:element name="MediaLengthInSeconds" ma:index="20" nillable="true" ma:displayName="MediaLengthInSeconds" ma:hidden="true" ma:internalName="MediaLengthInSeconds" ma:readOnly="true">
      <xsd:simpleType>
        <xsd:restriction base="dms:Unknown"/>
      </xsd:simpleType>
    </xsd:element>
    <xsd:element name="MediaServiceOCR" ma:index="21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01059ada-d055-41df-ae87-635bd8b92658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2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5c225c8a-d58b-4f92-9659-fc93657787ef" xsi:nil="true"/>
  </documentManagement>
</p:properties>
</file>

<file path=customXml/itemProps1.xml><?xml version="1.0" encoding="utf-8"?>
<ds:datastoreItem xmlns:ds="http://schemas.openxmlformats.org/officeDocument/2006/customXml" ds:itemID="{016DD67E-39D9-47ED-9EB2-DEC3AD73FA6E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5c225c8a-d58b-4f92-9659-fc93657787ef"/>
    <ds:schemaRef ds:uri="01059ada-d055-41df-ae87-635bd8b92658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9E8EEEF9-2C9D-4614-928D-B1403F861D28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1539227E-02D2-4942-8BF6-343F06924247}">
  <ds:schemaRefs>
    <ds:schemaRef ds:uri="http://purl.org/dc/dcmitype/"/>
    <ds:schemaRef ds:uri="http://schemas.microsoft.com/office/2006/documentManagement/types"/>
    <ds:schemaRef ds:uri="http://purl.org/dc/terms/"/>
    <ds:schemaRef ds:uri="http://purl.org/dc/elements/1.1/"/>
    <ds:schemaRef ds:uri="5c225c8a-d58b-4f92-9659-fc93657787ef"/>
    <ds:schemaRef ds:uri="http://schemas.microsoft.com/office/infopath/2007/PartnerControls"/>
    <ds:schemaRef ds:uri="http://schemas.microsoft.com/office/2006/metadata/properties"/>
    <ds:schemaRef ds:uri="http://www.w3.org/XML/1998/namespace"/>
    <ds:schemaRef ds:uri="http://schemas.openxmlformats.org/package/2006/metadata/core-properties"/>
    <ds:schemaRef ds:uri="01059ada-d055-41df-ae87-635bd8b92658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19</TotalTime>
  <Words>1992</Words>
  <Application>Microsoft Office PowerPoint</Application>
  <PresentationFormat>Widescreen</PresentationFormat>
  <Paragraphs>297</Paragraphs>
  <Slides>12</Slides>
  <Notes>12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7" baseType="lpstr">
      <vt:lpstr>Arial</vt:lpstr>
      <vt:lpstr>Symbol</vt:lpstr>
      <vt:lpstr>Times New Roman</vt:lpstr>
      <vt:lpstr>Wingdings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UWTSD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cp:lastModifiedBy>Jervis Payne (2127853)</cp:lastModifiedBy>
  <cp:revision>1</cp:revision>
  <dcterms:modified xsi:type="dcterms:W3CDTF">2026-08-30T19:32:28Z</dcterms:modified>
</cp:coreProperties>
</file>

<file path=docProps/core0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terms:created xsi:type="dcterms:W3CDTF">2026-08-28T03:47:43Z</dcterms:created>
  <dc:creator>Jay Payne</dc:creator>
  <dc:description/>
  <dc:language>en-US</dc:language>
  <cp:lastModifiedBy>Jay Payne</cp:lastModifiedBy>
  <dcterms:modified xsi:type="dcterms:W3CDTF">2026-08-28T03:47:43Z</dcterms:modified>
  <cp:revision>1</cp:revision>
  <dc:subject>MSc Data and Artificial Intelligence Final Viva</dc:subject>
  <dc:title>AI Governance and Predictive Risk Analytics in Banking Cybersecurity</dc:title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Notes">
    <vt:r8>12</vt:r8>
  </property>
  <property fmtid="{D5CDD505-2E9C-101B-9397-08002B2CF9AE}" pid="3" name="PresentationFormat">
    <vt:lpwstr>On-screen Show (16:9)</vt:lpwstr>
  </property>
  <property fmtid="{D5CDD505-2E9C-101B-9397-08002B2CF9AE}" pid="4" name="Slides">
    <vt:r8>12</vt:r8>
  </property>
  <property fmtid="{D5CDD505-2E9C-101B-9397-08002B2CF9AE}" pid="5" name="ContentTypeId">
    <vt:lpwstr>0x010100448A7A53ED0F6C4BAC9BB320F40B3DEF</vt:lpwstr>
  </property>
</Properties>
</file>