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4"/>
  </p:sldMasterIdLst>
  <p:notesMasterIdLst>
    <p:notesMasterId r:id="rId18"/>
  </p:notesMasterIdLst>
  <p:sldIdLst>
    <p:sldId id="256" r:id="rId5"/>
    <p:sldId id="257" r:id="rId6"/>
    <p:sldId id="263" r:id="rId7"/>
    <p:sldId id="264" r:id="rId8"/>
    <p:sldId id="265" r:id="rId9"/>
    <p:sldId id="258" r:id="rId10"/>
    <p:sldId id="267" r:id="rId11"/>
    <p:sldId id="266"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28BEF3-DFD8-44AA-9BC2-562B480D5BA0}" v="567" dt="2023-07-07T21:57:10.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69" autoAdjust="0"/>
  </p:normalViewPr>
  <p:slideViewPr>
    <p:cSldViewPr snapToGrid="0">
      <p:cViewPr>
        <p:scale>
          <a:sx n="48" d="100"/>
          <a:sy n="48" d="100"/>
        </p:scale>
        <p:origin x="1554"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03E8B-D753-45C7-ACBA-0BF60137D02B}" type="datetimeFigureOut">
              <a:rPr lang="ro-RO" smtClean="0"/>
              <a:t>03.07.2023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B39966-8845-4CE9-9445-68E4AB5043AD}" type="slidenum">
              <a:rPr lang="ro-RO" smtClean="0"/>
              <a:t>‹#›</a:t>
            </a:fld>
            <a:endParaRPr lang="ro-RO"/>
          </a:p>
        </p:txBody>
      </p:sp>
    </p:spTree>
    <p:extLst>
      <p:ext uri="{BB962C8B-B14F-4D97-AF65-F5344CB8AC3E}">
        <p14:creationId xmlns:p14="http://schemas.microsoft.com/office/powerpoint/2010/main" val="3409808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initial  slides include a summary of the articles I selected for this presentation, followed by a concise explanation of the resource-based view theory and detailed information about Amazon as a private company and Royal Mail as a public one. The conclusion and recommendation are followed by the reference list.</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2</a:t>
            </a:fld>
            <a:endParaRPr lang="ro-RO"/>
          </a:p>
        </p:txBody>
      </p:sp>
    </p:spTree>
    <p:extLst>
      <p:ext uri="{BB962C8B-B14F-4D97-AF65-F5344CB8AC3E}">
        <p14:creationId xmlns:p14="http://schemas.microsoft.com/office/powerpoint/2010/main" val="2469301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necessitates not only effective people management, but also strategic people management by harmonising the workforce's skills and behaviours with the strategic requirements of the business. Increasingly, this endeavour is referred to as strategic human resource management (Wright &amp; Ulrich 2017).</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3</a:t>
            </a:fld>
            <a:endParaRPr lang="ro-RO"/>
          </a:p>
        </p:txBody>
      </p:sp>
    </p:spTree>
    <p:extLst>
      <p:ext uri="{BB962C8B-B14F-4D97-AF65-F5344CB8AC3E}">
        <p14:creationId xmlns:p14="http://schemas.microsoft.com/office/powerpoint/2010/main" val="1145707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primary objective of the Society for Human Resource Management (SHRM) is to develop and implement policies and programmes that are in harmony with the overall business strategy of the organisation. The primary distinction between human resources and strategic human resources lies in their respective areas of emphasis. The field of human resources is primarily focused on the day-to-day operational aspects of managing employees. In contrast, strategic human resources is concerned with aligning employee efforts in order to achieve the organization's overall objectives.(Forbes, 2023).</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4</a:t>
            </a:fld>
            <a:endParaRPr lang="ro-RO"/>
          </a:p>
        </p:txBody>
      </p:sp>
    </p:spTree>
    <p:extLst>
      <p:ext uri="{BB962C8B-B14F-4D97-AF65-F5344CB8AC3E}">
        <p14:creationId xmlns:p14="http://schemas.microsoft.com/office/powerpoint/2010/main" val="2323414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theoretical approaches to strategic management that has had the greatest success is the resource-based view of the organisation (RBV). It has acquired an advantage that is rare in any academic field, together with the five-forces paradigm. Additionally, it dominates research and instruction, where it is included in almost every business strategy course that is needed (Davis &amp; DeWitt , 2021).</a:t>
            </a:r>
          </a:p>
          <a:p>
            <a:r>
              <a:rPr lang="en-GB" dirty="0"/>
              <a:t>According to Barney (2007) this method of creating a theory of competitive advantages, a firm's portfolio of resource control reflects the product market positions it has. Therefore, competition among the resource positions owned by enterprises may also be regarded as rivalry among the product market positions held by firms.</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6</a:t>
            </a:fld>
            <a:endParaRPr lang="ro-RO"/>
          </a:p>
        </p:txBody>
      </p:sp>
    </p:spTree>
    <p:extLst>
      <p:ext uri="{BB962C8B-B14F-4D97-AF65-F5344CB8AC3E}">
        <p14:creationId xmlns:p14="http://schemas.microsoft.com/office/powerpoint/2010/main" val="11992786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0880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5852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8398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7/5/2023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498843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315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8230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6477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7/5/2023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3161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353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0245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7844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517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8503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0469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5343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05956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4954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7/5/2023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800984"/>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 id="214748374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6.png"/><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08/09670731011071674." TargetMode="External"/><Relationship Id="rId2" Type="http://schemas.openxmlformats.org/officeDocument/2006/relationships/hyperlink" Target="https://doi.org/10.1177/0149206320982650." TargetMode="External"/><Relationship Id="rId1" Type="http://schemas.openxmlformats.org/officeDocument/2006/relationships/slideLayout" Target="../slideLayouts/slideLayout7.xml"/><Relationship Id="rId4" Type="http://schemas.openxmlformats.org/officeDocument/2006/relationships/hyperlink" Target="https://corporate.postoffice.co.uk/en/about/our-story/who-we-are/"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46/annurev-orgpsych-032516-11305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D1B5-6C48-3D3C-DC83-1E00902AE5BB}"/>
              </a:ext>
            </a:extLst>
          </p:cNvPr>
          <p:cNvSpPr>
            <a:spLocks noGrp="1"/>
          </p:cNvSpPr>
          <p:nvPr>
            <p:ph type="ctrTitle"/>
          </p:nvPr>
        </p:nvSpPr>
        <p:spPr/>
        <p:txBody>
          <a:bodyPr/>
          <a:lstStyle/>
          <a:p>
            <a:r>
              <a:rPr lang="en-GB" dirty="0"/>
              <a:t>HR strategy in public vs private sector</a:t>
            </a:r>
            <a:endParaRPr lang="ro-RO" dirty="0"/>
          </a:p>
        </p:txBody>
      </p:sp>
      <p:sp>
        <p:nvSpPr>
          <p:cNvPr id="3" name="Subtitle 2">
            <a:extLst>
              <a:ext uri="{FF2B5EF4-FFF2-40B4-BE49-F238E27FC236}">
                <a16:creationId xmlns:a16="http://schemas.microsoft.com/office/drawing/2014/main" id="{7031069C-3B8A-30D8-8D0E-5D42AF2602DF}"/>
              </a:ext>
            </a:extLst>
          </p:cNvPr>
          <p:cNvSpPr>
            <a:spLocks noGrp="1"/>
          </p:cNvSpPr>
          <p:nvPr>
            <p:ph type="subTitle" idx="1"/>
          </p:nvPr>
        </p:nvSpPr>
        <p:spPr/>
        <p:txBody>
          <a:bodyPr>
            <a:normAutofit lnSpcReduction="10000"/>
          </a:bodyPr>
          <a:lstStyle/>
          <a:p>
            <a:r>
              <a:rPr lang="en-GB" dirty="0"/>
              <a:t>Florentina Adelina Mazilu 2245649</a:t>
            </a:r>
          </a:p>
          <a:p>
            <a:r>
              <a:rPr lang="en-GB" dirty="0"/>
              <a:t>LCMB7000</a:t>
            </a:r>
          </a:p>
          <a:p>
            <a:r>
              <a:rPr lang="en-GB" dirty="0"/>
              <a:t>D. G </a:t>
            </a:r>
            <a:r>
              <a:rPr lang="en-GB" dirty="0" err="1"/>
              <a:t>Pepple</a:t>
            </a:r>
            <a:endParaRPr lang="ro-RO" dirty="0"/>
          </a:p>
        </p:txBody>
      </p:sp>
    </p:spTree>
    <p:extLst>
      <p:ext uri="{BB962C8B-B14F-4D97-AF65-F5344CB8AC3E}">
        <p14:creationId xmlns:p14="http://schemas.microsoft.com/office/powerpoint/2010/main" val="4151467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AB859-21B6-DC50-79F3-14ADE099F143}"/>
              </a:ext>
            </a:extLst>
          </p:cNvPr>
          <p:cNvSpPr txBox="1"/>
          <p:nvPr/>
        </p:nvSpPr>
        <p:spPr>
          <a:xfrm>
            <a:off x="2349891" y="1536608"/>
            <a:ext cx="6762094" cy="3847207"/>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Content:</a:t>
            </a:r>
          </a:p>
          <a:p>
            <a:endParaRPr lang="en-GB" sz="1600" b="0" i="0" dirty="0">
              <a:solidFill>
                <a:srgbClr val="22222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b="0" i="0" dirty="0">
                <a:effectLst/>
                <a:latin typeface="Arial" panose="020B0604020202020204" pitchFamily="34" charset="0"/>
                <a:cs typeface="Arial" panose="020B0604020202020204" pitchFamily="34" charset="0"/>
              </a:rPr>
              <a:t>A Road Well </a:t>
            </a:r>
            <a:r>
              <a:rPr lang="en-GB" sz="1600" b="0" i="0" dirty="0" err="1">
                <a:effectLst/>
                <a:latin typeface="Arial" panose="020B0604020202020204" pitchFamily="34" charset="0"/>
                <a:cs typeface="Arial" panose="020B0604020202020204" pitchFamily="34" charset="0"/>
              </a:rPr>
              <a:t>Traveled</a:t>
            </a:r>
            <a:r>
              <a:rPr lang="en-GB" sz="1600" b="0" i="0" dirty="0">
                <a:effectLst/>
                <a:latin typeface="Arial" panose="020B0604020202020204" pitchFamily="34" charset="0"/>
                <a:cs typeface="Arial" panose="020B0604020202020204" pitchFamily="34" charset="0"/>
              </a:rPr>
              <a:t>: The Past, Present, and Future Journey of Strategic Human Resource Management</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Strategic Human Resource Management</a:t>
            </a:r>
            <a:endParaRPr lang="en-GB" sz="1600" b="0" i="0" dirty="0">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i="0" dirty="0">
                <a:solidFill>
                  <a:srgbClr val="000000"/>
                </a:solidFill>
                <a:effectLst/>
                <a:latin typeface="Arial" panose="020B0604020202020204" pitchFamily="34" charset="0"/>
                <a:cs typeface="Arial" panose="020B0604020202020204" pitchFamily="34" charset="0"/>
              </a:rPr>
              <a:t>The Impact of Strategic Human Resource Management Practices on Competitive Advantage Sustainability: The Mediation of Human Capital Development and Employee Commitment</a:t>
            </a: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Resource based view theory</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Amazon: strategy and HR practices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Royal mail: strategy and HR practices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Conclusion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Recommendation</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Reference list.</a:t>
            </a:r>
          </a:p>
          <a:p>
            <a:endParaRPr lang="ro-RO" dirty="0"/>
          </a:p>
        </p:txBody>
      </p:sp>
    </p:spTree>
    <p:extLst>
      <p:ext uri="{BB962C8B-B14F-4D97-AF65-F5344CB8AC3E}">
        <p14:creationId xmlns:p14="http://schemas.microsoft.com/office/powerpoint/2010/main" val="20560803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8" name="Rectangle 17">
            <a:extLst>
              <a:ext uri="{FF2B5EF4-FFF2-40B4-BE49-F238E27FC236}">
                <a16:creationId xmlns:a16="http://schemas.microsoft.com/office/drawing/2014/main" id="{4434DCA8-BC57-40AE-94D7-754460957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B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E93A23A1-FB7B-4C57-8240-0B6015C111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736" y="28937"/>
            <a:ext cx="12188825" cy="6856214"/>
          </a:xfrm>
          <a:prstGeom prst="rect">
            <a:avLst/>
          </a:prstGeom>
        </p:spPr>
      </p:pic>
      <p:sp>
        <p:nvSpPr>
          <p:cNvPr id="22" name="Rectangle 21">
            <a:extLst>
              <a:ext uri="{FF2B5EF4-FFF2-40B4-BE49-F238E27FC236}">
                <a16:creationId xmlns:a16="http://schemas.microsoft.com/office/drawing/2014/main" id="{D43CA6E1-DE85-4998-B1CA-2B617EDF6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744" y="671208"/>
            <a:ext cx="10937716" cy="5551283"/>
          </a:xfrm>
          <a:prstGeom prst="rect">
            <a:avLst/>
          </a:prstGeom>
          <a:noFill/>
          <a:ln w="22225" cap="flat">
            <a:solidFill>
              <a:srgbClr val="F40057"/>
            </a:solidFill>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AD162A3C-D7A8-4B2A-94B1-73192CBC57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29184" y="3174136"/>
            <a:ext cx="777240" cy="606425"/>
          </a:xfrm>
          <a:prstGeom prst="rect">
            <a:avLst/>
          </a:prstGeom>
        </p:spPr>
      </p:pic>
      <p:pic>
        <p:nvPicPr>
          <p:cNvPr id="26" name="Picture 25">
            <a:extLst>
              <a:ext uri="{FF2B5EF4-FFF2-40B4-BE49-F238E27FC236}">
                <a16:creationId xmlns:a16="http://schemas.microsoft.com/office/drawing/2014/main" id="{6B8F1012-6DEE-4829-9F32-620A711094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flipH="1">
            <a:off x="11437976" y="3174136"/>
            <a:ext cx="777240" cy="606425"/>
          </a:xfrm>
          <a:prstGeom prst="rect">
            <a:avLst/>
          </a:prstGeom>
        </p:spPr>
      </p:pic>
      <p:sp>
        <p:nvSpPr>
          <p:cNvPr id="8" name="TextBox 7">
            <a:extLst>
              <a:ext uri="{FF2B5EF4-FFF2-40B4-BE49-F238E27FC236}">
                <a16:creationId xmlns:a16="http://schemas.microsoft.com/office/drawing/2014/main" id="{195ABB5B-6442-1E9B-5073-017AB755A4AD}"/>
              </a:ext>
            </a:extLst>
          </p:cNvPr>
          <p:cNvSpPr txBox="1"/>
          <p:nvPr/>
        </p:nvSpPr>
        <p:spPr>
          <a:xfrm>
            <a:off x="1045599" y="2496017"/>
            <a:ext cx="2938072" cy="107721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Past:</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Conceptual models,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Empirical examination,</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Empirical critiques.</a:t>
            </a:r>
            <a:endParaRPr lang="ro-RO"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8017D82-131A-670E-CD1C-FF8BFF3F3C2D}"/>
              </a:ext>
            </a:extLst>
          </p:cNvPr>
          <p:cNvSpPr txBox="1"/>
          <p:nvPr/>
        </p:nvSpPr>
        <p:spPr>
          <a:xfrm>
            <a:off x="3994403" y="2012703"/>
            <a:ext cx="3552669" cy="1569660"/>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Present:</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Human Resource system: </a:t>
            </a:r>
            <a:r>
              <a:rPr lang="en-GB" sz="1600" b="0" i="0" dirty="0">
                <a:solidFill>
                  <a:srgbClr val="333333"/>
                </a:solidFill>
                <a:effectLst/>
                <a:latin typeface="Arial" panose="020B0604020202020204" pitchFamily="34" charset="0"/>
                <a:cs typeface="Arial" panose="020B0604020202020204" pitchFamily="34" charset="0"/>
              </a:rPr>
              <a:t>performance relationship, multilevel analyses, fit and flexibility,</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International HR resource.</a:t>
            </a:r>
            <a:endParaRPr lang="ro-RO"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31CB9DA-5CCA-A020-8D32-9013D8C5B5ED}"/>
              </a:ext>
            </a:extLst>
          </p:cNvPr>
          <p:cNvSpPr txBox="1"/>
          <p:nvPr/>
        </p:nvSpPr>
        <p:spPr>
          <a:xfrm>
            <a:off x="7973472" y="2332995"/>
            <a:ext cx="3552669" cy="160043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Future:</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Multileveled,</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Global,</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Human capital,</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Strategy with practice.</a:t>
            </a:r>
            <a:endParaRPr lang="en-GB" sz="1600" dirty="0"/>
          </a:p>
          <a:p>
            <a:pPr marL="285750" indent="-285750">
              <a:buFont typeface="Wingdings" panose="05000000000000000000" pitchFamily="2" charset="2"/>
              <a:buChar char="Ø"/>
            </a:pPr>
            <a:endParaRPr lang="ro-RO" dirty="0"/>
          </a:p>
        </p:txBody>
      </p:sp>
      <p:sp>
        <p:nvSpPr>
          <p:cNvPr id="11" name="TextBox 10">
            <a:extLst>
              <a:ext uri="{FF2B5EF4-FFF2-40B4-BE49-F238E27FC236}">
                <a16:creationId xmlns:a16="http://schemas.microsoft.com/office/drawing/2014/main" id="{C0F3AD27-90AB-957F-245B-3A1994A2D218}"/>
              </a:ext>
            </a:extLst>
          </p:cNvPr>
          <p:cNvSpPr txBox="1"/>
          <p:nvPr/>
        </p:nvSpPr>
        <p:spPr>
          <a:xfrm>
            <a:off x="872197" y="884248"/>
            <a:ext cx="10653944"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Human resources (HR) or people have become a more crucial element of organisational success as businesses strive to compete using all their available resources. This article defines strategic human resource management (SHRM) by tracing its origins, describing its current state, and predicting its future directions (Wright &amp; Ulrich 2017).</a:t>
            </a:r>
            <a:endParaRPr lang="ro-RO" sz="160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830D3A67-1505-64BB-C302-49164F6F298B}"/>
              </a:ext>
            </a:extLst>
          </p:cNvPr>
          <p:cNvPicPr>
            <a:picLocks noChangeAspect="1"/>
          </p:cNvPicPr>
          <p:nvPr/>
        </p:nvPicPr>
        <p:blipFill>
          <a:blip r:embed="rId6"/>
          <a:stretch>
            <a:fillRect/>
          </a:stretch>
        </p:blipFill>
        <p:spPr>
          <a:xfrm>
            <a:off x="1943100" y="3870413"/>
            <a:ext cx="7267575" cy="1472076"/>
          </a:xfrm>
          <a:prstGeom prst="rect">
            <a:avLst/>
          </a:prstGeom>
        </p:spPr>
      </p:pic>
    </p:spTree>
    <p:extLst>
      <p:ext uri="{BB962C8B-B14F-4D97-AF65-F5344CB8AC3E}">
        <p14:creationId xmlns:p14="http://schemas.microsoft.com/office/powerpoint/2010/main" val="32954394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96008E-1CB9-B0CF-D3EB-659D7B3E960A}"/>
              </a:ext>
            </a:extLst>
          </p:cNvPr>
          <p:cNvSpPr txBox="1"/>
          <p:nvPr/>
        </p:nvSpPr>
        <p:spPr>
          <a:xfrm>
            <a:off x="1171575" y="2238375"/>
            <a:ext cx="9220200" cy="2585323"/>
          </a:xfrm>
          <a:prstGeom prst="rect">
            <a:avLst/>
          </a:prstGeom>
          <a:noFill/>
        </p:spPr>
        <p:txBody>
          <a:bodyPr wrap="square" rtlCol="0">
            <a:spAutoFit/>
          </a:bodyPr>
          <a:lstStyle/>
          <a:p>
            <a:r>
              <a:rPr lang="en-GB" b="0" i="0" dirty="0">
                <a:solidFill>
                  <a:srgbClr val="333333"/>
                </a:solidFill>
                <a:effectLst/>
                <a:latin typeface="Georgia" panose="02040502050405020303" pitchFamily="18" charset="0"/>
              </a:rPr>
              <a:t> </a:t>
            </a:r>
            <a:r>
              <a:rPr lang="en-GB" sz="1600" b="0" i="0" dirty="0">
                <a:solidFill>
                  <a:srgbClr val="333333"/>
                </a:solidFill>
                <a:effectLst/>
                <a:latin typeface="Arial" panose="020B0604020202020204" pitchFamily="34" charset="0"/>
                <a:cs typeface="Arial" panose="020B0604020202020204" pitchFamily="34" charset="0"/>
              </a:rPr>
              <a:t>According to Forbes (2023) this are </a:t>
            </a:r>
            <a:r>
              <a:rPr lang="en-GB" sz="1600" dirty="0">
                <a:solidFill>
                  <a:srgbClr val="333333"/>
                </a:solidFill>
                <a:latin typeface="Arial" panose="020B0604020202020204" pitchFamily="34" charset="0"/>
                <a:cs typeface="Arial" panose="020B0604020202020204" pitchFamily="34" charset="0"/>
              </a:rPr>
              <a:t>four e</a:t>
            </a:r>
            <a:r>
              <a:rPr lang="en-GB" sz="1600" b="0" i="0" dirty="0">
                <a:solidFill>
                  <a:srgbClr val="333333"/>
                </a:solidFill>
                <a:effectLst/>
                <a:latin typeface="Arial" panose="020B0604020202020204" pitchFamily="34" charset="0"/>
                <a:cs typeface="Arial" panose="020B0604020202020204" pitchFamily="34" charset="0"/>
              </a:rPr>
              <a:t>xamples of SHRM programs and policies:</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Performance management-Developing mechanisms for monitoring and enhancing employee performance.</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Training and development-The process of identifying the developmental requirements of employees and afterward offering appropriate training and resources to facilitate their improvement.</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Compensation and benefits-The task at hand involves the development of compensation and benefits programmes that are strategically designed to both attract and retain employees.</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Employee relations-The effective management of employee relations with the aim of encouraging a conducive work environment.</a:t>
            </a:r>
            <a:endParaRPr lang="ro-RO"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0E0E9DB-E96C-323E-142D-85C3CB7ACF48}"/>
              </a:ext>
            </a:extLst>
          </p:cNvPr>
          <p:cNvPicPr>
            <a:picLocks noChangeAspect="1"/>
          </p:cNvPicPr>
          <p:nvPr/>
        </p:nvPicPr>
        <p:blipFill>
          <a:blip r:embed="rId3"/>
          <a:stretch>
            <a:fillRect/>
          </a:stretch>
        </p:blipFill>
        <p:spPr>
          <a:xfrm>
            <a:off x="1371600" y="647700"/>
            <a:ext cx="8020049" cy="1690687"/>
          </a:xfrm>
          <a:prstGeom prst="rect">
            <a:avLst/>
          </a:prstGeom>
        </p:spPr>
      </p:pic>
    </p:spTree>
    <p:extLst>
      <p:ext uri="{BB962C8B-B14F-4D97-AF65-F5344CB8AC3E}">
        <p14:creationId xmlns:p14="http://schemas.microsoft.com/office/powerpoint/2010/main" val="3859935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CFE80F-2188-4237-0361-49767DBC8CDA}"/>
              </a:ext>
            </a:extLst>
          </p:cNvPr>
          <p:cNvSpPr txBox="1"/>
          <p:nvPr/>
        </p:nvSpPr>
        <p:spPr>
          <a:xfrm>
            <a:off x="1083212" y="886265"/>
            <a:ext cx="9889588" cy="206210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Saha and </a:t>
            </a:r>
            <a:r>
              <a:rPr lang="en-GB" sz="1600" dirty="0" err="1">
                <a:latin typeface="Arial" panose="020B0604020202020204" pitchFamily="34" charset="0"/>
                <a:cs typeface="Arial" panose="020B0604020202020204" pitchFamily="34" charset="0"/>
              </a:rPr>
              <a:t>Gregar</a:t>
            </a:r>
            <a:r>
              <a:rPr lang="en-GB" sz="1600" dirty="0">
                <a:latin typeface="Arial" panose="020B0604020202020204" pitchFamily="34" charset="0"/>
                <a:cs typeface="Arial" panose="020B0604020202020204" pitchFamily="34" charset="0"/>
              </a:rPr>
              <a:t> (2012) propose that strategic human resources management (HRM) can be understood as a purposeful framework for effectively deploying human resources within an organisation, with the ultimate goal of achieving organisational objectives. </a:t>
            </a:r>
          </a:p>
          <a:p>
            <a:r>
              <a:rPr lang="en-GB" sz="1600" dirty="0">
                <a:latin typeface="Arial" panose="020B0604020202020204" pitchFamily="34" charset="0"/>
                <a:cs typeface="Arial" panose="020B0604020202020204" pitchFamily="34" charset="0"/>
              </a:rPr>
              <a:t>The acquisition and development of human capital play a pivotal role in shaping an organization's capacity to attain a competitive advantage. The implementation of strategic human resource management (HRM) aims to proficiently and optimally oversee the competencies, capacities, and expertise of personnel, thereby significantly influencing the attainment of an organization's strategic goals.</a:t>
            </a:r>
          </a:p>
          <a:p>
            <a:endParaRPr lang="ro-RO"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26321FA-7FBE-75A4-85D2-35679117D535}"/>
              </a:ext>
            </a:extLst>
          </p:cNvPr>
          <p:cNvPicPr>
            <a:picLocks noChangeAspect="1"/>
          </p:cNvPicPr>
          <p:nvPr/>
        </p:nvPicPr>
        <p:blipFill>
          <a:blip r:embed="rId2"/>
          <a:stretch>
            <a:fillRect/>
          </a:stretch>
        </p:blipFill>
        <p:spPr>
          <a:xfrm>
            <a:off x="975360" y="2948368"/>
            <a:ext cx="10241280" cy="3186171"/>
          </a:xfrm>
          <a:prstGeom prst="rect">
            <a:avLst/>
          </a:prstGeom>
        </p:spPr>
      </p:pic>
    </p:spTree>
    <p:extLst>
      <p:ext uri="{BB962C8B-B14F-4D97-AF65-F5344CB8AC3E}">
        <p14:creationId xmlns:p14="http://schemas.microsoft.com/office/powerpoint/2010/main" val="2538161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98336F3-6757-BEBC-AE3C-15ADD7583F80}"/>
              </a:ext>
            </a:extLst>
          </p:cNvPr>
          <p:cNvSpPr txBox="1"/>
          <p:nvPr/>
        </p:nvSpPr>
        <p:spPr>
          <a:xfrm>
            <a:off x="6029325" y="1409700"/>
            <a:ext cx="3911258" cy="4262705"/>
          </a:xfrm>
          <a:prstGeom prst="rect">
            <a:avLst/>
          </a:prstGeom>
          <a:noFill/>
        </p:spPr>
        <p:txBody>
          <a:bodyPr wrap="square" rtlCol="0">
            <a:spAutoFit/>
          </a:bodyPr>
          <a:lstStyle/>
          <a:p>
            <a:pPr marL="285750" indent="-285750">
              <a:buFont typeface="Wingdings" panose="05000000000000000000" pitchFamily="2" charset="2"/>
              <a:buChar char="Ø"/>
            </a:pPr>
            <a:r>
              <a:rPr lang="en-GB" sz="1500" dirty="0">
                <a:latin typeface="Arial" panose="020B0604020202020204" pitchFamily="34" charset="0"/>
                <a:cs typeface="Arial" panose="020B0604020202020204" pitchFamily="34" charset="0"/>
              </a:rPr>
              <a:t>One of the theoretical approaches to strategic management that has had the greatest success is the resource-based view of the organisation (RBV). It dominates research and instruction, where it is included in almost every business strategy course that is needed (Davis &amp; DeWitt , 2021).</a:t>
            </a:r>
          </a:p>
          <a:p>
            <a:pPr marL="285750" indent="-285750">
              <a:buFont typeface="Wingdings" panose="05000000000000000000" pitchFamily="2" charset="2"/>
              <a:buChar char="Ø"/>
            </a:pPr>
            <a:r>
              <a:rPr lang="en-GB" sz="1500" dirty="0">
                <a:latin typeface="Arial" panose="020B0604020202020204" pitchFamily="34" charset="0"/>
                <a:cs typeface="Arial" panose="020B0604020202020204" pitchFamily="34" charset="0"/>
              </a:rPr>
              <a:t>According to Barney (2007) this method of creating a theory of competitive advantages, a firm's portfolio of resource control reflects the product market positions it has. Therefore, competition among the resource positions owned by enterprises may also be regarded as rivalry among the product market positions held by firms.</a:t>
            </a:r>
            <a:endParaRPr lang="ro-RO" sz="15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p:txBody>
      </p:sp>
      <p:pic>
        <p:nvPicPr>
          <p:cNvPr id="12" name="Picture 11" descr="A diagram of a resource-based theory&#10;&#10;Description automatically generated">
            <a:extLst>
              <a:ext uri="{FF2B5EF4-FFF2-40B4-BE49-F238E27FC236}">
                <a16:creationId xmlns:a16="http://schemas.microsoft.com/office/drawing/2014/main" id="{BD40F968-F093-9AB4-822F-20CCAC96FD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4742" y="1409700"/>
            <a:ext cx="3911258" cy="4114800"/>
          </a:xfrm>
          <a:prstGeom prst="rect">
            <a:avLst/>
          </a:prstGeom>
        </p:spPr>
      </p:pic>
    </p:spTree>
    <p:extLst>
      <p:ext uri="{BB962C8B-B14F-4D97-AF65-F5344CB8AC3E}">
        <p14:creationId xmlns:p14="http://schemas.microsoft.com/office/powerpoint/2010/main" val="471189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1BCDD-EAE6-090F-2D41-D869B4333565}"/>
              </a:ext>
            </a:extLst>
          </p:cNvPr>
          <p:cNvSpPr>
            <a:spLocks noGrp="1"/>
          </p:cNvSpPr>
          <p:nvPr>
            <p:ph type="title"/>
          </p:nvPr>
        </p:nvSpPr>
        <p:spPr>
          <a:xfrm>
            <a:off x="674469" y="281762"/>
            <a:ext cx="4238543" cy="1371600"/>
          </a:xfrm>
        </p:spPr>
        <p:txBody>
          <a:bodyPr>
            <a:normAutofit/>
          </a:bodyPr>
          <a:lstStyle/>
          <a:p>
            <a:r>
              <a:rPr lang="en-GB" sz="1600" dirty="0">
                <a:latin typeface="Arial" panose="020B0604020202020204" pitchFamily="34" charset="0"/>
                <a:cs typeface="Arial" panose="020B0604020202020204" pitchFamily="34" charset="0"/>
              </a:rPr>
              <a:t>Amazon is the biggest internet store and an innovator. Success as an online bookshop led it to sell anything online (Amazon 2023).</a:t>
            </a:r>
            <a:endParaRPr lang="ro-RO"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8EAF5CB-77C7-2748-B947-8DD58AC0BDAA}"/>
              </a:ext>
            </a:extLst>
          </p:cNvPr>
          <p:cNvSpPr>
            <a:spLocks noGrp="1"/>
          </p:cNvSpPr>
          <p:nvPr>
            <p:ph idx="1"/>
          </p:nvPr>
        </p:nvSpPr>
        <p:spPr>
          <a:xfrm>
            <a:off x="4913012" y="930474"/>
            <a:ext cx="6604519" cy="2619198"/>
          </a:xfrm>
        </p:spPr>
        <p:txBody>
          <a:bodyPr>
            <a:normAutofit/>
          </a:bodyPr>
          <a:lstStyle/>
          <a:p>
            <a:pPr marL="0" indent="0">
              <a:buNone/>
            </a:pPr>
            <a:r>
              <a:rPr lang="en-GB" sz="1800" dirty="0">
                <a:latin typeface="Arial" panose="020B0604020202020204" pitchFamily="34" charset="0"/>
                <a:cs typeface="Arial" panose="020B0604020202020204" pitchFamily="34" charset="0"/>
              </a:rPr>
              <a:t> Primary objective is to become the most customer-centric company on Earth. Amazon goals is to consistently enhance the standard of customer experience through the utilisation of internet and technology, facilitating customers in their search, exploration, and purchase of various products. Additionally, to empower businesses and content creators to optimise their achievements (Amazon 2023).</a:t>
            </a:r>
            <a:endParaRPr lang="ro-RO" sz="18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C56C4F95-CBE1-DDA4-B80C-6740E4C3C03D}"/>
              </a:ext>
            </a:extLst>
          </p:cNvPr>
          <p:cNvSpPr>
            <a:spLocks noGrp="1"/>
          </p:cNvSpPr>
          <p:nvPr>
            <p:ph type="body" sz="half" idx="2"/>
          </p:nvPr>
        </p:nvSpPr>
        <p:spPr>
          <a:xfrm>
            <a:off x="562709" y="4349018"/>
            <a:ext cx="4855959" cy="2438404"/>
          </a:xfrm>
        </p:spPr>
        <p:txBody>
          <a:bodyPr/>
          <a:lstStyle/>
          <a:p>
            <a:r>
              <a:rPr lang="en-GB" dirty="0">
                <a:latin typeface="Arial" panose="020B0604020202020204" pitchFamily="34" charset="0"/>
                <a:cs typeface="Arial" panose="020B0604020202020204" pitchFamily="34" charset="0"/>
              </a:rPr>
              <a:t>According to Jeff Bezos, the CEO of Amazon.com, retailers can be classified into two distinct categories: those who exert significant effort to increase prices and those who exert significant effort to decrease prices. We are adhering to the second model despite the fact that both models are viable options.</a:t>
            </a:r>
            <a:endParaRPr lang="ro-RO"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6DB64EE-952C-C0BC-0C6B-077CEF122B9C}"/>
              </a:ext>
            </a:extLst>
          </p:cNvPr>
          <p:cNvSpPr txBox="1"/>
          <p:nvPr/>
        </p:nvSpPr>
        <p:spPr>
          <a:xfrm>
            <a:off x="1041922" y="3814182"/>
            <a:ext cx="4238543"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Strategy</a:t>
            </a:r>
            <a:endParaRPr lang="ro-RO" sz="2000" b="1" i="1" dirty="0">
              <a:solidFill>
                <a:srgbClr val="0070C0"/>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A70D543C-BD9D-FD49-6523-00DA2DB8D6B4}"/>
              </a:ext>
            </a:extLst>
          </p:cNvPr>
          <p:cNvPicPr>
            <a:picLocks noChangeAspect="1"/>
          </p:cNvPicPr>
          <p:nvPr/>
        </p:nvPicPr>
        <p:blipFill>
          <a:blip r:embed="rId2"/>
          <a:stretch>
            <a:fillRect/>
          </a:stretch>
        </p:blipFill>
        <p:spPr>
          <a:xfrm>
            <a:off x="1052409" y="2177133"/>
            <a:ext cx="3248724" cy="1569686"/>
          </a:xfrm>
          <a:prstGeom prst="rect">
            <a:avLst/>
          </a:prstGeom>
        </p:spPr>
      </p:pic>
      <p:sp>
        <p:nvSpPr>
          <p:cNvPr id="9" name="TextBox 8">
            <a:extLst>
              <a:ext uri="{FF2B5EF4-FFF2-40B4-BE49-F238E27FC236}">
                <a16:creationId xmlns:a16="http://schemas.microsoft.com/office/drawing/2014/main" id="{85CE6B85-BDFF-823B-5D23-EAC8CEEDC2A5}"/>
              </a:ext>
            </a:extLst>
          </p:cNvPr>
          <p:cNvSpPr txBox="1"/>
          <p:nvPr/>
        </p:nvSpPr>
        <p:spPr>
          <a:xfrm>
            <a:off x="5772444" y="934885"/>
            <a:ext cx="3484098"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Mission</a:t>
            </a:r>
            <a:endParaRPr lang="ro-RO" sz="2000" b="1" i="1" dirty="0">
              <a:solidFill>
                <a:srgbClr val="0070C0"/>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7BE0F5-2664-1B0D-25A6-FA89EEF28842}"/>
              </a:ext>
            </a:extLst>
          </p:cNvPr>
          <p:cNvPicPr>
            <a:picLocks noChangeAspect="1"/>
          </p:cNvPicPr>
          <p:nvPr/>
        </p:nvPicPr>
        <p:blipFill>
          <a:blip r:embed="rId3"/>
          <a:stretch>
            <a:fillRect/>
          </a:stretch>
        </p:blipFill>
        <p:spPr>
          <a:xfrm>
            <a:off x="5992838" y="3429000"/>
            <a:ext cx="5636454" cy="2840382"/>
          </a:xfrm>
          <a:prstGeom prst="rect">
            <a:avLst/>
          </a:prstGeom>
        </p:spPr>
      </p:pic>
    </p:spTree>
    <p:extLst>
      <p:ext uri="{BB962C8B-B14F-4D97-AF65-F5344CB8AC3E}">
        <p14:creationId xmlns:p14="http://schemas.microsoft.com/office/powerpoint/2010/main" val="4291019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2CAA17-2531-5283-69D1-98CF37E4F4EB}"/>
              </a:ext>
            </a:extLst>
          </p:cNvPr>
          <p:cNvPicPr>
            <a:picLocks noChangeAspect="1"/>
          </p:cNvPicPr>
          <p:nvPr/>
        </p:nvPicPr>
        <p:blipFill>
          <a:blip r:embed="rId2"/>
          <a:stretch>
            <a:fillRect/>
          </a:stretch>
        </p:blipFill>
        <p:spPr>
          <a:xfrm>
            <a:off x="4985239" y="1477335"/>
            <a:ext cx="2126565" cy="3570086"/>
          </a:xfrm>
          <a:prstGeom prst="rect">
            <a:avLst/>
          </a:prstGeom>
        </p:spPr>
      </p:pic>
      <p:sp>
        <p:nvSpPr>
          <p:cNvPr id="5" name="TextBox 4">
            <a:extLst>
              <a:ext uri="{FF2B5EF4-FFF2-40B4-BE49-F238E27FC236}">
                <a16:creationId xmlns:a16="http://schemas.microsoft.com/office/drawing/2014/main" id="{FB73B8E4-5D2E-77AF-1647-F482DC04F748}"/>
              </a:ext>
            </a:extLst>
          </p:cNvPr>
          <p:cNvSpPr txBox="1"/>
          <p:nvPr/>
        </p:nvSpPr>
        <p:spPr>
          <a:xfrm>
            <a:off x="912056" y="643621"/>
            <a:ext cx="3348110"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Principles</a:t>
            </a:r>
            <a:endParaRPr lang="ro-RO" sz="2000" b="1" i="1" dirty="0">
              <a:solidFill>
                <a:srgbClr val="0070C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35F24F1-F61F-0EAB-8553-496FDC58A428}"/>
              </a:ext>
            </a:extLst>
          </p:cNvPr>
          <p:cNvSpPr txBox="1"/>
          <p:nvPr/>
        </p:nvSpPr>
        <p:spPr>
          <a:xfrm>
            <a:off x="516988" y="1043731"/>
            <a:ext cx="4515729" cy="4770537"/>
          </a:xfrm>
          <a:prstGeom prst="rect">
            <a:avLst/>
          </a:prstGeom>
          <a:noFill/>
        </p:spPr>
        <p:txBody>
          <a:bodyPr wrap="square" rtlCol="0">
            <a:spAutoFit/>
          </a:bodyPr>
          <a:lstStyle/>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The organization's prioritisation of consumer obsession, rather than competitor-centric techniques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Cultivate a strong dedication to innovation and a constant dedication to long-term strategic planning, while simultaneously placing significant importance on operational excellence</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Prioritise operational excellence is like prioritising the consumer service and is essential to maintaining the confidence and satisfaction of all of our company's stakeholders, including customers, employees, and business partners.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Dedicated to giving back via its Amazon in the Community programme, which aims to help the next generation realise its maximum potential in the swiftly evolving digital economy and society (Amazon 2023).</a:t>
            </a:r>
            <a:endParaRPr lang="ro-RO"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C1A699C-0F9A-EF9F-12CD-2F21CD6B2844}"/>
              </a:ext>
            </a:extLst>
          </p:cNvPr>
          <p:cNvSpPr txBox="1"/>
          <p:nvPr/>
        </p:nvSpPr>
        <p:spPr>
          <a:xfrm>
            <a:off x="7064325" y="856350"/>
            <a:ext cx="4515729" cy="452431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According to Amazon (2023) this are a few HR practices: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Employee benefits-supports workers, domestic partners, and their children with exceptional advantages. Private medical insurance, life insurance, income protection, paid breaks, and a business pension start on day one.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Diversity, equity and inclusion-strongly recruit different individuals to create a friendly and inclusive environment. Guarantee workers feel valued, included, and empowered.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Upskilling and training-Career Choice will teach 5,000 Amazon workers over three years for £10 million. Free cloud computing training for 29 million individuals worldwide via public initiatives.</a:t>
            </a:r>
          </a:p>
        </p:txBody>
      </p:sp>
    </p:spTree>
    <p:extLst>
      <p:ext uri="{BB962C8B-B14F-4D97-AF65-F5344CB8AC3E}">
        <p14:creationId xmlns:p14="http://schemas.microsoft.com/office/powerpoint/2010/main" val="1745906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617B5E7-82EF-4F98-88F9-C0D5A5E823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EDA38C96-883D-497B-8F5D-D7E435243D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DB488A02-ECF8-47A5-806C-8CDF9935E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40566D3B-3450-407D-9C9E-622BF0D978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04FE625F-F961-4FE5-95C8-0AE28A5D55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9" name="Straight Connector 18">
            <a:extLst>
              <a:ext uri="{FF2B5EF4-FFF2-40B4-BE49-F238E27FC236}">
                <a16:creationId xmlns:a16="http://schemas.microsoft.com/office/drawing/2014/main" id="{F54A39E9-7329-429E-AA37-5988745878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1" name="Rectangle 20">
            <a:extLst>
              <a:ext uri="{FF2B5EF4-FFF2-40B4-BE49-F238E27FC236}">
                <a16:creationId xmlns:a16="http://schemas.microsoft.com/office/drawing/2014/main" id="{EE15D8F5-87D0-452C-93FB-8CA3F98D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9BCF8C7-8464-4B36-AF07-C89E5129E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4" name="Picture 23">
              <a:extLst>
                <a:ext uri="{FF2B5EF4-FFF2-40B4-BE49-F238E27FC236}">
                  <a16:creationId xmlns:a16="http://schemas.microsoft.com/office/drawing/2014/main" id="{69A16566-722B-41C8-8B9F-B133B71E2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a:extLst>
                <a:ext uri="{FF2B5EF4-FFF2-40B4-BE49-F238E27FC236}">
                  <a16:creationId xmlns:a16="http://schemas.microsoft.com/office/drawing/2014/main" id="{5F929A8C-ADE2-462E-A437-C028E4648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6" name="Picture 25">
              <a:extLst>
                <a:ext uri="{FF2B5EF4-FFF2-40B4-BE49-F238E27FC236}">
                  <a16:creationId xmlns:a16="http://schemas.microsoft.com/office/drawing/2014/main" id="{117397E4-1968-4513-988E-69C130AC1E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7" name="Picture 26">
              <a:extLst>
                <a:ext uri="{FF2B5EF4-FFF2-40B4-BE49-F238E27FC236}">
                  <a16:creationId xmlns:a16="http://schemas.microsoft.com/office/drawing/2014/main" id="{DA0B6105-4183-4AEC-BDB1-E67B7B2C704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C49E78B-52D4-2E37-8BE5-79F979637AA3}"/>
              </a:ext>
            </a:extLst>
          </p:cNvPr>
          <p:cNvSpPr>
            <a:spLocks noGrp="1"/>
          </p:cNvSpPr>
          <p:nvPr>
            <p:ph type="title"/>
          </p:nvPr>
        </p:nvSpPr>
        <p:spPr>
          <a:xfrm>
            <a:off x="761503" y="982132"/>
            <a:ext cx="6571685" cy="1774814"/>
          </a:xfrm>
        </p:spPr>
        <p:txBody>
          <a:bodyPr vert="horz" lIns="91440" tIns="45720" rIns="91440" bIns="45720" rtlCol="0" anchor="ctr">
            <a:normAutofit/>
          </a:bodyPr>
          <a:lstStyle/>
          <a:p>
            <a:pPr>
              <a:lnSpc>
                <a:spcPct val="90000"/>
              </a:lnSpc>
            </a:pPr>
            <a:r>
              <a:rPr lang="en-US" sz="1800" dirty="0"/>
              <a:t>The Post Office has served as a longstanding pillar of UK communities, operating as a commercial enterprise with a significant emphasis on fulfilling a vital social mission: providing in-person support to individuals who depend on our services (Post Office 2023).</a:t>
            </a:r>
          </a:p>
        </p:txBody>
      </p:sp>
      <p:cxnSp>
        <p:nvCxnSpPr>
          <p:cNvPr id="29" name="Straight Connector 28">
            <a:extLst>
              <a:ext uri="{FF2B5EF4-FFF2-40B4-BE49-F238E27FC236}">
                <a16:creationId xmlns:a16="http://schemas.microsoft.com/office/drawing/2014/main" id="{5A8B956C-6D95-401E-8C33-997227D9D4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46233" y="2838638"/>
            <a:ext cx="4663440" cy="0"/>
          </a:xfrm>
          <a:prstGeom prst="line">
            <a:avLst/>
          </a:prstGeom>
        </p:spPr>
        <p:style>
          <a:lnRef idx="2">
            <a:schemeClr val="accent1"/>
          </a:lnRef>
          <a:fillRef idx="0">
            <a:schemeClr val="accent1"/>
          </a:fillRef>
          <a:effectRef idx="1">
            <a:schemeClr val="accent1"/>
          </a:effectRef>
          <a:fontRef idx="minor">
            <a:schemeClr val="tx1"/>
          </a:fontRef>
        </p:style>
      </p:cxnSp>
      <p:pic>
        <p:nvPicPr>
          <p:cNvPr id="8" name="Content Placeholder 7">
            <a:extLst>
              <a:ext uri="{FF2B5EF4-FFF2-40B4-BE49-F238E27FC236}">
                <a16:creationId xmlns:a16="http://schemas.microsoft.com/office/drawing/2014/main" id="{54378E15-1FDE-C8AE-B93F-251CAD8A4D30}"/>
              </a:ext>
            </a:extLst>
          </p:cNvPr>
          <p:cNvPicPr>
            <a:picLocks noGrp="1" noChangeAspect="1"/>
          </p:cNvPicPr>
          <p:nvPr>
            <p:ph idx="1"/>
          </p:nvPr>
        </p:nvPicPr>
        <p:blipFill rotWithShape="1">
          <a:blip r:embed="rId5"/>
          <a:srcRect l="11535" r="583" b="1"/>
          <a:stretch/>
        </p:blipFill>
        <p:spPr>
          <a:xfrm>
            <a:off x="1000538" y="2914391"/>
            <a:ext cx="2462761" cy="3094871"/>
          </a:xfrm>
          <a:prstGeom prst="rect">
            <a:avLst/>
          </a:prstGeom>
          <a:ln w="57150" cmpd="thickThin">
            <a:solidFill>
              <a:schemeClr val="tx1">
                <a:lumMod val="50000"/>
                <a:lumOff val="50000"/>
              </a:schemeClr>
            </a:solidFill>
            <a:miter lim="800000"/>
          </a:ln>
        </p:spPr>
      </p:pic>
      <p:sp>
        <p:nvSpPr>
          <p:cNvPr id="4" name="Text Placeholder 3">
            <a:extLst>
              <a:ext uri="{FF2B5EF4-FFF2-40B4-BE49-F238E27FC236}">
                <a16:creationId xmlns:a16="http://schemas.microsoft.com/office/drawing/2014/main" id="{CF722605-6D17-9F21-0820-C843AEFCE072}"/>
              </a:ext>
            </a:extLst>
          </p:cNvPr>
          <p:cNvSpPr>
            <a:spLocks noGrp="1"/>
          </p:cNvSpPr>
          <p:nvPr>
            <p:ph type="body" sz="half" idx="2"/>
          </p:nvPr>
        </p:nvSpPr>
        <p:spPr>
          <a:xfrm>
            <a:off x="6494805" y="3694043"/>
            <a:ext cx="4939121" cy="2270976"/>
          </a:xfrm>
        </p:spPr>
        <p:txBody>
          <a:bodyPr vert="horz" lIns="91440" tIns="45720" rIns="91440" bIns="45720" rtlCol="0" anchor="t">
            <a:normAutofit/>
          </a:bodyPr>
          <a:lstStyle/>
          <a:p>
            <a:pPr algn="l">
              <a:buFont typeface="Arial"/>
              <a:buChar char="•"/>
            </a:pPr>
            <a:r>
              <a:rPr lang="en-GB" dirty="0">
                <a:latin typeface="Arial" panose="020B0604020202020204" pitchFamily="34" charset="0"/>
                <a:cs typeface="Arial" panose="020B0604020202020204" pitchFamily="34" charset="0"/>
              </a:rPr>
              <a:t>The process of rebuilding trust primarily centres around addressing and rectifying past grievances.</a:t>
            </a:r>
          </a:p>
          <a:p>
            <a:pPr algn="l">
              <a:buFont typeface="Arial"/>
              <a:buChar char="•"/>
            </a:pPr>
            <a:r>
              <a:rPr lang="en-GB" dirty="0">
                <a:latin typeface="Arial" panose="020B0604020202020204" pitchFamily="34" charset="0"/>
                <a:cs typeface="Arial" panose="020B0604020202020204" pitchFamily="34" charset="0"/>
              </a:rPr>
              <a:t>Enhancing branch profitability is currently of utmost importance.</a:t>
            </a:r>
          </a:p>
          <a:p>
            <a:pPr algn="l">
              <a:buFont typeface="Arial"/>
              <a:buChar char="•"/>
            </a:pPr>
            <a:r>
              <a:rPr lang="en-GB" dirty="0">
                <a:latin typeface="Arial" panose="020B0604020202020204" pitchFamily="34" charset="0"/>
                <a:cs typeface="Arial" panose="020B0604020202020204" pitchFamily="34" charset="0"/>
              </a:rPr>
              <a:t>Advancing Technology – facilitating the realisation of an improved future(Post Office 2023).</a:t>
            </a:r>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ECF1102-F7B5-6663-6981-369A33914839}"/>
              </a:ext>
            </a:extLst>
          </p:cNvPr>
          <p:cNvSpPr txBox="1"/>
          <p:nvPr/>
        </p:nvSpPr>
        <p:spPr>
          <a:xfrm>
            <a:off x="7333189" y="3223883"/>
            <a:ext cx="4331236"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Strategy</a:t>
            </a:r>
            <a:endParaRPr lang="ro-RO" sz="2000" b="1" i="1" dirty="0">
              <a:solidFill>
                <a:srgbClr val="0070C0"/>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92C6D950-A3BD-C7AB-33C0-EB7236DC6729}"/>
              </a:ext>
            </a:extLst>
          </p:cNvPr>
          <p:cNvPicPr>
            <a:picLocks noChangeAspect="1"/>
          </p:cNvPicPr>
          <p:nvPr/>
        </p:nvPicPr>
        <p:blipFill>
          <a:blip r:embed="rId6"/>
          <a:stretch>
            <a:fillRect/>
          </a:stretch>
        </p:blipFill>
        <p:spPr>
          <a:xfrm>
            <a:off x="8643504" y="568256"/>
            <a:ext cx="2953043" cy="3097743"/>
          </a:xfrm>
          <a:prstGeom prst="rect">
            <a:avLst/>
          </a:prstGeom>
        </p:spPr>
      </p:pic>
      <p:pic>
        <p:nvPicPr>
          <p:cNvPr id="20" name="Picture 19">
            <a:extLst>
              <a:ext uri="{FF2B5EF4-FFF2-40B4-BE49-F238E27FC236}">
                <a16:creationId xmlns:a16="http://schemas.microsoft.com/office/drawing/2014/main" id="{9D2B2030-7548-D956-4C54-029F587AFAC7}"/>
              </a:ext>
            </a:extLst>
          </p:cNvPr>
          <p:cNvPicPr>
            <a:picLocks noChangeAspect="1"/>
          </p:cNvPicPr>
          <p:nvPr/>
        </p:nvPicPr>
        <p:blipFill>
          <a:blip r:embed="rId7"/>
          <a:stretch>
            <a:fillRect/>
          </a:stretch>
        </p:blipFill>
        <p:spPr>
          <a:xfrm>
            <a:off x="3623385" y="3012063"/>
            <a:ext cx="2938810" cy="2997199"/>
          </a:xfrm>
          <a:prstGeom prst="rect">
            <a:avLst/>
          </a:prstGeom>
        </p:spPr>
      </p:pic>
    </p:spTree>
    <p:extLst>
      <p:ext uri="{BB962C8B-B14F-4D97-AF65-F5344CB8AC3E}">
        <p14:creationId xmlns:p14="http://schemas.microsoft.com/office/powerpoint/2010/main" val="3310802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48B197-4F42-685C-1BA6-EFEC5691F02D}"/>
              </a:ext>
            </a:extLst>
          </p:cNvPr>
          <p:cNvPicPr>
            <a:picLocks noChangeAspect="1"/>
          </p:cNvPicPr>
          <p:nvPr/>
        </p:nvPicPr>
        <p:blipFill>
          <a:blip r:embed="rId2"/>
          <a:stretch>
            <a:fillRect/>
          </a:stretch>
        </p:blipFill>
        <p:spPr>
          <a:xfrm>
            <a:off x="633047" y="574138"/>
            <a:ext cx="2583399" cy="2478552"/>
          </a:xfrm>
          <a:prstGeom prst="rect">
            <a:avLst/>
          </a:prstGeom>
        </p:spPr>
      </p:pic>
      <p:sp>
        <p:nvSpPr>
          <p:cNvPr id="4" name="TextBox 3">
            <a:extLst>
              <a:ext uri="{FF2B5EF4-FFF2-40B4-BE49-F238E27FC236}">
                <a16:creationId xmlns:a16="http://schemas.microsoft.com/office/drawing/2014/main" id="{56B25880-5A36-E2D1-0B3D-090F3B9A10BE}"/>
              </a:ext>
            </a:extLst>
          </p:cNvPr>
          <p:cNvSpPr txBox="1"/>
          <p:nvPr/>
        </p:nvSpPr>
        <p:spPr>
          <a:xfrm>
            <a:off x="3513221" y="994611"/>
            <a:ext cx="8045732" cy="1754326"/>
          </a:xfrm>
          <a:prstGeom prst="rect">
            <a:avLst/>
          </a:prstGeom>
          <a:noFill/>
        </p:spPr>
        <p:txBody>
          <a:bodyPr wrap="square" rtlCol="0">
            <a:spAutoFit/>
          </a:bodyPr>
          <a:lstStyle/>
          <a:p>
            <a:pPr algn="l"/>
            <a:r>
              <a:rPr lang="en-GB" b="0" i="0" dirty="0">
                <a:effectLst/>
                <a:latin typeface="Open Sans" panose="020B0606030504020204" pitchFamily="34" charset="0"/>
              </a:rPr>
              <a:t>The approach to HR strategy development:</a:t>
            </a:r>
          </a:p>
          <a:p>
            <a:pPr marL="285750" indent="-285750" algn="l">
              <a:buFont typeface="Arial" panose="020B0604020202020204" pitchFamily="34" charset="0"/>
              <a:buChar char="•"/>
            </a:pPr>
            <a:r>
              <a:rPr lang="en-GB" b="0" i="0" dirty="0">
                <a:effectLst/>
                <a:latin typeface="Open Sans" panose="020B0606030504020204" pitchFamily="34" charset="0"/>
              </a:rPr>
              <a:t>determining HR strategy priorities from business goals;</a:t>
            </a:r>
          </a:p>
          <a:p>
            <a:pPr marL="285750" indent="-285750" algn="l">
              <a:buFont typeface="Arial" panose="020B0604020202020204" pitchFamily="34" charset="0"/>
              <a:buChar char="•"/>
            </a:pPr>
            <a:r>
              <a:rPr lang="en-GB" b="0" i="0" dirty="0">
                <a:effectLst/>
                <a:latin typeface="Open Sans" panose="020B0606030504020204" pitchFamily="34" charset="0"/>
              </a:rPr>
              <a:t>assessing the company's status and recognising its strengths and weaknesses;</a:t>
            </a:r>
            <a:endParaRPr lang="en-GB" dirty="0">
              <a:latin typeface="Open Sans" panose="020B0606030504020204" pitchFamily="34" charset="0"/>
            </a:endParaRPr>
          </a:p>
          <a:p>
            <a:pPr marL="285750" indent="-285750" algn="l">
              <a:buFont typeface="Arial" panose="020B0604020202020204" pitchFamily="34" charset="0"/>
              <a:buChar char="•"/>
            </a:pPr>
            <a:r>
              <a:rPr lang="en-GB" b="0" i="0" dirty="0">
                <a:effectLst/>
                <a:latin typeface="Open Sans" panose="020B0606030504020204" pitchFamily="34" charset="0"/>
              </a:rPr>
              <a:t>testing the strategy using data and stakeholders (Emerald Insight 2010).</a:t>
            </a:r>
          </a:p>
        </p:txBody>
      </p:sp>
      <p:sp>
        <p:nvSpPr>
          <p:cNvPr id="5" name="TextBox 4">
            <a:extLst>
              <a:ext uri="{FF2B5EF4-FFF2-40B4-BE49-F238E27FC236}">
                <a16:creationId xmlns:a16="http://schemas.microsoft.com/office/drawing/2014/main" id="{C2907339-3400-72AA-113C-373CE35D793C}"/>
              </a:ext>
            </a:extLst>
          </p:cNvPr>
          <p:cNvSpPr txBox="1"/>
          <p:nvPr/>
        </p:nvSpPr>
        <p:spPr>
          <a:xfrm>
            <a:off x="1042735" y="2993212"/>
            <a:ext cx="10516217" cy="3139321"/>
          </a:xfrm>
          <a:prstGeom prst="rect">
            <a:avLst/>
          </a:prstGeom>
          <a:noFill/>
        </p:spPr>
        <p:txBody>
          <a:bodyPr wrap="square" rtlCol="0">
            <a:spAutoFit/>
          </a:bodyPr>
          <a:lstStyle/>
          <a:p>
            <a:r>
              <a:rPr lang="en-GB" dirty="0">
                <a:latin typeface="Arial "/>
              </a:rPr>
              <a:t>According to Emerald (2010) HR main objectives are:</a:t>
            </a:r>
          </a:p>
          <a:p>
            <a:pPr marL="285750" indent="-285750">
              <a:buFont typeface="Arial" panose="020B0604020202020204" pitchFamily="34" charset="0"/>
              <a:buChar char="•"/>
            </a:pPr>
            <a:r>
              <a:rPr lang="en-GB" dirty="0">
                <a:latin typeface="Arial "/>
              </a:rPr>
              <a:t>Having the optimum quantity of productive personnel- Royal Mail had to increase productivity since competitors had reduced mail handling expenses.</a:t>
            </a:r>
          </a:p>
          <a:p>
            <a:pPr marL="285750" indent="-285750">
              <a:buFont typeface="Arial" panose="020B0604020202020204" pitchFamily="34" charset="0"/>
              <a:buChar char="•"/>
            </a:pPr>
            <a:r>
              <a:rPr lang="ro-RO" dirty="0">
                <a:latin typeface="Arial "/>
              </a:rPr>
              <a:t>Standardising and improving</a:t>
            </a:r>
            <a:r>
              <a:rPr lang="en-GB" dirty="0">
                <a:latin typeface="Arial "/>
              </a:rPr>
              <a:t>-With efficient standardised procedures and more mechanisation, the organisation needs to be "lean.“</a:t>
            </a:r>
          </a:p>
          <a:p>
            <a:pPr marL="285750" indent="-285750">
              <a:buFont typeface="Arial" panose="020B0604020202020204" pitchFamily="34" charset="0"/>
              <a:buChar char="•"/>
            </a:pPr>
            <a:r>
              <a:rPr lang="en-GB" i="1" dirty="0">
                <a:latin typeface="Arial "/>
              </a:rPr>
              <a:t>Growth-Royal Mail needs fresh product development and market expansion talents.</a:t>
            </a:r>
          </a:p>
          <a:p>
            <a:pPr marL="285750" indent="-285750">
              <a:buFont typeface="Arial" panose="020B0604020202020204" pitchFamily="34" charset="0"/>
              <a:buChar char="•"/>
            </a:pPr>
            <a:r>
              <a:rPr lang="en-GB" dirty="0">
                <a:latin typeface="Arial "/>
              </a:rPr>
              <a:t>F</a:t>
            </a:r>
            <a:r>
              <a:rPr lang="ro-RO" dirty="0">
                <a:latin typeface="Arial "/>
              </a:rPr>
              <a:t>lexibility to adapt</a:t>
            </a:r>
            <a:r>
              <a:rPr lang="en-GB" i="1" dirty="0">
                <a:latin typeface="Arial "/>
              </a:rPr>
              <a:t> -Better leadership and employee engagement were required for the organisation to become more adaptable to change.</a:t>
            </a:r>
          </a:p>
          <a:p>
            <a:pPr marL="285750" indent="-285750">
              <a:buFont typeface="Arial" panose="020B0604020202020204" pitchFamily="34" charset="0"/>
              <a:buChar char="•"/>
            </a:pPr>
            <a:r>
              <a:rPr lang="ro-RO" b="0" i="1" dirty="0">
                <a:effectLst/>
                <a:latin typeface="Arial "/>
              </a:rPr>
              <a:t>Managing headcount</a:t>
            </a:r>
            <a:r>
              <a:rPr lang="en-GB" dirty="0">
                <a:latin typeface="Arial "/>
              </a:rPr>
              <a:t>-The organisation required the capability to effectively oversee headcount in a manner that aligned with business objectives and was perceived as equitable by both employees and trade unions.</a:t>
            </a:r>
            <a:endParaRPr lang="ro-RO" dirty="0">
              <a:latin typeface="Arial "/>
            </a:endParaRPr>
          </a:p>
        </p:txBody>
      </p:sp>
    </p:spTree>
    <p:extLst>
      <p:ext uri="{BB962C8B-B14F-4D97-AF65-F5344CB8AC3E}">
        <p14:creationId xmlns:p14="http://schemas.microsoft.com/office/powerpoint/2010/main" val="3710168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74FAA7-1A64-031B-04D1-2B0E858E791F}"/>
              </a:ext>
            </a:extLst>
          </p:cNvPr>
          <p:cNvSpPr txBox="1"/>
          <p:nvPr/>
        </p:nvSpPr>
        <p:spPr>
          <a:xfrm>
            <a:off x="794084" y="1728014"/>
            <a:ext cx="10603832" cy="4370427"/>
          </a:xfrm>
          <a:prstGeom prst="rect">
            <a:avLst/>
          </a:prstGeom>
          <a:noFill/>
        </p:spPr>
        <p:txBody>
          <a:bodyPr wrap="square" rtlCol="0">
            <a:spAutoFit/>
          </a:bodyPr>
          <a:lstStyle/>
          <a:p>
            <a:r>
              <a:rPr lang="en-GB" sz="2000" b="1" i="1" dirty="0" err="1">
                <a:solidFill>
                  <a:srgbClr val="0070C0"/>
                </a:solidFill>
                <a:latin typeface="Arial" panose="020B0604020202020204" pitchFamily="34" charset="0"/>
                <a:cs typeface="Arial" panose="020B0604020202020204" pitchFamily="34" charset="0"/>
              </a:rPr>
              <a:t>Conlusions</a:t>
            </a:r>
            <a:r>
              <a:rPr lang="en-GB" sz="2000" b="1" i="1" dirty="0">
                <a:solidFill>
                  <a:srgbClr val="0070C0"/>
                </a:solidFill>
                <a:latin typeface="Arial" panose="020B0604020202020204" pitchFamily="34" charset="0"/>
                <a:cs typeface="Arial" panose="020B0604020202020204" pitchFamily="34" charset="0"/>
              </a:rPr>
              <a:t>:</a:t>
            </a:r>
          </a:p>
          <a:p>
            <a:endParaRPr lang="en-GB" sz="2000" b="1" i="1" dirty="0">
              <a:solidFill>
                <a:srgbClr val="0070C0"/>
              </a:solidFill>
              <a:latin typeface="Arial" panose="020B0604020202020204" pitchFamily="34" charset="0"/>
              <a:cs typeface="Arial" panose="020B0604020202020204" pitchFamily="34" charset="0"/>
            </a:endParaRPr>
          </a:p>
          <a:p>
            <a:endParaRPr lang="en-GB" sz="2000" b="1" i="1" dirty="0">
              <a:solidFill>
                <a:srgbClr val="0070C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The primary responsibility lies in ensuring that the human resources (HR) strategy is developed based on quantifiable, business-oriented objectives and can be effectively demonstrated to address the disparity between the present state and future aspirations</a:t>
            </a:r>
            <a:r>
              <a:rPr lang="en-GB" sz="2000" dirty="0">
                <a:latin typeface="Arial" panose="020B0604020202020204" pitchFamily="34" charset="0"/>
                <a:cs typeface="Arial" panose="020B0604020202020204" pitchFamily="34" charset="0"/>
              </a:rPr>
              <a:t>.</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The presence of adequate human resource systems, along with well-established recruitment and retention strategies, empowers the organisation to effectively respond to shifts in market demand or conditions.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In the context of the Royal Mail's correspondence operations, efforts were made to uphold a high standard of strategy and promoted stakeholder engagement by effectively communicating in a manner that resonated with their interests.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The training and development strategy implemented by Amazon has proven to be instrumental in cultivating a competitive advantage, as the company has shifted its attention towards a comprehensive, enduring plan aimed at enhancing its workforce. </a:t>
            </a:r>
            <a:endParaRPr lang="ro-RO"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9A1413BF-59E1-59CA-D09C-33530BCE352E}"/>
              </a:ext>
            </a:extLst>
          </p:cNvPr>
          <p:cNvPicPr>
            <a:picLocks noChangeAspect="1"/>
          </p:cNvPicPr>
          <p:nvPr/>
        </p:nvPicPr>
        <p:blipFill>
          <a:blip r:embed="rId2"/>
          <a:stretch>
            <a:fillRect/>
          </a:stretch>
        </p:blipFill>
        <p:spPr>
          <a:xfrm>
            <a:off x="6096000" y="477078"/>
            <a:ext cx="5632174" cy="2163940"/>
          </a:xfrm>
          <a:prstGeom prst="rect">
            <a:avLst/>
          </a:prstGeom>
        </p:spPr>
      </p:pic>
    </p:spTree>
    <p:extLst>
      <p:ext uri="{BB962C8B-B14F-4D97-AF65-F5344CB8AC3E}">
        <p14:creationId xmlns:p14="http://schemas.microsoft.com/office/powerpoint/2010/main" val="248986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663908-5540-7EF7-0CCD-D6F72B3C83E2}"/>
              </a:ext>
            </a:extLst>
          </p:cNvPr>
          <p:cNvSpPr txBox="1"/>
          <p:nvPr/>
        </p:nvSpPr>
        <p:spPr>
          <a:xfrm>
            <a:off x="809625" y="885825"/>
            <a:ext cx="10125075" cy="5173147"/>
          </a:xfrm>
          <a:prstGeom prst="rect">
            <a:avLst/>
          </a:prstGeom>
          <a:noFill/>
        </p:spPr>
        <p:txBody>
          <a:bodyPr wrap="square" rtlCol="0">
            <a:spAutoFit/>
          </a:bodyPr>
          <a:lstStyle/>
          <a:p>
            <a:pPr lvl="0">
              <a:lnSpc>
                <a:spcPct val="107000"/>
              </a:lnSpc>
              <a:spcAft>
                <a:spcPts val="800"/>
              </a:spcAft>
              <a:tabLst>
                <a:tab pos="457200" algn="l"/>
              </a:tabLst>
            </a:pPr>
            <a:r>
              <a:rPr lang="en-GB" sz="2000" kern="100" dirty="0">
                <a:effectLst/>
                <a:latin typeface="Arial" panose="020B0604020202020204" pitchFamily="34" charset="0"/>
                <a:ea typeface="Times New Roman" panose="02020603050405020304" pitchFamily="18" charset="0"/>
                <a:cs typeface="Arial" panose="020B0604020202020204" pitchFamily="34" charset="0"/>
              </a:rPr>
              <a:t>Reference list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Amazon (2023) ’Who we are- Corporate Responsibility’ Amazon, Available at: https://www.aboutamazon.co.uk/who-we-are/corporate-responsibility (Accessed 2 July 2023)</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Barney, J.B. (2007)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Resource-based theory : creating and sustaining competitive advantage</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Davis, G.F. and DeWitt, T. (2021) 'Organization Theory and the Resource-Based View of the Firm: The Great Divide',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Journal of management,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47(7), pp. 1684-1697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https://doi.org/10.1177/0149206320982650.</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Haan</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K. (2023) ‘Strategic Human Resource Management (2023 Guide)’, Forbes 23 January , Available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at:https</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://www.forbes.com/advisor/business/strategic-human-resource-management/?fbclid=IwAR2bhXAgc2NOYulXHP3NFz2OIfT_cmE59K9ktowdW-WCgBfSzcLKKRlu18k (Accessed 1 July 2023).</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'HR delivers valuable strategy for Royal Mail's letters business', (2010)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Human resource management international digest,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18(6), pp. 8-10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https://doi.org/10.1108/09670731011071674.</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Post Office (2023) ‘Who we are- our story’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PostOffice</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https://corporate.postoffice.co.uk/en/about/our-story/who-we-are/</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(Accessed 2 July 2023). </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6230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8BB95-5D02-38BC-0C11-7577A46042E6}"/>
              </a:ext>
            </a:extLst>
          </p:cNvPr>
          <p:cNvSpPr txBox="1"/>
          <p:nvPr/>
        </p:nvSpPr>
        <p:spPr>
          <a:xfrm>
            <a:off x="914400" y="993913"/>
            <a:ext cx="10336696" cy="3344377"/>
          </a:xfrm>
          <a:prstGeom prst="rect">
            <a:avLst/>
          </a:prstGeom>
          <a:noFill/>
        </p:spPr>
        <p:txBody>
          <a:bodyPr wrap="square" rtlCol="0">
            <a:spAutoFit/>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Saha, N.;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Gregar</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 Human resource management: As a source of sustained competitive advantage of the firms.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Int. Proc. Econ. Dev. Res.</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2012</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46</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1–5.</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'Sustainability Research; Cyprus International University Researchers Provide New Study Findings on Sustainability Research (The Impact of Strategic Human Resource Management Practices on Competitive Advantage Sustainability: The Mediation of Human Capital Development ...)', (2019)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Economics Week,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Nov 29, 23.</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Wright, P.M. and Ulrich, M.D. (2017) 'A Road Well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Traveled</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The Past, Present, and Future Journey of Strategic Human Resource Management',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Annual review of organizational psychology and organizational </a:t>
            </a:r>
            <a:r>
              <a:rPr lang="en-GB" sz="1800" i="1" kern="100" dirty="0" err="1">
                <a:effectLst/>
                <a:latin typeface="Calibri" panose="020F0502020204030204" pitchFamily="34" charset="0"/>
                <a:ea typeface="Times New Roman" panose="02020603050405020304" pitchFamily="18" charset="0"/>
                <a:cs typeface="Times New Roman" panose="02020603050405020304" pitchFamily="18" charset="0"/>
              </a:rPr>
              <a:t>behavior</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4(1), pp. 45-65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https://doi.org/10.1146/annurev-orgpsych-032516-113052.</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ro-RO" dirty="0"/>
          </a:p>
        </p:txBody>
      </p:sp>
    </p:spTree>
    <p:extLst>
      <p:ext uri="{BB962C8B-B14F-4D97-AF65-F5344CB8AC3E}">
        <p14:creationId xmlns:p14="http://schemas.microsoft.com/office/powerpoint/2010/main" val="333586523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8" ma:contentTypeDescription="Create a new document." ma:contentTypeScope="" ma:versionID="db03e4a3fe5cb50d58c5e4ce0438481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d341ea3c5c669dcd6065d44f9f4807da"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97B678-DF1C-4DFD-9123-E77F3D2F1446}">
  <ds:schemaRefs>
    <ds:schemaRef ds:uri="http://schemas.microsoft.com/sharepoint/v3/contenttype/forms"/>
  </ds:schemaRefs>
</ds:datastoreItem>
</file>

<file path=customXml/itemProps2.xml><?xml version="1.0" encoding="utf-8"?>
<ds:datastoreItem xmlns:ds="http://schemas.openxmlformats.org/officeDocument/2006/customXml" ds:itemID="{42046778-F716-463F-A17B-C9748E07A35B}">
  <ds:schemaRefs>
    <ds:schemaRef ds:uri="e9586b6e-d655-4ea8-9b46-aa323587a11f"/>
    <ds:schemaRef ds:uri="http://www.w3.org/XML/1998/namespace"/>
    <ds:schemaRef ds:uri="http://schemas.microsoft.com/office/2006/documentManagement/types"/>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72e6e00a-7fea-48f1-b1b6-00c90b4ff77b"/>
    <ds:schemaRef ds:uri="http://purl.org/dc/terms/"/>
  </ds:schemaRefs>
</ds:datastoreItem>
</file>

<file path=customXml/itemProps3.xml><?xml version="1.0" encoding="utf-8"?>
<ds:datastoreItem xmlns:ds="http://schemas.openxmlformats.org/officeDocument/2006/customXml" ds:itemID="{CF6B5F3A-1F33-4AEA-9082-4538CCFBE202}">
  <ds:schemaRefs>
    <ds:schemaRef ds:uri="72e6e00a-7fea-48f1-b1b6-00c90b4ff77b"/>
    <ds:schemaRef ds:uri="e9586b6e-d655-4ea8-9b46-aa323587a1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Organic</Template>
  <TotalTime>6542</TotalTime>
  <Words>1914</Words>
  <Application>Microsoft Office PowerPoint</Application>
  <PresentationFormat>Widescreen</PresentationFormat>
  <Paragraphs>92</Paragraphs>
  <Slides>13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Arial </vt:lpstr>
      <vt:lpstr>Calibri</vt:lpstr>
      <vt:lpstr>Garamond</vt:lpstr>
      <vt:lpstr>Georgia</vt:lpstr>
      <vt:lpstr>Open Sans</vt:lpstr>
      <vt:lpstr>Wingdings</vt:lpstr>
      <vt:lpstr>Organic</vt:lpstr>
      <vt:lpstr>HR strategy in public vs private sector</vt:lpstr>
      <vt:lpstr>PowerPoint Presentation</vt:lpstr>
      <vt:lpstr>PowerPoint Presentation</vt:lpstr>
      <vt:lpstr>PowerPoint Presentation</vt:lpstr>
      <vt:lpstr>PowerPoint Presentation</vt:lpstr>
      <vt:lpstr>PowerPoint Presentation</vt:lpstr>
      <vt:lpstr>Amazon is the biggest internet store and an innovator. Success as an online bookshop led it to sell anything online (Amazon 2023).</vt:lpstr>
      <vt:lpstr>PowerPoint Presentation</vt:lpstr>
      <vt:lpstr>The Post Office has served as a longstanding pillar of UK communities, operating as a commercial enterprise with a significant emphasis on fulfilling a vital social mission: providing in-person support to individuals who depend on our services (Post Office 2023).</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strategy in public vs private sector</dc:title>
  <dc:creator>Adelina Mazilu (2245649)</dc:creator>
  <cp:lastModifiedBy>Adelina</cp:lastModifiedBy>
  <cp:revision>3</cp:revision>
  <dcterms:created xsi:type="dcterms:W3CDTF">2023-07-03T08:59:36Z</dcterms:created>
  <dcterms:modified xsi:type="dcterms:W3CDTF">2023-07-07T22:01:47Z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