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1"/>
  </p:sldMasterIdLst>
  <p:sldIdLst>
    <p:sldId id="256" r:id="rId2"/>
    <p:sldId id="257" r:id="rId3"/>
    <p:sldId id="269" r:id="rId4"/>
    <p:sldId id="271" r:id="rId5"/>
    <p:sldId id="267" r:id="rId6"/>
    <p:sldId id="259" r:id="rId7"/>
    <p:sldId id="258" r:id="rId8"/>
    <p:sldId id="260" r:id="rId9"/>
    <p:sldId id="261" r:id="rId10"/>
    <p:sldId id="272" r:id="rId11"/>
    <p:sldId id="263" r:id="rId12"/>
    <p:sldId id="273" r:id="rId13"/>
    <p:sldId id="262" r:id="rId14"/>
    <p:sldId id="264" r:id="rId15"/>
    <p:sldId id="265" r:id="rId16"/>
    <p:sldId id="26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80504"/>
    <a:srgbClr val="FFFBB3"/>
    <a:srgbClr val="FFB3B3"/>
    <a:srgbClr val="B6B6FC"/>
    <a:srgbClr val="D000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F71E10-E8EE-A480-62BA-3727CB75B696}" v="327" dt="2026-03-08T22:56:06.1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191" autoAdjust="0"/>
    <p:restoredTop sz="94660"/>
  </p:normalViewPr>
  <p:slideViewPr>
    <p:cSldViewPr snapToGrid="0">
      <p:cViewPr varScale="1">
        <p:scale>
          <a:sx n="112" d="100"/>
          <a:sy n="112" d="100"/>
        </p:scale>
        <p:origin x="312" y="9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nelle Saint (2204577)" userId="S::2204577@student.uwtsd.ac.uk::9e8b90ac-35b8-4080-966f-579d34cacea6" providerId="AD" clId="Web-{F1F71E10-E8EE-A480-62BA-3727CB75B696}"/>
    <pc:docChg chg="delSld modSld">
      <pc:chgData name="Sharnelle Saint (2204577)" userId="S::2204577@student.uwtsd.ac.uk::9e8b90ac-35b8-4080-966f-579d34cacea6" providerId="AD" clId="Web-{F1F71E10-E8EE-A480-62BA-3727CB75B696}" dt="2026-03-08T22:56:06.189" v="330"/>
      <pc:docMkLst>
        <pc:docMk/>
      </pc:docMkLst>
      <pc:sldChg chg="addSp delSp modSp">
        <pc:chgData name="Sharnelle Saint (2204577)" userId="S::2204577@student.uwtsd.ac.uk::9e8b90ac-35b8-4080-966f-579d34cacea6" providerId="AD" clId="Web-{F1F71E10-E8EE-A480-62BA-3727CB75B696}" dt="2026-03-08T22:55:40.032" v="329" actId="1076"/>
        <pc:sldMkLst>
          <pc:docMk/>
          <pc:sldMk cId="109857222" sldId="256"/>
        </pc:sldMkLst>
        <pc:picChg chg="add mod">
          <ac:chgData name="Sharnelle Saint (2204577)" userId="S::2204577@student.uwtsd.ac.uk::9e8b90ac-35b8-4080-966f-579d34cacea6" providerId="AD" clId="Web-{F1F71E10-E8EE-A480-62BA-3727CB75B696}" dt="2026-03-08T22:55:40.032" v="329" actId="1076"/>
          <ac:picMkLst>
            <pc:docMk/>
            <pc:sldMk cId="109857222" sldId="256"/>
            <ac:picMk id="8" creationId="{BA626256-097C-C5FA-ACB3-E178425B2B64}"/>
          </ac:picMkLst>
        </pc:picChg>
        <pc:picChg chg="del">
          <ac:chgData name="Sharnelle Saint (2204577)" userId="S::2204577@student.uwtsd.ac.uk::9e8b90ac-35b8-4080-966f-579d34cacea6" providerId="AD" clId="Web-{F1F71E10-E8EE-A480-62BA-3727CB75B696}" dt="2026-03-08T22:47:48.852" v="0"/>
          <ac:picMkLst>
            <pc:docMk/>
            <pc:sldMk cId="109857222" sldId="256"/>
            <ac:picMk id="10" creationId="{D3FC2056-3DC6-400F-FC0A-397443A806A5}"/>
          </ac:picMkLst>
        </pc:picChg>
      </pc:sldChg>
      <pc:sldChg chg="modSp">
        <pc:chgData name="Sharnelle Saint (2204577)" userId="S::2204577@student.uwtsd.ac.uk::9e8b90ac-35b8-4080-966f-579d34cacea6" providerId="AD" clId="Web-{F1F71E10-E8EE-A480-62BA-3727CB75B696}" dt="2026-03-08T22:54:44.907" v="323" actId="20577"/>
        <pc:sldMkLst>
          <pc:docMk/>
          <pc:sldMk cId="2206074057" sldId="267"/>
        </pc:sldMkLst>
        <pc:spChg chg="mod">
          <ac:chgData name="Sharnelle Saint (2204577)" userId="S::2204577@student.uwtsd.ac.uk::9e8b90ac-35b8-4080-966f-579d34cacea6" providerId="AD" clId="Web-{F1F71E10-E8EE-A480-62BA-3727CB75B696}" dt="2026-03-08T22:54:44.907" v="323" actId="20577"/>
          <ac:spMkLst>
            <pc:docMk/>
            <pc:sldMk cId="2206074057" sldId="267"/>
            <ac:spMk id="3" creationId="{FDE23F36-BBFA-34CA-967C-125DADC269FD}"/>
          </ac:spMkLst>
        </pc:spChg>
      </pc:sldChg>
      <pc:sldChg chg="del">
        <pc:chgData name="Sharnelle Saint (2204577)" userId="S::2204577@student.uwtsd.ac.uk::9e8b90ac-35b8-4080-966f-579d34cacea6" providerId="AD" clId="Web-{F1F71E10-E8EE-A480-62BA-3727CB75B696}" dt="2026-03-08T22:56:06.189" v="330"/>
        <pc:sldMkLst>
          <pc:docMk/>
          <pc:sldMk cId="4098090275" sldId="268"/>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0F9B8B-DA3F-4ACC-BA87-D731DB0AA63E}" type="doc">
      <dgm:prSet loTypeId="urn:microsoft.com/office/officeart/2005/8/layout/default" loCatId="list" qsTypeId="urn:microsoft.com/office/officeart/2005/8/quickstyle/simple5" qsCatId="simple" csTypeId="urn:microsoft.com/office/officeart/2005/8/colors/accent3_2" csCatId="accent3" phldr="1"/>
      <dgm:spPr/>
      <dgm:t>
        <a:bodyPr numCol="1"/>
        <a:lstStyle/>
        <a:p>
          <a:endParaRPr lang="en-US"/>
        </a:p>
      </dgm:t>
    </dgm:pt>
    <dgm:pt modelId="{628284FF-8906-4D10-ACAE-763896CA6BD1}">
      <dgm:prSet custT="1"/>
      <dgm:spPr/>
      <dgm:t>
        <a:bodyPr numCol="1"/>
        <a:lstStyle/>
        <a:p>
          <a:pPr rtl="0"/>
          <a:r>
            <a:rPr lang="en-GB" altLang="en-GB" sz="1200" dirty="0">
              <a:solidFill>
                <a:schemeClr val="tx1"/>
              </a:solidFill>
              <a:latin typeface="Cambria"/>
              <a:ea typeface="Cambria"/>
            </a:rPr>
            <a:t>These sports camps will take part during the six week summer holidays. </a:t>
          </a:r>
          <a:endParaRPr lang="en-US" sz="1200" dirty="0">
            <a:solidFill>
              <a:schemeClr val="tx1"/>
            </a:solidFill>
            <a:latin typeface="Cambria"/>
            <a:ea typeface="Cambria"/>
          </a:endParaRPr>
        </a:p>
      </dgm:t>
    </dgm:pt>
    <dgm:pt modelId="{3BAD0D0E-9331-48B2-9F92-3AB964F03085}" type="parTrans" cxnId="{9A2E39DE-6CEF-49D0-9E34-F65E5BC26CEC}">
      <dgm:prSet/>
      <dgm:spPr/>
      <dgm:t>
        <a:bodyPr numCol="1"/>
        <a:lstStyle/>
        <a:p>
          <a:endParaRPr lang="en-US"/>
        </a:p>
      </dgm:t>
    </dgm:pt>
    <dgm:pt modelId="{07EA86A2-A7A0-4601-895F-D5FCE963F6D9}" type="sibTrans" cxnId="{9A2E39DE-6CEF-49D0-9E34-F65E5BC26CEC}">
      <dgm:prSet/>
      <dgm:spPr/>
      <dgm:t>
        <a:bodyPr numCol="1"/>
        <a:lstStyle/>
        <a:p>
          <a:endParaRPr lang="en-US"/>
        </a:p>
      </dgm:t>
    </dgm:pt>
    <dgm:pt modelId="{B2B7ED8A-73ED-4FEF-8C50-B6E098793BD4}">
      <dgm:prSet custT="1"/>
      <dgm:spPr/>
      <dgm:t>
        <a:bodyPr numCol="1"/>
        <a:lstStyle/>
        <a:p>
          <a:pPr rtl="0"/>
          <a:r>
            <a:rPr lang="en-GB" altLang="en-GB" sz="1140" dirty="0">
              <a:solidFill>
                <a:schemeClr val="tx1"/>
              </a:solidFill>
              <a:latin typeface="Cambria"/>
              <a:ea typeface="Cambria"/>
            </a:rPr>
            <a:t>They will include different packages that can be undergone ranging from just 1 week to the full 4 weeks.</a:t>
          </a:r>
          <a:endParaRPr lang="en-US" sz="1140" dirty="0">
            <a:solidFill>
              <a:schemeClr val="tx1"/>
            </a:solidFill>
            <a:latin typeface="Cambria"/>
            <a:ea typeface="Cambria"/>
          </a:endParaRPr>
        </a:p>
      </dgm:t>
    </dgm:pt>
    <dgm:pt modelId="{F966B1D8-291C-4750-9622-825910176946}" type="parTrans" cxnId="{B708706A-8A5C-4436-96FC-07E7AB760EEF}">
      <dgm:prSet/>
      <dgm:spPr/>
      <dgm:t>
        <a:bodyPr numCol="1"/>
        <a:lstStyle/>
        <a:p>
          <a:endParaRPr lang="en-US"/>
        </a:p>
      </dgm:t>
    </dgm:pt>
    <dgm:pt modelId="{CB3EABB5-7413-46E4-AAB9-9EF476B569AA}" type="sibTrans" cxnId="{B708706A-8A5C-4436-96FC-07E7AB760EEF}">
      <dgm:prSet/>
      <dgm:spPr/>
      <dgm:t>
        <a:bodyPr numCol="1"/>
        <a:lstStyle/>
        <a:p>
          <a:endParaRPr lang="en-US"/>
        </a:p>
      </dgm:t>
    </dgm:pt>
    <dgm:pt modelId="{E2B3B63E-CF10-40DE-A9AA-154AD6B3EEC2}">
      <dgm:prSet custT="1"/>
      <dgm:spPr/>
      <dgm:t>
        <a:bodyPr numCol="1"/>
        <a:lstStyle/>
        <a:p>
          <a:pPr rtl="0"/>
          <a:r>
            <a:rPr lang="en-GB" altLang="en-GB" sz="1150" dirty="0">
              <a:solidFill>
                <a:schemeClr val="tx1"/>
              </a:solidFill>
              <a:latin typeface="Cambria"/>
              <a:ea typeface="Cambria"/>
            </a:rPr>
            <a:t>There will be 10 volunteers to take these sessions across the age groups throughout the duration of the camps. </a:t>
          </a:r>
          <a:endParaRPr lang="en-US" sz="1150" dirty="0">
            <a:solidFill>
              <a:schemeClr val="tx1"/>
            </a:solidFill>
            <a:latin typeface="Cambria"/>
            <a:ea typeface="Cambria"/>
          </a:endParaRPr>
        </a:p>
      </dgm:t>
    </dgm:pt>
    <dgm:pt modelId="{C02B451F-E8BE-493C-A779-A87D151B6C5A}" type="parTrans" cxnId="{24DC6EC1-4B01-47FC-8FBB-DF8DBAC3C13C}">
      <dgm:prSet/>
      <dgm:spPr/>
      <dgm:t>
        <a:bodyPr numCol="1"/>
        <a:lstStyle/>
        <a:p>
          <a:endParaRPr lang="en-US"/>
        </a:p>
      </dgm:t>
    </dgm:pt>
    <dgm:pt modelId="{4F10C1E6-8CE7-4042-91F1-EA5E25412E26}" type="sibTrans" cxnId="{24DC6EC1-4B01-47FC-8FBB-DF8DBAC3C13C}">
      <dgm:prSet/>
      <dgm:spPr/>
      <dgm:t>
        <a:bodyPr numCol="1"/>
        <a:lstStyle/>
        <a:p>
          <a:endParaRPr lang="en-US"/>
        </a:p>
      </dgm:t>
    </dgm:pt>
    <dgm:pt modelId="{79DC7D46-DCC9-4BCE-AE43-544DA27DE15B}">
      <dgm:prSet custT="1"/>
      <dgm:spPr/>
      <dgm:t>
        <a:bodyPr numCol="1"/>
        <a:lstStyle/>
        <a:p>
          <a:pPr rtl="0"/>
          <a:r>
            <a:rPr lang="en-GB" altLang="en-GB" sz="1200" dirty="0">
              <a:solidFill>
                <a:schemeClr val="tx1"/>
              </a:solidFill>
              <a:latin typeface="Cambria"/>
              <a:ea typeface="Cambria"/>
            </a:rPr>
            <a:t>There will be different sports on offer everyday so there is a variety of taste. </a:t>
          </a:r>
          <a:endParaRPr lang="en-US" sz="1200" dirty="0">
            <a:solidFill>
              <a:schemeClr val="tx1"/>
            </a:solidFill>
            <a:latin typeface="Cambria"/>
            <a:ea typeface="Cambria"/>
          </a:endParaRPr>
        </a:p>
      </dgm:t>
    </dgm:pt>
    <dgm:pt modelId="{7BB5C5EB-5413-4828-BF14-4FC872757D3D}" type="parTrans" cxnId="{A18D4937-4C39-4BFF-B81A-D950F5AB53E4}">
      <dgm:prSet/>
      <dgm:spPr/>
      <dgm:t>
        <a:bodyPr numCol="1"/>
        <a:lstStyle/>
        <a:p>
          <a:endParaRPr lang="en-US"/>
        </a:p>
      </dgm:t>
    </dgm:pt>
    <dgm:pt modelId="{7E1F391A-B574-47EC-9582-DA2F7884D5C4}" type="sibTrans" cxnId="{A18D4937-4C39-4BFF-B81A-D950F5AB53E4}">
      <dgm:prSet/>
      <dgm:spPr/>
      <dgm:t>
        <a:bodyPr numCol="1"/>
        <a:lstStyle/>
        <a:p>
          <a:endParaRPr lang="en-US"/>
        </a:p>
      </dgm:t>
    </dgm:pt>
    <dgm:pt modelId="{FD270982-3D1A-43D8-8565-538739F667E5}">
      <dgm:prSet custT="1"/>
      <dgm:spPr/>
      <dgm:t>
        <a:bodyPr numCol="1"/>
        <a:lstStyle/>
        <a:p>
          <a:pPr rtl="0"/>
          <a:r>
            <a:rPr lang="en-GB" altLang="en-GB" sz="1200">
              <a:solidFill>
                <a:schemeClr val="tx1"/>
              </a:solidFill>
              <a:latin typeface="Cambria"/>
              <a:ea typeface="Cambria"/>
            </a:rPr>
            <a:t>There is strictly no men, so the women don’t feel judged when doing the classes. </a:t>
          </a:r>
          <a:endParaRPr lang="en-US" sz="1200" dirty="0">
            <a:solidFill>
              <a:schemeClr val="tx1"/>
            </a:solidFill>
            <a:latin typeface="Cambria"/>
            <a:ea typeface="Cambria"/>
          </a:endParaRPr>
        </a:p>
      </dgm:t>
    </dgm:pt>
    <dgm:pt modelId="{E3B5FBA2-3455-4204-88A7-F581B00C25A1}" type="parTrans" cxnId="{96B0AB5B-5E7A-4B85-9CC4-FFB8C9D9FF14}">
      <dgm:prSet/>
      <dgm:spPr/>
      <dgm:t>
        <a:bodyPr numCol="1"/>
        <a:lstStyle/>
        <a:p>
          <a:endParaRPr lang="en-US"/>
        </a:p>
      </dgm:t>
    </dgm:pt>
    <dgm:pt modelId="{48EDEAD1-03DB-4E5E-A5EE-B265536D36E8}" type="sibTrans" cxnId="{96B0AB5B-5E7A-4B85-9CC4-FFB8C9D9FF14}">
      <dgm:prSet/>
      <dgm:spPr/>
      <dgm:t>
        <a:bodyPr numCol="1"/>
        <a:lstStyle/>
        <a:p>
          <a:endParaRPr lang="en-US"/>
        </a:p>
      </dgm:t>
    </dgm:pt>
    <dgm:pt modelId="{D405912C-66CA-4D81-8F13-F3969A2A2C38}">
      <dgm:prSet custT="1"/>
      <dgm:spPr/>
      <dgm:t>
        <a:bodyPr numCol="1"/>
        <a:lstStyle/>
        <a:p>
          <a:pPr rtl="0"/>
          <a:r>
            <a:rPr lang="en-GB" altLang="en-GB" sz="1200" dirty="0">
              <a:solidFill>
                <a:schemeClr val="tx1"/>
              </a:solidFill>
              <a:latin typeface="Cambria"/>
              <a:ea typeface="Cambria"/>
            </a:rPr>
            <a:t>There will be changing facilities and washrooms for them to use</a:t>
          </a:r>
          <a:r>
            <a:rPr lang="en-GB" altLang="en-GB" sz="1100" dirty="0">
              <a:solidFill>
                <a:schemeClr val="tx1"/>
              </a:solidFill>
              <a:latin typeface="Cambria"/>
              <a:ea typeface="Cambria"/>
            </a:rPr>
            <a:t>. </a:t>
          </a:r>
          <a:endParaRPr lang="en-US" sz="1100" dirty="0">
            <a:solidFill>
              <a:schemeClr val="tx1"/>
            </a:solidFill>
            <a:latin typeface="Cambria"/>
            <a:ea typeface="Cambria"/>
          </a:endParaRPr>
        </a:p>
      </dgm:t>
    </dgm:pt>
    <dgm:pt modelId="{0BE860BE-BDB2-4898-AA1E-26B2CCA9BBE7}" type="parTrans" cxnId="{9463FFA0-C004-4394-9689-4308FEAE9AA8}">
      <dgm:prSet/>
      <dgm:spPr/>
      <dgm:t>
        <a:bodyPr numCol="1"/>
        <a:lstStyle/>
        <a:p>
          <a:endParaRPr lang="en-US"/>
        </a:p>
      </dgm:t>
    </dgm:pt>
    <dgm:pt modelId="{389567A9-E323-4A49-84C8-B3881B3CCD0C}" type="sibTrans" cxnId="{9463FFA0-C004-4394-9689-4308FEAE9AA8}">
      <dgm:prSet/>
      <dgm:spPr/>
      <dgm:t>
        <a:bodyPr numCol="1"/>
        <a:lstStyle/>
        <a:p>
          <a:endParaRPr lang="en-US"/>
        </a:p>
      </dgm:t>
    </dgm:pt>
    <dgm:pt modelId="{436DCF59-2C0A-4649-AEC1-ADE7E28C0D98}">
      <dgm:prSet custT="1"/>
      <dgm:spPr/>
      <dgm:t>
        <a:bodyPr numCol="1"/>
        <a:lstStyle/>
        <a:p>
          <a:r>
            <a:rPr lang="en-GB" altLang="en-GB" sz="1200" dirty="0">
              <a:solidFill>
                <a:schemeClr val="tx1"/>
              </a:solidFill>
              <a:latin typeface="Cambria"/>
              <a:ea typeface="Cambria"/>
            </a:rPr>
            <a:t>There will be first aiders available.</a:t>
          </a:r>
          <a:endParaRPr lang="en-US" sz="1200" dirty="0">
            <a:solidFill>
              <a:schemeClr val="tx1"/>
            </a:solidFill>
            <a:latin typeface="Cambria"/>
            <a:ea typeface="Cambria"/>
          </a:endParaRPr>
        </a:p>
      </dgm:t>
    </dgm:pt>
    <dgm:pt modelId="{DA111DD0-1043-4B31-B68F-F82985EFDDD8}" type="parTrans" cxnId="{EEF31B0C-3412-4C76-9A2B-D7C77E2BD551}">
      <dgm:prSet/>
      <dgm:spPr/>
      <dgm:t>
        <a:bodyPr numCol="1"/>
        <a:lstStyle/>
        <a:p>
          <a:endParaRPr lang="en-US"/>
        </a:p>
      </dgm:t>
    </dgm:pt>
    <dgm:pt modelId="{F47572CE-AA0A-4C15-B2AD-9B313FEBA0E9}" type="sibTrans" cxnId="{EEF31B0C-3412-4C76-9A2B-D7C77E2BD551}">
      <dgm:prSet/>
      <dgm:spPr/>
      <dgm:t>
        <a:bodyPr numCol="1"/>
        <a:lstStyle/>
        <a:p>
          <a:endParaRPr lang="en-US"/>
        </a:p>
      </dgm:t>
    </dgm:pt>
    <dgm:pt modelId="{C4A89BE8-6CA2-4AB3-AD2A-CEB8A80D179D}">
      <dgm:prSet custT="1"/>
      <dgm:spPr/>
      <dgm:t>
        <a:bodyPr numCol="1"/>
        <a:lstStyle/>
        <a:p>
          <a:pPr rtl="0"/>
          <a:r>
            <a:rPr lang="en-GB" altLang="en-GB" sz="1200">
              <a:solidFill>
                <a:schemeClr val="tx1"/>
              </a:solidFill>
              <a:latin typeface="Cambria"/>
              <a:ea typeface="Cambria"/>
            </a:rPr>
            <a:t>There will be access to parking on the site</a:t>
          </a:r>
          <a:r>
            <a:rPr lang="en-GB" altLang="en-GB" sz="1100">
              <a:solidFill>
                <a:schemeClr val="tx1"/>
              </a:solidFill>
              <a:latin typeface="Cambria"/>
              <a:ea typeface="Cambria"/>
            </a:rPr>
            <a:t>.  </a:t>
          </a:r>
          <a:endParaRPr lang="en-US" sz="1100" dirty="0">
            <a:solidFill>
              <a:schemeClr val="tx1"/>
            </a:solidFill>
            <a:latin typeface="Cambria"/>
            <a:ea typeface="Cambria"/>
          </a:endParaRPr>
        </a:p>
      </dgm:t>
    </dgm:pt>
    <dgm:pt modelId="{A0E3305C-FE38-4B80-80BC-1813EA230015}" type="parTrans" cxnId="{4A8F1D9A-9AAC-4FE1-8624-5FCFCD1623DB}">
      <dgm:prSet/>
      <dgm:spPr/>
      <dgm:t>
        <a:bodyPr numCol="1"/>
        <a:lstStyle/>
        <a:p>
          <a:endParaRPr lang="en-US"/>
        </a:p>
      </dgm:t>
    </dgm:pt>
    <dgm:pt modelId="{F804AF35-0293-4455-9F50-D84F6B192BE6}" type="sibTrans" cxnId="{4A8F1D9A-9AAC-4FE1-8624-5FCFCD1623DB}">
      <dgm:prSet/>
      <dgm:spPr/>
      <dgm:t>
        <a:bodyPr numCol="1"/>
        <a:lstStyle/>
        <a:p>
          <a:endParaRPr lang="en-US"/>
        </a:p>
      </dgm:t>
    </dgm:pt>
    <dgm:pt modelId="{0B6281C1-749B-4319-84D8-B7BDD550E422}" type="pres">
      <dgm:prSet presAssocID="{4C0F9B8B-DA3F-4ACC-BA87-D731DB0AA63E}" presName="diagram" presStyleCnt="0">
        <dgm:presLayoutVars>
          <dgm:dir/>
          <dgm:resizeHandles val="exact"/>
        </dgm:presLayoutVars>
      </dgm:prSet>
      <dgm:spPr/>
    </dgm:pt>
    <dgm:pt modelId="{74ACCC31-B521-49DF-BA93-FC36450C5B7F}" type="pres">
      <dgm:prSet presAssocID="{628284FF-8906-4D10-ACAE-763896CA6BD1}" presName="node" presStyleLbl="node1" presStyleIdx="0" presStyleCnt="8">
        <dgm:presLayoutVars>
          <dgm:bulletEnabled val="1"/>
        </dgm:presLayoutVars>
      </dgm:prSet>
      <dgm:spPr/>
    </dgm:pt>
    <dgm:pt modelId="{36297A5C-3DFB-4430-B0D7-189D4CBD67E5}" type="pres">
      <dgm:prSet presAssocID="{07EA86A2-A7A0-4601-895F-D5FCE963F6D9}" presName="sibTrans" presStyleCnt="0"/>
      <dgm:spPr/>
    </dgm:pt>
    <dgm:pt modelId="{EA9FC8B9-75A5-43FF-AFCD-6347F6FBE571}" type="pres">
      <dgm:prSet presAssocID="{B2B7ED8A-73ED-4FEF-8C50-B6E098793BD4}" presName="node" presStyleLbl="node1" presStyleIdx="1" presStyleCnt="8">
        <dgm:presLayoutVars>
          <dgm:bulletEnabled val="1"/>
        </dgm:presLayoutVars>
      </dgm:prSet>
      <dgm:spPr/>
    </dgm:pt>
    <dgm:pt modelId="{F83BAAB3-B323-432E-94C0-0B98DB7912C0}" type="pres">
      <dgm:prSet presAssocID="{CB3EABB5-7413-46E4-AAB9-9EF476B569AA}" presName="sibTrans" presStyleCnt="0"/>
      <dgm:spPr/>
    </dgm:pt>
    <dgm:pt modelId="{DC95F645-AC56-4710-9DA9-ABD4086C437D}" type="pres">
      <dgm:prSet presAssocID="{E2B3B63E-CF10-40DE-A9AA-154AD6B3EEC2}" presName="node" presStyleLbl="node1" presStyleIdx="2" presStyleCnt="8">
        <dgm:presLayoutVars>
          <dgm:bulletEnabled val="1"/>
        </dgm:presLayoutVars>
      </dgm:prSet>
      <dgm:spPr/>
    </dgm:pt>
    <dgm:pt modelId="{6A994F11-1A70-4253-8A31-6A4F66518358}" type="pres">
      <dgm:prSet presAssocID="{4F10C1E6-8CE7-4042-91F1-EA5E25412E26}" presName="sibTrans" presStyleCnt="0"/>
      <dgm:spPr/>
    </dgm:pt>
    <dgm:pt modelId="{82F1C2ED-86E0-47D7-818D-9B71FB6817E8}" type="pres">
      <dgm:prSet presAssocID="{79DC7D46-DCC9-4BCE-AE43-544DA27DE15B}" presName="node" presStyleLbl="node1" presStyleIdx="3" presStyleCnt="8">
        <dgm:presLayoutVars>
          <dgm:bulletEnabled val="1"/>
        </dgm:presLayoutVars>
      </dgm:prSet>
      <dgm:spPr/>
    </dgm:pt>
    <dgm:pt modelId="{DC77559B-9548-4B02-A5FF-56A0C204F115}" type="pres">
      <dgm:prSet presAssocID="{7E1F391A-B574-47EC-9582-DA2F7884D5C4}" presName="sibTrans" presStyleCnt="0"/>
      <dgm:spPr/>
    </dgm:pt>
    <dgm:pt modelId="{ADEBF05D-1523-44CA-901D-220E86D7B476}" type="pres">
      <dgm:prSet presAssocID="{FD270982-3D1A-43D8-8565-538739F667E5}" presName="node" presStyleLbl="node1" presStyleIdx="4" presStyleCnt="8">
        <dgm:presLayoutVars>
          <dgm:bulletEnabled val="1"/>
        </dgm:presLayoutVars>
      </dgm:prSet>
      <dgm:spPr/>
    </dgm:pt>
    <dgm:pt modelId="{3530A324-9C4D-41D7-AD00-5DC5A1EAFCCB}" type="pres">
      <dgm:prSet presAssocID="{48EDEAD1-03DB-4E5E-A5EE-B265536D36E8}" presName="sibTrans" presStyleCnt="0"/>
      <dgm:spPr/>
    </dgm:pt>
    <dgm:pt modelId="{48370353-2826-49E1-B2BC-CD41E1B43817}" type="pres">
      <dgm:prSet presAssocID="{D405912C-66CA-4D81-8F13-F3969A2A2C38}" presName="node" presStyleLbl="node1" presStyleIdx="5" presStyleCnt="8">
        <dgm:presLayoutVars>
          <dgm:bulletEnabled val="1"/>
        </dgm:presLayoutVars>
      </dgm:prSet>
      <dgm:spPr/>
    </dgm:pt>
    <dgm:pt modelId="{68E9EAE9-D8BC-4487-BC67-8E2B9BED4B4C}" type="pres">
      <dgm:prSet presAssocID="{389567A9-E323-4A49-84C8-B3881B3CCD0C}" presName="sibTrans" presStyleCnt="0"/>
      <dgm:spPr/>
    </dgm:pt>
    <dgm:pt modelId="{20C31D04-1259-464F-B896-972BDF7F75B8}" type="pres">
      <dgm:prSet presAssocID="{436DCF59-2C0A-4649-AEC1-ADE7E28C0D98}" presName="node" presStyleLbl="node1" presStyleIdx="6" presStyleCnt="8">
        <dgm:presLayoutVars>
          <dgm:bulletEnabled val="1"/>
        </dgm:presLayoutVars>
      </dgm:prSet>
      <dgm:spPr/>
    </dgm:pt>
    <dgm:pt modelId="{A8C2AF14-4193-4212-B436-14EA882F76C2}" type="pres">
      <dgm:prSet presAssocID="{F47572CE-AA0A-4C15-B2AD-9B313FEBA0E9}" presName="sibTrans" presStyleCnt="0"/>
      <dgm:spPr/>
    </dgm:pt>
    <dgm:pt modelId="{8E443640-D763-4618-8D62-24D33C369313}" type="pres">
      <dgm:prSet presAssocID="{C4A89BE8-6CA2-4AB3-AD2A-CEB8A80D179D}" presName="node" presStyleLbl="node1" presStyleIdx="7" presStyleCnt="8">
        <dgm:presLayoutVars>
          <dgm:bulletEnabled val="1"/>
        </dgm:presLayoutVars>
      </dgm:prSet>
      <dgm:spPr/>
    </dgm:pt>
  </dgm:ptLst>
  <dgm:cxnLst>
    <dgm:cxn modelId="{EEF31B0C-3412-4C76-9A2B-D7C77E2BD551}" srcId="{4C0F9B8B-DA3F-4ACC-BA87-D731DB0AA63E}" destId="{436DCF59-2C0A-4649-AEC1-ADE7E28C0D98}" srcOrd="6" destOrd="0" parTransId="{DA111DD0-1043-4B31-B68F-F82985EFDDD8}" sibTransId="{F47572CE-AA0A-4C15-B2AD-9B313FEBA0E9}"/>
    <dgm:cxn modelId="{A18D4937-4C39-4BFF-B81A-D950F5AB53E4}" srcId="{4C0F9B8B-DA3F-4ACC-BA87-D731DB0AA63E}" destId="{79DC7D46-DCC9-4BCE-AE43-544DA27DE15B}" srcOrd="3" destOrd="0" parTransId="{7BB5C5EB-5413-4828-BF14-4FC872757D3D}" sibTransId="{7E1F391A-B574-47EC-9582-DA2F7884D5C4}"/>
    <dgm:cxn modelId="{96B0AB5B-5E7A-4B85-9CC4-FFB8C9D9FF14}" srcId="{4C0F9B8B-DA3F-4ACC-BA87-D731DB0AA63E}" destId="{FD270982-3D1A-43D8-8565-538739F667E5}" srcOrd="4" destOrd="0" parTransId="{E3B5FBA2-3455-4204-88A7-F581B00C25A1}" sibTransId="{48EDEAD1-03DB-4E5E-A5EE-B265536D36E8}"/>
    <dgm:cxn modelId="{4E45AA43-F9C0-4B48-ADC2-592CD675F4E5}" type="presOf" srcId="{B2B7ED8A-73ED-4FEF-8C50-B6E098793BD4}" destId="{EA9FC8B9-75A5-43FF-AFCD-6347F6FBE571}" srcOrd="0" destOrd="0" presId="urn:microsoft.com/office/officeart/2005/8/layout/default"/>
    <dgm:cxn modelId="{B708706A-8A5C-4436-96FC-07E7AB760EEF}" srcId="{4C0F9B8B-DA3F-4ACC-BA87-D731DB0AA63E}" destId="{B2B7ED8A-73ED-4FEF-8C50-B6E098793BD4}" srcOrd="1" destOrd="0" parTransId="{F966B1D8-291C-4750-9622-825910176946}" sibTransId="{CB3EABB5-7413-46E4-AAB9-9EF476B569AA}"/>
    <dgm:cxn modelId="{0FCF0884-2498-47B9-8E59-4CEDF4FADFC1}" type="presOf" srcId="{D405912C-66CA-4D81-8F13-F3969A2A2C38}" destId="{48370353-2826-49E1-B2BC-CD41E1B43817}" srcOrd="0" destOrd="0" presId="urn:microsoft.com/office/officeart/2005/8/layout/default"/>
    <dgm:cxn modelId="{4A8F1D9A-9AAC-4FE1-8624-5FCFCD1623DB}" srcId="{4C0F9B8B-DA3F-4ACC-BA87-D731DB0AA63E}" destId="{C4A89BE8-6CA2-4AB3-AD2A-CEB8A80D179D}" srcOrd="7" destOrd="0" parTransId="{A0E3305C-FE38-4B80-80BC-1813EA230015}" sibTransId="{F804AF35-0293-4455-9F50-D84F6B192BE6}"/>
    <dgm:cxn modelId="{EA86F09A-EF5A-4F39-BAAF-563918822B79}" type="presOf" srcId="{79DC7D46-DCC9-4BCE-AE43-544DA27DE15B}" destId="{82F1C2ED-86E0-47D7-818D-9B71FB6817E8}" srcOrd="0" destOrd="0" presId="urn:microsoft.com/office/officeart/2005/8/layout/default"/>
    <dgm:cxn modelId="{9463FFA0-C004-4394-9689-4308FEAE9AA8}" srcId="{4C0F9B8B-DA3F-4ACC-BA87-D731DB0AA63E}" destId="{D405912C-66CA-4D81-8F13-F3969A2A2C38}" srcOrd="5" destOrd="0" parTransId="{0BE860BE-BDB2-4898-AA1E-26B2CCA9BBE7}" sibTransId="{389567A9-E323-4A49-84C8-B3881B3CCD0C}"/>
    <dgm:cxn modelId="{304FEEB4-4BA6-4599-8514-3E6166945E08}" type="presOf" srcId="{4C0F9B8B-DA3F-4ACC-BA87-D731DB0AA63E}" destId="{0B6281C1-749B-4319-84D8-B7BDD550E422}" srcOrd="0" destOrd="0" presId="urn:microsoft.com/office/officeart/2005/8/layout/default"/>
    <dgm:cxn modelId="{2FD9D0B6-84E3-4A99-A710-50F86B153D75}" type="presOf" srcId="{FD270982-3D1A-43D8-8565-538739F667E5}" destId="{ADEBF05D-1523-44CA-901D-220E86D7B476}" srcOrd="0" destOrd="0" presId="urn:microsoft.com/office/officeart/2005/8/layout/default"/>
    <dgm:cxn modelId="{24DC6EC1-4B01-47FC-8FBB-DF8DBAC3C13C}" srcId="{4C0F9B8B-DA3F-4ACC-BA87-D731DB0AA63E}" destId="{E2B3B63E-CF10-40DE-A9AA-154AD6B3EEC2}" srcOrd="2" destOrd="0" parTransId="{C02B451F-E8BE-493C-A779-A87D151B6C5A}" sibTransId="{4F10C1E6-8CE7-4042-91F1-EA5E25412E26}"/>
    <dgm:cxn modelId="{E83D5CD2-B25E-4A50-ABE3-9E9EEA0887F7}" type="presOf" srcId="{436DCF59-2C0A-4649-AEC1-ADE7E28C0D98}" destId="{20C31D04-1259-464F-B896-972BDF7F75B8}" srcOrd="0" destOrd="0" presId="urn:microsoft.com/office/officeart/2005/8/layout/default"/>
    <dgm:cxn modelId="{9A2E39DE-6CEF-49D0-9E34-F65E5BC26CEC}" srcId="{4C0F9B8B-DA3F-4ACC-BA87-D731DB0AA63E}" destId="{628284FF-8906-4D10-ACAE-763896CA6BD1}" srcOrd="0" destOrd="0" parTransId="{3BAD0D0E-9331-48B2-9F92-3AB964F03085}" sibTransId="{07EA86A2-A7A0-4601-895F-D5FCE963F6D9}"/>
    <dgm:cxn modelId="{8E641EF8-FE8F-4234-AB88-7B23D684DCF8}" type="presOf" srcId="{628284FF-8906-4D10-ACAE-763896CA6BD1}" destId="{74ACCC31-B521-49DF-BA93-FC36450C5B7F}" srcOrd="0" destOrd="0" presId="urn:microsoft.com/office/officeart/2005/8/layout/default"/>
    <dgm:cxn modelId="{DBFB52F8-DBA7-4D83-A826-A7ED7CBD6C2F}" type="presOf" srcId="{E2B3B63E-CF10-40DE-A9AA-154AD6B3EEC2}" destId="{DC95F645-AC56-4710-9DA9-ABD4086C437D}" srcOrd="0" destOrd="0" presId="urn:microsoft.com/office/officeart/2005/8/layout/default"/>
    <dgm:cxn modelId="{7AB113FB-667F-419B-986E-28B9201C9B93}" type="presOf" srcId="{C4A89BE8-6CA2-4AB3-AD2A-CEB8A80D179D}" destId="{8E443640-D763-4618-8D62-24D33C369313}" srcOrd="0" destOrd="0" presId="urn:microsoft.com/office/officeart/2005/8/layout/default"/>
    <dgm:cxn modelId="{EE738BCD-121D-400F-A5C8-7698CA92D0C7}" type="presParOf" srcId="{0B6281C1-749B-4319-84D8-B7BDD550E422}" destId="{74ACCC31-B521-49DF-BA93-FC36450C5B7F}" srcOrd="0" destOrd="0" presId="urn:microsoft.com/office/officeart/2005/8/layout/default"/>
    <dgm:cxn modelId="{A85BA4AF-85DB-48AB-B6FD-94243095A66D}" type="presParOf" srcId="{0B6281C1-749B-4319-84D8-B7BDD550E422}" destId="{36297A5C-3DFB-4430-B0D7-189D4CBD67E5}" srcOrd="1" destOrd="0" presId="urn:microsoft.com/office/officeart/2005/8/layout/default"/>
    <dgm:cxn modelId="{C4922C11-3241-48A4-A3FE-AAB41DFB3F8C}" type="presParOf" srcId="{0B6281C1-749B-4319-84D8-B7BDD550E422}" destId="{EA9FC8B9-75A5-43FF-AFCD-6347F6FBE571}" srcOrd="2" destOrd="0" presId="urn:microsoft.com/office/officeart/2005/8/layout/default"/>
    <dgm:cxn modelId="{F1E1C43D-D46F-40AF-960F-0BCBD1426C99}" type="presParOf" srcId="{0B6281C1-749B-4319-84D8-B7BDD550E422}" destId="{F83BAAB3-B323-432E-94C0-0B98DB7912C0}" srcOrd="3" destOrd="0" presId="urn:microsoft.com/office/officeart/2005/8/layout/default"/>
    <dgm:cxn modelId="{C6ED25AB-7509-4FAF-BE2E-7CD49E070DF5}" type="presParOf" srcId="{0B6281C1-749B-4319-84D8-B7BDD550E422}" destId="{DC95F645-AC56-4710-9DA9-ABD4086C437D}" srcOrd="4" destOrd="0" presId="urn:microsoft.com/office/officeart/2005/8/layout/default"/>
    <dgm:cxn modelId="{FD10CA77-5898-4995-B9CF-736880D1211E}" type="presParOf" srcId="{0B6281C1-749B-4319-84D8-B7BDD550E422}" destId="{6A994F11-1A70-4253-8A31-6A4F66518358}" srcOrd="5" destOrd="0" presId="urn:microsoft.com/office/officeart/2005/8/layout/default"/>
    <dgm:cxn modelId="{9A805847-7364-4A9F-A192-9234123B66FF}" type="presParOf" srcId="{0B6281C1-749B-4319-84D8-B7BDD550E422}" destId="{82F1C2ED-86E0-47D7-818D-9B71FB6817E8}" srcOrd="6" destOrd="0" presId="urn:microsoft.com/office/officeart/2005/8/layout/default"/>
    <dgm:cxn modelId="{A5ABC019-4535-4B34-AB08-1423468C9FBE}" type="presParOf" srcId="{0B6281C1-749B-4319-84D8-B7BDD550E422}" destId="{DC77559B-9548-4B02-A5FF-56A0C204F115}" srcOrd="7" destOrd="0" presId="urn:microsoft.com/office/officeart/2005/8/layout/default"/>
    <dgm:cxn modelId="{662DC691-F5BA-4EF7-BD8D-DE52555FBB52}" type="presParOf" srcId="{0B6281C1-749B-4319-84D8-B7BDD550E422}" destId="{ADEBF05D-1523-44CA-901D-220E86D7B476}" srcOrd="8" destOrd="0" presId="urn:microsoft.com/office/officeart/2005/8/layout/default"/>
    <dgm:cxn modelId="{F6D55DBC-3F63-47A1-AF8C-023264ED1FA3}" type="presParOf" srcId="{0B6281C1-749B-4319-84D8-B7BDD550E422}" destId="{3530A324-9C4D-41D7-AD00-5DC5A1EAFCCB}" srcOrd="9" destOrd="0" presId="urn:microsoft.com/office/officeart/2005/8/layout/default"/>
    <dgm:cxn modelId="{9B47E9B2-535A-408A-B30A-31CACEB3F861}" type="presParOf" srcId="{0B6281C1-749B-4319-84D8-B7BDD550E422}" destId="{48370353-2826-49E1-B2BC-CD41E1B43817}" srcOrd="10" destOrd="0" presId="urn:microsoft.com/office/officeart/2005/8/layout/default"/>
    <dgm:cxn modelId="{FEEF6D32-FC90-4DE9-A893-E66AB93C6327}" type="presParOf" srcId="{0B6281C1-749B-4319-84D8-B7BDD550E422}" destId="{68E9EAE9-D8BC-4487-BC67-8E2B9BED4B4C}" srcOrd="11" destOrd="0" presId="urn:microsoft.com/office/officeart/2005/8/layout/default"/>
    <dgm:cxn modelId="{5E010C26-10D3-457B-8043-F694AACCE0F1}" type="presParOf" srcId="{0B6281C1-749B-4319-84D8-B7BDD550E422}" destId="{20C31D04-1259-464F-B896-972BDF7F75B8}" srcOrd="12" destOrd="0" presId="urn:microsoft.com/office/officeart/2005/8/layout/default"/>
    <dgm:cxn modelId="{C6A4CB32-6E80-4E3C-BEE8-C482F22A64E6}" type="presParOf" srcId="{0B6281C1-749B-4319-84D8-B7BDD550E422}" destId="{A8C2AF14-4193-4212-B436-14EA882F76C2}" srcOrd="13" destOrd="0" presId="urn:microsoft.com/office/officeart/2005/8/layout/default"/>
    <dgm:cxn modelId="{2E7BA126-4633-4788-A668-898E31424A78}" type="presParOf" srcId="{0B6281C1-749B-4319-84D8-B7BDD550E422}" destId="{8E443640-D763-4618-8D62-24D33C369313}"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0CC411-BB50-4F7F-9123-B8A120AEF74A}"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9B680811-0434-42A5-AC2F-47F4D72802B1}">
      <dgm:prSet custT="1"/>
      <dgm:spPr/>
      <dgm:t>
        <a:bodyPr/>
        <a:lstStyle/>
        <a:p>
          <a:pPr>
            <a:lnSpc>
              <a:spcPct val="100000"/>
            </a:lnSpc>
            <a:defRPr cap="all"/>
          </a:pPr>
          <a:r>
            <a:rPr lang="en-US" sz="1200" dirty="0">
              <a:latin typeface="Arial Rounded MT Bold" panose="020F0704030504030204" pitchFamily="34" charset="0"/>
            </a:rPr>
            <a:t>O</a:t>
          </a:r>
          <a:r>
            <a:rPr lang="en-US" sz="1200" cap="none" dirty="0">
              <a:latin typeface="Arial Rounded MT Bold" panose="020F0704030504030204" pitchFamily="34" charset="0"/>
            </a:rPr>
            <a:t>ver the past few year’s, social media marketing has become one of the most popular and successful forms of digital marketing, companies that blog on social media get 55% more web traffic to help them build their coverage. </a:t>
          </a:r>
          <a:r>
            <a:rPr lang="en-GB" sz="1200" i="1" cap="none" dirty="0">
              <a:latin typeface="Arial Rounded MT Bold" panose="020F0704030504030204" pitchFamily="34" charset="0"/>
            </a:rPr>
            <a:t>(Burnes 2022)</a:t>
          </a:r>
          <a:endParaRPr lang="en-US" sz="1200" dirty="0">
            <a:latin typeface="Arial Rounded MT Bold" panose="020F0704030504030204" pitchFamily="34" charset="0"/>
          </a:endParaRPr>
        </a:p>
      </dgm:t>
    </dgm:pt>
    <dgm:pt modelId="{54530A97-FA9B-4646-880A-224BC78AA510}" type="parTrans" cxnId="{53169A9F-8E17-4C1E-8348-BE6469F6F06B}">
      <dgm:prSet/>
      <dgm:spPr/>
      <dgm:t>
        <a:bodyPr/>
        <a:lstStyle/>
        <a:p>
          <a:endParaRPr lang="en-US"/>
        </a:p>
      </dgm:t>
    </dgm:pt>
    <dgm:pt modelId="{E7C95E9C-0C17-407C-9688-74D87E72BDBE}" type="sibTrans" cxnId="{53169A9F-8E17-4C1E-8348-BE6469F6F06B}">
      <dgm:prSet/>
      <dgm:spPr/>
      <dgm:t>
        <a:bodyPr/>
        <a:lstStyle/>
        <a:p>
          <a:endParaRPr lang="en-US"/>
        </a:p>
      </dgm:t>
    </dgm:pt>
    <dgm:pt modelId="{01B0CD9D-6836-44B9-858E-CAA75CBD4D59}">
      <dgm:prSet custT="1"/>
      <dgm:spPr/>
      <dgm:t>
        <a:bodyPr/>
        <a:lstStyle/>
        <a:p>
          <a:pPr>
            <a:lnSpc>
              <a:spcPct val="100000"/>
            </a:lnSpc>
            <a:defRPr cap="all"/>
          </a:pPr>
          <a:r>
            <a:rPr lang="en-US" sz="1200" dirty="0">
              <a:latin typeface="Arial Rounded MT Bold" panose="020F0704030504030204" pitchFamily="34" charset="0"/>
            </a:rPr>
            <a:t>S</a:t>
          </a:r>
          <a:r>
            <a:rPr lang="en-US" sz="1200" cap="none" dirty="0">
              <a:latin typeface="Arial Rounded MT Bold" panose="020F0704030504030204" pitchFamily="34" charset="0"/>
            </a:rPr>
            <a:t>ocial media is also a fast and effective way to  reach out to customers and employees with information thanks to the big networks like Instagram, Twitter and Facebook. </a:t>
          </a:r>
          <a:r>
            <a:rPr lang="en-US" sz="1200" dirty="0">
              <a:latin typeface="Arial Rounded MT Bold" panose="020F0704030504030204" pitchFamily="34" charset="0"/>
            </a:rPr>
            <a:t> </a:t>
          </a:r>
        </a:p>
      </dgm:t>
    </dgm:pt>
    <dgm:pt modelId="{19697F84-E655-4F47-8CCE-F976C67CE07C}" type="parTrans" cxnId="{AAD0CC56-967D-41E2-83CA-6AF90579B886}">
      <dgm:prSet/>
      <dgm:spPr/>
      <dgm:t>
        <a:bodyPr/>
        <a:lstStyle/>
        <a:p>
          <a:endParaRPr lang="en-US"/>
        </a:p>
      </dgm:t>
    </dgm:pt>
    <dgm:pt modelId="{FEAB207A-3BD4-4C5C-B243-803D48529AA2}" type="sibTrans" cxnId="{AAD0CC56-967D-41E2-83CA-6AF90579B886}">
      <dgm:prSet/>
      <dgm:spPr/>
      <dgm:t>
        <a:bodyPr/>
        <a:lstStyle/>
        <a:p>
          <a:endParaRPr lang="en-US"/>
        </a:p>
      </dgm:t>
    </dgm:pt>
    <dgm:pt modelId="{EEBE3CB2-D2EC-4EB6-9EA1-7773D97CD3D4}">
      <dgm:prSet custT="1"/>
      <dgm:spPr/>
      <dgm:t>
        <a:bodyPr/>
        <a:lstStyle/>
        <a:p>
          <a:pPr>
            <a:lnSpc>
              <a:spcPct val="100000"/>
            </a:lnSpc>
            <a:defRPr cap="all"/>
          </a:pPr>
          <a:r>
            <a:rPr lang="en-US" sz="1200" dirty="0">
              <a:latin typeface="Arial Rounded MT Bold" panose="020F0704030504030204" pitchFamily="34" charset="0"/>
            </a:rPr>
            <a:t>A </a:t>
          </a:r>
          <a:r>
            <a:rPr lang="en-US" sz="1200" cap="none" dirty="0">
              <a:latin typeface="Arial Rounded MT Bold" panose="020F0704030504030204" pitchFamily="34" charset="0"/>
            </a:rPr>
            <a:t>disadvantage of social media coverage is that it may not reach the older side of our target audience meaning we will have to also post in the local community newspaper, post leaflets and posters around the local area.  </a:t>
          </a:r>
          <a:r>
            <a:rPr lang="en-US" sz="1100" dirty="0">
              <a:latin typeface="Arial Rounded MT Bold" panose="020F0704030504030204" pitchFamily="34" charset="0"/>
            </a:rPr>
            <a:t> </a:t>
          </a:r>
        </a:p>
      </dgm:t>
    </dgm:pt>
    <dgm:pt modelId="{18E21250-7A6B-4A2C-A436-7369A21F83FB}" type="parTrans" cxnId="{0008DBA0-513C-4D30-ABA9-421AD8D7FFD2}">
      <dgm:prSet/>
      <dgm:spPr/>
      <dgm:t>
        <a:bodyPr/>
        <a:lstStyle/>
        <a:p>
          <a:endParaRPr lang="en-US"/>
        </a:p>
      </dgm:t>
    </dgm:pt>
    <dgm:pt modelId="{AFE192C9-AB9E-4ABB-87C8-8D2059699259}" type="sibTrans" cxnId="{0008DBA0-513C-4D30-ABA9-421AD8D7FFD2}">
      <dgm:prSet/>
      <dgm:spPr/>
      <dgm:t>
        <a:bodyPr/>
        <a:lstStyle/>
        <a:p>
          <a:endParaRPr lang="en-US"/>
        </a:p>
      </dgm:t>
    </dgm:pt>
    <dgm:pt modelId="{11A3F095-FC5F-4A23-A01D-DDE8F8DAF971}" type="pres">
      <dgm:prSet presAssocID="{A40CC411-BB50-4F7F-9123-B8A120AEF74A}" presName="root" presStyleCnt="0">
        <dgm:presLayoutVars>
          <dgm:dir/>
          <dgm:resizeHandles val="exact"/>
        </dgm:presLayoutVars>
      </dgm:prSet>
      <dgm:spPr/>
    </dgm:pt>
    <dgm:pt modelId="{9CF6F952-F8F9-43B7-9ADB-220E36B3A05D}" type="pres">
      <dgm:prSet presAssocID="{9B680811-0434-42A5-AC2F-47F4D72802B1}" presName="compNode" presStyleCnt="0"/>
      <dgm:spPr/>
    </dgm:pt>
    <dgm:pt modelId="{42A99F4C-4E32-4685-8E5C-83B6C7E7DD45}" type="pres">
      <dgm:prSet presAssocID="{9B680811-0434-42A5-AC2F-47F4D72802B1}" presName="iconBgRect" presStyleLbl="bgShp" presStyleIdx="0" presStyleCnt="3"/>
      <dgm:spPr/>
    </dgm:pt>
    <dgm:pt modelId="{72ED6453-32B3-4297-8547-229394C837F3}" type="pres">
      <dgm:prSet presAssocID="{9B680811-0434-42A5-AC2F-47F4D72802B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95600D05-B6F3-4AD9-93F8-0048CA3F71BE}" type="pres">
      <dgm:prSet presAssocID="{9B680811-0434-42A5-AC2F-47F4D72802B1}" presName="spaceRect" presStyleCnt="0"/>
      <dgm:spPr/>
    </dgm:pt>
    <dgm:pt modelId="{5F058F73-E7FC-4424-82E9-D5593C48AF50}" type="pres">
      <dgm:prSet presAssocID="{9B680811-0434-42A5-AC2F-47F4D72802B1}" presName="textRect" presStyleLbl="revTx" presStyleIdx="0" presStyleCnt="3" custScaleX="96477" custScaleY="109235" custLinFactNeighborX="-2608" custLinFactNeighborY="6174">
        <dgm:presLayoutVars>
          <dgm:chMax val="1"/>
          <dgm:chPref val="1"/>
        </dgm:presLayoutVars>
      </dgm:prSet>
      <dgm:spPr/>
    </dgm:pt>
    <dgm:pt modelId="{57DA4C1E-8963-43A1-AB0A-A497E10F69B8}" type="pres">
      <dgm:prSet presAssocID="{E7C95E9C-0C17-407C-9688-74D87E72BDBE}" presName="sibTrans" presStyleCnt="0"/>
      <dgm:spPr/>
    </dgm:pt>
    <dgm:pt modelId="{1ACC881F-3897-4357-AB47-BEE16392FCF7}" type="pres">
      <dgm:prSet presAssocID="{01B0CD9D-6836-44B9-858E-CAA75CBD4D59}" presName="compNode" presStyleCnt="0"/>
      <dgm:spPr/>
    </dgm:pt>
    <dgm:pt modelId="{BD23786F-73C8-418F-AD20-8FAE93BF1369}" type="pres">
      <dgm:prSet presAssocID="{01B0CD9D-6836-44B9-858E-CAA75CBD4D59}" presName="iconBgRect" presStyleLbl="bgShp" presStyleIdx="1" presStyleCnt="3"/>
      <dgm:spPr/>
    </dgm:pt>
    <dgm:pt modelId="{14F169D8-B495-4E91-8079-328A38FC8DE1}" type="pres">
      <dgm:prSet presAssocID="{01B0CD9D-6836-44B9-858E-CAA75CBD4D5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ting"/>
        </a:ext>
      </dgm:extLst>
    </dgm:pt>
    <dgm:pt modelId="{B85D7F5F-F749-43DC-97AB-37536DD5344F}" type="pres">
      <dgm:prSet presAssocID="{01B0CD9D-6836-44B9-858E-CAA75CBD4D59}" presName="spaceRect" presStyleCnt="0"/>
      <dgm:spPr/>
    </dgm:pt>
    <dgm:pt modelId="{D1030847-2D38-4EBE-9B49-30E177C98F8C}" type="pres">
      <dgm:prSet presAssocID="{01B0CD9D-6836-44B9-858E-CAA75CBD4D59}" presName="textRect" presStyleLbl="revTx" presStyleIdx="1" presStyleCnt="3">
        <dgm:presLayoutVars>
          <dgm:chMax val="1"/>
          <dgm:chPref val="1"/>
        </dgm:presLayoutVars>
      </dgm:prSet>
      <dgm:spPr/>
    </dgm:pt>
    <dgm:pt modelId="{8B64F922-CD4D-4263-93BD-ACDF820F3E5C}" type="pres">
      <dgm:prSet presAssocID="{FEAB207A-3BD4-4C5C-B243-803D48529AA2}" presName="sibTrans" presStyleCnt="0"/>
      <dgm:spPr/>
    </dgm:pt>
    <dgm:pt modelId="{92699A7A-39BF-4FE5-883A-B682742C6E60}" type="pres">
      <dgm:prSet presAssocID="{EEBE3CB2-D2EC-4EB6-9EA1-7773D97CD3D4}" presName="compNode" presStyleCnt="0"/>
      <dgm:spPr/>
    </dgm:pt>
    <dgm:pt modelId="{ADA7327A-0896-40BE-A6A0-4742BBA1A3E5}" type="pres">
      <dgm:prSet presAssocID="{EEBE3CB2-D2EC-4EB6-9EA1-7773D97CD3D4}" presName="iconBgRect" presStyleLbl="bgShp" presStyleIdx="2" presStyleCnt="3"/>
      <dgm:spPr/>
    </dgm:pt>
    <dgm:pt modelId="{3A92B8A5-0DF5-4D92-B580-C34B6E958052}" type="pres">
      <dgm:prSet presAssocID="{EEBE3CB2-D2EC-4EB6-9EA1-7773D97CD3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F3FF6FDB-A810-4BF4-8BE4-A30DF23D73ED}" type="pres">
      <dgm:prSet presAssocID="{EEBE3CB2-D2EC-4EB6-9EA1-7773D97CD3D4}" presName="spaceRect" presStyleCnt="0"/>
      <dgm:spPr/>
    </dgm:pt>
    <dgm:pt modelId="{69A7076E-B8B4-4182-9A77-F25C88BBBF45}" type="pres">
      <dgm:prSet presAssocID="{EEBE3CB2-D2EC-4EB6-9EA1-7773D97CD3D4}" presName="textRect" presStyleLbl="revTx" presStyleIdx="2" presStyleCnt="3">
        <dgm:presLayoutVars>
          <dgm:chMax val="1"/>
          <dgm:chPref val="1"/>
        </dgm:presLayoutVars>
      </dgm:prSet>
      <dgm:spPr/>
    </dgm:pt>
  </dgm:ptLst>
  <dgm:cxnLst>
    <dgm:cxn modelId="{F3F9071F-46AE-48BF-8897-AA67F6EFC371}" type="presOf" srcId="{01B0CD9D-6836-44B9-858E-CAA75CBD4D59}" destId="{D1030847-2D38-4EBE-9B49-30E177C98F8C}" srcOrd="0" destOrd="0" presId="urn:microsoft.com/office/officeart/2018/5/layout/IconCircleLabelList"/>
    <dgm:cxn modelId="{1BD07240-48F4-4F73-A077-9CFCF5B36211}" type="presOf" srcId="{9B680811-0434-42A5-AC2F-47F4D72802B1}" destId="{5F058F73-E7FC-4424-82E9-D5593C48AF50}" srcOrd="0" destOrd="0" presId="urn:microsoft.com/office/officeart/2018/5/layout/IconCircleLabelList"/>
    <dgm:cxn modelId="{AAD0CC56-967D-41E2-83CA-6AF90579B886}" srcId="{A40CC411-BB50-4F7F-9123-B8A120AEF74A}" destId="{01B0CD9D-6836-44B9-858E-CAA75CBD4D59}" srcOrd="1" destOrd="0" parTransId="{19697F84-E655-4F47-8CCE-F976C67CE07C}" sibTransId="{FEAB207A-3BD4-4C5C-B243-803D48529AA2}"/>
    <dgm:cxn modelId="{53169A9F-8E17-4C1E-8348-BE6469F6F06B}" srcId="{A40CC411-BB50-4F7F-9123-B8A120AEF74A}" destId="{9B680811-0434-42A5-AC2F-47F4D72802B1}" srcOrd="0" destOrd="0" parTransId="{54530A97-FA9B-4646-880A-224BC78AA510}" sibTransId="{E7C95E9C-0C17-407C-9688-74D87E72BDBE}"/>
    <dgm:cxn modelId="{0008DBA0-513C-4D30-ABA9-421AD8D7FFD2}" srcId="{A40CC411-BB50-4F7F-9123-B8A120AEF74A}" destId="{EEBE3CB2-D2EC-4EB6-9EA1-7773D97CD3D4}" srcOrd="2" destOrd="0" parTransId="{18E21250-7A6B-4A2C-A436-7369A21F83FB}" sibTransId="{AFE192C9-AB9E-4ABB-87C8-8D2059699259}"/>
    <dgm:cxn modelId="{C90B28E0-E3AF-4754-98C6-3EF95D592131}" type="presOf" srcId="{EEBE3CB2-D2EC-4EB6-9EA1-7773D97CD3D4}" destId="{69A7076E-B8B4-4182-9A77-F25C88BBBF45}" srcOrd="0" destOrd="0" presId="urn:microsoft.com/office/officeart/2018/5/layout/IconCircleLabelList"/>
    <dgm:cxn modelId="{D932B0FC-1882-4257-90F0-ADC3F76A5AF6}" type="presOf" srcId="{A40CC411-BB50-4F7F-9123-B8A120AEF74A}" destId="{11A3F095-FC5F-4A23-A01D-DDE8F8DAF971}" srcOrd="0" destOrd="0" presId="urn:microsoft.com/office/officeart/2018/5/layout/IconCircleLabelList"/>
    <dgm:cxn modelId="{E6C73D00-8DC7-474A-8C7B-28BCE83761F3}" type="presParOf" srcId="{11A3F095-FC5F-4A23-A01D-DDE8F8DAF971}" destId="{9CF6F952-F8F9-43B7-9ADB-220E36B3A05D}" srcOrd="0" destOrd="0" presId="urn:microsoft.com/office/officeart/2018/5/layout/IconCircleLabelList"/>
    <dgm:cxn modelId="{1AEA0DC1-0B3B-411A-B0B2-60A9BF7ECD58}" type="presParOf" srcId="{9CF6F952-F8F9-43B7-9ADB-220E36B3A05D}" destId="{42A99F4C-4E32-4685-8E5C-83B6C7E7DD45}" srcOrd="0" destOrd="0" presId="urn:microsoft.com/office/officeart/2018/5/layout/IconCircleLabelList"/>
    <dgm:cxn modelId="{7903DAE3-7C4B-470D-8BE7-4751923F2DDE}" type="presParOf" srcId="{9CF6F952-F8F9-43B7-9ADB-220E36B3A05D}" destId="{72ED6453-32B3-4297-8547-229394C837F3}" srcOrd="1" destOrd="0" presId="urn:microsoft.com/office/officeart/2018/5/layout/IconCircleLabelList"/>
    <dgm:cxn modelId="{06AF72BD-3D77-47CD-A668-057424559672}" type="presParOf" srcId="{9CF6F952-F8F9-43B7-9ADB-220E36B3A05D}" destId="{95600D05-B6F3-4AD9-93F8-0048CA3F71BE}" srcOrd="2" destOrd="0" presId="urn:microsoft.com/office/officeart/2018/5/layout/IconCircleLabelList"/>
    <dgm:cxn modelId="{BA55BF77-C6C1-4A7F-B2C1-B2A0BAE8026E}" type="presParOf" srcId="{9CF6F952-F8F9-43B7-9ADB-220E36B3A05D}" destId="{5F058F73-E7FC-4424-82E9-D5593C48AF50}" srcOrd="3" destOrd="0" presId="urn:microsoft.com/office/officeart/2018/5/layout/IconCircleLabelList"/>
    <dgm:cxn modelId="{A91CFD0A-B01A-4495-9A11-6124A60BC9C7}" type="presParOf" srcId="{11A3F095-FC5F-4A23-A01D-DDE8F8DAF971}" destId="{57DA4C1E-8963-43A1-AB0A-A497E10F69B8}" srcOrd="1" destOrd="0" presId="urn:microsoft.com/office/officeart/2018/5/layout/IconCircleLabelList"/>
    <dgm:cxn modelId="{C3C80425-9819-4FAC-B1F3-C0AB699BBBC8}" type="presParOf" srcId="{11A3F095-FC5F-4A23-A01D-DDE8F8DAF971}" destId="{1ACC881F-3897-4357-AB47-BEE16392FCF7}" srcOrd="2" destOrd="0" presId="urn:microsoft.com/office/officeart/2018/5/layout/IconCircleLabelList"/>
    <dgm:cxn modelId="{367EEE7E-3A47-4D08-B11E-58266C400524}" type="presParOf" srcId="{1ACC881F-3897-4357-AB47-BEE16392FCF7}" destId="{BD23786F-73C8-418F-AD20-8FAE93BF1369}" srcOrd="0" destOrd="0" presId="urn:microsoft.com/office/officeart/2018/5/layout/IconCircleLabelList"/>
    <dgm:cxn modelId="{0FF97B4D-6CA6-4215-B1BE-9D5DE02019DA}" type="presParOf" srcId="{1ACC881F-3897-4357-AB47-BEE16392FCF7}" destId="{14F169D8-B495-4E91-8079-328A38FC8DE1}" srcOrd="1" destOrd="0" presId="urn:microsoft.com/office/officeart/2018/5/layout/IconCircleLabelList"/>
    <dgm:cxn modelId="{B37B61DA-607D-4F29-AEA5-AFBBF519921C}" type="presParOf" srcId="{1ACC881F-3897-4357-AB47-BEE16392FCF7}" destId="{B85D7F5F-F749-43DC-97AB-37536DD5344F}" srcOrd="2" destOrd="0" presId="urn:microsoft.com/office/officeart/2018/5/layout/IconCircleLabelList"/>
    <dgm:cxn modelId="{C6442BCE-2E21-4FDD-B63A-D76F3AE6FCE0}" type="presParOf" srcId="{1ACC881F-3897-4357-AB47-BEE16392FCF7}" destId="{D1030847-2D38-4EBE-9B49-30E177C98F8C}" srcOrd="3" destOrd="0" presId="urn:microsoft.com/office/officeart/2018/5/layout/IconCircleLabelList"/>
    <dgm:cxn modelId="{4F23826E-E91F-4129-9A27-E9BF4D8E4FE9}" type="presParOf" srcId="{11A3F095-FC5F-4A23-A01D-DDE8F8DAF971}" destId="{8B64F922-CD4D-4263-93BD-ACDF820F3E5C}" srcOrd="3" destOrd="0" presId="urn:microsoft.com/office/officeart/2018/5/layout/IconCircleLabelList"/>
    <dgm:cxn modelId="{D9C673B1-C78A-460E-AE59-93130A2624BB}" type="presParOf" srcId="{11A3F095-FC5F-4A23-A01D-DDE8F8DAF971}" destId="{92699A7A-39BF-4FE5-883A-B682742C6E60}" srcOrd="4" destOrd="0" presId="urn:microsoft.com/office/officeart/2018/5/layout/IconCircleLabelList"/>
    <dgm:cxn modelId="{B0D0C2CA-4B2D-47E5-AC61-98992A698141}" type="presParOf" srcId="{92699A7A-39BF-4FE5-883A-B682742C6E60}" destId="{ADA7327A-0896-40BE-A6A0-4742BBA1A3E5}" srcOrd="0" destOrd="0" presId="urn:microsoft.com/office/officeart/2018/5/layout/IconCircleLabelList"/>
    <dgm:cxn modelId="{E7C06ACE-9393-43BA-8766-CBC51717CD91}" type="presParOf" srcId="{92699A7A-39BF-4FE5-883A-B682742C6E60}" destId="{3A92B8A5-0DF5-4D92-B580-C34B6E958052}" srcOrd="1" destOrd="0" presId="urn:microsoft.com/office/officeart/2018/5/layout/IconCircleLabelList"/>
    <dgm:cxn modelId="{EF9A3D61-63DA-4FBD-AFFD-DA756FAB55E5}" type="presParOf" srcId="{92699A7A-39BF-4FE5-883A-B682742C6E60}" destId="{F3FF6FDB-A810-4BF4-8BE4-A30DF23D73ED}" srcOrd="2" destOrd="0" presId="urn:microsoft.com/office/officeart/2018/5/layout/IconCircleLabelList"/>
    <dgm:cxn modelId="{C81E6160-118B-4683-9BC1-42F0DE29C8F0}" type="presParOf" srcId="{92699A7A-39BF-4FE5-883A-B682742C6E60}" destId="{69A7076E-B8B4-4182-9A77-F25C88BBBF4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CCC31-B521-49DF-BA93-FC36450C5B7F}">
      <dsp:nvSpPr>
        <dsp:cNvPr id="0" name=""/>
        <dsp:cNvSpPr/>
      </dsp:nvSpPr>
      <dsp:spPr>
        <a:xfrm>
          <a:off x="650135" y="4021"/>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altLang="en-GB" sz="1200" kern="1200" dirty="0">
              <a:solidFill>
                <a:schemeClr val="tx1"/>
              </a:solidFill>
              <a:latin typeface="Cambria"/>
              <a:ea typeface="Cambria"/>
            </a:rPr>
            <a:t>These sports camps will take part during the six week summer holidays. </a:t>
          </a:r>
          <a:endParaRPr lang="en-US" sz="1200" kern="1200" dirty="0">
            <a:solidFill>
              <a:schemeClr val="tx1"/>
            </a:solidFill>
            <a:latin typeface="Cambria"/>
            <a:ea typeface="Cambria"/>
          </a:endParaRPr>
        </a:p>
      </dsp:txBody>
      <dsp:txXfrm>
        <a:off x="650135" y="4021"/>
        <a:ext cx="2411592" cy="1446955"/>
      </dsp:txXfrm>
    </dsp:sp>
    <dsp:sp modelId="{EA9FC8B9-75A5-43FF-AFCD-6347F6FBE571}">
      <dsp:nvSpPr>
        <dsp:cNvPr id="0" name=""/>
        <dsp:cNvSpPr/>
      </dsp:nvSpPr>
      <dsp:spPr>
        <a:xfrm>
          <a:off x="3302887" y="4021"/>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506730" rtl="0">
            <a:lnSpc>
              <a:spcPct val="90000"/>
            </a:lnSpc>
            <a:spcBef>
              <a:spcPct val="0"/>
            </a:spcBef>
            <a:spcAft>
              <a:spcPct val="35000"/>
            </a:spcAft>
            <a:buNone/>
          </a:pPr>
          <a:r>
            <a:rPr lang="en-GB" altLang="en-GB" sz="1140" kern="1200" dirty="0">
              <a:solidFill>
                <a:schemeClr val="tx1"/>
              </a:solidFill>
              <a:latin typeface="Cambria"/>
              <a:ea typeface="Cambria"/>
            </a:rPr>
            <a:t>They will include different packages that can be undergone ranging from just 1 week to the full 4 weeks.</a:t>
          </a:r>
          <a:endParaRPr lang="en-US" sz="1140" kern="1200" dirty="0">
            <a:solidFill>
              <a:schemeClr val="tx1"/>
            </a:solidFill>
            <a:latin typeface="Cambria"/>
            <a:ea typeface="Cambria"/>
          </a:endParaRPr>
        </a:p>
      </dsp:txBody>
      <dsp:txXfrm>
        <a:off x="3302887" y="4021"/>
        <a:ext cx="2411592" cy="1446955"/>
      </dsp:txXfrm>
    </dsp:sp>
    <dsp:sp modelId="{DC95F645-AC56-4710-9DA9-ABD4086C437D}">
      <dsp:nvSpPr>
        <dsp:cNvPr id="0" name=""/>
        <dsp:cNvSpPr/>
      </dsp:nvSpPr>
      <dsp:spPr>
        <a:xfrm>
          <a:off x="650135" y="1692135"/>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11175" rtl="0">
            <a:lnSpc>
              <a:spcPct val="90000"/>
            </a:lnSpc>
            <a:spcBef>
              <a:spcPct val="0"/>
            </a:spcBef>
            <a:spcAft>
              <a:spcPct val="35000"/>
            </a:spcAft>
            <a:buNone/>
          </a:pPr>
          <a:r>
            <a:rPr lang="en-GB" altLang="en-GB" sz="1150" kern="1200" dirty="0">
              <a:solidFill>
                <a:schemeClr val="tx1"/>
              </a:solidFill>
              <a:latin typeface="Cambria"/>
              <a:ea typeface="Cambria"/>
            </a:rPr>
            <a:t>There will be 10 volunteers to take these sessions across the age groups throughout the duration of the camps. </a:t>
          </a:r>
          <a:endParaRPr lang="en-US" sz="1150" kern="1200" dirty="0">
            <a:solidFill>
              <a:schemeClr val="tx1"/>
            </a:solidFill>
            <a:latin typeface="Cambria"/>
            <a:ea typeface="Cambria"/>
          </a:endParaRPr>
        </a:p>
      </dsp:txBody>
      <dsp:txXfrm>
        <a:off x="650135" y="1692135"/>
        <a:ext cx="2411592" cy="1446955"/>
      </dsp:txXfrm>
    </dsp:sp>
    <dsp:sp modelId="{82F1C2ED-86E0-47D7-818D-9B71FB6817E8}">
      <dsp:nvSpPr>
        <dsp:cNvPr id="0" name=""/>
        <dsp:cNvSpPr/>
      </dsp:nvSpPr>
      <dsp:spPr>
        <a:xfrm>
          <a:off x="3302887" y="1692135"/>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altLang="en-GB" sz="1200" kern="1200" dirty="0">
              <a:solidFill>
                <a:schemeClr val="tx1"/>
              </a:solidFill>
              <a:latin typeface="Cambria"/>
              <a:ea typeface="Cambria"/>
            </a:rPr>
            <a:t>There will be different sports on offer everyday so there is a variety of taste. </a:t>
          </a:r>
          <a:endParaRPr lang="en-US" sz="1200" kern="1200" dirty="0">
            <a:solidFill>
              <a:schemeClr val="tx1"/>
            </a:solidFill>
            <a:latin typeface="Cambria"/>
            <a:ea typeface="Cambria"/>
          </a:endParaRPr>
        </a:p>
      </dsp:txBody>
      <dsp:txXfrm>
        <a:off x="3302887" y="1692135"/>
        <a:ext cx="2411592" cy="1446955"/>
      </dsp:txXfrm>
    </dsp:sp>
    <dsp:sp modelId="{ADEBF05D-1523-44CA-901D-220E86D7B476}">
      <dsp:nvSpPr>
        <dsp:cNvPr id="0" name=""/>
        <dsp:cNvSpPr/>
      </dsp:nvSpPr>
      <dsp:spPr>
        <a:xfrm>
          <a:off x="650135" y="3380250"/>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altLang="en-GB" sz="1200" kern="1200">
              <a:solidFill>
                <a:schemeClr val="tx1"/>
              </a:solidFill>
              <a:latin typeface="Cambria"/>
              <a:ea typeface="Cambria"/>
            </a:rPr>
            <a:t>There is strictly no men, so the women don’t feel judged when doing the classes. </a:t>
          </a:r>
          <a:endParaRPr lang="en-US" sz="1200" kern="1200" dirty="0">
            <a:solidFill>
              <a:schemeClr val="tx1"/>
            </a:solidFill>
            <a:latin typeface="Cambria"/>
            <a:ea typeface="Cambria"/>
          </a:endParaRPr>
        </a:p>
      </dsp:txBody>
      <dsp:txXfrm>
        <a:off x="650135" y="3380250"/>
        <a:ext cx="2411592" cy="1446955"/>
      </dsp:txXfrm>
    </dsp:sp>
    <dsp:sp modelId="{48370353-2826-49E1-B2BC-CD41E1B43817}">
      <dsp:nvSpPr>
        <dsp:cNvPr id="0" name=""/>
        <dsp:cNvSpPr/>
      </dsp:nvSpPr>
      <dsp:spPr>
        <a:xfrm>
          <a:off x="3302887" y="3380250"/>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altLang="en-GB" sz="1200" kern="1200" dirty="0">
              <a:solidFill>
                <a:schemeClr val="tx1"/>
              </a:solidFill>
              <a:latin typeface="Cambria"/>
              <a:ea typeface="Cambria"/>
            </a:rPr>
            <a:t>There will be changing facilities and washrooms for them to use</a:t>
          </a:r>
          <a:r>
            <a:rPr lang="en-GB" altLang="en-GB" sz="1100" kern="1200" dirty="0">
              <a:solidFill>
                <a:schemeClr val="tx1"/>
              </a:solidFill>
              <a:latin typeface="Cambria"/>
              <a:ea typeface="Cambria"/>
            </a:rPr>
            <a:t>. </a:t>
          </a:r>
          <a:endParaRPr lang="en-US" sz="1100" kern="1200" dirty="0">
            <a:solidFill>
              <a:schemeClr val="tx1"/>
            </a:solidFill>
            <a:latin typeface="Cambria"/>
            <a:ea typeface="Cambria"/>
          </a:endParaRPr>
        </a:p>
      </dsp:txBody>
      <dsp:txXfrm>
        <a:off x="3302887" y="3380250"/>
        <a:ext cx="2411592" cy="1446955"/>
      </dsp:txXfrm>
    </dsp:sp>
    <dsp:sp modelId="{20C31D04-1259-464F-B896-972BDF7F75B8}">
      <dsp:nvSpPr>
        <dsp:cNvPr id="0" name=""/>
        <dsp:cNvSpPr/>
      </dsp:nvSpPr>
      <dsp:spPr>
        <a:xfrm>
          <a:off x="650135" y="5068365"/>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altLang="en-GB" sz="1200" kern="1200" dirty="0">
              <a:solidFill>
                <a:schemeClr val="tx1"/>
              </a:solidFill>
              <a:latin typeface="Cambria"/>
              <a:ea typeface="Cambria"/>
            </a:rPr>
            <a:t>There will be first aiders available.</a:t>
          </a:r>
          <a:endParaRPr lang="en-US" sz="1200" kern="1200" dirty="0">
            <a:solidFill>
              <a:schemeClr val="tx1"/>
            </a:solidFill>
            <a:latin typeface="Cambria"/>
            <a:ea typeface="Cambria"/>
          </a:endParaRPr>
        </a:p>
      </dsp:txBody>
      <dsp:txXfrm>
        <a:off x="650135" y="5068365"/>
        <a:ext cx="2411592" cy="1446955"/>
      </dsp:txXfrm>
    </dsp:sp>
    <dsp:sp modelId="{8E443640-D763-4618-8D62-24D33C369313}">
      <dsp:nvSpPr>
        <dsp:cNvPr id="0" name=""/>
        <dsp:cNvSpPr/>
      </dsp:nvSpPr>
      <dsp:spPr>
        <a:xfrm>
          <a:off x="3302887" y="5068365"/>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altLang="en-GB" sz="1200" kern="1200">
              <a:solidFill>
                <a:schemeClr val="tx1"/>
              </a:solidFill>
              <a:latin typeface="Cambria"/>
              <a:ea typeface="Cambria"/>
            </a:rPr>
            <a:t>There will be access to parking on the site</a:t>
          </a:r>
          <a:r>
            <a:rPr lang="en-GB" altLang="en-GB" sz="1100" kern="1200">
              <a:solidFill>
                <a:schemeClr val="tx1"/>
              </a:solidFill>
              <a:latin typeface="Cambria"/>
              <a:ea typeface="Cambria"/>
            </a:rPr>
            <a:t>.  </a:t>
          </a:r>
          <a:endParaRPr lang="en-US" sz="1100" kern="1200" dirty="0">
            <a:solidFill>
              <a:schemeClr val="tx1"/>
            </a:solidFill>
            <a:latin typeface="Cambria"/>
            <a:ea typeface="Cambria"/>
          </a:endParaRPr>
        </a:p>
      </dsp:txBody>
      <dsp:txXfrm>
        <a:off x="3302887" y="5068365"/>
        <a:ext cx="2411592" cy="14469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A99F4C-4E32-4685-8E5C-83B6C7E7DD45}">
      <dsp:nvSpPr>
        <dsp:cNvPr id="0" name=""/>
        <dsp:cNvSpPr/>
      </dsp:nvSpPr>
      <dsp:spPr>
        <a:xfrm>
          <a:off x="442016" y="396335"/>
          <a:ext cx="1166625" cy="1166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ED6453-32B3-4297-8547-229394C837F3}">
      <dsp:nvSpPr>
        <dsp:cNvPr id="0" name=""/>
        <dsp:cNvSpPr/>
      </dsp:nvSpPr>
      <dsp:spPr>
        <a:xfrm>
          <a:off x="690641" y="644960"/>
          <a:ext cx="669375" cy="669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058F73-E7FC-4424-82E9-D5593C48AF50}">
      <dsp:nvSpPr>
        <dsp:cNvPr id="0" name=""/>
        <dsp:cNvSpPr/>
      </dsp:nvSpPr>
      <dsp:spPr>
        <a:xfrm>
          <a:off x="53459" y="1956804"/>
          <a:ext cx="1780118" cy="2138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dirty="0">
              <a:latin typeface="Arial Rounded MT Bold" panose="020F0704030504030204" pitchFamily="34" charset="0"/>
            </a:rPr>
            <a:t>O</a:t>
          </a:r>
          <a:r>
            <a:rPr lang="en-US" sz="1200" kern="1200" cap="none" dirty="0">
              <a:latin typeface="Arial Rounded MT Bold" panose="020F0704030504030204" pitchFamily="34" charset="0"/>
            </a:rPr>
            <a:t>ver the past few year’s, social media marketing has become one of the most popular and successful forms of digital marketing, companies that blog on social media get 55% more web traffic to help them build their coverage. </a:t>
          </a:r>
          <a:r>
            <a:rPr lang="en-GB" sz="1200" i="1" kern="1200" cap="none" dirty="0">
              <a:latin typeface="Arial Rounded MT Bold" panose="020F0704030504030204" pitchFamily="34" charset="0"/>
            </a:rPr>
            <a:t>(Burnes 2022)</a:t>
          </a:r>
          <a:endParaRPr lang="en-US" sz="1200" kern="1200" dirty="0">
            <a:latin typeface="Arial Rounded MT Bold" panose="020F0704030504030204" pitchFamily="34" charset="0"/>
          </a:endParaRPr>
        </a:p>
      </dsp:txBody>
      <dsp:txXfrm>
        <a:off x="53459" y="1956804"/>
        <a:ext cx="1780118" cy="2138275"/>
      </dsp:txXfrm>
    </dsp:sp>
    <dsp:sp modelId="{BD23786F-73C8-418F-AD20-8FAE93BF1369}">
      <dsp:nvSpPr>
        <dsp:cNvPr id="0" name=""/>
        <dsp:cNvSpPr/>
      </dsp:nvSpPr>
      <dsp:spPr>
        <a:xfrm>
          <a:off x="2689203" y="441529"/>
          <a:ext cx="1166625" cy="1166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F169D8-B495-4E91-8079-328A38FC8DE1}">
      <dsp:nvSpPr>
        <dsp:cNvPr id="0" name=""/>
        <dsp:cNvSpPr/>
      </dsp:nvSpPr>
      <dsp:spPr>
        <a:xfrm>
          <a:off x="2937828" y="690154"/>
          <a:ext cx="669375" cy="669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030847-2D38-4EBE-9B49-30E177C98F8C}">
      <dsp:nvSpPr>
        <dsp:cNvPr id="0" name=""/>
        <dsp:cNvSpPr/>
      </dsp:nvSpPr>
      <dsp:spPr>
        <a:xfrm>
          <a:off x="2316266" y="1971529"/>
          <a:ext cx="1912500" cy="19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dirty="0">
              <a:latin typeface="Arial Rounded MT Bold" panose="020F0704030504030204" pitchFamily="34" charset="0"/>
            </a:rPr>
            <a:t>S</a:t>
          </a:r>
          <a:r>
            <a:rPr lang="en-US" sz="1200" kern="1200" cap="none" dirty="0">
              <a:latin typeface="Arial Rounded MT Bold" panose="020F0704030504030204" pitchFamily="34" charset="0"/>
            </a:rPr>
            <a:t>ocial media is also a fast and effective way to  reach out to customers and employees with information thanks to the big networks like Instagram, Twitter and Facebook. </a:t>
          </a:r>
          <a:r>
            <a:rPr lang="en-US" sz="1200" kern="1200" dirty="0">
              <a:latin typeface="Arial Rounded MT Bold" panose="020F0704030504030204" pitchFamily="34" charset="0"/>
            </a:rPr>
            <a:t> </a:t>
          </a:r>
        </a:p>
      </dsp:txBody>
      <dsp:txXfrm>
        <a:off x="2316266" y="1971529"/>
        <a:ext cx="1912500" cy="1957500"/>
      </dsp:txXfrm>
    </dsp:sp>
    <dsp:sp modelId="{ADA7327A-0896-40BE-A6A0-4742BBA1A3E5}">
      <dsp:nvSpPr>
        <dsp:cNvPr id="0" name=""/>
        <dsp:cNvSpPr/>
      </dsp:nvSpPr>
      <dsp:spPr>
        <a:xfrm>
          <a:off x="4936390" y="441529"/>
          <a:ext cx="1166625" cy="1166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92B8A5-0DF5-4D92-B580-C34B6E958052}">
      <dsp:nvSpPr>
        <dsp:cNvPr id="0" name=""/>
        <dsp:cNvSpPr/>
      </dsp:nvSpPr>
      <dsp:spPr>
        <a:xfrm>
          <a:off x="5185015" y="690154"/>
          <a:ext cx="669375" cy="669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A7076E-B8B4-4182-9A77-F25C88BBBF45}">
      <dsp:nvSpPr>
        <dsp:cNvPr id="0" name=""/>
        <dsp:cNvSpPr/>
      </dsp:nvSpPr>
      <dsp:spPr>
        <a:xfrm>
          <a:off x="4563453" y="1971529"/>
          <a:ext cx="1912500" cy="19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dirty="0">
              <a:latin typeface="Arial Rounded MT Bold" panose="020F0704030504030204" pitchFamily="34" charset="0"/>
            </a:rPr>
            <a:t>A </a:t>
          </a:r>
          <a:r>
            <a:rPr lang="en-US" sz="1200" kern="1200" cap="none" dirty="0">
              <a:latin typeface="Arial Rounded MT Bold" panose="020F0704030504030204" pitchFamily="34" charset="0"/>
            </a:rPr>
            <a:t>disadvantage of social media coverage is that it may not reach the older side of our target audience meaning we will have to also post in the local community newspaper, post leaflets and posters around the local area.  </a:t>
          </a:r>
          <a:r>
            <a:rPr lang="en-US" sz="1100" kern="1200" dirty="0">
              <a:latin typeface="Arial Rounded MT Bold" panose="020F0704030504030204" pitchFamily="34" charset="0"/>
            </a:rPr>
            <a:t> </a:t>
          </a:r>
        </a:p>
      </dsp:txBody>
      <dsp:txXfrm>
        <a:off x="4563453" y="1971529"/>
        <a:ext cx="1912500" cy="19575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numCol="1" anchor="ctr">
            <a:normAutofit/>
          </a:bodyPr>
          <a:lstStyle>
            <a:lvl1pPr algn="r">
              <a:defRPr sz="5000" spc="200" baseline="0"/>
            </a:lvl1pPr>
          </a:lstStyle>
          <a:p>
            <a:r>
              <a:rPr lang="en-US"/>
              <a:t>Click to edit Master title style</a:t>
            </a:r>
          </a:p>
        </p:txBody>
      </p:sp>
      <p:sp>
        <p:nvSpPr>
          <p:cNvPr id="3" name="Subtitle 2"/>
          <p:cNvSpPr>
            <a:spLocks noGrp="1"/>
          </p:cNvSpPr>
          <p:nvPr>
            <p:ph type="subTitle" idx="1"/>
          </p:nvPr>
        </p:nvSpPr>
        <p:spPr>
          <a:xfrm>
            <a:off x="8610600" y="4960137"/>
            <a:ext cx="3200400" cy="1463040"/>
          </a:xfrm>
        </p:spPr>
        <p:txBody>
          <a:bodyPr lIns="91440" rIns="91440" numCol="1"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p>
        </p:txBody>
      </p:sp>
      <p:sp>
        <p:nvSpPr>
          <p:cNvPr id="4" name="Date Placeholder 3"/>
          <p:cNvSpPr>
            <a:spLocks noGrp="1"/>
          </p:cNvSpPr>
          <p:nvPr>
            <p:ph type="dt" sz="half" idx="10"/>
          </p:nvPr>
        </p:nvSpPr>
        <p:spPr/>
        <p:txBody>
          <a:bodyPr numCol="1"/>
          <a:lstStyle>
            <a:lvl1pPr algn="l">
              <a:defRPr/>
            </a:lvl1pPr>
          </a:lstStyle>
          <a:p>
            <a:fld id="{72345051-2045-45DA-935E-2E3CA1A69ADC}" type="datetimeFigureOut">
              <a:rPr lang="en-US" smtClean="0"/>
              <a:pPr/>
              <a:t>3/8/2026</a:t>
            </a:fld>
            <a:endParaRPr lang="en-US"/>
          </a:p>
        </p:txBody>
      </p:sp>
      <p:sp>
        <p:nvSpPr>
          <p:cNvPr id="5" name="Footer Placeholder 4"/>
          <p:cNvSpPr>
            <a:spLocks noGrp="1"/>
          </p:cNvSpPr>
          <p:nvPr>
            <p:ph type="ftr" sz="quarter" idx="11"/>
          </p:nvPr>
        </p:nvSpPr>
        <p:spPr/>
        <p:txBody>
          <a:bodyPr numCol="1"/>
          <a:lstStyle/>
          <a:p>
            <a:endParaRPr lang="en-US"/>
          </a:p>
        </p:txBody>
      </p:sp>
      <p:sp>
        <p:nvSpPr>
          <p:cNvPr id="6" name="Slide Number Placeholder 5"/>
          <p:cNvSpPr>
            <a:spLocks noGrp="1"/>
          </p:cNvSpPr>
          <p:nvPr>
            <p:ph type="sldNum" sz="quarter" idx="12"/>
          </p:nvPr>
        </p:nvSpPr>
        <p:spPr/>
        <p:txBody>
          <a:bodyPr numCol="1"/>
          <a:lstStyle/>
          <a:p>
            <a:fld id="{A7CD31F4-64FA-4BA0-9498-67783267A8C8}" type="slidenum">
              <a:rPr lang="en-US" smtClean="0"/>
              <a:pPr/>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9270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numCol="1"/>
          <a:lstStyle/>
          <a:p>
            <a:fld id="{72345051-2045-45DA-935E-2E3CA1A69ADC}" type="datetimeFigureOut">
              <a:rPr lang="en-US" smtClean="0"/>
              <a:pPr/>
              <a:t>3/8/2026</a:t>
            </a:fld>
            <a:endParaRPr lang="en-US"/>
          </a:p>
        </p:txBody>
      </p:sp>
      <p:sp>
        <p:nvSpPr>
          <p:cNvPr id="5" name="Footer Placeholder 4"/>
          <p:cNvSpPr>
            <a:spLocks noGrp="1"/>
          </p:cNvSpPr>
          <p:nvPr>
            <p:ph type="ftr" sz="quarter" idx="11"/>
          </p:nvPr>
        </p:nvSpPr>
        <p:spPr/>
        <p:txBody>
          <a:bodyPr numCol="1"/>
          <a:lstStyle/>
          <a:p>
            <a:endParaRPr lang="en-US"/>
          </a:p>
        </p:txBody>
      </p:sp>
      <p:sp>
        <p:nvSpPr>
          <p:cNvPr id="6" name="Slide Number Placeholder 5"/>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3984483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57200" y="4960137"/>
            <a:ext cx="7772400" cy="1463040"/>
          </a:xfrm>
        </p:spPr>
        <p:txBody>
          <a:bodyPr numCol="1" anchor="ctr">
            <a:normAutofit/>
          </a:bodyPr>
          <a:lstStyle>
            <a:lvl1pPr algn="r">
              <a:defRPr sz="5000" b="0" spc="200" baseline="0"/>
            </a:lvl1pPr>
          </a:lstStyle>
          <a:p>
            <a:r>
              <a:rPr lang="en-US"/>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numCol="1"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numCol="1"/>
          <a:lstStyle/>
          <a:p>
            <a:fld id="{72345051-2045-45DA-935E-2E3CA1A69ADC}" type="datetimeFigureOut">
              <a:rPr lang="en-US" smtClean="0"/>
              <a:pPr/>
              <a:t>3/8/2026</a:t>
            </a:fld>
            <a:endParaRPr lang="en-US"/>
          </a:p>
        </p:txBody>
      </p:sp>
      <p:sp>
        <p:nvSpPr>
          <p:cNvPr id="5" name="Footer Placeholder 4"/>
          <p:cNvSpPr>
            <a:spLocks noGrp="1"/>
          </p:cNvSpPr>
          <p:nvPr>
            <p:ph type="ftr" sz="quarter" idx="11"/>
          </p:nvPr>
        </p:nvSpPr>
        <p:spPr/>
        <p:txBody>
          <a:bodyPr numCol="1"/>
          <a:lstStyle/>
          <a:p>
            <a:endParaRPr lang="en-US"/>
          </a:p>
        </p:txBody>
      </p:sp>
      <p:sp>
        <p:nvSpPr>
          <p:cNvPr id="6" name="Slide Number Placeholder 5"/>
          <p:cNvSpPr>
            <a:spLocks noGrp="1"/>
          </p:cNvSpPr>
          <p:nvPr>
            <p:ph type="sldNum" sz="quarter" idx="12"/>
          </p:nvPr>
        </p:nvSpPr>
        <p:spPr/>
        <p:txBody>
          <a:bodyPr numCol="1"/>
          <a:lstStyle/>
          <a:p>
            <a:fld id="{A7CD31F4-64FA-4BA0-9498-67783267A8C8}" type="slidenum">
              <a:rPr lang="en-US" smtClean="0"/>
              <a:pPr/>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5635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numCol="1"/>
          <a:lstStyle/>
          <a:p>
            <a:r>
              <a:rPr lang="en-US"/>
              <a:t>Click to edit Master title style</a:t>
            </a:r>
          </a:p>
        </p:txBody>
      </p:sp>
      <p:sp>
        <p:nvSpPr>
          <p:cNvPr id="3" name="Content Placeholder 2"/>
          <p:cNvSpPr>
            <a:spLocks noGrp="1"/>
          </p:cNvSpPr>
          <p:nvPr>
            <p:ph sz="half" idx="1"/>
          </p:nvPr>
        </p:nvSpPr>
        <p:spPr>
          <a:xfrm>
            <a:off x="1024127" y="2286000"/>
            <a:ext cx="4754880" cy="4023360"/>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89320" y="2286000"/>
            <a:ext cx="4754880" cy="4023360"/>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numCol="1"/>
          <a:lstStyle/>
          <a:p>
            <a:fld id="{72345051-2045-45DA-935E-2E3CA1A69ADC}" type="datetimeFigureOut">
              <a:rPr lang="en-US" smtClean="0"/>
              <a:pPr/>
              <a:t>3/8/2026</a:t>
            </a:fld>
            <a:endParaRPr lang="en-US"/>
          </a:p>
        </p:txBody>
      </p:sp>
      <p:sp>
        <p:nvSpPr>
          <p:cNvPr id="6" name="Footer Placeholder 5"/>
          <p:cNvSpPr>
            <a:spLocks noGrp="1"/>
          </p:cNvSpPr>
          <p:nvPr>
            <p:ph type="ftr" sz="quarter" idx="11"/>
          </p:nvPr>
        </p:nvSpPr>
        <p:spPr/>
        <p:txBody>
          <a:bodyPr numCol="1"/>
          <a:lstStyle/>
          <a:p>
            <a:endParaRPr lang="en-US"/>
          </a:p>
        </p:txBody>
      </p:sp>
      <p:sp>
        <p:nvSpPr>
          <p:cNvPr id="7" name="Slide Number Placeholder 6"/>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3696958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numCol="1"/>
          <a:lstStyle/>
          <a:p>
            <a:r>
              <a:rPr lang="en-US"/>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numCol="1"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990888" y="2179636"/>
            <a:ext cx="4754880" cy="822960"/>
          </a:xfrm>
        </p:spPr>
        <p:txBody>
          <a:bodyPr lIns="137160" rIns="137160" numCol="1"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numCol="1"/>
          <a:lstStyle/>
          <a:p>
            <a:fld id="{72345051-2045-45DA-935E-2E3CA1A69ADC}" type="datetimeFigureOut">
              <a:rPr lang="en-US" smtClean="0"/>
              <a:pPr/>
              <a:t>3/8/2026</a:t>
            </a:fld>
            <a:endParaRPr lang="en-US"/>
          </a:p>
        </p:txBody>
      </p:sp>
      <p:sp>
        <p:nvSpPr>
          <p:cNvPr id="8" name="Footer Placeholder 7"/>
          <p:cNvSpPr>
            <a:spLocks noGrp="1"/>
          </p:cNvSpPr>
          <p:nvPr>
            <p:ph type="ftr" sz="quarter" idx="11"/>
          </p:nvPr>
        </p:nvSpPr>
        <p:spPr/>
        <p:txBody>
          <a:bodyPr numCol="1"/>
          <a:lstStyle/>
          <a:p>
            <a:endParaRPr lang="en-US"/>
          </a:p>
        </p:txBody>
      </p:sp>
      <p:sp>
        <p:nvSpPr>
          <p:cNvPr id="9" name="Slide Number Placeholder 8"/>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2391632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Date Placeholder 2"/>
          <p:cNvSpPr>
            <a:spLocks noGrp="1"/>
          </p:cNvSpPr>
          <p:nvPr>
            <p:ph type="dt" sz="half" idx="10"/>
          </p:nvPr>
        </p:nvSpPr>
        <p:spPr/>
        <p:txBody>
          <a:bodyPr numCol="1"/>
          <a:lstStyle/>
          <a:p>
            <a:fld id="{72345051-2045-45DA-935E-2E3CA1A69ADC}" type="datetimeFigureOut">
              <a:rPr lang="en-US" smtClean="0"/>
              <a:pPr/>
              <a:t>3/8/2026</a:t>
            </a:fld>
            <a:endParaRPr lang="en-US"/>
          </a:p>
        </p:txBody>
      </p:sp>
      <p:sp>
        <p:nvSpPr>
          <p:cNvPr id="4" name="Footer Placeholder 3"/>
          <p:cNvSpPr>
            <a:spLocks noGrp="1"/>
          </p:cNvSpPr>
          <p:nvPr>
            <p:ph type="ftr" sz="quarter" idx="11"/>
          </p:nvPr>
        </p:nvSpPr>
        <p:spPr/>
        <p:txBody>
          <a:bodyPr numCol="1"/>
          <a:lstStyle/>
          <a:p>
            <a:endParaRPr lang="en-US"/>
          </a:p>
        </p:txBody>
      </p:sp>
      <p:sp>
        <p:nvSpPr>
          <p:cNvPr id="5" name="Slide Number Placeholder 4"/>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203914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numCol="1"/>
          <a:lstStyle/>
          <a:p>
            <a:fld id="{72345051-2045-45DA-935E-2E3CA1A69ADC}" type="datetimeFigureOut">
              <a:rPr lang="en-US" smtClean="0"/>
              <a:pPr/>
              <a:t>3/8/2026</a:t>
            </a:fld>
            <a:endParaRPr lang="en-US"/>
          </a:p>
        </p:txBody>
      </p:sp>
      <p:sp>
        <p:nvSpPr>
          <p:cNvPr id="3" name="Footer Placeholder 2"/>
          <p:cNvSpPr>
            <a:spLocks noGrp="1"/>
          </p:cNvSpPr>
          <p:nvPr>
            <p:ph type="ftr" sz="quarter" idx="11"/>
          </p:nvPr>
        </p:nvSpPr>
        <p:spPr/>
        <p:txBody>
          <a:bodyPr numCol="1"/>
          <a:lstStyle/>
          <a:p>
            <a:endParaRPr lang="en-US"/>
          </a:p>
        </p:txBody>
      </p:sp>
      <p:sp>
        <p:nvSpPr>
          <p:cNvPr id="4" name="Slide Number Placeholder 3"/>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3390348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numCol="1">
            <a:noAutofit/>
          </a:bodyPr>
          <a:lstStyle>
            <a:lvl1pPr>
              <a:lnSpc>
                <a:spcPct val="80000"/>
              </a:lnSpc>
              <a:defRPr sz="4000"/>
            </a:lvl1pPr>
          </a:lstStyle>
          <a:p>
            <a:r>
              <a:rPr lang="en-US"/>
              <a:t>Click to edit Master title style</a:t>
            </a:r>
          </a:p>
        </p:txBody>
      </p:sp>
      <p:sp>
        <p:nvSpPr>
          <p:cNvPr id="3" name="Content Placeholder 2"/>
          <p:cNvSpPr>
            <a:spLocks noGrp="1"/>
          </p:cNvSpPr>
          <p:nvPr>
            <p:ph idx="1"/>
          </p:nvPr>
        </p:nvSpPr>
        <p:spPr>
          <a:xfrm>
            <a:off x="5715000" y="822960"/>
            <a:ext cx="5678424" cy="5184648"/>
          </a:xfrm>
        </p:spPr>
        <p:txBody>
          <a:bodyPr numCol="1"/>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24128" y="2257506"/>
            <a:ext cx="4389120" cy="3762294"/>
          </a:xfrm>
        </p:spPr>
        <p:txBody>
          <a:bodyPr lIns="91440" rIns="91440" numCol="1">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numCol="1"/>
          <a:lstStyle/>
          <a:p>
            <a:fld id="{72345051-2045-45DA-935E-2E3CA1A69ADC}" type="datetimeFigureOut">
              <a:rPr lang="en-US" smtClean="0"/>
              <a:pPr/>
              <a:t>3/8/2026</a:t>
            </a:fld>
            <a:endParaRPr lang="en-US"/>
          </a:p>
        </p:txBody>
      </p:sp>
      <p:sp>
        <p:nvSpPr>
          <p:cNvPr id="6" name="Footer Placeholder 5"/>
          <p:cNvSpPr>
            <a:spLocks noGrp="1"/>
          </p:cNvSpPr>
          <p:nvPr>
            <p:ph type="ftr" sz="quarter" idx="11"/>
          </p:nvPr>
        </p:nvSpPr>
        <p:spPr/>
        <p:txBody>
          <a:bodyPr numCol="1"/>
          <a:lstStyle/>
          <a:p>
            <a:endParaRPr lang="en-US"/>
          </a:p>
        </p:txBody>
      </p:sp>
      <p:sp>
        <p:nvSpPr>
          <p:cNvPr id="7" name="Slide Number Placeholder 6"/>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2861351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numCol="1" anchor="ctr">
            <a:normAutofit/>
          </a:bodyPr>
          <a:lstStyle>
            <a:lvl1pPr algn="r">
              <a:defRPr sz="5000" spc="200" baseline="0"/>
            </a:lvl1pPr>
          </a:lstStyle>
          <a:p>
            <a:r>
              <a:rPr lang="en-US"/>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numCol="1"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610600" y="4960138"/>
            <a:ext cx="3200400" cy="1463040"/>
          </a:xfrm>
        </p:spPr>
        <p:txBody>
          <a:bodyPr lIns="91440" rIns="91440" numCol="1"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numCol="1"/>
          <a:lstStyle/>
          <a:p>
            <a:fld id="{72345051-2045-45DA-935E-2E3CA1A69ADC}" type="datetimeFigureOut">
              <a:rPr lang="en-US" smtClean="0"/>
              <a:pPr/>
              <a:t>3/8/2026</a:t>
            </a:fld>
            <a:endParaRPr lang="en-US"/>
          </a:p>
        </p:txBody>
      </p:sp>
      <p:sp>
        <p:nvSpPr>
          <p:cNvPr id="6" name="Footer Placeholder 5"/>
          <p:cNvSpPr>
            <a:spLocks noGrp="1"/>
          </p:cNvSpPr>
          <p:nvPr>
            <p:ph type="ftr" sz="quarter" idx="11"/>
          </p:nvPr>
        </p:nvSpPr>
        <p:spPr/>
        <p:txBody>
          <a:bodyPr numCol="1"/>
          <a:lstStyle/>
          <a:p>
            <a:endParaRPr lang="en-US"/>
          </a:p>
        </p:txBody>
      </p:sp>
      <p:sp>
        <p:nvSpPr>
          <p:cNvPr id="7" name="Slide Number Placeholder 6"/>
          <p:cNvSpPr>
            <a:spLocks noGrp="1"/>
          </p:cNvSpPr>
          <p:nvPr>
            <p:ph type="sldNum" sz="quarter" idx="12"/>
          </p:nvPr>
        </p:nvSpPr>
        <p:spPr/>
        <p:txBody>
          <a:bodyPr numCol="1"/>
          <a:lstStyle/>
          <a:p>
            <a:fld id="{A7CD31F4-64FA-4BA0-9498-67783267A8C8}" type="slidenum">
              <a:rPr lang="en-US" smtClean="0"/>
              <a:pPr/>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6283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Vertical Text Placeholder 2"/>
          <p:cNvSpPr>
            <a:spLocks noGrp="1"/>
          </p:cNvSpPr>
          <p:nvPr>
            <p:ph type="body" orient="vert" idx="1"/>
          </p:nvPr>
        </p:nvSpPr>
        <p:spPr/>
        <p:txBody>
          <a:bodyPr vert="eaVert"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numCol="1"/>
          <a:lstStyle/>
          <a:p>
            <a:fld id="{72345051-2045-45DA-935E-2E3CA1A69ADC}" type="datetimeFigureOut">
              <a:rPr lang="en-US" smtClean="0"/>
              <a:pPr/>
              <a:t>3/8/2026</a:t>
            </a:fld>
            <a:endParaRPr lang="en-US"/>
          </a:p>
        </p:txBody>
      </p:sp>
      <p:sp>
        <p:nvSpPr>
          <p:cNvPr id="5" name="Footer Placeholder 4"/>
          <p:cNvSpPr>
            <a:spLocks noGrp="1"/>
          </p:cNvSpPr>
          <p:nvPr>
            <p:ph type="ftr" sz="quarter" idx="11"/>
          </p:nvPr>
        </p:nvSpPr>
        <p:spPr/>
        <p:txBody>
          <a:bodyPr numCol="1"/>
          <a:lstStyle/>
          <a:p>
            <a:endParaRPr lang="en-US"/>
          </a:p>
        </p:txBody>
      </p:sp>
      <p:sp>
        <p:nvSpPr>
          <p:cNvPr id="6" name="Slide Number Placeholder 5"/>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1781563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numCol="1"/>
          <a:lstStyle/>
          <a:p>
            <a:r>
              <a:rPr lang="en-US"/>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numCol="1"/>
          <a:lstStyle/>
          <a:p>
            <a:fld id="{72345051-2045-45DA-935E-2E3CA1A69ADC}" type="datetimeFigureOut">
              <a:rPr lang="en-US" smtClean="0"/>
              <a:pPr/>
              <a:t>3/8/2026</a:t>
            </a:fld>
            <a:endParaRPr lang="en-US"/>
          </a:p>
        </p:txBody>
      </p:sp>
      <p:sp>
        <p:nvSpPr>
          <p:cNvPr id="5" name="Footer Placeholder 4"/>
          <p:cNvSpPr>
            <a:spLocks noGrp="1"/>
          </p:cNvSpPr>
          <p:nvPr>
            <p:ph type="ftr" sz="quarter" idx="11"/>
          </p:nvPr>
        </p:nvSpPr>
        <p:spPr/>
        <p:txBody>
          <a:bodyPr numCol="1"/>
          <a:lstStyle/>
          <a:p>
            <a:endParaRPr lang="en-US"/>
          </a:p>
        </p:txBody>
      </p:sp>
      <p:sp>
        <p:nvSpPr>
          <p:cNvPr id="6" name="Slide Number Placeholder 5"/>
          <p:cNvSpPr>
            <a:spLocks noGrp="1"/>
          </p:cNvSpPr>
          <p:nvPr>
            <p:ph type="sldNum" sz="quarter" idx="12"/>
          </p:nvPr>
        </p:nvSpPr>
        <p:spPr/>
        <p:txBody>
          <a:bodyPr numCol="1"/>
          <a:lstStyle/>
          <a:p>
            <a:fld id="{A7CD31F4-64FA-4BA0-9498-67783267A8C8}" type="slidenum">
              <a:rPr lang="en-US" smtClean="0"/>
              <a:pPr/>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8836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numCol="1" rtlCol="0" anchor="ctr">
            <a:normAutofit/>
          </a:bodyPr>
          <a:lstStyle/>
          <a:p>
            <a:r>
              <a:rPr lang="en-US"/>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numCol="1"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numCol="1" rtlCol="0" anchor="ctr"/>
          <a:lstStyle>
            <a:lvl1pPr algn="l">
              <a:defRPr sz="1000">
                <a:solidFill>
                  <a:schemeClr val="tx1">
                    <a:lumMod val="95000"/>
                    <a:lumOff val="5000"/>
                  </a:schemeClr>
                </a:solidFill>
                <a:latin typeface="+mj-lt"/>
              </a:defRPr>
            </a:lvl1pPr>
          </a:lstStyle>
          <a:p>
            <a:fld id="{72345051-2045-45DA-935E-2E3CA1A69ADC}" type="datetimeFigureOut">
              <a:rPr lang="en-US" smtClean="0"/>
              <a:pPr/>
              <a:t>3/8/2026</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numCol="1"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numCol="1" rtlCol="0" anchor="ctr"/>
          <a:lstStyle>
            <a:lvl1pPr algn="l">
              <a:defRPr sz="1000">
                <a:solidFill>
                  <a:schemeClr val="tx1">
                    <a:lumMod val="95000"/>
                    <a:lumOff val="5000"/>
                  </a:schemeClr>
                </a:solidFill>
                <a:latin typeface="+mj-lt"/>
              </a:defRPr>
            </a:lvl1pPr>
          </a:lstStyle>
          <a:p>
            <a:fld id="{A7CD31F4-64FA-4BA0-9498-67783267A8C8}" type="slidenum">
              <a:rPr lang="en-US" smtClean="0"/>
              <a:pPr/>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730092"/>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dc.gov/physicalactivity/basics/adults/index.htm" TargetMode="External"/><Relationship Id="rId7" Type="http://schemas.openxmlformats.org/officeDocument/2006/relationships/image" Target="../media/image23.jpeg"/><Relationship Id="rId2" Type="http://schemas.openxmlformats.org/officeDocument/2006/relationships/hyperlink" Target="https://blog.hubspot.com/blog/tabid/6307/bid/5014/study-shows-business-blogging-leads-to-55-more-website-visitors.aspx" TargetMode="External"/><Relationship Id="rId1" Type="http://schemas.openxmlformats.org/officeDocument/2006/relationships/slideLayout" Target="../slideLayouts/slideLayout2.xml"/><Relationship Id="rId6" Type="http://schemas.openxmlformats.org/officeDocument/2006/relationships/hyperlink" Target="https://www.thesun.co.uk/sport/18906185/women-in-sport-study-lack-participation-confidence/" TargetMode="External"/><Relationship Id="rId5" Type="http://schemas.openxmlformats.org/officeDocument/2006/relationships/hyperlink" Target="https://www.statista.com/statistics/1024168/female-sport-physical-activity-participation-england/" TargetMode="External"/><Relationship Id="rId4" Type="http://schemas.openxmlformats.org/officeDocument/2006/relationships/hyperlink" Target="https://www.iberdrola.com/social-commitment/women-sport/other-sports/women-sport-today"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sport.wales/research-and-insight/comres-research/wales-activity-tracker-survey-8-april-2023/wales-activity-tracker-survey-8-gender/" TargetMode="External"/><Relationship Id="rId7" Type="http://schemas.openxmlformats.org/officeDocument/2006/relationships/image" Target="../media/image23.jpeg"/><Relationship Id="rId2" Type="http://schemas.openxmlformats.org/officeDocument/2006/relationships/hyperlink" Target="https://www.sportengland.org/news/national-lottery-film-and-open-letter" TargetMode="External"/><Relationship Id="rId1" Type="http://schemas.openxmlformats.org/officeDocument/2006/relationships/slideLayout" Target="../slideLayouts/slideLayout2.xml"/><Relationship Id="rId6" Type="http://schemas.openxmlformats.org/officeDocument/2006/relationships/hyperlink" Target="https://www.theguardian.com/education/2022/mar/07/uk-girls-lose-interest-in-sport-as-teenagers-women-in-sport-survey" TargetMode="External"/><Relationship Id="rId5" Type="http://schemas.openxmlformats.org/officeDocument/2006/relationships/hyperlink" Target="https://www.theguardian.com/sport/2022/dec/08/100000-more-girls-playing-football-in-england-as-activity-levels-rebound" TargetMode="External"/><Relationship Id="rId4" Type="http://schemas.openxmlformats.org/officeDocument/2006/relationships/hyperlink" Target="https://prowellness.childrens.pennstatehealth.org/7-reasons-to-get-your-daughter-involved-in-sports-according-to-science/"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93" name="Rectangle 92">
            <a:extLst>
              <a:ext uri="{FF2B5EF4-FFF2-40B4-BE49-F238E27FC236}">
                <a16:creationId xmlns:a16="http://schemas.microsoft.com/office/drawing/2014/main" id="{8A34DF04-51D2-42E6-B602-7A2FE9645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3FFCF999-63D4-4715-A827-1A0BAFD08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4" y="321732"/>
            <a:ext cx="4332562" cy="61489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21734" y="2780987"/>
            <a:ext cx="4322684" cy="1215590"/>
          </a:xfrm>
        </p:spPr>
        <p:txBody>
          <a:bodyPr numCol="1" anchor="b">
            <a:normAutofit/>
          </a:bodyPr>
          <a:lstStyle/>
          <a:p>
            <a:r>
              <a:rPr lang="en-US" sz="4300" dirty="0">
                <a:solidFill>
                  <a:schemeClr val="bg1"/>
                </a:solidFill>
              </a:rPr>
              <a:t>Women's sport camp</a:t>
            </a:r>
          </a:p>
        </p:txBody>
      </p:sp>
      <p:sp>
        <p:nvSpPr>
          <p:cNvPr id="3" name="Subtitle 2"/>
          <p:cNvSpPr>
            <a:spLocks noGrp="1"/>
          </p:cNvSpPr>
          <p:nvPr>
            <p:ph type="subTitle" idx="1"/>
          </p:nvPr>
        </p:nvSpPr>
        <p:spPr>
          <a:xfrm>
            <a:off x="722644" y="4310017"/>
            <a:ext cx="3530742" cy="1726117"/>
          </a:xfrm>
        </p:spPr>
        <p:txBody>
          <a:bodyPr vert="horz" lIns="91440" tIns="45720" rIns="91440" bIns="45720" numCol="1" rtlCol="0" anchor="t">
            <a:normAutofit/>
          </a:bodyPr>
          <a:lstStyle/>
          <a:p>
            <a:pPr algn="r"/>
            <a:r>
              <a:rPr lang="en-US" sz="2000" dirty="0">
                <a:solidFill>
                  <a:srgbClr val="FFFFFF"/>
                </a:solidFill>
              </a:rPr>
              <a:t>By Sharnelle Saint and Alex McKnight</a:t>
            </a:r>
          </a:p>
        </p:txBody>
      </p:sp>
      <p:pic>
        <p:nvPicPr>
          <p:cNvPr id="6" name="Picture 5" descr="A group of women in sports uniforms  Description automatically generated with low confidence">
            <a:extLst>
              <a:ext uri="{FF2B5EF4-FFF2-40B4-BE49-F238E27FC236}">
                <a16:creationId xmlns:a16="http://schemas.microsoft.com/office/drawing/2014/main" id="{3387A214-3EC0-7503-4461-DA36FEE0269A}"/>
              </a:ext>
            </a:extLst>
          </p:cNvPr>
          <p:cNvPicPr>
            <a:picLocks noChangeAspect="1"/>
          </p:cNvPicPr>
          <p:nvPr/>
        </p:nvPicPr>
        <p:blipFill rotWithShape="1">
          <a:blip r:embed="rId2" cstate="print"/>
          <a:srcRect l="5484" t="-347" r="31476" b="348"/>
          <a:stretch/>
        </p:blipFill>
        <p:spPr>
          <a:xfrm>
            <a:off x="4812572" y="321731"/>
            <a:ext cx="3797806" cy="3674848"/>
          </a:xfrm>
          <a:prstGeom prst="rect">
            <a:avLst/>
          </a:prstGeom>
        </p:spPr>
      </p:pic>
      <p:pic>
        <p:nvPicPr>
          <p:cNvPr id="7" name="Picture 6" descr="Two women running on a dirt road  Description automatically generated with low confidence">
            <a:extLst>
              <a:ext uri="{FF2B5EF4-FFF2-40B4-BE49-F238E27FC236}">
                <a16:creationId xmlns:a16="http://schemas.microsoft.com/office/drawing/2014/main" id="{2DD9DDA0-9850-1B21-C649-ADCDAC31C994}"/>
              </a:ext>
            </a:extLst>
          </p:cNvPr>
          <p:cNvPicPr>
            <a:picLocks noChangeAspect="1"/>
          </p:cNvPicPr>
          <p:nvPr/>
        </p:nvPicPr>
        <p:blipFill rotWithShape="1">
          <a:blip r:embed="rId3" cstate="print"/>
          <a:srcRect l="10420" r="6119" b="-4"/>
          <a:stretch/>
        </p:blipFill>
        <p:spPr>
          <a:xfrm>
            <a:off x="8768654" y="321733"/>
            <a:ext cx="3098335" cy="2088254"/>
          </a:xfrm>
          <a:prstGeom prst="rect">
            <a:avLst/>
          </a:prstGeom>
        </p:spPr>
      </p:pic>
      <p:cxnSp>
        <p:nvCxnSpPr>
          <p:cNvPr id="97" name="Straight Connector 96">
            <a:extLst>
              <a:ext uri="{FF2B5EF4-FFF2-40B4-BE49-F238E27FC236}">
                <a16:creationId xmlns:a16="http://schemas.microsoft.com/office/drawing/2014/main" id="{8A93D212-26D1-4F06-A4CC-E543005669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2859" y="4077013"/>
            <a:ext cx="3243738"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3" descr="A group of women running  Description automatically generated with low confidence">
            <a:extLst>
              <a:ext uri="{FF2B5EF4-FFF2-40B4-BE49-F238E27FC236}">
                <a16:creationId xmlns:a16="http://schemas.microsoft.com/office/drawing/2014/main" id="{9CD858C7-7A52-6F34-2B65-808689B7875B}"/>
              </a:ext>
            </a:extLst>
          </p:cNvPr>
          <p:cNvPicPr>
            <a:picLocks noChangeAspect="1"/>
          </p:cNvPicPr>
          <p:nvPr/>
        </p:nvPicPr>
        <p:blipFill rotWithShape="1">
          <a:blip r:embed="rId4" cstate="print"/>
          <a:srcRect l="12960" t="653" r="39988" b="-654"/>
          <a:stretch/>
        </p:blipFill>
        <p:spPr>
          <a:xfrm>
            <a:off x="8778532" y="2570854"/>
            <a:ext cx="3088457" cy="3889213"/>
          </a:xfrm>
          <a:prstGeom prst="rect">
            <a:avLst/>
          </a:prstGeom>
        </p:spPr>
      </p:pic>
      <p:pic>
        <p:nvPicPr>
          <p:cNvPr id="5" name="Picture 4" descr="A group of people hugging  Description automatically generated with low confidence">
            <a:extLst>
              <a:ext uri="{FF2B5EF4-FFF2-40B4-BE49-F238E27FC236}">
                <a16:creationId xmlns:a16="http://schemas.microsoft.com/office/drawing/2014/main" id="{E1B0574C-5522-CA93-0C7A-C55D73139967}"/>
              </a:ext>
            </a:extLst>
          </p:cNvPr>
          <p:cNvPicPr>
            <a:picLocks noChangeAspect="1"/>
          </p:cNvPicPr>
          <p:nvPr/>
        </p:nvPicPr>
        <p:blipFill rotWithShape="1">
          <a:blip r:embed="rId5" cstate="print"/>
          <a:srcRect t="1325" r="2" b="7155"/>
          <a:stretch/>
        </p:blipFill>
        <p:spPr>
          <a:xfrm>
            <a:off x="4812145" y="4157448"/>
            <a:ext cx="3798233" cy="2313257"/>
          </a:xfrm>
          <a:prstGeom prst="rect">
            <a:avLst/>
          </a:prstGeom>
        </p:spPr>
      </p:pic>
      <p:pic>
        <p:nvPicPr>
          <p:cNvPr id="8" name="Picture 7">
            <a:extLst>
              <a:ext uri="{FF2B5EF4-FFF2-40B4-BE49-F238E27FC236}">
                <a16:creationId xmlns:a16="http://schemas.microsoft.com/office/drawing/2014/main" id="{BA626256-097C-C5FA-ACB3-E178425B2B64}"/>
              </a:ext>
            </a:extLst>
          </p:cNvPr>
          <p:cNvPicPr>
            <a:picLocks noChangeAspect="1"/>
          </p:cNvPicPr>
          <p:nvPr/>
        </p:nvPicPr>
        <p:blipFill>
          <a:blip r:embed="rId6"/>
          <a:stretch>
            <a:fillRect/>
          </a:stretch>
        </p:blipFill>
        <p:spPr>
          <a:xfrm>
            <a:off x="1342057" y="513521"/>
            <a:ext cx="2285449" cy="2401957"/>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E9908D3-C838-2FA7-F57A-51C1348BE597}"/>
              </a:ext>
            </a:extLst>
          </p:cNvPr>
          <p:cNvPicPr>
            <a:picLocks noChangeAspect="1"/>
          </p:cNvPicPr>
          <p:nvPr/>
        </p:nvPicPr>
        <p:blipFill rotWithShape="1">
          <a:blip r:embed="rId2">
            <a:extLst>
              <a:ext uri="{28A0092B-C50C-407E-A947-70E740481C1C}">
                <a14:useLocalDpi xmlns:a14="http://schemas.microsoft.com/office/drawing/2010/main" val="0"/>
              </a:ext>
            </a:extLst>
          </a:blip>
          <a:srcRect t="4291" b="4291"/>
          <a:stretch/>
        </p:blipFill>
        <p:spPr>
          <a:xfrm>
            <a:off x="0" y="11"/>
            <a:ext cx="12191980" cy="6857989"/>
          </a:xfrm>
          <a:prstGeom prst="rect">
            <a:avLst/>
          </a:prstGeom>
        </p:spPr>
      </p:pic>
      <p:sp>
        <p:nvSpPr>
          <p:cNvPr id="2" name="Title 1">
            <a:extLst>
              <a:ext uri="{FF2B5EF4-FFF2-40B4-BE49-F238E27FC236}">
                <a16:creationId xmlns:a16="http://schemas.microsoft.com/office/drawing/2014/main" id="{3DF5D265-C4D0-55C1-FBC3-E7374D169F9A}"/>
              </a:ext>
            </a:extLst>
          </p:cNvPr>
          <p:cNvSpPr>
            <a:spLocks noGrp="1"/>
          </p:cNvSpPr>
          <p:nvPr>
            <p:ph type="title"/>
          </p:nvPr>
        </p:nvSpPr>
        <p:spPr>
          <a:xfrm>
            <a:off x="1024128" y="585216"/>
            <a:ext cx="9720072" cy="1499616"/>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numCol="1">
            <a:normAutofit/>
          </a:bodyPr>
          <a:lstStyle/>
          <a:p>
            <a:r>
              <a:rPr lang="en-US" dirty="0">
                <a:solidFill>
                  <a:schemeClr val="bg1"/>
                </a:solidFill>
                <a:effectLst>
                  <a:glow rad="101600">
                    <a:schemeClr val="accent6">
                      <a:satMod val="175000"/>
                      <a:alpha val="40000"/>
                    </a:schemeClr>
                  </a:glow>
                </a:effectLst>
              </a:rPr>
              <a:t>WHAT IS OUR SPORTS camp all about?</a:t>
            </a:r>
          </a:p>
        </p:txBody>
      </p:sp>
      <p:cxnSp>
        <p:nvCxnSpPr>
          <p:cNvPr id="57" name="Straight Connector 56">
            <a:extLst>
              <a:ext uri="{FF2B5EF4-FFF2-40B4-BE49-F238E27FC236}">
                <a16:creationId xmlns:a16="http://schemas.microsoft.com/office/drawing/2014/main" id="{3FEFDF7D-B17C-4F16-B8BE-C55FFC7E29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1" name="Content Placeholder 7">
            <a:extLst>
              <a:ext uri="{FF2B5EF4-FFF2-40B4-BE49-F238E27FC236}">
                <a16:creationId xmlns:a16="http://schemas.microsoft.com/office/drawing/2014/main" id="{AD9D7E03-B600-4571-21ED-B6826C10548A}"/>
              </a:ext>
            </a:extLst>
          </p:cNvPr>
          <p:cNvSpPr>
            <a:spLocks noGrp="1"/>
          </p:cNvSpPr>
          <p:nvPr>
            <p:ph idx="1"/>
          </p:nvPr>
        </p:nvSpPr>
        <p:spPr>
          <a:xfrm>
            <a:off x="1024128" y="2286000"/>
            <a:ext cx="9720073" cy="4023360"/>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numCol="1">
            <a:normAutofit/>
          </a:bodyPr>
          <a:lstStyle/>
          <a:p>
            <a:r>
              <a:rPr lang="en-US" sz="2000" dirty="0">
                <a:solidFill>
                  <a:schemeClr val="bg1"/>
                </a:solidFill>
                <a:effectLst>
                  <a:glow rad="127000">
                    <a:srgbClr val="C00000"/>
                  </a:glow>
                </a:effectLst>
                <a:latin typeface="Arial Nova"/>
              </a:rPr>
              <a:t>Our sports camps are aimed to target just girls and women above the age</a:t>
            </a:r>
            <a:r>
              <a:rPr lang="en-GB" altLang="en-GB" sz="2000" dirty="0">
                <a:solidFill>
                  <a:schemeClr val="bg1"/>
                </a:solidFill>
                <a:effectLst>
                  <a:glow rad="127000">
                    <a:srgbClr val="C00000"/>
                  </a:glow>
                </a:effectLst>
                <a:latin typeface="Arial Nova"/>
              </a:rPr>
              <a:t> </a:t>
            </a:r>
            <a:r>
              <a:rPr lang="en-US" sz="2000" dirty="0">
                <a:solidFill>
                  <a:schemeClr val="bg1"/>
                </a:solidFill>
                <a:effectLst>
                  <a:glow rad="127000">
                    <a:srgbClr val="C00000"/>
                  </a:glow>
                </a:effectLst>
                <a:latin typeface="Arial Nova"/>
              </a:rPr>
              <a:t>of </a:t>
            </a:r>
            <a:r>
              <a:rPr lang="en-GB" altLang="en-GB" sz="2000" dirty="0">
                <a:solidFill>
                  <a:schemeClr val="bg1"/>
                </a:solidFill>
                <a:effectLst>
                  <a:glow rad="127000">
                    <a:srgbClr val="C00000"/>
                  </a:glow>
                </a:effectLst>
                <a:latin typeface="Arial Nova"/>
              </a:rPr>
              <a:t>12 </a:t>
            </a:r>
            <a:r>
              <a:rPr lang="en-US" sz="2000" dirty="0">
                <a:solidFill>
                  <a:schemeClr val="bg1"/>
                </a:solidFill>
                <a:effectLst>
                  <a:glow rad="127000">
                    <a:srgbClr val="C00000"/>
                  </a:glow>
                </a:effectLst>
                <a:latin typeface="Arial Nova"/>
              </a:rPr>
              <a:t>to help increase the number of women partaking in physical activity due to the high number of girls stopping sport between primary to secondary school</a:t>
            </a:r>
            <a:r>
              <a:rPr lang="en-GB" altLang="en-GB" sz="2000" dirty="0">
                <a:solidFill>
                  <a:schemeClr val="bg1"/>
                </a:solidFill>
                <a:effectLst>
                  <a:glow rad="127000">
                    <a:srgbClr val="C00000"/>
                  </a:glow>
                </a:effectLst>
                <a:latin typeface="Arial Nova"/>
              </a:rPr>
              <a:t> and to also help women with lack of confidence to get back into sport.</a:t>
            </a:r>
            <a:endParaRPr lang="en-US" sz="2000" dirty="0">
              <a:solidFill>
                <a:schemeClr val="bg1"/>
              </a:solidFill>
              <a:effectLst>
                <a:glow rad="127000">
                  <a:srgbClr val="C00000"/>
                </a:glow>
              </a:effectLst>
              <a:latin typeface="Arial Nova"/>
            </a:endParaRPr>
          </a:p>
          <a:p>
            <a:r>
              <a:rPr lang="en-US" sz="2000" dirty="0">
                <a:solidFill>
                  <a:schemeClr val="bg1"/>
                </a:solidFill>
                <a:effectLst>
                  <a:glow rad="127000">
                    <a:srgbClr val="C00000"/>
                  </a:glow>
                </a:effectLst>
                <a:latin typeface="Arial Nova"/>
              </a:rPr>
              <a:t>Our sports clubs will be only women due to the lack of confidence and the fear of being judged by men whilst undergoing sport to allow the women to be able to perform and enjoy the sport without the pressure and fear of being watched. </a:t>
            </a:r>
          </a:p>
          <a:p>
            <a:r>
              <a:rPr lang="en-US" sz="2000" dirty="0">
                <a:solidFill>
                  <a:schemeClr val="bg1"/>
                </a:solidFill>
                <a:effectLst>
                  <a:glow rad="127000">
                    <a:srgbClr val="C00000"/>
                  </a:glow>
                </a:effectLst>
                <a:latin typeface="Arial Nova"/>
              </a:rPr>
              <a:t>Our sports clubs also have positive benefits for women like having a higher self-esteem, get rid of the feeling of loneliness, teaches you too fail, promotes healthy competition, boosts mental health and girls are more likely to become academic all stars. </a:t>
            </a:r>
            <a:r>
              <a:rPr lang="en-US" sz="2000" i="1" spc="50" dirty="0">
                <a:ln w="9525" cmpd="sng">
                  <a:solidFill>
                    <a:srgbClr val="B80504"/>
                  </a:solidFill>
                  <a:prstDash val="solid"/>
                </a:ln>
                <a:solidFill>
                  <a:srgbClr val="70AD47">
                    <a:tint val="1000"/>
                  </a:srgbClr>
                </a:solidFill>
                <a:effectLst>
                  <a:glow rad="38100">
                    <a:schemeClr val="accent1">
                      <a:alpha val="40000"/>
                    </a:schemeClr>
                  </a:glow>
                </a:effectLst>
                <a:latin typeface="Arial Nova" panose="020B0504020202020204" pitchFamily="34" charset="0"/>
              </a:rPr>
              <a:t>(</a:t>
            </a:r>
            <a:r>
              <a:rPr lang="en-GB" sz="2000" i="1" kern="100" spc="50" dirty="0">
                <a:ln w="9525" cmpd="sng">
                  <a:solidFill>
                    <a:srgbClr val="B80504"/>
                  </a:solidFill>
                  <a:prstDash val="solid"/>
                </a:ln>
                <a:solidFill>
                  <a:srgbClr val="70AD47">
                    <a:tint val="1000"/>
                  </a:srgbClr>
                </a:solidFill>
                <a:effectLst>
                  <a:glow rad="38100">
                    <a:schemeClr val="accent1">
                      <a:alpha val="40000"/>
                    </a:schemeClr>
                  </a:glow>
                </a:effectLst>
                <a:latin typeface="Arial Nova" panose="020B0504020202020204" pitchFamily="34" charset="0"/>
                <a:ea typeface="DengXian" panose="02010600030101010101" pitchFamily="2" charset="-122"/>
                <a:cs typeface="Times New Roman" panose="02020603050405020304" pitchFamily="18" charset="0"/>
              </a:rPr>
              <a:t>Ward 2023)</a:t>
            </a:r>
            <a:r>
              <a:rPr lang="en-US" sz="2000" i="1" spc="50" dirty="0">
                <a:ln w="9525" cmpd="sng">
                  <a:solidFill>
                    <a:srgbClr val="B80504"/>
                  </a:solidFill>
                  <a:prstDash val="solid"/>
                </a:ln>
                <a:solidFill>
                  <a:srgbClr val="70AD47">
                    <a:tint val="1000"/>
                  </a:srgbClr>
                </a:solidFill>
                <a:effectLst>
                  <a:glow rad="38100">
                    <a:schemeClr val="accent1">
                      <a:alpha val="40000"/>
                    </a:schemeClr>
                  </a:glow>
                </a:effectLst>
                <a:latin typeface="Arial Nova" panose="020B0504020202020204" pitchFamily="34" charset="0"/>
              </a:rPr>
              <a:t>    </a:t>
            </a:r>
            <a:r>
              <a:rPr lang="en-US" sz="2000" b="1" i="1" spc="50" dirty="0">
                <a:ln w="9525" cmpd="sng">
                  <a:solidFill>
                    <a:srgbClr val="B80504"/>
                  </a:solidFill>
                  <a:prstDash val="solid"/>
                </a:ln>
                <a:solidFill>
                  <a:srgbClr val="70AD47">
                    <a:tint val="1000"/>
                  </a:srgbClr>
                </a:solidFill>
                <a:effectLst>
                  <a:glow rad="38100">
                    <a:schemeClr val="accent1">
                      <a:alpha val="40000"/>
                    </a:schemeClr>
                  </a:glow>
                </a:effectLst>
                <a:latin typeface="Arial Nova" panose="020B0504020202020204" pitchFamily="34" charset="0"/>
              </a:rPr>
              <a:t> </a:t>
            </a:r>
            <a:endParaRPr lang="en-US" sz="2000" b="1" i="1" dirty="0">
              <a:ln w="9525" cmpd="sng">
                <a:solidFill>
                  <a:srgbClr val="B80504"/>
                </a:solidFill>
                <a:prstDash val="solid"/>
              </a:ln>
              <a:solidFill>
                <a:schemeClr val="bg1"/>
              </a:solidFill>
              <a:effectLst>
                <a:glow rad="127000">
                  <a:srgbClr val="C00000"/>
                </a:glow>
              </a:effectLst>
              <a:latin typeface="Arial Nova" panose="020B0504020202020204" pitchFamily="34" charset="0"/>
            </a:endParaRPr>
          </a:p>
        </p:txBody>
      </p:sp>
    </p:spTree>
    <p:extLst>
      <p:ext uri="{BB962C8B-B14F-4D97-AF65-F5344CB8AC3E}">
        <p14:creationId xmlns:p14="http://schemas.microsoft.com/office/powerpoint/2010/main" val="427348236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1">
                                            <p:txEl>
                                              <p:pRg st="0" end="0"/>
                                            </p:txEl>
                                          </p:spTgt>
                                        </p:tgtEl>
                                        <p:attrNameLst>
                                          <p:attrName>style.visibility</p:attrName>
                                        </p:attrNameLst>
                                      </p:cBhvr>
                                      <p:to>
                                        <p:strVal val="visible"/>
                                      </p:to>
                                    </p:set>
                                    <p:animEffect transition="in" filter="randombar(horizontal)">
                                      <p:cBhvr>
                                        <p:cTn id="7" dur="500"/>
                                        <p:tgtEl>
                                          <p:spTgt spid="4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1">
                                            <p:txEl>
                                              <p:pRg st="1" end="1"/>
                                            </p:txEl>
                                          </p:spTgt>
                                        </p:tgtEl>
                                        <p:attrNameLst>
                                          <p:attrName>style.visibility</p:attrName>
                                        </p:attrNameLst>
                                      </p:cBhvr>
                                      <p:to>
                                        <p:strVal val="visible"/>
                                      </p:to>
                                    </p:set>
                                    <p:animEffect transition="in" filter="randombar(horizontal)">
                                      <p:cBhvr>
                                        <p:cTn id="12" dur="500"/>
                                        <p:tgtEl>
                                          <p:spTgt spid="4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1">
                                            <p:txEl>
                                              <p:pRg st="2" end="2"/>
                                            </p:txEl>
                                          </p:spTgt>
                                        </p:tgtEl>
                                        <p:attrNameLst>
                                          <p:attrName>style.visibility</p:attrName>
                                        </p:attrNameLst>
                                      </p:cBhvr>
                                      <p:to>
                                        <p:strVal val="visible"/>
                                      </p:to>
                                    </p:set>
                                    <p:animEffect transition="in" filter="randombar(horizontal)">
                                      <p:cBhvr>
                                        <p:cTn id="17" dur="500"/>
                                        <p:tgtEl>
                                          <p:spTgt spid="4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C314AB-139D-C425-F27B-A732C9AE92B5}"/>
              </a:ext>
            </a:extLst>
          </p:cNvPr>
          <p:cNvSpPr>
            <a:spLocks noGrp="1"/>
          </p:cNvSpPr>
          <p:nvPr>
            <p:ph type="title"/>
          </p:nvPr>
        </p:nvSpPr>
        <p:spPr>
          <a:xfrm>
            <a:off x="964788" y="804333"/>
            <a:ext cx="3391900" cy="5249334"/>
          </a:xfrm>
        </p:spPr>
        <p:txBody>
          <a:bodyPr>
            <a:normAutofit/>
          </a:bodyPr>
          <a:lstStyle/>
          <a:p>
            <a:pPr algn="r"/>
            <a:r>
              <a:rPr lang="en-GB" dirty="0">
                <a:solidFill>
                  <a:srgbClr val="FFFFFF"/>
                </a:solidFill>
              </a:rPr>
              <a:t>Our vision, mission and aims</a:t>
            </a:r>
          </a:p>
        </p:txBody>
      </p:sp>
      <p:sp>
        <p:nvSpPr>
          <p:cNvPr id="3" name="Content Placeholder 2">
            <a:extLst>
              <a:ext uri="{FF2B5EF4-FFF2-40B4-BE49-F238E27FC236}">
                <a16:creationId xmlns:a16="http://schemas.microsoft.com/office/drawing/2014/main" id="{928F15D6-F7E7-3A18-03EA-6BE1B46AF66E}"/>
              </a:ext>
            </a:extLst>
          </p:cNvPr>
          <p:cNvSpPr>
            <a:spLocks noGrp="1"/>
          </p:cNvSpPr>
          <p:nvPr>
            <p:ph idx="1"/>
          </p:nvPr>
        </p:nvSpPr>
        <p:spPr>
          <a:xfrm>
            <a:off x="4951048" y="804333"/>
            <a:ext cx="6306003" cy="5249334"/>
          </a:xfrm>
        </p:spPr>
        <p:txBody>
          <a:bodyPr anchor="ctr">
            <a:normAutofit/>
          </a:bodyPr>
          <a:lstStyle/>
          <a:p>
            <a:r>
              <a:rPr lang="en-GB" sz="1900" b="1" dirty="0">
                <a:cs typeface="Arial" panose="020B0604020202020204" pitchFamily="34" charset="0"/>
              </a:rPr>
              <a:t>Vision Statement</a:t>
            </a:r>
            <a:br>
              <a:rPr lang="en-GB" sz="1900" b="1" dirty="0">
                <a:cs typeface="Arial" panose="020B0604020202020204" pitchFamily="34" charset="0"/>
              </a:rPr>
            </a:br>
            <a:r>
              <a:rPr lang="en-GB" sz="1900" dirty="0">
                <a:cs typeface="Arial" panose="020B0604020202020204" pitchFamily="34" charset="0"/>
              </a:rPr>
              <a:t>To become the leading community sports initiative in our region, empowering women and girls through physical activity. </a:t>
            </a:r>
            <a:br>
              <a:rPr lang="en-GB" sz="1900" dirty="0">
                <a:cs typeface="Arial" panose="020B0604020202020204" pitchFamily="34" charset="0"/>
              </a:rPr>
            </a:br>
            <a:br>
              <a:rPr lang="en-GB" sz="1900" dirty="0">
                <a:cs typeface="Arial" panose="020B0604020202020204" pitchFamily="34" charset="0"/>
              </a:rPr>
            </a:br>
            <a:r>
              <a:rPr lang="en-GB" sz="1900" b="1" dirty="0">
                <a:cs typeface="Arial" panose="020B0604020202020204" pitchFamily="34" charset="0"/>
              </a:rPr>
              <a:t>Mission Statement</a:t>
            </a:r>
            <a:br>
              <a:rPr lang="en-GB" sz="1900" dirty="0">
                <a:cs typeface="Arial" panose="020B0604020202020204" pitchFamily="34" charset="0"/>
              </a:rPr>
            </a:br>
            <a:r>
              <a:rPr lang="en-GB" sz="1900" dirty="0">
                <a:cs typeface="Arial" panose="020B0604020202020204" pitchFamily="34" charset="0"/>
              </a:rPr>
              <a:t>To provide a safe, male free and highly supportive environment where women and girls can rebuild their confidence and mental health whilst gaining new skills along the way through sports camps. </a:t>
            </a:r>
            <a:br>
              <a:rPr lang="en-GB" sz="1900" dirty="0">
                <a:cs typeface="Arial" panose="020B0604020202020204" pitchFamily="34" charset="0"/>
              </a:rPr>
            </a:br>
            <a:br>
              <a:rPr lang="en-GB" sz="1900" dirty="0">
                <a:cs typeface="Arial" panose="020B0604020202020204" pitchFamily="34" charset="0"/>
              </a:rPr>
            </a:br>
            <a:r>
              <a:rPr lang="en-GB" sz="1900" b="1" dirty="0">
                <a:cs typeface="Arial" panose="020B0604020202020204" pitchFamily="34" charset="0"/>
              </a:rPr>
              <a:t>Core Business Aims </a:t>
            </a:r>
            <a:br>
              <a:rPr lang="en-GB" sz="1900" b="1" dirty="0">
                <a:cs typeface="Arial" panose="020B0604020202020204" pitchFamily="34" charset="0"/>
              </a:rPr>
            </a:br>
            <a:r>
              <a:rPr lang="en-GB" sz="1900" dirty="0">
                <a:cs typeface="Arial" panose="020B0604020202020204" pitchFamily="34" charset="0"/>
              </a:rPr>
              <a:t>Participation: Enrol at least 100 participants in our first year. </a:t>
            </a:r>
            <a:br>
              <a:rPr lang="en-GB" sz="1900" dirty="0">
                <a:cs typeface="Arial" panose="020B0604020202020204" pitchFamily="34" charset="0"/>
              </a:rPr>
            </a:br>
            <a:r>
              <a:rPr lang="en-GB" sz="1900" dirty="0">
                <a:cs typeface="Arial" panose="020B0604020202020204" pitchFamily="34" charset="0"/>
              </a:rPr>
              <a:t>Funding: Secure community grants to cover participant costs. </a:t>
            </a:r>
            <a:br>
              <a:rPr lang="en-GB" sz="1900" dirty="0">
                <a:cs typeface="Arial" panose="020B0604020202020204" pitchFamily="34" charset="0"/>
              </a:rPr>
            </a:br>
            <a:r>
              <a:rPr lang="en-GB" sz="1900" dirty="0">
                <a:cs typeface="Arial" panose="020B0604020202020204" pitchFamily="34" charset="0"/>
              </a:rPr>
              <a:t>Development: Transition 20% of our participants into local sports clubs after our camp. </a:t>
            </a:r>
            <a:br>
              <a:rPr lang="en-GB" sz="1900" dirty="0"/>
            </a:br>
            <a:endParaRPr lang="en-GB" sz="1900" dirty="0"/>
          </a:p>
        </p:txBody>
      </p:sp>
    </p:spTree>
    <p:extLst>
      <p:ext uri="{BB962C8B-B14F-4D97-AF65-F5344CB8AC3E}">
        <p14:creationId xmlns:p14="http://schemas.microsoft.com/office/powerpoint/2010/main" val="306158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B0BF05-F8C2-4B0A-32E0-F8194C9D23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06948E-D2FF-2E73-B88D-7D6B36BB0C9A}"/>
              </a:ext>
            </a:extLst>
          </p:cNvPr>
          <p:cNvSpPr>
            <a:spLocks noGrp="1"/>
          </p:cNvSpPr>
          <p:nvPr>
            <p:ph type="title"/>
          </p:nvPr>
        </p:nvSpPr>
        <p:spPr/>
        <p:txBody>
          <a:bodyPr/>
          <a:lstStyle/>
          <a:p>
            <a:r>
              <a:rPr lang="en-GB" dirty="0">
                <a:cs typeface="Arial" panose="020B0604020202020204" pitchFamily="34" charset="0"/>
              </a:rPr>
              <a:t>Market Positioning and Stakeholders</a:t>
            </a:r>
          </a:p>
        </p:txBody>
      </p:sp>
      <p:sp>
        <p:nvSpPr>
          <p:cNvPr id="3" name="Content Placeholder 2">
            <a:extLst>
              <a:ext uri="{FF2B5EF4-FFF2-40B4-BE49-F238E27FC236}">
                <a16:creationId xmlns:a16="http://schemas.microsoft.com/office/drawing/2014/main" id="{C99B8382-AEDC-9413-DFF3-2645529BBCA7}"/>
              </a:ext>
            </a:extLst>
          </p:cNvPr>
          <p:cNvSpPr>
            <a:spLocks noGrp="1"/>
          </p:cNvSpPr>
          <p:nvPr>
            <p:ph idx="1"/>
          </p:nvPr>
        </p:nvSpPr>
        <p:spPr>
          <a:xfrm>
            <a:off x="1024126" y="2084832"/>
            <a:ext cx="9720073" cy="4023360"/>
          </a:xfrm>
        </p:spPr>
        <p:txBody>
          <a:bodyPr/>
          <a:lstStyle/>
          <a:p>
            <a:r>
              <a:rPr lang="en-GB" sz="2000" b="1" dirty="0">
                <a:cs typeface="Arial" panose="020B0604020202020204" pitchFamily="34" charset="0"/>
              </a:rPr>
              <a:t>Competitor Analysis</a:t>
            </a:r>
          </a:p>
          <a:p>
            <a:r>
              <a:rPr lang="en-GB" sz="1800" b="1" dirty="0">
                <a:cs typeface="Arial" panose="020B0604020202020204" pitchFamily="34" charset="0"/>
              </a:rPr>
              <a:t>Local gym and leisure centres: </a:t>
            </a:r>
            <a:r>
              <a:rPr lang="en-GB" sz="1800" dirty="0">
                <a:cs typeface="Arial" panose="020B0604020202020204" pitchFamily="34" charset="0"/>
              </a:rPr>
              <a:t>Often mixed gender, which our research has shown can intimidate our target audience. </a:t>
            </a:r>
            <a:br>
              <a:rPr lang="en-GB" sz="1800" dirty="0">
                <a:cs typeface="Arial" panose="020B0604020202020204" pitchFamily="34" charset="0"/>
              </a:rPr>
            </a:br>
            <a:r>
              <a:rPr lang="en-GB" sz="1800" b="1" dirty="0">
                <a:cs typeface="Arial" panose="020B0604020202020204" pitchFamily="34" charset="0"/>
              </a:rPr>
              <a:t>School sports clubs: </a:t>
            </a:r>
            <a:r>
              <a:rPr lang="en-GB" sz="1800" dirty="0">
                <a:cs typeface="Arial" panose="020B0604020202020204" pitchFamily="34" charset="0"/>
              </a:rPr>
              <a:t>These are only available to enrolled students and are often found to be highly competitive rather than developmental. </a:t>
            </a:r>
            <a:br>
              <a:rPr lang="en-GB" sz="1800" dirty="0">
                <a:cs typeface="Arial" panose="020B0604020202020204" pitchFamily="34" charset="0"/>
              </a:rPr>
            </a:br>
            <a:r>
              <a:rPr lang="en-GB" sz="1800" b="1" dirty="0">
                <a:cs typeface="Arial" panose="020B0604020202020204" pitchFamily="34" charset="0"/>
              </a:rPr>
              <a:t>Our competitive advantage: </a:t>
            </a:r>
            <a:r>
              <a:rPr lang="en-GB" sz="1800" dirty="0">
                <a:cs typeface="Arial" panose="020B0604020202020204" pitchFamily="34" charset="0"/>
              </a:rPr>
              <a:t>We offer a strictly female only camp where there is a non-judgemental environment focused on well-being and confidence building, which is a huge gap in local sports development. </a:t>
            </a:r>
            <a:br>
              <a:rPr lang="en-GB" b="1" dirty="0"/>
            </a:br>
            <a:r>
              <a:rPr lang="en-GB" b="1" dirty="0"/>
              <a:t> </a:t>
            </a:r>
          </a:p>
        </p:txBody>
      </p:sp>
      <p:sp>
        <p:nvSpPr>
          <p:cNvPr id="4" name="Content Placeholder 2">
            <a:extLst>
              <a:ext uri="{FF2B5EF4-FFF2-40B4-BE49-F238E27FC236}">
                <a16:creationId xmlns:a16="http://schemas.microsoft.com/office/drawing/2014/main" id="{7269D0CF-9D76-DB67-F5FF-5FF6A71BC8CA}"/>
              </a:ext>
            </a:extLst>
          </p:cNvPr>
          <p:cNvSpPr txBox="1">
            <a:spLocks/>
          </p:cNvSpPr>
          <p:nvPr/>
        </p:nvSpPr>
        <p:spPr>
          <a:xfrm>
            <a:off x="1024125" y="4490303"/>
            <a:ext cx="9720073" cy="4023360"/>
          </a:xfrm>
          <a:prstGeom prst="rect">
            <a:avLst/>
          </a:prstGeom>
        </p:spPr>
        <p:txBody>
          <a:bodyPr vert="horz" lIns="45720" tIns="45720" rIns="45720" bIns="45720" numCol="1"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000" b="1" dirty="0">
                <a:cs typeface="Arial" panose="020B0604020202020204" pitchFamily="34" charset="0"/>
              </a:rPr>
              <a:t>Key Stakeholders and Partners</a:t>
            </a:r>
          </a:p>
          <a:p>
            <a:r>
              <a:rPr lang="en-GB" sz="1800" b="1" dirty="0">
                <a:cs typeface="Arial" panose="020B0604020202020204" pitchFamily="34" charset="0"/>
              </a:rPr>
              <a:t>Funders: </a:t>
            </a:r>
            <a:r>
              <a:rPr lang="en-GB" sz="1800" dirty="0">
                <a:cs typeface="Arial" panose="020B0604020202020204" pitchFamily="34" charset="0"/>
              </a:rPr>
              <a:t>Sport Wales and The National Lottery.</a:t>
            </a:r>
            <a:br>
              <a:rPr lang="en-GB" sz="1800" dirty="0">
                <a:cs typeface="Arial" panose="020B0604020202020204" pitchFamily="34" charset="0"/>
              </a:rPr>
            </a:br>
            <a:r>
              <a:rPr lang="en-GB" sz="1800" b="1" dirty="0">
                <a:cs typeface="Arial" panose="020B0604020202020204" pitchFamily="34" charset="0"/>
              </a:rPr>
              <a:t>Community Partners: </a:t>
            </a:r>
            <a:r>
              <a:rPr lang="en-GB" sz="1800" dirty="0">
                <a:cs typeface="Arial" panose="020B0604020202020204" pitchFamily="34" charset="0"/>
              </a:rPr>
              <a:t>Local secondary schools and local councils. </a:t>
            </a:r>
            <a:br>
              <a:rPr lang="en-GB" sz="1800" dirty="0">
                <a:cs typeface="Arial" panose="020B0604020202020204" pitchFamily="34" charset="0"/>
              </a:rPr>
            </a:br>
            <a:r>
              <a:rPr lang="en-GB" sz="1800" b="1" dirty="0">
                <a:cs typeface="Arial" panose="020B0604020202020204" pitchFamily="34" charset="0"/>
              </a:rPr>
              <a:t>Beneficiaries: </a:t>
            </a:r>
            <a:r>
              <a:rPr lang="en-GB" sz="1800" dirty="0">
                <a:cs typeface="Arial" panose="020B0604020202020204" pitchFamily="34" charset="0"/>
              </a:rPr>
              <a:t>The participants and their families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55438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he role and responsibilities of a company director">
            <a:extLst>
              <a:ext uri="{FF2B5EF4-FFF2-40B4-BE49-F238E27FC236}">
                <a16:creationId xmlns:a16="http://schemas.microsoft.com/office/drawing/2014/main" id="{429149A4-76C3-444E-AE78-A682744EFBF1}"/>
              </a:ext>
            </a:extLst>
          </p:cNvPr>
          <p:cNvPicPr>
            <a:picLocks noGrp="1" noChangeAspect="1"/>
          </p:cNvPicPr>
          <p:nvPr>
            <p:ph sz="half" idx="2"/>
          </p:nvPr>
        </p:nvPicPr>
        <p:blipFill>
          <a:blip r:embed="rId2">
            <a:duotone>
              <a:schemeClr val="bg2">
                <a:shade val="45000"/>
                <a:satMod val="135000"/>
              </a:schemeClr>
              <a:prstClr val="white"/>
            </a:duotone>
            <a:alphaModFix amt="35000"/>
          </a:blip>
          <a:srcRect l="6143" r="4991"/>
          <a:stretch/>
        </p:blipFill>
        <p:spPr>
          <a:xfrm>
            <a:off x="20" y="-1"/>
            <a:ext cx="12188932" cy="6858000"/>
          </a:xfrm>
          <a:prstGeom prst="rect">
            <a:avLst/>
          </a:prstGeom>
        </p:spPr>
      </p:pic>
      <p:sp>
        <p:nvSpPr>
          <p:cNvPr id="2" name="Title 1">
            <a:extLst>
              <a:ext uri="{FF2B5EF4-FFF2-40B4-BE49-F238E27FC236}">
                <a16:creationId xmlns:a16="http://schemas.microsoft.com/office/drawing/2014/main" id="{0FA669E3-DFF6-3B03-0D21-2166D246F6B9}"/>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Our roles</a:t>
            </a:r>
          </a:p>
        </p:txBody>
      </p:sp>
      <p:cxnSp>
        <p:nvCxnSpPr>
          <p:cNvPr id="14" name="Straight Connector 13">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E23F36-BBFA-34CA-967C-125DADC269FD}"/>
              </a:ext>
            </a:extLst>
          </p:cNvPr>
          <p:cNvSpPr>
            <a:spLocks noGrp="1"/>
          </p:cNvSpPr>
          <p:nvPr>
            <p:ph sz="half" idx="1"/>
          </p:nvPr>
        </p:nvSpPr>
        <p:spPr>
          <a:xfrm>
            <a:off x="4971371" y="643467"/>
            <a:ext cx="6574112" cy="5571066"/>
          </a:xfrm>
        </p:spPr>
        <p:txBody>
          <a:bodyPr vert="horz" lIns="45720" tIns="45720" rIns="45720" bIns="45720" numCol="1" rtlCol="0" anchor="t">
            <a:normAutofit fontScale="77500" lnSpcReduction="20000"/>
          </a:bodyPr>
          <a:lstStyle/>
          <a:p>
            <a:pPr>
              <a:buFont typeface="Tw Cen MT"/>
              <a:buChar char=" "/>
            </a:pPr>
            <a:r>
              <a:rPr lang="en-US"/>
              <a:t>Sharnelle's role </a:t>
            </a:r>
            <a:endParaRPr lang="en-US" dirty="0"/>
          </a:p>
          <a:p>
            <a:r>
              <a:rPr lang="en-US" dirty="0"/>
              <a:t>Camp coordinator – to plan the overall schedule of the camp to make sure it is running smoothly, coordinate coaches, any volunteers and anyone participating and to handle registrations. </a:t>
            </a:r>
          </a:p>
          <a:p>
            <a:r>
              <a:rPr lang="en-US" dirty="0"/>
              <a:t>Marketing and outreach manager – promote the camp online and in the local community, reach out to work places and women's clubs.</a:t>
            </a:r>
          </a:p>
          <a:p>
            <a:r>
              <a:rPr lang="en-US" dirty="0"/>
              <a:t>Logistics and equipment manager – </a:t>
            </a:r>
            <a:r>
              <a:rPr lang="en-US" dirty="0" err="1"/>
              <a:t>organise</a:t>
            </a:r>
            <a:r>
              <a:rPr lang="en-US" dirty="0"/>
              <a:t> sports equipment and facilities, set up any facilities that need setting up and for that specific sport, ensure the safety of the equipment and supplies available. </a:t>
            </a:r>
          </a:p>
          <a:p>
            <a:r>
              <a:rPr lang="en-US" dirty="0"/>
              <a:t>Alex's role</a:t>
            </a:r>
            <a:br>
              <a:rPr lang="en-US" dirty="0"/>
            </a:br>
            <a:r>
              <a:rPr lang="en-US" b="1" dirty="0"/>
              <a:t>1. Session Planning: </a:t>
            </a:r>
            <a:r>
              <a:rPr lang="en-US" dirty="0"/>
              <a:t>develop a detailed for each session, including topics, timings, and activities. Research and prepare relevant educational resources, such as articles, videos or case studies.</a:t>
            </a:r>
          </a:p>
          <a:p>
            <a:r>
              <a:rPr lang="en-US" b="1" dirty="0"/>
              <a:t>2. Engagement Activities: </a:t>
            </a:r>
            <a:r>
              <a:rPr lang="en-US" dirty="0"/>
              <a:t>create icebreakers to foster engagement and build rapport among participants. Plan group discussions or breakout session that encourage collaboration and allow participants to share their experiences.</a:t>
            </a:r>
          </a:p>
          <a:p>
            <a:r>
              <a:rPr lang="en-US" b="1" dirty="0"/>
              <a:t>3. Monitoring Progress: </a:t>
            </a:r>
            <a:r>
              <a:rPr lang="en-US" dirty="0"/>
              <a:t>keep track of the participants  and engagement throughout the session. Identify participants who might need additional support and coordinate with Sharnell to provide assistants. </a:t>
            </a:r>
          </a:p>
          <a:p>
            <a:r>
              <a:rPr lang="en-US" b="1" dirty="0"/>
              <a:t>4. Feedback collection: </a:t>
            </a:r>
            <a:r>
              <a:rPr lang="en-US" dirty="0"/>
              <a:t>Develop and distribute feedback forms after each session to gather participants thoughts and suggestions. </a:t>
            </a:r>
            <a:r>
              <a:rPr lang="en-US" dirty="0" err="1"/>
              <a:t>Analyse</a:t>
            </a:r>
            <a:r>
              <a:rPr lang="en-US" dirty="0"/>
              <a:t> feedback and present findings to the team for continuous improvements. </a:t>
            </a:r>
          </a:p>
          <a:p>
            <a:endParaRPr lang="en-US" dirty="0"/>
          </a:p>
          <a:p>
            <a:pPr marL="0" indent="0">
              <a:buNone/>
            </a:pPr>
            <a:endParaRPr lang="en-US" dirty="0"/>
          </a:p>
        </p:txBody>
      </p:sp>
    </p:spTree>
    <p:extLst>
      <p:ext uri="{BB962C8B-B14F-4D97-AF65-F5344CB8AC3E}">
        <p14:creationId xmlns:p14="http://schemas.microsoft.com/office/powerpoint/2010/main" val="220607405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39909795-16C5-AF8D-9BE2-86674563F54C}"/>
              </a:ext>
            </a:extLst>
          </p:cNvPr>
          <p:cNvPicPr>
            <a:picLocks noChangeAspect="1"/>
          </p:cNvPicPr>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r="-1" b="7763"/>
          <a:stretch/>
        </p:blipFill>
        <p:spPr>
          <a:xfrm>
            <a:off x="20" y="-1"/>
            <a:ext cx="12188932" cy="6858000"/>
          </a:xfrm>
          <a:prstGeom prst="rect">
            <a:avLst/>
          </a:prstGeom>
        </p:spPr>
      </p:pic>
      <p:sp>
        <p:nvSpPr>
          <p:cNvPr id="2" name="Title 1">
            <a:extLst>
              <a:ext uri="{FF2B5EF4-FFF2-40B4-BE49-F238E27FC236}">
                <a16:creationId xmlns:a16="http://schemas.microsoft.com/office/drawing/2014/main" id="{D97053D3-0DCA-04E8-8802-828477173F10}"/>
              </a:ext>
            </a:extLst>
          </p:cNvPr>
          <p:cNvSpPr>
            <a:spLocks noGrp="1"/>
          </p:cNvSpPr>
          <p:nvPr>
            <p:ph type="title"/>
          </p:nvPr>
        </p:nvSpPr>
        <p:spPr>
          <a:xfrm>
            <a:off x="643467" y="643467"/>
            <a:ext cx="3684437" cy="5571066"/>
          </a:xfrm>
        </p:spPr>
        <p:txBody>
          <a:bodyPr vert="horz" lIns="91440" tIns="45720" rIns="91440" bIns="45720" numCol="1" rtlCol="0">
            <a:normAutofit/>
          </a:bodyPr>
          <a:lstStyle/>
          <a:p>
            <a:pPr algn="r"/>
            <a:r>
              <a:rPr lang="en-US" dirty="0"/>
              <a:t>HAS THERE BEEN Any INCREASE of it ALREADY?</a:t>
            </a:r>
          </a:p>
        </p:txBody>
      </p:sp>
      <p:cxnSp>
        <p:nvCxnSpPr>
          <p:cNvPr id="44" name="Straight Connector 43">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4" name="Content Placeholder 11">
            <a:extLst>
              <a:ext uri="{FF2B5EF4-FFF2-40B4-BE49-F238E27FC236}">
                <a16:creationId xmlns:a16="http://schemas.microsoft.com/office/drawing/2014/main" id="{27C001CB-6AD7-D198-EAD8-7FF4EF2E62BA}"/>
              </a:ext>
            </a:extLst>
          </p:cNvPr>
          <p:cNvSpPr>
            <a:spLocks noGrp="1"/>
          </p:cNvSpPr>
          <p:nvPr>
            <p:ph idx="1"/>
          </p:nvPr>
        </p:nvSpPr>
        <p:spPr>
          <a:xfrm>
            <a:off x="4971370" y="643466"/>
            <a:ext cx="6840321" cy="5975447"/>
          </a:xfrm>
        </p:spPr>
        <p:txBody>
          <a:bodyPr vert="horz" lIns="45720" tIns="45720" rIns="45720" bIns="45720" numCol="1" rtlCol="0" anchor="ctr">
            <a:noAutofit/>
          </a:bodyPr>
          <a:lstStyle/>
          <a:p>
            <a:pPr>
              <a:buFont typeface="Arial" panose="020B0602020104020603" pitchFamily="34" charset="0"/>
              <a:buChar char="•"/>
            </a:pPr>
            <a:r>
              <a:rPr lang="en-US" dirty="0"/>
              <a:t>There has been an increase in women's sport since the 1970's with women slowly getting more involved with sport and following sport, there are now 100,000 more girls playing football than there was 5 years ago according to an annual survey by sport England.</a:t>
            </a:r>
            <a:r>
              <a:rPr lang="en-US" i="1" dirty="0"/>
              <a:t> (</a:t>
            </a:r>
            <a:r>
              <a:rPr lang="en-US" i="1" dirty="0">
                <a:ea typeface="Calibri" panose="020F0502020204030204" pitchFamily="34" charset="0"/>
                <a:cs typeface="Times New Roman" panose="02020603050405020304" pitchFamily="18" charset="0"/>
              </a:rPr>
              <a:t>Weale 2022) </a:t>
            </a:r>
            <a:endParaRPr lang="en-US" i="1" dirty="0"/>
          </a:p>
          <a:p>
            <a:pPr>
              <a:buFont typeface="Arial" panose="020B0602020104020603" pitchFamily="34" charset="0"/>
              <a:buChar char="•"/>
            </a:pPr>
            <a:r>
              <a:rPr lang="en-US" dirty="0"/>
              <a:t>Women who participate within sport in secondary schools are 76% more likely to stay within sport. The level of activity within sport for girls is still 4.5% below what it was before covid, and we would like to help increase and bring these numbers back up.</a:t>
            </a:r>
            <a:r>
              <a:rPr lang="en-GB" dirty="0">
                <a:ea typeface="Calibri" panose="020F0502020204030204" pitchFamily="34" charset="0"/>
                <a:cs typeface="Times New Roman" panose="02020603050405020304" pitchFamily="18" charset="0"/>
              </a:rPr>
              <a:t> </a:t>
            </a:r>
            <a:r>
              <a:rPr lang="en-GB" i="1" dirty="0">
                <a:ea typeface="Calibri" panose="020F0502020204030204" pitchFamily="34" charset="0"/>
                <a:cs typeface="Times New Roman" panose="02020603050405020304" pitchFamily="18" charset="0"/>
              </a:rPr>
              <a:t>(Iberdrola 2023) </a:t>
            </a:r>
            <a:endParaRPr lang="en-US" i="1" dirty="0"/>
          </a:p>
          <a:p>
            <a:pPr>
              <a:buFont typeface="Arial" panose="020B0602020104020603" pitchFamily="34" charset="0"/>
              <a:buChar char="•"/>
            </a:pPr>
            <a:r>
              <a:rPr lang="en-US" dirty="0"/>
              <a:t>In 2015 approximately 17.33 million girls took part in sport at least twice a month. There has been a slight increase to 17.68 million in 2022.</a:t>
            </a:r>
            <a:r>
              <a:rPr lang="en-US" i="1" dirty="0">
                <a:ea typeface="Calibri" panose="020F0502020204030204" pitchFamily="34" charset="0"/>
                <a:cs typeface="Times New Roman" panose="02020603050405020304" pitchFamily="18" charset="0"/>
              </a:rPr>
              <a:t> (Lange 2022)</a:t>
            </a:r>
            <a:r>
              <a:rPr lang="en-US" dirty="0"/>
              <a:t> This number is still very low considering that the general population guidelines for activity is 5 times a week for 30 minutes a day to meet the recommended guidelines. </a:t>
            </a:r>
            <a:r>
              <a:rPr lang="en-US" i="1" dirty="0"/>
              <a:t>(CDC 2022) </a:t>
            </a:r>
          </a:p>
        </p:txBody>
      </p:sp>
      <p:sp>
        <p:nvSpPr>
          <p:cNvPr id="6" name="TextBox 5">
            <a:extLst>
              <a:ext uri="{FF2B5EF4-FFF2-40B4-BE49-F238E27FC236}">
                <a16:creationId xmlns:a16="http://schemas.microsoft.com/office/drawing/2014/main" id="{91D8AB78-8EE7-E523-2372-175B0ED58536}"/>
              </a:ext>
            </a:extLst>
          </p:cNvPr>
          <p:cNvSpPr txBox="1"/>
          <p:nvPr/>
        </p:nvSpPr>
        <p:spPr>
          <a:xfrm>
            <a:off x="2481384" y="2813538"/>
            <a:ext cx="19538" cy="586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17779975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wipe(up)">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wipe(up)">
                                      <p:cBhvr>
                                        <p:cTn id="12" dur="500"/>
                                        <p:tgtEl>
                                          <p:spTgt spid="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14">
                                            <p:txEl>
                                              <p:pRg st="2" end="2"/>
                                            </p:txEl>
                                          </p:spTgt>
                                        </p:tgtEl>
                                        <p:attrNameLst>
                                          <p:attrName>style.visibility</p:attrName>
                                        </p:attrNameLst>
                                      </p:cBhvr>
                                      <p:to>
                                        <p:strVal val="visible"/>
                                      </p:to>
                                    </p:set>
                                    <p:animEffect transition="in" filter="wipe(up)">
                                      <p:cBhvr>
                                        <p:cTn id="17" dur="500"/>
                                        <p:tgtEl>
                                          <p:spTgt spid="1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cstate="print"/>
          <a:stretch>
            <a:fillRect t="-9000" b="-9000"/>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302DCAD-1B60-4662-12BD-1E1FFA551E24}"/>
              </a:ext>
            </a:extLst>
          </p:cNvPr>
          <p:cNvPicPr>
            <a:picLocks noChangeAspect="1"/>
          </p:cNvPicPr>
          <p:nvPr/>
        </p:nvPicPr>
        <p:blipFill>
          <a:blip r:embed="rId3"/>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46E1C6A-E769-8FF9-D02E-D892B19D5A09}"/>
              </a:ext>
            </a:extLst>
          </p:cNvPr>
          <p:cNvSpPr>
            <a:spLocks noGrp="1"/>
          </p:cNvSpPr>
          <p:nvPr>
            <p:ph type="title"/>
          </p:nvPr>
        </p:nvSpPr>
        <p:spPr>
          <a:xfrm>
            <a:off x="5203389" y="-62887"/>
            <a:ext cx="7188173" cy="852752"/>
          </a:xfrm>
          <a:noFill/>
          <a:ln w="9525" cap="flat" cmpd="sng" algn="ctr">
            <a:no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numCol="1">
            <a:normAutofit fontScale="90000"/>
          </a:bodyPr>
          <a:lstStyle/>
          <a:p>
            <a:r>
              <a:rPr lang="en-US" dirty="0">
                <a:solidFill>
                  <a:schemeClr val="bg1"/>
                </a:solidFill>
              </a:rPr>
              <a:t>                                            </a:t>
            </a:r>
            <a:r>
              <a:rPr lang="en-US" dirty="0">
                <a:solidFill>
                  <a:schemeClr val="tx1"/>
                </a:solidFill>
                <a:effectLst>
                  <a:glow rad="127000">
                    <a:srgbClr val="FF0000"/>
                  </a:glow>
                </a:effectLst>
              </a:rPr>
              <a:t>WHY ARE we DOING this? </a:t>
            </a:r>
          </a:p>
        </p:txBody>
      </p:sp>
      <p:sp>
        <p:nvSpPr>
          <p:cNvPr id="3" name="Content Placeholder 2">
            <a:extLst>
              <a:ext uri="{FF2B5EF4-FFF2-40B4-BE49-F238E27FC236}">
                <a16:creationId xmlns:a16="http://schemas.microsoft.com/office/drawing/2014/main" id="{B8D860DD-5DA3-6FA6-7088-DCCFECA3A705}"/>
              </a:ext>
            </a:extLst>
          </p:cNvPr>
          <p:cNvSpPr>
            <a:spLocks noGrp="1"/>
          </p:cNvSpPr>
          <p:nvPr>
            <p:ph idx="1"/>
          </p:nvPr>
        </p:nvSpPr>
        <p:spPr>
          <a:xfrm>
            <a:off x="6675233" y="1380992"/>
            <a:ext cx="5225903" cy="2267216"/>
          </a:xfrm>
          <a:gradFill>
            <a:gsLst>
              <a:gs pos="0">
                <a:srgbClr val="B6B6FC"/>
              </a:gs>
              <a:gs pos="56862">
                <a:srgbClr val="D2B89C"/>
              </a:gs>
              <a:gs pos="31000">
                <a:schemeClr val="accent1">
                  <a:lumMod val="45000"/>
                  <a:lumOff val="55000"/>
                </a:schemeClr>
              </a:gs>
              <a:gs pos="94492">
                <a:srgbClr val="50B3D0"/>
              </a:gs>
              <a:gs pos="46000">
                <a:schemeClr val="accent1">
                  <a:lumMod val="45000"/>
                  <a:lumOff val="55000"/>
                </a:schemeClr>
              </a:gs>
              <a:gs pos="100000">
                <a:srgbClr val="00B0F0"/>
              </a:gs>
            </a:gsLst>
            <a:lin ang="5400000" scaled="1"/>
          </a:gradFill>
          <a:effectLst>
            <a:glow rad="101600">
              <a:schemeClr val="accent4">
                <a:satMod val="175000"/>
                <a:alpha val="40000"/>
              </a:schemeClr>
            </a:glow>
          </a:effectLst>
        </p:spPr>
        <p:style>
          <a:lnRef idx="2">
            <a:schemeClr val="accent2"/>
          </a:lnRef>
          <a:fillRef idx="1">
            <a:schemeClr val="lt1"/>
          </a:fillRef>
          <a:effectRef idx="0">
            <a:schemeClr val="accent2"/>
          </a:effectRef>
          <a:fontRef idx="minor">
            <a:schemeClr val="dk1"/>
          </a:fontRef>
        </p:style>
        <p:txBody>
          <a:bodyPr vert="horz" lIns="91440" tIns="45720" rIns="91440" bIns="45720" numCol="1" rtlCol="0" anchor="t">
            <a:noAutofit/>
          </a:bodyPr>
          <a:lstStyle/>
          <a:p>
            <a:pPr marL="0" indent="0">
              <a:buNone/>
            </a:pPr>
            <a:r>
              <a:rPr lang="en-US" sz="1200" b="1" u="sng" dirty="0"/>
              <a:t>BARRIERS THAT GIRLS AND WOMEN FACE WITHIN SPORT</a:t>
            </a:r>
          </a:p>
          <a:p>
            <a:pPr marL="457200" indent="-457200"/>
            <a:r>
              <a:rPr lang="en-US" sz="1200" b="1" dirty="0">
                <a:latin typeface="Cambria"/>
                <a:ea typeface="Cambria"/>
              </a:rPr>
              <a:t>BODY IMAGE / LACK OF CONFIDENTS</a:t>
            </a:r>
          </a:p>
          <a:p>
            <a:pPr marL="457200" indent="-457200"/>
            <a:r>
              <a:rPr lang="en-US" sz="1200" b="1" dirty="0">
                <a:latin typeface="Cambria"/>
                <a:ea typeface="Cambria"/>
              </a:rPr>
              <a:t>CHILDCARE</a:t>
            </a:r>
          </a:p>
          <a:p>
            <a:pPr marL="457200" indent="-457200"/>
            <a:r>
              <a:rPr lang="en-US" sz="1200" b="1" dirty="0">
                <a:latin typeface="Cambria"/>
                <a:ea typeface="Cambria"/>
              </a:rPr>
              <a:t>MALE DOMINATION </a:t>
            </a:r>
          </a:p>
          <a:p>
            <a:pPr marL="457200" indent="-457200"/>
            <a:r>
              <a:rPr lang="en-US" sz="1200" b="1" dirty="0">
                <a:latin typeface="Cambria"/>
                <a:ea typeface="Cambria"/>
              </a:rPr>
              <a:t>LACK OF INCOME </a:t>
            </a:r>
          </a:p>
          <a:p>
            <a:pPr marL="457200" indent="-457200"/>
            <a:r>
              <a:rPr lang="en-US" sz="1200" b="1" dirty="0">
                <a:latin typeface="Cambria"/>
                <a:ea typeface="Cambria"/>
              </a:rPr>
              <a:t>JUDGEMENT</a:t>
            </a:r>
          </a:p>
          <a:p>
            <a:pPr marL="457200" indent="-457200"/>
            <a:r>
              <a:rPr lang="en-US" sz="1200" b="1" dirty="0">
                <a:latin typeface="Cambria"/>
                <a:ea typeface="Cambria"/>
              </a:rPr>
              <a:t>PUBERTY</a:t>
            </a:r>
            <a:endParaRPr lang="en-US" sz="1350" b="1" dirty="0">
              <a:latin typeface="Cambria"/>
              <a:ea typeface="Cambria"/>
            </a:endParaRPr>
          </a:p>
        </p:txBody>
      </p:sp>
      <p:sp>
        <p:nvSpPr>
          <p:cNvPr id="5" name="Cloud 4">
            <a:extLst>
              <a:ext uri="{FF2B5EF4-FFF2-40B4-BE49-F238E27FC236}">
                <a16:creationId xmlns:a16="http://schemas.microsoft.com/office/drawing/2014/main" id="{8EC817F6-7A91-1774-9FBB-EA7F1A04010F}"/>
              </a:ext>
            </a:extLst>
          </p:cNvPr>
          <p:cNvSpPr/>
          <p:nvPr/>
        </p:nvSpPr>
        <p:spPr>
          <a:xfrm>
            <a:off x="85319" y="726978"/>
            <a:ext cx="6190790" cy="3575243"/>
          </a:xfrm>
          <a:prstGeom prst="cloud">
            <a:avLst/>
          </a:prstGeom>
          <a:solidFill>
            <a:schemeClr val="accent2">
              <a:lumMod val="20000"/>
              <a:lumOff val="80000"/>
            </a:schemeClr>
          </a:solidFill>
          <a:ln>
            <a:solidFill>
              <a:schemeClr val="tx1"/>
            </a:solidFill>
          </a:ln>
          <a:effectLst>
            <a:glow rad="101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numCol="1" rtlCol="0" anchor="ctr"/>
          <a:lstStyle/>
          <a:p>
            <a:pPr algn="ctr"/>
            <a:r>
              <a:rPr lang="en-US" b="1" i="0" u="none" strike="noStrike" dirty="0">
                <a:solidFill>
                  <a:schemeClr val="tx1"/>
                </a:solidFill>
                <a:ea typeface="The Hand"/>
                <a:cs typeface="The Hand"/>
              </a:rPr>
              <a:t>By putting these clubs in different communities , it can help build girls and women's levels of confidences and self-esteem and it also lowers levels of depression. Girls and women who play sports have a more positive body image and experience higher states of psychological well-being than girls and women who do not play sports</a:t>
            </a:r>
            <a:r>
              <a:rPr lang="en-US" b="1" i="0" u="none" strike="noStrike" dirty="0">
                <a:solidFill>
                  <a:schemeClr val="tx2"/>
                </a:solidFill>
                <a:latin typeface="The Hand"/>
                <a:ea typeface="The Hand"/>
                <a:cs typeface="The Hand"/>
              </a:rPr>
              <a:t>.</a:t>
            </a:r>
            <a:endParaRPr lang="en-US" b="1" dirty="0">
              <a:solidFill>
                <a:schemeClr val="tx2"/>
              </a:solidFill>
              <a:latin typeface="The Hand"/>
              <a:cs typeface="Calibri"/>
            </a:endParaRPr>
          </a:p>
        </p:txBody>
      </p:sp>
      <p:sp>
        <p:nvSpPr>
          <p:cNvPr id="8" name="Oval 7">
            <a:extLst>
              <a:ext uri="{FF2B5EF4-FFF2-40B4-BE49-F238E27FC236}">
                <a16:creationId xmlns:a16="http://schemas.microsoft.com/office/drawing/2014/main" id="{4E4E8DA3-0635-1BFB-7260-EC4CB9D2185A}"/>
              </a:ext>
            </a:extLst>
          </p:cNvPr>
          <p:cNvSpPr/>
          <p:nvPr/>
        </p:nvSpPr>
        <p:spPr>
          <a:xfrm>
            <a:off x="6476879" y="3844636"/>
            <a:ext cx="5424257" cy="2910494"/>
          </a:xfrm>
          <a:prstGeom prst="ellipse">
            <a:avLst/>
          </a:prstGeom>
          <a:effectLst>
            <a:glow rad="101600">
              <a:srgbClr val="00B050">
                <a:alpha val="60000"/>
              </a:srgbClr>
            </a:glow>
          </a:effectLst>
        </p:spPr>
        <p:style>
          <a:lnRef idx="1">
            <a:schemeClr val="accent2"/>
          </a:lnRef>
          <a:fillRef idx="2">
            <a:schemeClr val="accent2"/>
          </a:fillRef>
          <a:effectRef idx="1">
            <a:schemeClr val="accent2"/>
          </a:effectRef>
          <a:fontRef idx="minor">
            <a:schemeClr val="dk1"/>
          </a:fontRef>
        </p:style>
        <p:txBody>
          <a:bodyPr lIns="91440" tIns="45720" rIns="91440" bIns="45720" numCol="1" rtlCol="0" anchor="ctr"/>
          <a:lstStyle/>
          <a:p>
            <a:pPr algn="ctr"/>
            <a:r>
              <a:rPr lang="en-GB" altLang="en-GB" b="1" dirty="0"/>
              <a:t>A study of 2,000 women aged between 18 and 45 found concerns on skin appearance from having stretch marks which lead to women dropping out of sport. The study also stated that 21% have received negative comments on the appearance of their skin and bodies while playing sport.</a:t>
            </a:r>
            <a:r>
              <a:rPr lang="en-GB" dirty="0">
                <a:effectLst/>
                <a:ea typeface="Calibri" panose="020F0502020204030204" pitchFamily="34" charset="0"/>
                <a:cs typeface="Times New Roman" panose="02020603050405020304" pitchFamily="18" charset="0"/>
              </a:rPr>
              <a:t> (</a:t>
            </a:r>
            <a:r>
              <a:rPr lang="en-GB" b="1" i="1" dirty="0">
                <a:effectLst/>
                <a:ea typeface="Calibri" panose="020F0502020204030204" pitchFamily="34" charset="0"/>
                <a:cs typeface="Times New Roman" panose="02020603050405020304" pitchFamily="18" charset="0"/>
              </a:rPr>
              <a:t>Mbu 2022)</a:t>
            </a:r>
            <a:r>
              <a:rPr lang="en-GB" b="1" i="1" dirty="0">
                <a:solidFill>
                  <a:srgbClr val="000000"/>
                </a:solidFill>
                <a:effectLst/>
                <a:ea typeface="Times New Roman" panose="02020603050405020304" pitchFamily="18" charset="0"/>
                <a:cs typeface="Calibri" panose="020F0502020204030204" pitchFamily="34" charset="0"/>
              </a:rPr>
              <a:t> </a:t>
            </a:r>
            <a:endParaRPr lang="en-GB" altLang="en-GB" b="1" i="1" dirty="0"/>
          </a:p>
        </p:txBody>
      </p:sp>
      <p:sp>
        <p:nvSpPr>
          <p:cNvPr id="6" name="Rectangle: Top Corners Rounded 5">
            <a:extLst>
              <a:ext uri="{FF2B5EF4-FFF2-40B4-BE49-F238E27FC236}">
                <a16:creationId xmlns:a16="http://schemas.microsoft.com/office/drawing/2014/main" id="{EE51C064-3698-D597-A433-33182A048A78}"/>
              </a:ext>
            </a:extLst>
          </p:cNvPr>
          <p:cNvSpPr/>
          <p:nvPr/>
        </p:nvSpPr>
        <p:spPr>
          <a:xfrm>
            <a:off x="261055" y="4406517"/>
            <a:ext cx="6015054" cy="2188076"/>
          </a:xfrm>
          <a:prstGeom prst="round2SameRect">
            <a:avLst/>
          </a:prstGeom>
          <a:solidFill>
            <a:srgbClr val="9BCDE0"/>
          </a:solidFill>
          <a:effectLst>
            <a:glow rad="101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r>
              <a:rPr lang="en-US" sz="1600" dirty="0">
                <a:solidFill>
                  <a:schemeClr val="tx1"/>
                </a:solidFill>
              </a:rPr>
              <a:t>A study by Women in Sport, was able to show that 43% of girls felt they were more active at primary school but no longer saw themselves this way once leaving. 68% said that a fear of feeling judged prevented them from taking part, while 61% said they lacked confidence. Just under half said they were too busy with schoolwork to carry on with sport. It was also able to show that girls didn't like participating with boys within school as they were worried about their appearance. (</a:t>
            </a:r>
            <a:r>
              <a:rPr lang="en-GB" sz="1600" i="1" dirty="0">
                <a:solidFill>
                  <a:schemeClr val="tx1"/>
                </a:solidFill>
                <a:ea typeface="Calibri" panose="020F0502020204030204" pitchFamily="34" charset="0"/>
                <a:cs typeface="Times New Roman" panose="02020603050405020304" pitchFamily="18" charset="0"/>
              </a:rPr>
              <a:t>Weaver 2022) </a:t>
            </a:r>
            <a:endParaRPr lang="en-US" sz="1600" i="1" dirty="0">
              <a:solidFill>
                <a:schemeClr val="tx1"/>
              </a:solidFill>
            </a:endParaRPr>
          </a:p>
        </p:txBody>
      </p:sp>
    </p:spTree>
    <p:extLst>
      <p:ext uri="{BB962C8B-B14F-4D97-AF65-F5344CB8AC3E}">
        <p14:creationId xmlns:p14="http://schemas.microsoft.com/office/powerpoint/2010/main" val="15679401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5">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4" dur="500"/>
                                        <p:tgtEl>
                                          <p:spTgt spid="3">
                                            <p:txEl>
                                              <p:pRg st="0" end="0"/>
                                            </p:txEl>
                                          </p:spTgt>
                                        </p:tgtEl>
                                      </p:cBhvr>
                                    </p:animEffect>
                                  </p:childTnLst>
                                </p:cTn>
                              </p:par>
                              <p:par>
                                <p:cTn id="15" presetID="14" presetClass="entr" presetSubtype="1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7" dur="500"/>
                                        <p:tgtEl>
                                          <p:spTgt spid="3">
                                            <p:txEl>
                                              <p:pRg st="1" end="1"/>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randombar(horizontal)">
                                      <p:cBhvr>
                                        <p:cTn id="20" dur="500"/>
                                        <p:tgtEl>
                                          <p:spTgt spid="3">
                                            <p:txEl>
                                              <p:pRg st="2" end="2"/>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3" dur="500"/>
                                        <p:tgtEl>
                                          <p:spTgt spid="3">
                                            <p:txEl>
                                              <p:pRg st="3" end="3"/>
                                            </p:txEl>
                                          </p:spTgt>
                                        </p:tgtEl>
                                      </p:cBhvr>
                                    </p:animEffect>
                                  </p:childTnLst>
                                </p:cTn>
                              </p:par>
                              <p:par>
                                <p:cTn id="24" presetID="14" presetClass="entr" presetSubtype="1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6" dur="500"/>
                                        <p:tgtEl>
                                          <p:spTgt spid="3">
                                            <p:txEl>
                                              <p:pRg st="4" end="4"/>
                                            </p:txEl>
                                          </p:spTgt>
                                        </p:tgtEl>
                                      </p:cBhvr>
                                    </p:animEffect>
                                  </p:childTnLst>
                                </p:cTn>
                              </p:par>
                              <p:par>
                                <p:cTn id="27" presetID="14" presetClass="entr" presetSubtype="1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9" dur="500"/>
                                        <p:tgtEl>
                                          <p:spTgt spid="3">
                                            <p:txEl>
                                              <p:pRg st="5" end="5"/>
                                            </p:txEl>
                                          </p:spTgt>
                                        </p:tgtEl>
                                      </p:cBhvr>
                                    </p:animEffect>
                                  </p:childTnLst>
                                </p:cTn>
                              </p:par>
                              <p:par>
                                <p:cTn id="30" presetID="14" presetClass="entr" presetSubtype="10" fill="hold"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barn(inVertical)">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nodeType="clickEffect">
                                  <p:stCondLst>
                                    <p:cond delay="0"/>
                                  </p:stCondLst>
                                  <p:childTnLst>
                                    <p:set>
                                      <p:cBhvr>
                                        <p:cTn id="41" dur="1" fill="hold">
                                          <p:stCondLst>
                                            <p:cond delay="0"/>
                                          </p:stCondLst>
                                        </p:cTn>
                                        <p:tgtEl>
                                          <p:spTgt spid="8">
                                            <p:txEl>
                                              <p:pRg st="0" end="0"/>
                                            </p:txEl>
                                          </p:spTgt>
                                        </p:tgtEl>
                                        <p:attrNameLst>
                                          <p:attrName>style.visibility</p:attrName>
                                        </p:attrNameLst>
                                      </p:cBhvr>
                                      <p:to>
                                        <p:strVal val="visible"/>
                                      </p:to>
                                    </p:set>
                                    <p:animEffect transition="in" filter="circle(in)">
                                      <p:cBhvr>
                                        <p:cTn id="42" dur="20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pattFill prst="pct40">
          <a:fgClr>
            <a:srgbClr val="FFB3B3"/>
          </a:fgClr>
          <a:bgClr>
            <a:schemeClr val="bg1"/>
          </a:bgClr>
        </a:patt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734C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2A62D8-7009-6D15-412F-A34B4C6AB107}"/>
              </a:ext>
            </a:extLst>
          </p:cNvPr>
          <p:cNvSpPr>
            <a:spLocks noGrp="1"/>
          </p:cNvSpPr>
          <p:nvPr>
            <p:ph type="title"/>
          </p:nvPr>
        </p:nvSpPr>
        <p:spPr>
          <a:xfrm>
            <a:off x="1024130" y="585216"/>
            <a:ext cx="3708292" cy="1499616"/>
          </a:xfrm>
        </p:spPr>
        <p:txBody>
          <a:bodyPr numCol="1">
            <a:normAutofit fontScale="90000"/>
          </a:bodyPr>
          <a:lstStyle/>
          <a:p>
            <a:r>
              <a:rPr lang="en-GB" altLang="en-GB" sz="3900" dirty="0">
                <a:solidFill>
                  <a:srgbClr val="FFFFFF"/>
                </a:solidFill>
              </a:rPr>
              <a:t>WHAT WILL our SPORTS Camps INCLUDE?</a:t>
            </a:r>
          </a:p>
        </p:txBody>
      </p:sp>
      <p:cxnSp>
        <p:nvCxnSpPr>
          <p:cNvPr id="1040" name="Straight Connector 1039">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5">
            <a:extLst>
              <a:ext uri="{FF2B5EF4-FFF2-40B4-BE49-F238E27FC236}">
                <a16:creationId xmlns:a16="http://schemas.microsoft.com/office/drawing/2014/main" id="{422D0A47-E2D0-EDA6-4229-DAE635BDE8A4}"/>
              </a:ext>
            </a:extLst>
          </p:cNvPr>
          <p:cNvGraphicFramePr>
            <a:graphicFrameLocks noGrp="1"/>
          </p:cNvGraphicFramePr>
          <p:nvPr>
            <p:ph idx="1"/>
            <p:extLst>
              <p:ext uri="{D42A27DB-BD31-4B8C-83A1-F6EECF244321}">
                <p14:modId xmlns:p14="http://schemas.microsoft.com/office/powerpoint/2010/main" val="1112078117"/>
              </p:ext>
            </p:extLst>
          </p:nvPr>
        </p:nvGraphicFramePr>
        <p:xfrm>
          <a:off x="5472849" y="210724"/>
          <a:ext cx="6364615" cy="65193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8" name="Picture 4" descr="The History of Women's Football">
            <a:extLst>
              <a:ext uri="{FF2B5EF4-FFF2-40B4-BE49-F238E27FC236}">
                <a16:creationId xmlns:a16="http://schemas.microsoft.com/office/drawing/2014/main" id="{F809B609-3189-DC06-5137-3ECA57D9481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2033" y="2526394"/>
            <a:ext cx="4972979" cy="34634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318680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32"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circle(out)">
                                      <p:cBhvr>
                                        <p:cTn id="7"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9"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80723BB2-8CBD-8944-F7C9-831FE98C2E30}"/>
              </a:ext>
            </a:extLst>
          </p:cNvPr>
          <p:cNvPicPr>
            <a:picLocks noChangeAspect="1"/>
          </p:cNvPicPr>
          <p:nvPr/>
        </p:nvPicPr>
        <p:blipFill rotWithShape="1">
          <a:blip r:embed="rId2">
            <a:extLst>
              <a:ext uri="{28A0092B-C50C-407E-A947-70E740481C1C}">
                <a14:useLocalDpi xmlns:a14="http://schemas.microsoft.com/office/drawing/2010/main" val="0"/>
              </a:ext>
            </a:extLst>
          </a:blip>
          <a:srcRect t="7851" b="7851"/>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marL="0" marR="0" lvl="0" indent="0" algn="ctr" defTabSz="914400" rtl="0" eaLnBrk="1"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C5B3167E-FBD0-A549-857C-DE5F93CE324E}"/>
              </a:ext>
            </a:extLst>
          </p:cNvPr>
          <p:cNvSpPr>
            <a:spLocks noGrp="1"/>
          </p:cNvSpPr>
          <p:nvPr>
            <p:ph type="title"/>
          </p:nvPr>
        </p:nvSpPr>
        <p:spPr>
          <a:xfrm>
            <a:off x="768470" y="585215"/>
            <a:ext cx="7084454" cy="1499616"/>
          </a:xfrm>
        </p:spPr>
        <p:txBody>
          <a:bodyPr numCol="1">
            <a:normAutofit/>
          </a:bodyPr>
          <a:lstStyle/>
          <a:p>
            <a:r>
              <a:rPr lang="en-US" dirty="0">
                <a:solidFill>
                  <a:srgbClr val="000000"/>
                </a:solidFill>
              </a:rPr>
              <a:t>Sales and marketing strategy</a:t>
            </a:r>
          </a:p>
        </p:txBody>
      </p:sp>
      <p:cxnSp>
        <p:nvCxnSpPr>
          <p:cNvPr id="18" name="Straight Connector 17">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20" name="Content Placeholder 7">
            <a:extLst>
              <a:ext uri="{FF2B5EF4-FFF2-40B4-BE49-F238E27FC236}">
                <a16:creationId xmlns:a16="http://schemas.microsoft.com/office/drawing/2014/main" id="{6D047D88-153B-7EB1-6292-3072B4DBD8FC}"/>
              </a:ext>
            </a:extLst>
          </p:cNvPr>
          <p:cNvGraphicFramePr>
            <a:graphicFrameLocks noGrp="1"/>
          </p:cNvGraphicFramePr>
          <p:nvPr>
            <p:ph idx="1"/>
            <p:extLst>
              <p:ext uri="{D42A27DB-BD31-4B8C-83A1-F6EECF244321}">
                <p14:modId xmlns:p14="http://schemas.microsoft.com/office/powerpoint/2010/main" val="2707141529"/>
              </p:ext>
            </p:extLst>
          </p:nvPr>
        </p:nvGraphicFramePr>
        <p:xfrm>
          <a:off x="545912" y="2084831"/>
          <a:ext cx="6545032" cy="43705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415959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0" fill="hold"/>
                                        <p:tgtEl>
                                          <p:spTgt spid="20"/>
                                        </p:tgtEl>
                                        <p:attrNameLst>
                                          <p:attrName>ppt_x</p:attrName>
                                        </p:attrNameLst>
                                      </p:cBhvr>
                                      <p:tavLst>
                                        <p:tav tm="0">
                                          <p:val>
                                            <p:strVal val="#ppt_x"/>
                                          </p:val>
                                        </p:tav>
                                        <p:tav tm="100000">
                                          <p:val>
                                            <p:strVal val="#ppt_x"/>
                                          </p:val>
                                        </p:tav>
                                      </p:tavLst>
                                    </p:anim>
                                    <p:anim calcmode="lin" valueType="num">
                                      <p:cBhvr additive="base">
                                        <p:cTn id="8" dur="10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0"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5B0593A2-A224-9DB7-EA61-9B075D153EFE}"/>
            </a:ext>
          </a:extLst>
        </p:cNvPr>
        <p:cNvGrpSpPr/>
        <p:nvPr/>
      </p:nvGrpSpPr>
      <p:grpSpPr>
        <a:xfrm>
          <a:off x="0" y="0"/>
          <a:ext cx="0" cy="0"/>
          <a:chOff x="0" y="0"/>
          <a:chExt cx="0" cy="0"/>
        </a:xfrm>
      </p:grpSpPr>
      <p:pic>
        <p:nvPicPr>
          <p:cNvPr id="4" name="Picture 4">
            <a:extLst>
              <a:ext uri="{FF2B5EF4-FFF2-40B4-BE49-F238E27FC236}">
                <a16:creationId xmlns:a16="http://schemas.microsoft.com/office/drawing/2014/main" id="{B1D383D6-411D-FFC6-5681-AE9EB7B563F9}"/>
              </a:ext>
            </a:extLst>
          </p:cNvPr>
          <p:cNvPicPr>
            <a:picLocks noChangeAspect="1"/>
          </p:cNvPicPr>
          <p:nvPr/>
        </p:nvPicPr>
        <p:blipFill rotWithShape="1">
          <a:blip r:embed="rId2">
            <a:extLst>
              <a:ext uri="{28A0092B-C50C-407E-A947-70E740481C1C}">
                <a14:useLocalDpi xmlns:a14="http://schemas.microsoft.com/office/drawing/2010/main" val="0"/>
              </a:ext>
            </a:extLst>
          </a:blip>
          <a:srcRect t="7851" b="7851"/>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23C32909-78C1-00C6-BEA9-CFA0ADF286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marL="0" marR="0" lvl="0" indent="0" algn="ctr" defTabSz="914400" rtl="0" eaLnBrk="1"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9F5F5008-DC4F-9768-6E0D-F9808FCC8BD2}"/>
              </a:ext>
            </a:extLst>
          </p:cNvPr>
          <p:cNvSpPr>
            <a:spLocks noGrp="1"/>
          </p:cNvSpPr>
          <p:nvPr>
            <p:ph type="title"/>
          </p:nvPr>
        </p:nvSpPr>
        <p:spPr>
          <a:xfrm>
            <a:off x="768470" y="585215"/>
            <a:ext cx="7084454" cy="1499616"/>
          </a:xfrm>
        </p:spPr>
        <p:txBody>
          <a:bodyPr numCol="1">
            <a:normAutofit/>
          </a:bodyPr>
          <a:lstStyle/>
          <a:p>
            <a:r>
              <a:rPr lang="en-US" dirty="0">
                <a:solidFill>
                  <a:srgbClr val="000000"/>
                </a:solidFill>
              </a:rPr>
              <a:t>Sales and marketing strategy</a:t>
            </a:r>
          </a:p>
        </p:txBody>
      </p:sp>
      <p:cxnSp>
        <p:nvCxnSpPr>
          <p:cNvPr id="18" name="Straight Connector 17">
            <a:extLst>
              <a:ext uri="{FF2B5EF4-FFF2-40B4-BE49-F238E27FC236}">
                <a16:creationId xmlns:a16="http://schemas.microsoft.com/office/drawing/2014/main" id="{54986B6E-432A-1232-9BA5-16D00E7F68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ECD3C4FA-17BA-BE20-7657-73DF7C64459E}"/>
              </a:ext>
            </a:extLst>
          </p:cNvPr>
          <p:cNvSpPr>
            <a:spLocks noGrp="1"/>
          </p:cNvSpPr>
          <p:nvPr>
            <p:ph idx="1"/>
          </p:nvPr>
        </p:nvSpPr>
        <p:spPr>
          <a:xfrm>
            <a:off x="762000" y="1894549"/>
            <a:ext cx="6350893" cy="4023360"/>
          </a:xfrm>
        </p:spPr>
        <p:txBody>
          <a:bodyPr>
            <a:normAutofit fontScale="92500"/>
          </a:bodyPr>
          <a:lstStyle/>
          <a:p>
            <a:r>
              <a:rPr lang="en-GB" b="1" dirty="0"/>
              <a:t>Marketing Mix Strategy: </a:t>
            </a:r>
          </a:p>
          <a:p>
            <a:pPr>
              <a:buFont typeface="Arial" panose="020B0604020202020204" pitchFamily="34" charset="0"/>
              <a:buChar char="•"/>
            </a:pPr>
            <a:r>
              <a:rPr lang="en-GB" b="1" dirty="0"/>
              <a:t>Product: </a:t>
            </a:r>
            <a:r>
              <a:rPr lang="en-GB" dirty="0"/>
              <a:t>A 6-week, female only sports camp.</a:t>
            </a:r>
          </a:p>
          <a:p>
            <a:pPr>
              <a:buFont typeface="Arial" panose="020B0604020202020204" pitchFamily="34" charset="0"/>
              <a:buChar char="•"/>
            </a:pPr>
            <a:r>
              <a:rPr lang="en-GB" b="1" dirty="0"/>
              <a:t>Price: </a:t>
            </a:r>
            <a:r>
              <a:rPr lang="en-GB" dirty="0"/>
              <a:t>Highly subsidised to remove financial barriers. </a:t>
            </a:r>
          </a:p>
          <a:p>
            <a:pPr>
              <a:buFont typeface="Arial" panose="020B0604020202020204" pitchFamily="34" charset="0"/>
              <a:buChar char="•"/>
            </a:pPr>
            <a:r>
              <a:rPr lang="en-GB" b="1" dirty="0"/>
              <a:t>Place: </a:t>
            </a:r>
            <a:r>
              <a:rPr lang="en-GB" dirty="0"/>
              <a:t>Easily accessible local area such as a community hall.</a:t>
            </a:r>
          </a:p>
          <a:p>
            <a:pPr>
              <a:buFont typeface="Arial" panose="020B0604020202020204" pitchFamily="34" charset="0"/>
              <a:buChar char="•"/>
            </a:pPr>
            <a:r>
              <a:rPr lang="en-GB" b="1" dirty="0"/>
              <a:t>Promotion: </a:t>
            </a:r>
            <a:r>
              <a:rPr lang="en-GB" dirty="0"/>
              <a:t>Targeted social media campaigns along with local newspaper features. </a:t>
            </a:r>
          </a:p>
          <a:p>
            <a:pPr marL="0" indent="0">
              <a:buNone/>
            </a:pPr>
            <a:r>
              <a:rPr lang="en-GB" b="1" dirty="0"/>
              <a:t>Customer data management: </a:t>
            </a:r>
            <a:br>
              <a:rPr lang="en-GB" b="1" dirty="0"/>
            </a:br>
            <a:r>
              <a:rPr lang="en-GB" dirty="0"/>
              <a:t>All participant data will be kept on a secure, encrypted device. </a:t>
            </a:r>
            <a:br>
              <a:rPr lang="en-GB" dirty="0"/>
            </a:br>
            <a:r>
              <a:rPr lang="en-GB" dirty="0"/>
              <a:t>Physical consent and feedback forms will be locked away in a secure system to ensure no GDPR laws are broken. </a:t>
            </a:r>
            <a:endParaRPr lang="en-GB" b="1" dirty="0"/>
          </a:p>
        </p:txBody>
      </p:sp>
    </p:spTree>
    <p:extLst>
      <p:ext uri="{BB962C8B-B14F-4D97-AF65-F5344CB8AC3E}">
        <p14:creationId xmlns:p14="http://schemas.microsoft.com/office/powerpoint/2010/main" val="1101236991"/>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53007919-B8CB-C428-F346-8779AE8E7C44}"/>
              </a:ext>
            </a:extLst>
          </p:cNvPr>
          <p:cNvPicPr>
            <a:picLocks noChangeAspect="1"/>
          </p:cNvPicPr>
          <p:nvPr/>
        </p:nvPicPr>
        <p:blipFill rotWithShape="1">
          <a:blip r:embed="rId2">
            <a:extLst>
              <a:ext uri="{28A0092B-C50C-407E-A947-70E740481C1C}">
                <a14:useLocalDpi xmlns:a14="http://schemas.microsoft.com/office/drawing/2010/main" val="0"/>
              </a:ext>
            </a:extLst>
          </a:blip>
          <a:srcRect l="5556" r="5556"/>
          <a:stretch/>
        </p:blipFill>
        <p:spPr>
          <a:xfrm>
            <a:off x="20" y="0"/>
            <a:ext cx="12191980" cy="6857990"/>
          </a:xfrm>
          <a:prstGeom prst="rect">
            <a:avLst/>
          </a:prstGeom>
        </p:spPr>
      </p:pic>
      <p:sp>
        <p:nvSpPr>
          <p:cNvPr id="2" name="Title 1">
            <a:extLst>
              <a:ext uri="{FF2B5EF4-FFF2-40B4-BE49-F238E27FC236}">
                <a16:creationId xmlns:a16="http://schemas.microsoft.com/office/drawing/2014/main" id="{F8309E9F-7125-8FDC-979C-BDD7A206F338}"/>
              </a:ext>
            </a:extLst>
          </p:cNvPr>
          <p:cNvSpPr>
            <a:spLocks noGrp="1"/>
          </p:cNvSpPr>
          <p:nvPr>
            <p:ph type="title"/>
          </p:nvPr>
        </p:nvSpPr>
        <p:spPr>
          <a:xfrm>
            <a:off x="762000" y="547140"/>
            <a:ext cx="9720072" cy="1499616"/>
          </a:xfrm>
        </p:spPr>
        <p:txBody>
          <a:bodyPr numCol="1">
            <a:normAutofit/>
          </a:bodyPr>
          <a:lstStyle/>
          <a:p>
            <a:r>
              <a:rPr lang="en-GB" altLang="en-GB" dirty="0">
                <a:solidFill>
                  <a:schemeClr val="bg1"/>
                </a:solidFill>
              </a:rPr>
              <a:t>What is the Cost?  </a:t>
            </a:r>
            <a:endParaRPr lang="en-US" dirty="0">
              <a:solidFill>
                <a:schemeClr val="bg1"/>
              </a:solidFill>
            </a:endParaRPr>
          </a:p>
        </p:txBody>
      </p:sp>
      <p:cxnSp>
        <p:nvCxnSpPr>
          <p:cNvPr id="11" name="Straight Connector 10">
            <a:extLst>
              <a:ext uri="{FF2B5EF4-FFF2-40B4-BE49-F238E27FC236}">
                <a16:creationId xmlns:a16="http://schemas.microsoft.com/office/drawing/2014/main" id="{5ECB1430-5CD1-470D-8F0F-7EDE4C790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006938-13C9-C2C9-567E-6D658AECCF47}"/>
              </a:ext>
            </a:extLst>
          </p:cNvPr>
          <p:cNvSpPr>
            <a:spLocks noGrp="1"/>
          </p:cNvSpPr>
          <p:nvPr>
            <p:ph idx="1"/>
          </p:nvPr>
        </p:nvSpPr>
        <p:spPr>
          <a:xfrm>
            <a:off x="762000" y="1845578"/>
            <a:ext cx="11150364" cy="4463782"/>
          </a:xfr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vert="horz" lIns="45720" tIns="45720" rIns="45720" bIns="45720" numCol="1" rtlCol="0">
            <a:noAutofit/>
          </a:bodyPr>
          <a:lstStyle/>
          <a:p>
            <a:r>
              <a:rPr lang="en-GB" altLang="en-GB" sz="2000" dirty="0"/>
              <a:t>In terms of cost, our total projected expenditure for the sport camp, accounting for the hall rental and insurance, amounts to a significant investment. With the sports hall at £3200 and insurance covering £42 per month, we are ensuring compressive protection for participants and equipment. Balancing the quality of facilities with safety regulations that will be essential to the success of our camp, ultimately maximising participants’ satisfaction and engagement. There are many insurances needed towards our sport camp such as public liability, personal accident, loss of earning and theft, loss or damage to sports equipment. A reliable insurance provide can cover the majority of these for as low as £42 a month.</a:t>
            </a:r>
          </a:p>
          <a:p>
            <a:r>
              <a:rPr lang="en-GB" altLang="en-GB" sz="2000" dirty="0"/>
              <a:t>A 4G pitch would be a possibility at a cost of £80 per hour and although it would mean that we wouldn’t have to worry about the weather compared to if we were to do it on grass, there would however be a lot of sports which can't be played on a 4G surface. For example, netball would be more of struggle to play on a 4G surface rather than in a sports hall and not everyone may have the suitable footwear for 4G which would also pose a health and safety risk.  </a:t>
            </a:r>
          </a:p>
        </p:txBody>
      </p:sp>
    </p:spTree>
    <p:extLst>
      <p:ext uri="{BB962C8B-B14F-4D97-AF65-F5344CB8AC3E}">
        <p14:creationId xmlns:p14="http://schemas.microsoft.com/office/powerpoint/2010/main" val="23167725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5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1ADA39E5-AF88-CEBD-6A26-A71FD5C7BBA4}"/>
            </a:ext>
          </a:extLst>
        </p:cNvPr>
        <p:cNvGrpSpPr/>
        <p:nvPr/>
      </p:nvGrpSpPr>
      <p:grpSpPr>
        <a:xfrm>
          <a:off x="0" y="0"/>
          <a:ext cx="0" cy="0"/>
          <a:chOff x="0" y="0"/>
          <a:chExt cx="0" cy="0"/>
        </a:xfrm>
      </p:grpSpPr>
      <p:pic>
        <p:nvPicPr>
          <p:cNvPr id="4" name="Picture 4">
            <a:extLst>
              <a:ext uri="{FF2B5EF4-FFF2-40B4-BE49-F238E27FC236}">
                <a16:creationId xmlns:a16="http://schemas.microsoft.com/office/drawing/2014/main" id="{A6B3F009-C10D-810F-BE78-9AB193ED5C87}"/>
              </a:ext>
            </a:extLst>
          </p:cNvPr>
          <p:cNvPicPr>
            <a:picLocks noChangeAspect="1"/>
          </p:cNvPicPr>
          <p:nvPr/>
        </p:nvPicPr>
        <p:blipFill rotWithShape="1">
          <a:blip r:embed="rId2">
            <a:extLst>
              <a:ext uri="{28A0092B-C50C-407E-A947-70E740481C1C}">
                <a14:useLocalDpi xmlns:a14="http://schemas.microsoft.com/office/drawing/2010/main" val="0"/>
              </a:ext>
            </a:extLst>
          </a:blip>
          <a:srcRect l="5556" r="5556"/>
          <a:stretch/>
        </p:blipFill>
        <p:spPr>
          <a:xfrm>
            <a:off x="20" y="0"/>
            <a:ext cx="12191980" cy="6857990"/>
          </a:xfrm>
          <a:prstGeom prst="rect">
            <a:avLst/>
          </a:prstGeom>
        </p:spPr>
      </p:pic>
      <p:sp>
        <p:nvSpPr>
          <p:cNvPr id="2" name="Title 1">
            <a:extLst>
              <a:ext uri="{FF2B5EF4-FFF2-40B4-BE49-F238E27FC236}">
                <a16:creationId xmlns:a16="http://schemas.microsoft.com/office/drawing/2014/main" id="{724EDD49-AAB6-BEBD-85E2-8ACA4BEA6354}"/>
              </a:ext>
            </a:extLst>
          </p:cNvPr>
          <p:cNvSpPr>
            <a:spLocks noGrp="1"/>
          </p:cNvSpPr>
          <p:nvPr>
            <p:ph type="title"/>
          </p:nvPr>
        </p:nvSpPr>
        <p:spPr>
          <a:xfrm>
            <a:off x="762000" y="547140"/>
            <a:ext cx="9720072" cy="1499616"/>
          </a:xfrm>
        </p:spPr>
        <p:txBody>
          <a:bodyPr numCol="1">
            <a:normAutofit/>
          </a:bodyPr>
          <a:lstStyle/>
          <a:p>
            <a:r>
              <a:rPr lang="en-GB" altLang="en-GB" dirty="0">
                <a:solidFill>
                  <a:schemeClr val="bg1"/>
                </a:solidFill>
              </a:rPr>
              <a:t>What is the Cost?  </a:t>
            </a:r>
            <a:endParaRPr lang="en-US" dirty="0">
              <a:solidFill>
                <a:schemeClr val="bg1"/>
              </a:solidFill>
            </a:endParaRPr>
          </a:p>
        </p:txBody>
      </p:sp>
      <p:cxnSp>
        <p:nvCxnSpPr>
          <p:cNvPr id="11" name="Straight Connector 10">
            <a:extLst>
              <a:ext uri="{FF2B5EF4-FFF2-40B4-BE49-F238E27FC236}">
                <a16:creationId xmlns:a16="http://schemas.microsoft.com/office/drawing/2014/main" id="{A321E0F0-D681-F47B-175E-C0A9235928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98C0716-F3D2-299B-EE34-6F001A9315E8}"/>
              </a:ext>
            </a:extLst>
          </p:cNvPr>
          <p:cNvSpPr>
            <a:spLocks noGrp="1"/>
          </p:cNvSpPr>
          <p:nvPr>
            <p:ph idx="1"/>
          </p:nvPr>
        </p:nvSpPr>
        <p:spPr>
          <a:xfrm>
            <a:off x="762000" y="1845578"/>
            <a:ext cx="11150364" cy="4463782"/>
          </a:xfr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vert="horz" lIns="45720" tIns="45720" rIns="45720" bIns="45720" numCol="1" rtlCol="0">
            <a:normAutofit/>
          </a:bodyPr>
          <a:lstStyle/>
          <a:p>
            <a:r>
              <a:rPr lang="en-GB" altLang="en-GB" sz="3200" b="1" dirty="0"/>
              <a:t>Pricing Analysis</a:t>
            </a:r>
          </a:p>
          <a:p>
            <a:r>
              <a:rPr lang="en-GB" altLang="en-GB" sz="2400" b="1" dirty="0"/>
              <a:t>Pricing model:</a:t>
            </a:r>
            <a:r>
              <a:rPr lang="en-GB" altLang="en-GB" sz="2400" dirty="0"/>
              <a:t> £50 per participant for the full 4-week camp. </a:t>
            </a:r>
            <a:br>
              <a:rPr lang="en-GB" altLang="en-GB" sz="2400" dirty="0"/>
            </a:br>
            <a:r>
              <a:rPr lang="en-GB" altLang="en-GB" sz="2400" b="1" dirty="0"/>
              <a:t>Fixed costs: </a:t>
            </a:r>
            <a:r>
              <a:rPr lang="en-GB" altLang="en-GB" sz="2400" dirty="0"/>
              <a:t>Venue hire(£3,200), 2-month insurance (£84), Equipment (£500), Staff compliance including DBS and first aid (£740). Total cost is $4524</a:t>
            </a:r>
            <a:br>
              <a:rPr lang="en-GB" altLang="en-GB" sz="2400" dirty="0"/>
            </a:br>
            <a:r>
              <a:rPr lang="en-GB" altLang="en-GB" sz="2400" b="1" dirty="0"/>
              <a:t>Equipment breakdown: </a:t>
            </a:r>
            <a:r>
              <a:rPr lang="en-GB" altLang="en-GB" sz="2400" dirty="0"/>
              <a:t>£500 budget for equipment covers multi sports stations for over 80 women and girls including bibs, cones, balls, rackets and agility equipment. </a:t>
            </a:r>
            <a:br>
              <a:rPr lang="en-GB" altLang="en-GB" sz="2400" dirty="0"/>
            </a:br>
            <a:r>
              <a:rPr lang="en-GB" altLang="en-GB" sz="2400" b="1" dirty="0"/>
              <a:t>Break even point: </a:t>
            </a:r>
            <a:r>
              <a:rPr lang="en-GB" altLang="en-GB" sz="2400" dirty="0"/>
              <a:t>In the case that we are unable to secure funding, we would need 91 participants to break even. However, if we can secure a £3,000 national lottery grant then we would be able to cover the majority of costs before camp sales are even considered.</a:t>
            </a:r>
            <a:br>
              <a:rPr lang="en-GB" altLang="en-GB" sz="2400" b="1" dirty="0"/>
            </a:br>
            <a:endParaRPr lang="en-GB" altLang="en-GB" sz="1800" dirty="0"/>
          </a:p>
        </p:txBody>
      </p:sp>
    </p:spTree>
    <p:extLst>
      <p:ext uri="{BB962C8B-B14F-4D97-AF65-F5344CB8AC3E}">
        <p14:creationId xmlns:p14="http://schemas.microsoft.com/office/powerpoint/2010/main" val="24544552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5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00086"/>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FC35B8-0104-D065-F624-DB158B183426}"/>
              </a:ext>
            </a:extLst>
          </p:cNvPr>
          <p:cNvSpPr>
            <a:spLocks noGrp="1"/>
          </p:cNvSpPr>
          <p:nvPr>
            <p:ph type="title"/>
          </p:nvPr>
        </p:nvSpPr>
        <p:spPr>
          <a:xfrm>
            <a:off x="524256" y="4767072"/>
            <a:ext cx="6594189" cy="1625210"/>
          </a:xfrm>
        </p:spPr>
        <p:txBody>
          <a:bodyPr numCol="1">
            <a:normAutofit/>
          </a:bodyPr>
          <a:lstStyle/>
          <a:p>
            <a:pPr algn="r"/>
            <a:r>
              <a:rPr lang="en-US" dirty="0">
                <a:solidFill>
                  <a:srgbClr val="FFFFFF"/>
                </a:solidFill>
              </a:rPr>
              <a:t>How are we FUNDING it? </a:t>
            </a:r>
          </a:p>
        </p:txBody>
      </p:sp>
      <p:pic>
        <p:nvPicPr>
          <p:cNvPr id="4" name="Picture 4">
            <a:extLst>
              <a:ext uri="{FF2B5EF4-FFF2-40B4-BE49-F238E27FC236}">
                <a16:creationId xmlns:a16="http://schemas.microsoft.com/office/drawing/2014/main" id="{27033BDC-3759-2E02-E3EA-26A0556EBA93}"/>
              </a:ext>
            </a:extLst>
          </p:cNvPr>
          <p:cNvPicPr>
            <a:picLocks noChangeAspect="1"/>
          </p:cNvPicPr>
          <p:nvPr/>
        </p:nvPicPr>
        <p:blipFill rotWithShape="1">
          <a:blip r:embed="rId2">
            <a:extLst>
              <a:ext uri="{28A0092B-C50C-407E-A947-70E740481C1C}">
                <a14:useLocalDpi xmlns:a14="http://schemas.microsoft.com/office/drawing/2010/main" val="0"/>
              </a:ext>
            </a:extLst>
          </a:blip>
          <a:srcRect t="10620" b="10620"/>
          <a:stretch/>
        </p:blipFill>
        <p:spPr>
          <a:xfrm>
            <a:off x="118533" y="507751"/>
            <a:ext cx="7259109" cy="376425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prst="divot"/>
            <a:contourClr>
              <a:srgbClr val="FFFFFF"/>
            </a:contourClr>
          </a:sp3d>
        </p:spPr>
      </p:pic>
      <p:sp>
        <p:nvSpPr>
          <p:cNvPr id="39" name="Rectangle 3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27FF3C-ACEF-EB53-1289-7439318DD10B}"/>
              </a:ext>
            </a:extLst>
          </p:cNvPr>
          <p:cNvSpPr>
            <a:spLocks noGrp="1"/>
          </p:cNvSpPr>
          <p:nvPr>
            <p:ph idx="1"/>
          </p:nvPr>
        </p:nvSpPr>
        <p:spPr>
          <a:xfrm>
            <a:off x="7691666" y="507751"/>
            <a:ext cx="4021589" cy="5884531"/>
          </a:xfrm>
        </p:spPr>
        <p:txBody>
          <a:bodyPr numCol="1" anchor="ctr">
            <a:normAutofit/>
          </a:bodyPr>
          <a:lstStyle/>
          <a:p>
            <a:r>
              <a:rPr lang="en-GB" altLang="en-GB" sz="1600" b="0" i="0" u="none" strike="noStrike" dirty="0">
                <a:solidFill>
                  <a:srgbClr val="FFFFFF"/>
                </a:solidFill>
                <a:effectLst/>
                <a:latin typeface="-apple-system"/>
              </a:rPr>
              <a:t>Since it was launched in 1994, the National Lottery has invested more than £5.7 billion into community sport and helped people live active lives and we are ambitious that throughout this project they will see the possibilities that it will bring to get more females engaged in sport and fund this project for us whilst we work alongside </a:t>
            </a:r>
            <a:r>
              <a:rPr lang="en-GB" altLang="en-GB" sz="1600" dirty="0">
                <a:solidFill>
                  <a:srgbClr val="FFFFFF"/>
                </a:solidFill>
                <a:latin typeface="-apple-system"/>
              </a:rPr>
              <a:t>Sport Wales</a:t>
            </a:r>
            <a:r>
              <a:rPr lang="en-GB" altLang="en-GB" sz="1600" b="0" i="0" u="none" strike="noStrike" dirty="0">
                <a:solidFill>
                  <a:srgbClr val="FFFFFF"/>
                </a:solidFill>
                <a:effectLst/>
                <a:latin typeface="-apple-system"/>
              </a:rPr>
              <a:t> to help them achieve their goal of making Wales</a:t>
            </a:r>
            <a:r>
              <a:rPr lang="en-GB" altLang="en-GB" sz="1600" dirty="0">
                <a:solidFill>
                  <a:srgbClr val="FFFFFF"/>
                </a:solidFill>
                <a:latin typeface="-apple-system"/>
              </a:rPr>
              <a:t> a healthier and more active nation.</a:t>
            </a:r>
            <a:r>
              <a:rPr lang="en-GB" sz="1600" kern="1800" dirty="0">
                <a:solidFill>
                  <a:srgbClr val="FFFFFF"/>
                </a:solidFill>
                <a:effectLst/>
                <a:latin typeface="Calibri" panose="020F0502020204030204" pitchFamily="34" charset="0"/>
                <a:ea typeface="Times New Roman" panose="02020603050405020304" pitchFamily="18" charset="0"/>
              </a:rPr>
              <a:t> </a:t>
            </a:r>
            <a:r>
              <a:rPr lang="en-GB" sz="1600" i="1" kern="1800" dirty="0">
                <a:solidFill>
                  <a:srgbClr val="FFFFFF"/>
                </a:solidFill>
                <a:effectLst/>
                <a:latin typeface="Calibri" panose="020F0502020204030204" pitchFamily="34" charset="0"/>
                <a:ea typeface="Times New Roman" panose="02020603050405020304" pitchFamily="18" charset="0"/>
              </a:rPr>
              <a:t>(Sports England 2019)</a:t>
            </a:r>
            <a:endParaRPr lang="en-GB" altLang="en-GB" sz="1600" i="1" dirty="0">
              <a:solidFill>
                <a:srgbClr val="FFFFFF"/>
              </a:solidFill>
              <a:latin typeface="-apple-system"/>
            </a:endParaRPr>
          </a:p>
          <a:p>
            <a:r>
              <a:rPr lang="en-GB" altLang="en-GB" sz="1600" b="0" i="0" u="none" strike="noStrike" dirty="0">
                <a:solidFill>
                  <a:srgbClr val="FFFFFF"/>
                </a:solidFill>
                <a:effectLst/>
                <a:latin typeface="-apple-system"/>
              </a:rPr>
              <a:t>The size of funding which we would apply for ranges between £300-£10,000. This grant is suitable for voluntary and community organisations. We can fall into this category as we rely upon voluntary work, and we are wanting to make a difference within the community.</a:t>
            </a:r>
            <a:endParaRPr lang="en-GB" altLang="en-GB" sz="1600" dirty="0">
              <a:solidFill>
                <a:srgbClr val="FFFFFF"/>
              </a:solidFill>
              <a:latin typeface="-apple-system"/>
            </a:endParaRPr>
          </a:p>
          <a:p>
            <a:r>
              <a:rPr lang="en-GB" altLang="en-GB" sz="1600" dirty="0">
                <a:solidFill>
                  <a:srgbClr val="FFFFFF"/>
                </a:solidFill>
                <a:latin typeface="-apple-system"/>
              </a:rPr>
              <a:t>S</a:t>
            </a:r>
            <a:r>
              <a:rPr lang="en-GB" altLang="en-GB" sz="1600" b="0" i="0" u="none" strike="noStrike" dirty="0">
                <a:solidFill>
                  <a:srgbClr val="FFFFFF"/>
                </a:solidFill>
                <a:effectLst/>
                <a:latin typeface="-apple-system"/>
              </a:rPr>
              <a:t>port </a:t>
            </a:r>
            <a:r>
              <a:rPr lang="en-GB" altLang="en-GB" sz="1600" dirty="0">
                <a:solidFill>
                  <a:srgbClr val="FFFFFF"/>
                </a:solidFill>
                <a:latin typeface="-apple-system"/>
              </a:rPr>
              <a:t>Wales carried</a:t>
            </a:r>
            <a:r>
              <a:rPr lang="en-GB" altLang="en-GB" sz="1600" b="0" i="0" u="none" strike="noStrike" dirty="0">
                <a:solidFill>
                  <a:srgbClr val="FFFFFF"/>
                </a:solidFill>
                <a:effectLst/>
                <a:latin typeface="-apple-system"/>
              </a:rPr>
              <a:t> out a survey that showed after leaving secondary school only 27% of females continue to take part in physical activity compared to the males which 37% continue to take part in sport</a:t>
            </a:r>
            <a:r>
              <a:rPr lang="en-GB" altLang="en-GB" sz="1600" dirty="0">
                <a:solidFill>
                  <a:srgbClr val="FFFFFF"/>
                </a:solidFill>
                <a:latin typeface="-apple-system"/>
              </a:rPr>
              <a:t> .</a:t>
            </a:r>
            <a:r>
              <a:rPr lang="en-GB" sz="1600" dirty="0">
                <a:solidFill>
                  <a:srgbClr val="FFFFFF"/>
                </a:solidFill>
                <a:effectLst/>
                <a:ea typeface="Calibri" panose="020F0502020204030204" pitchFamily="34" charset="0"/>
                <a:cs typeface="Times New Roman" panose="02020603050405020304" pitchFamily="18" charset="0"/>
              </a:rPr>
              <a:t> (Sports Wa</a:t>
            </a:r>
            <a:r>
              <a:rPr lang="en-GB" sz="1600" dirty="0">
                <a:solidFill>
                  <a:srgbClr val="FFFFFF"/>
                </a:solidFill>
                <a:ea typeface="Calibri" panose="020F0502020204030204" pitchFamily="34" charset="0"/>
                <a:cs typeface="Times New Roman" panose="02020603050405020304" pitchFamily="18" charset="0"/>
              </a:rPr>
              <a:t>les 2024) </a:t>
            </a:r>
            <a:endParaRPr lang="en-GB" altLang="en-GB" sz="1600" b="0" i="0" u="none" strike="noStrike" dirty="0">
              <a:solidFill>
                <a:srgbClr val="FFFFFF"/>
              </a:solidFill>
              <a:effectLst/>
              <a:latin typeface="-apple-system"/>
            </a:endParaRPr>
          </a:p>
          <a:p>
            <a:endParaRPr lang="en-US" sz="1200" dirty="0">
              <a:solidFill>
                <a:srgbClr val="FFFFFF"/>
              </a:solidFill>
            </a:endParaRPr>
          </a:p>
        </p:txBody>
      </p:sp>
    </p:spTree>
    <p:extLst>
      <p:ext uri="{BB962C8B-B14F-4D97-AF65-F5344CB8AC3E}">
        <p14:creationId xmlns:p14="http://schemas.microsoft.com/office/powerpoint/2010/main" val="2970219847"/>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869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D0CF65-1D4D-E46F-9B17-73DF38B57CA5}"/>
              </a:ext>
            </a:extLst>
          </p:cNvPr>
          <p:cNvSpPr>
            <a:spLocks noGrp="1"/>
          </p:cNvSpPr>
          <p:nvPr>
            <p:ph type="title"/>
          </p:nvPr>
        </p:nvSpPr>
        <p:spPr>
          <a:xfrm>
            <a:off x="1024128" y="585216"/>
            <a:ext cx="6007027" cy="1499616"/>
          </a:xfrm>
        </p:spPr>
        <p:txBody>
          <a:bodyPr vert="horz" lIns="91440" tIns="45720" rIns="91440" bIns="45720" numCol="1" rtlCol="0" anchor="ctr">
            <a:normAutofit/>
          </a:bodyPr>
          <a:lstStyle/>
          <a:p>
            <a:r>
              <a:rPr lang="en-US" dirty="0">
                <a:solidFill>
                  <a:srgbClr val="FFFFFF"/>
                </a:solidFill>
              </a:rPr>
              <a:t>Non-PROFIT OR For-Profit or Not-for-profit</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BEDDD943-2283-2BFF-9428-46812773630C}"/>
              </a:ext>
            </a:extLst>
          </p:cNvPr>
          <p:cNvSpPr txBox="1"/>
          <p:nvPr/>
        </p:nvSpPr>
        <p:spPr>
          <a:xfrm>
            <a:off x="254006" y="2084831"/>
            <a:ext cx="7013053" cy="4586901"/>
          </a:xfrm>
          <a:prstGeom prst="rect">
            <a:avLst/>
          </a:prstGeom>
        </p:spPr>
        <p:txBody>
          <a:bodyPr rot="0" spcFirstLastPara="0" vertOverflow="overflow" horzOverflow="overflow" vert="horz" lIns="45720" tIns="45720" rIns="45720" bIns="45720" numCol="1" spcCol="0" rtlCol="0" fromWordArt="0" anchorCtr="0" forceAA="0" compatLnSpc="1">
            <a:prstTxWarp prst="textNoShape">
              <a:avLst/>
            </a:prstTxWarp>
            <a:normAutofit fontScale="92500"/>
          </a:bodyPr>
          <a:lstStyle/>
          <a:p>
            <a:pPr marL="285750" indent="-285750" defTabSz="914400">
              <a:lnSpc>
                <a:spcPct val="90000"/>
              </a:lnSpc>
              <a:spcAft>
                <a:spcPts val="600"/>
              </a:spcAft>
              <a:buClr>
                <a:schemeClr val="accent1"/>
              </a:buClr>
              <a:buFont typeface="Arial" panose="020B0604020202020204" pitchFamily="34" charset="0"/>
              <a:buChar char="•"/>
            </a:pPr>
            <a:r>
              <a:rPr lang="en-US" sz="2000" dirty="0">
                <a:solidFill>
                  <a:srgbClr val="FFFFFF"/>
                </a:solidFill>
              </a:rPr>
              <a:t>One of our</a:t>
            </a:r>
            <a:r>
              <a:rPr lang="en-US" sz="2000" b="0" i="0" u="none" strike="noStrike" dirty="0">
                <a:solidFill>
                  <a:srgbClr val="FFFFFF"/>
                </a:solidFill>
              </a:rPr>
              <a:t> </a:t>
            </a:r>
            <a:r>
              <a:rPr lang="en-US" sz="2000" dirty="0">
                <a:solidFill>
                  <a:srgbClr val="FFFFFF"/>
                </a:solidFill>
              </a:rPr>
              <a:t>aims</a:t>
            </a:r>
            <a:r>
              <a:rPr lang="en-US" sz="2000" b="0" i="0" u="none" strike="noStrike" dirty="0">
                <a:solidFill>
                  <a:srgbClr val="FFFFFF"/>
                </a:solidFill>
              </a:rPr>
              <a:t> as </a:t>
            </a:r>
            <a:r>
              <a:rPr lang="en-US" sz="2000" dirty="0">
                <a:solidFill>
                  <a:srgbClr val="FFFFFF"/>
                </a:solidFill>
              </a:rPr>
              <a:t>an organization</a:t>
            </a:r>
            <a:r>
              <a:rPr lang="en-US" sz="2000" b="0" i="0" u="none" strike="noStrike" dirty="0">
                <a:solidFill>
                  <a:srgbClr val="FFFFFF"/>
                </a:solidFill>
              </a:rPr>
              <a:t> is for this to be a not-for-profit </a:t>
            </a:r>
            <a:r>
              <a:rPr lang="en-US" sz="2000" dirty="0">
                <a:solidFill>
                  <a:srgbClr val="FFFFFF"/>
                </a:solidFill>
              </a:rPr>
              <a:t>organization</a:t>
            </a:r>
            <a:r>
              <a:rPr lang="en-US" sz="2000" b="0" i="0" u="none" strike="noStrike" dirty="0">
                <a:solidFill>
                  <a:srgbClr val="FFFFFF"/>
                </a:solidFill>
              </a:rPr>
              <a:t>, this way all the money we get from the participants will be put back into the </a:t>
            </a:r>
            <a:r>
              <a:rPr lang="en-US" sz="2000" dirty="0">
                <a:solidFill>
                  <a:srgbClr val="FFFFFF"/>
                </a:solidFill>
              </a:rPr>
              <a:t>program</a:t>
            </a:r>
            <a:r>
              <a:rPr lang="en-US" sz="2000" b="0" i="0" u="none" strike="noStrike" dirty="0">
                <a:solidFill>
                  <a:srgbClr val="FFFFFF"/>
                </a:solidFill>
              </a:rPr>
              <a:t> and used to make the participants’ time more enjoyable and fulfilling</a:t>
            </a:r>
            <a:r>
              <a:rPr lang="en-US" sz="2000" b="0" i="0" dirty="0">
                <a:solidFill>
                  <a:srgbClr val="FFFFFF"/>
                </a:solidFill>
              </a:rPr>
              <a:t>​</a:t>
            </a:r>
            <a:r>
              <a:rPr lang="en-US" sz="2000" dirty="0">
                <a:solidFill>
                  <a:srgbClr val="FFFFFF"/>
                </a:solidFill>
              </a:rPr>
              <a:t>.</a:t>
            </a:r>
          </a:p>
          <a:p>
            <a:pPr marL="285750" indent="-285750" defTabSz="914400">
              <a:lnSpc>
                <a:spcPct val="90000"/>
              </a:lnSpc>
              <a:spcAft>
                <a:spcPts val="600"/>
              </a:spcAft>
              <a:buClr>
                <a:schemeClr val="accent1"/>
              </a:buClr>
              <a:buFont typeface="Arial" panose="020B0604020202020204" pitchFamily="34" charset="0"/>
              <a:buChar char="•"/>
            </a:pPr>
            <a:r>
              <a:rPr lang="en-US" sz="2000" dirty="0">
                <a:solidFill>
                  <a:srgbClr val="FFFFFF"/>
                </a:solidFill>
              </a:rPr>
              <a:t>This would mean that we were to rely heavily on volunteers however because the camp only lasts for 4 weeks out of the 6 weeks holidays, it would also mean it would be a great opportunity for people to get some work experience and all the training they may require.</a:t>
            </a:r>
          </a:p>
          <a:p>
            <a:pPr marL="285750" indent="-285750" defTabSz="914400">
              <a:lnSpc>
                <a:spcPct val="90000"/>
              </a:lnSpc>
              <a:spcAft>
                <a:spcPts val="600"/>
              </a:spcAft>
              <a:buClr>
                <a:schemeClr val="accent1"/>
              </a:buClr>
              <a:buFont typeface="Arial"/>
              <a:buChar char="•"/>
            </a:pPr>
            <a:r>
              <a:rPr lang="en-US" sz="2000" dirty="0">
                <a:solidFill>
                  <a:srgbClr val="FFFFFF"/>
                </a:solidFill>
              </a:rPr>
              <a:t>As an organisation, all volunteers we have apply for the program will be fully trained in terms of first aid and coaching skills and will also have a full DBS check as the classes will have a mixture of both adults and younger athletes. This training will take place for the 4 weeks prior to the program starting up.</a:t>
            </a:r>
            <a:endParaRPr lang="en-US" altLang="en-GB" sz="2000" dirty="0">
              <a:solidFill>
                <a:srgbClr val="FFFFFF"/>
              </a:solidFill>
            </a:endParaRPr>
          </a:p>
          <a:p>
            <a:pPr marL="285750" indent="-285750" defTabSz="914400">
              <a:lnSpc>
                <a:spcPct val="90000"/>
              </a:lnSpc>
              <a:spcAft>
                <a:spcPts val="600"/>
              </a:spcAft>
              <a:buClr>
                <a:schemeClr val="accent1"/>
              </a:buClr>
              <a:buFont typeface="Arial"/>
              <a:buChar char="•"/>
            </a:pPr>
            <a:r>
              <a:rPr lang="en-US" altLang="en-GB" sz="2000" dirty="0">
                <a:solidFill>
                  <a:srgbClr val="FFFFFF"/>
                </a:solidFill>
              </a:rPr>
              <a:t>As being a non-profit organisation, this enables us as an organisation to be exempt from tax. This can also open more possibilities towards getting more funding to support our organisation.</a:t>
            </a:r>
            <a:endParaRPr lang="en-US" sz="2000" dirty="0">
              <a:solidFill>
                <a:srgbClr val="FFFFFF"/>
              </a:solidFill>
            </a:endParaRPr>
          </a:p>
          <a:p>
            <a:pPr marL="285750" indent="-285750" defTabSz="914400">
              <a:lnSpc>
                <a:spcPct val="90000"/>
              </a:lnSpc>
              <a:spcAft>
                <a:spcPts val="600"/>
              </a:spcAft>
              <a:buClr>
                <a:schemeClr val="accent1"/>
              </a:buClr>
              <a:buFont typeface="Arial" panose="020B0604020202020204" pitchFamily="34" charset="0"/>
              <a:buChar char="•"/>
            </a:pPr>
            <a:endParaRPr lang="en-US" sz="1500" dirty="0">
              <a:solidFill>
                <a:srgbClr val="FFFFFF"/>
              </a:solidFill>
            </a:endParaRPr>
          </a:p>
        </p:txBody>
      </p:sp>
      <p:pic>
        <p:nvPicPr>
          <p:cNvPr id="7" name="Picture 7">
            <a:extLst>
              <a:ext uri="{FF2B5EF4-FFF2-40B4-BE49-F238E27FC236}">
                <a16:creationId xmlns:a16="http://schemas.microsoft.com/office/drawing/2014/main" id="{C4D46D68-B883-5098-658F-11D1B6AFF9B9}"/>
              </a:ext>
            </a:extLst>
          </p:cNvPr>
          <p:cNvPicPr>
            <a:picLocks noChangeAspect="1"/>
          </p:cNvPicPr>
          <p:nvPr/>
        </p:nvPicPr>
        <p:blipFill rotWithShape="1">
          <a:blip r:embed="rId2">
            <a:extLst>
              <a:ext uri="{28A0092B-C50C-407E-A947-70E740481C1C}">
                <a14:useLocalDpi xmlns:a14="http://schemas.microsoft.com/office/drawing/2010/main" val="0"/>
              </a:ext>
            </a:extLst>
          </a:blip>
          <a:srcRect l="24630" r="24630"/>
          <a:stretch/>
        </p:blipFill>
        <p:spPr>
          <a:xfrm>
            <a:off x="7552266" y="10"/>
            <a:ext cx="4639733" cy="6857990"/>
          </a:xfrm>
          <a:prstGeom prst="rect">
            <a:avLst/>
          </a:prstGeom>
        </p:spPr>
      </p:pic>
    </p:spTree>
    <p:extLst>
      <p:ext uri="{BB962C8B-B14F-4D97-AF65-F5344CB8AC3E}">
        <p14:creationId xmlns:p14="http://schemas.microsoft.com/office/powerpoint/2010/main" val="3516113405"/>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randombar(horizontal)">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wipe(down)">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wipe(down)">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wipe(down)">
                                      <p:cBhvr>
                                        <p:cTn id="22"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pattFill prst="wdDnDiag">
          <a:fgClr>
            <a:srgbClr val="FFFBB3"/>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0FDF7-7F30-FD6D-4BAD-B033891C2813}"/>
              </a:ext>
            </a:extLst>
          </p:cNvPr>
          <p:cNvSpPr>
            <a:spLocks noGrp="1"/>
          </p:cNvSpPr>
          <p:nvPr>
            <p:ph type="title"/>
          </p:nvPr>
        </p:nvSpPr>
        <p:spPr>
          <a:xfrm>
            <a:off x="1024128" y="585216"/>
            <a:ext cx="6066818" cy="1499616"/>
          </a:xfrm>
        </p:spPr>
        <p:txBody>
          <a:bodyPr numCol="1">
            <a:normAutofit/>
          </a:bodyPr>
          <a:lstStyle/>
          <a:p>
            <a:r>
              <a:rPr lang="en-US" dirty="0"/>
              <a:t>Reference page 1: </a:t>
            </a:r>
          </a:p>
        </p:txBody>
      </p:sp>
      <p:sp>
        <p:nvSpPr>
          <p:cNvPr id="3" name="Content Placeholder 2">
            <a:extLst>
              <a:ext uri="{FF2B5EF4-FFF2-40B4-BE49-F238E27FC236}">
                <a16:creationId xmlns:a16="http://schemas.microsoft.com/office/drawing/2014/main" id="{EA7EC90E-4AD4-86EC-28FC-01E2C2AC9DD3}"/>
              </a:ext>
            </a:extLst>
          </p:cNvPr>
          <p:cNvSpPr>
            <a:spLocks noGrp="1"/>
          </p:cNvSpPr>
          <p:nvPr>
            <p:ph idx="1"/>
          </p:nvPr>
        </p:nvSpPr>
        <p:spPr>
          <a:xfrm>
            <a:off x="183472" y="1929469"/>
            <a:ext cx="7250262" cy="4759198"/>
          </a:xfrm>
        </p:spPr>
        <p:txBody>
          <a:bodyPr vert="horz" lIns="91440" tIns="45720" rIns="91440" bIns="45720" numCol="1" rtlCol="0">
            <a:normAutofit fontScale="85000" lnSpcReduction="20000"/>
          </a:bodyPr>
          <a:lstStyle/>
          <a:p>
            <a:r>
              <a:rPr lang="en-GB" dirty="0"/>
              <a:t>Burnes. Rick (2022) “Study Shows Business Blogging Leads to 55% More Website Visitors.” Available at: </a:t>
            </a:r>
            <a:r>
              <a:rPr lang="en-GB" u="sng" dirty="0">
                <a:hlinkClick r:id="rId2"/>
              </a:rPr>
              <a:t>Study Shows Business Blogging Leads to 55% More Website Visitors (hubspot.com)</a:t>
            </a:r>
            <a:r>
              <a:rPr lang="en-GB" dirty="0"/>
              <a:t> </a:t>
            </a:r>
            <a:r>
              <a:rPr lang="en-US" dirty="0"/>
              <a:t>(Accessed on: 12</a:t>
            </a:r>
            <a:r>
              <a:rPr lang="en-US" baseline="30000" dirty="0"/>
              <a:t>th</a:t>
            </a:r>
            <a:r>
              <a:rPr lang="en-US" dirty="0"/>
              <a:t> of February 2024)</a:t>
            </a:r>
            <a:endParaRPr lang="en-GB" dirty="0"/>
          </a:p>
          <a:p>
            <a:r>
              <a:rPr lang="en-US" u="sng" dirty="0"/>
              <a:t>CDC (2022) </a:t>
            </a:r>
            <a:r>
              <a:rPr lang="en-US" dirty="0"/>
              <a:t>“Adults” </a:t>
            </a:r>
            <a:r>
              <a:rPr lang="en-GB" dirty="0"/>
              <a:t>Available at: </a:t>
            </a:r>
            <a:r>
              <a:rPr lang="en-GB" u="sng" dirty="0">
                <a:hlinkClick r:id="rId3"/>
              </a:rPr>
              <a:t>How much physical activity do adults need? | Physical Activity | CDC </a:t>
            </a:r>
            <a:r>
              <a:rPr lang="en-US" dirty="0"/>
              <a:t>(Accessed on: 5</a:t>
            </a:r>
            <a:r>
              <a:rPr lang="en-US" baseline="30000" dirty="0"/>
              <a:t>th</a:t>
            </a:r>
            <a:r>
              <a:rPr lang="en-US" dirty="0"/>
              <a:t> of February 2024)</a:t>
            </a:r>
            <a:endParaRPr lang="en-GB" dirty="0"/>
          </a:p>
          <a:p>
            <a:r>
              <a:rPr lang="en-GB" dirty="0"/>
              <a:t>Iberdrola (2023) “Women’s Interest in Sport Continues to Grow.” Available at: </a:t>
            </a:r>
            <a:r>
              <a:rPr lang="en-GB" u="sng" dirty="0">
                <a:hlinkClick r:id="rId4"/>
              </a:rPr>
              <a:t>Women and sport today: growth statistics - Iberdrola </a:t>
            </a:r>
            <a:r>
              <a:rPr lang="en-US" dirty="0"/>
              <a:t>(Accessed on: 5</a:t>
            </a:r>
            <a:r>
              <a:rPr lang="en-US" baseline="30000" dirty="0"/>
              <a:t>th</a:t>
            </a:r>
            <a:r>
              <a:rPr lang="en-US" dirty="0"/>
              <a:t> of February 2024)</a:t>
            </a:r>
            <a:endParaRPr lang="en-GB" dirty="0"/>
          </a:p>
          <a:p>
            <a:r>
              <a:rPr lang="en-US" dirty="0"/>
              <a:t>Lange. D (2022) “</a:t>
            </a:r>
            <a:r>
              <a:rPr lang="en-GB" dirty="0"/>
              <a:t>Number of Women Who Participated in Sport and Physical Activity at Least Twice in the Last 28 Days in England from 2016 to 2021.” Available at: </a:t>
            </a:r>
            <a:r>
              <a:rPr lang="fr-FR" u="sng" dirty="0">
                <a:hlinkClick r:id="rId5"/>
              </a:rPr>
              <a:t>Female sports participation England 2022 | Statista </a:t>
            </a:r>
            <a:r>
              <a:rPr lang="en-US" dirty="0"/>
              <a:t>(Accessed on: 5</a:t>
            </a:r>
            <a:r>
              <a:rPr lang="en-US" baseline="30000" dirty="0"/>
              <a:t>th</a:t>
            </a:r>
            <a:r>
              <a:rPr lang="en-US" dirty="0"/>
              <a:t> of February 2024)</a:t>
            </a:r>
            <a:endParaRPr lang="en-GB" dirty="0"/>
          </a:p>
          <a:p>
            <a:r>
              <a:rPr lang="en-GB" dirty="0"/>
              <a:t>Mbu. J (2022) “'Lingering Self-Consciousness' More than a third of women don’t participate in sport due to a lack of confidence in themselves and their appearance.” Available at: </a:t>
            </a:r>
            <a:r>
              <a:rPr lang="en-GB" u="sng" dirty="0">
                <a:hlinkClick r:id="rId6"/>
              </a:rPr>
              <a:t>More than a third of women don't participate in sport due to a lack of confidence in themselves and their appearance | The Sun </a:t>
            </a:r>
            <a:r>
              <a:rPr lang="en-US" dirty="0"/>
              <a:t>(Accessed on: 12</a:t>
            </a:r>
            <a:r>
              <a:rPr lang="en-US" baseline="30000" dirty="0"/>
              <a:t>th</a:t>
            </a:r>
            <a:r>
              <a:rPr lang="en-US" dirty="0"/>
              <a:t> of February 2024)</a:t>
            </a:r>
            <a:endParaRPr lang="en-GB" dirty="0"/>
          </a:p>
          <a:p>
            <a:pPr marL="0" indent="0">
              <a:buNone/>
            </a:pPr>
            <a:endParaRPr lang="en-GB" altLang="en-GB" sz="1200" dirty="0">
              <a:latin typeface="-apple-system"/>
            </a:endParaRPr>
          </a:p>
        </p:txBody>
      </p:sp>
      <p:pic>
        <p:nvPicPr>
          <p:cNvPr id="5" name="Picture 4" descr="Large skydiving group mid-air">
            <a:extLst>
              <a:ext uri="{FF2B5EF4-FFF2-40B4-BE49-F238E27FC236}">
                <a16:creationId xmlns:a16="http://schemas.microsoft.com/office/drawing/2014/main" id="{34F7A625-BB5A-8726-7830-5738ADAFFAF5}"/>
              </a:ext>
            </a:extLst>
          </p:cNvPr>
          <p:cNvPicPr>
            <a:picLocks noChangeAspect="1"/>
          </p:cNvPicPr>
          <p:nvPr/>
        </p:nvPicPr>
        <p:blipFill rotWithShape="1">
          <a:blip r:embed="rId7"/>
          <a:srcRect l="27894" r="27116"/>
          <a:stretch/>
        </p:blipFill>
        <p:spPr>
          <a:xfrm>
            <a:off x="7552266" y="10"/>
            <a:ext cx="4639733" cy="6857990"/>
          </a:xfrm>
          <a:prstGeom prst="rect">
            <a:avLst/>
          </a:prstGeom>
        </p:spPr>
      </p:pic>
    </p:spTree>
    <p:extLst>
      <p:ext uri="{BB962C8B-B14F-4D97-AF65-F5344CB8AC3E}">
        <p14:creationId xmlns:p14="http://schemas.microsoft.com/office/powerpoint/2010/main" val="4194361282"/>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pattFill prst="wdDnDiag">
          <a:fgClr>
            <a:srgbClr val="FFFBB3"/>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CA7-A5EF-0FE6-8FA4-7B0B6DDEE1CF}"/>
              </a:ext>
            </a:extLst>
          </p:cNvPr>
          <p:cNvSpPr>
            <a:spLocks noGrp="1"/>
          </p:cNvSpPr>
          <p:nvPr>
            <p:ph type="title"/>
          </p:nvPr>
        </p:nvSpPr>
        <p:spPr>
          <a:xfrm>
            <a:off x="1024128" y="585216"/>
            <a:ext cx="6066818" cy="1499616"/>
          </a:xfrm>
        </p:spPr>
        <p:txBody>
          <a:bodyPr numCol="1">
            <a:normAutofit/>
          </a:bodyPr>
          <a:lstStyle/>
          <a:p>
            <a:r>
              <a:rPr lang="en-US" dirty="0"/>
              <a:t>Reference page 2: </a:t>
            </a:r>
          </a:p>
        </p:txBody>
      </p:sp>
      <p:sp>
        <p:nvSpPr>
          <p:cNvPr id="3" name="Content Placeholder 2">
            <a:extLst>
              <a:ext uri="{FF2B5EF4-FFF2-40B4-BE49-F238E27FC236}">
                <a16:creationId xmlns:a16="http://schemas.microsoft.com/office/drawing/2014/main" id="{C2DA68EA-9EA3-A6BA-1F10-AF20DC9B4B40}"/>
              </a:ext>
            </a:extLst>
          </p:cNvPr>
          <p:cNvSpPr>
            <a:spLocks noGrp="1"/>
          </p:cNvSpPr>
          <p:nvPr>
            <p:ph idx="1"/>
          </p:nvPr>
        </p:nvSpPr>
        <p:spPr>
          <a:xfrm>
            <a:off x="377505" y="2084832"/>
            <a:ext cx="6895750" cy="4601194"/>
          </a:xfrm>
        </p:spPr>
        <p:txBody>
          <a:bodyPr vert="horz" lIns="45720" tIns="45720" rIns="45720" bIns="45720" numCol="1" rtlCol="0">
            <a:normAutofit fontScale="85000" lnSpcReduction="20000"/>
          </a:bodyPr>
          <a:lstStyle/>
          <a:p>
            <a:r>
              <a:rPr lang="en-GB" dirty="0"/>
              <a:t>Sports England (2019) “How National Lottery Players Help Grassroots Sport.” Available at: </a:t>
            </a:r>
            <a:r>
              <a:rPr lang="en-GB" u="sng" dirty="0">
                <a:hlinkClick r:id="rId2"/>
              </a:rPr>
              <a:t>How National Lottery players help grassroots sport | Sport England </a:t>
            </a:r>
            <a:r>
              <a:rPr lang="en-GB" dirty="0"/>
              <a:t> </a:t>
            </a:r>
            <a:r>
              <a:rPr lang="en-US" dirty="0"/>
              <a:t>(Accessed on: 19</a:t>
            </a:r>
            <a:r>
              <a:rPr lang="en-US" baseline="30000" dirty="0"/>
              <a:t>th</a:t>
            </a:r>
            <a:r>
              <a:rPr lang="en-US" dirty="0"/>
              <a:t> of February 2024)</a:t>
            </a:r>
            <a:endParaRPr lang="en-GB" dirty="0"/>
          </a:p>
          <a:p>
            <a:r>
              <a:rPr lang="en-GB" dirty="0"/>
              <a:t>Sports Wales (2024) “Gender” Available at: </a:t>
            </a:r>
            <a:r>
              <a:rPr lang="en-GB" u="sng" dirty="0">
                <a:hlinkClick r:id="rId3"/>
              </a:rPr>
              <a:t>Gender | Sport Wales</a:t>
            </a:r>
            <a:r>
              <a:rPr lang="en-GB" dirty="0"/>
              <a:t> </a:t>
            </a:r>
            <a:r>
              <a:rPr lang="en-US" dirty="0"/>
              <a:t>(Accessed on: 19</a:t>
            </a:r>
            <a:r>
              <a:rPr lang="en-US" baseline="30000" dirty="0"/>
              <a:t>th</a:t>
            </a:r>
            <a:r>
              <a:rPr lang="en-US" dirty="0"/>
              <a:t> of February 2024)</a:t>
            </a:r>
            <a:endParaRPr lang="en-GB" dirty="0"/>
          </a:p>
          <a:p>
            <a:r>
              <a:rPr lang="en-GB" dirty="0"/>
              <a:t>Ward. A (2023) “ 7 Reasons to Get Your Daughter Involved in Sports.” Available at: </a:t>
            </a:r>
            <a:r>
              <a:rPr lang="en-GB" u="sng" dirty="0">
                <a:hlinkClick r:id="rId4"/>
              </a:rPr>
              <a:t>7 Reasons to Get Your Daughter Involved in Sports, According to Science - Penn State PRO Wellness (pennstatehealth.org)</a:t>
            </a:r>
            <a:r>
              <a:rPr lang="en-GB" dirty="0"/>
              <a:t> (Accessed on: 5</a:t>
            </a:r>
            <a:r>
              <a:rPr lang="en-GB" baseline="30000" dirty="0"/>
              <a:t>th</a:t>
            </a:r>
            <a:r>
              <a:rPr lang="en-GB" dirty="0"/>
              <a:t> of February 2024)</a:t>
            </a:r>
          </a:p>
          <a:p>
            <a:r>
              <a:rPr lang="en-US" dirty="0"/>
              <a:t>Weale. S (2022) “100,000 More Girls Playing Football In England as Activity Levels Rebound.” </a:t>
            </a:r>
            <a:r>
              <a:rPr lang="en-GB" dirty="0"/>
              <a:t>Available at: </a:t>
            </a:r>
            <a:r>
              <a:rPr lang="en-GB" u="sng" dirty="0">
                <a:hlinkClick r:id="rId5"/>
              </a:rPr>
              <a:t>100,000 more girls playing football in England as activity levels rebound | Sport England | The Guardian </a:t>
            </a:r>
            <a:r>
              <a:rPr lang="en-US" dirty="0"/>
              <a:t>(Accessed on: 5</a:t>
            </a:r>
            <a:r>
              <a:rPr lang="en-US" baseline="30000" dirty="0"/>
              <a:t>th</a:t>
            </a:r>
            <a:r>
              <a:rPr lang="en-US" dirty="0"/>
              <a:t> of February 2024)</a:t>
            </a:r>
            <a:endParaRPr lang="en-GB" dirty="0"/>
          </a:p>
          <a:p>
            <a:r>
              <a:rPr lang="en-GB" dirty="0"/>
              <a:t>Weaver. M (2022) “More than 1 million girls in the UK lose interest in sport as teenagers.” Available at: </a:t>
            </a:r>
            <a:r>
              <a:rPr lang="en-GB" u="sng" dirty="0">
                <a:hlinkClick r:id="rId6"/>
              </a:rPr>
              <a:t>More than 1 million girls in the UK lose interest in sport as teenagers | School sports | The Guardian</a:t>
            </a:r>
            <a:r>
              <a:rPr lang="en-GB" dirty="0"/>
              <a:t> </a:t>
            </a:r>
            <a:r>
              <a:rPr lang="en-US" dirty="0"/>
              <a:t>(Accessed on: 12</a:t>
            </a:r>
            <a:r>
              <a:rPr lang="en-US" baseline="30000" dirty="0"/>
              <a:t>th</a:t>
            </a:r>
            <a:r>
              <a:rPr lang="en-US" dirty="0"/>
              <a:t> of February 2024)</a:t>
            </a:r>
            <a:endParaRPr lang="en-GB" dirty="0"/>
          </a:p>
        </p:txBody>
      </p:sp>
      <p:pic>
        <p:nvPicPr>
          <p:cNvPr id="5" name="Picture 4" descr="Large skydiving group mid-air">
            <a:extLst>
              <a:ext uri="{FF2B5EF4-FFF2-40B4-BE49-F238E27FC236}">
                <a16:creationId xmlns:a16="http://schemas.microsoft.com/office/drawing/2014/main" id="{8F3EBEE6-4DA1-9D8C-729C-21AED1714153}"/>
              </a:ext>
            </a:extLst>
          </p:cNvPr>
          <p:cNvPicPr>
            <a:picLocks noChangeAspect="1"/>
          </p:cNvPicPr>
          <p:nvPr/>
        </p:nvPicPr>
        <p:blipFill rotWithShape="1">
          <a:blip r:embed="rId7"/>
          <a:srcRect l="27894" r="27116"/>
          <a:stretch/>
        </p:blipFill>
        <p:spPr>
          <a:xfrm>
            <a:off x="7552266" y="10"/>
            <a:ext cx="4639733" cy="6857990"/>
          </a:xfrm>
          <a:prstGeom prst="rect">
            <a:avLst/>
          </a:prstGeom>
        </p:spPr>
      </p:pic>
    </p:spTree>
    <p:extLst>
      <p:ext uri="{BB962C8B-B14F-4D97-AF65-F5344CB8AC3E}">
        <p14:creationId xmlns:p14="http://schemas.microsoft.com/office/powerpoint/2010/main" val="308999299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148</TotalTime>
  <Words>2730</Words>
  <Application>Microsoft Office PowerPoint</Application>
  <PresentationFormat>Widescreen</PresentationFormat>
  <Paragraphs>96</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Integral</vt:lpstr>
      <vt:lpstr>Women's sport camp</vt:lpstr>
      <vt:lpstr>WHAT IS OUR SPORTS camp all about?</vt:lpstr>
      <vt:lpstr>Our vision, mission and aims</vt:lpstr>
      <vt:lpstr>Market Positioning and Stakeholders</vt:lpstr>
      <vt:lpstr>Our roles</vt:lpstr>
      <vt:lpstr>HAS THERE BEEN Any INCREASE of it ALREADY?</vt:lpstr>
      <vt:lpstr>                                            WHY ARE we DOING this? </vt:lpstr>
      <vt:lpstr>WHAT WILL our SPORTS Camps INCLUDE?</vt:lpstr>
      <vt:lpstr>Sales and marketing strategy</vt:lpstr>
      <vt:lpstr>Sales and marketing strategy</vt:lpstr>
      <vt:lpstr>What is the Cost?  </vt:lpstr>
      <vt:lpstr>What is the Cost?  </vt:lpstr>
      <vt:lpstr>How are we FUNDING it? </vt:lpstr>
      <vt:lpstr>Non-PROFIT OR For-Profit or Not-for-profit</vt:lpstr>
      <vt:lpstr>Reference page 1: </vt:lpstr>
      <vt:lpstr>Reference page 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quinn</dc:creator>
  <cp:lastModifiedBy>Alex Howell McKnight (2221975)</cp:lastModifiedBy>
  <cp:revision>416</cp:revision>
  <dcterms:created xsi:type="dcterms:W3CDTF">2023-02-28T11:05:41Z</dcterms:created>
  <dcterms:modified xsi:type="dcterms:W3CDTF">2026-03-08T22:56:06Z</dcterms:modified>
</cp:coreProperties>
</file>