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4"/>
  </p:notesMasterIdLst>
  <p:sldIdLst>
    <p:sldId id="269" r:id="rId5"/>
    <p:sldId id="369" r:id="rId6"/>
    <p:sldId id="359" r:id="rId7"/>
    <p:sldId id="322" r:id="rId8"/>
    <p:sldId id="368" r:id="rId9"/>
    <p:sldId id="323" r:id="rId10"/>
    <p:sldId id="362" r:id="rId11"/>
    <p:sldId id="363" r:id="rId12"/>
    <p:sldId id="370" r:id="rId13"/>
    <p:sldId id="371" r:id="rId14"/>
    <p:sldId id="372" r:id="rId15"/>
    <p:sldId id="326" r:id="rId16"/>
    <p:sldId id="293" r:id="rId17"/>
    <p:sldId id="329" r:id="rId18"/>
    <p:sldId id="297" r:id="rId19"/>
    <p:sldId id="325" r:id="rId20"/>
    <p:sldId id="291" r:id="rId21"/>
    <p:sldId id="292" r:id="rId22"/>
    <p:sldId id="346" r:id="rId23"/>
    <p:sldId id="365" r:id="rId24"/>
    <p:sldId id="354" r:id="rId25"/>
    <p:sldId id="348" r:id="rId26"/>
    <p:sldId id="373" r:id="rId27"/>
    <p:sldId id="268" r:id="rId28"/>
    <p:sldId id="315" r:id="rId29"/>
    <p:sldId id="289" r:id="rId30"/>
    <p:sldId id="328" r:id="rId31"/>
    <p:sldId id="318" r:id="rId32"/>
    <p:sldId id="311" r:id="rId33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69"/>
            <p14:sldId id="369"/>
            <p14:sldId id="359"/>
            <p14:sldId id="322"/>
            <p14:sldId id="368"/>
            <p14:sldId id="323"/>
            <p14:sldId id="362"/>
            <p14:sldId id="363"/>
            <p14:sldId id="370"/>
            <p14:sldId id="371"/>
            <p14:sldId id="372"/>
            <p14:sldId id="326"/>
            <p14:sldId id="293"/>
            <p14:sldId id="329"/>
            <p14:sldId id="297"/>
            <p14:sldId id="325"/>
            <p14:sldId id="291"/>
            <p14:sldId id="292"/>
            <p14:sldId id="346"/>
            <p14:sldId id="365"/>
            <p14:sldId id="354"/>
            <p14:sldId id="348"/>
            <p14:sldId id="373"/>
            <p14:sldId id="268"/>
            <p14:sldId id="315"/>
            <p14:sldId id="289"/>
            <p14:sldId id="328"/>
            <p14:sldId id="318"/>
            <p14:sldId id="31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B7DCE6-3FC9-4CD6-A0B3-769C3540167A}" v="3" dt="2020-09-22T09:54:34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45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317091-69FB-47EF-BC68-1210BCFA3F6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0D0C01-5BD9-404B-91AF-9694980FF165}">
      <dgm:prSet custT="1"/>
      <dgm:spPr/>
      <dgm:t>
        <a:bodyPr/>
        <a:lstStyle/>
        <a:p>
          <a:r>
            <a:rPr lang="en-GB" sz="2400" dirty="0"/>
            <a:t>Y</a:t>
          </a:r>
          <a:r>
            <a:rPr lang="en-GB" sz="2400" b="0" i="0" dirty="0"/>
            <a:t>our project should help you to develop new up-to-date skills.</a:t>
          </a:r>
          <a:endParaRPr lang="en-US" sz="2400" dirty="0"/>
        </a:p>
      </dgm:t>
    </dgm:pt>
    <dgm:pt modelId="{AC9B2D14-2181-4D8D-9733-4D7AF06960C9}" type="parTrans" cxnId="{C8512C03-FB01-4B06-A6C3-B6B1FC17AA4F}">
      <dgm:prSet/>
      <dgm:spPr/>
      <dgm:t>
        <a:bodyPr/>
        <a:lstStyle/>
        <a:p>
          <a:endParaRPr lang="en-US" sz="2400"/>
        </a:p>
      </dgm:t>
    </dgm:pt>
    <dgm:pt modelId="{EEBDF1D6-CF30-4C98-9701-9ED73B327715}" type="sibTrans" cxnId="{C8512C03-FB01-4B06-A6C3-B6B1FC17AA4F}">
      <dgm:prSet/>
      <dgm:spPr/>
      <dgm:t>
        <a:bodyPr/>
        <a:lstStyle/>
        <a:p>
          <a:endParaRPr lang="en-US" sz="2400"/>
        </a:p>
      </dgm:t>
    </dgm:pt>
    <dgm:pt modelId="{ACC30149-A0D7-4084-A28A-55DDE8F7A206}">
      <dgm:prSet custT="1"/>
      <dgm:spPr/>
      <dgm:t>
        <a:bodyPr/>
        <a:lstStyle/>
        <a:p>
          <a:r>
            <a:rPr lang="en-GB" sz="2400" dirty="0"/>
            <a:t>Your project should be of interest to you and Computing related.</a:t>
          </a:r>
          <a:endParaRPr lang="en-US" sz="2400" dirty="0"/>
        </a:p>
      </dgm:t>
    </dgm:pt>
    <dgm:pt modelId="{2E31A5D9-3B0F-4EC2-B71C-6AE5A88F227E}" type="parTrans" cxnId="{DCF2021B-4624-4A1A-A008-32890186271B}">
      <dgm:prSet/>
      <dgm:spPr/>
      <dgm:t>
        <a:bodyPr/>
        <a:lstStyle/>
        <a:p>
          <a:endParaRPr lang="en-US" sz="2400"/>
        </a:p>
      </dgm:t>
    </dgm:pt>
    <dgm:pt modelId="{B4956820-6CBC-4F47-8342-8973D7BFE626}" type="sibTrans" cxnId="{DCF2021B-4624-4A1A-A008-32890186271B}">
      <dgm:prSet/>
      <dgm:spPr/>
      <dgm:t>
        <a:bodyPr/>
        <a:lstStyle/>
        <a:p>
          <a:endParaRPr lang="en-US" sz="2400"/>
        </a:p>
      </dgm:t>
    </dgm:pt>
    <dgm:pt modelId="{2F20DD2C-26C9-4B05-8489-7619FF83DB10}">
      <dgm:prSet custT="1"/>
      <dgm:spPr/>
      <dgm:t>
        <a:bodyPr/>
        <a:lstStyle/>
        <a:p>
          <a:r>
            <a:rPr lang="en-GB" sz="2400" dirty="0"/>
            <a:t>Your project will need to have a positive purpose and add value to yourself / society in some way.</a:t>
          </a:r>
          <a:endParaRPr lang="en-US" sz="2400" dirty="0"/>
        </a:p>
      </dgm:t>
    </dgm:pt>
    <dgm:pt modelId="{482A0B00-F1D6-4F91-B2A9-CAE908DF7B47}" type="parTrans" cxnId="{C4C28DA5-2A86-476A-8B8D-EA13D07ECB9A}">
      <dgm:prSet/>
      <dgm:spPr/>
      <dgm:t>
        <a:bodyPr/>
        <a:lstStyle/>
        <a:p>
          <a:endParaRPr lang="en-US" sz="2400"/>
        </a:p>
      </dgm:t>
    </dgm:pt>
    <dgm:pt modelId="{99BB0756-B5AF-49E2-9D31-81F8F09FEDA9}" type="sibTrans" cxnId="{C4C28DA5-2A86-476A-8B8D-EA13D07ECB9A}">
      <dgm:prSet/>
      <dgm:spPr/>
      <dgm:t>
        <a:bodyPr/>
        <a:lstStyle/>
        <a:p>
          <a:endParaRPr lang="en-US" sz="2400"/>
        </a:p>
      </dgm:t>
    </dgm:pt>
    <dgm:pt modelId="{AFB1AC5B-913F-4A29-8F5D-61C2623B7A75}">
      <dgm:prSet custT="1"/>
      <dgm:spPr/>
      <dgm:t>
        <a:bodyPr/>
        <a:lstStyle/>
        <a:p>
          <a:r>
            <a:rPr lang="en-GB" sz="2400" dirty="0"/>
            <a:t>Due to the time limitations, be careful to limit the scope of your project.</a:t>
          </a:r>
          <a:endParaRPr lang="en-US" sz="2400" dirty="0"/>
        </a:p>
      </dgm:t>
    </dgm:pt>
    <dgm:pt modelId="{37C5C664-97C5-4557-BBB9-58CBC17AADEF}" type="parTrans" cxnId="{4D2E29CC-B81D-4241-8B2A-42EDB3B0028D}">
      <dgm:prSet/>
      <dgm:spPr/>
      <dgm:t>
        <a:bodyPr/>
        <a:lstStyle/>
        <a:p>
          <a:endParaRPr lang="en-US" sz="2400"/>
        </a:p>
      </dgm:t>
    </dgm:pt>
    <dgm:pt modelId="{306C3A29-657B-4109-9A33-697B32B0774F}" type="sibTrans" cxnId="{4D2E29CC-B81D-4241-8B2A-42EDB3B0028D}">
      <dgm:prSet/>
      <dgm:spPr/>
      <dgm:t>
        <a:bodyPr/>
        <a:lstStyle/>
        <a:p>
          <a:endParaRPr lang="en-US" sz="2400"/>
        </a:p>
      </dgm:t>
    </dgm:pt>
    <dgm:pt modelId="{4C40C8C8-F352-465D-BC3C-26DA19E54B06}" type="pres">
      <dgm:prSet presAssocID="{03317091-69FB-47EF-BC68-1210BCFA3F67}" presName="root" presStyleCnt="0">
        <dgm:presLayoutVars>
          <dgm:dir/>
          <dgm:resizeHandles val="exact"/>
        </dgm:presLayoutVars>
      </dgm:prSet>
      <dgm:spPr/>
    </dgm:pt>
    <dgm:pt modelId="{05B4030A-3DB3-45CE-9938-950D133027A9}" type="pres">
      <dgm:prSet presAssocID="{170D0C01-5BD9-404B-91AF-9694980FF165}" presName="compNode" presStyleCnt="0"/>
      <dgm:spPr/>
    </dgm:pt>
    <dgm:pt modelId="{309532B1-86CD-46BE-9545-6EC458EF7927}" type="pres">
      <dgm:prSet presAssocID="{170D0C01-5BD9-404B-91AF-9694980FF165}" presName="bgRect" presStyleLbl="bgShp" presStyleIdx="0" presStyleCnt="4"/>
      <dgm:spPr/>
    </dgm:pt>
    <dgm:pt modelId="{629E6293-03AC-4C5A-BCF8-661CD3EE586A}" type="pres">
      <dgm:prSet presAssocID="{170D0C01-5BD9-404B-91AF-9694980FF16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D28E4DE4-A12F-4C6D-923C-7C81FD7617EB}" type="pres">
      <dgm:prSet presAssocID="{170D0C01-5BD9-404B-91AF-9694980FF165}" presName="spaceRect" presStyleCnt="0"/>
      <dgm:spPr/>
    </dgm:pt>
    <dgm:pt modelId="{58C61B08-9578-4EF4-BC93-96DE761DCD32}" type="pres">
      <dgm:prSet presAssocID="{170D0C01-5BD9-404B-91AF-9694980FF165}" presName="parTx" presStyleLbl="revTx" presStyleIdx="0" presStyleCnt="4">
        <dgm:presLayoutVars>
          <dgm:chMax val="0"/>
          <dgm:chPref val="0"/>
        </dgm:presLayoutVars>
      </dgm:prSet>
      <dgm:spPr/>
    </dgm:pt>
    <dgm:pt modelId="{7931A02E-3206-4DCC-8C27-7D70B44F17B7}" type="pres">
      <dgm:prSet presAssocID="{EEBDF1D6-CF30-4C98-9701-9ED73B327715}" presName="sibTrans" presStyleCnt="0"/>
      <dgm:spPr/>
    </dgm:pt>
    <dgm:pt modelId="{91A23104-7CB9-4C64-85CD-94A62E3778A2}" type="pres">
      <dgm:prSet presAssocID="{ACC30149-A0D7-4084-A28A-55DDE8F7A206}" presName="compNode" presStyleCnt="0"/>
      <dgm:spPr/>
    </dgm:pt>
    <dgm:pt modelId="{55A7A872-3C53-4105-9F43-398CD9F6E700}" type="pres">
      <dgm:prSet presAssocID="{ACC30149-A0D7-4084-A28A-55DDE8F7A206}" presName="bgRect" presStyleLbl="bgShp" presStyleIdx="1" presStyleCnt="4"/>
      <dgm:spPr/>
    </dgm:pt>
    <dgm:pt modelId="{FA5DC958-8F99-4944-9A52-B73475C8AB4E}" type="pres">
      <dgm:prSet presAssocID="{ACC30149-A0D7-4084-A28A-55DDE8F7A20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ture"/>
        </a:ext>
      </dgm:extLst>
    </dgm:pt>
    <dgm:pt modelId="{8076DA47-2288-4A69-BF20-318A67E5E857}" type="pres">
      <dgm:prSet presAssocID="{ACC30149-A0D7-4084-A28A-55DDE8F7A206}" presName="spaceRect" presStyleCnt="0"/>
      <dgm:spPr/>
    </dgm:pt>
    <dgm:pt modelId="{8456724A-F6DE-45CD-ABC6-CCB4B7B4874D}" type="pres">
      <dgm:prSet presAssocID="{ACC30149-A0D7-4084-A28A-55DDE8F7A206}" presName="parTx" presStyleLbl="revTx" presStyleIdx="1" presStyleCnt="4">
        <dgm:presLayoutVars>
          <dgm:chMax val="0"/>
          <dgm:chPref val="0"/>
        </dgm:presLayoutVars>
      </dgm:prSet>
      <dgm:spPr/>
    </dgm:pt>
    <dgm:pt modelId="{EA933FD9-2E83-4A4A-9885-F4D01C2315BB}" type="pres">
      <dgm:prSet presAssocID="{B4956820-6CBC-4F47-8342-8973D7BFE626}" presName="sibTrans" presStyleCnt="0"/>
      <dgm:spPr/>
    </dgm:pt>
    <dgm:pt modelId="{7EF59A80-F571-4C8C-B576-A1A0D890F6A7}" type="pres">
      <dgm:prSet presAssocID="{2F20DD2C-26C9-4B05-8489-7619FF83DB10}" presName="compNode" presStyleCnt="0"/>
      <dgm:spPr/>
    </dgm:pt>
    <dgm:pt modelId="{EEAD024D-9F26-4143-9007-7C68A75C3BFF}" type="pres">
      <dgm:prSet presAssocID="{2F20DD2C-26C9-4B05-8489-7619FF83DB10}" presName="bgRect" presStyleLbl="bgShp" presStyleIdx="2" presStyleCnt="4"/>
      <dgm:spPr/>
    </dgm:pt>
    <dgm:pt modelId="{79778344-C0D0-4CF3-ABAD-8905003F5A3A}" type="pres">
      <dgm:prSet presAssocID="{2F20DD2C-26C9-4B05-8489-7619FF83DB1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o Male"/>
        </a:ext>
      </dgm:extLst>
    </dgm:pt>
    <dgm:pt modelId="{BF2FA516-7A74-4631-A22E-188F1E19B090}" type="pres">
      <dgm:prSet presAssocID="{2F20DD2C-26C9-4B05-8489-7619FF83DB10}" presName="spaceRect" presStyleCnt="0"/>
      <dgm:spPr/>
    </dgm:pt>
    <dgm:pt modelId="{631B67DB-803A-4303-8AF0-4328279DC98F}" type="pres">
      <dgm:prSet presAssocID="{2F20DD2C-26C9-4B05-8489-7619FF83DB10}" presName="parTx" presStyleLbl="revTx" presStyleIdx="2" presStyleCnt="4">
        <dgm:presLayoutVars>
          <dgm:chMax val="0"/>
          <dgm:chPref val="0"/>
        </dgm:presLayoutVars>
      </dgm:prSet>
      <dgm:spPr/>
    </dgm:pt>
    <dgm:pt modelId="{A0F4CC81-7A4B-44B6-8FD8-8CEF19680389}" type="pres">
      <dgm:prSet presAssocID="{99BB0756-B5AF-49E2-9D31-81F8F09FEDA9}" presName="sibTrans" presStyleCnt="0"/>
      <dgm:spPr/>
    </dgm:pt>
    <dgm:pt modelId="{51249900-5F49-4A15-B26A-093643FADB22}" type="pres">
      <dgm:prSet presAssocID="{AFB1AC5B-913F-4A29-8F5D-61C2623B7A75}" presName="compNode" presStyleCnt="0"/>
      <dgm:spPr/>
    </dgm:pt>
    <dgm:pt modelId="{6DC8B641-383C-4467-95A7-CA4A365429AD}" type="pres">
      <dgm:prSet presAssocID="{AFB1AC5B-913F-4A29-8F5D-61C2623B7A75}" presName="bgRect" presStyleLbl="bgShp" presStyleIdx="3" presStyleCnt="4"/>
      <dgm:spPr/>
    </dgm:pt>
    <dgm:pt modelId="{BFC61C77-D2FC-41B1-9E7A-E5AB97B89EAE}" type="pres">
      <dgm:prSet presAssocID="{AFB1AC5B-913F-4A29-8F5D-61C2623B7A7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1BC7A388-3B1C-4971-96E3-219EA1FDBFEE}" type="pres">
      <dgm:prSet presAssocID="{AFB1AC5B-913F-4A29-8F5D-61C2623B7A75}" presName="spaceRect" presStyleCnt="0"/>
      <dgm:spPr/>
    </dgm:pt>
    <dgm:pt modelId="{D54EE6A3-A127-4A29-9118-5524974076A3}" type="pres">
      <dgm:prSet presAssocID="{AFB1AC5B-913F-4A29-8F5D-61C2623B7A7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8512C03-FB01-4B06-A6C3-B6B1FC17AA4F}" srcId="{03317091-69FB-47EF-BC68-1210BCFA3F67}" destId="{170D0C01-5BD9-404B-91AF-9694980FF165}" srcOrd="0" destOrd="0" parTransId="{AC9B2D14-2181-4D8D-9733-4D7AF06960C9}" sibTransId="{EEBDF1D6-CF30-4C98-9701-9ED73B327715}"/>
    <dgm:cxn modelId="{DCF2021B-4624-4A1A-A008-32890186271B}" srcId="{03317091-69FB-47EF-BC68-1210BCFA3F67}" destId="{ACC30149-A0D7-4084-A28A-55DDE8F7A206}" srcOrd="1" destOrd="0" parTransId="{2E31A5D9-3B0F-4EC2-B71C-6AE5A88F227E}" sibTransId="{B4956820-6CBC-4F47-8342-8973D7BFE626}"/>
    <dgm:cxn modelId="{C5D29B1F-EDF7-4A98-A037-3DAFE392053E}" type="presOf" srcId="{03317091-69FB-47EF-BC68-1210BCFA3F67}" destId="{4C40C8C8-F352-465D-BC3C-26DA19E54B06}" srcOrd="0" destOrd="0" presId="urn:microsoft.com/office/officeart/2018/2/layout/IconVerticalSolidList"/>
    <dgm:cxn modelId="{839F2385-5AB5-4C4C-9B88-9E6E3344B1C7}" type="presOf" srcId="{ACC30149-A0D7-4084-A28A-55DDE8F7A206}" destId="{8456724A-F6DE-45CD-ABC6-CCB4B7B4874D}" srcOrd="0" destOrd="0" presId="urn:microsoft.com/office/officeart/2018/2/layout/IconVerticalSolidList"/>
    <dgm:cxn modelId="{C4C28DA5-2A86-476A-8B8D-EA13D07ECB9A}" srcId="{03317091-69FB-47EF-BC68-1210BCFA3F67}" destId="{2F20DD2C-26C9-4B05-8489-7619FF83DB10}" srcOrd="2" destOrd="0" parTransId="{482A0B00-F1D6-4F91-B2A9-CAE908DF7B47}" sibTransId="{99BB0756-B5AF-49E2-9D31-81F8F09FEDA9}"/>
    <dgm:cxn modelId="{4D2E29CC-B81D-4241-8B2A-42EDB3B0028D}" srcId="{03317091-69FB-47EF-BC68-1210BCFA3F67}" destId="{AFB1AC5B-913F-4A29-8F5D-61C2623B7A75}" srcOrd="3" destOrd="0" parTransId="{37C5C664-97C5-4557-BBB9-58CBC17AADEF}" sibTransId="{306C3A29-657B-4109-9A33-697B32B0774F}"/>
    <dgm:cxn modelId="{2195FCD0-484D-45EE-958A-7409E85B4E26}" type="presOf" srcId="{170D0C01-5BD9-404B-91AF-9694980FF165}" destId="{58C61B08-9578-4EF4-BC93-96DE761DCD32}" srcOrd="0" destOrd="0" presId="urn:microsoft.com/office/officeart/2018/2/layout/IconVerticalSolidList"/>
    <dgm:cxn modelId="{92230DF3-71F9-4D56-B872-9F7A084DAC50}" type="presOf" srcId="{AFB1AC5B-913F-4A29-8F5D-61C2623B7A75}" destId="{D54EE6A3-A127-4A29-9118-5524974076A3}" srcOrd="0" destOrd="0" presId="urn:microsoft.com/office/officeart/2018/2/layout/IconVerticalSolidList"/>
    <dgm:cxn modelId="{399B51FE-D4FF-428E-9EC0-CE6336101B70}" type="presOf" srcId="{2F20DD2C-26C9-4B05-8489-7619FF83DB10}" destId="{631B67DB-803A-4303-8AF0-4328279DC98F}" srcOrd="0" destOrd="0" presId="urn:microsoft.com/office/officeart/2018/2/layout/IconVerticalSolidList"/>
    <dgm:cxn modelId="{CF1738A0-C30B-4872-863D-FD2C59A1D152}" type="presParOf" srcId="{4C40C8C8-F352-465D-BC3C-26DA19E54B06}" destId="{05B4030A-3DB3-45CE-9938-950D133027A9}" srcOrd="0" destOrd="0" presId="urn:microsoft.com/office/officeart/2018/2/layout/IconVerticalSolidList"/>
    <dgm:cxn modelId="{08DFFF5E-B11D-4F55-8EC8-6185E3F3C8F1}" type="presParOf" srcId="{05B4030A-3DB3-45CE-9938-950D133027A9}" destId="{309532B1-86CD-46BE-9545-6EC458EF7927}" srcOrd="0" destOrd="0" presId="urn:microsoft.com/office/officeart/2018/2/layout/IconVerticalSolidList"/>
    <dgm:cxn modelId="{BDBCE21B-DF03-49E0-9BB8-1BF48602BEE6}" type="presParOf" srcId="{05B4030A-3DB3-45CE-9938-950D133027A9}" destId="{629E6293-03AC-4C5A-BCF8-661CD3EE586A}" srcOrd="1" destOrd="0" presId="urn:microsoft.com/office/officeart/2018/2/layout/IconVerticalSolidList"/>
    <dgm:cxn modelId="{EDF343FF-7447-4879-8135-6EA8CD4652F1}" type="presParOf" srcId="{05B4030A-3DB3-45CE-9938-950D133027A9}" destId="{D28E4DE4-A12F-4C6D-923C-7C81FD7617EB}" srcOrd="2" destOrd="0" presId="urn:microsoft.com/office/officeart/2018/2/layout/IconVerticalSolidList"/>
    <dgm:cxn modelId="{5FDEE399-6D66-4A90-BAE0-758EC59E19D5}" type="presParOf" srcId="{05B4030A-3DB3-45CE-9938-950D133027A9}" destId="{58C61B08-9578-4EF4-BC93-96DE761DCD32}" srcOrd="3" destOrd="0" presId="urn:microsoft.com/office/officeart/2018/2/layout/IconVerticalSolidList"/>
    <dgm:cxn modelId="{7675BBC9-6F04-47AF-82DA-3A743D9630C9}" type="presParOf" srcId="{4C40C8C8-F352-465D-BC3C-26DA19E54B06}" destId="{7931A02E-3206-4DCC-8C27-7D70B44F17B7}" srcOrd="1" destOrd="0" presId="urn:microsoft.com/office/officeart/2018/2/layout/IconVerticalSolidList"/>
    <dgm:cxn modelId="{B5D980BD-3856-4F7C-910D-28A622A7C879}" type="presParOf" srcId="{4C40C8C8-F352-465D-BC3C-26DA19E54B06}" destId="{91A23104-7CB9-4C64-85CD-94A62E3778A2}" srcOrd="2" destOrd="0" presId="urn:microsoft.com/office/officeart/2018/2/layout/IconVerticalSolidList"/>
    <dgm:cxn modelId="{1DFB8675-7D23-4CAA-8E75-0679C3232208}" type="presParOf" srcId="{91A23104-7CB9-4C64-85CD-94A62E3778A2}" destId="{55A7A872-3C53-4105-9F43-398CD9F6E700}" srcOrd="0" destOrd="0" presId="urn:microsoft.com/office/officeart/2018/2/layout/IconVerticalSolidList"/>
    <dgm:cxn modelId="{2AE5D362-9A75-4FDC-8FB2-E2B14DB13A2D}" type="presParOf" srcId="{91A23104-7CB9-4C64-85CD-94A62E3778A2}" destId="{FA5DC958-8F99-4944-9A52-B73475C8AB4E}" srcOrd="1" destOrd="0" presId="urn:microsoft.com/office/officeart/2018/2/layout/IconVerticalSolidList"/>
    <dgm:cxn modelId="{AA24C53F-B38B-492E-AFF0-4E8390E5B7A9}" type="presParOf" srcId="{91A23104-7CB9-4C64-85CD-94A62E3778A2}" destId="{8076DA47-2288-4A69-BF20-318A67E5E857}" srcOrd="2" destOrd="0" presId="urn:microsoft.com/office/officeart/2018/2/layout/IconVerticalSolidList"/>
    <dgm:cxn modelId="{F2B92875-1568-4CFE-AB9C-16B800E12AD4}" type="presParOf" srcId="{91A23104-7CB9-4C64-85CD-94A62E3778A2}" destId="{8456724A-F6DE-45CD-ABC6-CCB4B7B4874D}" srcOrd="3" destOrd="0" presId="urn:microsoft.com/office/officeart/2018/2/layout/IconVerticalSolidList"/>
    <dgm:cxn modelId="{3D755FEB-0380-4592-9229-F0C375A5DA11}" type="presParOf" srcId="{4C40C8C8-F352-465D-BC3C-26DA19E54B06}" destId="{EA933FD9-2E83-4A4A-9885-F4D01C2315BB}" srcOrd="3" destOrd="0" presId="urn:microsoft.com/office/officeart/2018/2/layout/IconVerticalSolidList"/>
    <dgm:cxn modelId="{0B0685B3-F5F7-4963-8D08-6184396DC64E}" type="presParOf" srcId="{4C40C8C8-F352-465D-BC3C-26DA19E54B06}" destId="{7EF59A80-F571-4C8C-B576-A1A0D890F6A7}" srcOrd="4" destOrd="0" presId="urn:microsoft.com/office/officeart/2018/2/layout/IconVerticalSolidList"/>
    <dgm:cxn modelId="{9FB113AC-C58D-4F63-89F7-71CD371DB1CE}" type="presParOf" srcId="{7EF59A80-F571-4C8C-B576-A1A0D890F6A7}" destId="{EEAD024D-9F26-4143-9007-7C68A75C3BFF}" srcOrd="0" destOrd="0" presId="urn:microsoft.com/office/officeart/2018/2/layout/IconVerticalSolidList"/>
    <dgm:cxn modelId="{C6039512-0FC6-407E-9ED9-9B2E572D433C}" type="presParOf" srcId="{7EF59A80-F571-4C8C-B576-A1A0D890F6A7}" destId="{79778344-C0D0-4CF3-ABAD-8905003F5A3A}" srcOrd="1" destOrd="0" presId="urn:microsoft.com/office/officeart/2018/2/layout/IconVerticalSolidList"/>
    <dgm:cxn modelId="{2405E34E-8395-46BA-A76D-1CC89E630233}" type="presParOf" srcId="{7EF59A80-F571-4C8C-B576-A1A0D890F6A7}" destId="{BF2FA516-7A74-4631-A22E-188F1E19B090}" srcOrd="2" destOrd="0" presId="urn:microsoft.com/office/officeart/2018/2/layout/IconVerticalSolidList"/>
    <dgm:cxn modelId="{43C0B699-F549-4DC0-ABF6-F168A9CACB38}" type="presParOf" srcId="{7EF59A80-F571-4C8C-B576-A1A0D890F6A7}" destId="{631B67DB-803A-4303-8AF0-4328279DC98F}" srcOrd="3" destOrd="0" presId="urn:microsoft.com/office/officeart/2018/2/layout/IconVerticalSolidList"/>
    <dgm:cxn modelId="{DB30E9D4-9442-4F90-8AC2-0A1496F80991}" type="presParOf" srcId="{4C40C8C8-F352-465D-BC3C-26DA19E54B06}" destId="{A0F4CC81-7A4B-44B6-8FD8-8CEF19680389}" srcOrd="5" destOrd="0" presId="urn:microsoft.com/office/officeart/2018/2/layout/IconVerticalSolidList"/>
    <dgm:cxn modelId="{ECFFF680-351B-4D79-BE0B-16674501DC78}" type="presParOf" srcId="{4C40C8C8-F352-465D-BC3C-26DA19E54B06}" destId="{51249900-5F49-4A15-B26A-093643FADB22}" srcOrd="6" destOrd="0" presId="urn:microsoft.com/office/officeart/2018/2/layout/IconVerticalSolidList"/>
    <dgm:cxn modelId="{2EBC15D5-38DE-49F0-A65C-8B07335143A4}" type="presParOf" srcId="{51249900-5F49-4A15-B26A-093643FADB22}" destId="{6DC8B641-383C-4467-95A7-CA4A365429AD}" srcOrd="0" destOrd="0" presId="urn:microsoft.com/office/officeart/2018/2/layout/IconVerticalSolidList"/>
    <dgm:cxn modelId="{1BED514D-566E-461D-A023-D1AE9E80450C}" type="presParOf" srcId="{51249900-5F49-4A15-B26A-093643FADB22}" destId="{BFC61C77-D2FC-41B1-9E7A-E5AB97B89EAE}" srcOrd="1" destOrd="0" presId="urn:microsoft.com/office/officeart/2018/2/layout/IconVerticalSolidList"/>
    <dgm:cxn modelId="{02583AF4-4731-45A4-A42D-D3C7AD5A9074}" type="presParOf" srcId="{51249900-5F49-4A15-B26A-093643FADB22}" destId="{1BC7A388-3B1C-4971-96E3-219EA1FDBFEE}" srcOrd="2" destOrd="0" presId="urn:microsoft.com/office/officeart/2018/2/layout/IconVerticalSolidList"/>
    <dgm:cxn modelId="{18728598-0E19-4317-8BD4-3272D8606BAB}" type="presParOf" srcId="{51249900-5F49-4A15-B26A-093643FADB22}" destId="{D54EE6A3-A127-4A29-9118-5524974076A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532B1-86CD-46BE-9545-6EC458EF7927}">
      <dsp:nvSpPr>
        <dsp:cNvPr id="0" name=""/>
        <dsp:cNvSpPr/>
      </dsp:nvSpPr>
      <dsp:spPr>
        <a:xfrm>
          <a:off x="0" y="1902"/>
          <a:ext cx="10506456" cy="9644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E6293-03AC-4C5A-BCF8-661CD3EE586A}">
      <dsp:nvSpPr>
        <dsp:cNvPr id="0" name=""/>
        <dsp:cNvSpPr/>
      </dsp:nvSpPr>
      <dsp:spPr>
        <a:xfrm>
          <a:off x="291746" y="218904"/>
          <a:ext cx="530447" cy="5304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61B08-9578-4EF4-BC93-96DE761DCD32}">
      <dsp:nvSpPr>
        <dsp:cNvPr id="0" name=""/>
        <dsp:cNvSpPr/>
      </dsp:nvSpPr>
      <dsp:spPr>
        <a:xfrm>
          <a:off x="1113940" y="190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</a:t>
          </a:r>
          <a:r>
            <a:rPr lang="en-GB" sz="2400" b="0" i="0" kern="1200" dirty="0"/>
            <a:t>our project should help you to develop new up-to-date skills.</a:t>
          </a:r>
          <a:endParaRPr lang="en-US" sz="2400" kern="1200" dirty="0"/>
        </a:p>
      </dsp:txBody>
      <dsp:txXfrm>
        <a:off x="1113940" y="1902"/>
        <a:ext cx="9392515" cy="964450"/>
      </dsp:txXfrm>
    </dsp:sp>
    <dsp:sp modelId="{55A7A872-3C53-4105-9F43-398CD9F6E700}">
      <dsp:nvSpPr>
        <dsp:cNvPr id="0" name=""/>
        <dsp:cNvSpPr/>
      </dsp:nvSpPr>
      <dsp:spPr>
        <a:xfrm>
          <a:off x="0" y="1207466"/>
          <a:ext cx="10506456" cy="9644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DC958-8F99-4944-9A52-B73475C8AB4E}">
      <dsp:nvSpPr>
        <dsp:cNvPr id="0" name=""/>
        <dsp:cNvSpPr/>
      </dsp:nvSpPr>
      <dsp:spPr>
        <a:xfrm>
          <a:off x="291746" y="1424467"/>
          <a:ext cx="530447" cy="5304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6724A-F6DE-45CD-ABC6-CCB4B7B4874D}">
      <dsp:nvSpPr>
        <dsp:cNvPr id="0" name=""/>
        <dsp:cNvSpPr/>
      </dsp:nvSpPr>
      <dsp:spPr>
        <a:xfrm>
          <a:off x="1113940" y="1207466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should be of interest to you and Computing related.</a:t>
          </a:r>
          <a:endParaRPr lang="en-US" sz="2400" kern="1200" dirty="0"/>
        </a:p>
      </dsp:txBody>
      <dsp:txXfrm>
        <a:off x="1113940" y="1207466"/>
        <a:ext cx="9392515" cy="964450"/>
      </dsp:txXfrm>
    </dsp:sp>
    <dsp:sp modelId="{EEAD024D-9F26-4143-9007-7C68A75C3BFF}">
      <dsp:nvSpPr>
        <dsp:cNvPr id="0" name=""/>
        <dsp:cNvSpPr/>
      </dsp:nvSpPr>
      <dsp:spPr>
        <a:xfrm>
          <a:off x="0" y="2413029"/>
          <a:ext cx="10506456" cy="9644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78344-C0D0-4CF3-ABAD-8905003F5A3A}">
      <dsp:nvSpPr>
        <dsp:cNvPr id="0" name=""/>
        <dsp:cNvSpPr/>
      </dsp:nvSpPr>
      <dsp:spPr>
        <a:xfrm>
          <a:off x="291746" y="2630030"/>
          <a:ext cx="530447" cy="5304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B67DB-803A-4303-8AF0-4328279DC98F}">
      <dsp:nvSpPr>
        <dsp:cNvPr id="0" name=""/>
        <dsp:cNvSpPr/>
      </dsp:nvSpPr>
      <dsp:spPr>
        <a:xfrm>
          <a:off x="1113940" y="2413029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will need to have a positive purpose and add value to yourself / society in some way.</a:t>
          </a:r>
          <a:endParaRPr lang="en-US" sz="2400" kern="1200" dirty="0"/>
        </a:p>
      </dsp:txBody>
      <dsp:txXfrm>
        <a:off x="1113940" y="2413029"/>
        <a:ext cx="9392515" cy="964450"/>
      </dsp:txXfrm>
    </dsp:sp>
    <dsp:sp modelId="{6DC8B641-383C-4467-95A7-CA4A365429AD}">
      <dsp:nvSpPr>
        <dsp:cNvPr id="0" name=""/>
        <dsp:cNvSpPr/>
      </dsp:nvSpPr>
      <dsp:spPr>
        <a:xfrm>
          <a:off x="0" y="3618592"/>
          <a:ext cx="10506456" cy="9644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61C77-D2FC-41B1-9E7A-E5AB97B89EAE}">
      <dsp:nvSpPr>
        <dsp:cNvPr id="0" name=""/>
        <dsp:cNvSpPr/>
      </dsp:nvSpPr>
      <dsp:spPr>
        <a:xfrm>
          <a:off x="291746" y="3835593"/>
          <a:ext cx="530447" cy="5304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EE6A3-A127-4A29-9118-5524974076A3}">
      <dsp:nvSpPr>
        <dsp:cNvPr id="0" name=""/>
        <dsp:cNvSpPr/>
      </dsp:nvSpPr>
      <dsp:spPr>
        <a:xfrm>
          <a:off x="1113940" y="361859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Due to the time limitations, be careful to limit the scope of your project.</a:t>
          </a:r>
          <a:endParaRPr lang="en-US" sz="2400" kern="1200" dirty="0"/>
        </a:p>
      </dsp:txBody>
      <dsp:txXfrm>
        <a:off x="1113940" y="3618592"/>
        <a:ext cx="9392515" cy="964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13/02/2022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-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E.g. When FROZEN exploded across the world innovative people made millions creating FROZEN (or Star Wars) themed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indie games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3D printed snow-flake coasters etc…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98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It could bring people together in some way e.g. to help them collaborate or support each other or create connections to achieve an aim – perhaps a social or skill-sharing element.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 allow people to use and apply their skills (self-actualise) in a way that would help others.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1AE9B-E61A-4685-BFE0-A0EC465E8E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8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It could bring people together in some way e.g. to help them collaborate or support each other or create connections to achieve an aim – perhaps a social or skill-sharing element.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 allow people to use and apply their skills (self-actualise) in a way that would help others.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1AE9B-E61A-4685-BFE0-A0EC465E8E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247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reflections.blogspot.com/2014_11_01_archive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iegogo.com/" TargetMode="External"/><Relationship Id="rId2" Type="http://schemas.openxmlformats.org/officeDocument/2006/relationships/hyperlink" Target="https://www.kickstarter.com/discover/categories/technolog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2AF31E-53D6-43AD-BAD1-1D9DAAF3779D}"/>
              </a:ext>
            </a:extLst>
          </p:cNvPr>
          <p:cNvSpPr txBox="1">
            <a:spLocks/>
          </p:cNvSpPr>
          <p:nvPr/>
        </p:nvSpPr>
        <p:spPr>
          <a:xfrm>
            <a:off x="737610" y="2944117"/>
            <a:ext cx="4039471" cy="12053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5000" b="1" dirty="0"/>
              <a:t>Changemakers: </a:t>
            </a:r>
            <a:r>
              <a:rPr lang="en-US" sz="2800" b="1" dirty="0"/>
              <a:t>Creativity &amp; Value Creation.</a:t>
            </a:r>
            <a:endParaRPr lang="en-US" sz="5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58968-7626-41FE-A7FF-09DF80DF5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dirty="0"/>
              <a:t>2. Ideation.</a:t>
            </a:r>
          </a:p>
        </p:txBody>
      </p:sp>
      <p:sp>
        <p:nvSpPr>
          <p:cNvPr id="44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3A1EC75-207A-48A6-B549-9EFD13CD14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6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E9D26E-B7A6-48C5-8C36-002D12A90D4D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4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995" y="1305502"/>
            <a:ext cx="10632527" cy="4954395"/>
          </a:xfrm>
          <a:noFill/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171450">
              <a:lnSpc>
                <a:spcPct val="120000"/>
              </a:lnSpc>
            </a:pP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this module (L5 CM-CVC), you focus on your Project design, and you are asked to:</a:t>
            </a:r>
            <a:b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b="1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GB" sz="2800" b="1" u="sng" strike="noStrike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Assignment 1: </a:t>
            </a: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Brainstorm and select an idea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Document research methods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(e.g. Qualitative &amp; Quantitative methods such as Secondary Lit. rev. research and Primary Questionnaire/interview research).</a:t>
            </a:r>
          </a:p>
          <a:p>
            <a:pPr marL="171450">
              <a:lnSpc>
                <a:spcPct val="120000"/>
              </a:lnSpc>
            </a:pP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</a:t>
            </a:r>
            <a:r>
              <a:rPr lang="en-GB" sz="2800" b="1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u="sng" strike="noStrike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Assignment 2:</a:t>
            </a:r>
            <a:b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Document Project Planning 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project objectives, scope, proposed solution and required resources)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Project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Management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(project timeline/Gantt chart) &amp; some Project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Analysis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&amp;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Design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work.</a:t>
            </a: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There will be an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opportunity to practically implement the project idea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either in the Emerging Trends or Independent project modules.</a:t>
            </a:r>
            <a:endParaRPr lang="en-GB" sz="2800" u="none" strike="noStrike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278607" y="303515"/>
            <a:ext cx="103453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Project design &amp; implementation:</a:t>
            </a:r>
            <a:endParaRPr lang="en-GB" sz="6000" u="sng" dirty="0"/>
          </a:p>
        </p:txBody>
      </p:sp>
    </p:spTree>
    <p:extLst>
      <p:ext uri="{BB962C8B-B14F-4D97-AF65-F5344CB8AC3E}">
        <p14:creationId xmlns:p14="http://schemas.microsoft.com/office/powerpoint/2010/main" val="63208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3620" y="1756370"/>
            <a:ext cx="9085966" cy="3098128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719138" indent="-547688">
              <a:buFont typeface="+mj-lt"/>
              <a:buAutoNum type="arabicPeriod"/>
            </a:pPr>
            <a:r>
              <a:rPr lang="en-US" sz="4000" b="1" dirty="0"/>
              <a:t>lesson: Unit 1: Section 1.</a:t>
            </a:r>
            <a:endParaRPr lang="en-US" sz="3800" b="1" dirty="0"/>
          </a:p>
          <a:p>
            <a:pPr marL="742950" indent="-561975">
              <a:buFont typeface="+mj-lt"/>
              <a:buAutoNum type="arabicPeriod"/>
            </a:pPr>
            <a:r>
              <a:rPr lang="en-US" sz="4000" b="1" dirty="0"/>
              <a:t>Assignment 1 Task 1 Q.1 = Mind Map.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5748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Last</a:t>
            </a:r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week’s Activity:</a:t>
            </a:r>
            <a:endParaRPr lang="en-GB" sz="5400" u="sng" dirty="0"/>
          </a:p>
        </p:txBody>
      </p:sp>
      <p:sp>
        <p:nvSpPr>
          <p:cNvPr id="6" name="Arc 5">
            <a:extLst>
              <a:ext uri="{FF2B5EF4-FFF2-40B4-BE49-F238E27FC236}">
                <a16:creationId xmlns:a16="http://schemas.microsoft.com/office/drawing/2014/main" id="{97F96FB6-4388-4A58-829F-58365FF56CD8}"/>
              </a:ext>
            </a:extLst>
          </p:cNvPr>
          <p:cNvSpPr/>
          <p:nvPr/>
        </p:nvSpPr>
        <p:spPr>
          <a:xfrm rot="7949683">
            <a:off x="7600781" y="2708242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289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43" y="426203"/>
            <a:ext cx="6955008" cy="108363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b="1" u="sng" dirty="0"/>
              <a:t>Bg. </a:t>
            </a:r>
            <a:r>
              <a:rPr lang="en-US" sz="4800" b="1" u="sng" dirty="0"/>
              <a:t>Assignment 1 - Task 1: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649167"/>
            <a:ext cx="8965769" cy="43161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70510">
              <a:lnSpc>
                <a:spcPct val="100000"/>
              </a:lnSpc>
              <a:spcBef>
                <a:spcPts val="0"/>
              </a:spcBef>
            </a:pPr>
            <a:r>
              <a:rPr lang="en-GB" sz="2800" b="1" dirty="0"/>
              <a:t>Task 1: Moodle Unit 1 Section 1 &amp; Mind Map.</a:t>
            </a:r>
            <a:br>
              <a:rPr lang="en-GB" sz="2800" dirty="0"/>
            </a:br>
            <a:r>
              <a:rPr lang="en-GB" sz="2800" dirty="0"/>
              <a:t>Use the topics covered in the following online sections to help you answer the questions below.</a:t>
            </a:r>
          </a:p>
          <a:p>
            <a:pPr marL="742950" lvl="1" indent="-285750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400" b="1" dirty="0"/>
              <a:t>Unit 1 Section 1: How Innovation Shapes The World. </a:t>
            </a:r>
            <a:r>
              <a:rPr lang="en-GB" sz="2400" dirty="0"/>
              <a:t>The role that creativity and innovation plays in the development of society and self.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SzPts val="1100"/>
              <a:buFont typeface="Courier New" panose="02070309020205020404" pitchFamily="49" charset="0"/>
              <a:buChar char="o"/>
            </a:pPr>
            <a:r>
              <a:rPr lang="en-GB" sz="2800" b="1" dirty="0"/>
              <a:t>Q1. </a:t>
            </a:r>
            <a:r>
              <a:rPr lang="en-GB" sz="2800" dirty="0"/>
              <a:t>Create a mind map that includes some of the topics from Section 1 of Unit 1 on Moodle and some project ideas from areas of personal interest related to your programme of study.</a:t>
            </a:r>
          </a:p>
        </p:txBody>
      </p:sp>
      <p:pic>
        <p:nvPicPr>
          <p:cNvPr id="6" name="Graphic 6" descr="Document outline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9174097" y="2031850"/>
            <a:ext cx="2794300" cy="279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7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3620" y="1756370"/>
            <a:ext cx="9085966" cy="3098128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171450"/>
            <a:r>
              <a:rPr lang="en-GB" sz="4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Assignment 1 Task 1 Q.2:</a:t>
            </a:r>
          </a:p>
          <a:p>
            <a:pPr marL="171450"/>
            <a:r>
              <a:rPr lang="en-GB" sz="32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Q2.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rainstorm, consider and select a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project idea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forward, and add this to the mind map created 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Q1.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5606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week’s Activity:</a:t>
            </a:r>
            <a:endParaRPr lang="en-GB" sz="5400" u="sng" dirty="0"/>
          </a:p>
        </p:txBody>
      </p:sp>
      <p:sp>
        <p:nvSpPr>
          <p:cNvPr id="6" name="Arc 5">
            <a:extLst>
              <a:ext uri="{FF2B5EF4-FFF2-40B4-BE49-F238E27FC236}">
                <a16:creationId xmlns:a16="http://schemas.microsoft.com/office/drawing/2014/main" id="{97F96FB6-4388-4A58-829F-58365FF56CD8}"/>
              </a:ext>
            </a:extLst>
          </p:cNvPr>
          <p:cNvSpPr/>
          <p:nvPr/>
        </p:nvSpPr>
        <p:spPr>
          <a:xfrm rot="7949683">
            <a:off x="7600781" y="2708242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671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22465" y="814127"/>
            <a:ext cx="6885113" cy="1461778"/>
          </a:xfrm>
        </p:spPr>
        <p:txBody>
          <a:bodyPr anchor="ctr">
            <a:normAutofit/>
          </a:bodyPr>
          <a:lstStyle/>
          <a:p>
            <a:r>
              <a:rPr lang="en-GB" sz="4800" u="sng" dirty="0">
                <a:latin typeface="+mn-lt"/>
                <a:cs typeface="Arial" panose="020B0604020202020204" pitchFamily="34" charset="0"/>
              </a:rPr>
              <a:t>Innovation &amp; Ideation Tips</a:t>
            </a: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32700" y="2241074"/>
            <a:ext cx="6682233" cy="4210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cs typeface="Arial" panose="020B0604020202020204" pitchFamily="34" charset="0"/>
              </a:rPr>
              <a:t>The following slides provide some hints and tips to help you create/select an idea for your project. For now:</a:t>
            </a:r>
          </a:p>
          <a:p>
            <a:pPr marL="457200" lvl="1" indent="-457200">
              <a:spcBef>
                <a:spcPts val="1000"/>
              </a:spcBef>
              <a:buFont typeface="+mj-lt"/>
              <a:buAutoNum type="arabicPeriod"/>
            </a:pPr>
            <a:r>
              <a:rPr lang="en-GB" sz="2800" dirty="0"/>
              <a:t>Create a new word document for the module.</a:t>
            </a:r>
          </a:p>
          <a:p>
            <a:pPr marL="457200" lvl="1" indent="-457200">
              <a:spcBef>
                <a:spcPts val="1000"/>
              </a:spcBef>
              <a:buFont typeface="+mj-lt"/>
              <a:buAutoNum type="arabicPeriod"/>
            </a:pPr>
            <a:r>
              <a:rPr lang="en-GB" sz="2800" dirty="0"/>
              <a:t>Note down</a:t>
            </a:r>
            <a:r>
              <a:rPr lang="en-GB" sz="2800" b="1" dirty="0"/>
              <a:t> ideas </a:t>
            </a:r>
            <a:r>
              <a:rPr lang="en-GB" sz="2800" dirty="0"/>
              <a:t>that come to you while considering what you would like to do for your project, during and after the tutorial.</a:t>
            </a:r>
          </a:p>
        </p:txBody>
      </p:sp>
      <p:sp>
        <p:nvSpPr>
          <p:cNvPr id="23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5AF5770-2242-4B49-A444-EAB339707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546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337" y="0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chemeClr val="tx2"/>
                </a:solidFill>
              </a:rPr>
              <a:t>Overview</a:t>
            </a:r>
            <a:r>
              <a:rPr lang="en-GB" sz="4400" b="1" u="sng" dirty="0">
                <a:solidFill>
                  <a:schemeClr val="tx2"/>
                </a:solidFill>
              </a:rPr>
              <a:t>: </a:t>
            </a:r>
            <a:r>
              <a:rPr lang="en-GB" b="1" u="sng" dirty="0"/>
              <a:t>Project Ideas.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75203-64B5-4F1A-8CE4-EA01991B9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337" y="1233943"/>
            <a:ext cx="11368691" cy="5270936"/>
          </a:xfrm>
        </p:spPr>
        <p:txBody>
          <a:bodyPr>
            <a:noAutofit/>
          </a:bodyPr>
          <a:lstStyle/>
          <a:p>
            <a:r>
              <a:rPr lang="en-GB" sz="2400" dirty="0"/>
              <a:t>The</a:t>
            </a:r>
            <a:r>
              <a:rPr lang="en-GB" sz="2400" b="0" i="0" dirty="0">
                <a:effectLst/>
              </a:rPr>
              <a:t> Changemakers Computing Innovation Project, is an opportunity to consider how you could learn and develop new skills and/or</a:t>
            </a:r>
            <a:r>
              <a:rPr lang="en-GB" sz="2400" dirty="0"/>
              <a:t> to help you start/progress your career in an area of interest to you.</a:t>
            </a:r>
          </a:p>
          <a:p>
            <a:r>
              <a:rPr lang="en-GB" sz="2400" b="0" i="0" dirty="0">
                <a:effectLst/>
              </a:rPr>
              <a:t>Your idea can be based on new and emerging technologies or apply an existing traditional technology in a contemporary way. </a:t>
            </a:r>
          </a:p>
          <a:p>
            <a:r>
              <a:rPr lang="en-GB" sz="2400" dirty="0"/>
              <a:t>Your project can be based on a new technology that you would like to learn, </a:t>
            </a:r>
            <a:r>
              <a:rPr lang="en-GB" sz="2400" b="1" dirty="0"/>
              <a:t>such as</a:t>
            </a:r>
            <a:r>
              <a:rPr lang="en-GB" sz="2400" dirty="0"/>
              <a:t>: AR/VR, Web or Mobile App. Development, Game des./dev., Cloud tools (e.g. testing new Cloud based AI tools), Containers or Container Management (Docker / Kubernetes), or if you'd always wanted to learn python and wanted to use it for AI, or Game des/dev, Create/Contribute to an Online Open Source Project, a, IoT/electronics solution using a </a:t>
            </a:r>
            <a:r>
              <a:rPr lang="en-GB" sz="2400" dirty="0" err="1"/>
              <a:t>Rasp.Pi</a:t>
            </a:r>
            <a:r>
              <a:rPr lang="en-GB" sz="2400" dirty="0"/>
              <a:t>/Arduino, </a:t>
            </a:r>
            <a:r>
              <a:rPr lang="en-GB" sz="2400" dirty="0" err="1"/>
              <a:t>CyberSec</a:t>
            </a:r>
            <a:r>
              <a:rPr lang="en-GB" sz="2400" dirty="0"/>
              <a:t> tools for penetration testing and system hardening or use of Digital Marketing tools. These are only a few examples.</a:t>
            </a:r>
          </a:p>
        </p:txBody>
      </p:sp>
      <p:sp>
        <p:nvSpPr>
          <p:cNvPr id="4" name="Arc 3">
            <a:extLst>
              <a:ext uri="{FF2B5EF4-FFF2-40B4-BE49-F238E27FC236}">
                <a16:creationId xmlns:a16="http://schemas.microsoft.com/office/drawing/2014/main" id="{BAF40C2A-246D-4114-807C-3AC3BC97D637}"/>
              </a:ext>
            </a:extLst>
          </p:cNvPr>
          <p:cNvSpPr/>
          <p:nvPr/>
        </p:nvSpPr>
        <p:spPr>
          <a:xfrm rot="7949683">
            <a:off x="8055238" y="3065079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563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337" y="0"/>
            <a:ext cx="10515600" cy="1325563"/>
          </a:xfrm>
        </p:spPr>
        <p:txBody>
          <a:bodyPr/>
          <a:lstStyle/>
          <a:p>
            <a:r>
              <a:rPr lang="en-GB" b="1" u="sng" dirty="0"/>
              <a:t>Project purpose and PSI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75203-64B5-4F1A-8CE4-EA01991B9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654" y="1049076"/>
            <a:ext cx="11368691" cy="5270936"/>
          </a:xfrm>
        </p:spPr>
        <p:txBody>
          <a:bodyPr>
            <a:normAutofit/>
          </a:bodyPr>
          <a:lstStyle/>
          <a:p>
            <a:r>
              <a:rPr lang="en-GB" dirty="0"/>
              <a:t>You will need to state a purpose for your project e.g., that the Technology could help to solve a problem i.e., to provide value to society / the community / an Organisation / a group of people in some way. </a:t>
            </a:r>
          </a:p>
          <a:p>
            <a:r>
              <a:rPr lang="en-GB" dirty="0"/>
              <a:t>The idea could add value and benefit a group of people or an organisation in some way. </a:t>
            </a:r>
          </a:p>
          <a:p>
            <a:r>
              <a:rPr lang="en-GB" dirty="0"/>
              <a:t>Ultimately the project will help you to learn new skills and will have an intended positive outcome. </a:t>
            </a:r>
          </a:p>
          <a:p>
            <a:r>
              <a:rPr lang="en-GB" dirty="0"/>
              <a:t>Consider how existing technology helps you and other people.</a:t>
            </a:r>
          </a:p>
          <a:p>
            <a:r>
              <a:rPr lang="en-GB" dirty="0"/>
              <a:t>Then consider how your idea could have a PSI Positive Social Impact.</a:t>
            </a:r>
          </a:p>
        </p:txBody>
      </p:sp>
      <p:pic>
        <p:nvPicPr>
          <p:cNvPr id="6" name="Picture 5" descr="Light bulb with hanging lights background">
            <a:extLst>
              <a:ext uri="{FF2B5EF4-FFF2-40B4-BE49-F238E27FC236}">
                <a16:creationId xmlns:a16="http://schemas.microsoft.com/office/drawing/2014/main" id="{E9E3636D-9408-49E6-8952-3938D85F30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391" y="5137689"/>
            <a:ext cx="2417353" cy="158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1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Bg.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IMAGINATION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Creativity &amp; Innovation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is like a blank canvas: You can create anything you can imagine.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Think differently - Think outside the box.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Use your imagination 👍💡☼.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Value and note down ideas that come to your mind.</a:t>
            </a:r>
          </a:p>
          <a:p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Value areas that are of interest and important to you.</a:t>
            </a:r>
          </a:p>
          <a:p>
            <a:endParaRPr lang="en-GB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4569" y="-32865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29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Bg. </a:t>
            </a:r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PROMBLEMS &amp; FRUSTARTIONS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80" y="175815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Problems, frustrations and challenges in life can be a great source of motivation.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They can lead to beneficial innovations.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Many people will have the same problem / frustration and challenge.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think of a problem that needs solving?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think of a better way of doing something?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create something to help yourself or another person?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create something to help a colleague, family member or friend?</a:t>
            </a:r>
          </a:p>
          <a:p>
            <a:pPr marL="914400" lvl="2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Consider how technology could be used to help/solve a problem.</a:t>
            </a:r>
          </a:p>
          <a:p>
            <a:endParaRPr lang="en-GB" sz="3600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4569" y="-32865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93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6000" dirty="0"/>
              <a:t>Bg. </a:t>
            </a: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TECH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29" y="1689786"/>
            <a:ext cx="11118742" cy="4734719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/>
              <a:t>UTILISE NEW TECH *</a:t>
            </a:r>
          </a:p>
          <a:p>
            <a:pPr marL="0" indent="0">
              <a:buNone/>
            </a:pPr>
            <a:r>
              <a:rPr lang="en-US" sz="2400" b="1" dirty="0"/>
              <a:t>Use new technologies in the are of your personal interest / </a:t>
            </a:r>
            <a:r>
              <a:rPr lang="en-US" sz="2400" b="1" dirty="0" err="1"/>
              <a:t>programme</a:t>
            </a:r>
            <a:r>
              <a:rPr lang="en-US" sz="2400" b="1" dirty="0"/>
              <a:t> of study e.g.</a:t>
            </a:r>
            <a:endParaRPr lang="en-US" sz="2400" dirty="0"/>
          </a:p>
          <a:p>
            <a:r>
              <a:rPr lang="en-US" sz="2400" dirty="0"/>
              <a:t>New Web or Mobile Application Development technologies; </a:t>
            </a:r>
          </a:p>
          <a:p>
            <a:r>
              <a:rPr lang="en-US" sz="2400" dirty="0"/>
              <a:t>New Cloud Apps / Tools / Services;</a:t>
            </a:r>
          </a:p>
          <a:p>
            <a:r>
              <a:rPr lang="en-US" sz="2400" dirty="0"/>
              <a:t>AI, AR / VR;</a:t>
            </a:r>
          </a:p>
          <a:p>
            <a:r>
              <a:rPr lang="en-US" sz="2400" dirty="0"/>
              <a:t>IoT Internet of Things, Smart &amp; Connected devices;</a:t>
            </a:r>
          </a:p>
          <a:p>
            <a:r>
              <a:rPr lang="en-US" sz="2400" dirty="0"/>
              <a:t>Game design, development and/or animation;</a:t>
            </a:r>
          </a:p>
          <a:p>
            <a:r>
              <a:rPr lang="en-US" sz="2400" dirty="0"/>
              <a:t>Enhancing Usability &amp; accessibility;</a:t>
            </a:r>
          </a:p>
          <a:p>
            <a:r>
              <a:rPr lang="en-US" sz="2400" dirty="0"/>
              <a:t>Data Analysis &amp; Visualization;</a:t>
            </a:r>
          </a:p>
          <a:p>
            <a:r>
              <a:rPr lang="en-US" sz="2400" dirty="0"/>
              <a:t>Electronics, embedded systems;</a:t>
            </a:r>
          </a:p>
          <a:p>
            <a:r>
              <a:rPr lang="en-US" sz="2400" dirty="0"/>
              <a:t>3D printing, Projection immersion, Motion detection, Voice detection, Drones etc..</a:t>
            </a:r>
          </a:p>
          <a:p>
            <a:pPr marL="0" indent="0">
              <a:buNone/>
            </a:pPr>
            <a:r>
              <a:rPr lang="en-US" sz="2400" dirty="0"/>
              <a:t>Tip: Note down what new tech you would like to try and experiment with? What new skills would you like to develop?.</a:t>
            </a:r>
          </a:p>
          <a:p>
            <a:endParaRPr lang="en-GB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4569" y="-32865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23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536931" y="1039444"/>
            <a:ext cx="7166334" cy="1461778"/>
          </a:xfrm>
        </p:spPr>
        <p:txBody>
          <a:bodyPr anchor="b">
            <a:noAutofit/>
          </a:bodyPr>
          <a:lstStyle/>
          <a:p>
            <a:r>
              <a:rPr lang="en-GB" sz="4400" dirty="0"/>
              <a:t>Bg. </a:t>
            </a:r>
            <a:r>
              <a:rPr lang="en-GB" b="1" u="sng" dirty="0"/>
              <a:t>PERSONAL INTEREST &amp; SOCIETAL TRENDS</a:t>
            </a:r>
            <a:br>
              <a:rPr lang="en-GB" b="1" u="sng" dirty="0"/>
            </a:br>
            <a:endParaRPr lang="en-GB" b="1" u="sng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0544" y="1635347"/>
            <a:ext cx="6486807" cy="3088871"/>
          </a:xfrm>
        </p:spPr>
        <p:txBody>
          <a:bodyPr>
            <a:noAutofit/>
          </a:bodyPr>
          <a:lstStyle/>
          <a:p>
            <a:pPr lvl="1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Consider what is important to you?.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Consider what is happening in society that you are interested in.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could create something to raise awareness of a topic that you are passionate about.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could create a Web App, App, Game or device, on an are of interest or on a trend or current change occurring in society at this time.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Tip: Consider your likes and what inspires and motivates you?.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1C7A5AD6-4D7E-4F96-A7D5-7D4759ADB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19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86169" y="571474"/>
            <a:ext cx="6439206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800" dirty="0"/>
              <a:t>Bg. </a:t>
            </a:r>
            <a:r>
              <a:rPr lang="en-US" sz="4800" b="1" u="sng" dirty="0"/>
              <a:t>HUMAN NEEDS</a:t>
            </a:r>
          </a:p>
          <a:p>
            <a:pPr>
              <a:spcAft>
                <a:spcPts val="600"/>
              </a:spcAft>
            </a:pPr>
            <a:endParaRPr lang="en-US" sz="4800" b="1" u="sng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2427" y="1676053"/>
            <a:ext cx="6658851" cy="3088871"/>
          </a:xfrm>
        </p:spPr>
        <p:txBody>
          <a:bodyPr vert="horz" lIns="91440" tIns="45720" rIns="91440" bIns="45720" rtlCol="0">
            <a:noAutofit/>
          </a:bodyPr>
          <a:lstStyle/>
          <a:p>
            <a:pPr lvl="1"/>
            <a:r>
              <a:rPr lang="en-US" dirty="0"/>
              <a:t>Consider satisfying a universal human need, perhaps in a new, enhanced or unique way.</a:t>
            </a:r>
          </a:p>
          <a:p>
            <a:pPr lvl="1"/>
            <a:r>
              <a:rPr lang="en-US" dirty="0"/>
              <a:t>You could consider Maslow’s hierarchy of needs and produce an idea that could help people satisfy a need, in a new, enhanced or unique way.</a:t>
            </a:r>
          </a:p>
          <a:p>
            <a:pPr lvl="2"/>
            <a:r>
              <a:rPr lang="en-US" sz="2400" dirty="0"/>
              <a:t>Physical, Safety, Social, Esteem, Self-Actualization.</a:t>
            </a:r>
          </a:p>
          <a:p>
            <a:pPr lvl="1"/>
            <a:r>
              <a:rPr lang="en-US" dirty="0"/>
              <a:t>E.g. Applying technology to enhance Physical Health Safety &amp; Well-being.</a:t>
            </a:r>
          </a:p>
          <a:p>
            <a:pPr lvl="2"/>
            <a:r>
              <a:rPr lang="en-US" dirty="0"/>
              <a:t>The Internet/Web allows for communication, ‘Facebook’ a simple Social Networking tool satisfies peoples social needs.  Or ‘Indeed’ for job searching. Or the Joy of playing a new game, a vitamin/tablet reminder App., Biometric monitoring device/app.</a:t>
            </a:r>
          </a:p>
          <a:p>
            <a:pPr lvl="1"/>
            <a:endParaRPr lang="en-US" dirty="0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D92A991-CEA5-4661-AD79-112D00D6D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65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519330" y="489856"/>
            <a:ext cx="6620043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400" dirty="0"/>
              <a:t>Bg. </a:t>
            </a: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POSITIVE SOCIAL IMPACT</a:t>
            </a: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30389" y="1606628"/>
            <a:ext cx="6868016" cy="437678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dirty="0"/>
              <a:t>Consider using technology to enhance peoples lives. It could have a positive effect for a specific group of people, a community, yourself a friend or family member.</a:t>
            </a:r>
          </a:p>
          <a:p>
            <a:pPr lvl="2"/>
            <a:r>
              <a:rPr lang="en-US" sz="2400" dirty="0"/>
              <a:t>Heal a pain / make life easier for someone.</a:t>
            </a:r>
          </a:p>
          <a:p>
            <a:pPr lvl="2"/>
            <a:r>
              <a:rPr lang="en-US" sz="2400" dirty="0"/>
              <a:t>Make a task or process easier.</a:t>
            </a:r>
          </a:p>
          <a:p>
            <a:pPr lvl="2"/>
            <a:r>
              <a:rPr lang="en-US" sz="2400" dirty="0"/>
              <a:t>It could be related to the environment.</a:t>
            </a:r>
          </a:p>
          <a:p>
            <a:pPr lvl="2"/>
            <a:r>
              <a:rPr lang="en-US" sz="2400" dirty="0"/>
              <a:t>Facilitating social groups.</a:t>
            </a:r>
          </a:p>
          <a:p>
            <a:pPr lvl="2"/>
            <a:r>
              <a:rPr lang="en-US" sz="2400" dirty="0"/>
              <a:t>It could include the creation of an information system, Web App, Mobile App, Game, Health / Medical device or other application or service etc.</a:t>
            </a:r>
          </a:p>
          <a:p>
            <a:pPr lvl="1"/>
            <a:endParaRPr lang="en-US" dirty="0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E6EDD0B-E58D-49B1-B20D-FC7364013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14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1165673" y="1176027"/>
            <a:ext cx="5595923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400" dirty="0"/>
              <a:t>Bg. </a:t>
            </a: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EDUCTION</a:t>
            </a:r>
          </a:p>
          <a:p>
            <a:pPr>
              <a:spcAft>
                <a:spcPts val="600"/>
              </a:spcAft>
            </a:pPr>
            <a:endParaRPr lang="en-US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673" y="2024020"/>
            <a:ext cx="5163106" cy="308887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Your idea could educate and inform people in an area you are passionate about or interested in.</a:t>
            </a:r>
          </a:p>
          <a:p>
            <a:r>
              <a:rPr lang="en-US" dirty="0"/>
              <a:t>It could help people learn and develop new skills e.g. Education App or Game.</a:t>
            </a:r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1B91751A-C146-4D19-84D0-9E5331D2A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10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585809" y="620397"/>
            <a:ext cx="6175787" cy="1740349"/>
          </a:xfrm>
        </p:spPr>
        <p:txBody>
          <a:bodyPr anchor="b">
            <a:normAutofit/>
          </a:bodyPr>
          <a:lstStyle/>
          <a:p>
            <a:r>
              <a:rPr lang="en-GB" dirty="0"/>
              <a:t>Bg. </a:t>
            </a:r>
            <a:r>
              <a:rPr lang="en-GB" b="1" u="sng" dirty="0"/>
              <a:t>HOBBIES / INTERESTS</a:t>
            </a:r>
            <a:br>
              <a:rPr lang="en-GB" b="1" u="sng" dirty="0"/>
            </a:br>
            <a:endParaRPr lang="en-GB" b="1" u="sng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8203" y="1946225"/>
            <a:ext cx="6554762" cy="3710701"/>
          </a:xfrm>
        </p:spPr>
        <p:txBody>
          <a:bodyPr>
            <a:normAutofit/>
          </a:bodyPr>
          <a:lstStyle/>
          <a:p>
            <a:r>
              <a:rPr lang="en-GB" dirty="0"/>
              <a:t>Your idea could relate to something you love 💚 and enjoy 😀.</a:t>
            </a:r>
          </a:p>
          <a:p>
            <a:r>
              <a:rPr lang="en-GB" dirty="0"/>
              <a:t>Create a project idea around a topic you are passionate about. </a:t>
            </a:r>
          </a:p>
          <a:p>
            <a:r>
              <a:rPr lang="en-GB" dirty="0"/>
              <a:t>Around a hobby, passion or personal interest.</a:t>
            </a:r>
          </a:p>
          <a:p>
            <a:pPr marL="0" indent="0">
              <a:buNone/>
            </a:pPr>
            <a:r>
              <a:rPr lang="en-GB" dirty="0"/>
              <a:t>Tip: Note down areas of interest and enjoyment.</a:t>
            </a:r>
          </a:p>
          <a:p>
            <a:endParaRPr lang="en-GB" dirty="0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43FFADAB-DB53-4D9E-930F-7CA3ED04A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75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91056" y="1176027"/>
            <a:ext cx="6809670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800" dirty="0"/>
              <a:t>Bg. </a:t>
            </a:r>
            <a:r>
              <a:rPr lang="en-US" sz="48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SIMPLICITY</a:t>
            </a:r>
          </a:p>
          <a:p>
            <a:pPr>
              <a:spcAft>
                <a:spcPts val="600"/>
              </a:spcAft>
            </a:pPr>
            <a:endParaRPr lang="en-US" sz="48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44770" y="2158769"/>
            <a:ext cx="6038085" cy="308887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Make things easier, simpler, more social &amp;/or enjoyable.</a:t>
            </a:r>
          </a:p>
          <a:p>
            <a:r>
              <a:rPr lang="en-US" dirty="0"/>
              <a:t>E.g. more user friendly.</a:t>
            </a:r>
          </a:p>
          <a:p>
            <a:r>
              <a:rPr lang="en-US" dirty="0"/>
              <a:t>Google, Collaborative Cloud tools, GitHub, Flappy Birds.</a:t>
            </a:r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7" name="Graphic 6" descr="Lightbulb and gear outline">
            <a:extLst>
              <a:ext uri="{FF2B5EF4-FFF2-40B4-BE49-F238E27FC236}">
                <a16:creationId xmlns:a16="http://schemas.microsoft.com/office/drawing/2014/main" id="{BE26FE4B-B6CA-4DC5-B6B7-00DB26F7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15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67060" y="712989"/>
            <a:ext cx="5595923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dirty="0"/>
              <a:t>Bg. </a:t>
            </a:r>
            <a:r>
              <a:rPr lang="en-US" sz="4800" b="1" u="sng" dirty="0"/>
              <a:t>GAMIFY</a:t>
            </a:r>
          </a:p>
          <a:p>
            <a:pPr>
              <a:spcAft>
                <a:spcPts val="600"/>
              </a:spcAft>
            </a:pPr>
            <a:r>
              <a:rPr lang="en-US" sz="4800" b="1" u="sng" dirty="0"/>
              <a:t> </a:t>
            </a: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6431" y="1856679"/>
            <a:ext cx="6016425" cy="359872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Make something currently mundane into something engaging and/or exciting to use.</a:t>
            </a:r>
          </a:p>
          <a:p>
            <a:r>
              <a:rPr lang="en-US" dirty="0"/>
              <a:t>IT COULD BE ANYTHING, Gamify a work process or a learning task e.g. in education (rewards for attendance).</a:t>
            </a:r>
            <a:endParaRPr lang="en-US" dirty="0">
              <a:sym typeface="Wingdings" panose="05000000000000000000" pitchFamily="2" charset="2"/>
            </a:endParaRPr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5" name="Graphic 4" descr="Lightbulb and gear outline">
            <a:extLst>
              <a:ext uri="{FF2B5EF4-FFF2-40B4-BE49-F238E27FC236}">
                <a16:creationId xmlns:a16="http://schemas.microsoft.com/office/drawing/2014/main" id="{9CA1819D-F791-4DBC-83F6-9A8D8E0AA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12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733" y="523066"/>
            <a:ext cx="8945968" cy="14617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b="1" u="sng" dirty="0"/>
              <a:t>The 3Ps of ideation &amp;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24" y="1984844"/>
            <a:ext cx="6640146" cy="4098241"/>
          </a:xfrm>
        </p:spPr>
        <p:txBody>
          <a:bodyPr>
            <a:normAutofit lnSpcReduction="10000"/>
          </a:bodyPr>
          <a:lstStyle/>
          <a:p>
            <a:r>
              <a:rPr lang="en-GB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Passion</a:t>
            </a:r>
            <a:r>
              <a:rPr lang="en-GB" sz="3600" dirty="0">
                <a:solidFill>
                  <a:srgbClr val="FF0000"/>
                </a:solidFill>
                <a:highlight>
                  <a:srgbClr val="FFFF00"/>
                </a:highlight>
              </a:rPr>
              <a:t>: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3600" dirty="0"/>
              <a:t>Follow your passion / do what you love or care about.</a:t>
            </a:r>
          </a:p>
          <a:p>
            <a:r>
              <a:rPr lang="en-GB" sz="3600" b="1" dirty="0">
                <a:solidFill>
                  <a:schemeClr val="bg1"/>
                </a:solidFill>
                <a:highlight>
                  <a:srgbClr val="FFFF00"/>
                </a:highlight>
              </a:rPr>
              <a:t>Problem solving</a:t>
            </a:r>
            <a:r>
              <a:rPr lang="en-GB" sz="3600" dirty="0">
                <a:solidFill>
                  <a:schemeClr val="bg1"/>
                </a:solidFill>
                <a:highlight>
                  <a:srgbClr val="FFFF00"/>
                </a:highlight>
              </a:rPr>
              <a:t>: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dirty="0"/>
              <a:t>Solve a problem.</a:t>
            </a:r>
          </a:p>
          <a:p>
            <a:r>
              <a:rPr lang="en-GB" sz="3600" b="1" dirty="0">
                <a:solidFill>
                  <a:srgbClr val="0070C0"/>
                </a:solidFill>
                <a:highlight>
                  <a:srgbClr val="FFFF00"/>
                </a:highlight>
              </a:rPr>
              <a:t>Personal/Social Need:</a:t>
            </a:r>
            <a:r>
              <a:rPr lang="en-GB" sz="3600" b="1" dirty="0">
                <a:solidFill>
                  <a:srgbClr val="0070C0"/>
                </a:solidFill>
              </a:rPr>
              <a:t> </a:t>
            </a:r>
            <a:r>
              <a:rPr lang="en-GB" sz="3600" dirty="0"/>
              <a:t>Help to </a:t>
            </a:r>
            <a:r>
              <a:rPr lang="en-GB" sz="3600" b="1" dirty="0"/>
              <a:t>Satisfy a need </a:t>
            </a:r>
            <a:r>
              <a:rPr lang="en-GB" sz="3600" dirty="0"/>
              <a:t>for yourself and/or others.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67183D0E-C896-4A9A-8EF5-A31247EAE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222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770" y="481298"/>
            <a:ext cx="7197494" cy="1461778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+mn-lt"/>
              </a:rPr>
              <a:t>Online &amp; OS Project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815" y="1786567"/>
            <a:ext cx="5896519" cy="35362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For further example ideas, review current projects on the following project development sites: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Github.com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GitLab.com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BitBucket.org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SourceForge.net </a:t>
            </a:r>
          </a:p>
          <a:p>
            <a:pPr marL="0" indent="0">
              <a:buNone/>
            </a:pPr>
            <a:r>
              <a:rPr lang="en-GB" dirty="0"/>
              <a:t>Explore the categories/technologies and projects of interest to you.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AF24B321-4EC8-48A0-B7B1-963B0D2DE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7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201" y="743542"/>
            <a:ext cx="7197494" cy="1461778"/>
          </a:xfrm>
        </p:spPr>
        <p:txBody>
          <a:bodyPr>
            <a:normAutofit/>
          </a:bodyPr>
          <a:lstStyle/>
          <a:p>
            <a:r>
              <a:rPr lang="en-GB" sz="4800" b="1" u="sng" dirty="0">
                <a:latin typeface="+mn-lt"/>
              </a:rPr>
              <a:t>Crowdfunding 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216" y="2105470"/>
            <a:ext cx="5782602" cy="35362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For further ideas, also explore:</a:t>
            </a:r>
          </a:p>
          <a:p>
            <a:r>
              <a:rPr lang="en-GB" sz="3200" dirty="0"/>
              <a:t>Current projects on </a:t>
            </a:r>
            <a:r>
              <a:rPr lang="en-GB" sz="3200" dirty="0">
                <a:hlinkClick r:id="rId2"/>
              </a:rPr>
              <a:t>Kickstarter</a:t>
            </a:r>
            <a:r>
              <a:rPr lang="en-GB" sz="3200" dirty="0"/>
              <a:t> &amp; </a:t>
            </a:r>
            <a:r>
              <a:rPr lang="en-GB" sz="3200" dirty="0">
                <a:hlinkClick r:id="rId3"/>
              </a:rPr>
              <a:t>indiegogo</a:t>
            </a:r>
            <a:r>
              <a:rPr lang="en-GB" sz="3200" dirty="0"/>
              <a:t> to help you with your own idea generation.</a:t>
            </a:r>
          </a:p>
          <a:p>
            <a:r>
              <a:rPr lang="en-GB" sz="3200" dirty="0"/>
              <a:t>Browse the categories and projects of interest to you.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AF24B321-4EC8-48A0-B7B1-963B0D2DE5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43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122F9423-F4B1-45D4-8445-E9991ECCB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5593" y="94459"/>
            <a:ext cx="8199784" cy="1457002"/>
          </a:xfrm>
        </p:spPr>
        <p:txBody>
          <a:bodyPr anchor="ctr"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do YOU want to do?</a:t>
            </a:r>
          </a:p>
        </p:txBody>
      </p:sp>
      <p:grpSp>
        <p:nvGrpSpPr>
          <p:cNvPr id="27" name="Group 22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79" y="1545342"/>
            <a:ext cx="8377513" cy="5043314"/>
          </a:xfrm>
        </p:spPr>
        <p:txBody>
          <a:bodyPr anchor="t">
            <a:normAutofit fontScale="92500" lnSpcReduction="10000"/>
          </a:bodyPr>
          <a:lstStyle/>
          <a:p>
            <a:r>
              <a:rPr lang="en-GB" b="1" dirty="0"/>
              <a:t>Q. What would you like to do for your Computing Project? Do that. Simple!. </a:t>
            </a:r>
            <a:r>
              <a:rPr lang="en-GB" dirty="0"/>
              <a:t>Note: It needs to relate to your course.</a:t>
            </a:r>
          </a:p>
          <a:p>
            <a:r>
              <a:rPr lang="en-GB" b="1" dirty="0"/>
              <a:t>Q. What would you like to create? </a:t>
            </a:r>
            <a:r>
              <a:rPr lang="en-GB" dirty="0"/>
              <a:t>if you could create anything what would it be?.</a:t>
            </a:r>
          </a:p>
          <a:p>
            <a:r>
              <a:rPr lang="en-GB" dirty="0"/>
              <a:t>Q. What </a:t>
            </a:r>
            <a:r>
              <a:rPr lang="en-GB" b="1" dirty="0"/>
              <a:t>new skill or technology </a:t>
            </a:r>
            <a:r>
              <a:rPr lang="en-GB" dirty="0"/>
              <a:t>would you like to learn?.</a:t>
            </a:r>
          </a:p>
          <a:p>
            <a:r>
              <a:rPr lang="en-GB" b="1" dirty="0"/>
              <a:t>Q. Positive Social Impact: </a:t>
            </a:r>
            <a:r>
              <a:rPr lang="en-GB" dirty="0"/>
              <a:t>If you could create something to make the world a better place, what would it be?.</a:t>
            </a:r>
          </a:p>
          <a:p>
            <a:r>
              <a:rPr lang="en-GB" dirty="0"/>
              <a:t>Q. </a:t>
            </a:r>
            <a:r>
              <a:rPr lang="en-GB" b="1" dirty="0"/>
              <a:t>What would you like to do for your final year Project</a:t>
            </a:r>
            <a:r>
              <a:rPr lang="en-GB" dirty="0"/>
              <a:t>? you can use this module to start the planning, preparation and design work.</a:t>
            </a:r>
          </a:p>
          <a:p>
            <a:r>
              <a:rPr lang="en-GB" dirty="0"/>
              <a:t>Q. What technology or skill would you like to develop that would make you more attractive to </a:t>
            </a:r>
            <a:r>
              <a:rPr lang="en-GB" b="1" dirty="0"/>
              <a:t>potential employers, promotion or other job roles </a:t>
            </a:r>
            <a:r>
              <a:rPr lang="en-GB" dirty="0"/>
              <a:t>you would like to move into?.</a:t>
            </a:r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A4EF9E3-8EB2-43F5-8CE2-EFB45BF9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46576" y="1681230"/>
            <a:ext cx="3559089" cy="355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228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3620" y="1756370"/>
            <a:ext cx="9085966" cy="3098128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171450"/>
            <a:r>
              <a:rPr lang="en-GB" sz="4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Assignment 1 Task 1 Q.2:</a:t>
            </a:r>
          </a:p>
          <a:p>
            <a:pPr marL="171450"/>
            <a:r>
              <a:rPr lang="en-GB" sz="32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Q2.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rainstorm, consider and select a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project idea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forward, and add this to the mind map created 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Q1.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5606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week’s Activity:</a:t>
            </a:r>
            <a:endParaRPr lang="en-GB" sz="5400" u="sng" dirty="0"/>
          </a:p>
        </p:txBody>
      </p:sp>
      <p:sp>
        <p:nvSpPr>
          <p:cNvPr id="6" name="Arc 5">
            <a:extLst>
              <a:ext uri="{FF2B5EF4-FFF2-40B4-BE49-F238E27FC236}">
                <a16:creationId xmlns:a16="http://schemas.microsoft.com/office/drawing/2014/main" id="{97F96FB6-4388-4A58-829F-58365FF56CD8}"/>
              </a:ext>
            </a:extLst>
          </p:cNvPr>
          <p:cNvSpPr/>
          <p:nvPr/>
        </p:nvSpPr>
        <p:spPr>
          <a:xfrm rot="7949683">
            <a:off x="7600781" y="2708242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296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Q&amp;A.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Student Social &amp; Support.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891795" y="258245"/>
            <a:ext cx="5595923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SYNERGISE NEW TECH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4205" y="1441967"/>
            <a:ext cx="9399657" cy="3088871"/>
          </a:xfrm>
        </p:spPr>
        <p:txBody>
          <a:bodyPr vert="horz" lIns="91440" tIns="45720" rIns="91440" bIns="45720" rtlCol="0">
            <a:noAutofit/>
          </a:bodyPr>
          <a:lstStyle/>
          <a:p>
            <a:pPr marL="457200" lvl="1" indent="0">
              <a:buNone/>
            </a:pPr>
            <a:r>
              <a:rPr lang="en-US" sz="2200" dirty="0"/>
              <a:t>For example: </a:t>
            </a:r>
          </a:p>
          <a:p>
            <a:pPr lvl="1"/>
            <a:r>
              <a:rPr lang="en-US" sz="2200" dirty="0"/>
              <a:t>A Web &amp; Mobile App to make life easier, help people or solve a problem. </a:t>
            </a:r>
          </a:p>
          <a:p>
            <a:pPr lvl="1"/>
            <a:r>
              <a:rPr lang="en-US" sz="2200" dirty="0"/>
              <a:t>VR or AR Games perhaps with a Health &amp; Well-being focus.</a:t>
            </a:r>
          </a:p>
          <a:p>
            <a:pPr lvl="1"/>
            <a:r>
              <a:rPr lang="en-US" sz="2200" dirty="0"/>
              <a:t>Gaming &amp; Social Media combo such as Social Media games.</a:t>
            </a:r>
          </a:p>
          <a:p>
            <a:pPr lvl="1"/>
            <a:r>
              <a:rPr lang="en-US" sz="2200" dirty="0"/>
              <a:t>Drones &amp; Gaming / Drone &amp; Health &amp; Well-being.</a:t>
            </a:r>
          </a:p>
          <a:p>
            <a:pPr lvl="1"/>
            <a:r>
              <a:rPr lang="en-US" sz="2200" dirty="0"/>
              <a:t>Voice enable solution e.g. using a Alexa Skills Kit (ASK), Alexa and IoT, Alexa &amp; Health, Alexa Games.</a:t>
            </a:r>
          </a:p>
          <a:p>
            <a:pPr lvl="1"/>
            <a:r>
              <a:rPr lang="en-US" sz="2200" dirty="0" err="1"/>
              <a:t>ifttt</a:t>
            </a:r>
            <a:r>
              <a:rPr lang="en-US" sz="2200" dirty="0"/>
              <a:t> Applet solution.</a:t>
            </a:r>
          </a:p>
          <a:p>
            <a:pPr lvl="1"/>
            <a:r>
              <a:rPr lang="en-US" sz="2200" dirty="0"/>
              <a:t>IoT Smart Connected device perhaps a device to assist people with a Health or Medical issue.</a:t>
            </a:r>
          </a:p>
          <a:p>
            <a:pPr lvl="1"/>
            <a:r>
              <a:rPr lang="en-US" sz="2200" dirty="0"/>
              <a:t>A Security / Cybersecurity Solution linking the Web and Mobile App perhaps even a new electronic device.</a:t>
            </a:r>
          </a:p>
          <a:p>
            <a:pPr lvl="1"/>
            <a:r>
              <a:rPr lang="en-US" sz="2200" dirty="0"/>
              <a:t>Tip: Note down what technology you could combine you would like to try and combine to create something new / an innovative solution.</a:t>
            </a:r>
          </a:p>
        </p:txBody>
      </p:sp>
      <p:pic>
        <p:nvPicPr>
          <p:cNvPr id="7" name="Graphic 6" descr="Lightbulb and gear outline">
            <a:extLst>
              <a:ext uri="{FF2B5EF4-FFF2-40B4-BE49-F238E27FC236}">
                <a16:creationId xmlns:a16="http://schemas.microsoft.com/office/drawing/2014/main" id="{AD185F54-43BC-4521-8414-B811DF5CA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85880" y="1969907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034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1312"/>
            <a:ext cx="10506456" cy="1010264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Changemakers Computing Innovation Project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217218-1C75-495E-8D6C-225D0049CF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1248" y="1352856"/>
          <a:ext cx="10506456" cy="4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92466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987213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655372">
            <a:off x="6441665" y="1206058"/>
            <a:ext cx="4844965" cy="484496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8587" y="2412670"/>
            <a:ext cx="6248042" cy="267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key to success in this module is to try and make W</a:t>
            </a:r>
            <a:r>
              <a:rPr lang="en-US" sz="2800" b="1" dirty="0"/>
              <a:t>eekly progress.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You will not be able to leave it until the last minute.</a:t>
            </a:r>
          </a:p>
        </p:txBody>
      </p:sp>
    </p:spTree>
    <p:extLst>
      <p:ext uri="{BB962C8B-B14F-4D97-AF65-F5344CB8AC3E}">
        <p14:creationId xmlns:p14="http://schemas.microsoft.com/office/powerpoint/2010/main" val="3169748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2141</Words>
  <Application>Microsoft Office PowerPoint</Application>
  <PresentationFormat>Widescreen</PresentationFormat>
  <Paragraphs>153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Courier New</vt:lpstr>
      <vt:lpstr>Symbol</vt:lpstr>
      <vt:lpstr>Office Theme</vt:lpstr>
      <vt:lpstr>PowerPoint Presentation</vt:lpstr>
      <vt:lpstr>PowerPoint Presentation</vt:lpstr>
      <vt:lpstr>PowerPoint Presentation</vt:lpstr>
      <vt:lpstr>Bg. Assignment 1 - Task 1:</vt:lpstr>
      <vt:lpstr>PowerPoint Presentation</vt:lpstr>
      <vt:lpstr>Innovation &amp; Ideation Tips</vt:lpstr>
      <vt:lpstr>Overview: Project Ideas.</vt:lpstr>
      <vt:lpstr>Project purpose and PSI</vt:lpstr>
      <vt:lpstr>Bg. IMAGINATION</vt:lpstr>
      <vt:lpstr>Bg. PROMBLEMS &amp; FRUSTARTIONS</vt:lpstr>
      <vt:lpstr>Bg. TECH TRENDS</vt:lpstr>
      <vt:lpstr>Bg. PERSONAL INTEREST &amp; SOCIETAL TRENDS </vt:lpstr>
      <vt:lpstr>PowerPoint Presentation</vt:lpstr>
      <vt:lpstr>PowerPoint Presentation</vt:lpstr>
      <vt:lpstr>PowerPoint Presentation</vt:lpstr>
      <vt:lpstr>Bg. HOBBIES / INTERESTS </vt:lpstr>
      <vt:lpstr>PowerPoint Presentation</vt:lpstr>
      <vt:lpstr>PowerPoint Presentation</vt:lpstr>
      <vt:lpstr>The 3Ps of ideation &amp; Innovation</vt:lpstr>
      <vt:lpstr>Online &amp; OS Project examples</vt:lpstr>
      <vt:lpstr>Crowdfunding sites</vt:lpstr>
      <vt:lpstr>What do YOU want to do?</vt:lpstr>
      <vt:lpstr>PowerPoint Presentation</vt:lpstr>
      <vt:lpstr> Questions.</vt:lpstr>
      <vt:lpstr>Student Social &amp; Support.</vt:lpstr>
      <vt:lpstr>The End.</vt:lpstr>
      <vt:lpstr>PowerPoint Presentation</vt:lpstr>
      <vt:lpstr>Changemakers Computing Innovation Project</vt:lpstr>
      <vt:lpstr>The Key to Success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Suneth, Fernando</cp:lastModifiedBy>
  <cp:revision>67</cp:revision>
  <dcterms:created xsi:type="dcterms:W3CDTF">2021-05-24T14:04:41Z</dcterms:created>
  <dcterms:modified xsi:type="dcterms:W3CDTF">2022-02-13T12:30:00Z</dcterms:modified>
</cp:coreProperties>
</file>