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D4AB8E-0817-42DE-B59B-24BCEDE78DC9}" v="112" dt="2020-01-16T01:04:30.1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-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11.png"/><Relationship Id="rId6" Type="http://schemas.openxmlformats.org/officeDocument/2006/relationships/image" Target="../media/image8.svg"/><Relationship Id="rId5" Type="http://schemas.openxmlformats.org/officeDocument/2006/relationships/image" Target="../media/image12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A850FC-0732-497A-B4BE-6A3C8A5570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DE39098-2076-4CE1-AD9E-7C3E6357A42A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Teamwork allows:</a:t>
          </a:r>
          <a:endParaRPr lang="en-US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C57496-5F76-44DD-BCE1-657B20BDF483}" type="parTrans" cxnId="{6B8C49D6-FB3A-453A-AB5C-F1A64CBC2456}">
      <dgm:prSet/>
      <dgm:spPr/>
      <dgm:t>
        <a:bodyPr/>
        <a:lstStyle/>
        <a:p>
          <a:endParaRPr lang="en-US"/>
        </a:p>
      </dgm:t>
    </dgm:pt>
    <dgm:pt modelId="{7E622CC3-8DC1-4426-A185-2E1A77592DB3}" type="sibTrans" cxnId="{6B8C49D6-FB3A-453A-AB5C-F1A64CBC2456}">
      <dgm:prSet/>
      <dgm:spPr/>
      <dgm:t>
        <a:bodyPr/>
        <a:lstStyle/>
        <a:p>
          <a:endParaRPr lang="en-US"/>
        </a:p>
      </dgm:t>
    </dgm:pt>
    <dgm:pt modelId="{2FA0D0B6-7844-48F5-A027-B23DD08C5EF5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Strong joint working </a:t>
          </a:r>
        </a:p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(Gardner, 2020)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40D0F1-F775-4BE2-A0DE-C462E671486E}" type="parTrans" cxnId="{5B6FF464-76D6-46DC-B53E-515D916AC4CD}">
      <dgm:prSet/>
      <dgm:spPr/>
      <dgm:t>
        <a:bodyPr/>
        <a:lstStyle/>
        <a:p>
          <a:endParaRPr lang="en-US"/>
        </a:p>
      </dgm:t>
    </dgm:pt>
    <dgm:pt modelId="{42D9060E-375B-460C-B041-5AE1E66BDD2E}" type="sibTrans" cxnId="{5B6FF464-76D6-46DC-B53E-515D916AC4CD}">
      <dgm:prSet/>
      <dgm:spPr/>
      <dgm:t>
        <a:bodyPr/>
        <a:lstStyle/>
        <a:p>
          <a:endParaRPr lang="en-US"/>
        </a:p>
      </dgm:t>
    </dgm:pt>
    <dgm:pt modelId="{597B0B90-4D81-499D-8A53-BBB3C1C19102}">
      <dgm:prSet custT="1"/>
      <dgm:spPr/>
      <dgm:t>
        <a:bodyPr/>
        <a:lstStyle/>
        <a:p>
          <a:r>
            <a:rPr lang="en-GB" sz="2100" dirty="0">
              <a:latin typeface="Arial" panose="020B0604020202020204" pitchFamily="34" charset="0"/>
              <a:cs typeface="Arial" panose="020B0604020202020204" pitchFamily="34" charset="0"/>
            </a:rPr>
            <a:t>Achievement of visions, goals, plans and objectives </a:t>
          </a:r>
        </a:p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Sanyal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Wamique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Hisam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, 2018)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AFBB99-DD2B-4F87-8276-ABED8A28888A}" type="parTrans" cxnId="{5F54F836-2541-467E-8F51-2D8069F69262}">
      <dgm:prSet/>
      <dgm:spPr/>
      <dgm:t>
        <a:bodyPr/>
        <a:lstStyle/>
        <a:p>
          <a:endParaRPr lang="en-US"/>
        </a:p>
      </dgm:t>
    </dgm:pt>
    <dgm:pt modelId="{950C5C40-681A-4BFD-9CCC-B90EF833E71E}" type="sibTrans" cxnId="{5F54F836-2541-467E-8F51-2D8069F69262}">
      <dgm:prSet/>
      <dgm:spPr/>
      <dgm:t>
        <a:bodyPr/>
        <a:lstStyle/>
        <a:p>
          <a:endParaRPr lang="en-US"/>
        </a:p>
      </dgm:t>
    </dgm:pt>
    <dgm:pt modelId="{D2232880-06E6-4E55-B820-53AB5A6EE514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Consistency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D6FA3D-37E5-4E9A-85FC-479471C829E6}" type="parTrans" cxnId="{6A92C13A-A6E6-4E56-80AC-B045F8436451}">
      <dgm:prSet/>
      <dgm:spPr/>
      <dgm:t>
        <a:bodyPr/>
        <a:lstStyle/>
        <a:p>
          <a:endParaRPr lang="en-US"/>
        </a:p>
      </dgm:t>
    </dgm:pt>
    <dgm:pt modelId="{010FE3DF-490B-4E44-B3ED-BCE03BA8D753}" type="sibTrans" cxnId="{6A92C13A-A6E6-4E56-80AC-B045F8436451}">
      <dgm:prSet/>
      <dgm:spPr/>
      <dgm:t>
        <a:bodyPr/>
        <a:lstStyle/>
        <a:p>
          <a:endParaRPr lang="en-US"/>
        </a:p>
      </dgm:t>
    </dgm:pt>
    <dgm:pt modelId="{758C0B09-E943-46F1-90EF-7756FB87BF88}" type="pres">
      <dgm:prSet presAssocID="{03A850FC-0732-497A-B4BE-6A3C8A557034}" presName="root" presStyleCnt="0">
        <dgm:presLayoutVars>
          <dgm:dir/>
          <dgm:resizeHandles val="exact"/>
        </dgm:presLayoutVars>
      </dgm:prSet>
      <dgm:spPr/>
    </dgm:pt>
    <dgm:pt modelId="{A5243BA9-7656-428D-A99A-4C8A25B86A1D}" type="pres">
      <dgm:prSet presAssocID="{9DE39098-2076-4CE1-AD9E-7C3E6357A42A}" presName="compNode" presStyleCnt="0"/>
      <dgm:spPr/>
    </dgm:pt>
    <dgm:pt modelId="{1720E440-B4D2-4E92-BEF2-BB9D7FEBC35E}" type="pres">
      <dgm:prSet presAssocID="{9DE39098-2076-4CE1-AD9E-7C3E6357A42A}" presName="bgRect" presStyleLbl="bgShp" presStyleIdx="0" presStyleCnt="4"/>
      <dgm:spPr/>
    </dgm:pt>
    <dgm:pt modelId="{644675BB-7A2F-4E5A-8906-B5FAEF029EB9}" type="pres">
      <dgm:prSet presAssocID="{9DE39098-2076-4CE1-AD9E-7C3E6357A42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E9160D68-A6A2-4256-AF4C-E4FE324FC906}" type="pres">
      <dgm:prSet presAssocID="{9DE39098-2076-4CE1-AD9E-7C3E6357A42A}" presName="spaceRect" presStyleCnt="0"/>
      <dgm:spPr/>
    </dgm:pt>
    <dgm:pt modelId="{DE0296E9-1A4E-4274-BF9C-E926805154F7}" type="pres">
      <dgm:prSet presAssocID="{9DE39098-2076-4CE1-AD9E-7C3E6357A42A}" presName="parTx" presStyleLbl="revTx" presStyleIdx="0" presStyleCnt="4">
        <dgm:presLayoutVars>
          <dgm:chMax val="0"/>
          <dgm:chPref val="0"/>
        </dgm:presLayoutVars>
      </dgm:prSet>
      <dgm:spPr/>
    </dgm:pt>
    <dgm:pt modelId="{F9F17F39-8BD7-492C-908F-A1CF43F2ADCD}" type="pres">
      <dgm:prSet presAssocID="{7E622CC3-8DC1-4426-A185-2E1A77592DB3}" presName="sibTrans" presStyleCnt="0"/>
      <dgm:spPr/>
    </dgm:pt>
    <dgm:pt modelId="{D4FC9603-C7D8-4FDB-A2F9-81213C0CFEB0}" type="pres">
      <dgm:prSet presAssocID="{2FA0D0B6-7844-48F5-A027-B23DD08C5EF5}" presName="compNode" presStyleCnt="0"/>
      <dgm:spPr/>
    </dgm:pt>
    <dgm:pt modelId="{F1106FC9-2541-4FEA-BE1F-E92F86EB9E4C}" type="pres">
      <dgm:prSet presAssocID="{2FA0D0B6-7844-48F5-A027-B23DD08C5EF5}" presName="bgRect" presStyleLbl="bgShp" presStyleIdx="1" presStyleCnt="4"/>
      <dgm:spPr/>
    </dgm:pt>
    <dgm:pt modelId="{D34C1AD8-AD21-4A6D-991E-513D43A81217}" type="pres">
      <dgm:prSet presAssocID="{2FA0D0B6-7844-48F5-A027-B23DD08C5EF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DFEB2DC-B385-412B-842B-3CF89A9AC40E}" type="pres">
      <dgm:prSet presAssocID="{2FA0D0B6-7844-48F5-A027-B23DD08C5EF5}" presName="spaceRect" presStyleCnt="0"/>
      <dgm:spPr/>
    </dgm:pt>
    <dgm:pt modelId="{1770E62F-22B0-4EBC-B09E-F4779885C59B}" type="pres">
      <dgm:prSet presAssocID="{2FA0D0B6-7844-48F5-A027-B23DD08C5EF5}" presName="parTx" presStyleLbl="revTx" presStyleIdx="1" presStyleCnt="4">
        <dgm:presLayoutVars>
          <dgm:chMax val="0"/>
          <dgm:chPref val="0"/>
        </dgm:presLayoutVars>
      </dgm:prSet>
      <dgm:spPr/>
    </dgm:pt>
    <dgm:pt modelId="{D88BD70F-D6F1-447B-9A59-8989801AB67E}" type="pres">
      <dgm:prSet presAssocID="{42D9060E-375B-460C-B041-5AE1E66BDD2E}" presName="sibTrans" presStyleCnt="0"/>
      <dgm:spPr/>
    </dgm:pt>
    <dgm:pt modelId="{95088B0D-E838-43BA-976B-19B6BE052BC5}" type="pres">
      <dgm:prSet presAssocID="{597B0B90-4D81-499D-8A53-BBB3C1C19102}" presName="compNode" presStyleCnt="0"/>
      <dgm:spPr/>
    </dgm:pt>
    <dgm:pt modelId="{C400D182-D3DF-4E31-BA31-B491163E4455}" type="pres">
      <dgm:prSet presAssocID="{597B0B90-4D81-499D-8A53-BBB3C1C19102}" presName="bgRect" presStyleLbl="bgShp" presStyleIdx="2" presStyleCnt="4"/>
      <dgm:spPr/>
    </dgm:pt>
    <dgm:pt modelId="{4282D98E-7B92-44D4-B368-1816BFBCFBDB}" type="pres">
      <dgm:prSet presAssocID="{597B0B90-4D81-499D-8A53-BBB3C1C1910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00537620-EB5F-4D84-BC9B-9A53886305CB}" type="pres">
      <dgm:prSet presAssocID="{597B0B90-4D81-499D-8A53-BBB3C1C19102}" presName="spaceRect" presStyleCnt="0"/>
      <dgm:spPr/>
    </dgm:pt>
    <dgm:pt modelId="{7CF97E9D-3DE6-450C-8A4F-E06EBCC12471}" type="pres">
      <dgm:prSet presAssocID="{597B0B90-4D81-499D-8A53-BBB3C1C19102}" presName="parTx" presStyleLbl="revTx" presStyleIdx="2" presStyleCnt="4">
        <dgm:presLayoutVars>
          <dgm:chMax val="0"/>
          <dgm:chPref val="0"/>
        </dgm:presLayoutVars>
      </dgm:prSet>
      <dgm:spPr/>
    </dgm:pt>
    <dgm:pt modelId="{40F57BDD-85CC-46B4-9EA8-A0570F138889}" type="pres">
      <dgm:prSet presAssocID="{950C5C40-681A-4BFD-9CCC-B90EF833E71E}" presName="sibTrans" presStyleCnt="0"/>
      <dgm:spPr/>
    </dgm:pt>
    <dgm:pt modelId="{500AF707-DB75-4E26-AF38-CEA7EA411AD9}" type="pres">
      <dgm:prSet presAssocID="{D2232880-06E6-4E55-B820-53AB5A6EE514}" presName="compNode" presStyleCnt="0"/>
      <dgm:spPr/>
    </dgm:pt>
    <dgm:pt modelId="{3B227A51-1192-4ED6-906E-E0CFF9F2F40D}" type="pres">
      <dgm:prSet presAssocID="{D2232880-06E6-4E55-B820-53AB5A6EE514}" presName="bgRect" presStyleLbl="bgShp" presStyleIdx="3" presStyleCnt="4"/>
      <dgm:spPr/>
    </dgm:pt>
    <dgm:pt modelId="{7CE1781D-C94C-4971-959C-F40253BEEB97}" type="pres">
      <dgm:prSet presAssocID="{D2232880-06E6-4E55-B820-53AB5A6EE51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CFF32649-DFAD-45F2-A797-5C4258EBDACC}" type="pres">
      <dgm:prSet presAssocID="{D2232880-06E6-4E55-B820-53AB5A6EE514}" presName="spaceRect" presStyleCnt="0"/>
      <dgm:spPr/>
    </dgm:pt>
    <dgm:pt modelId="{362BF5FB-8299-4BD9-A172-A55DFA2FA21C}" type="pres">
      <dgm:prSet presAssocID="{D2232880-06E6-4E55-B820-53AB5A6EE51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2835509-B20D-414D-98C8-1450156BD1DF}" type="presOf" srcId="{2FA0D0B6-7844-48F5-A027-B23DD08C5EF5}" destId="{1770E62F-22B0-4EBC-B09E-F4779885C59B}" srcOrd="0" destOrd="0" presId="urn:microsoft.com/office/officeart/2018/2/layout/IconVerticalSolidList"/>
    <dgm:cxn modelId="{15A63334-3CA8-4F86-B623-EF7CF0A32333}" type="presOf" srcId="{9DE39098-2076-4CE1-AD9E-7C3E6357A42A}" destId="{DE0296E9-1A4E-4274-BF9C-E926805154F7}" srcOrd="0" destOrd="0" presId="urn:microsoft.com/office/officeart/2018/2/layout/IconVerticalSolidList"/>
    <dgm:cxn modelId="{5F54F836-2541-467E-8F51-2D8069F69262}" srcId="{03A850FC-0732-497A-B4BE-6A3C8A557034}" destId="{597B0B90-4D81-499D-8A53-BBB3C1C19102}" srcOrd="2" destOrd="0" parTransId="{C9AFBB99-DD2B-4F87-8276-ABED8A28888A}" sibTransId="{950C5C40-681A-4BFD-9CCC-B90EF833E71E}"/>
    <dgm:cxn modelId="{2D5C7537-07B8-4D2C-A426-0FDD2D3A6A58}" type="presOf" srcId="{597B0B90-4D81-499D-8A53-BBB3C1C19102}" destId="{7CF97E9D-3DE6-450C-8A4F-E06EBCC12471}" srcOrd="0" destOrd="0" presId="urn:microsoft.com/office/officeart/2018/2/layout/IconVerticalSolidList"/>
    <dgm:cxn modelId="{6A92C13A-A6E6-4E56-80AC-B045F8436451}" srcId="{03A850FC-0732-497A-B4BE-6A3C8A557034}" destId="{D2232880-06E6-4E55-B820-53AB5A6EE514}" srcOrd="3" destOrd="0" parTransId="{49D6FA3D-37E5-4E9A-85FC-479471C829E6}" sibTransId="{010FE3DF-490B-4E44-B3ED-BCE03BA8D753}"/>
    <dgm:cxn modelId="{5B6FF464-76D6-46DC-B53E-515D916AC4CD}" srcId="{03A850FC-0732-497A-B4BE-6A3C8A557034}" destId="{2FA0D0B6-7844-48F5-A027-B23DD08C5EF5}" srcOrd="1" destOrd="0" parTransId="{7940D0F1-F775-4BE2-A0DE-C462E671486E}" sibTransId="{42D9060E-375B-460C-B041-5AE1E66BDD2E}"/>
    <dgm:cxn modelId="{38B1E851-E5C2-441F-A315-863176158990}" type="presOf" srcId="{03A850FC-0732-497A-B4BE-6A3C8A557034}" destId="{758C0B09-E943-46F1-90EF-7756FB87BF88}" srcOrd="0" destOrd="0" presId="urn:microsoft.com/office/officeart/2018/2/layout/IconVerticalSolidList"/>
    <dgm:cxn modelId="{0AD649C8-6099-43F1-94ED-A83650CFF70C}" type="presOf" srcId="{D2232880-06E6-4E55-B820-53AB5A6EE514}" destId="{362BF5FB-8299-4BD9-A172-A55DFA2FA21C}" srcOrd="0" destOrd="0" presId="urn:microsoft.com/office/officeart/2018/2/layout/IconVerticalSolidList"/>
    <dgm:cxn modelId="{6B8C49D6-FB3A-453A-AB5C-F1A64CBC2456}" srcId="{03A850FC-0732-497A-B4BE-6A3C8A557034}" destId="{9DE39098-2076-4CE1-AD9E-7C3E6357A42A}" srcOrd="0" destOrd="0" parTransId="{DAC57496-5F76-44DD-BCE1-657B20BDF483}" sibTransId="{7E622CC3-8DC1-4426-A185-2E1A77592DB3}"/>
    <dgm:cxn modelId="{5AA1CC30-AA8B-4B0E-B2A0-543E506D7E59}" type="presParOf" srcId="{758C0B09-E943-46F1-90EF-7756FB87BF88}" destId="{A5243BA9-7656-428D-A99A-4C8A25B86A1D}" srcOrd="0" destOrd="0" presId="urn:microsoft.com/office/officeart/2018/2/layout/IconVerticalSolidList"/>
    <dgm:cxn modelId="{B6C532F6-49FC-422A-8A79-D816F884F26B}" type="presParOf" srcId="{A5243BA9-7656-428D-A99A-4C8A25B86A1D}" destId="{1720E440-B4D2-4E92-BEF2-BB9D7FEBC35E}" srcOrd="0" destOrd="0" presId="urn:microsoft.com/office/officeart/2018/2/layout/IconVerticalSolidList"/>
    <dgm:cxn modelId="{8584CFCB-E1C0-4C93-B99B-805CDF5F8E3E}" type="presParOf" srcId="{A5243BA9-7656-428D-A99A-4C8A25B86A1D}" destId="{644675BB-7A2F-4E5A-8906-B5FAEF029EB9}" srcOrd="1" destOrd="0" presId="urn:microsoft.com/office/officeart/2018/2/layout/IconVerticalSolidList"/>
    <dgm:cxn modelId="{0875BE50-B9E3-42DB-B7FB-0241385594C3}" type="presParOf" srcId="{A5243BA9-7656-428D-A99A-4C8A25B86A1D}" destId="{E9160D68-A6A2-4256-AF4C-E4FE324FC906}" srcOrd="2" destOrd="0" presId="urn:microsoft.com/office/officeart/2018/2/layout/IconVerticalSolidList"/>
    <dgm:cxn modelId="{A381467C-AB53-4F61-97CB-7A1092EC8ABB}" type="presParOf" srcId="{A5243BA9-7656-428D-A99A-4C8A25B86A1D}" destId="{DE0296E9-1A4E-4274-BF9C-E926805154F7}" srcOrd="3" destOrd="0" presId="urn:microsoft.com/office/officeart/2018/2/layout/IconVerticalSolidList"/>
    <dgm:cxn modelId="{3A307EB8-AB57-4858-9A09-CF808189466E}" type="presParOf" srcId="{758C0B09-E943-46F1-90EF-7756FB87BF88}" destId="{F9F17F39-8BD7-492C-908F-A1CF43F2ADCD}" srcOrd="1" destOrd="0" presId="urn:microsoft.com/office/officeart/2018/2/layout/IconVerticalSolidList"/>
    <dgm:cxn modelId="{8D969886-D350-44BB-9E81-666A7B64F5DA}" type="presParOf" srcId="{758C0B09-E943-46F1-90EF-7756FB87BF88}" destId="{D4FC9603-C7D8-4FDB-A2F9-81213C0CFEB0}" srcOrd="2" destOrd="0" presId="urn:microsoft.com/office/officeart/2018/2/layout/IconVerticalSolidList"/>
    <dgm:cxn modelId="{8C90E169-AE23-4172-9DEF-7F1D697CFDC9}" type="presParOf" srcId="{D4FC9603-C7D8-4FDB-A2F9-81213C0CFEB0}" destId="{F1106FC9-2541-4FEA-BE1F-E92F86EB9E4C}" srcOrd="0" destOrd="0" presId="urn:microsoft.com/office/officeart/2018/2/layout/IconVerticalSolidList"/>
    <dgm:cxn modelId="{9A8198CA-9664-44E8-AC01-7A8343FC42D7}" type="presParOf" srcId="{D4FC9603-C7D8-4FDB-A2F9-81213C0CFEB0}" destId="{D34C1AD8-AD21-4A6D-991E-513D43A81217}" srcOrd="1" destOrd="0" presId="urn:microsoft.com/office/officeart/2018/2/layout/IconVerticalSolidList"/>
    <dgm:cxn modelId="{82A3BC0F-57AD-4A0F-9A5D-90B080FFC36C}" type="presParOf" srcId="{D4FC9603-C7D8-4FDB-A2F9-81213C0CFEB0}" destId="{1DFEB2DC-B385-412B-842B-3CF89A9AC40E}" srcOrd="2" destOrd="0" presId="urn:microsoft.com/office/officeart/2018/2/layout/IconVerticalSolidList"/>
    <dgm:cxn modelId="{181F2D8F-CA06-442E-8D78-7729DC44A313}" type="presParOf" srcId="{D4FC9603-C7D8-4FDB-A2F9-81213C0CFEB0}" destId="{1770E62F-22B0-4EBC-B09E-F4779885C59B}" srcOrd="3" destOrd="0" presId="urn:microsoft.com/office/officeart/2018/2/layout/IconVerticalSolidList"/>
    <dgm:cxn modelId="{7B071EA2-9A0A-45A1-8949-EDE52926E3E2}" type="presParOf" srcId="{758C0B09-E943-46F1-90EF-7756FB87BF88}" destId="{D88BD70F-D6F1-447B-9A59-8989801AB67E}" srcOrd="3" destOrd="0" presId="urn:microsoft.com/office/officeart/2018/2/layout/IconVerticalSolidList"/>
    <dgm:cxn modelId="{8047D286-10B1-47D4-8670-90F0DDC1B084}" type="presParOf" srcId="{758C0B09-E943-46F1-90EF-7756FB87BF88}" destId="{95088B0D-E838-43BA-976B-19B6BE052BC5}" srcOrd="4" destOrd="0" presId="urn:microsoft.com/office/officeart/2018/2/layout/IconVerticalSolidList"/>
    <dgm:cxn modelId="{C69105DD-8B56-4AC0-92A0-CCF2E85767F8}" type="presParOf" srcId="{95088B0D-E838-43BA-976B-19B6BE052BC5}" destId="{C400D182-D3DF-4E31-BA31-B491163E4455}" srcOrd="0" destOrd="0" presId="urn:microsoft.com/office/officeart/2018/2/layout/IconVerticalSolidList"/>
    <dgm:cxn modelId="{2142EAFF-9E54-4089-A6EA-F97ADA89C2EF}" type="presParOf" srcId="{95088B0D-E838-43BA-976B-19B6BE052BC5}" destId="{4282D98E-7B92-44D4-B368-1816BFBCFBDB}" srcOrd="1" destOrd="0" presId="urn:microsoft.com/office/officeart/2018/2/layout/IconVerticalSolidList"/>
    <dgm:cxn modelId="{191A1D9B-4B9A-4392-AA2F-5B5E57A03062}" type="presParOf" srcId="{95088B0D-E838-43BA-976B-19B6BE052BC5}" destId="{00537620-EB5F-4D84-BC9B-9A53886305CB}" srcOrd="2" destOrd="0" presId="urn:microsoft.com/office/officeart/2018/2/layout/IconVerticalSolidList"/>
    <dgm:cxn modelId="{8AE9FA7A-71D1-4941-8A51-1E7B19EB9F62}" type="presParOf" srcId="{95088B0D-E838-43BA-976B-19B6BE052BC5}" destId="{7CF97E9D-3DE6-450C-8A4F-E06EBCC12471}" srcOrd="3" destOrd="0" presId="urn:microsoft.com/office/officeart/2018/2/layout/IconVerticalSolidList"/>
    <dgm:cxn modelId="{B0689876-7905-4491-8FB6-2FE4DFA9390A}" type="presParOf" srcId="{758C0B09-E943-46F1-90EF-7756FB87BF88}" destId="{40F57BDD-85CC-46B4-9EA8-A0570F138889}" srcOrd="5" destOrd="0" presId="urn:microsoft.com/office/officeart/2018/2/layout/IconVerticalSolidList"/>
    <dgm:cxn modelId="{A3502CB5-7B74-4A11-81FF-11E792B9A4FD}" type="presParOf" srcId="{758C0B09-E943-46F1-90EF-7756FB87BF88}" destId="{500AF707-DB75-4E26-AF38-CEA7EA411AD9}" srcOrd="6" destOrd="0" presId="urn:microsoft.com/office/officeart/2018/2/layout/IconVerticalSolidList"/>
    <dgm:cxn modelId="{582C320E-4A10-4DA1-99AB-F2FCF873359F}" type="presParOf" srcId="{500AF707-DB75-4E26-AF38-CEA7EA411AD9}" destId="{3B227A51-1192-4ED6-906E-E0CFF9F2F40D}" srcOrd="0" destOrd="0" presId="urn:microsoft.com/office/officeart/2018/2/layout/IconVerticalSolidList"/>
    <dgm:cxn modelId="{F28CDCBA-397A-4339-9345-71435AB9598C}" type="presParOf" srcId="{500AF707-DB75-4E26-AF38-CEA7EA411AD9}" destId="{7CE1781D-C94C-4971-959C-F40253BEEB97}" srcOrd="1" destOrd="0" presId="urn:microsoft.com/office/officeart/2018/2/layout/IconVerticalSolidList"/>
    <dgm:cxn modelId="{9C5783DB-3B15-4326-A5BD-FA0974E94430}" type="presParOf" srcId="{500AF707-DB75-4E26-AF38-CEA7EA411AD9}" destId="{CFF32649-DFAD-45F2-A797-5C4258EBDACC}" srcOrd="2" destOrd="0" presId="urn:microsoft.com/office/officeart/2018/2/layout/IconVerticalSolidList"/>
    <dgm:cxn modelId="{DBC63B55-FEF7-41CD-B58A-60FB302582B2}" type="presParOf" srcId="{500AF707-DB75-4E26-AF38-CEA7EA411AD9}" destId="{362BF5FB-8299-4BD9-A172-A55DFA2FA2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20E440-B4D2-4E92-BEF2-BB9D7FEBC35E}">
      <dsp:nvSpPr>
        <dsp:cNvPr id="0" name=""/>
        <dsp:cNvSpPr/>
      </dsp:nvSpPr>
      <dsp:spPr>
        <a:xfrm>
          <a:off x="0" y="2442"/>
          <a:ext cx="6513603" cy="12380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4675BB-7A2F-4E5A-8906-B5FAEF029EB9}">
      <dsp:nvSpPr>
        <dsp:cNvPr id="0" name=""/>
        <dsp:cNvSpPr/>
      </dsp:nvSpPr>
      <dsp:spPr>
        <a:xfrm>
          <a:off x="374497" y="280994"/>
          <a:ext cx="680904" cy="680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0296E9-1A4E-4274-BF9C-E926805154F7}">
      <dsp:nvSpPr>
        <dsp:cNvPr id="0" name=""/>
        <dsp:cNvSpPr/>
      </dsp:nvSpPr>
      <dsp:spPr>
        <a:xfrm>
          <a:off x="1429899" y="2442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Teamwork allows: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29899" y="2442"/>
        <a:ext cx="5083704" cy="1238008"/>
      </dsp:txXfrm>
    </dsp:sp>
    <dsp:sp modelId="{F1106FC9-2541-4FEA-BE1F-E92F86EB9E4C}">
      <dsp:nvSpPr>
        <dsp:cNvPr id="0" name=""/>
        <dsp:cNvSpPr/>
      </dsp:nvSpPr>
      <dsp:spPr>
        <a:xfrm>
          <a:off x="0" y="1549953"/>
          <a:ext cx="6513603" cy="123800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4C1AD8-AD21-4A6D-991E-513D43A81217}">
      <dsp:nvSpPr>
        <dsp:cNvPr id="0" name=""/>
        <dsp:cNvSpPr/>
      </dsp:nvSpPr>
      <dsp:spPr>
        <a:xfrm>
          <a:off x="374497" y="1828505"/>
          <a:ext cx="680904" cy="680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0E62F-22B0-4EBC-B09E-F4779885C59B}">
      <dsp:nvSpPr>
        <dsp:cNvPr id="0" name=""/>
        <dsp:cNvSpPr/>
      </dsp:nvSpPr>
      <dsp:spPr>
        <a:xfrm>
          <a:off x="1429899" y="1549953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Strong joint working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(Gardner, 2020)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29899" y="1549953"/>
        <a:ext cx="5083704" cy="1238008"/>
      </dsp:txXfrm>
    </dsp:sp>
    <dsp:sp modelId="{C400D182-D3DF-4E31-BA31-B491163E4455}">
      <dsp:nvSpPr>
        <dsp:cNvPr id="0" name=""/>
        <dsp:cNvSpPr/>
      </dsp:nvSpPr>
      <dsp:spPr>
        <a:xfrm>
          <a:off x="0" y="3097464"/>
          <a:ext cx="6513603" cy="12380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82D98E-7B92-44D4-B368-1816BFBCFBDB}">
      <dsp:nvSpPr>
        <dsp:cNvPr id="0" name=""/>
        <dsp:cNvSpPr/>
      </dsp:nvSpPr>
      <dsp:spPr>
        <a:xfrm>
          <a:off x="374497" y="3376015"/>
          <a:ext cx="680904" cy="680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F97E9D-3DE6-450C-8A4F-E06EBCC12471}">
      <dsp:nvSpPr>
        <dsp:cNvPr id="0" name=""/>
        <dsp:cNvSpPr/>
      </dsp:nvSpPr>
      <dsp:spPr>
        <a:xfrm>
          <a:off x="1429899" y="309746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Achievement of visions, goals, plans and objectives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Sanyal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Wamique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Hisam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2018)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29899" y="3097464"/>
        <a:ext cx="5083704" cy="1238008"/>
      </dsp:txXfrm>
    </dsp:sp>
    <dsp:sp modelId="{3B227A51-1192-4ED6-906E-E0CFF9F2F40D}">
      <dsp:nvSpPr>
        <dsp:cNvPr id="0" name=""/>
        <dsp:cNvSpPr/>
      </dsp:nvSpPr>
      <dsp:spPr>
        <a:xfrm>
          <a:off x="0" y="4644974"/>
          <a:ext cx="6513603" cy="12380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E1781D-C94C-4971-959C-F40253BEEB97}">
      <dsp:nvSpPr>
        <dsp:cNvPr id="0" name=""/>
        <dsp:cNvSpPr/>
      </dsp:nvSpPr>
      <dsp:spPr>
        <a:xfrm>
          <a:off x="374497" y="4923526"/>
          <a:ext cx="680904" cy="680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BF5FB-8299-4BD9-A172-A55DFA2FA21C}">
      <dsp:nvSpPr>
        <dsp:cNvPr id="0" name=""/>
        <dsp:cNvSpPr/>
      </dsp:nvSpPr>
      <dsp:spPr>
        <a:xfrm>
          <a:off x="1429899" y="464497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Consistency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29899" y="4644974"/>
        <a:ext cx="5083704" cy="12380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5AB04E-D3D5-4A71-A580-16AA220EE547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E5DF47-E3D0-489F-B31C-E8206D242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84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CAF80-A0E0-4A05-AC53-64B236DB94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25777D-5A9D-463E-AF2A-F86E6E797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604435-5608-4F29-8E62-3E4095EEB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E1412F-15B0-4ABC-A263-35AE65251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6D4CF8-4803-4582-9FF9-25E80031F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863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717E5-7ACA-4F74-BB4A-DCDFF8331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0175C-3F49-4340-A445-95DA18F92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BA2ABA-4E81-48DD-A5DD-6A135E0C8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3FCBDF-F8DF-4730-B825-D43867A8B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D3C0C-CACF-4AAC-91A6-A636AC687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421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67E57-5EC8-49BB-86EE-7391A17B5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936234-77CE-4F42-8CC6-0B5D2AA430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91A681-B373-4AAA-969C-B61EBDD2C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7EC7D-B5CB-4870-9737-F8997400E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1CBCC-4565-49DB-87CA-D1BD15C67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687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498D2-CC0B-480F-9F28-21908939E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C9FB0-F1E0-4AE8-8ECB-BD63E97DA3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2CBBC7-917F-4535-8EC1-582F6EDEC8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87464E-D37D-4490-811E-8826DF2CD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674093-748D-436D-9ABD-688787CF8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C47ED-0FCA-4FA4-A5AD-EF6BBEBBE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79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C6B15-2598-43AE-96CA-F00657DF1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62880-DBB3-44EE-9D47-1320E372AB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BBE3AB-CE60-48D0-B97E-8A50730A51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BBA546-0DCA-4F49-853D-4143195B9C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A3C1FC-B65A-40E1-B704-835E43540D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8282F9-9B64-413D-94ED-8A5EDA3B35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AF6BD7-F2DE-42BB-9397-FBAA0BF28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884F54-05C5-4D53-A883-216488306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955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5951A-08A5-44A6-926A-53945CF6A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B28DBB-CA23-46B4-A657-5E300C700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0B8FF6-29BC-4B8C-A09C-023F88D56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B5DAED-0C2D-4428-9A74-AB221D187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709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2DD043-7991-43FA-9AAB-91AF74188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169E84-998A-4D74-B7AB-B18CDEB03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ACB83B-D408-4FE7-B7B4-03D773048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790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F9153-8A13-45F5-805D-DC5B35CB8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923ED-0CD6-44AF-87FE-6BDF2938C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05F0D2-3E12-4C37-8DB8-3B5A7ED47B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B13453-CBF7-4930-B768-E9DCD480C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0F3197-515F-4DE3-B789-794EF2266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E42126-F9C4-4ACB-A932-D1493E0A1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172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F62ED-5E48-4C64-AB20-D2D8D5FA5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957AD-EC2A-430F-93EF-6499A191A0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6C576D-0343-4453-80EB-83FB51E095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784ABF-8026-4C5B-A6AA-C40403BDD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36956-C7B6-401A-A89D-5F1B24B6C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3F9723-8738-461B-80DF-0526FA85C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59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40C2C-6BD3-4D30-932C-F77B2BA54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5D2126-AD53-48BB-AF78-CD92DD6C79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96AA45-70A7-4A96-8818-4F93891BE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4264B-46C2-4750-AA9B-5380F74AB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A5A963-E401-4948-8DD2-7D7692949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841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08BBFA-DEAA-4FCE-B3D8-01FDE6A726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7B411D-878D-46A7-9992-C9BFA44EF5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8A1D4D-1F82-4E96-B085-98E967A9B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6DA32-63E7-4F5E-825D-7F549D42F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AA1708-036F-480E-9A75-882A0EA20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749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94ECAD-DCEC-4A8E-88C4-168A1E059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B84F92-797B-4D7D-BB53-811CF0DFB3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129B89-03AB-4182-848F-F3F898247E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FB170-BC27-41FE-95CF-90037132983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670E2-D0F7-42C6-8FF7-4856BF7F91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D9919-EF94-458F-8319-7C7ECBF5D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2DB6D-E1DB-4468-BBF2-DF77D3204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891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B84DD-0274-4DD7-80CF-07D07F1B5C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67868" y="703385"/>
            <a:ext cx="5888144" cy="4712677"/>
          </a:xfrm>
        </p:spPr>
        <p:txBody>
          <a:bodyPr anchor="b">
            <a:normAutofit fontScale="90000"/>
          </a:bodyPr>
          <a:lstStyle/>
          <a:p>
            <a:r>
              <a:rPr lang="en-GB" sz="49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FOR LIFE: EMPLOYABILITY AND FUTURE PATHWAYS</a:t>
            </a:r>
            <a:br>
              <a:rPr lang="en-GB" sz="36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1806932</a:t>
            </a:r>
            <a:br>
              <a:rPr lang="en-GB" sz="36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Freeform: Shape 8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8AF7C2-DD02-4B5F-998A-80DD7E1A4C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50" r="2" b="3924"/>
          <a:stretch/>
        </p:blipFill>
        <p:spPr>
          <a:xfrm>
            <a:off x="0" y="0"/>
            <a:ext cx="602413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D42513-18CE-4B5E-9135-8186EA7CA193}"/>
              </a:ext>
            </a:extLst>
          </p:cNvPr>
          <p:cNvSpPr txBox="1"/>
          <p:nvPr/>
        </p:nvSpPr>
        <p:spPr>
          <a:xfrm>
            <a:off x="182880" y="6189785"/>
            <a:ext cx="2293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(CH Studio, 2019)</a:t>
            </a:r>
          </a:p>
        </p:txBody>
      </p:sp>
    </p:spTree>
    <p:extLst>
      <p:ext uri="{BB962C8B-B14F-4D97-AF65-F5344CB8AC3E}">
        <p14:creationId xmlns:p14="http://schemas.microsoft.com/office/powerpoint/2010/main" val="31640037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303C7B1-0227-4F3C-93DF-04DF4E9141B7}"/>
              </a:ext>
            </a:extLst>
          </p:cNvPr>
          <p:cNvSpPr txBox="1">
            <a:spLocks/>
          </p:cNvSpPr>
          <p:nvPr/>
        </p:nvSpPr>
        <p:spPr>
          <a:xfrm>
            <a:off x="238539" y="623391"/>
            <a:ext cx="4174435" cy="494252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5400" kern="12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Position applied for: Associate Speech and Language Therapist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E7903-480A-4168-A399-430F0849A8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6656" y="338696"/>
            <a:ext cx="3363974" cy="56939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description:</a:t>
            </a:r>
          </a:p>
          <a:p>
            <a:pPr marL="0"/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7062252-58C5-43E8-9BFA-B92CB68DDD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99" t="33410" r="22232" b="17522"/>
          <a:stretch/>
        </p:blipFill>
        <p:spPr>
          <a:xfrm>
            <a:off x="4716481" y="1192696"/>
            <a:ext cx="7236980" cy="4187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363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72056F6-7B40-4B32-B983-BD6AD358756B}"/>
              </a:ext>
            </a:extLst>
          </p:cNvPr>
          <p:cNvSpPr/>
          <p:nvPr/>
        </p:nvSpPr>
        <p:spPr>
          <a:xfrm>
            <a:off x="0" y="0"/>
            <a:ext cx="12192000" cy="160351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A9E27-5D65-43B5-AEAF-9F5BDCE63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670" y="365125"/>
            <a:ext cx="10515600" cy="10235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Choose Me?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01201C-8621-45E6-9498-010636210341}"/>
              </a:ext>
            </a:extLst>
          </p:cNvPr>
          <p:cNvSpPr/>
          <p:nvPr/>
        </p:nvSpPr>
        <p:spPr>
          <a:xfrm>
            <a:off x="177481" y="1753842"/>
            <a:ext cx="67842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Good </a:t>
            </a:r>
            <a:r>
              <a:rPr lang="en-US" sz="5400" b="1" dirty="0">
                <a:ln/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Communicator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98AD09-BE3D-4867-9F3D-13436C3F3D13}"/>
              </a:ext>
            </a:extLst>
          </p:cNvPr>
          <p:cNvSpPr/>
          <p:nvPr/>
        </p:nvSpPr>
        <p:spPr>
          <a:xfrm>
            <a:off x="2797499" y="3088587"/>
            <a:ext cx="65969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well in a team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DCD1120-E350-4526-A079-CCDF95D6DA14}"/>
              </a:ext>
            </a:extLst>
          </p:cNvPr>
          <p:cNvSpPr/>
          <p:nvPr/>
        </p:nvSpPr>
        <p:spPr>
          <a:xfrm>
            <a:off x="1339407" y="4372761"/>
            <a:ext cx="29161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E4A9A9-46FA-450E-B025-7987A98D5ACC}"/>
              </a:ext>
            </a:extLst>
          </p:cNvPr>
          <p:cNvSpPr/>
          <p:nvPr/>
        </p:nvSpPr>
        <p:spPr>
          <a:xfrm>
            <a:off x="7826393" y="1854984"/>
            <a:ext cx="35317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Adaptable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1EA6F01-BD04-4B9B-9FD4-76B4D7374521}"/>
              </a:ext>
            </a:extLst>
          </p:cNvPr>
          <p:cNvSpPr/>
          <p:nvPr/>
        </p:nvSpPr>
        <p:spPr>
          <a:xfrm>
            <a:off x="6681358" y="4322190"/>
            <a:ext cx="51860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9C619B-02E2-4791-8B38-DAABF632424E}"/>
              </a:ext>
            </a:extLst>
          </p:cNvPr>
          <p:cNvSpPr/>
          <p:nvPr/>
        </p:nvSpPr>
        <p:spPr>
          <a:xfrm>
            <a:off x="3945411" y="5606364"/>
            <a:ext cx="43011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Experienced</a:t>
            </a:r>
          </a:p>
        </p:txBody>
      </p:sp>
    </p:spTree>
    <p:extLst>
      <p:ext uri="{BB962C8B-B14F-4D97-AF65-F5344CB8AC3E}">
        <p14:creationId xmlns:p14="http://schemas.microsoft.com/office/powerpoint/2010/main" val="2689094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181C1B-4DF9-467D-A2C9-A6D6913BE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Together We Achieve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AE0630-C0C3-4438-87FA-70B568B79D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732326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228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0671A03-10BA-470A-AD5F-09FF8BAB8248}"/>
              </a:ext>
            </a:extLst>
          </p:cNvPr>
          <p:cNvSpPr/>
          <p:nvPr/>
        </p:nvSpPr>
        <p:spPr>
          <a:xfrm>
            <a:off x="0" y="1"/>
            <a:ext cx="12192000" cy="11936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B54466-3953-40B1-A691-552A968C2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is Key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E0F48C-DF95-4D92-9316-C03D933BB1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9796" y="1825625"/>
            <a:ext cx="7832408" cy="435133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CC2A2D3-B3AD-4B44-96A7-6298D6E56250}"/>
              </a:ext>
            </a:extLst>
          </p:cNvPr>
          <p:cNvSpPr/>
          <p:nvPr/>
        </p:nvSpPr>
        <p:spPr>
          <a:xfrm>
            <a:off x="536912" y="1471682"/>
            <a:ext cx="157927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PECS</a:t>
            </a:r>
            <a:endParaRPr lang="en-US" sz="5400" b="0" cap="none" spc="0" dirty="0">
              <a:ln w="0"/>
              <a:solidFill>
                <a:schemeClr val="accent4">
                  <a:lumMod val="7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208702-7AEE-46A8-AF73-F49F9A7E3FC2}"/>
              </a:ext>
            </a:extLst>
          </p:cNvPr>
          <p:cNvSpPr/>
          <p:nvPr/>
        </p:nvSpPr>
        <p:spPr>
          <a:xfrm>
            <a:off x="536912" y="5469077"/>
            <a:ext cx="246574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 err="1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Signalong</a:t>
            </a:r>
            <a:endParaRPr lang="en-US" sz="4000" b="0" cap="none" spc="0" dirty="0">
              <a:ln w="0"/>
              <a:solidFill>
                <a:schemeClr val="accent4">
                  <a:lumMod val="7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6D4E87-105E-44E0-B916-9D9A38CB9CF2}"/>
              </a:ext>
            </a:extLst>
          </p:cNvPr>
          <p:cNvSpPr/>
          <p:nvPr/>
        </p:nvSpPr>
        <p:spPr>
          <a:xfrm>
            <a:off x="9182842" y="3223423"/>
            <a:ext cx="30091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Core boards</a:t>
            </a:r>
            <a:endParaRPr lang="en-US" sz="4000" b="0" cap="none" spc="0" dirty="0">
              <a:ln w="0"/>
              <a:solidFill>
                <a:schemeClr val="accent4">
                  <a:lumMod val="7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6F360B-D75F-49F6-8930-61E70554BA37}"/>
              </a:ext>
            </a:extLst>
          </p:cNvPr>
          <p:cNvSpPr/>
          <p:nvPr/>
        </p:nvSpPr>
        <p:spPr>
          <a:xfrm>
            <a:off x="4896108" y="1159284"/>
            <a:ext cx="329212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Talking books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1B446CC-5530-492A-A398-FD84AFBC575A}"/>
              </a:ext>
            </a:extLst>
          </p:cNvPr>
          <p:cNvSpPr/>
          <p:nvPr/>
        </p:nvSpPr>
        <p:spPr>
          <a:xfrm>
            <a:off x="4361078" y="6116536"/>
            <a:ext cx="37965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Visual timetable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04A1D16-2E9B-4B5C-ACD2-E1813A35DC81}"/>
              </a:ext>
            </a:extLst>
          </p:cNvPr>
          <p:cNvSpPr/>
          <p:nvPr/>
        </p:nvSpPr>
        <p:spPr>
          <a:xfrm>
            <a:off x="9141710" y="6011418"/>
            <a:ext cx="28937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Quick talker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9BFD161-E282-4C89-B7C1-7E10B57E283D}"/>
              </a:ext>
            </a:extLst>
          </p:cNvPr>
          <p:cNvSpPr/>
          <p:nvPr/>
        </p:nvSpPr>
        <p:spPr>
          <a:xfrm>
            <a:off x="9858449" y="1231895"/>
            <a:ext cx="22365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Switches</a:t>
            </a:r>
          </a:p>
        </p:txBody>
      </p: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5FC7C87B-BF9B-4964-A8B2-59E640DF289C}"/>
              </a:ext>
            </a:extLst>
          </p:cNvPr>
          <p:cNvCxnSpPr>
            <a:cxnSpLocks/>
          </p:cNvCxnSpPr>
          <p:nvPr/>
        </p:nvCxnSpPr>
        <p:spPr>
          <a:xfrm>
            <a:off x="1656522" y="2179568"/>
            <a:ext cx="2093843" cy="908631"/>
          </a:xfrm>
          <a:prstGeom prst="curvedConnector3">
            <a:avLst/>
          </a:prstGeom>
          <a:ln w="114300"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8234EE57-6D6E-441B-9469-6CA9265683E4}"/>
              </a:ext>
            </a:extLst>
          </p:cNvPr>
          <p:cNvCxnSpPr>
            <a:cxnSpLocks/>
            <a:stCxn id="6" idx="0"/>
          </p:cNvCxnSpPr>
          <p:nvPr/>
        </p:nvCxnSpPr>
        <p:spPr>
          <a:xfrm rot="16200000" flipH="1">
            <a:off x="2508063" y="4730795"/>
            <a:ext cx="73323" cy="1549886"/>
          </a:xfrm>
          <a:prstGeom prst="curvedConnector4">
            <a:avLst>
              <a:gd name="adj1" fmla="val -311771"/>
              <a:gd name="adj2" fmla="val 89773"/>
            </a:avLst>
          </a:prstGeom>
          <a:ln w="114300"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onnector: Curved 18">
            <a:extLst>
              <a:ext uri="{FF2B5EF4-FFF2-40B4-BE49-F238E27FC236}">
                <a16:creationId xmlns:a16="http://schemas.microsoft.com/office/drawing/2014/main" id="{553895DE-1C83-47CF-93E5-E763F52E43B2}"/>
              </a:ext>
            </a:extLst>
          </p:cNvPr>
          <p:cNvCxnSpPr>
            <a:cxnSpLocks/>
            <a:stCxn id="9" idx="1"/>
          </p:cNvCxnSpPr>
          <p:nvPr/>
        </p:nvCxnSpPr>
        <p:spPr>
          <a:xfrm rot="10800000" flipH="1">
            <a:off x="4361077" y="5542401"/>
            <a:ext cx="926539" cy="928079"/>
          </a:xfrm>
          <a:prstGeom prst="curvedConnector4">
            <a:avLst>
              <a:gd name="adj1" fmla="val -24672"/>
              <a:gd name="adj2" fmla="val 69069"/>
            </a:avLst>
          </a:prstGeom>
          <a:ln w="114300"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ctor: Curved 22">
            <a:extLst>
              <a:ext uri="{FF2B5EF4-FFF2-40B4-BE49-F238E27FC236}">
                <a16:creationId xmlns:a16="http://schemas.microsoft.com/office/drawing/2014/main" id="{E982CFBE-BFDA-49FF-9C59-538FDC050744}"/>
              </a:ext>
            </a:extLst>
          </p:cNvPr>
          <p:cNvCxnSpPr>
            <a:cxnSpLocks/>
          </p:cNvCxnSpPr>
          <p:nvPr/>
        </p:nvCxnSpPr>
        <p:spPr>
          <a:xfrm rot="16200000" flipH="1">
            <a:off x="6490562" y="1927327"/>
            <a:ext cx="673514" cy="354443"/>
          </a:xfrm>
          <a:prstGeom prst="curvedConnector3">
            <a:avLst>
              <a:gd name="adj1" fmla="val 50000"/>
            </a:avLst>
          </a:prstGeom>
          <a:ln w="114300"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FBC589EC-8B65-49FA-ABCF-FD772BAA71B5}"/>
              </a:ext>
            </a:extLst>
          </p:cNvPr>
          <p:cNvCxnSpPr>
            <a:cxnSpLocks/>
          </p:cNvCxnSpPr>
          <p:nvPr/>
        </p:nvCxnSpPr>
        <p:spPr>
          <a:xfrm rot="10800000" flipV="1">
            <a:off x="9024730" y="1978017"/>
            <a:ext cx="2120348" cy="903833"/>
          </a:xfrm>
          <a:prstGeom prst="curvedConnector3">
            <a:avLst>
              <a:gd name="adj1" fmla="val 50000"/>
            </a:avLst>
          </a:prstGeom>
          <a:ln w="114300"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ctor: Curved 35">
            <a:extLst>
              <a:ext uri="{FF2B5EF4-FFF2-40B4-BE49-F238E27FC236}">
                <a16:creationId xmlns:a16="http://schemas.microsoft.com/office/drawing/2014/main" id="{9893FA39-003D-4091-B50B-0579031DC5F6}"/>
              </a:ext>
            </a:extLst>
          </p:cNvPr>
          <p:cNvCxnSpPr>
            <a:cxnSpLocks/>
            <a:stCxn id="7" idx="1"/>
          </p:cNvCxnSpPr>
          <p:nvPr/>
        </p:nvCxnSpPr>
        <p:spPr>
          <a:xfrm rot="10800000" flipV="1">
            <a:off x="7434472" y="3577366"/>
            <a:ext cx="1748370" cy="588128"/>
          </a:xfrm>
          <a:prstGeom prst="curvedConnector3">
            <a:avLst>
              <a:gd name="adj1" fmla="val 50000"/>
            </a:avLst>
          </a:prstGeom>
          <a:ln w="114300"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Curved 40">
            <a:extLst>
              <a:ext uri="{FF2B5EF4-FFF2-40B4-BE49-F238E27FC236}">
                <a16:creationId xmlns:a16="http://schemas.microsoft.com/office/drawing/2014/main" id="{A43DA02D-1131-468E-A854-E1360C05A349}"/>
              </a:ext>
            </a:extLst>
          </p:cNvPr>
          <p:cNvCxnSpPr>
            <a:cxnSpLocks/>
          </p:cNvCxnSpPr>
          <p:nvPr/>
        </p:nvCxnSpPr>
        <p:spPr>
          <a:xfrm rot="10800000">
            <a:off x="9858452" y="5505741"/>
            <a:ext cx="1118253" cy="500701"/>
          </a:xfrm>
          <a:prstGeom prst="curvedConnector3">
            <a:avLst>
              <a:gd name="adj1" fmla="val 50000"/>
            </a:avLst>
          </a:prstGeom>
          <a:ln w="114300"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66563E4-185A-44FE-85AF-27F414185158}"/>
              </a:ext>
            </a:extLst>
          </p:cNvPr>
          <p:cNvSpPr txBox="1"/>
          <p:nvPr/>
        </p:nvSpPr>
        <p:spPr>
          <a:xfrm>
            <a:off x="8798791" y="5771265"/>
            <a:ext cx="1391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Chell, 2020</a:t>
            </a:r>
          </a:p>
        </p:txBody>
      </p:sp>
    </p:spTree>
    <p:extLst>
      <p:ext uri="{BB962C8B-B14F-4D97-AF65-F5344CB8AC3E}">
        <p14:creationId xmlns:p14="http://schemas.microsoft.com/office/powerpoint/2010/main" val="2401099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C7801946-2F60-4D13-BE45-DF2D8A72AC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47289" y="2275791"/>
            <a:ext cx="3097421" cy="435133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8F26340-07B4-464D-B2C2-F98CFDDCF52D}"/>
              </a:ext>
            </a:extLst>
          </p:cNvPr>
          <p:cNvSpPr txBox="1"/>
          <p:nvPr/>
        </p:nvSpPr>
        <p:spPr>
          <a:xfrm>
            <a:off x="6096000" y="6350130"/>
            <a:ext cx="12520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(Clipart, 2019)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804D9F-C8DE-47D4-BEC0-03C8B4D7B7A1}"/>
              </a:ext>
            </a:extLst>
          </p:cNvPr>
          <p:cNvSpPr/>
          <p:nvPr/>
        </p:nvSpPr>
        <p:spPr>
          <a:xfrm>
            <a:off x="647092" y="1814126"/>
            <a:ext cx="37625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Adaptability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1B3CC0-B31E-498E-9249-7FD44205E1E6}"/>
              </a:ext>
            </a:extLst>
          </p:cNvPr>
          <p:cNvSpPr/>
          <p:nvPr/>
        </p:nvSpPr>
        <p:spPr>
          <a:xfrm>
            <a:off x="4734087" y="442906"/>
            <a:ext cx="27238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Initiative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9A10963-28E4-46A7-A44C-95B1BA906580}"/>
              </a:ext>
            </a:extLst>
          </p:cNvPr>
          <p:cNvSpPr/>
          <p:nvPr/>
        </p:nvSpPr>
        <p:spPr>
          <a:xfrm>
            <a:off x="377788" y="3939173"/>
            <a:ext cx="403187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Independent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thinking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9CA8A29-6584-4DF3-878C-86AF9FF0D71F}"/>
              </a:ext>
            </a:extLst>
          </p:cNvPr>
          <p:cNvSpPr/>
          <p:nvPr/>
        </p:nvSpPr>
        <p:spPr>
          <a:xfrm>
            <a:off x="7681884" y="1814126"/>
            <a:ext cx="42627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Decisiveness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7BAAD50-7E22-41E7-8EA4-2472E894CE23}"/>
              </a:ext>
            </a:extLst>
          </p:cNvPr>
          <p:cNvSpPr/>
          <p:nvPr/>
        </p:nvSpPr>
        <p:spPr>
          <a:xfrm>
            <a:off x="8278200" y="4354671"/>
            <a:ext cx="3070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Creativity</a:t>
            </a:r>
            <a:endParaRPr lang="en-US" sz="5400" b="0" cap="none" spc="0" dirty="0">
              <a:ln w="0"/>
              <a:solidFill>
                <a:schemeClr val="accent4">
                  <a:lumMod val="7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7133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529C79C-7675-42F2-9C66-60F924549E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t="31101" b="13799"/>
          <a:stretch/>
        </p:blipFill>
        <p:spPr>
          <a:xfrm>
            <a:off x="0" y="0"/>
            <a:ext cx="12324521" cy="6858000"/>
          </a:xfrm>
          <a:prstGeom prst="rect">
            <a:avLst/>
          </a:prstGeom>
        </p:spPr>
      </p:pic>
      <p:sp>
        <p:nvSpPr>
          <p:cNvPr id="6" name="Chord 5">
            <a:extLst>
              <a:ext uri="{FF2B5EF4-FFF2-40B4-BE49-F238E27FC236}">
                <a16:creationId xmlns:a16="http://schemas.microsoft.com/office/drawing/2014/main" id="{92F84907-D7E8-4611-B4AA-B9BC394C9DEE}"/>
              </a:ext>
            </a:extLst>
          </p:cNvPr>
          <p:cNvSpPr/>
          <p:nvPr/>
        </p:nvSpPr>
        <p:spPr>
          <a:xfrm rot="15504276">
            <a:off x="-1333229" y="-2720886"/>
            <a:ext cx="5009378" cy="6558148"/>
          </a:xfrm>
          <a:prstGeom prst="chord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4BA5F7-C88E-4238-AA35-478F02C18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851" y="432559"/>
            <a:ext cx="3972339" cy="1325563"/>
          </a:xfrm>
        </p:spPr>
        <p:txBody>
          <a:bodyPr/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Statistically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5B0BB-4892-4919-B51D-39B4DC0B3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018" y="3391659"/>
            <a:ext cx="4601817" cy="3266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Approximately 80% of children with emotional and behavioural disorders have significant language deficits. 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(Royal College of Speech and Language Therapists, 2019)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5174D49-46F0-467C-AF61-6937355B3904}"/>
              </a:ext>
            </a:extLst>
          </p:cNvPr>
          <p:cNvSpPr txBox="1">
            <a:spLocks/>
          </p:cNvSpPr>
          <p:nvPr/>
        </p:nvSpPr>
        <p:spPr>
          <a:xfrm>
            <a:off x="5724939" y="3974135"/>
            <a:ext cx="5980043" cy="2376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able to listen attentively and speak lucidly and understandably or to use non-verbal communication effectively are crucial attributes in learning and life generally.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(Donaldson, 2015)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DBF2A34-9BD8-40E6-ABAE-98D21B2CC059}"/>
              </a:ext>
            </a:extLst>
          </p:cNvPr>
          <p:cNvSpPr txBox="1">
            <a:spLocks/>
          </p:cNvSpPr>
          <p:nvPr/>
        </p:nvSpPr>
        <p:spPr>
          <a:xfrm>
            <a:off x="5971449" y="373580"/>
            <a:ext cx="4625008" cy="2769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13.2% of children with SEN have been recorded on Pupil Level Annual School Census as having speech, language and communication difficulties.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(Flying Start, 2017)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31196B-EE52-4E68-A4CA-06ACB62F6BC5}"/>
              </a:ext>
            </a:extLst>
          </p:cNvPr>
          <p:cNvSpPr txBox="1"/>
          <p:nvPr/>
        </p:nvSpPr>
        <p:spPr>
          <a:xfrm>
            <a:off x="8299173" y="6596390"/>
            <a:ext cx="3962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(Royal College of Speech and Language Therapists, 2019b)</a:t>
            </a:r>
          </a:p>
        </p:txBody>
      </p:sp>
    </p:spTree>
    <p:extLst>
      <p:ext uri="{BB962C8B-B14F-4D97-AF65-F5344CB8AC3E}">
        <p14:creationId xmlns:p14="http://schemas.microsoft.com/office/powerpoint/2010/main" val="1240976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09D40-7331-4166-9667-28F5CA89E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809" y="1825625"/>
            <a:ext cx="11635408" cy="388606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the skills to deliver specialist speech and language programmes</a:t>
            </a:r>
          </a:p>
          <a:p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ability to adapt and modify when the need arises</a:t>
            </a:r>
          </a:p>
          <a:p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my time management skills effectively to manage caseloads and production of resources</a:t>
            </a:r>
          </a:p>
          <a:p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my administration skills to support the Speech and Language team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AE27A3-83E4-4FFD-9F5F-FC36E29C6C26}"/>
              </a:ext>
            </a:extLst>
          </p:cNvPr>
          <p:cNvSpPr/>
          <p:nvPr/>
        </p:nvSpPr>
        <p:spPr>
          <a:xfrm>
            <a:off x="0" y="0"/>
            <a:ext cx="12192000" cy="160351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AF6C2E6-CC36-4D3C-A85F-B7E69483D04F}"/>
              </a:ext>
            </a:extLst>
          </p:cNvPr>
          <p:cNvSpPr txBox="1">
            <a:spLocks/>
          </p:cNvSpPr>
          <p:nvPr/>
        </p:nvSpPr>
        <p:spPr>
          <a:xfrm>
            <a:off x="652670" y="365125"/>
            <a:ext cx="10515600" cy="102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600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Choose Me?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D87F0C6-B228-4B26-A15E-91906B549918}"/>
              </a:ext>
            </a:extLst>
          </p:cNvPr>
          <p:cNvSpPr/>
          <p:nvPr/>
        </p:nvSpPr>
        <p:spPr>
          <a:xfrm>
            <a:off x="289879" y="5829804"/>
            <a:ext cx="1183529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4800" b="1" dirty="0">
                <a:ln/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382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E97B0-C105-48DF-ABBE-11BB8E249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17" y="-15530"/>
            <a:ext cx="10515600" cy="761310"/>
          </a:xfrm>
        </p:spPr>
        <p:txBody>
          <a:bodyPr/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87E9D-1AF7-4A9D-B192-EB58E9C3A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617" y="745780"/>
            <a:ext cx="11522766" cy="6291124"/>
          </a:xfrm>
        </p:spPr>
        <p:txBody>
          <a:bodyPr>
            <a:normAutofit lnSpcReduction="10000"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Careers Wales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Speech and Language therapist.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https://www.careerswales.com/en/job-details/10241/pdf (Accessed: 12/01/2020).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Chell, M. (2020) Communication aids photograph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 Studio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Speech language pathologist; everyone deserves a voice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https://www.amazon.co.uk/Language-Pathologist-Everyone-Deserves-2019-2020/dp/1693245051 (Accessed: 15/01/2020).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Clipart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Thinking man.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https://www.clipart.email/clipart/think-clipart-72811.html (Accessed: 15/01/2020).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Donaldson, G. (2015)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Successful futures.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https://gov.wales/sites/default/files/publications/2018-03/successful-futures.pdf (Accessed: 15/01/2020).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Gardner, I.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Conversation,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Maxine Chell, 11 January.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Hywel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University Health Board (2016)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file:///C:/Users/maxin/AppData/Local/Packages/Microsoft.MicrosoftEdge_8wekyb3d8bbwe/TempState/Downloads/1899719_JobDescriptionandPersonSpecification%20(1).pdf (Accessed: 10/01/2020).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Kerns, C.D. (2016) ‘Decisive problem solving: a key leadership practice’,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 Policy and Practice,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17(2), pp. 62-77.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Mills, B-A.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Conversation,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Maxine Chell, 14 January.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Royal College of Speech and Language Therapists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RCSLT facts.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https://www.rcslt.org/ (Accessed: 15/01/2020).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Royal College of Speech and Language Therapists (2019b)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Banner picture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Available at: https://www.rcslt.org/ (Accessed: 15/01/2020).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Sanyal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Wamique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Hisam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 (2018) ‘The impact of teamwork on work performance of employees: a study of faculty members in Dhofar University’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, IOSR Journal of Business and Management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20(3), pp. 15-22.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Westby, C. (2018) ‘Adverse Childhood Experiences: what speech-language pathologists need to know’,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Word of Mouth,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30(1), pp. 1-4.</a:t>
            </a:r>
          </a:p>
        </p:txBody>
      </p:sp>
    </p:spTree>
    <p:extLst>
      <p:ext uri="{BB962C8B-B14F-4D97-AF65-F5344CB8AC3E}">
        <p14:creationId xmlns:p14="http://schemas.microsoft.com/office/powerpoint/2010/main" val="886385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663</Words>
  <Application>Microsoft Office PowerPoint</Application>
  <PresentationFormat>Widescreen</PresentationFormat>
  <Paragraphs>62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SKILLS FOR LIFE: EMPLOYABILITY AND FUTURE PATHWAYS   Student number: 1806932   </vt:lpstr>
      <vt:lpstr>PowerPoint Presentation</vt:lpstr>
      <vt:lpstr>PowerPoint Presentation</vt:lpstr>
      <vt:lpstr>Together We Achieve</vt:lpstr>
      <vt:lpstr>Communication is Key</vt:lpstr>
      <vt:lpstr>PowerPoint Presentation</vt:lpstr>
      <vt:lpstr>Statistically …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   Student number: 1806932</dc:title>
  <dc:creator>Maxine Chell</dc:creator>
  <cp:lastModifiedBy>Maxine Chell</cp:lastModifiedBy>
  <cp:revision>2</cp:revision>
  <dcterms:created xsi:type="dcterms:W3CDTF">2020-01-16T00:10:00Z</dcterms:created>
  <dcterms:modified xsi:type="dcterms:W3CDTF">2020-01-17T15:10:02Z</dcterms:modified>
</cp:coreProperties>
</file>