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45"/>
  </p:notesMasterIdLst>
  <p:sldIdLst>
    <p:sldId id="330" r:id="rId3"/>
    <p:sldId id="256" r:id="rId4"/>
    <p:sldId id="287" r:id="rId5"/>
    <p:sldId id="297" r:id="rId6"/>
    <p:sldId id="342" r:id="rId7"/>
    <p:sldId id="341" r:id="rId8"/>
    <p:sldId id="343" r:id="rId9"/>
    <p:sldId id="344" r:id="rId10"/>
    <p:sldId id="345" r:id="rId11"/>
    <p:sldId id="291" r:id="rId12"/>
    <p:sldId id="346" r:id="rId13"/>
    <p:sldId id="368" r:id="rId14"/>
    <p:sldId id="369" r:id="rId15"/>
    <p:sldId id="318" r:id="rId16"/>
    <p:sldId id="347" r:id="rId17"/>
    <p:sldId id="339" r:id="rId18"/>
    <p:sldId id="348" r:id="rId19"/>
    <p:sldId id="349" r:id="rId20"/>
    <p:sldId id="320" r:id="rId21"/>
    <p:sldId id="350" r:id="rId22"/>
    <p:sldId id="367" r:id="rId23"/>
    <p:sldId id="322" r:id="rId24"/>
    <p:sldId id="323" r:id="rId25"/>
    <p:sldId id="352" r:id="rId26"/>
    <p:sldId id="353" r:id="rId27"/>
    <p:sldId id="360" r:id="rId28"/>
    <p:sldId id="324" r:id="rId29"/>
    <p:sldId id="355" r:id="rId30"/>
    <p:sldId id="359" r:id="rId31"/>
    <p:sldId id="361" r:id="rId32"/>
    <p:sldId id="364" r:id="rId33"/>
    <p:sldId id="362" r:id="rId34"/>
    <p:sldId id="363" r:id="rId35"/>
    <p:sldId id="365" r:id="rId36"/>
    <p:sldId id="366" r:id="rId37"/>
    <p:sldId id="313" r:id="rId38"/>
    <p:sldId id="262" r:id="rId39"/>
    <p:sldId id="370" r:id="rId40"/>
    <p:sldId id="269" r:id="rId41"/>
    <p:sldId id="371" r:id="rId42"/>
    <p:sldId id="305" r:id="rId43"/>
    <p:sldId id="317"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88" autoAdjust="0"/>
  </p:normalViewPr>
  <p:slideViewPr>
    <p:cSldViewPr>
      <p:cViewPr varScale="1">
        <p:scale>
          <a:sx n="91" d="100"/>
          <a:sy n="91" d="100"/>
        </p:scale>
        <p:origin x="218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10/19/2026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clearlycultural.com/geert-hofstede-cultural-dimensions/power-distance-index/" TargetMode="External"/><Relationship Id="rId7" Type="http://schemas.openxmlformats.org/officeDocument/2006/relationships/hyperlink" Target="https://clearlycultural.com/geert-hofstede-cultural-dimensions/long-term-orientation/" TargetMode="External"/><Relationship Id="rId2" Type="http://schemas.openxmlformats.org/officeDocument/2006/relationships/slide" Target="../slides/slide22.xml"/><Relationship Id="rId1" Type="http://schemas.openxmlformats.org/officeDocument/2006/relationships/notesMaster" Target="../notesMasters/notesMaster1.xml"/><Relationship Id="rId6" Type="http://schemas.openxmlformats.org/officeDocument/2006/relationships/hyperlink" Target="https://clearlycultural.com/geert-hofstede-cultural-dimensions/uncertainty-avoidance-index/" TargetMode="External"/><Relationship Id="rId5" Type="http://schemas.openxmlformats.org/officeDocument/2006/relationships/hyperlink" Target="https://clearlycultural.com/geert-hofstede-cultural-dimensions/masculinity/" TargetMode="External"/><Relationship Id="rId4" Type="http://schemas.openxmlformats.org/officeDocument/2006/relationships/hyperlink" Target="https://clearlycultural.com/geert-hofstede-cultural-dimensions/individualism/"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clearlycultural.com/geert-hofstede-cultural-dimensions/power-distance-index/" TargetMode="External"/><Relationship Id="rId7" Type="http://schemas.openxmlformats.org/officeDocument/2006/relationships/hyperlink" Target="https://clearlycultural.com/geert-hofstede-cultural-dimensions/long-term-orientation/"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clearlycultural.com/geert-hofstede-cultural-dimensions/uncertainty-avoidance-index/" TargetMode="External"/><Relationship Id="rId5" Type="http://schemas.openxmlformats.org/officeDocument/2006/relationships/hyperlink" Target="https://clearlycultural.com/geert-hofstede-cultural-dimensions/masculinity/" TargetMode="External"/><Relationship Id="rId4" Type="http://schemas.openxmlformats.org/officeDocument/2006/relationships/hyperlink" Target="https://clearlycultural.com/geert-hofstede-cultural-dimensions/individualism/"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C0708-31F4-CD3A-4C77-B584E2ABBF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C58BF6-678B-30C8-99E9-BA40EA7002C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A1FE58D-D98E-E1FA-7539-DDBC561D80B9}"/>
              </a:ext>
            </a:extLst>
          </p:cNvPr>
          <p:cNvSpPr>
            <a:spLocks noGrp="1"/>
          </p:cNvSpPr>
          <p:nvPr>
            <p:ph type="body" idx="1"/>
          </p:nvPr>
        </p:nvSpPr>
        <p:spPr/>
        <p:txBody>
          <a:bodyPr/>
          <a:lstStyle/>
          <a:p>
            <a:r>
              <a:rPr lang="en-GB" dirty="0"/>
              <a:t>Note should be added to aid better use,</a:t>
            </a:r>
          </a:p>
        </p:txBody>
      </p:sp>
      <p:sp>
        <p:nvSpPr>
          <p:cNvPr id="4" name="Slide Number Placeholder 3">
            <a:extLst>
              <a:ext uri="{FF2B5EF4-FFF2-40B4-BE49-F238E27FC236}">
                <a16:creationId xmlns:a16="http://schemas.microsoft.com/office/drawing/2014/main" id="{8D4EBD42-8F38-CF72-364F-FEE96A46E4B7}"/>
              </a:ext>
            </a:extLst>
          </p:cNvPr>
          <p:cNvSpPr>
            <a:spLocks noGrp="1"/>
          </p:cNvSpPr>
          <p:nvPr>
            <p:ph type="sldNum" sz="quarter" idx="5"/>
          </p:nvPr>
        </p:nvSpPr>
        <p:spPr/>
        <p:txBody>
          <a:bodyPr/>
          <a:lstStyle/>
          <a:p>
            <a:fld id="{657F13BE-0D13-4DB1-B8FE-C23C5387B70B}" type="slidenum">
              <a:rPr lang="en-GB" smtClean="0"/>
              <a:t>1</a:t>
            </a:fld>
            <a:endParaRPr lang="en-GB"/>
          </a:p>
        </p:txBody>
      </p:sp>
    </p:spTree>
    <p:extLst>
      <p:ext uri="{BB962C8B-B14F-4D97-AF65-F5344CB8AC3E}">
        <p14:creationId xmlns:p14="http://schemas.microsoft.com/office/powerpoint/2010/main" val="4063535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4F8F9A-A573-B462-4F34-79CFF753F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96A9DE-B198-197A-2973-236E1123C7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190057-5487-00AB-08F2-5D42163F54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CF8741-84D1-1CB0-B664-A635AF0FDB91}"/>
              </a:ext>
            </a:extLst>
          </p:cNvPr>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2377267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08DD67-09C7-0F1B-32CF-3133434C0E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BAAD54-533F-5A05-5760-B33EDA7640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C15F00-A1AC-1407-FF59-32FC9DE47D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D178E22-DED7-0E8E-FA8A-6382A3258149}"/>
              </a:ext>
            </a:extLst>
          </p:cNvPr>
          <p:cNvSpPr>
            <a:spLocks noGrp="1"/>
          </p:cNvSpPr>
          <p:nvPr>
            <p:ph type="sldNum" sz="quarter" idx="5"/>
          </p:nvPr>
        </p:nvSpPr>
        <p:spPr/>
        <p:txBody>
          <a:bodyPr/>
          <a:lstStyle/>
          <a:p>
            <a:fld id="{23C473D7-50BF-4AD3-B2BA-EE8A81C88AF5}" type="slidenum">
              <a:rPr lang="en-US" smtClean="0"/>
              <a:pPr/>
              <a:t>6</a:t>
            </a:fld>
            <a:endParaRPr lang="en-US"/>
          </a:p>
        </p:txBody>
      </p:sp>
    </p:spTree>
    <p:extLst>
      <p:ext uri="{BB962C8B-B14F-4D97-AF65-F5344CB8AC3E}">
        <p14:creationId xmlns:p14="http://schemas.microsoft.com/office/powerpoint/2010/main" val="7635491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61AC0-45C6-D93C-5DCC-D09B6FEE6D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353B03-2331-D62A-F446-94C7EF6A40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0B5B70-0C7F-F779-779C-9EA361BB11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B3DA4D-D63B-EE1B-40B6-EBD5230CD834}"/>
              </a:ext>
            </a:extLst>
          </p:cNvPr>
          <p:cNvSpPr>
            <a:spLocks noGrp="1"/>
          </p:cNvSpPr>
          <p:nvPr>
            <p:ph type="sldNum" sz="quarter" idx="5"/>
          </p:nvPr>
        </p:nvSpPr>
        <p:spPr/>
        <p:txBody>
          <a:bodyPr/>
          <a:lstStyle/>
          <a:p>
            <a:fld id="{23C473D7-50BF-4AD3-B2BA-EE8A81C88AF5}" type="slidenum">
              <a:rPr lang="en-US" smtClean="0"/>
              <a:pPr/>
              <a:t>7</a:t>
            </a:fld>
            <a:endParaRPr lang="en-US"/>
          </a:p>
        </p:txBody>
      </p:sp>
    </p:spTree>
    <p:extLst>
      <p:ext uri="{BB962C8B-B14F-4D97-AF65-F5344CB8AC3E}">
        <p14:creationId xmlns:p14="http://schemas.microsoft.com/office/powerpoint/2010/main" val="4063898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B400A-CCE0-E6C9-2739-4D47DCA2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991A36-404F-39D8-036C-C4F3557B46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9CB830-ADB2-B8E6-C5A4-085F232DE2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EF1EB10-DB11-D4BC-CBA7-4FB6D700AE80}"/>
              </a:ext>
            </a:extLst>
          </p:cNvPr>
          <p:cNvSpPr>
            <a:spLocks noGrp="1"/>
          </p:cNvSpPr>
          <p:nvPr>
            <p:ph type="sldNum" sz="quarter" idx="5"/>
          </p:nvPr>
        </p:nvSpPr>
        <p:spPr/>
        <p:txBody>
          <a:bodyPr/>
          <a:lstStyle/>
          <a:p>
            <a:fld id="{23C473D7-50BF-4AD3-B2BA-EE8A81C88AF5}" type="slidenum">
              <a:rPr lang="en-US" smtClean="0"/>
              <a:pPr/>
              <a:t>8</a:t>
            </a:fld>
            <a:endParaRPr lang="en-US"/>
          </a:p>
        </p:txBody>
      </p:sp>
    </p:spTree>
    <p:extLst>
      <p:ext uri="{BB962C8B-B14F-4D97-AF65-F5344CB8AC3E}">
        <p14:creationId xmlns:p14="http://schemas.microsoft.com/office/powerpoint/2010/main" val="1910888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6D7A8-F59C-0012-AEFB-B704DA3574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7AEE9E-07A0-3B3C-7A50-7B13EF6BDE5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B5C27F-E744-DA2C-CF38-4D707A1FF3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071821-8FD6-2047-831C-C4AF0B1DF291}"/>
              </a:ext>
            </a:extLst>
          </p:cNvPr>
          <p:cNvSpPr>
            <a:spLocks noGrp="1"/>
          </p:cNvSpPr>
          <p:nvPr>
            <p:ph type="sldNum" sz="quarter" idx="5"/>
          </p:nvPr>
        </p:nvSpPr>
        <p:spPr/>
        <p:txBody>
          <a:bodyPr/>
          <a:lstStyle/>
          <a:p>
            <a:fld id="{23C473D7-50BF-4AD3-B2BA-EE8A81C88AF5}" type="slidenum">
              <a:rPr lang="en-US" smtClean="0"/>
              <a:pPr/>
              <a:t>9</a:t>
            </a:fld>
            <a:endParaRPr lang="en-US"/>
          </a:p>
        </p:txBody>
      </p:sp>
    </p:spTree>
    <p:extLst>
      <p:ext uri="{BB962C8B-B14F-4D97-AF65-F5344CB8AC3E}">
        <p14:creationId xmlns:p14="http://schemas.microsoft.com/office/powerpoint/2010/main" val="180975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understanding of the international marketing environment could provide context/ overview to </a:t>
            </a:r>
            <a:r>
              <a:rPr lang="en-GB"/>
              <a:t>your report</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10</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9D0EC-36AD-4FD2-A699-0F54BA0DA5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4CF29-A0FD-CA41-C35A-8CBAE9DEEE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7B4FFC-625C-7599-2EE6-3789C8EEFDBB}"/>
              </a:ext>
            </a:extLst>
          </p:cNvPr>
          <p:cNvSpPr>
            <a:spLocks noGrp="1"/>
          </p:cNvSpPr>
          <p:nvPr>
            <p:ph type="body" idx="1"/>
          </p:nvPr>
        </p:nvSpPr>
        <p:spPr/>
        <p:txBody>
          <a:bodyPr/>
          <a:lstStyle/>
          <a:p>
            <a:r>
              <a:rPr lang="en-GB"/>
              <a:t>Today </a:t>
            </a:r>
            <a:r>
              <a:rPr lang="en-GB" dirty="0"/>
              <a:t>we will focus on the element aspect of social and culture in the international marketing</a:t>
            </a:r>
          </a:p>
        </p:txBody>
      </p:sp>
      <p:sp>
        <p:nvSpPr>
          <p:cNvPr id="4" name="Slide Number Placeholder 3">
            <a:extLst>
              <a:ext uri="{FF2B5EF4-FFF2-40B4-BE49-F238E27FC236}">
                <a16:creationId xmlns:a16="http://schemas.microsoft.com/office/drawing/2014/main" id="{ED7D56E7-26E2-04C0-2DBE-3B5430758632}"/>
              </a:ext>
            </a:extLst>
          </p:cNvPr>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1944665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34A98-493B-6A8C-7BCE-3F14AE5CE3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E3514A-FC54-ED59-17C4-694EA02DCB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B928B-1CB6-EE17-71DF-B15AE6194B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296042-B83F-5197-8F48-49CD2274E373}"/>
              </a:ext>
            </a:extLst>
          </p:cNvPr>
          <p:cNvSpPr>
            <a:spLocks noGrp="1"/>
          </p:cNvSpPr>
          <p:nvPr>
            <p:ph type="sldNum" sz="quarter" idx="5"/>
          </p:nvPr>
        </p:nvSpPr>
        <p:spPr/>
        <p:txBody>
          <a:bodyPr/>
          <a:lstStyle/>
          <a:p>
            <a:fld id="{23C473D7-50BF-4AD3-B2BA-EE8A81C88AF5}" type="slidenum">
              <a:rPr lang="en-US" smtClean="0"/>
              <a:pPr/>
              <a:t>12</a:t>
            </a:fld>
            <a:endParaRPr lang="en-US"/>
          </a:p>
        </p:txBody>
      </p:sp>
    </p:spTree>
    <p:extLst>
      <p:ext uri="{BB962C8B-B14F-4D97-AF65-F5344CB8AC3E}">
        <p14:creationId xmlns:p14="http://schemas.microsoft.com/office/powerpoint/2010/main" val="3524904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A4931-D945-9D0A-A0A5-AFF810355A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929BB1-CDAA-B7AC-B32B-5249052B05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23BA76-7821-E505-DFCC-12609DDAC5B0}"/>
              </a:ext>
            </a:extLst>
          </p:cNvPr>
          <p:cNvSpPr>
            <a:spLocks noGrp="1"/>
          </p:cNvSpPr>
          <p:nvPr>
            <p:ph type="body" idx="1"/>
          </p:nvPr>
        </p:nvSpPr>
        <p:spPr/>
        <p:txBody>
          <a:bodyPr/>
          <a:lstStyle/>
          <a:p>
            <a:r>
              <a:rPr lang="en-GB" dirty="0"/>
              <a:t>When we learn about the social environment, it includes culture.</a:t>
            </a:r>
          </a:p>
          <a:p>
            <a:r>
              <a:rPr lang="en-GB" dirty="0"/>
              <a:t>For the assignment, the social and cultural elements are analysed as one factors. </a:t>
            </a:r>
          </a:p>
        </p:txBody>
      </p:sp>
      <p:sp>
        <p:nvSpPr>
          <p:cNvPr id="4" name="Slide Number Placeholder 3">
            <a:extLst>
              <a:ext uri="{FF2B5EF4-FFF2-40B4-BE49-F238E27FC236}">
                <a16:creationId xmlns:a16="http://schemas.microsoft.com/office/drawing/2014/main" id="{E20E45AD-E3B6-ACA0-0FD7-55DA5AF7F049}"/>
              </a:ext>
            </a:extLst>
          </p:cNvPr>
          <p:cNvSpPr>
            <a:spLocks noGrp="1"/>
          </p:cNvSpPr>
          <p:nvPr>
            <p:ph type="sldNum" sz="quarter" idx="5"/>
          </p:nvPr>
        </p:nvSpPr>
        <p:spPr/>
        <p:txBody>
          <a:bodyPr/>
          <a:lstStyle/>
          <a:p>
            <a:fld id="{23C473D7-50BF-4AD3-B2BA-EE8A81C88AF5}" type="slidenum">
              <a:rPr lang="en-US" smtClean="0"/>
              <a:pPr/>
              <a:t>13</a:t>
            </a:fld>
            <a:endParaRPr lang="en-US"/>
          </a:p>
        </p:txBody>
      </p:sp>
    </p:spTree>
    <p:extLst>
      <p:ext uri="{BB962C8B-B14F-4D97-AF65-F5344CB8AC3E}">
        <p14:creationId xmlns:p14="http://schemas.microsoft.com/office/powerpoint/2010/main" val="1337798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6E4893-E790-80C3-8CB3-6D392C88F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2D0D6-8704-D7D1-BCA6-E118892115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8D16E6-13BB-CC85-ABAF-219F0B02752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017A3-681D-3177-5023-5B92E8545E17}"/>
              </a:ext>
            </a:extLst>
          </p:cNvPr>
          <p:cNvSpPr>
            <a:spLocks noGrp="1"/>
          </p:cNvSpPr>
          <p:nvPr>
            <p:ph type="sldNum" sz="quarter" idx="5"/>
          </p:nvPr>
        </p:nvSpPr>
        <p:spPr/>
        <p:txBody>
          <a:bodyPr/>
          <a:lstStyle/>
          <a:p>
            <a:fld id="{23C473D7-50BF-4AD3-B2BA-EE8A81C88AF5}" type="slidenum">
              <a:rPr lang="en-US" smtClean="0"/>
              <a:pPr/>
              <a:t>14</a:t>
            </a:fld>
            <a:endParaRPr lang="en-US"/>
          </a:p>
        </p:txBody>
      </p:sp>
    </p:spTree>
    <p:extLst>
      <p:ext uri="{BB962C8B-B14F-4D97-AF65-F5344CB8AC3E}">
        <p14:creationId xmlns:p14="http://schemas.microsoft.com/office/powerpoint/2010/main" val="23784351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DB2A53-2AAF-E302-9613-561EF20580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EFD2E-DC16-1291-19A0-C933082723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536D14-638D-7AF3-E1B2-BC45D56D4F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724B60-A288-1AC5-6DC0-58648FC2B5ED}"/>
              </a:ext>
            </a:extLst>
          </p:cNvPr>
          <p:cNvSpPr>
            <a:spLocks noGrp="1"/>
          </p:cNvSpPr>
          <p:nvPr>
            <p:ph type="sldNum" sz="quarter" idx="5"/>
          </p:nvPr>
        </p:nvSpPr>
        <p:spPr/>
        <p:txBody>
          <a:bodyPr/>
          <a:lstStyle/>
          <a:p>
            <a:fld id="{23C473D7-50BF-4AD3-B2BA-EE8A81C88AF5}" type="slidenum">
              <a:rPr lang="en-US" smtClean="0"/>
              <a:pPr/>
              <a:t>15</a:t>
            </a:fld>
            <a:endParaRPr lang="en-US"/>
          </a:p>
        </p:txBody>
      </p:sp>
    </p:spTree>
    <p:extLst>
      <p:ext uri="{BB962C8B-B14F-4D97-AF65-F5344CB8AC3E}">
        <p14:creationId xmlns:p14="http://schemas.microsoft.com/office/powerpoint/2010/main" val="34070148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A4AC0-5563-C3C8-A8DB-87DB30809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653F1-6D4F-6506-ABC9-F73EDE70D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E259B3-5CCE-200D-E851-FB11C7266A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60D433-6C92-00AE-B828-5488514F9398}"/>
              </a:ext>
            </a:extLst>
          </p:cNvPr>
          <p:cNvSpPr>
            <a:spLocks noGrp="1"/>
          </p:cNvSpPr>
          <p:nvPr>
            <p:ph type="sldNum" sz="quarter" idx="5"/>
          </p:nvPr>
        </p:nvSpPr>
        <p:spPr/>
        <p:txBody>
          <a:bodyPr/>
          <a:lstStyle/>
          <a:p>
            <a:fld id="{23C473D7-50BF-4AD3-B2BA-EE8A81C88AF5}" type="slidenum">
              <a:rPr lang="en-US" smtClean="0"/>
              <a:pPr/>
              <a:t>16</a:t>
            </a:fld>
            <a:endParaRPr lang="en-US"/>
          </a:p>
        </p:txBody>
      </p:sp>
    </p:spTree>
    <p:extLst>
      <p:ext uri="{BB962C8B-B14F-4D97-AF65-F5344CB8AC3E}">
        <p14:creationId xmlns:p14="http://schemas.microsoft.com/office/powerpoint/2010/main" val="20199742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C4B3F-E8DD-1395-9032-ABAF657B65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8E48AD-E71C-2A6A-88DA-4EA1D15DD4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DC20A1-9D2E-A554-80BD-CF37AB702F0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AE14CA-2581-26FC-5438-6E1112D11BC4}"/>
              </a:ext>
            </a:extLst>
          </p:cNvPr>
          <p:cNvSpPr>
            <a:spLocks noGrp="1"/>
          </p:cNvSpPr>
          <p:nvPr>
            <p:ph type="sldNum" sz="quarter" idx="5"/>
          </p:nvPr>
        </p:nvSpPr>
        <p:spPr/>
        <p:txBody>
          <a:bodyPr/>
          <a:lstStyle/>
          <a:p>
            <a:fld id="{23C473D7-50BF-4AD3-B2BA-EE8A81C88AF5}" type="slidenum">
              <a:rPr lang="en-US" smtClean="0"/>
              <a:pPr/>
              <a:t>17</a:t>
            </a:fld>
            <a:endParaRPr lang="en-US"/>
          </a:p>
        </p:txBody>
      </p:sp>
    </p:spTree>
    <p:extLst>
      <p:ext uri="{BB962C8B-B14F-4D97-AF65-F5344CB8AC3E}">
        <p14:creationId xmlns:p14="http://schemas.microsoft.com/office/powerpoint/2010/main" val="2087996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4688E-071E-50B1-52B4-813A2D0DD4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26D04F-33E4-BA65-6236-61DA653507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A6A05E-8D36-56DC-5B66-00D2F8DB8D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0D1540-A490-A90E-2166-FFEA78AB06A3}"/>
              </a:ext>
            </a:extLst>
          </p:cNvPr>
          <p:cNvSpPr>
            <a:spLocks noGrp="1"/>
          </p:cNvSpPr>
          <p:nvPr>
            <p:ph type="sldNum" sz="quarter" idx="5"/>
          </p:nvPr>
        </p:nvSpPr>
        <p:spPr/>
        <p:txBody>
          <a:bodyPr/>
          <a:lstStyle/>
          <a:p>
            <a:fld id="{23C473D7-50BF-4AD3-B2BA-EE8A81C88AF5}" type="slidenum">
              <a:rPr lang="en-US" smtClean="0"/>
              <a:pPr/>
              <a:t>18</a:t>
            </a:fld>
            <a:endParaRPr lang="en-US"/>
          </a:p>
        </p:txBody>
      </p:sp>
    </p:spTree>
    <p:extLst>
      <p:ext uri="{BB962C8B-B14F-4D97-AF65-F5344CB8AC3E}">
        <p14:creationId xmlns:p14="http://schemas.microsoft.com/office/powerpoint/2010/main" val="493473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19</a:t>
            </a:fld>
            <a:endParaRPr lang="en-US"/>
          </a:p>
        </p:txBody>
      </p:sp>
    </p:spTree>
    <p:extLst>
      <p:ext uri="{BB962C8B-B14F-4D97-AF65-F5344CB8AC3E}">
        <p14:creationId xmlns:p14="http://schemas.microsoft.com/office/powerpoint/2010/main" val="21539488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71607-2027-764A-6A87-6B6E37DF53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EB459F-B7F5-CEFA-AA5A-976EB7301A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545364-6D9A-9C3C-27BE-ED629937C09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37BD5-2A24-3CC8-07E7-1C5A684E7C7C}"/>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38987092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https://clearlycultural.com/geert-hofstede-cultural-dimensions/</a:t>
            </a:r>
            <a:r>
              <a:rPr lang="en-GB" sz="1200" dirty="0"/>
              <a:t>Power distance </a:t>
            </a:r>
            <a:r>
              <a:rPr lang="en-GB" sz="1200" dirty="0">
                <a:hlinkClick r:id="rId3"/>
              </a:rPr>
              <a:t>https://clearlycultural.com/geert-hofstede-cultural-dimensions/power-distance-index/</a:t>
            </a:r>
            <a:endParaRPr lang="en-GB" sz="1200" dirty="0"/>
          </a:p>
          <a:p>
            <a:pPr lvl="1">
              <a:buClr>
                <a:srgbClr val="0070C0"/>
              </a:buClr>
              <a:buFont typeface="Wingdings" panose="05000000000000000000" pitchFamily="2" charset="2"/>
              <a:buNone/>
            </a:pPr>
            <a:endParaRPr lang="en-GB" sz="1200" dirty="0"/>
          </a:p>
          <a:p>
            <a:pPr lvl="1">
              <a:buClr>
                <a:srgbClr val="0070C0"/>
              </a:buClr>
              <a:buFont typeface="Wingdings" panose="05000000000000000000" pitchFamily="2" charset="2"/>
              <a:buChar char="q"/>
            </a:pPr>
            <a:r>
              <a:rPr lang="en-GB" sz="1200" dirty="0"/>
              <a:t>Individualism </a:t>
            </a:r>
            <a:r>
              <a:rPr lang="en-GB" sz="1200" dirty="0">
                <a:hlinkClick r:id="rId4"/>
              </a:rPr>
              <a:t>https://clearlycultural.com/geert-hofstede-cultural-dimensions/individualism/</a:t>
            </a:r>
            <a:endParaRPr lang="en-GB" sz="1200" dirty="0"/>
          </a:p>
          <a:p>
            <a:pPr lvl="1">
              <a:buClr>
                <a:srgbClr val="0070C0"/>
              </a:buClr>
              <a:buFont typeface="Wingdings" panose="05000000000000000000" pitchFamily="2" charset="2"/>
              <a:buChar char="q"/>
            </a:pPr>
            <a:r>
              <a:rPr lang="en-GB" sz="1200" dirty="0"/>
              <a:t>Masculinity </a:t>
            </a:r>
            <a:r>
              <a:rPr lang="en-GB" sz="1200" dirty="0">
                <a:hlinkClick r:id="rId5"/>
              </a:rPr>
              <a:t>https://clearlycultural.com/geert-hofstede-cultural-dimensions/masculinity/</a:t>
            </a:r>
            <a:endParaRPr lang="en-GB" sz="1200" dirty="0"/>
          </a:p>
          <a:p>
            <a:pPr lvl="1">
              <a:buClr>
                <a:srgbClr val="0070C0"/>
              </a:buClr>
              <a:buFont typeface="Wingdings" panose="05000000000000000000" pitchFamily="2" charset="2"/>
              <a:buChar char="q"/>
            </a:pPr>
            <a:r>
              <a:rPr lang="en-GB" sz="1200" dirty="0"/>
              <a:t>Uncertainty Avoidance </a:t>
            </a:r>
            <a:r>
              <a:rPr lang="en-GB" sz="1200" dirty="0">
                <a:hlinkClick r:id="rId6"/>
              </a:rPr>
              <a:t>https://clearlycultural.com/geert-hofstede-cultural-dimensions/uncertainty-avoidance-index/</a:t>
            </a:r>
            <a:endParaRPr lang="en-GB" sz="1200" dirty="0"/>
          </a:p>
          <a:p>
            <a:pPr lvl="1">
              <a:buClr>
                <a:srgbClr val="0070C0"/>
              </a:buClr>
              <a:buFont typeface="Wingdings" panose="05000000000000000000" pitchFamily="2" charset="2"/>
              <a:buChar char="q"/>
            </a:pPr>
            <a:r>
              <a:rPr lang="en-GB" sz="1200" dirty="0"/>
              <a:t>Long-term orientation </a:t>
            </a:r>
            <a:r>
              <a:rPr lang="en-GB" sz="1200" dirty="0">
                <a:hlinkClick r:id="rId7"/>
              </a:rPr>
              <a:t>https://clearlycultural.com/geert-hofstede-cultural-dimensions/long-term-orientation/</a:t>
            </a:r>
            <a:endParaRPr lang="en-GB" sz="1200" dirty="0"/>
          </a:p>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22</a:t>
            </a:fld>
            <a:endParaRPr lang="en-US"/>
          </a:p>
        </p:txBody>
      </p:sp>
    </p:spTree>
    <p:extLst>
      <p:ext uri="{BB962C8B-B14F-4D97-AF65-F5344CB8AC3E}">
        <p14:creationId xmlns:p14="http://schemas.microsoft.com/office/powerpoint/2010/main" val="25512169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Hofstede country’s score </a:t>
            </a:r>
          </a:p>
        </p:txBody>
      </p:sp>
      <p:sp>
        <p:nvSpPr>
          <p:cNvPr id="4" name="Slide Number Placeholder 3"/>
          <p:cNvSpPr>
            <a:spLocks noGrp="1"/>
          </p:cNvSpPr>
          <p:nvPr>
            <p:ph type="sldNum" sz="quarter" idx="5"/>
          </p:nvPr>
        </p:nvSpPr>
        <p:spPr/>
        <p:txBody>
          <a:bodyPr/>
          <a:lstStyle/>
          <a:p>
            <a:fld id="{23C473D7-50BF-4AD3-B2BA-EE8A81C88AF5}" type="slidenum">
              <a:rPr lang="en-US" smtClean="0"/>
              <a:pPr/>
              <a:t>23</a:t>
            </a:fld>
            <a:endParaRPr lang="en-US"/>
          </a:p>
        </p:txBody>
      </p:sp>
    </p:spTree>
    <p:extLst>
      <p:ext uri="{BB962C8B-B14F-4D97-AF65-F5344CB8AC3E}">
        <p14:creationId xmlns:p14="http://schemas.microsoft.com/office/powerpoint/2010/main" val="10957894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37405-659E-7023-D2B5-659E338A1B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6DD878-1A81-E2F6-9898-BC77DFD655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B111E7-FB92-AB8E-7927-F94D0886F2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D3E66-9237-70F8-F17D-696D3DFFF213}"/>
              </a:ext>
            </a:extLst>
          </p:cNvPr>
          <p:cNvSpPr>
            <a:spLocks noGrp="1"/>
          </p:cNvSpPr>
          <p:nvPr>
            <p:ph type="sldNum" sz="quarter" idx="5"/>
          </p:nvPr>
        </p:nvSpPr>
        <p:spPr/>
        <p:txBody>
          <a:bodyPr/>
          <a:lstStyle/>
          <a:p>
            <a:fld id="{23C473D7-50BF-4AD3-B2BA-EE8A81C88AF5}" type="slidenum">
              <a:rPr lang="en-US" smtClean="0"/>
              <a:pPr/>
              <a:t>24</a:t>
            </a:fld>
            <a:endParaRPr lang="en-US"/>
          </a:p>
        </p:txBody>
      </p:sp>
    </p:spTree>
    <p:extLst>
      <p:ext uri="{BB962C8B-B14F-4D97-AF65-F5344CB8AC3E}">
        <p14:creationId xmlns:p14="http://schemas.microsoft.com/office/powerpoint/2010/main" val="37905064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9AA29E-9D55-EFEE-64D2-6451155D61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EC2C85-FA33-1319-EA5C-FB75FB8360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B24E4F-4BC6-2382-8D6B-B656E727EF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555990-E79F-9B13-5480-4AB1843A4621}"/>
              </a:ext>
            </a:extLst>
          </p:cNvPr>
          <p:cNvSpPr>
            <a:spLocks noGrp="1"/>
          </p:cNvSpPr>
          <p:nvPr>
            <p:ph type="sldNum" sz="quarter" idx="5"/>
          </p:nvPr>
        </p:nvSpPr>
        <p:spPr/>
        <p:txBody>
          <a:bodyPr/>
          <a:lstStyle/>
          <a:p>
            <a:fld id="{23C473D7-50BF-4AD3-B2BA-EE8A81C88AF5}" type="slidenum">
              <a:rPr lang="en-US" smtClean="0"/>
              <a:pPr/>
              <a:t>25</a:t>
            </a:fld>
            <a:endParaRPr lang="en-US"/>
          </a:p>
        </p:txBody>
      </p:sp>
    </p:spTree>
    <p:extLst>
      <p:ext uri="{BB962C8B-B14F-4D97-AF65-F5344CB8AC3E}">
        <p14:creationId xmlns:p14="http://schemas.microsoft.com/office/powerpoint/2010/main" val="10319029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0D1470-CE21-AEF4-57A7-0ADD65DD4C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D41089-1129-D576-45AA-288B33B120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CC2FC2-A2A5-9E92-C5EC-B584A3F41D76}"/>
              </a:ext>
            </a:extLst>
          </p:cNvPr>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https://clearlycultural.com/geert-hofstede-cultural-dimensions/</a:t>
            </a:r>
            <a:r>
              <a:rPr lang="en-GB" sz="1200" dirty="0"/>
              <a:t>Power distance </a:t>
            </a:r>
            <a:r>
              <a:rPr lang="en-GB" sz="1200" dirty="0">
                <a:hlinkClick r:id="rId3"/>
              </a:rPr>
              <a:t>https://clearlycultural.com/geert-hofstede-cultural-dimensions/power-distance-index/</a:t>
            </a:r>
            <a:endParaRPr lang="en-GB" sz="1200" dirty="0"/>
          </a:p>
          <a:p>
            <a:pPr lvl="1">
              <a:buClr>
                <a:srgbClr val="0070C0"/>
              </a:buClr>
              <a:buFont typeface="Wingdings" panose="05000000000000000000" pitchFamily="2" charset="2"/>
              <a:buNone/>
            </a:pPr>
            <a:endParaRPr lang="en-GB" sz="1200" dirty="0"/>
          </a:p>
          <a:p>
            <a:pPr lvl="1">
              <a:buClr>
                <a:srgbClr val="0070C0"/>
              </a:buClr>
              <a:buFont typeface="Wingdings" panose="05000000000000000000" pitchFamily="2" charset="2"/>
              <a:buChar char="q"/>
            </a:pPr>
            <a:r>
              <a:rPr lang="en-GB" sz="1200" dirty="0"/>
              <a:t>Individualism </a:t>
            </a:r>
            <a:r>
              <a:rPr lang="en-GB" sz="1200" dirty="0">
                <a:hlinkClick r:id="rId4"/>
              </a:rPr>
              <a:t>https://clearlycultural.com/geert-hofstede-cultural-dimensions/individualism/</a:t>
            </a:r>
            <a:endParaRPr lang="en-GB" sz="1200" dirty="0"/>
          </a:p>
          <a:p>
            <a:pPr lvl="1">
              <a:buClr>
                <a:srgbClr val="0070C0"/>
              </a:buClr>
              <a:buFont typeface="Wingdings" panose="05000000000000000000" pitchFamily="2" charset="2"/>
              <a:buChar char="q"/>
            </a:pPr>
            <a:r>
              <a:rPr lang="en-GB" sz="1200" dirty="0"/>
              <a:t>Masculinity </a:t>
            </a:r>
            <a:r>
              <a:rPr lang="en-GB" sz="1200" dirty="0">
                <a:hlinkClick r:id="rId5"/>
              </a:rPr>
              <a:t>https://clearlycultural.com/geert-hofstede-cultural-dimensions/masculinity/</a:t>
            </a:r>
            <a:endParaRPr lang="en-GB" sz="1200" dirty="0"/>
          </a:p>
          <a:p>
            <a:pPr lvl="1">
              <a:buClr>
                <a:srgbClr val="0070C0"/>
              </a:buClr>
              <a:buFont typeface="Wingdings" panose="05000000000000000000" pitchFamily="2" charset="2"/>
              <a:buChar char="q"/>
            </a:pPr>
            <a:r>
              <a:rPr lang="en-GB" sz="1200" dirty="0"/>
              <a:t>Uncertainty Avoidance </a:t>
            </a:r>
            <a:r>
              <a:rPr lang="en-GB" sz="1200" dirty="0">
                <a:hlinkClick r:id="rId6"/>
              </a:rPr>
              <a:t>https://clearlycultural.com/geert-hofstede-cultural-dimensions/uncertainty-avoidance-index/</a:t>
            </a:r>
            <a:endParaRPr lang="en-GB" sz="1200" dirty="0"/>
          </a:p>
          <a:p>
            <a:pPr lvl="1">
              <a:buClr>
                <a:srgbClr val="0070C0"/>
              </a:buClr>
              <a:buFont typeface="Wingdings" panose="05000000000000000000" pitchFamily="2" charset="2"/>
              <a:buChar char="q"/>
            </a:pPr>
            <a:r>
              <a:rPr lang="en-GB" sz="1200" dirty="0"/>
              <a:t>Long-term orientation </a:t>
            </a:r>
            <a:r>
              <a:rPr lang="en-GB" sz="1200" dirty="0">
                <a:hlinkClick r:id="rId7"/>
              </a:rPr>
              <a:t>https://clearlycultural.com/geert-hofstede-cultural-dimensions/long-term-orientation/</a:t>
            </a:r>
            <a:endParaRPr lang="en-GB" sz="1200" dirty="0"/>
          </a:p>
          <a:p>
            <a:endParaRPr lang="en-GB" dirty="0"/>
          </a:p>
        </p:txBody>
      </p:sp>
      <p:sp>
        <p:nvSpPr>
          <p:cNvPr id="4" name="Slide Number Placeholder 3">
            <a:extLst>
              <a:ext uri="{FF2B5EF4-FFF2-40B4-BE49-F238E27FC236}">
                <a16:creationId xmlns:a16="http://schemas.microsoft.com/office/drawing/2014/main" id="{4693B164-8404-F32D-6F8B-0A0F3D690DF5}"/>
              </a:ext>
            </a:extLst>
          </p:cNvPr>
          <p:cNvSpPr>
            <a:spLocks noGrp="1"/>
          </p:cNvSpPr>
          <p:nvPr>
            <p:ph type="sldNum" sz="quarter" idx="5"/>
          </p:nvPr>
        </p:nvSpPr>
        <p:spPr/>
        <p:txBody>
          <a:bodyPr/>
          <a:lstStyle/>
          <a:p>
            <a:fld id="{23C473D7-50BF-4AD3-B2BA-EE8A81C88AF5}" type="slidenum">
              <a:rPr lang="en-US" smtClean="0"/>
              <a:pPr/>
              <a:t>26</a:t>
            </a:fld>
            <a:endParaRPr lang="en-US"/>
          </a:p>
        </p:txBody>
      </p:sp>
    </p:spTree>
    <p:extLst>
      <p:ext uri="{BB962C8B-B14F-4D97-AF65-F5344CB8AC3E}">
        <p14:creationId xmlns:p14="http://schemas.microsoft.com/office/powerpoint/2010/main" val="18048284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27</a:t>
            </a:fld>
            <a:endParaRPr lang="en-US"/>
          </a:p>
        </p:txBody>
      </p:sp>
    </p:spTree>
    <p:extLst>
      <p:ext uri="{BB962C8B-B14F-4D97-AF65-F5344CB8AC3E}">
        <p14:creationId xmlns:p14="http://schemas.microsoft.com/office/powerpoint/2010/main" val="11938429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553C9-6548-5851-B02C-3251545396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D5D0F2-16B2-16D2-0653-0E77CC6B4B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CB3E0A-B43C-D975-8F0E-593FF73D63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A47946-C12E-5A2D-2A79-0480C5833C3A}"/>
              </a:ext>
            </a:extLst>
          </p:cNvPr>
          <p:cNvSpPr>
            <a:spLocks noGrp="1"/>
          </p:cNvSpPr>
          <p:nvPr>
            <p:ph type="sldNum" sz="quarter" idx="5"/>
          </p:nvPr>
        </p:nvSpPr>
        <p:spPr/>
        <p:txBody>
          <a:bodyPr/>
          <a:lstStyle/>
          <a:p>
            <a:fld id="{23C473D7-50BF-4AD3-B2BA-EE8A81C88AF5}" type="slidenum">
              <a:rPr lang="en-US" smtClean="0"/>
              <a:pPr/>
              <a:t>28</a:t>
            </a:fld>
            <a:endParaRPr lang="en-US"/>
          </a:p>
        </p:txBody>
      </p:sp>
    </p:spTree>
    <p:extLst>
      <p:ext uri="{BB962C8B-B14F-4D97-AF65-F5344CB8AC3E}">
        <p14:creationId xmlns:p14="http://schemas.microsoft.com/office/powerpoint/2010/main" val="2649411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47C17-C5FA-EA86-7FCD-13A6D09E5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85561F-279E-FD47-FD30-4E01B7EAF7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12BDCA-56DE-8150-5DA2-9CC5DA6E80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197A796-2259-E341-1D6F-B40861721E29}"/>
              </a:ext>
            </a:extLst>
          </p:cNvPr>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29984083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47970-18C6-58A3-298A-9431F5CF3F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0B590B-C271-A1DA-8AB1-194B778912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378B17-3BCD-13CD-775B-760E819C466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8B99471-E912-9F5A-24C9-2C73374A2C75}"/>
              </a:ext>
            </a:extLst>
          </p:cNvPr>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31661669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285E6-342B-4093-6977-DE91D75458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E98278-2646-49EA-E20A-D5D5EF16EC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D60AB4-D1E4-525C-4F78-E15E109450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1A9AB7-FE2A-C741-82C4-A614C899C260}"/>
              </a:ext>
            </a:extLst>
          </p:cNvPr>
          <p:cNvSpPr>
            <a:spLocks noGrp="1"/>
          </p:cNvSpPr>
          <p:nvPr>
            <p:ph type="sldNum" sz="quarter" idx="5"/>
          </p:nvPr>
        </p:nvSpPr>
        <p:spPr/>
        <p:txBody>
          <a:bodyPr/>
          <a:lstStyle/>
          <a:p>
            <a:fld id="{23C473D7-50BF-4AD3-B2BA-EE8A81C88AF5}" type="slidenum">
              <a:rPr lang="en-US" smtClean="0"/>
              <a:pPr/>
              <a:t>32</a:t>
            </a:fld>
            <a:endParaRPr lang="en-US"/>
          </a:p>
        </p:txBody>
      </p:sp>
    </p:spTree>
    <p:extLst>
      <p:ext uri="{BB962C8B-B14F-4D97-AF65-F5344CB8AC3E}">
        <p14:creationId xmlns:p14="http://schemas.microsoft.com/office/powerpoint/2010/main" val="2990489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C77397-5BAE-1958-AB8B-BBDD2119AB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0D2686-F6BA-42B0-4578-083F61212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5E2A42-CD5A-E222-C745-006DEB0F40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09DAB7-AED9-0FC3-26D8-73A7D5D12B16}"/>
              </a:ext>
            </a:extLst>
          </p:cNvPr>
          <p:cNvSpPr>
            <a:spLocks noGrp="1"/>
          </p:cNvSpPr>
          <p:nvPr>
            <p:ph type="sldNum" sz="quarter" idx="5"/>
          </p:nvPr>
        </p:nvSpPr>
        <p:spPr/>
        <p:txBody>
          <a:bodyPr/>
          <a:lstStyle/>
          <a:p>
            <a:fld id="{23C473D7-50BF-4AD3-B2BA-EE8A81C88AF5}" type="slidenum">
              <a:rPr lang="en-US" smtClean="0"/>
              <a:pPr/>
              <a:t>33</a:t>
            </a:fld>
            <a:endParaRPr lang="en-US"/>
          </a:p>
        </p:txBody>
      </p:sp>
    </p:spTree>
    <p:extLst>
      <p:ext uri="{BB962C8B-B14F-4D97-AF65-F5344CB8AC3E}">
        <p14:creationId xmlns:p14="http://schemas.microsoft.com/office/powerpoint/2010/main" val="5834219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CAE4D8-767D-0336-CB0C-7E44F0F264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483B2A-3AFC-F640-FEC9-BE81679E84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9B8472-5C38-CF00-3B04-B42D017058A6}"/>
              </a:ext>
            </a:extLst>
          </p:cNvPr>
          <p:cNvSpPr>
            <a:spLocks noGrp="1"/>
          </p:cNvSpPr>
          <p:nvPr>
            <p:ph type="body" idx="1"/>
          </p:nvPr>
        </p:nvSpPr>
        <p:spPr/>
        <p:txBody>
          <a:bodyPr/>
          <a:lstStyle/>
          <a:p>
            <a:pPr lvl="1">
              <a:buClr>
                <a:srgbClr val="0070C0"/>
              </a:buClr>
              <a:buFont typeface="Wingdings" panose="05000000000000000000" pitchFamily="2" charset="2"/>
              <a:buNone/>
            </a:pPr>
            <a:r>
              <a:rPr lang="en-GB" dirty="0"/>
              <a:t>Main page :</a:t>
            </a:r>
          </a:p>
          <a:p>
            <a:pPr lvl="1">
              <a:buClr>
                <a:srgbClr val="0070C0"/>
              </a:buClr>
              <a:buFont typeface="Wingdings" panose="05000000000000000000" pitchFamily="2" charset="2"/>
              <a:buNone/>
            </a:pPr>
            <a:r>
              <a:rPr lang="en-GB" dirty="0"/>
              <a:t>https://www.theculturefactor.com/country-comparison-tool?countries=</a:t>
            </a:r>
          </a:p>
          <a:p>
            <a:pPr lvl="1">
              <a:buClr>
                <a:srgbClr val="0070C0"/>
              </a:buClr>
              <a:buFont typeface="Wingdings" panose="05000000000000000000" pitchFamily="2" charset="2"/>
              <a:buNone/>
            </a:pPr>
            <a:endParaRPr lang="en-GB" dirty="0"/>
          </a:p>
        </p:txBody>
      </p:sp>
      <p:sp>
        <p:nvSpPr>
          <p:cNvPr id="4" name="Slide Number Placeholder 3">
            <a:extLst>
              <a:ext uri="{FF2B5EF4-FFF2-40B4-BE49-F238E27FC236}">
                <a16:creationId xmlns:a16="http://schemas.microsoft.com/office/drawing/2014/main" id="{F6C8E43C-0537-F70A-DA64-FD0901360EF6}"/>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249264330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0E613-65A3-492E-004D-15939A7389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EE782E-A96C-7BB5-5CB3-56BA31C751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1B874AD-94C4-211D-8BB1-C28CEAD27B4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4A172B-DE7E-F172-11CB-F2BB4F41F539}"/>
              </a:ext>
            </a:extLst>
          </p:cNvPr>
          <p:cNvSpPr>
            <a:spLocks noGrp="1"/>
          </p:cNvSpPr>
          <p:nvPr>
            <p:ph type="sldNum" sz="quarter" idx="5"/>
          </p:nvPr>
        </p:nvSpPr>
        <p:spPr/>
        <p:txBody>
          <a:bodyPr/>
          <a:lstStyle/>
          <a:p>
            <a:fld id="{23C473D7-50BF-4AD3-B2BA-EE8A81C88AF5}" type="slidenum">
              <a:rPr lang="en-US" smtClean="0"/>
              <a:pPr/>
              <a:t>35</a:t>
            </a:fld>
            <a:endParaRPr lang="en-US"/>
          </a:p>
        </p:txBody>
      </p:sp>
    </p:spTree>
    <p:extLst>
      <p:ext uri="{BB962C8B-B14F-4D97-AF65-F5344CB8AC3E}">
        <p14:creationId xmlns:p14="http://schemas.microsoft.com/office/powerpoint/2010/main" val="29756819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39</a:t>
            </a:fld>
            <a:endParaRPr lang="en-GB"/>
          </a:p>
        </p:txBody>
      </p:sp>
    </p:spTree>
    <p:extLst>
      <p:ext uri="{BB962C8B-B14F-4D97-AF65-F5344CB8AC3E}">
        <p14:creationId xmlns:p14="http://schemas.microsoft.com/office/powerpoint/2010/main" val="34621702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B2B31C-330E-A2EB-60A6-DA59D53F16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78801C-C37D-683C-CDFF-43505C909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174F5E-DF2A-35F3-169B-D2FCA8EB04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E0C3722-7124-589D-D752-CFD53A95D47A}"/>
              </a:ext>
            </a:extLst>
          </p:cNvPr>
          <p:cNvSpPr>
            <a:spLocks noGrp="1"/>
          </p:cNvSpPr>
          <p:nvPr>
            <p:ph type="sldNum" sz="quarter" idx="5"/>
          </p:nvPr>
        </p:nvSpPr>
        <p:spPr/>
        <p:txBody>
          <a:bodyPr/>
          <a:lstStyle/>
          <a:p>
            <a:fld id="{657F13BE-0D13-4DB1-B8FE-C23C5387B70B}" type="slidenum">
              <a:rPr lang="en-GB" smtClean="0"/>
              <a:t>40</a:t>
            </a:fld>
            <a:endParaRPr lang="en-GB"/>
          </a:p>
        </p:txBody>
      </p:sp>
    </p:spTree>
    <p:extLst>
      <p:ext uri="{BB962C8B-B14F-4D97-AF65-F5344CB8AC3E}">
        <p14:creationId xmlns:p14="http://schemas.microsoft.com/office/powerpoint/2010/main" val="35024453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8" Type="http://schemas.openxmlformats.org/officeDocument/2006/relationships/hyperlink" Target="https://clearlycultural.com/geert-hofstede-cultural-dimensions/long-term-orientation/" TargetMode="External"/><Relationship Id="rId3" Type="http://schemas.openxmlformats.org/officeDocument/2006/relationships/hyperlink" Target="https://clearlycultural.com/geert-hofstede-cultural-dimensions/" TargetMode="External"/><Relationship Id="rId7" Type="http://schemas.openxmlformats.org/officeDocument/2006/relationships/hyperlink" Target="https://clearlycultural.com/geert-hofstede-cultural-dimensions/uncertainty-avoidance-index/" TargetMode="External"/><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clearlycultural.com/geert-hofstede-cultural-dimensions/masculinity/" TargetMode="External"/><Relationship Id="rId5" Type="http://schemas.openxmlformats.org/officeDocument/2006/relationships/hyperlink" Target="https://clearlycultural.com/geert-hofstede-cultural-dimensions/individualism/" TargetMode="External"/><Relationship Id="rId4" Type="http://schemas.openxmlformats.org/officeDocument/2006/relationships/hyperlink" Target="https://clearlycultural.com/geert-hofstede-cultural-dimensions/power-distance-index/"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culturefactor.com/country-comparison-tool?countries=" TargetMode="External"/><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hyperlink" Target="https://www.coca-colacompany.com/" TargetMode="External"/><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hyperlink" Target="https://www.coca-cola.com/in/en" TargetMode="External"/><Relationship Id="rId4" Type="http://schemas.openxmlformats.org/officeDocument/2006/relationships/hyperlink" Target="https://www.coca-cola.com/jp/ja"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81E17-2803-7A34-1300-C67C9FF52DFA}"/>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613BEB9-E6EA-6355-1176-4C8AE6AF0586}"/>
              </a:ext>
            </a:extLst>
          </p:cNvPr>
          <p:cNvSpPr>
            <a:spLocks noGrp="1"/>
          </p:cNvSpPr>
          <p:nvPr>
            <p:ph type="ctrTitle"/>
          </p:nvPr>
        </p:nvSpPr>
        <p:spPr>
          <a:xfrm>
            <a:off x="4267200" y="2077198"/>
            <a:ext cx="4124972" cy="866027"/>
          </a:xfrm>
        </p:spPr>
        <p:txBody>
          <a:bodyPr>
            <a:normAutofit/>
          </a:bodyPr>
          <a:lstStyle/>
          <a:p>
            <a:r>
              <a:rPr lang="en-GB" sz="4400" b="1" noProof="0" dirty="0">
                <a:solidFill>
                  <a:schemeClr val="tx1"/>
                </a:solidFill>
                <a:latin typeface="Arial" panose="020B0604020202020204" pitchFamily="34" charset="0"/>
                <a:cs typeface="Arial" panose="020B0604020202020204" pitchFamily="34" charset="0"/>
              </a:rPr>
              <a:t>LCMB7026</a:t>
            </a:r>
          </a:p>
        </p:txBody>
      </p:sp>
      <p:sp>
        <p:nvSpPr>
          <p:cNvPr id="5" name="TextBox 1">
            <a:extLst>
              <a:ext uri="{FF2B5EF4-FFF2-40B4-BE49-F238E27FC236}">
                <a16:creationId xmlns:a16="http://schemas.microsoft.com/office/drawing/2014/main" id="{A1539B25-8564-D8C4-CFF3-2FCD256A9F91}"/>
              </a:ext>
            </a:extLst>
          </p:cNvPr>
          <p:cNvSpPr txBox="1">
            <a:spLocks noChangeArrowheads="1"/>
          </p:cNvSpPr>
          <p:nvPr/>
        </p:nvSpPr>
        <p:spPr bwMode="auto">
          <a:xfrm>
            <a:off x="188119" y="3829050"/>
            <a:ext cx="5679281"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sz="2800" b="1" dirty="0">
                <a:solidFill>
                  <a:srgbClr val="FFFF00"/>
                </a:solidFill>
                <a:latin typeface="Arial" panose="020B0604020202020204" pitchFamily="34" charset="0"/>
                <a:cs typeface="Arial" panose="020B0604020202020204" pitchFamily="34" charset="0"/>
              </a:rPr>
              <a:t>Week 3: Session 1 &amp; 2: LECTURE</a:t>
            </a:r>
          </a:p>
          <a:p>
            <a:pPr>
              <a:spcBef>
                <a:spcPct val="0"/>
              </a:spcBef>
              <a:buNone/>
            </a:pPr>
            <a:r>
              <a:rPr lang="en-US" sz="2800" b="1" dirty="0">
                <a:solidFill>
                  <a:srgbClr val="FFFF00"/>
                </a:solidFill>
              </a:rPr>
              <a:t>Socio-cultural Environments in International Marketing</a:t>
            </a:r>
            <a:endParaRPr lang="en-GB" sz="2800" dirty="0">
              <a:solidFill>
                <a:srgbClr val="FFFF00"/>
              </a:solidFill>
            </a:endParaRPr>
          </a:p>
          <a:p>
            <a:pPr>
              <a:spcBef>
                <a:spcPct val="0"/>
              </a:spcBef>
              <a:buFontTx/>
              <a:buNone/>
            </a:pPr>
            <a:endParaRPr lang="en-GB" sz="2800" b="1" dirty="0">
              <a:solidFill>
                <a:srgbClr val="FFFF00"/>
              </a:solidFill>
              <a:latin typeface="Arial" panose="020B0604020202020204" pitchFamily="34" charset="0"/>
              <a:cs typeface="Arial" panose="020B0604020202020204" pitchFamily="34" charset="0"/>
            </a:endParaRPr>
          </a:p>
          <a:p>
            <a:pPr>
              <a:spcBef>
                <a:spcPct val="0"/>
              </a:spcBef>
              <a:buFontTx/>
              <a:buNone/>
            </a:pPr>
            <a:endParaRPr lang="en-GB" sz="2800" b="1" dirty="0">
              <a:solidFill>
                <a:srgbClr val="FFFF00"/>
              </a:solidFill>
              <a:latin typeface="Arial" panose="020B0604020202020204" pitchFamily="34" charset="0"/>
              <a:cs typeface="Arial" panose="020B0604020202020204" pitchFamily="34" charset="0"/>
            </a:endParaRPr>
          </a:p>
        </p:txBody>
      </p:sp>
      <p:sp>
        <p:nvSpPr>
          <p:cNvPr id="6" name="Subtitle 4">
            <a:extLst>
              <a:ext uri="{FF2B5EF4-FFF2-40B4-BE49-F238E27FC236}">
                <a16:creationId xmlns:a16="http://schemas.microsoft.com/office/drawing/2014/main" id="{B42FC915-3629-8726-8AFB-5D8CBBAB5A60}"/>
              </a:ext>
            </a:extLst>
          </p:cNvPr>
          <p:cNvSpPr txBox="1">
            <a:spLocks/>
          </p:cNvSpPr>
          <p:nvPr/>
        </p:nvSpPr>
        <p:spPr bwMode="auto">
          <a:xfrm>
            <a:off x="1981200" y="304801"/>
            <a:ext cx="7239000" cy="1752600"/>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05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International Marketing</a:t>
            </a:r>
          </a:p>
          <a:p>
            <a:pPr eaLnBrk="1" hangingPunct="1">
              <a:defRPr/>
            </a:pPr>
            <a:r>
              <a:rPr lang="en-GB" sz="405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rPr>
              <a:t>Principles and Practices</a:t>
            </a:r>
            <a:endParaRPr lang="en-GB" sz="3600" b="1" dirty="0">
              <a:ln w="13462">
                <a:solidFill>
                  <a:schemeClr val="bg1"/>
                </a:solidFill>
                <a:prstDash val="solid"/>
              </a:ln>
              <a:solidFill>
                <a:srgbClr val="0000FF"/>
              </a:solidFill>
              <a:effectLst>
                <a:outerShdw dist="38100" dir="2700000" algn="bl" rotWithShape="0">
                  <a:schemeClr val="accent5"/>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4191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three</a:t>
            </a:r>
          </a:p>
        </p:txBody>
      </p:sp>
      <p:sp>
        <p:nvSpPr>
          <p:cNvPr id="5" name="Subtitle 4"/>
          <p:cNvSpPr>
            <a:spLocks noGrp="1"/>
          </p:cNvSpPr>
          <p:nvPr>
            <p:ph type="subTitle" idx="1"/>
          </p:nvPr>
        </p:nvSpPr>
        <p:spPr>
          <a:xfrm>
            <a:off x="1066800" y="2133600"/>
            <a:ext cx="7620000" cy="1066800"/>
          </a:xfrm>
        </p:spPr>
        <p:txBody>
          <a:bodyPr>
            <a:normAutofit fontScale="92500" lnSpcReduction="10000"/>
          </a:bodyPr>
          <a:lstStyle/>
          <a:p>
            <a:r>
              <a:rPr lang="en-US" sz="3600" b="1" dirty="0"/>
              <a:t>Socio-cultural Environments in International Marketing </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336897" y="1311477"/>
            <a:ext cx="6858000" cy="585152"/>
          </a:xfrm>
        </p:spPr>
        <p:txBody>
          <a:bodyPr>
            <a:normAutofit/>
          </a:bodyPr>
          <a:lstStyle/>
          <a:p>
            <a:pPr algn="l"/>
            <a:r>
              <a:rPr lang="en-US" sz="2800" b="1" dirty="0"/>
              <a:t>We have covered</a:t>
            </a:r>
          </a:p>
        </p:txBody>
      </p:sp>
      <p:sp>
        <p:nvSpPr>
          <p:cNvPr id="3" name="Content Placeholder 2">
            <a:extLst>
              <a:ext uri="{FF2B5EF4-FFF2-40B4-BE49-F238E27FC236}">
                <a16:creationId xmlns:a16="http://schemas.microsoft.com/office/drawing/2014/main" id="{D4DC0839-B218-566C-2843-A374FFDADB46}"/>
              </a:ext>
            </a:extLst>
          </p:cNvPr>
          <p:cNvSpPr>
            <a:spLocks noGrp="1"/>
          </p:cNvSpPr>
          <p:nvPr/>
        </p:nvSpPr>
        <p:spPr>
          <a:xfrm>
            <a:off x="336897" y="2133600"/>
            <a:ext cx="8458200"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400" dirty="0"/>
              <a:t>The main types of economic systems in different regions of the world</a:t>
            </a:r>
          </a:p>
          <a:p>
            <a:pPr marL="216000">
              <a:spcBef>
                <a:spcPts val="0"/>
              </a:spcBef>
              <a:spcAft>
                <a:spcPts val="600"/>
              </a:spcAft>
              <a:buClr>
                <a:srgbClr val="0070C0"/>
              </a:buClr>
              <a:buFont typeface="Wingdings" panose="05000000000000000000" pitchFamily="2" charset="2"/>
              <a:buChar char="q"/>
            </a:pPr>
            <a:endParaRPr lang="en-GB" sz="2400" dirty="0"/>
          </a:p>
          <a:p>
            <a:pPr marL="216000">
              <a:lnSpc>
                <a:spcPct val="90000"/>
              </a:lnSpc>
              <a:spcBef>
                <a:spcPts val="0"/>
              </a:spcBef>
              <a:spcAft>
                <a:spcPts val="600"/>
              </a:spcAft>
              <a:buClr>
                <a:srgbClr val="0070C0"/>
              </a:buClr>
              <a:buFont typeface="Wingdings" panose="05000000000000000000" pitchFamily="2" charset="2"/>
              <a:buChar char="q"/>
            </a:pPr>
            <a:r>
              <a:rPr lang="en-GB" sz="2400" dirty="0"/>
              <a:t>Four main categories of preferential trade agreements </a:t>
            </a:r>
          </a:p>
          <a:p>
            <a:pPr marL="0" indent="0">
              <a:lnSpc>
                <a:spcPct val="90000"/>
              </a:lnSpc>
              <a:spcBef>
                <a:spcPts val="0"/>
              </a:spcBef>
              <a:spcAft>
                <a:spcPts val="600"/>
              </a:spcAft>
              <a:buClr>
                <a:srgbClr val="0070C0"/>
              </a:buClr>
              <a:buNone/>
            </a:pPr>
            <a:endParaRPr lang="en-GB" sz="2400" dirty="0"/>
          </a:p>
          <a:p>
            <a:pPr marL="216000">
              <a:lnSpc>
                <a:spcPct val="90000"/>
              </a:lnSpc>
              <a:spcBef>
                <a:spcPts val="0"/>
              </a:spcBef>
              <a:spcAft>
                <a:spcPts val="600"/>
              </a:spcAft>
              <a:buClr>
                <a:srgbClr val="0070C0"/>
              </a:buClr>
              <a:buFont typeface="Wingdings" panose="05000000000000000000" pitchFamily="2" charset="2"/>
              <a:buChar char="q"/>
            </a:pPr>
            <a:r>
              <a:rPr lang="en-GB" sz="2400" dirty="0"/>
              <a:t>The elements of a country’s political and legal environments that can impact international marketing activities</a:t>
            </a:r>
            <a:endParaRPr lang="en-GB" sz="3000" dirty="0"/>
          </a:p>
          <a:p>
            <a:pPr>
              <a:buClr>
                <a:srgbClr val="0070C0"/>
              </a:buClr>
              <a:buFont typeface="Wingdings" panose="05000000000000000000" pitchFamily="2" charset="2"/>
              <a:buChar char="q"/>
            </a:pPr>
            <a:endParaRPr lang="en-GB" sz="2800" i="1" dirty="0"/>
          </a:p>
          <a:p>
            <a:pPr marL="0" indent="0">
              <a:buNone/>
            </a:pPr>
            <a:endParaRPr lang="en-GB"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90500" y="1143000"/>
            <a:ext cx="8763000" cy="4495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800" dirty="0"/>
              <a:t>After reading and studying this session, you will be able to:</a:t>
            </a:r>
          </a:p>
          <a:p>
            <a:pPr>
              <a:buClr>
                <a:srgbClr val="0070C0"/>
              </a:buClr>
              <a:buFont typeface="Wingdings" panose="05000000000000000000" pitchFamily="2" charset="2"/>
              <a:buChar char="q"/>
            </a:pPr>
            <a:r>
              <a:rPr lang="en-GB" sz="2400" dirty="0"/>
              <a:t>Gain an in-depth understanding of what socio-cultural environment is, the various elements of culture, and how they affect consumer behaviour and marketing. </a:t>
            </a:r>
          </a:p>
          <a:p>
            <a:pPr>
              <a:buClr>
                <a:srgbClr val="0070C0"/>
              </a:buClr>
              <a:buFont typeface="Wingdings" panose="05000000000000000000" pitchFamily="2" charset="2"/>
              <a:buChar char="q"/>
            </a:pPr>
            <a:r>
              <a:rPr lang="en-GB" sz="2400" dirty="0"/>
              <a:t>Compare and contrast the main models of cross-cultural differences and how they can help managers when making international marketing decisions.</a:t>
            </a:r>
          </a:p>
          <a:p>
            <a:pPr>
              <a:buClr>
                <a:srgbClr val="0070C0"/>
              </a:buClr>
              <a:buFont typeface="Wingdings" panose="05000000000000000000" pitchFamily="2" charset="2"/>
              <a:buChar char="q"/>
            </a:pPr>
            <a:r>
              <a:rPr lang="en-GB" sz="2400" dirty="0"/>
              <a:t>Understand why the marketing team should examine the social-cultural environment of a host country. </a:t>
            </a:r>
          </a:p>
          <a:p>
            <a:pPr marL="0" indent="0">
              <a:buClr>
                <a:srgbClr val="0070C0"/>
              </a:buClr>
              <a:buNone/>
            </a:pPr>
            <a:endParaRPr lang="en-GB" sz="2800" dirty="0"/>
          </a:p>
          <a:p>
            <a:pPr>
              <a:buClr>
                <a:srgbClr val="0070C0"/>
              </a:buClr>
              <a:buFont typeface="Wingdings" panose="05000000000000000000" pitchFamily="2" charset="2"/>
              <a:buChar char="q"/>
            </a:pPr>
            <a:endParaRPr lang="en-GB" sz="2400" i="1" dirty="0"/>
          </a:p>
          <a:p>
            <a:pPr marL="0" indent="0">
              <a:buNone/>
            </a:pPr>
            <a:endParaRPr lang="en-GB" sz="28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3457691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181FC-B4F3-5CF7-90A2-1B5F146472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93ECF-4703-49A4-ABB3-1F521403BAD6}"/>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1 of 5</a:t>
            </a:r>
            <a:endParaRPr lang="en-US" sz="4800" b="1" dirty="0"/>
          </a:p>
        </p:txBody>
      </p:sp>
      <p:sp>
        <p:nvSpPr>
          <p:cNvPr id="3" name="Content Placeholder 2">
            <a:extLst>
              <a:ext uri="{FF2B5EF4-FFF2-40B4-BE49-F238E27FC236}">
                <a16:creationId xmlns:a16="http://schemas.microsoft.com/office/drawing/2014/main" id="{FE6E9E31-C7D4-B711-ACC1-D4F7ACE1F936}"/>
              </a:ext>
            </a:extLst>
          </p:cNvPr>
          <p:cNvSpPr>
            <a:spLocks noGrp="1"/>
          </p:cNvSpPr>
          <p:nvPr/>
        </p:nvSpPr>
        <p:spPr>
          <a:xfrm>
            <a:off x="342900" y="1600200"/>
            <a:ext cx="8458200" cy="3276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Businesses that operate in two or more different countries from inception are ______.</a:t>
            </a:r>
          </a:p>
          <a:p>
            <a:pPr>
              <a:buNone/>
            </a:pPr>
            <a:r>
              <a:rPr lang="en-GB" sz="2400" dirty="0">
                <a:effectLst/>
                <a:ea typeface="Times New Roman" panose="02020603050405020304" pitchFamily="18" charset="0"/>
              </a:rPr>
              <a:t>a. multinational start-ups</a:t>
            </a:r>
          </a:p>
          <a:p>
            <a:pPr>
              <a:buNone/>
            </a:pPr>
            <a:r>
              <a:rPr lang="en-GB" sz="2400" dirty="0">
                <a:effectLst/>
                <a:ea typeface="Times New Roman" panose="02020603050405020304" pitchFamily="18" charset="0"/>
              </a:rPr>
              <a:t>b. international organisations</a:t>
            </a:r>
          </a:p>
          <a:p>
            <a:pPr>
              <a:buNone/>
            </a:pPr>
            <a:r>
              <a:rPr lang="en-GB" sz="2400" dirty="0">
                <a:effectLst/>
                <a:ea typeface="Times New Roman" panose="02020603050405020304" pitchFamily="18" charset="0"/>
              </a:rPr>
              <a:t>c. born-global firms</a:t>
            </a:r>
          </a:p>
          <a:p>
            <a:pPr>
              <a:buNone/>
            </a:pPr>
            <a:r>
              <a:rPr lang="en-GB" sz="2400" dirty="0">
                <a:effectLst/>
                <a:ea typeface="Times New Roman" panose="02020603050405020304" pitchFamily="18" charset="0"/>
              </a:rPr>
              <a:t>d. global enterprises</a:t>
            </a:r>
          </a:p>
          <a:p>
            <a:pPr marL="0" indent="0">
              <a:buNone/>
            </a:pPr>
            <a:r>
              <a:rPr lang="en-GB" sz="2400" dirty="0">
                <a:effectLst/>
                <a:ea typeface="Times New Roman" panose="02020603050405020304" pitchFamily="18" charset="0"/>
              </a:rPr>
              <a:t>e. born-international firms</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1488522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8285F-6D35-D263-420A-A6C6A01273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9AD96C-73B5-D158-694E-2CD417E18BAB}"/>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2 of 5</a:t>
            </a:r>
            <a:endParaRPr lang="en-US" sz="4800" b="1" dirty="0"/>
          </a:p>
        </p:txBody>
      </p:sp>
      <p:sp>
        <p:nvSpPr>
          <p:cNvPr id="3" name="Content Placeholder 2">
            <a:extLst>
              <a:ext uri="{FF2B5EF4-FFF2-40B4-BE49-F238E27FC236}">
                <a16:creationId xmlns:a16="http://schemas.microsoft.com/office/drawing/2014/main" id="{01C3F97B-70B5-7C43-05CB-3D1B3A99AE87}"/>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of the following identifies the country that houses a company's headquarters the ______ country:</a:t>
            </a:r>
          </a:p>
          <a:p>
            <a:pPr>
              <a:buNone/>
            </a:pPr>
            <a:r>
              <a:rPr lang="en-GB" sz="2400" dirty="0">
                <a:effectLst/>
                <a:ea typeface="Times New Roman" panose="02020603050405020304" pitchFamily="18" charset="0"/>
              </a:rPr>
              <a:t>a. home</a:t>
            </a:r>
          </a:p>
          <a:p>
            <a:pPr>
              <a:buNone/>
            </a:pPr>
            <a:r>
              <a:rPr lang="en-GB" sz="2400" dirty="0">
                <a:effectLst/>
                <a:ea typeface="Times New Roman" panose="02020603050405020304" pitchFamily="18" charset="0"/>
              </a:rPr>
              <a:t>b. host</a:t>
            </a:r>
          </a:p>
          <a:p>
            <a:pPr>
              <a:buNone/>
            </a:pPr>
            <a:r>
              <a:rPr lang="en-GB" sz="2400" dirty="0">
                <a:effectLst/>
                <a:ea typeface="Times New Roman" panose="02020603050405020304" pitchFamily="18" charset="0"/>
              </a:rPr>
              <a:t>c. targeted</a:t>
            </a:r>
          </a:p>
          <a:p>
            <a:pPr>
              <a:buNone/>
            </a:pPr>
            <a:r>
              <a:rPr lang="en-GB" sz="2400" dirty="0">
                <a:effectLst/>
                <a:ea typeface="Times New Roman" panose="02020603050405020304" pitchFamily="18" charset="0"/>
              </a:rPr>
              <a:t>d. segmented</a:t>
            </a:r>
          </a:p>
          <a:p>
            <a:pPr marL="0" indent="0">
              <a:buNone/>
            </a:pPr>
            <a:r>
              <a:rPr lang="en-GB" sz="2400" dirty="0">
                <a:effectLst/>
                <a:ea typeface="Times New Roman" panose="02020603050405020304" pitchFamily="18" charset="0"/>
              </a:rPr>
              <a:t>e. valued</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4275494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43C27-AA44-4AD8-E4B1-FB445A5F62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37B2C2-39B6-17D5-A256-3F1F8AA62A47}"/>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3 of 5</a:t>
            </a:r>
            <a:endParaRPr lang="en-US" sz="4800" b="1" dirty="0"/>
          </a:p>
        </p:txBody>
      </p:sp>
      <p:sp>
        <p:nvSpPr>
          <p:cNvPr id="3" name="Content Placeholder 2">
            <a:extLst>
              <a:ext uri="{FF2B5EF4-FFF2-40B4-BE49-F238E27FC236}">
                <a16:creationId xmlns:a16="http://schemas.microsoft.com/office/drawing/2014/main" id="{D834BC39-E00F-F316-D667-91D79D40F820}"/>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of the following is NOT an orientation that describes international marketing approaches?</a:t>
            </a:r>
          </a:p>
          <a:p>
            <a:pPr>
              <a:buNone/>
            </a:pPr>
            <a:r>
              <a:rPr lang="en-GB" sz="2400" dirty="0">
                <a:effectLst/>
                <a:ea typeface="Times New Roman" panose="02020603050405020304" pitchFamily="18" charset="0"/>
              </a:rPr>
              <a:t>a. ethnocentric</a:t>
            </a:r>
          </a:p>
          <a:p>
            <a:pPr>
              <a:buNone/>
            </a:pPr>
            <a:r>
              <a:rPr lang="en-GB" sz="2400" dirty="0">
                <a:effectLst/>
                <a:ea typeface="Times New Roman" panose="02020603050405020304" pitchFamily="18" charset="0"/>
              </a:rPr>
              <a:t>b. polycentric</a:t>
            </a:r>
          </a:p>
          <a:p>
            <a:pPr>
              <a:buNone/>
            </a:pPr>
            <a:r>
              <a:rPr lang="en-GB" sz="2400" dirty="0">
                <a:effectLst/>
                <a:ea typeface="Times New Roman" panose="02020603050405020304" pitchFamily="18" charset="0"/>
              </a:rPr>
              <a:t>c. </a:t>
            </a:r>
            <a:r>
              <a:rPr lang="en-GB" sz="2400" dirty="0" err="1">
                <a:effectLst/>
                <a:ea typeface="Times New Roman" panose="02020603050405020304" pitchFamily="18" charset="0"/>
              </a:rPr>
              <a:t>regiocentric</a:t>
            </a:r>
            <a:endParaRPr lang="en-GB" sz="2400" dirty="0">
              <a:effectLst/>
              <a:ea typeface="Times New Roman" panose="02020603050405020304" pitchFamily="18" charset="0"/>
            </a:endParaRPr>
          </a:p>
          <a:p>
            <a:pPr>
              <a:buNone/>
            </a:pPr>
            <a:r>
              <a:rPr lang="en-GB" sz="2400" dirty="0">
                <a:effectLst/>
                <a:ea typeface="Times New Roman" panose="02020603050405020304" pitchFamily="18" charset="0"/>
              </a:rPr>
              <a:t>d. </a:t>
            </a:r>
            <a:r>
              <a:rPr lang="en-GB" sz="2400" dirty="0" err="1">
                <a:effectLst/>
                <a:ea typeface="Times New Roman" panose="02020603050405020304" pitchFamily="18" charset="0"/>
              </a:rPr>
              <a:t>globalcentric</a:t>
            </a:r>
            <a:endParaRPr lang="en-GB" sz="2400" dirty="0">
              <a:effectLst/>
              <a:ea typeface="Times New Roman" panose="02020603050405020304" pitchFamily="18" charset="0"/>
            </a:endParaRPr>
          </a:p>
          <a:p>
            <a:pPr marL="0" indent="0">
              <a:buNone/>
            </a:pPr>
            <a:r>
              <a:rPr lang="en-GB" sz="2400" dirty="0">
                <a:effectLst/>
                <a:ea typeface="Times New Roman" panose="02020603050405020304" pitchFamily="18" charset="0"/>
              </a:rPr>
              <a:t>e. geocentric</a:t>
            </a:r>
          </a:p>
          <a:p>
            <a:pPr>
              <a:buClr>
                <a:srgbClr val="0070C0"/>
              </a:buClr>
              <a:buFont typeface="Wingdings" panose="05000000000000000000" pitchFamily="2" charset="2"/>
              <a:buChar char="q"/>
            </a:pPr>
            <a:endParaRPr lang="en-GB" sz="2400" i="1" dirty="0"/>
          </a:p>
          <a:p>
            <a:pPr marL="0" indent="0">
              <a:buNone/>
            </a:pPr>
            <a:endParaRPr lang="en-GB" sz="2400" dirty="0"/>
          </a:p>
        </p:txBody>
      </p:sp>
    </p:spTree>
    <p:extLst>
      <p:ext uri="{BB962C8B-B14F-4D97-AF65-F5344CB8AC3E}">
        <p14:creationId xmlns:p14="http://schemas.microsoft.com/office/powerpoint/2010/main" val="3054539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9584B-08AC-FFE8-2D33-4B11C5D04D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2E5206-D701-E49C-EE3B-E23453E3779D}"/>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4 of 5</a:t>
            </a:r>
            <a:endParaRPr lang="en-US" sz="4800" b="1" dirty="0"/>
          </a:p>
        </p:txBody>
      </p:sp>
      <p:sp>
        <p:nvSpPr>
          <p:cNvPr id="3" name="Content Placeholder 2">
            <a:extLst>
              <a:ext uri="{FF2B5EF4-FFF2-40B4-BE49-F238E27FC236}">
                <a16:creationId xmlns:a16="http://schemas.microsoft.com/office/drawing/2014/main" id="{85A1B400-9648-0DC4-7C84-8889CE7E73B8}"/>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Which remove barriers to the movement of goods and services and members consent to a uniform tariff policy toward non-member countries?</a:t>
            </a:r>
          </a:p>
          <a:p>
            <a:pPr>
              <a:buNone/>
            </a:pPr>
            <a:r>
              <a:rPr lang="en-GB" sz="2400" dirty="0">
                <a:effectLst/>
                <a:ea typeface="Times New Roman" panose="02020603050405020304" pitchFamily="18" charset="0"/>
              </a:rPr>
              <a:t>a. free trade areas</a:t>
            </a:r>
          </a:p>
          <a:p>
            <a:pPr>
              <a:buNone/>
            </a:pPr>
            <a:r>
              <a:rPr lang="en-GB" sz="2400" dirty="0">
                <a:effectLst/>
                <a:ea typeface="Times New Roman" panose="02020603050405020304" pitchFamily="18" charset="0"/>
              </a:rPr>
              <a:t>b. custom union</a:t>
            </a:r>
          </a:p>
          <a:p>
            <a:pPr>
              <a:buNone/>
            </a:pPr>
            <a:r>
              <a:rPr lang="en-GB" sz="2400" dirty="0">
                <a:effectLst/>
                <a:ea typeface="Times New Roman" panose="02020603050405020304" pitchFamily="18" charset="0"/>
              </a:rPr>
              <a:t>c. common market</a:t>
            </a:r>
          </a:p>
          <a:p>
            <a:pPr>
              <a:buNone/>
            </a:pPr>
            <a:r>
              <a:rPr lang="en-GB" sz="2400" dirty="0">
                <a:effectLst/>
                <a:ea typeface="Times New Roman" panose="02020603050405020304" pitchFamily="18" charset="0"/>
              </a:rPr>
              <a:t>d. economic union</a:t>
            </a:r>
          </a:p>
          <a:p>
            <a:pPr marL="0" indent="0">
              <a:buNone/>
            </a:pPr>
            <a:r>
              <a:rPr lang="en-GB" sz="2400" dirty="0">
                <a:effectLst/>
                <a:ea typeface="Times New Roman" panose="02020603050405020304" pitchFamily="18" charset="0"/>
              </a:rPr>
              <a:t>e. political union</a:t>
            </a:r>
          </a:p>
          <a:p>
            <a:pPr marL="0" indent="0">
              <a:buClr>
                <a:srgbClr val="0070C0"/>
              </a:buClr>
              <a:buNone/>
            </a:pPr>
            <a:endParaRPr lang="en-GB" sz="2400" i="1" dirty="0"/>
          </a:p>
          <a:p>
            <a:pPr marL="0" indent="0">
              <a:buNone/>
            </a:pPr>
            <a:endParaRPr lang="en-GB" sz="2400" dirty="0"/>
          </a:p>
        </p:txBody>
      </p:sp>
    </p:spTree>
    <p:extLst>
      <p:ext uri="{BB962C8B-B14F-4D97-AF65-F5344CB8AC3E}">
        <p14:creationId xmlns:p14="http://schemas.microsoft.com/office/powerpoint/2010/main" val="2447887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1933B-F80B-199A-E074-756FFA80A1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7FB807-238C-3BA3-9DF3-EA41712E1FE3}"/>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Refresh your memory </a:t>
            </a:r>
            <a:r>
              <a:rPr lang="en-US" sz="2400" b="1" dirty="0"/>
              <a:t>5 of 5</a:t>
            </a:r>
            <a:endParaRPr lang="en-US" sz="4800" b="1" dirty="0"/>
          </a:p>
        </p:txBody>
      </p:sp>
      <p:sp>
        <p:nvSpPr>
          <p:cNvPr id="3" name="Content Placeholder 2">
            <a:extLst>
              <a:ext uri="{FF2B5EF4-FFF2-40B4-BE49-F238E27FC236}">
                <a16:creationId xmlns:a16="http://schemas.microsoft.com/office/drawing/2014/main" id="{3C3E911F-D387-D525-C8AC-4CEFB38F7F21}"/>
              </a:ext>
            </a:extLst>
          </p:cNvPr>
          <p:cNvSpPr>
            <a:spLocks noGrp="1"/>
          </p:cNvSpPr>
          <p:nvPr/>
        </p:nvSpPr>
        <p:spPr>
          <a:xfrm>
            <a:off x="342900" y="1600200"/>
            <a:ext cx="8458200" cy="32766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1200"/>
              </a:spcBef>
              <a:buNone/>
            </a:pPr>
            <a:r>
              <a:rPr lang="en-GB" sz="2400" b="1" dirty="0">
                <a:effectLst/>
                <a:ea typeface="Times New Roman" panose="02020603050405020304" pitchFamily="18" charset="0"/>
              </a:rPr>
              <a:t>Government policies limiting trade do not include </a:t>
            </a:r>
            <a:r>
              <a:rPr lang="en-US" sz="2400" b="1" dirty="0">
                <a:effectLst/>
                <a:ea typeface="Times New Roman" panose="02020603050405020304" pitchFamily="18" charset="0"/>
              </a:rPr>
              <a:t>______.</a:t>
            </a:r>
            <a:endParaRPr lang="en-GB" sz="2400" b="1" dirty="0">
              <a:effectLst/>
              <a:ea typeface="Times New Roman" panose="02020603050405020304" pitchFamily="18" charset="0"/>
            </a:endParaRPr>
          </a:p>
          <a:p>
            <a:pPr>
              <a:buNone/>
            </a:pPr>
            <a:r>
              <a:rPr lang="en-GB" sz="2400" dirty="0">
                <a:effectLst/>
                <a:ea typeface="Times New Roman" panose="02020603050405020304" pitchFamily="18" charset="0"/>
              </a:rPr>
              <a:t>a. tariffs</a:t>
            </a:r>
          </a:p>
          <a:p>
            <a:pPr>
              <a:buNone/>
            </a:pPr>
            <a:r>
              <a:rPr lang="en-GB" sz="2400" dirty="0">
                <a:effectLst/>
                <a:ea typeface="Times New Roman" panose="02020603050405020304" pitchFamily="18" charset="0"/>
              </a:rPr>
              <a:t>b. embargoes</a:t>
            </a:r>
          </a:p>
          <a:p>
            <a:pPr>
              <a:buNone/>
            </a:pPr>
            <a:r>
              <a:rPr lang="en-GB" sz="2400" dirty="0">
                <a:effectLst/>
                <a:ea typeface="Times New Roman" panose="02020603050405020304" pitchFamily="18" charset="0"/>
              </a:rPr>
              <a:t>c. quotas</a:t>
            </a:r>
          </a:p>
          <a:p>
            <a:pPr>
              <a:buNone/>
            </a:pPr>
            <a:r>
              <a:rPr lang="en-GB" sz="2400" dirty="0">
                <a:effectLst/>
                <a:ea typeface="Times New Roman" panose="02020603050405020304" pitchFamily="18" charset="0"/>
              </a:rPr>
              <a:t>d. subsidies</a:t>
            </a:r>
          </a:p>
          <a:p>
            <a:pPr marL="0" indent="0">
              <a:buNone/>
            </a:pPr>
            <a:r>
              <a:rPr lang="en-GB" sz="2400" dirty="0">
                <a:effectLst/>
                <a:ea typeface="Times New Roman" panose="02020603050405020304" pitchFamily="18" charset="0"/>
              </a:rPr>
              <a:t>e. none of the above</a:t>
            </a:r>
            <a:endParaRPr lang="en-GB" sz="2400" i="1" dirty="0"/>
          </a:p>
          <a:p>
            <a:pPr marL="0" indent="0">
              <a:buNone/>
            </a:pPr>
            <a:endParaRPr lang="en-GB" sz="2400" dirty="0"/>
          </a:p>
        </p:txBody>
      </p:sp>
    </p:spTree>
    <p:extLst>
      <p:ext uri="{BB962C8B-B14F-4D97-AF65-F5344CB8AC3E}">
        <p14:creationId xmlns:p14="http://schemas.microsoft.com/office/powerpoint/2010/main" val="3051857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457200" y="1828800"/>
            <a:ext cx="8534400" cy="3810000"/>
          </a:xfrm>
        </p:spPr>
        <p:txBody>
          <a:bodyPr>
            <a:noAutofit/>
          </a:bodyPr>
          <a:lstStyle/>
          <a:p>
            <a:pPr marL="342900" marR="457200" lvl="0" indent="-342900" algn="l">
              <a:spcBef>
                <a:spcPts val="0"/>
              </a:spcBef>
              <a:buFont typeface="+mj-lt"/>
              <a:buAutoNum type="arabicPeriod"/>
            </a:pPr>
            <a:r>
              <a:rPr lang="en-GB" sz="1600" dirty="0"/>
              <a:t>Choose </a:t>
            </a:r>
            <a:r>
              <a:rPr lang="en-GB" sz="1600" b="1" dirty="0"/>
              <a:t>one brand </a:t>
            </a:r>
            <a:r>
              <a:rPr lang="en-GB" sz="1600" dirty="0"/>
              <a:t>from the list below: </a:t>
            </a:r>
          </a:p>
          <a:p>
            <a:pPr marR="457200" lvl="0" algn="l">
              <a:spcBef>
                <a:spcPts val="0"/>
              </a:spcBef>
            </a:pPr>
            <a:r>
              <a:rPr lang="en-GB" sz="1600" dirty="0"/>
              <a:t>• Primark (clothing) - Ireland </a:t>
            </a:r>
          </a:p>
          <a:p>
            <a:pPr marR="457200" lvl="0" algn="l">
              <a:spcBef>
                <a:spcPts val="0"/>
              </a:spcBef>
            </a:pPr>
            <a:r>
              <a:rPr lang="en-GB" sz="1600" dirty="0"/>
              <a:t>• Deliveroo (food delivery) – United Kingdom </a:t>
            </a:r>
          </a:p>
          <a:p>
            <a:pPr marR="457200" lvl="0" algn="l">
              <a:spcBef>
                <a:spcPts val="0"/>
              </a:spcBef>
            </a:pPr>
            <a:r>
              <a:rPr lang="en-GB" sz="1600" dirty="0"/>
              <a:t>• Tata Tiago (car) - India </a:t>
            </a:r>
          </a:p>
          <a:p>
            <a:pPr marR="457200" lvl="0" algn="l">
              <a:spcBef>
                <a:spcPts val="0"/>
              </a:spcBef>
            </a:pPr>
            <a:r>
              <a:rPr lang="en-GB" sz="1600" dirty="0"/>
              <a:t>• Xiaomi (smartphone) – China </a:t>
            </a:r>
          </a:p>
          <a:p>
            <a:pPr marR="457200" lvl="0" algn="l">
              <a:spcBef>
                <a:spcPts val="0"/>
              </a:spcBef>
            </a:pPr>
            <a:r>
              <a:rPr lang="en-GB" sz="1600" dirty="0"/>
              <a:t>• Wizz Air (low-cost airlines) – Hungary </a:t>
            </a:r>
          </a:p>
          <a:p>
            <a:pPr marR="457200" lvl="0" algn="l">
              <a:spcBef>
                <a:spcPts val="0"/>
              </a:spcBef>
            </a:pPr>
            <a:endParaRPr lang="en-GB" sz="1600" dirty="0"/>
          </a:p>
          <a:p>
            <a:pPr marR="457200" lvl="0" algn="l">
              <a:spcBef>
                <a:spcPts val="0"/>
              </a:spcBef>
            </a:pPr>
            <a:r>
              <a:rPr lang="en-GB" sz="1600" dirty="0"/>
              <a:t>2. Choose </a:t>
            </a:r>
            <a:r>
              <a:rPr lang="en-GB" sz="1600" b="1" dirty="0"/>
              <a:t>two countries </a:t>
            </a:r>
            <a:r>
              <a:rPr lang="en-GB" sz="1600" dirty="0"/>
              <a:t>as new target markets/ Host countries for your chosen brand</a:t>
            </a:r>
          </a:p>
          <a:p>
            <a:pPr marR="457200" lvl="0" algn="l">
              <a:spcBef>
                <a:spcPts val="0"/>
              </a:spcBef>
            </a:pPr>
            <a:r>
              <a:rPr lang="en-GB" sz="1600" dirty="0">
                <a:effectLst/>
                <a:latin typeface="+mj-lt"/>
                <a:ea typeface="Times New Roman" panose="02020603050405020304" pitchFamily="18" charset="0"/>
              </a:rPr>
              <a:t>Develop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600" b="1" dirty="0">
                <a:effectLst/>
                <a:highlight>
                  <a:srgbClr val="FFFF00"/>
                </a:highlight>
                <a:latin typeface="+mj-lt"/>
                <a:ea typeface="Times New Roman" panose="02020603050405020304" pitchFamily="18" charset="0"/>
              </a:rPr>
              <a:t>Overview</a:t>
            </a:r>
            <a:r>
              <a:rPr lang="en-GB" sz="1600" b="1" dirty="0">
                <a:effectLst/>
                <a:latin typeface="+mj-lt"/>
                <a:ea typeface="Times New Roman" panose="02020603050405020304" pitchFamily="18" charset="0"/>
              </a:rPr>
              <a:t> </a:t>
            </a:r>
            <a:r>
              <a:rPr lang="en-GB" sz="1600" dirty="0">
                <a:effectLst/>
                <a:latin typeface="+mj-lt"/>
                <a:ea typeface="Times New Roman" panose="02020603050405020304" pitchFamily="18" charset="0"/>
              </a:rPr>
              <a:t>of the chosen brand and its operation in the </a:t>
            </a:r>
            <a:r>
              <a:rPr lang="en-GB" sz="1600" b="1" dirty="0">
                <a:effectLst/>
                <a:latin typeface="+mj-lt"/>
                <a:ea typeface="Times New Roman" panose="02020603050405020304" pitchFamily="18" charset="0"/>
              </a:rPr>
              <a:t>ch</a:t>
            </a:r>
            <a:r>
              <a:rPr lang="en-GB" sz="1600" b="1" dirty="0">
                <a:effectLst/>
                <a:highlight>
                  <a:srgbClr val="FFFF00"/>
                </a:highlight>
                <a:latin typeface="+mj-lt"/>
                <a:ea typeface="Times New Roman" panose="02020603050405020304" pitchFamily="18" charset="0"/>
              </a:rPr>
              <a:t>osen countries</a:t>
            </a:r>
            <a:r>
              <a:rPr lang="en-GB" sz="16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6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sz="1600" b="1" dirty="0">
                <a:effectLst/>
                <a:highlight>
                  <a:srgbClr val="FFFF00"/>
                </a:highlight>
                <a:latin typeface="+mj-lt"/>
                <a:ea typeface="Times New Roman" panose="02020603050405020304" pitchFamily="18" charset="0"/>
              </a:rPr>
              <a:t>Pestle analysis </a:t>
            </a:r>
            <a:r>
              <a:rPr lang="en-GB" sz="1600" dirty="0">
                <a:effectLst/>
                <a:latin typeface="+mj-lt"/>
                <a:ea typeface="Times New Roman" panose="02020603050405020304" pitchFamily="18" charset="0"/>
              </a:rPr>
              <a:t>of Country A and Country B</a:t>
            </a:r>
          </a:p>
          <a:p>
            <a:pPr marL="1143000" lvl="2" indent="-228600" algn="l">
              <a:lnSpc>
                <a:spcPct val="115000"/>
              </a:lnSpc>
              <a:spcBef>
                <a:spcPts val="0"/>
              </a:spcBef>
              <a:buFont typeface="Symbol" panose="05050102010706020507" pitchFamily="18" charset="2"/>
              <a:buChar char=""/>
            </a:pPr>
            <a:r>
              <a:rPr lang="en-GB" sz="1600" b="1" dirty="0">
                <a:highlight>
                  <a:srgbClr val="FFFF00"/>
                </a:highlight>
                <a:latin typeface="+mj-lt"/>
                <a:ea typeface="Times New Roman" panose="02020603050405020304" pitchFamily="18" charset="0"/>
              </a:rPr>
              <a:t>Cultural analysis </a:t>
            </a:r>
            <a:r>
              <a:rPr lang="en-GB" sz="1600" dirty="0">
                <a:latin typeface="+mj-lt"/>
                <a:ea typeface="Times New Roman" panose="02020603050405020304" pitchFamily="18" charset="0"/>
              </a:rPr>
              <a:t>(Hofstede model) </a:t>
            </a:r>
            <a:endParaRPr lang="en-GB" sz="1600" dirty="0">
              <a:effectLst/>
              <a:latin typeface="+mj-lt"/>
              <a:ea typeface="Times New Roman" panose="02020603050405020304" pitchFamily="18" charset="0"/>
            </a:endParaRPr>
          </a:p>
          <a:p>
            <a:endParaRPr lang="en-GB" sz="1800" dirty="0"/>
          </a:p>
        </p:txBody>
      </p:sp>
      <p:sp>
        <p:nvSpPr>
          <p:cNvPr id="6" name="Arrow: Left 5">
            <a:extLst>
              <a:ext uri="{FF2B5EF4-FFF2-40B4-BE49-F238E27FC236}">
                <a16:creationId xmlns:a16="http://schemas.microsoft.com/office/drawing/2014/main" id="{53E76E74-8DBE-AC4F-7B46-66079E0391A6}"/>
              </a:ext>
            </a:extLst>
          </p:cNvPr>
          <p:cNvSpPr/>
          <p:nvPr/>
        </p:nvSpPr>
        <p:spPr>
          <a:xfrm>
            <a:off x="5029200" y="5105400"/>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6175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E0876-51B4-9452-AEB8-1FA577B74BA8}"/>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8835D33-58FA-4459-702D-ED8B6B7296BE}"/>
              </a:ext>
            </a:extLst>
          </p:cNvPr>
          <p:cNvPicPr>
            <a:picLocks noChangeAspect="1"/>
          </p:cNvPicPr>
          <p:nvPr/>
        </p:nvPicPr>
        <p:blipFill>
          <a:blip r:embed="rId3"/>
          <a:stretch>
            <a:fillRect/>
          </a:stretch>
        </p:blipFill>
        <p:spPr>
          <a:xfrm>
            <a:off x="811482" y="1226185"/>
            <a:ext cx="7751221" cy="4329429"/>
          </a:xfrm>
          <a:prstGeom prst="rect">
            <a:avLst/>
          </a:prstGeom>
        </p:spPr>
      </p:pic>
      <p:sp>
        <p:nvSpPr>
          <p:cNvPr id="8" name="Title 1">
            <a:extLst>
              <a:ext uri="{FF2B5EF4-FFF2-40B4-BE49-F238E27FC236}">
                <a16:creationId xmlns:a16="http://schemas.microsoft.com/office/drawing/2014/main" id="{EF984C52-B0E6-B9D7-C3F9-DFA709ADD678}"/>
              </a:ext>
            </a:extLst>
          </p:cNvPr>
          <p:cNvSpPr txBox="1">
            <a:spLocks/>
          </p:cNvSpPr>
          <p:nvPr/>
        </p:nvSpPr>
        <p:spPr>
          <a:xfrm>
            <a:off x="685800" y="181291"/>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The environmental influences on international marketing</a:t>
            </a:r>
            <a:endParaRPr lang="en-US" sz="3600" b="1" dirty="0">
              <a:highlight>
                <a:srgbClr val="FFFF00"/>
              </a:highlight>
            </a:endParaRPr>
          </a:p>
        </p:txBody>
      </p:sp>
      <p:sp>
        <p:nvSpPr>
          <p:cNvPr id="11" name="TextBox 10">
            <a:extLst>
              <a:ext uri="{FF2B5EF4-FFF2-40B4-BE49-F238E27FC236}">
                <a16:creationId xmlns:a16="http://schemas.microsoft.com/office/drawing/2014/main" id="{FFAD2562-AEC3-03B7-D22B-2F72F5A58287}"/>
              </a:ext>
            </a:extLst>
          </p:cNvPr>
          <p:cNvSpPr txBox="1"/>
          <p:nvPr/>
        </p:nvSpPr>
        <p:spPr>
          <a:xfrm>
            <a:off x="6248400" y="5308649"/>
            <a:ext cx="2314303" cy="369332"/>
          </a:xfrm>
          <a:prstGeom prst="rect">
            <a:avLst/>
          </a:prstGeom>
          <a:noFill/>
        </p:spPr>
        <p:txBody>
          <a:bodyPr wrap="square" rtlCol="0">
            <a:spAutoFit/>
          </a:bodyPr>
          <a:lstStyle/>
          <a:p>
            <a:r>
              <a:rPr lang="en-GB" dirty="0"/>
              <a:t>Doole &amp; Lowe, 2012</a:t>
            </a:r>
          </a:p>
        </p:txBody>
      </p:sp>
      <p:sp>
        <p:nvSpPr>
          <p:cNvPr id="5" name="Arrow: Left 4">
            <a:extLst>
              <a:ext uri="{FF2B5EF4-FFF2-40B4-BE49-F238E27FC236}">
                <a16:creationId xmlns:a16="http://schemas.microsoft.com/office/drawing/2014/main" id="{6E5A5FCF-FBB8-0F59-C3AD-CF520F5FFED0}"/>
              </a:ext>
            </a:extLst>
          </p:cNvPr>
          <p:cNvSpPr/>
          <p:nvPr/>
        </p:nvSpPr>
        <p:spPr>
          <a:xfrm rot="10800000">
            <a:off x="600051" y="1566454"/>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ubtitle 4">
            <a:extLst>
              <a:ext uri="{FF2B5EF4-FFF2-40B4-BE49-F238E27FC236}">
                <a16:creationId xmlns:a16="http://schemas.microsoft.com/office/drawing/2014/main" id="{28C9680D-226C-8995-8764-39C97040EC89}"/>
              </a:ext>
            </a:extLst>
          </p:cNvPr>
          <p:cNvSpPr txBox="1">
            <a:spLocks/>
          </p:cNvSpPr>
          <p:nvPr/>
        </p:nvSpPr>
        <p:spPr>
          <a:xfrm>
            <a:off x="386691" y="2012701"/>
            <a:ext cx="800100" cy="55851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200" dirty="0"/>
              <a:t>Today’s session</a:t>
            </a:r>
          </a:p>
        </p:txBody>
      </p:sp>
    </p:spTree>
    <p:extLst>
      <p:ext uri="{BB962C8B-B14F-4D97-AF65-F5344CB8AC3E}">
        <p14:creationId xmlns:p14="http://schemas.microsoft.com/office/powerpoint/2010/main" val="4161176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D3A89C-2055-E95B-16EC-EAF8F677D6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E8A9C-08AD-34D4-98B3-590E416CD0AC}"/>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Socio-cultural environment </a:t>
            </a:r>
            <a:r>
              <a:rPr lang="en-US" sz="1600" dirty="0"/>
              <a:t>1 of 2</a:t>
            </a:r>
            <a:endParaRPr lang="en-US" sz="3600" dirty="0"/>
          </a:p>
        </p:txBody>
      </p:sp>
      <p:sp>
        <p:nvSpPr>
          <p:cNvPr id="4" name="Content Placeholder 2">
            <a:extLst>
              <a:ext uri="{FF2B5EF4-FFF2-40B4-BE49-F238E27FC236}">
                <a16:creationId xmlns:a16="http://schemas.microsoft.com/office/drawing/2014/main" id="{31A9D571-5B50-80B3-0F0B-2DA14C6635D8}"/>
              </a:ext>
            </a:extLst>
          </p:cNvPr>
          <p:cNvSpPr>
            <a:spLocks noGrp="1"/>
          </p:cNvSpPr>
          <p:nvPr/>
        </p:nvSpPr>
        <p:spPr>
          <a:xfrm>
            <a:off x="411480" y="1344134"/>
            <a:ext cx="8580120" cy="39136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Font typeface="Wingdings" panose="05000000000000000000" pitchFamily="2" charset="2"/>
              <a:buChar char="q"/>
            </a:pPr>
            <a:r>
              <a:rPr lang="en-GB" sz="2800" dirty="0"/>
              <a:t>The social environment refers to the aggregate of social and cultural conditions that surround and influence individuals, groups, and communities. </a:t>
            </a:r>
          </a:p>
          <a:p>
            <a:pPr marL="0" indent="0">
              <a:lnSpc>
                <a:spcPct val="120000"/>
              </a:lnSpc>
              <a:spcBef>
                <a:spcPts val="0"/>
              </a:spcBef>
              <a:buNone/>
            </a:pPr>
            <a:endParaRPr lang="en-GB" sz="2800" dirty="0"/>
          </a:p>
          <a:p>
            <a:pPr>
              <a:lnSpc>
                <a:spcPct val="120000"/>
              </a:lnSpc>
              <a:spcBef>
                <a:spcPts val="0"/>
              </a:spcBef>
              <a:buFont typeface="Wingdings" panose="05000000000000000000" pitchFamily="2" charset="2"/>
              <a:buChar char="q"/>
            </a:pPr>
            <a:r>
              <a:rPr lang="en-GB" sz="2800" dirty="0"/>
              <a:t>It’s not just about the physical spaces people inhabit but, more importantly, the patterns of interaction, shared beliefs, values, norms, and social structures that shape these spaces. </a:t>
            </a:r>
          </a:p>
          <a:p>
            <a:pPr marL="0" indent="0">
              <a:lnSpc>
                <a:spcPct val="120000"/>
              </a:lnSpc>
              <a:spcBef>
                <a:spcPts val="0"/>
              </a:spcBef>
              <a:buClr>
                <a:srgbClr val="0070C0"/>
              </a:buClr>
              <a:buNone/>
            </a:pPr>
            <a:endParaRPr lang="en-GB" sz="28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sz="2800" dirty="0"/>
          </a:p>
        </p:txBody>
      </p:sp>
    </p:spTree>
    <p:extLst>
      <p:ext uri="{BB962C8B-B14F-4D97-AF65-F5344CB8AC3E}">
        <p14:creationId xmlns:p14="http://schemas.microsoft.com/office/powerpoint/2010/main" val="1148990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FADBA-5F01-E360-C419-A54DFA9661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60EC01-072B-3501-F31B-CF3ED53C7951}"/>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Socio-cultural environment </a:t>
            </a:r>
            <a:r>
              <a:rPr lang="en-US" sz="1600" dirty="0"/>
              <a:t>2 of 2</a:t>
            </a:r>
            <a:endParaRPr lang="en-US" sz="3600" dirty="0"/>
          </a:p>
        </p:txBody>
      </p:sp>
      <p:sp>
        <p:nvSpPr>
          <p:cNvPr id="4" name="Content Placeholder 2">
            <a:extLst>
              <a:ext uri="{FF2B5EF4-FFF2-40B4-BE49-F238E27FC236}">
                <a16:creationId xmlns:a16="http://schemas.microsoft.com/office/drawing/2014/main" id="{4EF41865-C5E5-C62A-5562-61C4DC680279}"/>
              </a:ext>
            </a:extLst>
          </p:cNvPr>
          <p:cNvSpPr>
            <a:spLocks noGrp="1"/>
          </p:cNvSpPr>
          <p:nvPr/>
        </p:nvSpPr>
        <p:spPr>
          <a:xfrm>
            <a:off x="358140" y="1344134"/>
            <a:ext cx="8427720" cy="39136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Font typeface="Wingdings" panose="05000000000000000000" pitchFamily="2" charset="2"/>
              <a:buChar char="q"/>
            </a:pPr>
            <a:r>
              <a:rPr lang="en-GB" sz="2800" dirty="0"/>
              <a:t>Social environment, also known as the ‘socio-cultural environment’, is the immediate physical and social settings in which people live or in which something happens or develops. </a:t>
            </a:r>
          </a:p>
          <a:p>
            <a:pPr marL="0" indent="0">
              <a:lnSpc>
                <a:spcPct val="120000"/>
              </a:lnSpc>
              <a:spcBef>
                <a:spcPts val="0"/>
              </a:spcBef>
              <a:buNone/>
            </a:pPr>
            <a:endParaRPr lang="en-GB" sz="2400" dirty="0"/>
          </a:p>
          <a:p>
            <a:pPr>
              <a:lnSpc>
                <a:spcPct val="120000"/>
              </a:lnSpc>
              <a:spcBef>
                <a:spcPts val="0"/>
              </a:spcBef>
              <a:buFont typeface="Wingdings" panose="05000000000000000000" pitchFamily="2" charset="2"/>
              <a:buChar char="q"/>
            </a:pPr>
            <a:r>
              <a:rPr lang="en-GB" sz="2800" dirty="0"/>
              <a:t>A culture acts out its way of living in the context of </a:t>
            </a:r>
            <a:r>
              <a:rPr lang="en-GB" sz="2800" b="1" dirty="0"/>
              <a:t>social</a:t>
            </a:r>
            <a:r>
              <a:rPr lang="en-GB" sz="2800" dirty="0"/>
              <a:t> institutions such as family, educational, religious, governmental, and business institutions </a:t>
            </a:r>
          </a:p>
          <a:p>
            <a:pPr marL="0" indent="0">
              <a:lnSpc>
                <a:spcPct val="120000"/>
              </a:lnSpc>
              <a:spcBef>
                <a:spcPts val="0"/>
              </a:spcBef>
              <a:buClr>
                <a:srgbClr val="0070C0"/>
              </a:buClr>
              <a:buNone/>
            </a:pPr>
            <a:endParaRPr lang="en-GB" sz="2800" dirty="0"/>
          </a:p>
          <a:p>
            <a:pPr marL="0" indent="0">
              <a:lnSpc>
                <a:spcPct val="120000"/>
              </a:lnSpc>
              <a:spcBef>
                <a:spcPts val="0"/>
              </a:spcBef>
              <a:buClr>
                <a:srgbClr val="0070C0"/>
              </a:buClr>
              <a:buNone/>
            </a:pPr>
            <a:endParaRPr lang="en-GB" sz="28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sz="2800" dirty="0"/>
          </a:p>
        </p:txBody>
      </p:sp>
    </p:spTree>
    <p:extLst>
      <p:ext uri="{BB962C8B-B14F-4D97-AF65-F5344CB8AC3E}">
        <p14:creationId xmlns:p14="http://schemas.microsoft.com/office/powerpoint/2010/main" val="3250259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B9699D-C5B0-270A-9387-52A078B6B8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F14355-84F8-4C78-F1CC-C772B7A321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Culture: some definitions </a:t>
            </a:r>
          </a:p>
        </p:txBody>
      </p:sp>
      <p:sp>
        <p:nvSpPr>
          <p:cNvPr id="3" name="Content Placeholder 2">
            <a:extLst>
              <a:ext uri="{FF2B5EF4-FFF2-40B4-BE49-F238E27FC236}">
                <a16:creationId xmlns:a16="http://schemas.microsoft.com/office/drawing/2014/main" id="{3316E3F0-A99D-7850-071C-E0F241B707C9}"/>
              </a:ext>
            </a:extLst>
          </p:cNvPr>
          <p:cNvSpPr>
            <a:spLocks noGrp="1"/>
          </p:cNvSpPr>
          <p:nvPr/>
        </p:nvSpPr>
        <p:spPr>
          <a:xfrm>
            <a:off x="441960" y="1219200"/>
            <a:ext cx="8168640" cy="40386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buClr>
                <a:srgbClr val="0070C0"/>
              </a:buClr>
              <a:buFont typeface="Wingdings" panose="05000000000000000000" pitchFamily="2" charset="2"/>
              <a:buChar char="q"/>
            </a:pPr>
            <a:r>
              <a:rPr lang="en-GB" sz="3000" dirty="0"/>
              <a:t>Culture is a concept that has many descriptions: e.g., national culture, regional culture, city culture, business culture.</a:t>
            </a:r>
          </a:p>
          <a:p>
            <a:pPr>
              <a:lnSpc>
                <a:spcPct val="120000"/>
              </a:lnSpc>
              <a:spcBef>
                <a:spcPts val="0"/>
              </a:spcBef>
              <a:buClr>
                <a:srgbClr val="0070C0"/>
              </a:buClr>
              <a:buFont typeface="Wingdings" panose="05000000000000000000" pitchFamily="2" charset="2"/>
              <a:buChar char="q"/>
            </a:pPr>
            <a:r>
              <a:rPr lang="en-GB" sz="3000" dirty="0"/>
              <a:t>Culture is the human-made part of the environment and includes material culture and subjective (symbolic) culture.</a:t>
            </a:r>
          </a:p>
          <a:p>
            <a:pPr>
              <a:lnSpc>
                <a:spcPct val="120000"/>
              </a:lnSpc>
              <a:spcBef>
                <a:spcPts val="0"/>
              </a:spcBef>
              <a:buClr>
                <a:srgbClr val="0070C0"/>
              </a:buClr>
              <a:buFont typeface="Wingdings" panose="05000000000000000000" pitchFamily="2" charset="2"/>
              <a:buChar char="q"/>
            </a:pPr>
            <a:r>
              <a:rPr lang="en-GB" sz="3000" dirty="0"/>
              <a:t>Both aspects of culture have important implications for international marketing activities.</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20525609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290272-1DAA-AD96-E9A0-0F79911E6A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7A814F-57EE-83BE-6964-48903C1334B9}"/>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Culture: some definitions </a:t>
            </a:r>
          </a:p>
        </p:txBody>
      </p:sp>
      <p:sp>
        <p:nvSpPr>
          <p:cNvPr id="3" name="Content Placeholder 2">
            <a:extLst>
              <a:ext uri="{FF2B5EF4-FFF2-40B4-BE49-F238E27FC236}">
                <a16:creationId xmlns:a16="http://schemas.microsoft.com/office/drawing/2014/main" id="{AAB485A0-6DEB-CF17-ADE8-2C99F2ED7DFC}"/>
              </a:ext>
            </a:extLst>
          </p:cNvPr>
          <p:cNvSpPr>
            <a:spLocks noGrp="1"/>
          </p:cNvSpPr>
          <p:nvPr/>
        </p:nvSpPr>
        <p:spPr>
          <a:xfrm>
            <a:off x="2133600" y="5334000"/>
            <a:ext cx="7181850" cy="433252"/>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buClr>
                <a:srgbClr val="0070C0"/>
              </a:buClr>
              <a:buNone/>
            </a:pPr>
            <a:r>
              <a:rPr lang="en-GB" sz="1600" dirty="0"/>
              <a:t>Culture: accessed at: https://dictionary.cambridge.org/dictionary/english/culture</a:t>
            </a:r>
            <a:endParaRPr lang="en-GB" dirty="0"/>
          </a:p>
        </p:txBody>
      </p:sp>
      <p:graphicFrame>
        <p:nvGraphicFramePr>
          <p:cNvPr id="8" name="Content Placeholder 4">
            <a:extLst>
              <a:ext uri="{FF2B5EF4-FFF2-40B4-BE49-F238E27FC236}">
                <a16:creationId xmlns:a16="http://schemas.microsoft.com/office/drawing/2014/main" id="{579DE1F1-41D0-C24B-839D-B1995348E69A}"/>
              </a:ext>
            </a:extLst>
          </p:cNvPr>
          <p:cNvGraphicFramePr>
            <a:graphicFrameLocks/>
          </p:cNvGraphicFramePr>
          <p:nvPr>
            <p:extLst>
              <p:ext uri="{D42A27DB-BD31-4B8C-83A1-F6EECF244321}">
                <p14:modId xmlns:p14="http://schemas.microsoft.com/office/powerpoint/2010/main" val="1259547967"/>
              </p:ext>
            </p:extLst>
          </p:nvPr>
        </p:nvGraphicFramePr>
        <p:xfrm>
          <a:off x="803910" y="1110342"/>
          <a:ext cx="7391400" cy="4167053"/>
        </p:xfrm>
        <a:graphic>
          <a:graphicData uri="http://schemas.openxmlformats.org/drawingml/2006/table">
            <a:tbl>
              <a:tblPr firstRow="1" firstCol="1" bandRow="1">
                <a:tableStyleId>{5C22544A-7EE6-4342-B048-85BDC9FD1C3A}</a:tableStyleId>
              </a:tblPr>
              <a:tblGrid>
                <a:gridCol w="7391400">
                  <a:extLst>
                    <a:ext uri="{9D8B030D-6E8A-4147-A177-3AD203B41FA5}">
                      <a16:colId xmlns:a16="http://schemas.microsoft.com/office/drawing/2014/main" val="20000"/>
                    </a:ext>
                  </a:extLst>
                </a:gridCol>
              </a:tblGrid>
              <a:tr h="687556">
                <a:tc>
                  <a:txBody>
                    <a:bodyPr/>
                    <a:lstStyle/>
                    <a:p>
                      <a:pPr indent="180340" algn="just">
                        <a:lnSpc>
                          <a:spcPct val="100000"/>
                        </a:lnSpc>
                        <a:spcAft>
                          <a:spcPts val="1200"/>
                        </a:spcAft>
                      </a:pPr>
                      <a:r>
                        <a:rPr lang="en-GB" sz="1800" dirty="0">
                          <a:effectLst/>
                        </a:rPr>
                        <a:t>The arts and other manifestations of human intellectual achievement regarded collectively.</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0"/>
                  </a:ext>
                </a:extLst>
              </a:tr>
              <a:tr h="840346">
                <a:tc>
                  <a:txBody>
                    <a:bodyPr/>
                    <a:lstStyle/>
                    <a:p>
                      <a:pPr indent="180340" algn="just">
                        <a:lnSpc>
                          <a:spcPct val="100000"/>
                        </a:lnSpc>
                        <a:spcAft>
                          <a:spcPts val="1200"/>
                        </a:spcAft>
                      </a:pPr>
                      <a:r>
                        <a:rPr lang="en-GB" sz="1800" dirty="0">
                          <a:effectLst/>
                        </a:rPr>
                        <a:t>The way of life, especially the general customs and beliefs, of a particular group of people at a particular time</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1"/>
                  </a:ext>
                </a:extLst>
              </a:tr>
              <a:tr h="993136">
                <a:tc>
                  <a:txBody>
                    <a:bodyPr/>
                    <a:lstStyle/>
                    <a:p>
                      <a:pPr indent="180340" algn="just">
                        <a:lnSpc>
                          <a:spcPct val="100000"/>
                        </a:lnSpc>
                        <a:spcAft>
                          <a:spcPts val="1200"/>
                        </a:spcAft>
                      </a:pPr>
                      <a:r>
                        <a:rPr lang="en-GB" sz="1800" dirty="0">
                          <a:effectLst/>
                        </a:rPr>
                        <a:t>“Culture provides the overall framework wherein humans learn to organize their thoughts, emotions, and behaviours in relation to their environment”</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2"/>
                  </a:ext>
                </a:extLst>
              </a:tr>
              <a:tr h="1646015">
                <a:tc>
                  <a:txBody>
                    <a:bodyPr/>
                    <a:lstStyle/>
                    <a:p>
                      <a:pPr indent="180340" algn="just">
                        <a:lnSpc>
                          <a:spcPct val="100000"/>
                        </a:lnSpc>
                        <a:spcAft>
                          <a:spcPts val="1200"/>
                        </a:spcAft>
                      </a:pPr>
                      <a:r>
                        <a:rPr lang="en-GB" sz="1800" dirty="0">
                          <a:effectLst/>
                        </a:rPr>
                        <a:t>“Culture is a context phenomenon, a shared system of meanings. Once a culture is formed, it is transmitted from generation to generation through six agents: family, school, religion, media, leadership, and the law”</a:t>
                      </a:r>
                      <a:endParaRPr lang="en-GB" sz="1800" dirty="0">
                        <a:effectLst/>
                        <a:latin typeface="Times New Roman"/>
                        <a:ea typeface="Times New Roman"/>
                      </a:endParaRPr>
                    </a:p>
                  </a:txBody>
                  <a:tcPr marL="56575" marR="56575"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93480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3623E-215C-7813-4605-07DAE53E1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45DB31-B5E8-0265-4AD5-29D97948776A}"/>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Material culture </a:t>
            </a:r>
          </a:p>
        </p:txBody>
      </p:sp>
      <p:sp>
        <p:nvSpPr>
          <p:cNvPr id="3" name="Content Placeholder 2">
            <a:extLst>
              <a:ext uri="{FF2B5EF4-FFF2-40B4-BE49-F238E27FC236}">
                <a16:creationId xmlns:a16="http://schemas.microsoft.com/office/drawing/2014/main" id="{19E9C98D-95B0-A7DB-B522-7885B70F1A86}"/>
              </a:ext>
            </a:extLst>
          </p:cNvPr>
          <p:cNvSpPr>
            <a:spLocks noGrp="1"/>
          </p:cNvSpPr>
          <p:nvPr/>
        </p:nvSpPr>
        <p:spPr>
          <a:xfrm>
            <a:off x="228600" y="1350665"/>
            <a:ext cx="8686800" cy="4191000"/>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3000" b="1" dirty="0"/>
              <a:t>Material culture</a:t>
            </a:r>
            <a:r>
              <a:rPr lang="en-GB" sz="3000" dirty="0"/>
              <a:t>: Physical elements of a culture, such as clothing,  food,  houses,  tools and machines, works of art, and buildings. </a:t>
            </a:r>
          </a:p>
          <a:p>
            <a:pPr>
              <a:lnSpc>
                <a:spcPct val="120000"/>
              </a:lnSpc>
              <a:spcBef>
                <a:spcPts val="0"/>
              </a:spcBef>
            </a:pPr>
            <a:r>
              <a:rPr lang="en-GB" sz="3000" dirty="0"/>
              <a:t>A study on material culture focuses on how consumers relate to material objects, how they use them, and what value they place on them.</a:t>
            </a:r>
          </a:p>
          <a:p>
            <a:pPr>
              <a:lnSpc>
                <a:spcPct val="120000"/>
              </a:lnSpc>
              <a:spcBef>
                <a:spcPts val="0"/>
              </a:spcBef>
            </a:pPr>
            <a:r>
              <a:rPr lang="en-GB" sz="3000" dirty="0"/>
              <a:t>Physical aspects of a culture help to define its members' </a:t>
            </a:r>
            <a:r>
              <a:rPr lang="en-GB" sz="3000" dirty="0" err="1"/>
              <a:t>behaviors</a:t>
            </a:r>
            <a:r>
              <a:rPr lang="en-GB" sz="3000" dirty="0"/>
              <a:t> and perceptions. For example, the style and design of clothing in India differ from those in Northern Canada </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378301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7F9BB-E31A-BFF3-1737-CDA1DEC4F3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A2B780-45E8-0E40-3C9C-205447E4D288}"/>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Subjective culture </a:t>
            </a:r>
          </a:p>
        </p:txBody>
      </p:sp>
      <p:sp>
        <p:nvSpPr>
          <p:cNvPr id="3" name="Content Placeholder 2">
            <a:extLst>
              <a:ext uri="{FF2B5EF4-FFF2-40B4-BE49-F238E27FC236}">
                <a16:creationId xmlns:a16="http://schemas.microsoft.com/office/drawing/2014/main" id="{27D48C16-ECB6-8998-1EA3-F4F836ADA526}"/>
              </a:ext>
            </a:extLst>
          </p:cNvPr>
          <p:cNvSpPr>
            <a:spLocks noGrp="1"/>
          </p:cNvSpPr>
          <p:nvPr/>
        </p:nvSpPr>
        <p:spPr>
          <a:xfrm>
            <a:off x="0" y="1205467"/>
            <a:ext cx="8915400" cy="444706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spcBef>
                <a:spcPts val="0"/>
              </a:spcBef>
            </a:pPr>
            <a:r>
              <a:rPr lang="en-GB" sz="2400" b="1" dirty="0"/>
              <a:t>Subjective culture</a:t>
            </a:r>
            <a:r>
              <a:rPr lang="en-GB" sz="2400" dirty="0"/>
              <a:t>: Non-material elements of a culture, such as ideas, values, and beliefs. </a:t>
            </a:r>
          </a:p>
          <a:p>
            <a:pPr>
              <a:lnSpc>
                <a:spcPct val="120000"/>
              </a:lnSpc>
              <a:spcBef>
                <a:spcPts val="0"/>
              </a:spcBef>
            </a:pPr>
            <a:r>
              <a:rPr lang="en-GB" sz="2400" dirty="0"/>
              <a:t>Subjective culture consists of ideas about what has worked in the past and thus is worth transmitting to future generations. </a:t>
            </a:r>
          </a:p>
          <a:p>
            <a:pPr>
              <a:lnSpc>
                <a:spcPct val="120000"/>
              </a:lnSpc>
              <a:spcBef>
                <a:spcPts val="0"/>
              </a:spcBef>
            </a:pPr>
            <a:r>
              <a:rPr lang="en-GB" sz="2400" dirty="0"/>
              <a:t>Language and economic, educational, political, legal, philosophical and religious systems are important elements of subjective culture. </a:t>
            </a:r>
          </a:p>
          <a:p>
            <a:pPr>
              <a:lnSpc>
                <a:spcPct val="120000"/>
              </a:lnSpc>
              <a:spcBef>
                <a:spcPts val="0"/>
              </a:spcBef>
            </a:pPr>
            <a:r>
              <a:rPr lang="en-GB" sz="2400" dirty="0"/>
              <a:t>Most important are unstated assumptions, standard operating procedures, and habits of sampling information from the environment. </a:t>
            </a:r>
          </a:p>
        </p:txBody>
      </p:sp>
    </p:spTree>
    <p:extLst>
      <p:ext uri="{BB962C8B-B14F-4D97-AF65-F5344CB8AC3E}">
        <p14:creationId xmlns:p14="http://schemas.microsoft.com/office/powerpoint/2010/main" val="2274349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0C598-1F9C-7767-30B1-BE045EA913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29DC33-4E4E-84CD-84BB-84F5721EECBE}"/>
              </a:ext>
            </a:extLst>
          </p:cNvPr>
          <p:cNvSpPr>
            <a:spLocks noGrp="1"/>
          </p:cNvSpPr>
          <p:nvPr>
            <p:ph type="ctrTitle"/>
          </p:nvPr>
        </p:nvSpPr>
        <p:spPr>
          <a:xfrm>
            <a:off x="685800" y="429734"/>
            <a:ext cx="7772400" cy="914400"/>
          </a:xfrm>
        </p:spPr>
        <p:txBody>
          <a:bodyPr anchor="t">
            <a:noAutofit/>
          </a:bodyPr>
          <a:lstStyle/>
          <a:p>
            <a:r>
              <a:rPr lang="en-US" sz="3600" b="1" dirty="0">
                <a:highlight>
                  <a:srgbClr val="FFFF00"/>
                </a:highlight>
              </a:rPr>
              <a:t>Elements of Subjective culture </a:t>
            </a:r>
          </a:p>
        </p:txBody>
      </p:sp>
      <p:graphicFrame>
        <p:nvGraphicFramePr>
          <p:cNvPr id="4" name="Content Placeholder 4">
            <a:extLst>
              <a:ext uri="{FF2B5EF4-FFF2-40B4-BE49-F238E27FC236}">
                <a16:creationId xmlns:a16="http://schemas.microsoft.com/office/drawing/2014/main" id="{93D72AF5-63D4-9ACD-D1BE-232705C8AAA4}"/>
              </a:ext>
            </a:extLst>
          </p:cNvPr>
          <p:cNvGraphicFramePr>
            <a:graphicFrameLocks/>
          </p:cNvGraphicFramePr>
          <p:nvPr>
            <p:extLst>
              <p:ext uri="{D42A27DB-BD31-4B8C-83A1-F6EECF244321}">
                <p14:modId xmlns:p14="http://schemas.microsoft.com/office/powerpoint/2010/main" val="3284053640"/>
              </p:ext>
            </p:extLst>
          </p:nvPr>
        </p:nvGraphicFramePr>
        <p:xfrm>
          <a:off x="648789" y="1322363"/>
          <a:ext cx="8267700" cy="3657600"/>
        </p:xfrm>
        <a:graphic>
          <a:graphicData uri="http://schemas.openxmlformats.org/drawingml/2006/table">
            <a:tbl>
              <a:tblPr/>
              <a:tblGrid>
                <a:gridCol w="2863931">
                  <a:extLst>
                    <a:ext uri="{9D8B030D-6E8A-4147-A177-3AD203B41FA5}">
                      <a16:colId xmlns:a16="http://schemas.microsoft.com/office/drawing/2014/main" val="20000"/>
                    </a:ext>
                  </a:extLst>
                </a:gridCol>
                <a:gridCol w="5403769">
                  <a:extLst>
                    <a:ext uri="{9D8B030D-6E8A-4147-A177-3AD203B41FA5}">
                      <a16:colId xmlns:a16="http://schemas.microsoft.com/office/drawing/2014/main" val="20001"/>
                    </a:ext>
                  </a:extLst>
                </a:gridCol>
              </a:tblGrid>
              <a:tr h="548640">
                <a:tc>
                  <a:txBody>
                    <a:bodyPr/>
                    <a:lstStyle/>
                    <a:p>
                      <a:pPr>
                        <a:lnSpc>
                          <a:spcPct val="100000"/>
                        </a:lnSpc>
                        <a:spcAft>
                          <a:spcPts val="0"/>
                        </a:spcAft>
                      </a:pPr>
                      <a:r>
                        <a:rPr lang="en-US" sz="2000" dirty="0">
                          <a:effectLst/>
                          <a:latin typeface="+mj-lt"/>
                          <a:ea typeface="Times New Roman"/>
                        </a:rPr>
                        <a:t>Language </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Official languages and local dialects </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31520">
                <a:tc>
                  <a:txBody>
                    <a:bodyPr/>
                    <a:lstStyle/>
                    <a:p>
                      <a:pPr>
                        <a:lnSpc>
                          <a:spcPct val="100000"/>
                        </a:lnSpc>
                        <a:spcAft>
                          <a:spcPts val="0"/>
                        </a:spcAft>
                      </a:pPr>
                      <a:r>
                        <a:rPr lang="en-US" sz="2000" dirty="0">
                          <a:effectLst/>
                          <a:latin typeface="+mj-lt"/>
                          <a:ea typeface="Times New Roman"/>
                        </a:rPr>
                        <a:t>Values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Strongly held concepts that are present in a cultural group</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731520">
                <a:tc>
                  <a:txBody>
                    <a:bodyPr/>
                    <a:lstStyle/>
                    <a:p>
                      <a:pPr>
                        <a:lnSpc>
                          <a:spcPct val="100000"/>
                        </a:lnSpc>
                        <a:spcAft>
                          <a:spcPts val="0"/>
                        </a:spcAft>
                      </a:pPr>
                      <a:r>
                        <a:rPr lang="en-US" sz="2000" dirty="0">
                          <a:effectLst/>
                          <a:latin typeface="+mj-lt"/>
                          <a:ea typeface="Times New Roman"/>
                        </a:rPr>
                        <a:t>Norms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Social rules that affect behaviors and actions and reflect cultural values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31520">
                <a:tc>
                  <a:txBody>
                    <a:bodyPr/>
                    <a:lstStyle/>
                    <a:p>
                      <a:pPr>
                        <a:lnSpc>
                          <a:spcPct val="100000"/>
                        </a:lnSpc>
                        <a:spcAft>
                          <a:spcPts val="0"/>
                        </a:spcAft>
                      </a:pPr>
                      <a:r>
                        <a:rPr lang="en-US" sz="2000" dirty="0">
                          <a:effectLst/>
                          <a:latin typeface="+mj-lt"/>
                          <a:ea typeface="Times New Roman"/>
                        </a:rPr>
                        <a:t>Folkways and Mores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Cultural customs that dictate how people act socially</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nSpc>
                          <a:spcPct val="100000"/>
                        </a:lnSpc>
                        <a:spcAft>
                          <a:spcPts val="0"/>
                        </a:spcAft>
                      </a:pPr>
                      <a:r>
                        <a:rPr lang="en-US" sz="2000" dirty="0">
                          <a:effectLst/>
                          <a:latin typeface="+mj-lt"/>
                          <a:ea typeface="Times New Roman"/>
                        </a:rPr>
                        <a:t>Roles and Schemas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US" sz="2000" dirty="0">
                          <a:effectLst/>
                          <a:latin typeface="+mj-lt"/>
                          <a:ea typeface="Times New Roman"/>
                        </a:rPr>
                        <a:t>The enacted “parts” and “scripts” that members of a society play and follow in everyday interactions</a:t>
                      </a:r>
                      <a:endParaRPr lang="en-GB" sz="20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255457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80926-B481-8559-588B-1B511E83E6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B0485D-07E7-4A86-D558-FDD65C5D944A}"/>
              </a:ext>
            </a:extLst>
          </p:cNvPr>
          <p:cNvSpPr txBox="1">
            <a:spLocks/>
          </p:cNvSpPr>
          <p:nvPr/>
        </p:nvSpPr>
        <p:spPr>
          <a:xfrm>
            <a:off x="609600" y="318770"/>
            <a:ext cx="8254573"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Models of cross-cultural differences</a:t>
            </a:r>
            <a:endParaRPr lang="en-US" sz="4000" b="1" dirty="0"/>
          </a:p>
        </p:txBody>
      </p:sp>
      <p:sp>
        <p:nvSpPr>
          <p:cNvPr id="3" name="Content Placeholder 2">
            <a:extLst>
              <a:ext uri="{FF2B5EF4-FFF2-40B4-BE49-F238E27FC236}">
                <a16:creationId xmlns:a16="http://schemas.microsoft.com/office/drawing/2014/main" id="{10F99081-C656-5080-DD58-D2DBA180FF7C}"/>
              </a:ext>
            </a:extLst>
          </p:cNvPr>
          <p:cNvSpPr>
            <a:spLocks noGrp="1"/>
          </p:cNvSpPr>
          <p:nvPr/>
        </p:nvSpPr>
        <p:spPr>
          <a:xfrm>
            <a:off x="629194" y="1254941"/>
            <a:ext cx="8686800" cy="4038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27063" indent="-534988">
              <a:lnSpc>
                <a:spcPct val="120000"/>
              </a:lnSpc>
              <a:spcBef>
                <a:spcPts val="0"/>
              </a:spcBef>
              <a:buClr>
                <a:srgbClr val="0070C0"/>
              </a:buClr>
              <a:buFont typeface="Wingdings" panose="05000000000000000000" pitchFamily="2" charset="2"/>
              <a:buChar char="q"/>
            </a:pPr>
            <a:r>
              <a:rPr lang="en-GB" sz="2800" b="1" dirty="0"/>
              <a:t>Hofstede</a:t>
            </a:r>
            <a:r>
              <a:rPr lang="en-GB" sz="2800" dirty="0"/>
              <a:t> (5 dimensions) </a:t>
            </a:r>
          </a:p>
          <a:p>
            <a:pPr marL="627063" indent="-534988">
              <a:lnSpc>
                <a:spcPct val="120000"/>
              </a:lnSpc>
              <a:spcBef>
                <a:spcPts val="0"/>
              </a:spcBef>
              <a:buClr>
                <a:srgbClr val="0070C0"/>
              </a:buClr>
              <a:buFont typeface="Wingdings" panose="05000000000000000000" pitchFamily="2" charset="2"/>
              <a:buChar char="q"/>
            </a:pPr>
            <a:r>
              <a:rPr lang="en-GB" sz="2800" b="1" dirty="0"/>
              <a:t>GLOBE</a:t>
            </a:r>
            <a:r>
              <a:rPr lang="en-GB" sz="2800" dirty="0"/>
              <a:t> (9 dimensions of organizational and Societal Culture) </a:t>
            </a:r>
          </a:p>
          <a:p>
            <a:pPr marL="627063" indent="-534988">
              <a:lnSpc>
                <a:spcPct val="120000"/>
              </a:lnSpc>
              <a:spcBef>
                <a:spcPts val="0"/>
              </a:spcBef>
              <a:buClr>
                <a:srgbClr val="0070C0"/>
              </a:buClr>
              <a:buFont typeface="Wingdings" panose="05000000000000000000" pitchFamily="2" charset="2"/>
              <a:buChar char="q"/>
            </a:pPr>
            <a:r>
              <a:rPr lang="en-GB" sz="2800" b="1" dirty="0"/>
              <a:t>Schwartz</a:t>
            </a:r>
          </a:p>
          <a:p>
            <a:pPr>
              <a:lnSpc>
                <a:spcPct val="120000"/>
              </a:lnSpc>
              <a:spcBef>
                <a:spcPts val="0"/>
              </a:spcBef>
              <a:buClr>
                <a:srgbClr val="0070C0"/>
              </a:buClr>
              <a:buFont typeface="Wingdings" panose="05000000000000000000" pitchFamily="2" charset="2"/>
              <a:buChar char="q"/>
            </a:pPr>
            <a:endParaRPr lang="en-GB" sz="3000" dirty="0"/>
          </a:p>
          <a:p>
            <a:pPr marL="0" indent="0">
              <a:lnSpc>
                <a:spcPct val="120000"/>
              </a:lnSpc>
              <a:spcBef>
                <a:spcPts val="0"/>
              </a:spcBef>
              <a:buClr>
                <a:srgbClr val="0070C0"/>
              </a:buClr>
              <a:buNone/>
            </a:pPr>
            <a:r>
              <a:rPr lang="en-GB" sz="3000" dirty="0"/>
              <a:t>These models group national cultures based on the importance of values </a:t>
            </a:r>
          </a:p>
          <a:p>
            <a:pPr marL="0" indent="0">
              <a:lnSpc>
                <a:spcPct val="120000"/>
              </a:lnSpc>
              <a:spcBef>
                <a:spcPts val="0"/>
              </a:spcBef>
              <a:buClr>
                <a:srgbClr val="0070C0"/>
              </a:buClr>
              <a:buNone/>
            </a:pPr>
            <a:endParaRPr lang="en-GB" sz="3000" dirty="0"/>
          </a:p>
          <a:p>
            <a:pPr marL="0" indent="0">
              <a:lnSpc>
                <a:spcPct val="120000"/>
              </a:lnSpc>
              <a:spcBef>
                <a:spcPts val="0"/>
              </a:spcBef>
              <a:buClr>
                <a:srgbClr val="0070C0"/>
              </a:buClr>
              <a:buNone/>
            </a:pPr>
            <a:endParaRPr lang="en-GB" sz="3000" dirty="0"/>
          </a:p>
          <a:p>
            <a:pPr>
              <a:lnSpc>
                <a:spcPct val="120000"/>
              </a:lnSpc>
              <a:spcBef>
                <a:spcPts val="0"/>
              </a:spcBef>
              <a:buClr>
                <a:srgbClr val="0070C0"/>
              </a:buClr>
              <a:buFont typeface="Wingdings" panose="05000000000000000000" pitchFamily="2" charset="2"/>
              <a:buChar char="q"/>
            </a:pPr>
            <a:endParaRPr lang="en-GB" sz="2800" i="1" dirty="0"/>
          </a:p>
          <a:p>
            <a:pPr marL="0" indent="0">
              <a:lnSpc>
                <a:spcPct val="120000"/>
              </a:lnSpc>
              <a:spcBef>
                <a:spcPts val="0"/>
              </a:spcBef>
              <a:buNone/>
            </a:pPr>
            <a:endParaRPr lang="en-GB" dirty="0"/>
          </a:p>
        </p:txBody>
      </p:sp>
    </p:spTree>
    <p:extLst>
      <p:ext uri="{BB962C8B-B14F-4D97-AF65-F5344CB8AC3E}">
        <p14:creationId xmlns:p14="http://schemas.microsoft.com/office/powerpoint/2010/main" val="1031159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CBF17-8046-1B9C-E8B3-6DED45AB5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FBC207-3D50-A8C0-B3FA-9B32E8933D4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Hofstede’s dimensions of culture</a:t>
            </a:r>
            <a:endParaRPr lang="en-US" sz="4000" b="1" dirty="0"/>
          </a:p>
        </p:txBody>
      </p:sp>
      <p:graphicFrame>
        <p:nvGraphicFramePr>
          <p:cNvPr id="4" name="Table 3">
            <a:extLst>
              <a:ext uri="{FF2B5EF4-FFF2-40B4-BE49-F238E27FC236}">
                <a16:creationId xmlns:a16="http://schemas.microsoft.com/office/drawing/2014/main" id="{E78A06AD-221D-6BAA-9745-25960FE0E5DD}"/>
              </a:ext>
            </a:extLst>
          </p:cNvPr>
          <p:cNvGraphicFramePr>
            <a:graphicFrameLocks noGrp="1"/>
          </p:cNvGraphicFramePr>
          <p:nvPr>
            <p:extLst>
              <p:ext uri="{D42A27DB-BD31-4B8C-83A1-F6EECF244321}">
                <p14:modId xmlns:p14="http://schemas.microsoft.com/office/powerpoint/2010/main" val="2168670484"/>
              </p:ext>
            </p:extLst>
          </p:nvPr>
        </p:nvGraphicFramePr>
        <p:xfrm>
          <a:off x="380999" y="1424897"/>
          <a:ext cx="8382001" cy="4008206"/>
        </p:xfrm>
        <a:graphic>
          <a:graphicData uri="http://schemas.openxmlformats.org/drawingml/2006/table">
            <a:tbl>
              <a:tblPr/>
              <a:tblGrid>
                <a:gridCol w="3128164">
                  <a:extLst>
                    <a:ext uri="{9D8B030D-6E8A-4147-A177-3AD203B41FA5}">
                      <a16:colId xmlns:a16="http://schemas.microsoft.com/office/drawing/2014/main" val="20000"/>
                    </a:ext>
                  </a:extLst>
                </a:gridCol>
                <a:gridCol w="5253837">
                  <a:extLst>
                    <a:ext uri="{9D8B030D-6E8A-4147-A177-3AD203B41FA5}">
                      <a16:colId xmlns:a16="http://schemas.microsoft.com/office/drawing/2014/main" val="20001"/>
                    </a:ext>
                  </a:extLst>
                </a:gridCol>
              </a:tblGrid>
              <a:tr h="945009">
                <a:tc>
                  <a:txBody>
                    <a:bodyPr/>
                    <a:lstStyle/>
                    <a:p>
                      <a:pPr>
                        <a:lnSpc>
                          <a:spcPct val="150000"/>
                        </a:lnSpc>
                        <a:spcAft>
                          <a:spcPts val="0"/>
                        </a:spcAft>
                      </a:pPr>
                      <a:r>
                        <a:rPr lang="en-US" sz="1800" dirty="0">
                          <a:effectLst/>
                          <a:latin typeface="+mj-lt"/>
                          <a:ea typeface="Times New Roman"/>
                        </a:rPr>
                        <a:t>Power Distance</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Distance between leaders and followers; authoritarian versus collaborative relationships</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53397">
                <a:tc>
                  <a:txBody>
                    <a:bodyPr/>
                    <a:lstStyle/>
                    <a:p>
                      <a:pPr>
                        <a:lnSpc>
                          <a:spcPct val="150000"/>
                        </a:lnSpc>
                        <a:spcAft>
                          <a:spcPts val="0"/>
                        </a:spcAft>
                      </a:pPr>
                      <a:r>
                        <a:rPr lang="en-US" sz="1800" dirty="0">
                          <a:effectLst/>
                          <a:latin typeface="+mj-lt"/>
                          <a:ea typeface="Times New Roman"/>
                        </a:rPr>
                        <a:t>Individualism-Collectivism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Personal needs are more important than  groups’ needs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53397">
                <a:tc>
                  <a:txBody>
                    <a:bodyPr/>
                    <a:lstStyle/>
                    <a:p>
                      <a:pPr>
                        <a:lnSpc>
                          <a:spcPct val="150000"/>
                        </a:lnSpc>
                        <a:spcAft>
                          <a:spcPts val="0"/>
                        </a:spcAft>
                      </a:pPr>
                      <a:r>
                        <a:rPr lang="en-US" sz="1800" dirty="0">
                          <a:effectLst/>
                          <a:latin typeface="+mj-lt"/>
                          <a:ea typeface="Times New Roman"/>
                        </a:rPr>
                        <a:t>Masculinity-Femininity</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Importance of competition, achievement versus values of harmony and quality of life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03006">
                <a:tc>
                  <a:txBody>
                    <a:bodyPr/>
                    <a:lstStyle/>
                    <a:p>
                      <a:pPr>
                        <a:lnSpc>
                          <a:spcPct val="150000"/>
                        </a:lnSpc>
                        <a:spcAft>
                          <a:spcPts val="0"/>
                        </a:spcAft>
                      </a:pPr>
                      <a:r>
                        <a:rPr lang="en-US" sz="1800" dirty="0">
                          <a:effectLst/>
                          <a:latin typeface="+mj-lt"/>
                          <a:ea typeface="Times New Roman"/>
                        </a:rPr>
                        <a:t>Uncertainty Avoidance</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Risk-taking versus risk-avoidance societies</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53397">
                <a:tc>
                  <a:txBody>
                    <a:bodyPr/>
                    <a:lstStyle/>
                    <a:p>
                      <a:pPr>
                        <a:lnSpc>
                          <a:spcPct val="150000"/>
                        </a:lnSpc>
                        <a:spcAft>
                          <a:spcPts val="0"/>
                        </a:spcAft>
                      </a:pPr>
                      <a:r>
                        <a:rPr lang="en-US" sz="1800" dirty="0">
                          <a:effectLst/>
                          <a:latin typeface="+mj-lt"/>
                          <a:ea typeface="Times New Roman"/>
                        </a:rPr>
                        <a:t>Short- or Long-Term Orientation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800" dirty="0">
                          <a:effectLst/>
                          <a:latin typeface="+mj-lt"/>
                          <a:ea typeface="Times New Roman"/>
                        </a:rPr>
                        <a:t>Emphasis on immediate- versus distant; strategic outcomes </a:t>
                      </a:r>
                      <a:endParaRPr lang="en-GB" sz="1800" dirty="0">
                        <a:effectLst/>
                        <a:latin typeface="+mj-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53395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D1C3F5-7DFA-0482-19AE-CF8A150E6BB2}"/>
              </a:ext>
            </a:extLst>
          </p:cNvPr>
          <p:cNvPicPr>
            <a:picLocks noChangeAspect="1"/>
          </p:cNvPicPr>
          <p:nvPr/>
        </p:nvPicPr>
        <p:blipFill>
          <a:blip r:embed="rId2"/>
          <a:srcRect t="10374" b="12563"/>
          <a:stretch/>
        </p:blipFill>
        <p:spPr>
          <a:xfrm>
            <a:off x="255859" y="762000"/>
            <a:ext cx="8632281" cy="3962400"/>
          </a:xfrm>
          <a:prstGeom prst="rect">
            <a:avLst/>
          </a:prstGeom>
        </p:spPr>
      </p:pic>
      <p:sp>
        <p:nvSpPr>
          <p:cNvPr id="2" name="TextBox 1">
            <a:extLst>
              <a:ext uri="{FF2B5EF4-FFF2-40B4-BE49-F238E27FC236}">
                <a16:creationId xmlns:a16="http://schemas.microsoft.com/office/drawing/2014/main" id="{44AF61BD-D06A-2DA2-D831-FAAD5CAD0AC2}"/>
              </a:ext>
            </a:extLst>
          </p:cNvPr>
          <p:cNvSpPr txBox="1"/>
          <p:nvPr/>
        </p:nvSpPr>
        <p:spPr>
          <a:xfrm>
            <a:off x="6248400" y="5308649"/>
            <a:ext cx="2314303" cy="369332"/>
          </a:xfrm>
          <a:prstGeom prst="rect">
            <a:avLst/>
          </a:prstGeom>
          <a:noFill/>
        </p:spPr>
        <p:txBody>
          <a:bodyPr wrap="square" rtlCol="0">
            <a:spAutoFit/>
          </a:bodyPr>
          <a:lstStyle/>
          <a:p>
            <a:r>
              <a:rPr lang="en-GB" dirty="0"/>
              <a:t>Baack, 2018</a:t>
            </a:r>
          </a:p>
        </p:txBody>
      </p:sp>
    </p:spTree>
    <p:extLst>
      <p:ext uri="{BB962C8B-B14F-4D97-AF65-F5344CB8AC3E}">
        <p14:creationId xmlns:p14="http://schemas.microsoft.com/office/powerpoint/2010/main" val="9003855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37DC5-B215-D7A4-92B0-00DA61D1CD54}"/>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45BE0845-06B8-AA17-AA17-5CACA398AF11}"/>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Go to </a:t>
            </a:r>
            <a:r>
              <a:rPr lang="en-GB" sz="2800" b="1" dirty="0">
                <a:hlinkClick r:id="rId3"/>
              </a:rPr>
              <a:t>Hofstede cultural dimension's website</a:t>
            </a:r>
            <a:endParaRPr lang="en-GB" sz="2800" dirty="0"/>
          </a:p>
          <a:p>
            <a:pPr>
              <a:buClr>
                <a:srgbClr val="0070C0"/>
              </a:buClr>
              <a:buFont typeface="Wingdings" panose="05000000000000000000" pitchFamily="2" charset="2"/>
              <a:buChar char="q"/>
            </a:pPr>
            <a:r>
              <a:rPr lang="en-GB" sz="2800" dirty="0"/>
              <a:t>From the website, identify the country with the highest and lowest Hofstede’s score on (click the link):</a:t>
            </a:r>
          </a:p>
          <a:p>
            <a:pPr lvl="1">
              <a:buClr>
                <a:srgbClr val="0070C0"/>
              </a:buClr>
              <a:buFont typeface="Wingdings" panose="05000000000000000000" pitchFamily="2" charset="2"/>
              <a:buChar char="q"/>
            </a:pPr>
            <a:r>
              <a:rPr lang="en-GB" sz="2400" dirty="0"/>
              <a:t>Power distance </a:t>
            </a:r>
            <a:r>
              <a:rPr lang="en-GB" sz="2400" dirty="0">
                <a:hlinkClick r:id="rId4"/>
              </a:rPr>
              <a:t>Power distance</a:t>
            </a:r>
            <a:endParaRPr lang="en-GB" sz="2400" dirty="0"/>
          </a:p>
          <a:p>
            <a:pPr lvl="1">
              <a:buClr>
                <a:srgbClr val="0070C0"/>
              </a:buClr>
              <a:buFont typeface="Wingdings" panose="05000000000000000000" pitchFamily="2" charset="2"/>
              <a:buChar char="q"/>
            </a:pPr>
            <a:r>
              <a:rPr lang="en-GB" sz="2400" dirty="0"/>
              <a:t>Individualism </a:t>
            </a:r>
            <a:r>
              <a:rPr lang="en-GB" sz="2400" dirty="0" err="1">
                <a:hlinkClick r:id="rId5"/>
              </a:rPr>
              <a:t>Individualism</a:t>
            </a:r>
            <a:endParaRPr lang="en-GB" sz="2400" dirty="0"/>
          </a:p>
          <a:p>
            <a:pPr lvl="1">
              <a:buClr>
                <a:srgbClr val="0070C0"/>
              </a:buClr>
              <a:buFont typeface="Wingdings" panose="05000000000000000000" pitchFamily="2" charset="2"/>
              <a:buChar char="q"/>
            </a:pPr>
            <a:r>
              <a:rPr lang="en-GB" sz="2400" dirty="0"/>
              <a:t>Masculinity </a:t>
            </a:r>
            <a:r>
              <a:rPr lang="en-GB" sz="2400" dirty="0" err="1">
                <a:hlinkClick r:id="rId6"/>
              </a:rPr>
              <a:t>Masculinity</a:t>
            </a:r>
            <a:endParaRPr lang="en-GB" sz="2400" dirty="0"/>
          </a:p>
          <a:p>
            <a:pPr lvl="1">
              <a:buClr>
                <a:srgbClr val="0070C0"/>
              </a:buClr>
              <a:buFont typeface="Wingdings" panose="05000000000000000000" pitchFamily="2" charset="2"/>
              <a:buChar char="q"/>
            </a:pPr>
            <a:r>
              <a:rPr lang="en-GB" sz="2400" dirty="0"/>
              <a:t>Uncertainty Avoidance </a:t>
            </a:r>
            <a:r>
              <a:rPr lang="en-GB" sz="2400" dirty="0">
                <a:hlinkClick r:id="rId7"/>
              </a:rPr>
              <a:t>Uncertainty avoidance</a:t>
            </a:r>
            <a:endParaRPr lang="en-GB" sz="2400" dirty="0"/>
          </a:p>
          <a:p>
            <a:pPr lvl="1">
              <a:buClr>
                <a:srgbClr val="0070C0"/>
              </a:buClr>
              <a:buFont typeface="Wingdings" panose="05000000000000000000" pitchFamily="2" charset="2"/>
              <a:buChar char="q"/>
            </a:pPr>
            <a:r>
              <a:rPr lang="en-GB" sz="2400" dirty="0"/>
              <a:t>Long-term orientation </a:t>
            </a:r>
            <a:r>
              <a:rPr lang="en-GB" sz="2400" dirty="0">
                <a:hlinkClick r:id="rId8"/>
              </a:rPr>
              <a:t>Long term orientation</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75B714BC-A97F-AF48-47A9-48078A09DF43}"/>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 Pair Activity </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13301247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A80175-D9E9-B341-F0DB-F22F1AB640C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5295535-4BFC-D9D7-49F5-05189CC8E585}"/>
              </a:ext>
            </a:extLst>
          </p:cNvPr>
          <p:cNvPicPr>
            <a:picLocks noChangeAspect="1"/>
          </p:cNvPicPr>
          <p:nvPr/>
        </p:nvPicPr>
        <p:blipFill>
          <a:blip r:embed="rId3"/>
          <a:stretch>
            <a:fillRect/>
          </a:stretch>
        </p:blipFill>
        <p:spPr>
          <a:xfrm>
            <a:off x="326396" y="381000"/>
            <a:ext cx="8491207" cy="6096000"/>
          </a:xfrm>
          <a:prstGeom prst="rect">
            <a:avLst/>
          </a:prstGeom>
        </p:spPr>
      </p:pic>
    </p:spTree>
    <p:extLst>
      <p:ext uri="{BB962C8B-B14F-4D97-AF65-F5344CB8AC3E}">
        <p14:creationId xmlns:p14="http://schemas.microsoft.com/office/powerpoint/2010/main" val="1532285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6F0CD1-BE4A-018C-AE82-832E349E1D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142A48-8BB9-DFCA-4197-9DCD9FF51D66}"/>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Culture Construct Developed in Project GLOBE </a:t>
            </a:r>
            <a:r>
              <a:rPr lang="en-US" sz="1800" dirty="0"/>
              <a:t>1 of 2</a:t>
            </a:r>
            <a:endParaRPr lang="en-US" sz="4000" dirty="0"/>
          </a:p>
        </p:txBody>
      </p:sp>
      <p:graphicFrame>
        <p:nvGraphicFramePr>
          <p:cNvPr id="3" name="Content Placeholder 4">
            <a:extLst>
              <a:ext uri="{FF2B5EF4-FFF2-40B4-BE49-F238E27FC236}">
                <a16:creationId xmlns:a16="http://schemas.microsoft.com/office/drawing/2014/main" id="{C3E268A2-32E1-806E-42A1-900188A7B92D}"/>
              </a:ext>
            </a:extLst>
          </p:cNvPr>
          <p:cNvGraphicFramePr>
            <a:graphicFrameLocks/>
          </p:cNvGraphicFramePr>
          <p:nvPr>
            <p:extLst>
              <p:ext uri="{D42A27DB-BD31-4B8C-83A1-F6EECF244321}">
                <p14:modId xmlns:p14="http://schemas.microsoft.com/office/powerpoint/2010/main" val="1938443085"/>
              </p:ext>
            </p:extLst>
          </p:nvPr>
        </p:nvGraphicFramePr>
        <p:xfrm>
          <a:off x="685800" y="1981200"/>
          <a:ext cx="7620000" cy="3476752"/>
        </p:xfrm>
        <a:graphic>
          <a:graphicData uri="http://schemas.openxmlformats.org/drawingml/2006/table">
            <a:tbl>
              <a:tblPr/>
              <a:tblGrid>
                <a:gridCol w="2228850">
                  <a:extLst>
                    <a:ext uri="{9D8B030D-6E8A-4147-A177-3AD203B41FA5}">
                      <a16:colId xmlns:a16="http://schemas.microsoft.com/office/drawing/2014/main" val="20000"/>
                    </a:ext>
                  </a:extLst>
                </a:gridCol>
                <a:gridCol w="5391150">
                  <a:extLst>
                    <a:ext uri="{9D8B030D-6E8A-4147-A177-3AD203B41FA5}">
                      <a16:colId xmlns:a16="http://schemas.microsoft.com/office/drawing/2014/main" val="20001"/>
                    </a:ext>
                  </a:extLst>
                </a:gridCol>
              </a:tblGrid>
              <a:tr h="537011">
                <a:tc>
                  <a:txBody>
                    <a:bodyPr/>
                    <a:lstStyle/>
                    <a:p>
                      <a:pPr>
                        <a:lnSpc>
                          <a:spcPct val="150000"/>
                        </a:lnSpc>
                        <a:spcAft>
                          <a:spcPts val="0"/>
                        </a:spcAft>
                      </a:pPr>
                      <a:r>
                        <a:rPr lang="en-US" sz="1600" dirty="0">
                          <a:effectLst/>
                          <a:latin typeface="+mj-lt"/>
                          <a:ea typeface="Times New Roman"/>
                        </a:rPr>
                        <a:t>Power Distance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members of a collective express comfort with power and differences in status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723704">
                <a:tc>
                  <a:txBody>
                    <a:bodyPr/>
                    <a:lstStyle/>
                    <a:p>
                      <a:pPr>
                        <a:lnSpc>
                          <a:spcPct val="150000"/>
                        </a:lnSpc>
                        <a:spcAft>
                          <a:spcPts val="0"/>
                        </a:spcAft>
                      </a:pPr>
                      <a:r>
                        <a:rPr lang="en-US" sz="1600" dirty="0">
                          <a:effectLst/>
                          <a:latin typeface="+mj-lt"/>
                          <a:ea typeface="Times New Roman"/>
                        </a:rPr>
                        <a:t>Uncertainty Avoidance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there is an expectation that social norms, rules, and procedures will alleviate future event unpredictability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537011">
                <a:tc>
                  <a:txBody>
                    <a:bodyPr/>
                    <a:lstStyle/>
                    <a:p>
                      <a:pPr>
                        <a:lnSpc>
                          <a:spcPct val="150000"/>
                        </a:lnSpc>
                        <a:spcAft>
                          <a:spcPts val="0"/>
                        </a:spcAft>
                      </a:pPr>
                      <a:r>
                        <a:rPr lang="en-US" sz="1600" dirty="0">
                          <a:effectLst/>
                          <a:latin typeface="+mj-lt"/>
                          <a:ea typeface="Times New Roman"/>
                        </a:rPr>
                        <a:t>Humane Orientation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individuals are rewarded for being fair, altruistic, generous, caring, and kind to others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723704">
                <a:tc>
                  <a:txBody>
                    <a:bodyPr/>
                    <a:lstStyle/>
                    <a:p>
                      <a:pPr>
                        <a:lnSpc>
                          <a:spcPct val="150000"/>
                        </a:lnSpc>
                        <a:spcAft>
                          <a:spcPts val="0"/>
                        </a:spcAft>
                      </a:pPr>
                      <a:r>
                        <a:rPr lang="en-US" sz="1600" dirty="0">
                          <a:effectLst/>
                          <a:latin typeface="+mj-lt"/>
                          <a:ea typeface="Times New Roman"/>
                        </a:rPr>
                        <a:t>Institutional Collectivism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institutional practices encourage and reward the collective distribution of resources and collective action </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4" name="Content Placeholder 2">
            <a:extLst>
              <a:ext uri="{FF2B5EF4-FFF2-40B4-BE49-F238E27FC236}">
                <a16:creationId xmlns:a16="http://schemas.microsoft.com/office/drawing/2014/main" id="{8B71E830-0EAA-9FA5-5F8F-5B6F7BF32410}"/>
              </a:ext>
            </a:extLst>
          </p:cNvPr>
          <p:cNvSpPr>
            <a:spLocks noGrp="1"/>
          </p:cNvSpPr>
          <p:nvPr/>
        </p:nvSpPr>
        <p:spPr>
          <a:xfrm>
            <a:off x="254213" y="1400048"/>
            <a:ext cx="8635573" cy="685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b="1" dirty="0"/>
              <a:t>It expanded Hofstede’s research</a:t>
            </a:r>
            <a:endParaRPr lang="en-GB" sz="1800" b="1" dirty="0"/>
          </a:p>
          <a:p>
            <a:pPr marL="0" indent="0">
              <a:buClr>
                <a:srgbClr val="0070C0"/>
              </a:buClr>
              <a:buNone/>
            </a:pPr>
            <a:endParaRPr lang="en-GB" sz="1800" b="1" dirty="0"/>
          </a:p>
        </p:txBody>
      </p:sp>
    </p:spTree>
    <p:extLst>
      <p:ext uri="{BB962C8B-B14F-4D97-AF65-F5344CB8AC3E}">
        <p14:creationId xmlns:p14="http://schemas.microsoft.com/office/powerpoint/2010/main" val="3758021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B454A8-9DCB-37AD-9C48-EAAF784BFB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B21A67-F511-1C7F-103E-39D31B9BFE4A}"/>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Culture Construct Developed in Project GLOBE </a:t>
            </a:r>
            <a:r>
              <a:rPr lang="en-US" sz="1800" dirty="0"/>
              <a:t>2 of 2</a:t>
            </a:r>
            <a:endParaRPr lang="en-US" sz="4000" dirty="0"/>
          </a:p>
        </p:txBody>
      </p:sp>
      <p:graphicFrame>
        <p:nvGraphicFramePr>
          <p:cNvPr id="4" name="Content Placeholder 4">
            <a:extLst>
              <a:ext uri="{FF2B5EF4-FFF2-40B4-BE49-F238E27FC236}">
                <a16:creationId xmlns:a16="http://schemas.microsoft.com/office/drawing/2014/main" id="{1759D0C4-2C54-379B-1425-803414D5270D}"/>
              </a:ext>
            </a:extLst>
          </p:cNvPr>
          <p:cNvGraphicFramePr>
            <a:graphicFrameLocks/>
          </p:cNvGraphicFramePr>
          <p:nvPr>
            <p:extLst>
              <p:ext uri="{D42A27DB-BD31-4B8C-83A1-F6EECF244321}">
                <p14:modId xmlns:p14="http://schemas.microsoft.com/office/powerpoint/2010/main" val="856419604"/>
              </p:ext>
            </p:extLst>
          </p:nvPr>
        </p:nvGraphicFramePr>
        <p:xfrm>
          <a:off x="695325" y="1530350"/>
          <a:ext cx="7753350" cy="3797300"/>
        </p:xfrm>
        <a:graphic>
          <a:graphicData uri="http://schemas.openxmlformats.org/drawingml/2006/table">
            <a:tbl>
              <a:tblPr/>
              <a:tblGrid>
                <a:gridCol w="1881880">
                  <a:extLst>
                    <a:ext uri="{9D8B030D-6E8A-4147-A177-3AD203B41FA5}">
                      <a16:colId xmlns:a16="http://schemas.microsoft.com/office/drawing/2014/main" val="20000"/>
                    </a:ext>
                  </a:extLst>
                </a:gridCol>
                <a:gridCol w="5871470">
                  <a:extLst>
                    <a:ext uri="{9D8B030D-6E8A-4147-A177-3AD203B41FA5}">
                      <a16:colId xmlns:a16="http://schemas.microsoft.com/office/drawing/2014/main" val="20001"/>
                    </a:ext>
                  </a:extLst>
                </a:gridCol>
              </a:tblGrid>
              <a:tr h="537011">
                <a:tc>
                  <a:txBody>
                    <a:bodyPr/>
                    <a:lstStyle/>
                    <a:p>
                      <a:pPr>
                        <a:lnSpc>
                          <a:spcPct val="150000"/>
                        </a:lnSpc>
                        <a:spcAft>
                          <a:spcPts val="0"/>
                        </a:spcAft>
                      </a:pPr>
                      <a:r>
                        <a:rPr lang="en-US" sz="1600" dirty="0">
                          <a:effectLst/>
                          <a:latin typeface="+mj-lt"/>
                          <a:ea typeface="Times New Roman"/>
                        </a:rPr>
                        <a:t>In-Group Collectivism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of pride, loyalty, and in-group cohesiveness individuals have for their organizations and families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61850">
                <a:tc>
                  <a:txBody>
                    <a:bodyPr/>
                    <a:lstStyle/>
                    <a:p>
                      <a:pPr>
                        <a:lnSpc>
                          <a:spcPct val="150000"/>
                        </a:lnSpc>
                        <a:spcAft>
                          <a:spcPts val="0"/>
                        </a:spcAft>
                      </a:pPr>
                      <a:r>
                        <a:rPr lang="en-US" sz="1600" dirty="0">
                          <a:effectLst/>
                          <a:latin typeface="+mj-lt"/>
                          <a:ea typeface="Times New Roman"/>
                        </a:rPr>
                        <a:t>Assertiveness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preference for individual behaviors that are assertive, dominant, and demanding</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61850">
                <a:tc>
                  <a:txBody>
                    <a:bodyPr/>
                    <a:lstStyle/>
                    <a:p>
                      <a:pPr>
                        <a:lnSpc>
                          <a:spcPct val="150000"/>
                        </a:lnSpc>
                        <a:spcAft>
                          <a:spcPts val="0"/>
                        </a:spcAft>
                      </a:pPr>
                      <a:r>
                        <a:rPr lang="en-US" sz="1600" dirty="0">
                          <a:effectLst/>
                          <a:latin typeface="+mj-lt"/>
                          <a:ea typeface="Times New Roman"/>
                        </a:rPr>
                        <a:t>Gender Egalitarianism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a group works to limit gender inequality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723704">
                <a:tc>
                  <a:txBody>
                    <a:bodyPr/>
                    <a:lstStyle/>
                    <a:p>
                      <a:pPr>
                        <a:lnSpc>
                          <a:spcPct val="150000"/>
                        </a:lnSpc>
                        <a:spcAft>
                          <a:spcPts val="0"/>
                        </a:spcAft>
                      </a:pPr>
                      <a:r>
                        <a:rPr lang="en-US" sz="1600">
                          <a:effectLst/>
                          <a:latin typeface="+mj-lt"/>
                          <a:ea typeface="Times New Roman"/>
                        </a:rPr>
                        <a:t>Future Orientation</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extent to which future-oriented behaviors such as delaying gratification, planning, and investing in the future are encouraged</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37011">
                <a:tc>
                  <a:txBody>
                    <a:bodyPr/>
                    <a:lstStyle/>
                    <a:p>
                      <a:pPr>
                        <a:lnSpc>
                          <a:spcPct val="150000"/>
                        </a:lnSpc>
                        <a:spcAft>
                          <a:spcPts val="0"/>
                        </a:spcAft>
                      </a:pPr>
                      <a:r>
                        <a:rPr lang="en-US" sz="1600" dirty="0">
                          <a:effectLst/>
                          <a:latin typeface="+mj-lt"/>
                          <a:ea typeface="Times New Roman"/>
                        </a:rPr>
                        <a:t>Performance Orientation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The degree to which a collective encourages and rewards group members for performance and excellence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846347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60FB4-2A47-C6DF-32AB-6B00AA5BBA7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A81E863-6C0A-E8D5-9701-76670681ECD2}"/>
              </a:ext>
            </a:extLst>
          </p:cNvPr>
          <p:cNvSpPr>
            <a:spLocks noGrp="1"/>
          </p:cNvSpPr>
          <p:nvPr/>
        </p:nvSpPr>
        <p:spPr>
          <a:xfrm>
            <a:off x="254213" y="1295400"/>
            <a:ext cx="8635573" cy="25146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Hofstede and Project GLOBE concentrate on the national level value</a:t>
            </a:r>
          </a:p>
          <a:p>
            <a:pPr>
              <a:buClr>
                <a:srgbClr val="0070C0"/>
              </a:buClr>
              <a:buFont typeface="Wingdings" panose="05000000000000000000" pitchFamily="2" charset="2"/>
              <a:buChar char="q"/>
            </a:pPr>
            <a:r>
              <a:rPr lang="en-GB" sz="2800" dirty="0"/>
              <a:t>Other scholars argue that cultural values have the most impact at the individual level. For example, research by Schwartz (1990) </a:t>
            </a: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E846CDBA-B74D-DBB6-1FEB-131B010482C2}"/>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Value level</a:t>
            </a:r>
            <a:endParaRPr lang="en-US" sz="4000" b="1" dirty="0"/>
          </a:p>
        </p:txBody>
      </p:sp>
    </p:spTree>
    <p:extLst>
      <p:ext uri="{BB962C8B-B14F-4D97-AF65-F5344CB8AC3E}">
        <p14:creationId xmlns:p14="http://schemas.microsoft.com/office/powerpoint/2010/main" val="2175819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374305-D943-CF68-6046-F588C5D6CA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F96281-3C35-4DA5-2967-1C44928FBB5E}"/>
              </a:ext>
            </a:extLst>
          </p:cNvPr>
          <p:cNvSpPr txBox="1">
            <a:spLocks/>
          </p:cNvSpPr>
          <p:nvPr/>
        </p:nvSpPr>
        <p:spPr>
          <a:xfrm>
            <a:off x="381000" y="311785"/>
            <a:ext cx="82296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Individual-level values (Schwartz) </a:t>
            </a:r>
            <a:r>
              <a:rPr lang="en-US" sz="1600" dirty="0"/>
              <a:t>1 of 2</a:t>
            </a:r>
            <a:r>
              <a:rPr lang="en-US" sz="1600" dirty="0">
                <a:highlight>
                  <a:srgbClr val="FFFF00"/>
                </a:highlight>
              </a:rPr>
              <a:t> </a:t>
            </a:r>
            <a:endParaRPr lang="en-US" sz="4000" dirty="0"/>
          </a:p>
        </p:txBody>
      </p:sp>
      <p:graphicFrame>
        <p:nvGraphicFramePr>
          <p:cNvPr id="3" name="Content Placeholder 4">
            <a:extLst>
              <a:ext uri="{FF2B5EF4-FFF2-40B4-BE49-F238E27FC236}">
                <a16:creationId xmlns:a16="http://schemas.microsoft.com/office/drawing/2014/main" id="{DDA94A84-BB85-D0BC-4423-6C07C410862C}"/>
              </a:ext>
            </a:extLst>
          </p:cNvPr>
          <p:cNvGraphicFramePr>
            <a:graphicFrameLocks/>
          </p:cNvGraphicFramePr>
          <p:nvPr>
            <p:extLst>
              <p:ext uri="{D42A27DB-BD31-4B8C-83A1-F6EECF244321}">
                <p14:modId xmlns:p14="http://schemas.microsoft.com/office/powerpoint/2010/main" val="3449601682"/>
              </p:ext>
            </p:extLst>
          </p:nvPr>
        </p:nvGraphicFramePr>
        <p:xfrm>
          <a:off x="609600" y="1447800"/>
          <a:ext cx="7924800" cy="3164102"/>
        </p:xfrm>
        <a:graphic>
          <a:graphicData uri="http://schemas.openxmlformats.org/drawingml/2006/table">
            <a:tbl>
              <a:tblPr/>
              <a:tblGrid>
                <a:gridCol w="1806855">
                  <a:extLst>
                    <a:ext uri="{9D8B030D-6E8A-4147-A177-3AD203B41FA5}">
                      <a16:colId xmlns:a16="http://schemas.microsoft.com/office/drawing/2014/main" val="20000"/>
                    </a:ext>
                  </a:extLst>
                </a:gridCol>
                <a:gridCol w="6117945">
                  <a:extLst>
                    <a:ext uri="{9D8B030D-6E8A-4147-A177-3AD203B41FA5}">
                      <a16:colId xmlns:a16="http://schemas.microsoft.com/office/drawing/2014/main" val="20001"/>
                    </a:ext>
                  </a:extLst>
                </a:gridCol>
              </a:tblGrid>
              <a:tr h="791025">
                <a:tc>
                  <a:txBody>
                    <a:bodyPr/>
                    <a:lstStyle/>
                    <a:p>
                      <a:pPr>
                        <a:lnSpc>
                          <a:spcPct val="150000"/>
                        </a:lnSpc>
                        <a:spcAft>
                          <a:spcPts val="0"/>
                        </a:spcAft>
                      </a:pPr>
                      <a:r>
                        <a:rPr lang="en-US" sz="1600" dirty="0">
                          <a:effectLst/>
                          <a:latin typeface="+mj-lt"/>
                          <a:ea typeface="Times New Roman"/>
                        </a:rPr>
                        <a:t> Power</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attainment of social status, prestige, and dominance over people and resources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95513">
                <a:tc>
                  <a:txBody>
                    <a:bodyPr/>
                    <a:lstStyle/>
                    <a:p>
                      <a:pPr>
                        <a:lnSpc>
                          <a:spcPct val="150000"/>
                        </a:lnSpc>
                        <a:spcAft>
                          <a:spcPts val="0"/>
                        </a:spcAft>
                      </a:pPr>
                      <a:r>
                        <a:rPr lang="en-US" sz="1600" dirty="0">
                          <a:effectLst/>
                          <a:latin typeface="+mj-lt"/>
                          <a:ea typeface="Times New Roman"/>
                        </a:rPr>
                        <a:t> Achievement</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Seeking personal success and proficiency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95513">
                <a:tc>
                  <a:txBody>
                    <a:bodyPr/>
                    <a:lstStyle/>
                    <a:p>
                      <a:pPr>
                        <a:lnSpc>
                          <a:spcPct val="150000"/>
                        </a:lnSpc>
                        <a:spcAft>
                          <a:spcPts val="0"/>
                        </a:spcAft>
                      </a:pPr>
                      <a:r>
                        <a:rPr lang="en-US" sz="1600" dirty="0">
                          <a:effectLst/>
                          <a:latin typeface="+mj-lt"/>
                          <a:ea typeface="Times New Roman"/>
                        </a:rPr>
                        <a:t> Hedonism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a:effectLst/>
                          <a:latin typeface="+mj-lt"/>
                          <a:ea typeface="Times New Roman"/>
                        </a:rPr>
                        <a:t>Seeking personal pleasure, particularly physical pleasure</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95513">
                <a:tc>
                  <a:txBody>
                    <a:bodyPr/>
                    <a:lstStyle/>
                    <a:p>
                      <a:pPr>
                        <a:lnSpc>
                          <a:spcPct val="150000"/>
                        </a:lnSpc>
                        <a:spcAft>
                          <a:spcPts val="0"/>
                        </a:spcAft>
                      </a:pPr>
                      <a:r>
                        <a:rPr lang="en-US" sz="1600" dirty="0">
                          <a:effectLst/>
                          <a:latin typeface="+mj-lt"/>
                          <a:ea typeface="Times New Roman"/>
                        </a:rPr>
                        <a:t> Stimulation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excitement, adventure, or challenges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95513">
                <a:tc>
                  <a:txBody>
                    <a:bodyPr/>
                    <a:lstStyle/>
                    <a:p>
                      <a:pPr>
                        <a:lnSpc>
                          <a:spcPct val="150000"/>
                        </a:lnSpc>
                        <a:spcAft>
                          <a:spcPts val="0"/>
                        </a:spcAft>
                      </a:pPr>
                      <a:r>
                        <a:rPr lang="en-US" sz="1600" dirty="0">
                          <a:effectLst/>
                          <a:latin typeface="+mj-lt"/>
                          <a:ea typeface="Times New Roman"/>
                        </a:rPr>
                        <a:t> Self-Direction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Valuing independence in thought and action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791025">
                <a:tc>
                  <a:txBody>
                    <a:bodyPr/>
                    <a:lstStyle/>
                    <a:p>
                      <a:pPr>
                        <a:lnSpc>
                          <a:spcPct val="150000"/>
                        </a:lnSpc>
                        <a:spcAft>
                          <a:spcPts val="0"/>
                        </a:spcAft>
                      </a:pPr>
                      <a:r>
                        <a:rPr lang="en-US" sz="1600" dirty="0">
                          <a:effectLst/>
                          <a:latin typeface="+mj-lt"/>
                          <a:ea typeface="Times New Roman"/>
                        </a:rPr>
                        <a:t> Universalism</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Being concerned with understanding and protecting all people and natural resources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4" name="TextBox 3">
            <a:extLst>
              <a:ext uri="{FF2B5EF4-FFF2-40B4-BE49-F238E27FC236}">
                <a16:creationId xmlns:a16="http://schemas.microsoft.com/office/drawing/2014/main" id="{64A28926-D593-C8F7-55BB-16625D102199}"/>
              </a:ext>
            </a:extLst>
          </p:cNvPr>
          <p:cNvSpPr txBox="1"/>
          <p:nvPr/>
        </p:nvSpPr>
        <p:spPr>
          <a:xfrm>
            <a:off x="6019800" y="5225534"/>
            <a:ext cx="2980303" cy="369332"/>
          </a:xfrm>
          <a:prstGeom prst="rect">
            <a:avLst/>
          </a:prstGeom>
          <a:noFill/>
        </p:spPr>
        <p:txBody>
          <a:bodyPr wrap="none" rtlCol="0">
            <a:spAutoFit/>
          </a:bodyPr>
          <a:lstStyle/>
          <a:p>
            <a:r>
              <a:rPr lang="en-GB" dirty="0"/>
              <a:t>Bilsky and Schwartz (1994)</a:t>
            </a:r>
          </a:p>
        </p:txBody>
      </p:sp>
    </p:spTree>
    <p:extLst>
      <p:ext uri="{BB962C8B-B14F-4D97-AF65-F5344CB8AC3E}">
        <p14:creationId xmlns:p14="http://schemas.microsoft.com/office/powerpoint/2010/main" val="3230879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EE2B2-D9B2-02CA-B874-AF739A0C01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4A029-63F4-ECA8-FEC3-A3751165F58D}"/>
              </a:ext>
            </a:extLst>
          </p:cNvPr>
          <p:cNvSpPr txBox="1">
            <a:spLocks/>
          </p:cNvSpPr>
          <p:nvPr/>
        </p:nvSpPr>
        <p:spPr>
          <a:xfrm>
            <a:off x="381000" y="311785"/>
            <a:ext cx="82296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Individual-level values (Schwartz) </a:t>
            </a:r>
            <a:r>
              <a:rPr lang="en-US" sz="1600" dirty="0"/>
              <a:t>2 of 2</a:t>
            </a:r>
            <a:r>
              <a:rPr lang="en-US" sz="1600" dirty="0">
                <a:highlight>
                  <a:srgbClr val="FFFF00"/>
                </a:highlight>
              </a:rPr>
              <a:t> </a:t>
            </a:r>
            <a:endParaRPr lang="en-US" sz="4000" dirty="0"/>
          </a:p>
        </p:txBody>
      </p:sp>
      <p:graphicFrame>
        <p:nvGraphicFramePr>
          <p:cNvPr id="4" name="Content Placeholder 4">
            <a:extLst>
              <a:ext uri="{FF2B5EF4-FFF2-40B4-BE49-F238E27FC236}">
                <a16:creationId xmlns:a16="http://schemas.microsoft.com/office/drawing/2014/main" id="{13446C4D-8529-EA9E-E820-CF516E51F6A9}"/>
              </a:ext>
            </a:extLst>
          </p:cNvPr>
          <p:cNvGraphicFramePr>
            <a:graphicFrameLocks/>
          </p:cNvGraphicFramePr>
          <p:nvPr>
            <p:extLst>
              <p:ext uri="{D42A27DB-BD31-4B8C-83A1-F6EECF244321}">
                <p14:modId xmlns:p14="http://schemas.microsoft.com/office/powerpoint/2010/main" val="1372230348"/>
              </p:ext>
            </p:extLst>
          </p:nvPr>
        </p:nvGraphicFramePr>
        <p:xfrm>
          <a:off x="466725" y="2030678"/>
          <a:ext cx="8210550" cy="2796643"/>
        </p:xfrm>
        <a:graphic>
          <a:graphicData uri="http://schemas.openxmlformats.org/drawingml/2006/table">
            <a:tbl>
              <a:tblPr/>
              <a:tblGrid>
                <a:gridCol w="1872006">
                  <a:extLst>
                    <a:ext uri="{9D8B030D-6E8A-4147-A177-3AD203B41FA5}">
                      <a16:colId xmlns:a16="http://schemas.microsoft.com/office/drawing/2014/main" val="20000"/>
                    </a:ext>
                  </a:extLst>
                </a:gridCol>
                <a:gridCol w="6338544">
                  <a:extLst>
                    <a:ext uri="{9D8B030D-6E8A-4147-A177-3AD203B41FA5}">
                      <a16:colId xmlns:a16="http://schemas.microsoft.com/office/drawing/2014/main" val="20001"/>
                    </a:ext>
                  </a:extLst>
                </a:gridCol>
              </a:tblGrid>
              <a:tr h="563133">
                <a:tc>
                  <a:txBody>
                    <a:bodyPr/>
                    <a:lstStyle/>
                    <a:p>
                      <a:pPr>
                        <a:lnSpc>
                          <a:spcPct val="150000"/>
                        </a:lnSpc>
                        <a:spcAft>
                          <a:spcPts val="0"/>
                        </a:spcAft>
                      </a:pPr>
                      <a:r>
                        <a:rPr lang="en-US" sz="1600" dirty="0">
                          <a:effectLst/>
                          <a:latin typeface="+mj-lt"/>
                          <a:ea typeface="Times New Roman"/>
                        </a:rPr>
                        <a:t> Benevolence</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improving or maintaining the welfare of people, but only those people one is directly in contact with</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55295">
                <a:tc>
                  <a:txBody>
                    <a:bodyPr/>
                    <a:lstStyle/>
                    <a:p>
                      <a:pPr>
                        <a:lnSpc>
                          <a:spcPct val="150000"/>
                        </a:lnSpc>
                        <a:spcAft>
                          <a:spcPts val="0"/>
                        </a:spcAft>
                      </a:pPr>
                      <a:r>
                        <a:rPr lang="en-US" sz="1600" dirty="0">
                          <a:effectLst/>
                          <a:latin typeface="+mj-lt"/>
                          <a:ea typeface="Times New Roman"/>
                        </a:rPr>
                        <a:t> Tradition</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a:effectLst/>
                          <a:latin typeface="+mj-lt"/>
                          <a:ea typeface="Times New Roman"/>
                        </a:rPr>
                        <a:t>Seeking respect and preservation of the core components of one’s culture</a:t>
                      </a:r>
                      <a:endParaRPr lang="en-GB" sz="160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563133">
                <a:tc>
                  <a:txBody>
                    <a:bodyPr/>
                    <a:lstStyle/>
                    <a:p>
                      <a:pPr>
                        <a:lnSpc>
                          <a:spcPct val="150000"/>
                        </a:lnSpc>
                        <a:spcAft>
                          <a:spcPts val="0"/>
                        </a:spcAft>
                      </a:pPr>
                      <a:r>
                        <a:rPr lang="en-US" sz="1600" dirty="0">
                          <a:effectLst/>
                          <a:latin typeface="+mj-lt"/>
                          <a:ea typeface="Times New Roman"/>
                        </a:rPr>
                        <a:t> Conformity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Focusing on maintaining order and stable social interactions through observation of social norms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737719">
                <a:tc>
                  <a:txBody>
                    <a:bodyPr/>
                    <a:lstStyle/>
                    <a:p>
                      <a:pPr>
                        <a:lnSpc>
                          <a:spcPct val="150000"/>
                        </a:lnSpc>
                        <a:spcAft>
                          <a:spcPts val="0"/>
                        </a:spcAft>
                      </a:pPr>
                      <a:r>
                        <a:rPr lang="en-US" sz="1600" dirty="0">
                          <a:effectLst/>
                          <a:latin typeface="+mj-lt"/>
                          <a:ea typeface="Times New Roman"/>
                        </a:rPr>
                        <a:t>Security</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50000"/>
                        </a:lnSpc>
                        <a:spcAft>
                          <a:spcPts val="0"/>
                        </a:spcAft>
                      </a:pPr>
                      <a:r>
                        <a:rPr lang="en-US" sz="1600" dirty="0">
                          <a:effectLst/>
                          <a:latin typeface="+mj-lt"/>
                          <a:ea typeface="Times New Roman"/>
                        </a:rPr>
                        <a:t>Valuing safety, harmony, and stability of society or relationships</a:t>
                      </a:r>
                      <a:endParaRPr lang="en-GB" sz="1600" dirty="0">
                        <a:effectLst/>
                        <a:latin typeface="+mj-lt"/>
                        <a:ea typeface="Times New Roman"/>
                      </a:endParaRPr>
                    </a:p>
                  </a:txBody>
                  <a:tcPr marL="64135" marR="641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bl>
          </a:graphicData>
        </a:graphic>
      </p:graphicFrame>
      <p:sp>
        <p:nvSpPr>
          <p:cNvPr id="3" name="TextBox 2">
            <a:extLst>
              <a:ext uri="{FF2B5EF4-FFF2-40B4-BE49-F238E27FC236}">
                <a16:creationId xmlns:a16="http://schemas.microsoft.com/office/drawing/2014/main" id="{C1FEE616-B316-7CB2-8250-FD324307477D}"/>
              </a:ext>
            </a:extLst>
          </p:cNvPr>
          <p:cNvSpPr txBox="1"/>
          <p:nvPr/>
        </p:nvSpPr>
        <p:spPr>
          <a:xfrm>
            <a:off x="6019800" y="5225534"/>
            <a:ext cx="2980303" cy="369332"/>
          </a:xfrm>
          <a:prstGeom prst="rect">
            <a:avLst/>
          </a:prstGeom>
          <a:noFill/>
        </p:spPr>
        <p:txBody>
          <a:bodyPr wrap="none" rtlCol="0">
            <a:spAutoFit/>
          </a:bodyPr>
          <a:lstStyle/>
          <a:p>
            <a:r>
              <a:rPr lang="en-GB" dirty="0"/>
              <a:t>Bilsky and Schwartz (1994)</a:t>
            </a:r>
          </a:p>
        </p:txBody>
      </p:sp>
    </p:spTree>
    <p:extLst>
      <p:ext uri="{BB962C8B-B14F-4D97-AF65-F5344CB8AC3E}">
        <p14:creationId xmlns:p14="http://schemas.microsoft.com/office/powerpoint/2010/main" val="35972080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54229-376C-1D95-1DF3-97F6147751B7}"/>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66436533-DBDB-28F9-C781-8A29BEDC258B}"/>
              </a:ext>
            </a:extLst>
          </p:cNvPr>
          <p:cNvSpPr>
            <a:spLocks noGrp="1"/>
          </p:cNvSpPr>
          <p:nvPr/>
        </p:nvSpPr>
        <p:spPr>
          <a:xfrm>
            <a:off x="457200" y="938656"/>
            <a:ext cx="8077200" cy="19959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In a consumer culture, people place importance on consumption as the primary source of meaning in life. </a:t>
            </a:r>
          </a:p>
          <a:p>
            <a:pPr>
              <a:buClr>
                <a:srgbClr val="0070C0"/>
              </a:buClr>
              <a:buFont typeface="Wingdings" panose="05000000000000000000" pitchFamily="2" charset="2"/>
              <a:buChar char="q"/>
            </a:pPr>
            <a:r>
              <a:rPr lang="en-GB" sz="2000" dirty="0"/>
              <a:t>Material culture is important</a:t>
            </a:r>
          </a:p>
          <a:p>
            <a:pPr>
              <a:buClr>
                <a:srgbClr val="0070C0"/>
              </a:buClr>
              <a:buFont typeface="Wingdings" panose="05000000000000000000" pitchFamily="2" charset="2"/>
              <a:buChar char="q"/>
            </a:pPr>
            <a:r>
              <a:rPr lang="en-GB" sz="2000" dirty="0"/>
              <a:t>Consumerism and materialism</a:t>
            </a:r>
          </a:p>
          <a:p>
            <a:pPr>
              <a:buClr>
                <a:srgbClr val="0070C0"/>
              </a:buClr>
              <a:buFont typeface="Wingdings" panose="05000000000000000000" pitchFamily="2" charset="2"/>
              <a:buChar char="q"/>
            </a:pPr>
            <a:r>
              <a:rPr lang="en-GB" sz="2000" dirty="0"/>
              <a:t>Brands are drivers of consumer culture </a:t>
            </a:r>
          </a:p>
        </p:txBody>
      </p:sp>
      <p:sp>
        <p:nvSpPr>
          <p:cNvPr id="2" name="Title 1">
            <a:extLst>
              <a:ext uri="{FF2B5EF4-FFF2-40B4-BE49-F238E27FC236}">
                <a16:creationId xmlns:a16="http://schemas.microsoft.com/office/drawing/2014/main" id="{C2C2A4CB-6EFF-723A-1FCF-2AF798A4B6D4}"/>
              </a:ext>
            </a:extLst>
          </p:cNvPr>
          <p:cNvSpPr txBox="1">
            <a:spLocks/>
          </p:cNvSpPr>
          <p:nvPr/>
        </p:nvSpPr>
        <p:spPr>
          <a:xfrm>
            <a:off x="609600" y="338592"/>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Consumer culture </a:t>
            </a:r>
            <a:endParaRPr lang="en-US" sz="3600" b="1" dirty="0"/>
          </a:p>
        </p:txBody>
      </p:sp>
      <p:sp>
        <p:nvSpPr>
          <p:cNvPr id="3" name="Title 1">
            <a:extLst>
              <a:ext uri="{FF2B5EF4-FFF2-40B4-BE49-F238E27FC236}">
                <a16:creationId xmlns:a16="http://schemas.microsoft.com/office/drawing/2014/main" id="{5C99B79C-F681-F89D-6261-D4BEF87D620A}"/>
              </a:ext>
            </a:extLst>
          </p:cNvPr>
          <p:cNvSpPr txBox="1">
            <a:spLocks/>
          </p:cNvSpPr>
          <p:nvPr/>
        </p:nvSpPr>
        <p:spPr>
          <a:xfrm>
            <a:off x="762000" y="3089592"/>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Global Consumer culture </a:t>
            </a:r>
            <a:endParaRPr lang="en-US" sz="3600" b="1" dirty="0"/>
          </a:p>
        </p:txBody>
      </p:sp>
      <p:sp>
        <p:nvSpPr>
          <p:cNvPr id="4" name="Content Placeholder 2">
            <a:extLst>
              <a:ext uri="{FF2B5EF4-FFF2-40B4-BE49-F238E27FC236}">
                <a16:creationId xmlns:a16="http://schemas.microsoft.com/office/drawing/2014/main" id="{7487EBBC-C228-2976-F01A-B05CD7C76B83}"/>
              </a:ext>
            </a:extLst>
          </p:cNvPr>
          <p:cNvSpPr>
            <a:spLocks noGrp="1"/>
          </p:cNvSpPr>
          <p:nvPr/>
        </p:nvSpPr>
        <p:spPr>
          <a:xfrm>
            <a:off x="457200" y="3716610"/>
            <a:ext cx="8077200" cy="19959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Global brands play crucial role in creating consumer culture; marketing is partly responsible for the spread of global consumer culture. </a:t>
            </a:r>
          </a:p>
          <a:p>
            <a:pPr>
              <a:buClr>
                <a:srgbClr val="0070C0"/>
              </a:buClr>
              <a:buFont typeface="Wingdings" panose="05000000000000000000" pitchFamily="2" charset="2"/>
              <a:buChar char="q"/>
            </a:pPr>
            <a:r>
              <a:rPr lang="en-GB" sz="2000" dirty="0"/>
              <a:t>Global brands distort competition, create unrealistic consumer aspirations, contribute to serious health problems, encourage irresponsible consumer behaviours and are not good for the environment</a:t>
            </a:r>
          </a:p>
        </p:txBody>
      </p:sp>
    </p:spTree>
    <p:extLst>
      <p:ext uri="{BB962C8B-B14F-4D97-AF65-F5344CB8AC3E}">
        <p14:creationId xmlns:p14="http://schemas.microsoft.com/office/powerpoint/2010/main" val="41743485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4F969D-CD9B-8EA7-09A8-F7FCD28EF4C2}"/>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88543BD-54FB-BDAD-3EA1-54CFF5A96F7D}"/>
              </a:ext>
            </a:extLst>
          </p:cNvPr>
          <p:cNvSpPr>
            <a:spLocks noGrp="1"/>
          </p:cNvSpPr>
          <p:nvPr/>
        </p:nvSpPr>
        <p:spPr>
          <a:xfrm>
            <a:off x="533400" y="1600200"/>
            <a:ext cx="8077200" cy="3429000"/>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Cultural distance is the degree to which cultural values, norms and beliefs in one  country are different from those in another country. </a:t>
            </a:r>
          </a:p>
          <a:p>
            <a:pPr>
              <a:buClr>
                <a:srgbClr val="0070C0"/>
              </a:buClr>
              <a:buFont typeface="Wingdings" panose="05000000000000000000" pitchFamily="2" charset="2"/>
              <a:buChar char="q"/>
            </a:pPr>
            <a:r>
              <a:rPr lang="en-GB" sz="2600" dirty="0"/>
              <a:t>Cultural distance is usually measured by differences in economic development, level of education,  language, cultural dimensions and other indicators of culture. </a:t>
            </a:r>
          </a:p>
          <a:p>
            <a:pPr>
              <a:buClr>
                <a:srgbClr val="0070C0"/>
              </a:buClr>
              <a:buFont typeface="Wingdings" panose="05000000000000000000" pitchFamily="2" charset="2"/>
              <a:buChar char="q"/>
            </a:pPr>
            <a:r>
              <a:rPr lang="en-GB" sz="2600" dirty="0"/>
              <a:t>One way of measuring cultural distance is to compare countries’ scores on cultural dimensions</a:t>
            </a:r>
          </a:p>
        </p:txBody>
      </p:sp>
      <p:sp>
        <p:nvSpPr>
          <p:cNvPr id="2" name="Title 1">
            <a:extLst>
              <a:ext uri="{FF2B5EF4-FFF2-40B4-BE49-F238E27FC236}">
                <a16:creationId xmlns:a16="http://schemas.microsoft.com/office/drawing/2014/main" id="{6B6ABA8D-6E04-ED7C-EB2E-7DA4CABAC23E}"/>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Cultural distance </a:t>
            </a:r>
            <a:endParaRPr lang="en-US" sz="4000" b="1" dirty="0"/>
          </a:p>
        </p:txBody>
      </p:sp>
    </p:spTree>
    <p:extLst>
      <p:ext uri="{BB962C8B-B14F-4D97-AF65-F5344CB8AC3E}">
        <p14:creationId xmlns:p14="http://schemas.microsoft.com/office/powerpoint/2010/main" val="34557462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A9E15E-1805-D577-1B60-BDF0F909B58F}"/>
              </a:ext>
            </a:extLst>
          </p:cNvPr>
          <p:cNvPicPr>
            <a:picLocks noChangeAspect="1"/>
          </p:cNvPicPr>
          <p:nvPr/>
        </p:nvPicPr>
        <p:blipFill>
          <a:blip r:embed="rId2"/>
          <a:stretch>
            <a:fillRect/>
          </a:stretch>
        </p:blipFill>
        <p:spPr>
          <a:xfrm>
            <a:off x="114300" y="838200"/>
            <a:ext cx="8763000" cy="4327496"/>
          </a:xfrm>
          <a:prstGeom prst="rect">
            <a:avLst/>
          </a:prstGeom>
        </p:spPr>
      </p:pic>
      <p:sp>
        <p:nvSpPr>
          <p:cNvPr id="4" name="Title 1">
            <a:extLst>
              <a:ext uri="{FF2B5EF4-FFF2-40B4-BE49-F238E27FC236}">
                <a16:creationId xmlns:a16="http://schemas.microsoft.com/office/drawing/2014/main" id="{F2ACC6B9-22E7-E08B-E609-110FC6C81791}"/>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Cultural distance </a:t>
            </a:r>
            <a:endParaRPr lang="en-US" sz="4000" b="1" dirty="0"/>
          </a:p>
        </p:txBody>
      </p:sp>
      <p:sp>
        <p:nvSpPr>
          <p:cNvPr id="2" name="TextBox 1">
            <a:extLst>
              <a:ext uri="{FF2B5EF4-FFF2-40B4-BE49-F238E27FC236}">
                <a16:creationId xmlns:a16="http://schemas.microsoft.com/office/drawing/2014/main" id="{A88D2E13-C901-212E-006F-3E39E8679D2B}"/>
              </a:ext>
            </a:extLst>
          </p:cNvPr>
          <p:cNvSpPr txBox="1"/>
          <p:nvPr/>
        </p:nvSpPr>
        <p:spPr>
          <a:xfrm>
            <a:off x="5181600" y="5165696"/>
            <a:ext cx="3570336" cy="369332"/>
          </a:xfrm>
          <a:prstGeom prst="rect">
            <a:avLst/>
          </a:prstGeom>
          <a:noFill/>
        </p:spPr>
        <p:txBody>
          <a:bodyPr wrap="none" rtlCol="0">
            <a:spAutoFit/>
          </a:bodyPr>
          <a:lstStyle/>
          <a:p>
            <a:r>
              <a:rPr lang="en-GB" dirty="0"/>
              <a:t>https://www.theculturefactor.com/</a:t>
            </a:r>
          </a:p>
        </p:txBody>
      </p:sp>
    </p:spTree>
    <p:extLst>
      <p:ext uri="{BB962C8B-B14F-4D97-AF65-F5344CB8AC3E}">
        <p14:creationId xmlns:p14="http://schemas.microsoft.com/office/powerpoint/2010/main" val="4612357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C7A38-5289-42E6-18C7-B4FBA6902EB8}"/>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3268591-C01E-BC12-E335-9BFA84E1AD8F}"/>
              </a:ext>
            </a:extLst>
          </p:cNvPr>
          <p:cNvSpPr>
            <a:spLocks noGrp="1"/>
          </p:cNvSpPr>
          <p:nvPr/>
        </p:nvSpPr>
        <p:spPr>
          <a:xfrm>
            <a:off x="533400" y="1600200"/>
            <a:ext cx="8077200" cy="3429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Psychic distance is the individual’s subjective perception of the differences between the home country and the foreign country. </a:t>
            </a:r>
          </a:p>
          <a:p>
            <a:pPr>
              <a:buClr>
                <a:srgbClr val="0070C0"/>
              </a:buClr>
              <a:buFont typeface="Wingdings" panose="05000000000000000000" pitchFamily="2" charset="2"/>
              <a:buChar char="q"/>
            </a:pPr>
            <a:r>
              <a:rPr lang="en-GB" sz="2600" dirty="0"/>
              <a:t>The perceptions of cultural distance between home market and host market affect managers’ decisions in the process of foreign market selection, or deciding what products and services would work in a foreign market  </a:t>
            </a:r>
            <a:r>
              <a:rPr lang="en-GB" sz="2000" dirty="0"/>
              <a:t>Baack, 2018</a:t>
            </a:r>
          </a:p>
        </p:txBody>
      </p:sp>
      <p:sp>
        <p:nvSpPr>
          <p:cNvPr id="2" name="Title 1">
            <a:extLst>
              <a:ext uri="{FF2B5EF4-FFF2-40B4-BE49-F238E27FC236}">
                <a16:creationId xmlns:a16="http://schemas.microsoft.com/office/drawing/2014/main" id="{F3BC45D7-19EA-F6CD-DE52-257FDD22D6B6}"/>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Psychic distance </a:t>
            </a:r>
            <a:endParaRPr lang="en-US" sz="4000" b="1" dirty="0"/>
          </a:p>
        </p:txBody>
      </p:sp>
    </p:spTree>
    <p:extLst>
      <p:ext uri="{BB962C8B-B14F-4D97-AF65-F5344CB8AC3E}">
        <p14:creationId xmlns:p14="http://schemas.microsoft.com/office/powerpoint/2010/main" val="26947806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CDEE3-F8B0-BE9D-918B-FE2836DDC05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CADEE6F-70B3-6A58-82E4-366602C33C76}"/>
              </a:ext>
            </a:extLst>
          </p:cNvPr>
          <p:cNvSpPr>
            <a:spLocks noGrp="1"/>
          </p:cNvSpPr>
          <p:nvPr/>
        </p:nvSpPr>
        <p:spPr>
          <a:xfrm>
            <a:off x="533400" y="1219200"/>
            <a:ext cx="8077200" cy="38862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000" dirty="0"/>
              <a:t>Both differences and similarities characterise the world’s culture. Meaning that the task of the global marketers is (1) to study and understand the host country’s culture, (2) to incorporate this understanding into the marketing planning process.</a:t>
            </a:r>
          </a:p>
          <a:p>
            <a:pPr>
              <a:buClr>
                <a:srgbClr val="0070C0"/>
              </a:buClr>
              <a:buFont typeface="Wingdings" panose="05000000000000000000" pitchFamily="2" charset="2"/>
              <a:buChar char="q"/>
            </a:pPr>
            <a:r>
              <a:rPr lang="en-GB" sz="2000" dirty="0"/>
              <a:t>Build local ties at various stages of market development</a:t>
            </a:r>
          </a:p>
          <a:p>
            <a:pPr>
              <a:buClr>
                <a:srgbClr val="0070C0"/>
              </a:buClr>
              <a:buFont typeface="Wingdings" panose="05000000000000000000" pitchFamily="2" charset="2"/>
              <a:buChar char="q"/>
            </a:pPr>
            <a:r>
              <a:rPr lang="en-GB" sz="2000" dirty="0"/>
              <a:t>Understand the cultural dimensions to understand the host country’s purchasing behaviour  </a:t>
            </a:r>
          </a:p>
          <a:p>
            <a:pPr>
              <a:buClr>
                <a:srgbClr val="0070C0"/>
              </a:buClr>
              <a:buFont typeface="Wingdings" panose="05000000000000000000" pitchFamily="2" charset="2"/>
              <a:buChar char="q"/>
            </a:pPr>
            <a:r>
              <a:rPr lang="en-GB" sz="2000" dirty="0"/>
              <a:t>Embrace local culture </a:t>
            </a:r>
          </a:p>
          <a:p>
            <a:pPr>
              <a:buClr>
                <a:srgbClr val="0070C0"/>
              </a:buClr>
              <a:buFont typeface="Wingdings" panose="05000000000000000000" pitchFamily="2" charset="2"/>
              <a:buChar char="q"/>
            </a:pPr>
            <a:r>
              <a:rPr lang="en-GB" sz="2000" dirty="0"/>
              <a:t>Employ locals to gain cultural knowledge</a:t>
            </a:r>
          </a:p>
          <a:p>
            <a:pPr>
              <a:buClr>
                <a:srgbClr val="0070C0"/>
              </a:buClr>
              <a:buFont typeface="Wingdings" panose="05000000000000000000" pitchFamily="2" charset="2"/>
              <a:buChar char="q"/>
            </a:pPr>
            <a:r>
              <a:rPr lang="en-GB" sz="2000" dirty="0"/>
              <a:t>Adapt product and process to the local market</a:t>
            </a:r>
          </a:p>
          <a:p>
            <a:pPr>
              <a:buClr>
                <a:srgbClr val="0070C0"/>
              </a:buClr>
              <a:buFont typeface="Wingdings" panose="05000000000000000000" pitchFamily="2" charset="2"/>
              <a:buChar char="q"/>
            </a:pPr>
            <a:r>
              <a:rPr lang="en-GB" sz="2000" dirty="0"/>
              <a:t>Coordinate by region</a:t>
            </a:r>
          </a:p>
          <a:p>
            <a:pPr>
              <a:buClr>
                <a:srgbClr val="0070C0"/>
              </a:buClr>
              <a:buFont typeface="Wingdings" panose="05000000000000000000" pitchFamily="2" charset="2"/>
              <a:buChar char="q"/>
            </a:pPr>
            <a:endParaRPr lang="en-GB" sz="2000" dirty="0"/>
          </a:p>
          <a:p>
            <a:pPr>
              <a:buClr>
                <a:srgbClr val="0070C0"/>
              </a:buClr>
              <a:buFont typeface="Wingdings" panose="05000000000000000000" pitchFamily="2" charset="2"/>
              <a:buChar char="q"/>
            </a:pPr>
            <a:endParaRPr lang="en-GB" sz="2000" dirty="0"/>
          </a:p>
          <a:p>
            <a:pPr>
              <a:buClr>
                <a:srgbClr val="0070C0"/>
              </a:buClr>
              <a:buFont typeface="Wingdings" panose="05000000000000000000" pitchFamily="2" charset="2"/>
              <a:buChar char="q"/>
            </a:pPr>
            <a:endParaRPr lang="en-GB" sz="2000" dirty="0"/>
          </a:p>
        </p:txBody>
      </p:sp>
      <p:sp>
        <p:nvSpPr>
          <p:cNvPr id="2" name="Title 1">
            <a:extLst>
              <a:ext uri="{FF2B5EF4-FFF2-40B4-BE49-F238E27FC236}">
                <a16:creationId xmlns:a16="http://schemas.microsoft.com/office/drawing/2014/main" id="{5A0F4A53-7F3B-DCED-519B-7FAD02DB9A3B}"/>
              </a:ext>
            </a:extLst>
          </p:cNvPr>
          <p:cNvSpPr txBox="1">
            <a:spLocks/>
          </p:cNvSpPr>
          <p:nvPr/>
        </p:nvSpPr>
        <p:spPr>
          <a:xfrm>
            <a:off x="609600" y="311785"/>
            <a:ext cx="7772400" cy="678815"/>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b="1" dirty="0">
                <a:highlight>
                  <a:srgbClr val="FFFF00"/>
                </a:highlight>
              </a:rPr>
              <a:t>Implications</a:t>
            </a:r>
            <a:endParaRPr lang="en-US" sz="4000" b="1" dirty="0"/>
          </a:p>
        </p:txBody>
      </p:sp>
    </p:spTree>
    <p:extLst>
      <p:ext uri="{BB962C8B-B14F-4D97-AF65-F5344CB8AC3E}">
        <p14:creationId xmlns:p14="http://schemas.microsoft.com/office/powerpoint/2010/main" val="31162948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405733-997C-8922-CFBA-3438B115485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EAC863AC-0DDB-FAD2-75DF-C16E79404BDA}"/>
              </a:ext>
            </a:extLst>
          </p:cNvPr>
          <p:cNvSpPr>
            <a:spLocks noGrp="1"/>
          </p:cNvSpPr>
          <p:nvPr/>
        </p:nvSpPr>
        <p:spPr>
          <a:xfrm>
            <a:off x="254213" y="1295400"/>
            <a:ext cx="8635573" cy="426720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Go to </a:t>
            </a:r>
            <a:r>
              <a:rPr lang="en-GB" sz="2800" b="1" dirty="0">
                <a:hlinkClick r:id="rId3"/>
              </a:rPr>
              <a:t>The country comparison tools website</a:t>
            </a:r>
            <a:endParaRPr lang="en-GB" sz="2800" b="1" dirty="0"/>
          </a:p>
          <a:p>
            <a:pPr>
              <a:buClr>
                <a:srgbClr val="0070C0"/>
              </a:buClr>
              <a:buFont typeface="Wingdings" panose="05000000000000000000" pitchFamily="2" charset="2"/>
              <a:buChar char="q"/>
            </a:pPr>
            <a:r>
              <a:rPr lang="en-GB" sz="2800" dirty="0"/>
              <a:t>Choose three countries that you are interested in comparing</a:t>
            </a:r>
          </a:p>
          <a:p>
            <a:pPr>
              <a:buClr>
                <a:srgbClr val="0070C0"/>
              </a:buClr>
              <a:buFont typeface="Wingdings" panose="05000000000000000000" pitchFamily="2" charset="2"/>
              <a:buChar char="q"/>
            </a:pPr>
            <a:r>
              <a:rPr lang="en-GB" sz="2800" dirty="0"/>
              <a:t>What insight can you get from the obtained data/ graph?</a:t>
            </a:r>
          </a:p>
          <a:p>
            <a:pPr>
              <a:buClr>
                <a:srgbClr val="0070C0"/>
              </a:buClr>
              <a:buFont typeface="Wingdings" panose="05000000000000000000" pitchFamily="2" charset="2"/>
              <a:buChar char="q"/>
            </a:pPr>
            <a:r>
              <a:rPr lang="en-GB" sz="2800" dirty="0"/>
              <a:t>Add one more country to your search: </a:t>
            </a:r>
          </a:p>
          <a:p>
            <a:pPr marL="0" indent="0">
              <a:buClr>
                <a:srgbClr val="0070C0"/>
              </a:buClr>
              <a:buNone/>
            </a:pPr>
            <a:r>
              <a:rPr lang="en-GB" sz="2800" dirty="0"/>
              <a:t>	</a:t>
            </a:r>
            <a:r>
              <a:rPr lang="en-GB" sz="2800" b="1" dirty="0"/>
              <a:t>United Kingdom</a:t>
            </a:r>
          </a:p>
          <a:p>
            <a:pPr>
              <a:buClr>
                <a:srgbClr val="0070C0"/>
              </a:buClr>
              <a:buFont typeface="Wingdings" panose="05000000000000000000" pitchFamily="2" charset="2"/>
              <a:buChar char="q"/>
            </a:pPr>
            <a:r>
              <a:rPr lang="en-GB" sz="2800" dirty="0"/>
              <a:t>Now you have four countries to compare (including the United Kingdom)</a:t>
            </a:r>
          </a:p>
          <a:p>
            <a:pPr>
              <a:buClr>
                <a:srgbClr val="0070C0"/>
              </a:buClr>
              <a:buFont typeface="Wingdings" panose="05000000000000000000" pitchFamily="2" charset="2"/>
              <a:buChar char="q"/>
            </a:pPr>
            <a:r>
              <a:rPr lang="en-GB" sz="2800" dirty="0"/>
              <a:t>If you are a marketing manager of a company in the UK, based on the comparison you have made, which country would you enter? Why?</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endParaRPr lang="en-GB" sz="2400" dirty="0"/>
          </a:p>
          <a:p>
            <a:pPr marL="0" indent="0">
              <a:buClr>
                <a:srgbClr val="0070C0"/>
              </a:buClr>
              <a:buNone/>
            </a:pPr>
            <a:endParaRPr lang="en-GB" sz="2400" dirty="0"/>
          </a:p>
        </p:txBody>
      </p:sp>
      <p:sp>
        <p:nvSpPr>
          <p:cNvPr id="2" name="Title 1">
            <a:extLst>
              <a:ext uri="{FF2B5EF4-FFF2-40B4-BE49-F238E27FC236}">
                <a16:creationId xmlns:a16="http://schemas.microsoft.com/office/drawing/2014/main" id="{F61978C1-C115-BA50-B998-192F20ED28E2}"/>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1 </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42195328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85370-C976-1366-4504-44EDE6D7C29B}"/>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CFBFFC65-B1DE-7061-3874-0E0A566DE149}"/>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800" dirty="0"/>
              <a:t>Compare and contrast an international marketer’s home pages for presentation and content, for example, Coca-Cola </a:t>
            </a:r>
            <a:r>
              <a:rPr lang="en-GB" sz="2800" dirty="0">
                <a:hlinkClick r:id="rId3"/>
              </a:rPr>
              <a:t>https://www.coca-colacompany.com/</a:t>
            </a:r>
            <a:r>
              <a:rPr lang="en-GB" sz="2800" dirty="0"/>
              <a:t> and its Japanese version </a:t>
            </a:r>
            <a:r>
              <a:rPr lang="en-GB" sz="2800" dirty="0">
                <a:hlinkClick r:id="rId4"/>
              </a:rPr>
              <a:t>https://www.coca-cola.com/jp/ja</a:t>
            </a:r>
            <a:r>
              <a:rPr lang="en-GB" sz="2800" dirty="0"/>
              <a:t> and its Indian version </a:t>
            </a:r>
            <a:r>
              <a:rPr lang="en-GB" sz="2800" dirty="0">
                <a:hlinkClick r:id="rId5"/>
              </a:rPr>
              <a:t>https://www.coca-cola.com/in/en</a:t>
            </a:r>
            <a:r>
              <a:rPr lang="en-GB" sz="2800" dirty="0"/>
              <a:t> </a:t>
            </a:r>
          </a:p>
          <a:p>
            <a:pPr>
              <a:buClr>
                <a:srgbClr val="0070C0"/>
              </a:buClr>
              <a:buFont typeface="Wingdings" panose="05000000000000000000" pitchFamily="2" charset="2"/>
              <a:buChar char="q"/>
            </a:pPr>
            <a:r>
              <a:rPr lang="en-GB" sz="2800" dirty="0"/>
              <a:t>Are there cultural differences on those websites?</a:t>
            </a:r>
          </a:p>
          <a:p>
            <a:pPr>
              <a:buClr>
                <a:srgbClr val="0070C0"/>
              </a:buClr>
              <a:buFont typeface="Wingdings" panose="05000000000000000000" pitchFamily="2" charset="2"/>
              <a:buChar char="q"/>
            </a:pPr>
            <a:r>
              <a:rPr lang="en-GB" sz="2800" dirty="0"/>
              <a:t>What cultural elements (see slides 18) that are different on those websites? </a:t>
            </a:r>
            <a:endParaRPr lang="en-GB" sz="2400" dirty="0"/>
          </a:p>
        </p:txBody>
      </p:sp>
      <p:sp>
        <p:nvSpPr>
          <p:cNvPr id="2" name="Title 1">
            <a:extLst>
              <a:ext uri="{FF2B5EF4-FFF2-40B4-BE49-F238E27FC236}">
                <a16:creationId xmlns:a16="http://schemas.microsoft.com/office/drawing/2014/main" id="{B20EC4B9-C78E-BBF6-5EB6-DDB04646A17F}"/>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Group Activity  2</a:t>
            </a:r>
            <a:r>
              <a:rPr lang="en-US" sz="1600" dirty="0"/>
              <a:t>– </a:t>
            </a:r>
            <a:r>
              <a:rPr lang="en-US" sz="2400" dirty="0"/>
              <a:t>20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1663528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39B7CE-3609-3597-BC4E-58A12F2794FC}"/>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961CEB0-4FFD-17A1-EEFD-852702B71570}"/>
              </a:ext>
            </a:extLst>
          </p:cNvPr>
          <p:cNvSpPr>
            <a:spLocks noGrp="1"/>
          </p:cNvSpPr>
          <p:nvPr/>
        </p:nvSpPr>
        <p:spPr>
          <a:xfrm>
            <a:off x="381000" y="12192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16000">
              <a:spcBef>
                <a:spcPts val="0"/>
              </a:spcBef>
              <a:spcAft>
                <a:spcPts val="600"/>
              </a:spcAft>
              <a:buClr>
                <a:srgbClr val="0070C0"/>
              </a:buClr>
              <a:buFont typeface="Wingdings" panose="05000000000000000000" pitchFamily="2" charset="2"/>
              <a:buChar char="q"/>
            </a:pPr>
            <a:r>
              <a:rPr lang="en-GB" sz="2600" dirty="0"/>
              <a:t>What socio-cultural environment is, the various elements of culture, and how they affect consumer behaviour and marketing. </a:t>
            </a:r>
          </a:p>
          <a:p>
            <a:pPr marL="216000">
              <a:spcBef>
                <a:spcPts val="0"/>
              </a:spcBef>
              <a:spcAft>
                <a:spcPts val="600"/>
              </a:spcAft>
              <a:buClr>
                <a:srgbClr val="0070C0"/>
              </a:buClr>
              <a:buFont typeface="Wingdings" panose="05000000000000000000" pitchFamily="2" charset="2"/>
              <a:buChar char="q"/>
            </a:pPr>
            <a:r>
              <a:rPr lang="en-GB" sz="2600" dirty="0"/>
              <a:t>Compare and contrast the main models of cross-cultural differences and how they can help managers when making international marketing decisions.</a:t>
            </a:r>
          </a:p>
          <a:p>
            <a:pPr marL="216000">
              <a:spcBef>
                <a:spcPts val="0"/>
              </a:spcBef>
              <a:spcAft>
                <a:spcPts val="600"/>
              </a:spcAft>
              <a:buClr>
                <a:srgbClr val="0070C0"/>
              </a:buClr>
              <a:buFont typeface="Wingdings" panose="05000000000000000000" pitchFamily="2" charset="2"/>
              <a:buChar char="q"/>
            </a:pPr>
            <a:r>
              <a:rPr lang="en-GB" sz="2600" dirty="0"/>
              <a:t>Understand why the marketing team should examine the cultural dimensions of a host country. </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5" name="TextBox 4">
            <a:extLst>
              <a:ext uri="{FF2B5EF4-FFF2-40B4-BE49-F238E27FC236}">
                <a16:creationId xmlns:a16="http://schemas.microsoft.com/office/drawing/2014/main" id="{855508EB-F632-3A93-C14A-802F28F866BD}"/>
              </a:ext>
            </a:extLst>
          </p:cNvPr>
          <p:cNvSpPr txBox="1"/>
          <p:nvPr/>
        </p:nvSpPr>
        <p:spPr>
          <a:xfrm>
            <a:off x="-279838" y="838200"/>
            <a:ext cx="4572000" cy="523220"/>
          </a:xfrm>
          <a:prstGeom prst="rect">
            <a:avLst/>
          </a:prstGeom>
          <a:noFill/>
        </p:spPr>
        <p:txBody>
          <a:bodyPr wrap="square">
            <a:spAutoFit/>
          </a:bodyPr>
          <a:lstStyle/>
          <a:p>
            <a:pPr algn="ctr">
              <a:buNone/>
            </a:pPr>
            <a:r>
              <a:rPr lang="en-GB" sz="2800" b="1" dirty="0">
                <a:highlight>
                  <a:srgbClr val="FFFF00"/>
                </a:highlight>
              </a:rPr>
              <a:t>Today we covered</a:t>
            </a:r>
          </a:p>
        </p:txBody>
      </p:sp>
      <p:sp>
        <p:nvSpPr>
          <p:cNvPr id="7" name="TextBox 6">
            <a:extLst>
              <a:ext uri="{FF2B5EF4-FFF2-40B4-BE49-F238E27FC236}">
                <a16:creationId xmlns:a16="http://schemas.microsoft.com/office/drawing/2014/main" id="{A2D9523E-1C81-E159-3E8C-9B117059CA27}"/>
              </a:ext>
            </a:extLst>
          </p:cNvPr>
          <p:cNvSpPr txBox="1"/>
          <p:nvPr/>
        </p:nvSpPr>
        <p:spPr>
          <a:xfrm>
            <a:off x="1409700" y="104038"/>
            <a:ext cx="5791200" cy="707886"/>
          </a:xfrm>
          <a:prstGeom prst="rect">
            <a:avLst/>
          </a:prstGeom>
          <a:noFill/>
        </p:spPr>
        <p:txBody>
          <a:bodyPr wrap="square">
            <a:spAutoFit/>
          </a:bodyPr>
          <a:lstStyle/>
          <a:p>
            <a:pPr algn="ctr">
              <a:buNone/>
            </a:pPr>
            <a:r>
              <a:rPr lang="en-GB" sz="4000" b="1" dirty="0">
                <a:highlight>
                  <a:srgbClr val="FFFF00"/>
                </a:highlight>
                <a:latin typeface="Arial" panose="020B0604020202020204" pitchFamily="34" charset="0"/>
                <a:cs typeface="Arial" panose="020B0604020202020204" pitchFamily="34" charset="0"/>
              </a:rPr>
              <a:t>Summary</a:t>
            </a:r>
            <a:endParaRPr lang="en-GB" sz="4000" b="1" dirty="0">
              <a:highlight>
                <a:srgbClr val="FFFF00"/>
              </a:highlight>
            </a:endParaRPr>
          </a:p>
        </p:txBody>
      </p:sp>
    </p:spTree>
    <p:extLst>
      <p:ext uri="{BB962C8B-B14F-4D97-AF65-F5344CB8AC3E}">
        <p14:creationId xmlns:p14="http://schemas.microsoft.com/office/powerpoint/2010/main" val="988207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D7E89-62DA-1596-8449-04216C83D611}"/>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Key terms (1/2)</a:t>
            </a:r>
          </a:p>
        </p:txBody>
      </p:sp>
      <p:sp>
        <p:nvSpPr>
          <p:cNvPr id="7" name="Content Placeholder 6">
            <a:extLst>
              <a:ext uri="{FF2B5EF4-FFF2-40B4-BE49-F238E27FC236}">
                <a16:creationId xmlns:a16="http://schemas.microsoft.com/office/drawing/2014/main" id="{49A7362B-ABD5-9F73-6CB9-AA5F092E1005}"/>
              </a:ext>
            </a:extLst>
          </p:cNvPr>
          <p:cNvSpPr>
            <a:spLocks noGrp="1"/>
          </p:cNvSpPr>
          <p:nvPr>
            <p:ph sz="half" idx="1"/>
          </p:nvPr>
        </p:nvSpPr>
        <p:spPr/>
        <p:txBody>
          <a:bodyPr/>
          <a:lstStyle/>
          <a:p>
            <a:r>
              <a:rPr lang="en-GB" noProof="0" dirty="0">
                <a:latin typeface="Arial" panose="020B0604020202020204" pitchFamily="34" charset="0"/>
                <a:cs typeface="Arial" panose="020B0604020202020204" pitchFamily="34" charset="0"/>
              </a:rPr>
              <a:t>Material Culture</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Subjective Culture</a:t>
            </a:r>
          </a:p>
        </p:txBody>
      </p:sp>
      <p:sp>
        <p:nvSpPr>
          <p:cNvPr id="8" name="Content Placeholder 7">
            <a:extLst>
              <a:ext uri="{FF2B5EF4-FFF2-40B4-BE49-F238E27FC236}">
                <a16:creationId xmlns:a16="http://schemas.microsoft.com/office/drawing/2014/main" id="{8B622746-2038-E7FB-D11E-F4732D4CD0C4}"/>
              </a:ext>
            </a:extLst>
          </p:cNvPr>
          <p:cNvSpPr>
            <a:spLocks noGrp="1"/>
          </p:cNvSpPr>
          <p:nvPr>
            <p:ph sz="half" idx="2"/>
          </p:nvPr>
        </p:nvSpPr>
        <p:spPr/>
        <p:txBody>
          <a:bodyPr/>
          <a:lstStyle/>
          <a:p>
            <a:r>
              <a:rPr lang="en-GB" noProof="0" dirty="0">
                <a:latin typeface="Arial" panose="020B0604020202020204" pitchFamily="34" charset="0"/>
                <a:cs typeface="Arial" panose="020B0604020202020204" pitchFamily="34" charset="0"/>
              </a:rPr>
              <a:t>Hofstede’s Dimensions of Culture</a:t>
            </a:r>
          </a:p>
          <a:p>
            <a:pPr marL="0" indent="0">
              <a:buNone/>
            </a:pPr>
            <a:endParaRPr lang="en-GB"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Culture Distance</a:t>
            </a:r>
          </a:p>
        </p:txBody>
      </p:sp>
      <p:sp>
        <p:nvSpPr>
          <p:cNvPr id="6" name="Slide Number Placeholder 5">
            <a:extLst>
              <a:ext uri="{FF2B5EF4-FFF2-40B4-BE49-F238E27FC236}">
                <a16:creationId xmlns:a16="http://schemas.microsoft.com/office/drawing/2014/main" id="{CCDEB02D-AA15-08B2-B841-754E84FCBF72}"/>
              </a:ext>
            </a:extLst>
          </p:cNvPr>
          <p:cNvSpPr>
            <a:spLocks noGrp="1"/>
          </p:cNvSpPr>
          <p:nvPr>
            <p:ph type="sldNum" sz="quarter" idx="11"/>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37</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17139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22FE5-3781-4EB0-0D93-0DC602E42E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1D66E5-F440-F1D8-0A90-1A559DFA2D6E}"/>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Key terms (2/2)</a:t>
            </a:r>
          </a:p>
        </p:txBody>
      </p:sp>
      <p:sp>
        <p:nvSpPr>
          <p:cNvPr id="7" name="Content Placeholder 6">
            <a:extLst>
              <a:ext uri="{FF2B5EF4-FFF2-40B4-BE49-F238E27FC236}">
                <a16:creationId xmlns:a16="http://schemas.microsoft.com/office/drawing/2014/main" id="{C584D383-1452-A516-5D42-C88DADEF35FF}"/>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Project Globe</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Individual Level Values (Schwartz)</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24C557EA-37CE-E5D5-7432-C1A4433F466D}"/>
              </a:ext>
            </a:extLst>
          </p:cNvPr>
          <p:cNvSpPr>
            <a:spLocks noGrp="1"/>
          </p:cNvSpPr>
          <p:nvPr>
            <p:ph sz="half" idx="2"/>
          </p:nvPr>
        </p:nvSpPr>
        <p:spPr/>
        <p:txBody>
          <a:bodyPr/>
          <a:lstStyle/>
          <a:p>
            <a:r>
              <a:rPr lang="en-GB" noProof="0" dirty="0">
                <a:latin typeface="Arial" panose="020B0604020202020204" pitchFamily="34" charset="0"/>
                <a:cs typeface="Arial" panose="020B0604020202020204" pitchFamily="34" charset="0"/>
              </a:rPr>
              <a:t>Psychic Distance</a:t>
            </a:r>
          </a:p>
          <a:p>
            <a:pPr marL="0" indent="0">
              <a:buNone/>
            </a:pPr>
            <a:endParaRPr lang="en-GB" dirty="0">
              <a:latin typeface="Arial" panose="020B0604020202020204" pitchFamily="34" charset="0"/>
              <a:cs typeface="Arial" panose="020B0604020202020204" pitchFamily="34" charset="0"/>
            </a:endParaRPr>
          </a:p>
          <a:p>
            <a:r>
              <a:rPr lang="en-GB" noProof="0" dirty="0">
                <a:latin typeface="Arial" panose="020B0604020202020204" pitchFamily="34" charset="0"/>
                <a:cs typeface="Arial" panose="020B0604020202020204" pitchFamily="34" charset="0"/>
              </a:rPr>
              <a:t>Culture Distance</a:t>
            </a:r>
          </a:p>
        </p:txBody>
      </p:sp>
      <p:sp>
        <p:nvSpPr>
          <p:cNvPr id="6" name="Slide Number Placeholder 5">
            <a:extLst>
              <a:ext uri="{FF2B5EF4-FFF2-40B4-BE49-F238E27FC236}">
                <a16:creationId xmlns:a16="http://schemas.microsoft.com/office/drawing/2014/main" id="{0DB4D20E-1626-3CEE-00B5-85CBE1CD4279}"/>
              </a:ext>
            </a:extLst>
          </p:cNvPr>
          <p:cNvSpPr>
            <a:spLocks noGrp="1"/>
          </p:cNvSpPr>
          <p:nvPr>
            <p:ph type="sldNum" sz="quarter" idx="11"/>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38</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50187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B1CC7-F9AA-EB66-8BE2-4D2B684FC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5A69A5-96A9-4322-495F-62F08662F37B}"/>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Independent study (1/2)</a:t>
            </a:r>
          </a:p>
        </p:txBody>
      </p:sp>
      <p:sp>
        <p:nvSpPr>
          <p:cNvPr id="8" name="Content Placeholder 7">
            <a:extLst>
              <a:ext uri="{FF2B5EF4-FFF2-40B4-BE49-F238E27FC236}">
                <a16:creationId xmlns:a16="http://schemas.microsoft.com/office/drawing/2014/main" id="{2B606EC2-6345-F881-240E-0D6F925F794D}"/>
              </a:ext>
            </a:extLst>
          </p:cNvPr>
          <p:cNvSpPr>
            <a:spLocks noGrp="1"/>
          </p:cNvSpPr>
          <p:nvPr>
            <p:ph idx="1"/>
          </p:nvPr>
        </p:nvSpPr>
        <p:spPr/>
        <p:txBody>
          <a:bodyPr/>
          <a:lstStyle/>
          <a:p>
            <a:pPr marL="0" indent="0">
              <a:buNone/>
            </a:pPr>
            <a:r>
              <a:rPr lang="en-GB" sz="2100" dirty="0">
                <a:latin typeface="Arial" panose="020B0604020202020204" pitchFamily="34" charset="0"/>
                <a:cs typeface="Arial" panose="020B0604020202020204" pitchFamily="34" charset="0"/>
              </a:rPr>
              <a:t>Please complete at least one of the following tasks:</a:t>
            </a:r>
          </a:p>
          <a:p>
            <a:r>
              <a:rPr lang="en-GB" sz="2000" b="1" dirty="0">
                <a:latin typeface="Arial" panose="020B0604020202020204" pitchFamily="34" charset="0"/>
                <a:cs typeface="Arial" panose="020B0604020202020204" pitchFamily="34" charset="0"/>
              </a:rPr>
              <a:t>Option 1: </a:t>
            </a:r>
            <a:r>
              <a:rPr lang="en-GB" sz="2000" dirty="0">
                <a:latin typeface="Arial" panose="020B0604020202020204" pitchFamily="34" charset="0"/>
                <a:cs typeface="Arial" panose="020B0604020202020204" pitchFamily="34" charset="0"/>
              </a:rPr>
              <a:t>Based on the six dimensions of the Hofstede model which cultural dimension has the greatest impact on consumer behaviour in your chosen market?</a:t>
            </a:r>
          </a:p>
          <a:p>
            <a:r>
              <a:rPr lang="en-GB" sz="2000" dirty="0">
                <a:latin typeface="Arial" panose="020B0604020202020204" pitchFamily="34" charset="0"/>
                <a:cs typeface="Arial" panose="020B0604020202020204" pitchFamily="34" charset="0"/>
              </a:rPr>
              <a:t>Outcome: Be prepared to present a 2-minute verbal summary of your analysis in the next class.</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Option 2</a:t>
            </a:r>
            <a:r>
              <a:rPr lang="en-GB" sz="2000" dirty="0">
                <a:latin typeface="Arial" panose="020B0604020202020204" pitchFamily="34" charset="0"/>
                <a:cs typeface="Arial" panose="020B0604020202020204" pitchFamily="34" charset="0"/>
              </a:rPr>
              <a:t>:How can understanding cultural dimensions improve  your effectiveness as a global marketing manager?</a:t>
            </a:r>
          </a:p>
          <a:p>
            <a:r>
              <a:rPr lang="en-GB" sz="2000" dirty="0">
                <a:latin typeface="Arial" panose="020B0604020202020204" pitchFamily="34" charset="0"/>
                <a:cs typeface="Arial" panose="020B0604020202020204" pitchFamily="34" charset="0"/>
              </a:rPr>
              <a:t>Outcome: Create a Canva poster displaying your answer.</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E5E4A7B3-9DD3-3A50-D8CA-CCF8439F2A89}"/>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39</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7294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47FD6-1A18-F624-F3EF-65AF64F754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AED7D2-8635-772A-4A97-48C63EECEDAD}"/>
              </a:ext>
            </a:extLst>
          </p:cNvPr>
          <p:cNvSpPr>
            <a:spLocks noGrp="1"/>
          </p:cNvSpPr>
          <p:nvPr>
            <p:ph type="title"/>
          </p:nvPr>
        </p:nvSpPr>
        <p:spPr/>
        <p:txBody>
          <a:bodyPr/>
          <a:lstStyle/>
          <a:p>
            <a:r>
              <a:rPr lang="en-GB" noProof="0" dirty="0">
                <a:latin typeface="Arial" panose="020B0604020202020204" pitchFamily="34" charset="0"/>
                <a:cs typeface="Arial" panose="020B0604020202020204" pitchFamily="34" charset="0"/>
              </a:rPr>
              <a:t>Independent study (2/2)</a:t>
            </a:r>
          </a:p>
        </p:txBody>
      </p:sp>
      <p:sp>
        <p:nvSpPr>
          <p:cNvPr id="8" name="Content Placeholder 7">
            <a:extLst>
              <a:ext uri="{FF2B5EF4-FFF2-40B4-BE49-F238E27FC236}">
                <a16:creationId xmlns:a16="http://schemas.microsoft.com/office/drawing/2014/main" id="{4CAC7DBE-0C2E-B129-4F5C-B67412009298}"/>
              </a:ext>
            </a:extLst>
          </p:cNvPr>
          <p:cNvSpPr>
            <a:spLocks noGrp="1"/>
          </p:cNvSpPr>
          <p:nvPr>
            <p:ph idx="1"/>
          </p:nvPr>
        </p:nvSpPr>
        <p:spPr/>
        <p:txBody>
          <a:bodyPr/>
          <a:lstStyle/>
          <a:p>
            <a:pPr marL="0" indent="0">
              <a:buNone/>
            </a:pPr>
            <a:r>
              <a:rPr lang="en-GB" sz="2100" dirty="0">
                <a:latin typeface="Arial" panose="020B0604020202020204" pitchFamily="34" charset="0"/>
                <a:cs typeface="Arial" panose="020B0604020202020204" pitchFamily="34" charset="0"/>
              </a:rPr>
              <a:t>Please complete at least one of the following tasks:</a:t>
            </a:r>
          </a:p>
          <a:p>
            <a:r>
              <a:rPr lang="en-GB" sz="2000" b="1" dirty="0">
                <a:latin typeface="Arial" panose="020B0604020202020204" pitchFamily="34" charset="0"/>
                <a:cs typeface="Arial" panose="020B0604020202020204" pitchFamily="34" charset="0"/>
              </a:rPr>
              <a:t>Option 3:</a:t>
            </a:r>
            <a:r>
              <a:rPr lang="en-GB" sz="2000" dirty="0">
                <a:latin typeface="Arial" panose="020B0604020202020204" pitchFamily="34" charset="0"/>
                <a:cs typeface="Arial" panose="020B0604020202020204" pitchFamily="34" charset="0"/>
              </a:rPr>
              <a:t>Reflect on how cultural values may influence your communication style, leadership preferences, decision making, teamwork behaviour. Compare your findings with another culture where you may work in the future.</a:t>
            </a:r>
          </a:p>
          <a:p>
            <a:r>
              <a:rPr lang="en-GB" sz="2000" dirty="0">
                <a:latin typeface="Arial" panose="020B0604020202020204" pitchFamily="34" charset="0"/>
                <a:cs typeface="Arial" panose="020B0604020202020204" pitchFamily="34" charset="0"/>
              </a:rPr>
              <a:t>Outcome: Conduct a 5minute presentation in the next class. </a:t>
            </a:r>
          </a:p>
          <a:p>
            <a:r>
              <a:rPr lang="en-GB" sz="2000" b="1" dirty="0">
                <a:latin typeface="Arial" panose="020B0604020202020204" pitchFamily="34" charset="0"/>
                <a:cs typeface="Arial" panose="020B0604020202020204" pitchFamily="34" charset="0"/>
              </a:rPr>
              <a:t>Option 4</a:t>
            </a:r>
            <a:r>
              <a:rPr lang="en-GB" sz="2000" dirty="0">
                <a:latin typeface="Arial" panose="020B0604020202020204" pitchFamily="34" charset="0"/>
                <a:cs typeface="Arial" panose="020B0604020202020204" pitchFamily="34" charset="0"/>
              </a:rPr>
              <a:t>:Will AI make global consumers more alike, or will cultural differences remain important for marketers?</a:t>
            </a:r>
          </a:p>
          <a:p>
            <a:r>
              <a:rPr lang="en-GB" sz="2000" dirty="0">
                <a:latin typeface="Arial" panose="020B0604020202020204" pitchFamily="34" charset="0"/>
                <a:cs typeface="Arial" panose="020B0604020202020204" pitchFamily="34" charset="0"/>
              </a:rPr>
              <a:t>Outcome: Create an infographic (PDF, PowerPoint slide or Canva design).</a:t>
            </a:r>
            <a:endParaRPr lang="en-GB" sz="1350"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32D2E1C1-B85B-DFBB-C3C4-423A0AB2F2BA}"/>
              </a:ext>
            </a:extLst>
          </p:cNvPr>
          <p:cNvSpPr>
            <a:spLocks noGrp="1"/>
          </p:cNvSpPr>
          <p:nvPr>
            <p:ph type="sldNum" sz="quarter" idx="12"/>
          </p:nvPr>
        </p:nvSpPr>
        <p:spPr/>
        <p:txBody>
          <a:bodyPr/>
          <a:lstStyle/>
          <a:p>
            <a:pPr>
              <a:defRPr/>
            </a:pPr>
            <a:fld id="{6B9CAAEB-5DD4-4716-AEA0-BEF1B1D22BD1}" type="slidenum">
              <a:rPr lang="en-GB" noProof="0" smtClean="0">
                <a:latin typeface="Arial" panose="020B0604020202020204" pitchFamily="34" charset="0"/>
                <a:cs typeface="Arial" panose="020B0604020202020204" pitchFamily="34" charset="0"/>
              </a:rPr>
              <a:pPr>
                <a:defRPr/>
              </a:pPr>
              <a:t>40</a:t>
            </a:fld>
            <a:endParaRPr lang="en-GB" noProof="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87950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lnSpcReduction="10000"/>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b="0" i="0" dirty="0">
                <a:effectLst/>
                <a:latin typeface="Aptos" panose="020B0004020202020204" pitchFamily="34" charset="0"/>
              </a:rPr>
              <a:t>Bilsky, W. and S. H. Schwartz, “Values and Personality,” European Journal of Personality 8 (1994): 163–181.0</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Hofstede, Geert (2001). Culture's Consequences: Comparing Values, </a:t>
            </a:r>
            <a:r>
              <a:rPr lang="en-GB" sz="1400" dirty="0" err="1">
                <a:latin typeface="Aptos" panose="020B0004020202020204" pitchFamily="34" charset="0"/>
              </a:rPr>
              <a:t>Behaviors</a:t>
            </a:r>
            <a:r>
              <a:rPr lang="en-GB" sz="1400" dirty="0">
                <a:latin typeface="Aptos" panose="020B0004020202020204" pitchFamily="34" charset="0"/>
              </a:rPr>
              <a:t>, Institutions and Organizations Across Nations. SAGE Publications</a:t>
            </a:r>
          </a:p>
          <a:p>
            <a:pPr>
              <a:spcBef>
                <a:spcPts val="0"/>
              </a:spcBef>
              <a:spcAft>
                <a:spcPts val="600"/>
              </a:spcAft>
            </a:pPr>
            <a:r>
              <a:rPr lang="en-GB" sz="1400" dirty="0">
                <a:latin typeface="Aptos" panose="020B0004020202020204" pitchFamily="34" charset="0"/>
              </a:rPr>
              <a:t> Kale, S.H. (1995) ‘Grouping </a:t>
            </a:r>
            <a:r>
              <a:rPr lang="en-GB" sz="1400" dirty="0" err="1">
                <a:latin typeface="Aptos" panose="020B0004020202020204" pitchFamily="34" charset="0"/>
              </a:rPr>
              <a:t>Euroconsumers</a:t>
            </a:r>
            <a:r>
              <a:rPr lang="en-GB" sz="1400" dirty="0">
                <a:latin typeface="Aptos" panose="020B0004020202020204" pitchFamily="34" charset="0"/>
              </a:rPr>
              <a:t>: A Culture-Based Clustering Approach’, Journal of international marketing (East Lansing, Mich.), 3(3), pp. 35–48</a:t>
            </a:r>
            <a:r>
              <a:rPr lang="en-GB" sz="1400">
                <a:latin typeface="Aptos" panose="020B0004020202020204" pitchFamily="34" charset="0"/>
              </a:rPr>
              <a:t>. </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9617212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Segmentation, Targeting and Positioning</a:t>
            </a: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1865</TotalTime>
  <Words>2797</Words>
  <Application>Microsoft Office PowerPoint</Application>
  <PresentationFormat>On-screen Show (4:3)</PresentationFormat>
  <Paragraphs>339</Paragraphs>
  <Slides>42</Slides>
  <Notes>33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42</vt:i4>
      </vt:variant>
    </vt:vector>
  </HeadingPairs>
  <TitlesOfParts>
    <vt:vector size="52" baseType="lpstr">
      <vt:lpstr>Aptos</vt:lpstr>
      <vt:lpstr>Aptos Display</vt:lpstr>
      <vt:lpstr>Arial</vt:lpstr>
      <vt:lpstr>Calibri</vt:lpstr>
      <vt:lpstr>Courier New</vt:lpstr>
      <vt:lpstr>Symbol</vt:lpstr>
      <vt:lpstr>Times New Roman</vt:lpstr>
      <vt:lpstr>Wingdings</vt:lpstr>
      <vt:lpstr>Custom Design</vt:lpstr>
      <vt:lpstr>CDC PPT master theme</vt:lpstr>
      <vt:lpstr>LCMB7026</vt:lpstr>
      <vt:lpstr>Week three</vt:lpstr>
      <vt:lpstr>Last week</vt:lpstr>
      <vt:lpstr>PowerPoint Presentation</vt:lpstr>
      <vt:lpstr>Refresh your memory 1 of 5</vt:lpstr>
      <vt:lpstr>Refresh your memory 2 of 5</vt:lpstr>
      <vt:lpstr>Refresh your memory 3 of 5</vt:lpstr>
      <vt:lpstr>Refresh your memory 4 of 5</vt:lpstr>
      <vt:lpstr>Refresh your memory 5 of 5</vt:lpstr>
      <vt:lpstr>How does today’s session link to your assessment?</vt:lpstr>
      <vt:lpstr>PowerPoint Presentation</vt:lpstr>
      <vt:lpstr>Socio-cultural environment 1 of 2</vt:lpstr>
      <vt:lpstr>Socio-cultural environment 2 of 2</vt:lpstr>
      <vt:lpstr>Culture: some definitions </vt:lpstr>
      <vt:lpstr>Culture: some definitions </vt:lpstr>
      <vt:lpstr>Material culture </vt:lpstr>
      <vt:lpstr>Subjective culture </vt:lpstr>
      <vt:lpstr>Elements of Subjective culture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terms (1/2)</vt:lpstr>
      <vt:lpstr>Key terms (2/2)</vt:lpstr>
      <vt:lpstr>Independent study (1/2)</vt:lpstr>
      <vt:lpstr>Independent study (2/2)</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Tushara Balendran</cp:lastModifiedBy>
  <cp:revision>669</cp:revision>
  <dcterms:created xsi:type="dcterms:W3CDTF">2011-10-11T02:36:14Z</dcterms:created>
  <dcterms:modified xsi:type="dcterms:W3CDTF">2026-10-19T09:01:14Z</dcterms:modified>
</cp:coreProperties>
</file>