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4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301" r:id="rId27"/>
    <p:sldId id="284" r:id="rId28"/>
    <p:sldId id="285" r:id="rId29"/>
    <p:sldId id="286" r:id="rId30"/>
    <p:sldId id="287" r:id="rId31"/>
    <p:sldId id="302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71095" autoAdjust="0"/>
  </p:normalViewPr>
  <p:slideViewPr>
    <p:cSldViewPr snapToGrid="0" snapToObjects="1">
      <p:cViewPr>
        <p:scale>
          <a:sx n="71" d="100"/>
          <a:sy n="71" d="100"/>
        </p:scale>
        <p:origin x="840" y="80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B72244-6AB2-4E00-BFE3-D584A305B2C8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Chapter 1 Objectives</a:t>
            </a:r>
          </a:p>
        </p:txBody>
      </p:sp>
    </p:spTree>
    <p:extLst>
      <p:ext uri="{BB962C8B-B14F-4D97-AF65-F5344CB8AC3E}">
        <p14:creationId xmlns:p14="http://schemas.microsoft.com/office/powerpoint/2010/main" val="1138756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Note 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As mentioned in previous chapters, the default configurations do not appear in the running or startup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config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. For some Cisco switches, the </a:t>
            </a:r>
            <a:r>
              <a:rPr lang="en-US" sz="1200" b="1" i="0" u="none" strike="noStrike" kern="1200" baseline="0" dirty="0" err="1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switchport</a:t>
            </a:r>
            <a:r>
              <a:rPr lang="en-US" sz="1200" b="1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 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command is the default configuration, and for others the </a:t>
            </a:r>
            <a:r>
              <a:rPr lang="en-US" sz="1200" b="1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no </a:t>
            </a:r>
            <a:r>
              <a:rPr lang="en-US" sz="1200" b="1" i="0" u="none" strike="noStrike" kern="1200" baseline="0" dirty="0" err="1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switchport</a:t>
            </a:r>
            <a:r>
              <a:rPr lang="en-US" sz="1200" b="1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 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command is the default </a:t>
            </a:r>
            <a:r>
              <a:rPr lang="pt-PT" sz="1200" b="0" i="0" u="none" strike="noStrike" kern="1200" baseline="0" dirty="0" err="1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configuration</a:t>
            </a:r>
            <a:r>
              <a:rPr lang="pt-PT" sz="1200" b="0" i="0" u="none" strike="noStrike" kern="1200" baseline="0" dirty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.</a:t>
            </a:r>
            <a:endParaRPr lang="pt-P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A860EF-3C9C-408F-AA5B-BAB3242BE1D0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912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23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A860EF-3C9C-408F-AA5B-BAB3242BE1D0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158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A860EF-3C9C-408F-AA5B-BAB3242BE1D0}" type="slidenum">
              <a:rPr lang="en-US" smtClean="0"/>
              <a:pPr>
                <a:defRPr/>
              </a:pPr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7998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A860EF-3C9C-408F-AA5B-BAB3242BE1D0}" type="slidenum">
              <a:rPr lang="en-US" smtClean="0"/>
              <a:pPr>
                <a:defRPr/>
              </a:pPr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871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A860EF-3C9C-408F-AA5B-BAB3242BE1D0}" type="slidenum">
              <a:rPr lang="en-US" smtClean="0"/>
              <a:pPr>
                <a:defRPr/>
              </a:pPr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612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12/14/2016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1.png@01CE8951.83435F7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pic>
        <p:nvPicPr>
          <p:cNvPr id="7" name="d5399414-2235-41fb-819d-363ee4936f50" descr="cid:image001.png@01CE8951.83435F70"/>
          <p:cNvPicPr/>
          <p:nvPr userDrawn="1"/>
        </p:nvPicPr>
        <p:blipFill>
          <a:blip r:embed="rId14" r:link="rId15" cstate="print"/>
          <a:srcRect/>
          <a:stretch>
            <a:fillRect/>
          </a:stretch>
        </p:blipFill>
        <p:spPr bwMode="auto">
          <a:xfrm>
            <a:off x="6134986" y="-138223"/>
            <a:ext cx="3189767" cy="128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331404"/>
            <a:ext cx="6498158" cy="1037999"/>
          </a:xfrm>
        </p:spPr>
        <p:txBody>
          <a:bodyPr/>
          <a:lstStyle/>
          <a:p>
            <a:r>
              <a:rPr lang="pt-PT" sz="4800" dirty="0"/>
              <a:t>Inter-VLAN Routing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Objectives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Given an enterprise network, design, implement, and verify inter-VLAN routing using an external router or a multilayer switch, using either switch virtual interfaces </a:t>
            </a:r>
            <a:r>
              <a:rPr lang="pt-PT" dirty="0" err="1">
                <a:solidFill>
                  <a:schemeClr val="tx1"/>
                </a:solidFill>
              </a:rPr>
              <a:t>or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routed</a:t>
            </a:r>
            <a:r>
              <a:rPr lang="pt-PT" dirty="0">
                <a:solidFill>
                  <a:schemeClr val="tx1"/>
                </a:solidFill>
              </a:rPr>
              <a:t> interfaces</a:t>
            </a:r>
          </a:p>
          <a:p>
            <a:r>
              <a:rPr lang="en-US" dirty="0">
                <a:solidFill>
                  <a:schemeClr val="tx1"/>
                </a:solidFill>
              </a:rPr>
              <a:t>Understand Layer 3 </a:t>
            </a:r>
            <a:r>
              <a:rPr lang="en-US" dirty="0" err="1">
                <a:solidFill>
                  <a:schemeClr val="tx1"/>
                </a:solidFill>
              </a:rPr>
              <a:t>EtherChannel</a:t>
            </a:r>
            <a:r>
              <a:rPr lang="en-US" dirty="0">
                <a:solidFill>
                  <a:schemeClr val="tx1"/>
                </a:solidFill>
              </a:rPr>
              <a:t> and its configuration</a:t>
            </a:r>
          </a:p>
          <a:p>
            <a:r>
              <a:rPr lang="en-US" dirty="0">
                <a:solidFill>
                  <a:schemeClr val="tx1"/>
                </a:solidFill>
              </a:rPr>
              <a:t>Understand DHCP operation and its implementation and verification in a given </a:t>
            </a:r>
            <a:r>
              <a:rPr lang="pt-PT" dirty="0" err="1">
                <a:solidFill>
                  <a:schemeClr val="tx1"/>
                </a:solidFill>
              </a:rPr>
              <a:t>enterprise</a:t>
            </a:r>
            <a:r>
              <a:rPr lang="pt-PT" dirty="0">
                <a:solidFill>
                  <a:schemeClr val="tx1"/>
                </a:solidFill>
              </a:rPr>
              <a:t> network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8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636493"/>
            <a:ext cx="8042276" cy="842683"/>
          </a:xfrm>
        </p:spPr>
        <p:txBody>
          <a:bodyPr/>
          <a:lstStyle/>
          <a:p>
            <a:r>
              <a:rPr lang="pt-PT" sz="3600" dirty="0" err="1"/>
              <a:t>Introduction</a:t>
            </a:r>
            <a:r>
              <a:rPr lang="pt-PT" sz="3600" dirty="0"/>
              <a:t> to </a:t>
            </a:r>
            <a:r>
              <a:rPr lang="pt-PT" sz="3600" dirty="0" err="1"/>
              <a:t>Inter-VLAN</a:t>
            </a:r>
            <a:r>
              <a:rPr lang="pt-PT" sz="3600" dirty="0"/>
              <a:t> </a:t>
            </a:r>
            <a:r>
              <a:rPr lang="pt-PT" sz="3600" dirty="0" err="1"/>
              <a:t>Routing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97424"/>
            <a:ext cx="8042276" cy="434340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Because VLANs isolate traffic to a defined broadcast domain and subnet, network devices in different VLANs cannot communicate with each other natively.</a:t>
            </a:r>
          </a:p>
          <a:p>
            <a:r>
              <a:rPr lang="pt-PT" dirty="0" err="1">
                <a:solidFill>
                  <a:schemeClr val="tx1"/>
                </a:solidFill>
              </a:rPr>
              <a:t>The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devices in each VLAN can communicate to the network devices in another VLAN only through a Layer 3 routing device</a:t>
            </a:r>
          </a:p>
          <a:p>
            <a:r>
              <a:rPr lang="en-US" dirty="0">
                <a:solidFill>
                  <a:schemeClr val="tx1"/>
                </a:solidFill>
              </a:rPr>
              <a:t>The following devices can provide inter-VLAN routing: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Any Layer 3 multilayer Catalyst switch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Any external router with an interface that supports </a:t>
            </a:r>
            <a:r>
              <a:rPr lang="en-US" dirty="0" err="1">
                <a:solidFill>
                  <a:schemeClr val="tx1"/>
                </a:solidFill>
              </a:rPr>
              <a:t>trunking</a:t>
            </a:r>
            <a:r>
              <a:rPr lang="en-US" dirty="0">
                <a:solidFill>
                  <a:schemeClr val="tx1"/>
                </a:solidFill>
              </a:rPr>
              <a:t> (router-on-a-stick)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Any external router or group of routers with a separate interface in each VLAN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483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 err="1"/>
              <a:t>Introduction</a:t>
            </a:r>
            <a:r>
              <a:rPr lang="pt-PT" sz="3600" dirty="0"/>
              <a:t> to </a:t>
            </a:r>
            <a:r>
              <a:rPr lang="pt-PT" sz="3600" dirty="0" err="1"/>
              <a:t>Inter-VLAN</a:t>
            </a:r>
            <a:r>
              <a:rPr lang="pt-PT" sz="3600" dirty="0"/>
              <a:t> </a:t>
            </a:r>
            <a:r>
              <a:rPr lang="pt-PT" sz="3600" dirty="0" err="1"/>
              <a:t>Routing</a:t>
            </a:r>
            <a:endParaRPr lang="pt-PT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700" y="1760671"/>
            <a:ext cx="5394718" cy="23892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824" y="4252089"/>
            <a:ext cx="5314199" cy="229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352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/>
              <a:t>Router </a:t>
            </a:r>
            <a:r>
              <a:rPr lang="pt-PT" sz="3600" dirty="0" err="1"/>
              <a:t>vs</a:t>
            </a:r>
            <a:r>
              <a:rPr lang="pt-PT" sz="3600" dirty="0"/>
              <a:t> MLS for IVR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Router-on-a-stick is simple to implement because routers are usually available in every network, but most enterprise networks use multilayer switches to achieve high packet processing rates using hardware switching. </a:t>
            </a:r>
          </a:p>
          <a:p>
            <a:r>
              <a:rPr lang="en-US" dirty="0">
                <a:solidFill>
                  <a:schemeClr val="tx1"/>
                </a:solidFill>
              </a:rPr>
              <a:t>Layer 3 switches usually have packet-switching throughputs in the millions of packets per second (</a:t>
            </a:r>
            <a:r>
              <a:rPr lang="en-US" dirty="0" err="1">
                <a:solidFill>
                  <a:schemeClr val="tx1"/>
                </a:solidFill>
              </a:rPr>
              <a:t>pps</a:t>
            </a:r>
            <a:r>
              <a:rPr lang="en-US" dirty="0">
                <a:solidFill>
                  <a:schemeClr val="tx1"/>
                </a:solidFill>
              </a:rPr>
              <a:t>), whereas traditional general-purpose routers provide packet switching in the range of 100,000 </a:t>
            </a:r>
            <a:r>
              <a:rPr lang="en-US" dirty="0" err="1">
                <a:solidFill>
                  <a:schemeClr val="tx1"/>
                </a:solidFill>
              </a:rPr>
              <a:t>pps</a:t>
            </a:r>
            <a:r>
              <a:rPr lang="en-US" dirty="0">
                <a:solidFill>
                  <a:schemeClr val="tx1"/>
                </a:solidFill>
              </a:rPr>
              <a:t> to more than 1 million </a:t>
            </a:r>
            <a:r>
              <a:rPr lang="en-US" dirty="0" err="1">
                <a:solidFill>
                  <a:schemeClr val="tx1"/>
                </a:solidFill>
              </a:rPr>
              <a:t>pps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All the Catalyst multilayer switches support three different types of Layer 3 interfaces: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Routed port: </a:t>
            </a:r>
            <a:r>
              <a:rPr lang="en-US" dirty="0">
                <a:solidFill>
                  <a:schemeClr val="tx1"/>
                </a:solidFill>
              </a:rPr>
              <a:t>A pure Layer 3 interface similar to a routed port on a Cisco IOS router.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Switch virtual interface (SVI): </a:t>
            </a:r>
            <a:r>
              <a:rPr lang="en-US" dirty="0">
                <a:solidFill>
                  <a:schemeClr val="tx1"/>
                </a:solidFill>
              </a:rPr>
              <a:t>A virtual VLAN interface for inter-VLAN routing. In other words, switch virtual interfaces (SVIs) are the virtual routed VLAN interfaces.</a:t>
            </a:r>
          </a:p>
          <a:p>
            <a:pPr lvl="1"/>
            <a:r>
              <a:rPr lang="en-US" b="1" dirty="0">
                <a:solidFill>
                  <a:schemeClr val="tx1"/>
                </a:solidFill>
              </a:rPr>
              <a:t>Bridge virtual interface (BVI): </a:t>
            </a:r>
            <a:r>
              <a:rPr lang="en-US" dirty="0">
                <a:solidFill>
                  <a:schemeClr val="tx1"/>
                </a:solidFill>
              </a:rPr>
              <a:t>A Layer 3 virtual bridging interface.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969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Inter-VLAN Routing Using an External Router</a:t>
            </a:r>
            <a:endParaRPr lang="pt-PT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5965" y="1873624"/>
            <a:ext cx="4923790" cy="4441115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Configure </a:t>
            </a:r>
            <a:r>
              <a:rPr lang="en-US" dirty="0" err="1">
                <a:solidFill>
                  <a:schemeClr val="tx1"/>
                </a:solidFill>
              </a:rPr>
              <a:t>subinterfaces</a:t>
            </a:r>
            <a:r>
              <a:rPr lang="en-US" dirty="0">
                <a:solidFill>
                  <a:schemeClr val="tx1"/>
                </a:solidFill>
              </a:rPr>
              <a:t> so that R1 that will route between PC1 (VLAN10) </a:t>
            </a:r>
            <a:r>
              <a:rPr lang="pt-PT" dirty="0" err="1">
                <a:solidFill>
                  <a:schemeClr val="tx1"/>
                </a:solidFill>
              </a:rPr>
              <a:t>and</a:t>
            </a:r>
            <a:r>
              <a:rPr lang="pt-PT" dirty="0">
                <a:solidFill>
                  <a:schemeClr val="tx1"/>
                </a:solidFill>
              </a:rPr>
              <a:t> PC2 (VLAN20).</a:t>
            </a:r>
          </a:p>
          <a:p>
            <a:r>
              <a:rPr lang="en-US" dirty="0">
                <a:solidFill>
                  <a:schemeClr val="tx1"/>
                </a:solidFill>
              </a:rPr>
              <a:t>Configure a trunk so that R1 will receive the traffic that needs </a:t>
            </a:r>
            <a:r>
              <a:rPr lang="pt-PT" dirty="0">
                <a:solidFill>
                  <a:schemeClr val="tx1"/>
                </a:solidFill>
              </a:rPr>
              <a:t>to </a:t>
            </a:r>
            <a:r>
              <a:rPr lang="pt-PT" dirty="0" err="1">
                <a:solidFill>
                  <a:schemeClr val="tx1"/>
                </a:solidFill>
              </a:rPr>
              <a:t>be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routed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01" y="1538815"/>
            <a:ext cx="3497164" cy="495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916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765269"/>
            <a:ext cx="8042276" cy="1336956"/>
          </a:xfrm>
        </p:spPr>
        <p:txBody>
          <a:bodyPr>
            <a:noAutofit/>
          </a:bodyPr>
          <a:lstStyle/>
          <a:p>
            <a:r>
              <a:rPr lang="en-US" sz="3600" dirty="0"/>
              <a:t>Routing with an External Router Configuration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992" y="2102224"/>
            <a:ext cx="8218207" cy="463026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3400" dirty="0">
                <a:solidFill>
                  <a:schemeClr val="tx1"/>
                </a:solidFill>
              </a:rPr>
              <a:t>Configure router </a:t>
            </a:r>
            <a:r>
              <a:rPr lang="en-US" sz="3400" dirty="0" err="1">
                <a:solidFill>
                  <a:schemeClr val="tx1"/>
                </a:solidFill>
              </a:rPr>
              <a:t>subinterface</a:t>
            </a:r>
            <a:r>
              <a:rPr lang="en-US" sz="3400" dirty="0">
                <a:solidFill>
                  <a:schemeClr val="tx1"/>
                </a:solidFill>
              </a:rPr>
              <a:t> for routing of VLAN 10  / VLAN 20 </a:t>
            </a:r>
            <a:r>
              <a:rPr lang="pt-PT" sz="3400" dirty="0">
                <a:solidFill>
                  <a:schemeClr val="tx1"/>
                </a:solidFill>
              </a:rPr>
              <a:t>traffic.</a:t>
            </a:r>
          </a:p>
          <a:p>
            <a:pPr marL="0" indent="0">
              <a:buNone/>
            </a:pP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ethernet 0/0.10</a:t>
            </a:r>
          </a:p>
          <a:p>
            <a:pPr marL="0" indent="0">
              <a:buNone/>
            </a:pP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R1(config-subif)# 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encapsulation dot1q 10</a:t>
            </a:r>
          </a:p>
          <a:p>
            <a:pPr marL="0" indent="0">
              <a:buNone/>
            </a:pPr>
            <a:r>
              <a:rPr lang="en-US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</a:t>
            </a:r>
            <a:r>
              <a:rPr lang="en-US" sz="22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subif</a:t>
            </a:r>
            <a:r>
              <a:rPr lang="en-US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en-US" sz="22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address 10.0.10.1 255.255.255.0</a:t>
            </a:r>
          </a:p>
          <a:p>
            <a:pPr marL="0" indent="0">
              <a:buNone/>
            </a:pP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ethernet 0/0.20</a:t>
            </a:r>
          </a:p>
          <a:p>
            <a:pPr marL="0" indent="0">
              <a:buNone/>
            </a:pP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R1(config-subif)# 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encapsulation dot1q 20</a:t>
            </a:r>
          </a:p>
          <a:p>
            <a:pPr marL="0" indent="0">
              <a:buNone/>
            </a:pPr>
            <a:r>
              <a:rPr lang="en-US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R1(config-</a:t>
            </a:r>
            <a:r>
              <a:rPr lang="en-US" sz="22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subif</a:t>
            </a:r>
            <a:r>
              <a:rPr lang="en-US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en-US" sz="22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address 10.0.20.1 255.255.255.0</a:t>
            </a:r>
          </a:p>
          <a:p>
            <a:pPr marL="0" indent="0">
              <a:buNone/>
            </a:pPr>
            <a:r>
              <a:rPr lang="en-US" sz="3300" dirty="0">
                <a:solidFill>
                  <a:schemeClr val="tx1"/>
                </a:solidFill>
              </a:rPr>
              <a:t>Configure a </a:t>
            </a:r>
            <a:r>
              <a:rPr lang="en-US" sz="3300" dirty="0" err="1">
                <a:solidFill>
                  <a:schemeClr val="tx1"/>
                </a:solidFill>
              </a:rPr>
              <a:t>subinterface</a:t>
            </a:r>
            <a:r>
              <a:rPr lang="en-US" sz="3300" dirty="0">
                <a:solidFill>
                  <a:schemeClr val="tx1"/>
                </a:solidFill>
              </a:rPr>
              <a:t> for native VLAN </a:t>
            </a:r>
            <a:r>
              <a:rPr lang="pt-PT" sz="3300" dirty="0">
                <a:solidFill>
                  <a:schemeClr val="tx1"/>
                </a:solidFill>
              </a:rPr>
              <a:t>traffic.</a:t>
            </a:r>
            <a:endParaRPr lang="en-US" sz="3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ethernet 0/0.1</a:t>
            </a:r>
          </a:p>
          <a:p>
            <a:pPr marL="0" indent="0">
              <a:buNone/>
            </a:pP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pt-PT" sz="22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config-subif</a:t>
            </a: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22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encapsulation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dot1q 1 </a:t>
            </a:r>
            <a:r>
              <a:rPr lang="pt-PT" sz="22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native</a:t>
            </a:r>
            <a:endParaRPr lang="pt-PT" sz="2200" b="1" dirty="0">
              <a:solidFill>
                <a:schemeClr val="tx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pt-PT" sz="22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config-subif</a:t>
            </a:r>
            <a:r>
              <a:rPr lang="pt-PT" sz="22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22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pt-PT" sz="22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address</a:t>
            </a:r>
            <a:r>
              <a:rPr lang="pt-PT" sz="22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10.0.1.1 255.255.255.0</a:t>
            </a:r>
          </a:p>
        </p:txBody>
      </p:sp>
    </p:spTree>
    <p:extLst>
      <p:ext uri="{BB962C8B-B14F-4D97-AF65-F5344CB8AC3E}">
        <p14:creationId xmlns:p14="http://schemas.microsoft.com/office/powerpoint/2010/main" val="1370488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 err="1"/>
              <a:t>Verify</a:t>
            </a:r>
            <a:r>
              <a:rPr lang="pt-PT" sz="3600" dirty="0"/>
              <a:t> </a:t>
            </a:r>
            <a:r>
              <a:rPr lang="pt-PT" sz="3600" dirty="0" err="1"/>
              <a:t>configuration</a:t>
            </a:r>
            <a:endParaRPr lang="pt-PT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61" y="2203728"/>
            <a:ext cx="8480994" cy="2736761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45754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028" y="600635"/>
            <a:ext cx="8042276" cy="1336956"/>
          </a:xfrm>
        </p:spPr>
        <p:txBody>
          <a:bodyPr>
            <a:noAutofit/>
          </a:bodyPr>
          <a:lstStyle/>
          <a:p>
            <a:r>
              <a:rPr lang="en-US" sz="3600" dirty="0"/>
              <a:t>Routing with an External Router Configuration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057401"/>
            <a:ext cx="8042276" cy="4343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Configure switch trunk port. Allow only VLAN 1, 10, and </a:t>
            </a:r>
            <a:r>
              <a:rPr lang="pt-PT" dirty="0">
                <a:solidFill>
                  <a:schemeClr val="tx1"/>
                </a:solidFill>
              </a:rPr>
              <a:t>20 </a:t>
            </a:r>
            <a:r>
              <a:rPr lang="pt-PT" dirty="0" err="1">
                <a:solidFill>
                  <a:schemeClr val="tx1"/>
                </a:solidFill>
              </a:rPr>
              <a:t>traffic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  <a:p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SW1(</a:t>
            </a:r>
            <a:r>
              <a:rPr lang="pt-PT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interface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ethernet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0/0</a:t>
            </a:r>
          </a:p>
          <a:p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SW1(</a:t>
            </a:r>
            <a:r>
              <a:rPr lang="pt-PT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config-if</a:t>
            </a:r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trunk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encapsulation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dot1q</a:t>
            </a:r>
          </a:p>
          <a:p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SW1(</a:t>
            </a:r>
            <a:r>
              <a:rPr lang="pt-PT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config-if</a:t>
            </a:r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mode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trunk</a:t>
            </a:r>
            <a:endParaRPr lang="pt-PT" sz="20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r>
              <a:rPr lang="en-US" sz="2000" dirty="0">
                <a:solidFill>
                  <a:schemeClr val="tx1"/>
                </a:solidFill>
                <a:latin typeface="Consolas" panose="020B0609020204030204" pitchFamily="49" charset="0"/>
              </a:rPr>
              <a:t>SW1(</a:t>
            </a:r>
            <a:r>
              <a:rPr lang="en-US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en-US" sz="2000" dirty="0">
                <a:solidFill>
                  <a:schemeClr val="tx1"/>
                </a:solidFill>
                <a:latin typeface="Consolas" panose="020B0609020204030204" pitchFamily="49" charset="0"/>
              </a:rPr>
              <a:t>-if)# </a:t>
            </a:r>
            <a:r>
              <a:rPr lang="en-US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r>
              <a:rPr lang="en-US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trunk allowed </a:t>
            </a:r>
            <a:r>
              <a:rPr lang="en-US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vlan</a:t>
            </a:r>
            <a:r>
              <a:rPr lang="en-US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1,10,20</a:t>
            </a:r>
            <a:endParaRPr lang="pt-PT" sz="2000" dirty="0">
              <a:solidFill>
                <a:schemeClr val="tx1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6426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681318"/>
            <a:ext cx="8042276" cy="1336956"/>
          </a:xfrm>
        </p:spPr>
        <p:txBody>
          <a:bodyPr>
            <a:noAutofit/>
          </a:bodyPr>
          <a:lstStyle/>
          <a:p>
            <a:r>
              <a:rPr lang="pt-PT" sz="3600" dirty="0" err="1"/>
              <a:t>External</a:t>
            </a:r>
            <a:r>
              <a:rPr lang="pt-PT" sz="3600" dirty="0"/>
              <a:t> Routers: </a:t>
            </a:r>
            <a:r>
              <a:rPr lang="pt-PT" sz="3600" dirty="0" err="1"/>
              <a:t>Advantages</a:t>
            </a:r>
            <a:r>
              <a:rPr lang="pt-PT" sz="3600" dirty="0"/>
              <a:t> </a:t>
            </a:r>
            <a:r>
              <a:rPr lang="pt-PT" sz="3600" dirty="0" err="1"/>
              <a:t>Disadvantages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940860"/>
            <a:ext cx="8042276" cy="4343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The following are advantages of external router usage:</a:t>
            </a:r>
          </a:p>
          <a:p>
            <a:r>
              <a:rPr lang="en-US" dirty="0">
                <a:solidFill>
                  <a:schemeClr val="tx1"/>
                </a:solidFill>
              </a:rPr>
              <a:t>An external router works with any switch because Layer 3 services are not required on the switch. Many switches do not contain Layer 3 forwarding capability, especially switches that are used at the access layer of a hierarchical network. </a:t>
            </a:r>
          </a:p>
          <a:p>
            <a:r>
              <a:rPr lang="en-US" dirty="0">
                <a:solidFill>
                  <a:schemeClr val="tx1"/>
                </a:solidFill>
              </a:rPr>
              <a:t>The implementation is simple. Only one switch port and one router interface require configuration. </a:t>
            </a:r>
          </a:p>
          <a:p>
            <a:r>
              <a:rPr lang="en-US" dirty="0">
                <a:solidFill>
                  <a:schemeClr val="tx1"/>
                </a:solidFill>
              </a:rPr>
              <a:t>If the network design includes only Layer 2 switches, the design and also the process for troubleshooting traffic flow become very simple because there is only one place in the network </a:t>
            </a:r>
            <a:r>
              <a:rPr lang="pt-PT" dirty="0" err="1">
                <a:solidFill>
                  <a:schemeClr val="tx1"/>
                </a:solidFill>
              </a:rPr>
              <a:t>where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VLANs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interconnect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9149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690282"/>
            <a:ext cx="8042276" cy="1336956"/>
          </a:xfrm>
        </p:spPr>
        <p:txBody>
          <a:bodyPr>
            <a:noAutofit/>
          </a:bodyPr>
          <a:lstStyle/>
          <a:p>
            <a:r>
              <a:rPr lang="pt-PT" sz="3600" dirty="0" err="1"/>
              <a:t>External</a:t>
            </a:r>
            <a:r>
              <a:rPr lang="pt-PT" sz="3600" dirty="0"/>
              <a:t> Routers: </a:t>
            </a:r>
            <a:r>
              <a:rPr lang="pt-PT" sz="3600" dirty="0" err="1"/>
              <a:t>Advantages</a:t>
            </a:r>
            <a:r>
              <a:rPr lang="pt-PT" sz="3600" dirty="0"/>
              <a:t> </a:t>
            </a:r>
            <a:r>
              <a:rPr lang="pt-PT" sz="3600" dirty="0" err="1"/>
              <a:t>Disadvantages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102224"/>
            <a:ext cx="8042276" cy="4343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The following are disadvantages of external router usage:</a:t>
            </a:r>
          </a:p>
          <a:p>
            <a:r>
              <a:rPr lang="en-US" dirty="0">
                <a:solidFill>
                  <a:schemeClr val="tx1"/>
                </a:solidFill>
              </a:rPr>
              <a:t>The router is a single point of failure.</a:t>
            </a:r>
          </a:p>
          <a:p>
            <a:r>
              <a:rPr lang="en-US" dirty="0">
                <a:solidFill>
                  <a:schemeClr val="tx1"/>
                </a:solidFill>
              </a:rPr>
              <a:t>A single traffic path may become congested. With a router-on-a-stick model, the trunk link is limited by the speed of the router interface being shared across all trunked VLANs</a:t>
            </a:r>
          </a:p>
          <a:p>
            <a:r>
              <a:rPr lang="en-US" dirty="0">
                <a:solidFill>
                  <a:schemeClr val="tx1"/>
                </a:solidFill>
              </a:rPr>
              <a:t>Latency may be introduced as frames leave and reenter the switch chassis multiple times and as the router makes software-based routing decisions. 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849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618568"/>
            <a:ext cx="8042276" cy="1336956"/>
          </a:xfrm>
        </p:spPr>
        <p:txBody>
          <a:bodyPr>
            <a:noAutofit/>
          </a:bodyPr>
          <a:lstStyle/>
          <a:p>
            <a:r>
              <a:rPr lang="en-US" sz="3600" dirty="0"/>
              <a:t>Inter-VLAN Routing Using Switch Virtual Interfaces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93" y="1869142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An SVI is a virtual interface configured within a multilayer switch, as compared to external router configuration</a:t>
            </a:r>
          </a:p>
          <a:p>
            <a:r>
              <a:rPr lang="en-US" dirty="0">
                <a:solidFill>
                  <a:schemeClr val="tx1"/>
                </a:solidFill>
              </a:rPr>
              <a:t>An SVI can be created for any VLAN that exists on the switch. Only one VLAN associates with one SVI.</a:t>
            </a:r>
            <a:endParaRPr lang="pt-PT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480" y="3665274"/>
            <a:ext cx="7239866" cy="287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68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Switch Virtual Interfaces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An SVI is “virtual” in that there is no physical port dedicated to the interface, yet it can perform the same functions for the VLAN as a router interface would </a:t>
            </a:r>
          </a:p>
          <a:p>
            <a:r>
              <a:rPr lang="en-US" dirty="0">
                <a:solidFill>
                  <a:schemeClr val="tx1"/>
                </a:solidFill>
              </a:rPr>
              <a:t>Can be configured in much the same way as a router interface (IP address, inbound/outbound access control lists [ACLs], and so on). </a:t>
            </a:r>
          </a:p>
          <a:p>
            <a:r>
              <a:rPr lang="en-US" dirty="0">
                <a:solidFill>
                  <a:schemeClr val="tx1"/>
                </a:solidFill>
              </a:rPr>
              <a:t>The SVI for the VLAN provides Layer 3 processing for packets to or from all switch ports associated </a:t>
            </a:r>
            <a:r>
              <a:rPr lang="pt-PT" dirty="0" err="1">
                <a:solidFill>
                  <a:schemeClr val="tx1"/>
                </a:solidFill>
              </a:rPr>
              <a:t>with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that</a:t>
            </a:r>
            <a:r>
              <a:rPr lang="pt-PT" dirty="0">
                <a:solidFill>
                  <a:schemeClr val="tx1"/>
                </a:solidFill>
              </a:rPr>
              <a:t> VLAN.</a:t>
            </a:r>
          </a:p>
          <a:p>
            <a:r>
              <a:rPr lang="en-US" dirty="0">
                <a:solidFill>
                  <a:schemeClr val="tx1"/>
                </a:solidFill>
              </a:rPr>
              <a:t>By default, an SVI is created for the default VLAN (VLAN1) to permit remote switch </a:t>
            </a:r>
            <a:r>
              <a:rPr lang="pt-PT" dirty="0" err="1">
                <a:solidFill>
                  <a:schemeClr val="tx1"/>
                </a:solidFill>
              </a:rPr>
              <a:t>administration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Additional SVIs must be explicitly created and the number used corresponds to the VLAN tag associated.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0258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 err="1"/>
              <a:t>Reasons</a:t>
            </a:r>
            <a:r>
              <a:rPr lang="pt-PT" sz="3600" dirty="0"/>
              <a:t> to configure SVI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To provide a gateway for a VLAN so that traffic can be routed into or out of that </a:t>
            </a:r>
            <a:r>
              <a:rPr lang="pt-PT" dirty="0">
                <a:solidFill>
                  <a:schemeClr val="tx1"/>
                </a:solidFill>
              </a:rPr>
              <a:t>VLAN</a:t>
            </a:r>
          </a:p>
          <a:p>
            <a:r>
              <a:rPr lang="en-US" dirty="0">
                <a:solidFill>
                  <a:schemeClr val="tx1"/>
                </a:solidFill>
              </a:rPr>
              <a:t>To provide fallback bridging if it is required for </a:t>
            </a:r>
            <a:r>
              <a:rPr lang="en-US" dirty="0" err="1">
                <a:solidFill>
                  <a:schemeClr val="tx1"/>
                </a:solidFill>
              </a:rPr>
              <a:t>nonroutable</a:t>
            </a:r>
            <a:r>
              <a:rPr lang="en-US" dirty="0">
                <a:solidFill>
                  <a:schemeClr val="tx1"/>
                </a:solidFill>
              </a:rPr>
              <a:t> protocols</a:t>
            </a:r>
          </a:p>
          <a:p>
            <a:r>
              <a:rPr lang="en-US" dirty="0">
                <a:solidFill>
                  <a:schemeClr val="tx1"/>
                </a:solidFill>
              </a:rPr>
              <a:t>To provide Layer 3 IP connectivity to the switch</a:t>
            </a:r>
          </a:p>
          <a:p>
            <a:r>
              <a:rPr lang="en-US" dirty="0">
                <a:solidFill>
                  <a:schemeClr val="tx1"/>
                </a:solidFill>
              </a:rPr>
              <a:t>To support routing protocol and bridging configurations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522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603904"/>
            <a:ext cx="8042276" cy="973884"/>
          </a:xfrm>
        </p:spPr>
        <p:txBody>
          <a:bodyPr/>
          <a:lstStyle/>
          <a:p>
            <a:r>
              <a:rPr lang="pt-PT" sz="3600" dirty="0"/>
              <a:t>SVI: </a:t>
            </a:r>
            <a:r>
              <a:rPr lang="pt-PT" sz="3600" dirty="0" err="1"/>
              <a:t>Advantages</a:t>
            </a:r>
            <a:r>
              <a:rPr lang="pt-PT" sz="3600" dirty="0"/>
              <a:t> </a:t>
            </a:r>
            <a:r>
              <a:rPr lang="pt-PT" sz="3600" dirty="0" err="1"/>
              <a:t>and</a:t>
            </a:r>
            <a:r>
              <a:rPr lang="pt-PT" sz="3600" dirty="0"/>
              <a:t> </a:t>
            </a:r>
            <a:r>
              <a:rPr lang="pt-PT" sz="3600" dirty="0" err="1"/>
              <a:t>Disadvantages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940860"/>
            <a:ext cx="8042276" cy="43434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The following are some of the advantages of SVI:</a:t>
            </a:r>
          </a:p>
          <a:p>
            <a:r>
              <a:rPr lang="en-US" dirty="0">
                <a:solidFill>
                  <a:schemeClr val="tx1"/>
                </a:solidFill>
              </a:rPr>
              <a:t>It is much faster than router-on-a-stick because everything is hardware switched and </a:t>
            </a:r>
            <a:r>
              <a:rPr lang="pt-PT" dirty="0" err="1">
                <a:solidFill>
                  <a:schemeClr val="tx1"/>
                </a:solidFill>
              </a:rPr>
              <a:t>routed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No need for external links from the switch to the router for routing.</a:t>
            </a:r>
          </a:p>
          <a:p>
            <a:r>
              <a:rPr lang="en-US" dirty="0">
                <a:solidFill>
                  <a:schemeClr val="tx1"/>
                </a:solidFill>
              </a:rPr>
              <a:t>Not limited to one link. Layer 2 </a:t>
            </a:r>
            <a:r>
              <a:rPr lang="en-US" dirty="0" err="1">
                <a:solidFill>
                  <a:schemeClr val="tx1"/>
                </a:solidFill>
              </a:rPr>
              <a:t>EtherChannels</a:t>
            </a:r>
            <a:r>
              <a:rPr lang="en-US" dirty="0">
                <a:solidFill>
                  <a:schemeClr val="tx1"/>
                </a:solidFill>
              </a:rPr>
              <a:t> can be used between the switches to </a:t>
            </a:r>
            <a:r>
              <a:rPr lang="pt-PT" dirty="0" err="1">
                <a:solidFill>
                  <a:schemeClr val="tx1"/>
                </a:solidFill>
              </a:rPr>
              <a:t>get</a:t>
            </a:r>
            <a:r>
              <a:rPr lang="pt-PT" dirty="0">
                <a:solidFill>
                  <a:schemeClr val="tx1"/>
                </a:solidFill>
              </a:rPr>
              <a:t> more </a:t>
            </a:r>
            <a:r>
              <a:rPr lang="pt-PT" dirty="0" err="1">
                <a:solidFill>
                  <a:schemeClr val="tx1"/>
                </a:solidFill>
              </a:rPr>
              <a:t>bandwidth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Latency is much lower because it does not need to leave the switch.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The following are some of the disadvantages:</a:t>
            </a:r>
          </a:p>
          <a:p>
            <a:r>
              <a:rPr lang="en-US" dirty="0">
                <a:solidFill>
                  <a:schemeClr val="tx1"/>
                </a:solidFill>
              </a:rPr>
              <a:t>It needs a Layer 3 switch to perform inter-VLAN routing, which is more expensive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6835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 err="1"/>
              <a:t>Routing</a:t>
            </a:r>
            <a:r>
              <a:rPr lang="pt-PT" sz="3600" dirty="0"/>
              <a:t> </a:t>
            </a:r>
            <a:r>
              <a:rPr lang="pt-PT" sz="3600" dirty="0" err="1"/>
              <a:t>with</a:t>
            </a:r>
            <a:r>
              <a:rPr lang="pt-PT" sz="3600" dirty="0"/>
              <a:t> </a:t>
            </a:r>
            <a:r>
              <a:rPr lang="pt-PT" sz="3600" dirty="0" err="1"/>
              <a:t>Routed</a:t>
            </a:r>
            <a:r>
              <a:rPr lang="pt-PT" sz="3600" dirty="0"/>
              <a:t> </a:t>
            </a:r>
            <a:r>
              <a:rPr lang="pt-PT" sz="3600" dirty="0" err="1"/>
              <a:t>Ports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9036" y="1444532"/>
            <a:ext cx="5022134" cy="5745708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A routed port is a physical port that acts similarly to a port on a traditional router with Layer 3 addresses configured. </a:t>
            </a:r>
          </a:p>
          <a:p>
            <a:r>
              <a:rPr lang="en-US" dirty="0">
                <a:solidFill>
                  <a:schemeClr val="tx1"/>
                </a:solidFill>
              </a:rPr>
              <a:t>Unlike an access port, a routed port is not associated with a particular VLAN. A routed port behaves like a regular router interface. </a:t>
            </a:r>
          </a:p>
          <a:p>
            <a:r>
              <a:rPr lang="en-US" dirty="0">
                <a:solidFill>
                  <a:schemeClr val="tx1"/>
                </a:solidFill>
              </a:rPr>
              <a:t>Also, because Layer 2 functionality has been removed, Layer 2 protocols.</a:t>
            </a:r>
          </a:p>
          <a:p>
            <a:r>
              <a:rPr lang="en-US" dirty="0">
                <a:solidFill>
                  <a:schemeClr val="tx1"/>
                </a:solidFill>
              </a:rPr>
              <a:t>Link Aggregation Control Protocol (LACP), which can be used to build either Layer 2 or Layer 3 </a:t>
            </a:r>
            <a:r>
              <a:rPr lang="en-US" dirty="0" err="1">
                <a:solidFill>
                  <a:schemeClr val="tx1"/>
                </a:solidFill>
              </a:rPr>
              <a:t>EtherChannel</a:t>
            </a:r>
            <a:r>
              <a:rPr lang="en-US" dirty="0">
                <a:solidFill>
                  <a:schemeClr val="tx1"/>
                </a:solidFill>
              </a:rPr>
              <a:t> bundles, would still function at </a:t>
            </a:r>
            <a:r>
              <a:rPr lang="pt-PT" dirty="0" err="1">
                <a:solidFill>
                  <a:schemeClr val="tx1"/>
                </a:solidFill>
              </a:rPr>
              <a:t>Layer</a:t>
            </a:r>
            <a:r>
              <a:rPr lang="pt-PT" dirty="0">
                <a:solidFill>
                  <a:schemeClr val="tx1"/>
                </a:solidFill>
              </a:rPr>
              <a:t> 3.</a:t>
            </a:r>
          </a:p>
          <a:p>
            <a:r>
              <a:rPr lang="en-US" dirty="0">
                <a:solidFill>
                  <a:schemeClr val="tx1"/>
                </a:solidFill>
              </a:rPr>
              <a:t>Routed ports are used for point-to-point links</a:t>
            </a:r>
          </a:p>
          <a:p>
            <a:r>
              <a:rPr lang="en-US" dirty="0">
                <a:solidFill>
                  <a:schemeClr val="tx1"/>
                </a:solidFill>
              </a:rPr>
              <a:t>Routed interfaces do not support </a:t>
            </a:r>
            <a:r>
              <a:rPr lang="en-US" dirty="0" err="1">
                <a:solidFill>
                  <a:schemeClr val="tx1"/>
                </a:solidFill>
              </a:rPr>
              <a:t>subinterfaces</a:t>
            </a:r>
            <a:r>
              <a:rPr lang="en-US" dirty="0">
                <a:solidFill>
                  <a:schemeClr val="tx1"/>
                </a:solidFill>
              </a:rPr>
              <a:t> as with Cisco IOS routers.</a:t>
            </a:r>
          </a:p>
          <a:p>
            <a:r>
              <a:rPr lang="en-US" dirty="0">
                <a:solidFill>
                  <a:schemeClr val="tx1"/>
                </a:solidFill>
              </a:rPr>
              <a:t>To configure routed ports, make sure to configure the respective interface as a Layer 3 interface using the </a:t>
            </a:r>
            <a:r>
              <a:rPr lang="en-US" b="1" dirty="0">
                <a:solidFill>
                  <a:schemeClr val="tx1"/>
                </a:solidFill>
              </a:rPr>
              <a:t>no </a:t>
            </a:r>
            <a:r>
              <a:rPr lang="en-US" b="1" dirty="0" err="1">
                <a:solidFill>
                  <a:schemeClr val="tx1"/>
                </a:solidFill>
              </a:rPr>
              <a:t>switchport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interface command</a:t>
            </a:r>
            <a:endParaRPr lang="pt-PT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99" y="1472972"/>
            <a:ext cx="3719637" cy="5131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9834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 err="1"/>
              <a:t>Routed</a:t>
            </a:r>
            <a:r>
              <a:rPr lang="pt-PT" sz="3600" dirty="0"/>
              <a:t> </a:t>
            </a:r>
            <a:r>
              <a:rPr lang="pt-PT" sz="3600" dirty="0" err="1"/>
              <a:t>Ports</a:t>
            </a:r>
            <a:r>
              <a:rPr lang="pt-PT" sz="3600" dirty="0"/>
              <a:t>: </a:t>
            </a:r>
            <a:r>
              <a:rPr lang="pt-PT" sz="3600" dirty="0" err="1"/>
              <a:t>Advantages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Following are some of the advantages of routed ports:</a:t>
            </a:r>
          </a:p>
          <a:p>
            <a:r>
              <a:rPr lang="en-US" dirty="0">
                <a:solidFill>
                  <a:schemeClr val="tx1"/>
                </a:solidFill>
              </a:rPr>
              <a:t>A multilayer switch can have SVI and routed ports in a single switch. </a:t>
            </a:r>
          </a:p>
          <a:p>
            <a:r>
              <a:rPr lang="en-US" dirty="0">
                <a:solidFill>
                  <a:schemeClr val="tx1"/>
                </a:solidFill>
              </a:rPr>
              <a:t>How is this an advantage of a routed port?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Multilayer switches forward either Layer 2 or Layer 3 traffic in hardware, so it helps </a:t>
            </a:r>
            <a:r>
              <a:rPr lang="pt-PT" dirty="0">
                <a:solidFill>
                  <a:schemeClr val="tx1"/>
                </a:solidFill>
              </a:rPr>
              <a:t>to do </a:t>
            </a:r>
            <a:r>
              <a:rPr lang="pt-PT" dirty="0" err="1">
                <a:solidFill>
                  <a:schemeClr val="tx1"/>
                </a:solidFill>
              </a:rPr>
              <a:t>routing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faster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6143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Configuring Inter-VLAN Routing Using SVI and Routed Ports</a:t>
            </a:r>
            <a:endParaRPr lang="pt-PT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548" y="1702900"/>
            <a:ext cx="7154059" cy="5141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5064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200" dirty="0" err="1"/>
              <a:t>Configuring</a:t>
            </a:r>
            <a:r>
              <a:rPr lang="pt-PT" sz="3200" dirty="0"/>
              <a:t> </a:t>
            </a:r>
            <a:r>
              <a:rPr lang="en-US" sz="3200" dirty="0"/>
              <a:t>Routing on a Multilayer Switch</a:t>
            </a:r>
            <a:endParaRPr lang="pt-PT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173" y="1859630"/>
            <a:ext cx="4454240" cy="22628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Step 1. </a:t>
            </a:r>
            <a:r>
              <a:rPr lang="en-US" sz="1800" dirty="0">
                <a:solidFill>
                  <a:schemeClr val="tx1"/>
                </a:solidFill>
              </a:rPr>
              <a:t>Create VLANs 10 and 20: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</a:t>
            </a:r>
            <a:r>
              <a:rPr lang="pt-PT" sz="14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14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vlan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 10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</a:t>
            </a:r>
            <a:r>
              <a:rPr lang="pt-PT" sz="14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config-vlan</a:t>
            </a: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14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vlan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 20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Step 2. </a:t>
            </a:r>
            <a:r>
              <a:rPr lang="en-US" sz="1800" dirty="0">
                <a:solidFill>
                  <a:schemeClr val="tx1"/>
                </a:solidFill>
              </a:rPr>
              <a:t>On DSW1, enable IPv4 routing: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DSW1(config)# 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ip routing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962615" y="2991070"/>
            <a:ext cx="5815155" cy="3965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US" sz="1800" b="1" dirty="0">
                <a:solidFill>
                  <a:schemeClr val="tx1"/>
                </a:solidFill>
              </a:rPr>
              <a:t>Step 3. </a:t>
            </a:r>
            <a:r>
              <a:rPr lang="en-US" sz="1800" dirty="0">
                <a:solidFill>
                  <a:schemeClr val="tx1"/>
                </a:solidFill>
              </a:rPr>
              <a:t>Configure SVI for VLANs with IP address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DSW1(config)# 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interface vlan 10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DSW1(config-if)# </a:t>
            </a:r>
            <a:r>
              <a:rPr lang="en-US" sz="14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ip</a:t>
            </a:r>
            <a:r>
              <a:rPr lang="en-US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 address 10.0.10.1 255.255.255.0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DSW1(config-if)# 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no shutdown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DSW1(config)# 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interface vlan 20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DSW1(config-if)# </a:t>
            </a:r>
            <a:r>
              <a:rPr lang="en-US" sz="14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ip</a:t>
            </a:r>
            <a:r>
              <a:rPr lang="en-US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 address 10.0.20.1 255.255.255.0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DSW1(config-if)# 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no shutdown</a:t>
            </a:r>
            <a:endParaRPr lang="pt-PT" sz="1200" dirty="0">
              <a:solidFill>
                <a:schemeClr val="tx1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8551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200" dirty="0" err="1"/>
              <a:t>Configuring</a:t>
            </a:r>
            <a:r>
              <a:rPr lang="pt-PT" sz="3200" dirty="0"/>
              <a:t> </a:t>
            </a:r>
            <a:r>
              <a:rPr lang="en-US" sz="3200" dirty="0"/>
              <a:t>Routing on a Multilayer Switch</a:t>
            </a:r>
            <a:endParaRPr lang="pt-PT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783" y="1808922"/>
            <a:ext cx="8323194" cy="475090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</a:rPr>
              <a:t>Step 4. </a:t>
            </a:r>
            <a:r>
              <a:rPr lang="en-US" sz="1400" dirty="0">
                <a:solidFill>
                  <a:schemeClr val="tx1"/>
                </a:solidFill>
              </a:rPr>
              <a:t>Turn the interface that connects to R1 (Ethernet 0/0) into a routed interface and configure it with IP address.</a:t>
            </a:r>
          </a:p>
          <a:p>
            <a:pPr marL="0" indent="0">
              <a:buNone/>
            </a:pPr>
            <a:r>
              <a:rPr lang="pt-PT" sz="1200" dirty="0">
                <a:solidFill>
                  <a:schemeClr val="tx1"/>
                </a:solidFill>
                <a:latin typeface="Consolas" panose="020B0609020204030204" pitchFamily="49" charset="0"/>
              </a:rPr>
              <a:t>DSW1(</a:t>
            </a:r>
            <a:r>
              <a:rPr lang="pt-PT" sz="12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12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1200" b="1" dirty="0">
                <a:solidFill>
                  <a:schemeClr val="tx1"/>
                </a:solidFill>
                <a:latin typeface="Consolas" panose="020B0609020204030204" pitchFamily="49" charset="0"/>
              </a:rPr>
              <a:t>interface </a:t>
            </a:r>
            <a:r>
              <a:rPr lang="pt-PT" sz="1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ethernet</a:t>
            </a:r>
            <a:r>
              <a:rPr lang="pt-PT" sz="1200" b="1" dirty="0">
                <a:solidFill>
                  <a:schemeClr val="tx1"/>
                </a:solidFill>
                <a:latin typeface="Consolas" panose="020B0609020204030204" pitchFamily="49" charset="0"/>
              </a:rPr>
              <a:t> 0/2</a:t>
            </a:r>
          </a:p>
          <a:p>
            <a:pPr marL="0" indent="0">
              <a:buNone/>
            </a:pPr>
            <a:r>
              <a:rPr lang="pt-PT" sz="1200" dirty="0">
                <a:solidFill>
                  <a:schemeClr val="tx1"/>
                </a:solidFill>
                <a:latin typeface="Consolas" panose="020B0609020204030204" pitchFamily="49" charset="0"/>
              </a:rPr>
              <a:t>DSW1(</a:t>
            </a:r>
            <a:r>
              <a:rPr lang="pt-PT" sz="12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config-if</a:t>
            </a:r>
            <a:r>
              <a:rPr lang="pt-PT" sz="12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1200" b="1" dirty="0">
                <a:solidFill>
                  <a:schemeClr val="tx1"/>
                </a:solidFill>
                <a:latin typeface="Consolas" panose="020B0609020204030204" pitchFamily="49" charset="0"/>
              </a:rPr>
              <a:t>no </a:t>
            </a:r>
            <a:r>
              <a:rPr lang="pt-PT" sz="1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endParaRPr lang="pt-PT" sz="12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Consolas" panose="020B0609020204030204" pitchFamily="49" charset="0"/>
              </a:rPr>
              <a:t>*Nov 28 15:03:55.138: %LINK-3-UPDOWN: Interface Ethernet0/2, changed </a:t>
            </a:r>
            <a:r>
              <a:rPr lang="pt-PT" sz="1200" dirty="0" err="1">
                <a:solidFill>
                  <a:schemeClr val="tx1"/>
                </a:solidFill>
                <a:latin typeface="Consolas" panose="020B0609020204030204" pitchFamily="49" charset="0"/>
              </a:rPr>
              <a:t>state</a:t>
            </a:r>
            <a:r>
              <a:rPr lang="pt-PT" sz="1200" dirty="0">
                <a:solidFill>
                  <a:schemeClr val="tx1"/>
                </a:solidFill>
                <a:latin typeface="Consolas" panose="020B0609020204030204" pitchFamily="49" charset="0"/>
              </a:rPr>
              <a:t> to </a:t>
            </a:r>
            <a:r>
              <a:rPr lang="pt-PT" sz="1200" dirty="0" err="1">
                <a:solidFill>
                  <a:schemeClr val="tx1"/>
                </a:solidFill>
                <a:latin typeface="Consolas" panose="020B0609020204030204" pitchFamily="49" charset="0"/>
              </a:rPr>
              <a:t>up</a:t>
            </a:r>
            <a:endParaRPr lang="pt-PT" sz="1200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Consolas" panose="020B0609020204030204" pitchFamily="49" charset="0"/>
              </a:rPr>
              <a:t>*Nov 28 15:03:56.142: %LINEPROTO-5-UPDOWN: Line protocol on Interface Ethernet0/2, changed state to up</a:t>
            </a:r>
          </a:p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Consolas" panose="020B0609020204030204" pitchFamily="49" charset="0"/>
              </a:rPr>
              <a:t>DSW1(</a:t>
            </a:r>
            <a:r>
              <a:rPr lang="en-US" sz="12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en-US" sz="1200" dirty="0">
                <a:solidFill>
                  <a:schemeClr val="tx1"/>
                </a:solidFill>
                <a:latin typeface="Consolas" panose="020B0609020204030204" pitchFamily="49" charset="0"/>
              </a:rPr>
              <a:t>-if)# </a:t>
            </a:r>
            <a:r>
              <a:rPr lang="en-US" sz="1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ip</a:t>
            </a:r>
            <a:r>
              <a:rPr lang="en-US" sz="1200" b="1" dirty="0">
                <a:solidFill>
                  <a:schemeClr val="tx1"/>
                </a:solidFill>
                <a:latin typeface="Consolas" panose="020B0609020204030204" pitchFamily="49" charset="0"/>
              </a:rPr>
              <a:t> address 10.0.99.1 255.255.255.0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</a:rPr>
              <a:t>Step 5. </a:t>
            </a:r>
            <a:r>
              <a:rPr lang="en-US" sz="1400" dirty="0">
                <a:solidFill>
                  <a:schemeClr val="tx1"/>
                </a:solidFill>
              </a:rPr>
              <a:t>Configure </a:t>
            </a:r>
            <a:r>
              <a:rPr lang="pt-PT" sz="1400" dirty="0">
                <a:solidFill>
                  <a:schemeClr val="tx1"/>
                </a:solidFill>
              </a:rPr>
              <a:t>a </a:t>
            </a:r>
            <a:r>
              <a:rPr lang="pt-PT" sz="1400" dirty="0" err="1">
                <a:solidFill>
                  <a:schemeClr val="tx1"/>
                </a:solidFill>
              </a:rPr>
              <a:t>Routing</a:t>
            </a:r>
            <a:r>
              <a:rPr lang="pt-PT" sz="1400" dirty="0">
                <a:solidFill>
                  <a:schemeClr val="tx1"/>
                </a:solidFill>
              </a:rPr>
              <a:t> </a:t>
            </a:r>
            <a:r>
              <a:rPr lang="pt-PT" sz="1400" dirty="0" err="1">
                <a:solidFill>
                  <a:schemeClr val="tx1"/>
                </a:solidFill>
              </a:rPr>
              <a:t>Protocol</a:t>
            </a:r>
            <a:endParaRPr lang="pt-PT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</a:t>
            </a:r>
            <a:r>
              <a:rPr lang="pt-PT" sz="14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router </a:t>
            </a:r>
            <a:r>
              <a:rPr lang="pt-PT" sz="14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eigrp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 1</a:t>
            </a:r>
          </a:p>
          <a:p>
            <a:pPr marL="0" indent="0">
              <a:buNone/>
            </a:pP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DSW1(</a:t>
            </a:r>
            <a:r>
              <a:rPr lang="pt-PT" sz="14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1400" dirty="0">
                <a:solidFill>
                  <a:schemeClr val="tx1"/>
                </a:solidFill>
                <a:latin typeface="Consolas" panose="020B0609020204030204" pitchFamily="49" charset="0"/>
              </a:rPr>
              <a:t>-router)# </a:t>
            </a:r>
            <a:r>
              <a:rPr lang="pt-PT" sz="1400" b="1" dirty="0">
                <a:solidFill>
                  <a:schemeClr val="tx1"/>
                </a:solidFill>
                <a:latin typeface="Consolas" panose="020B0609020204030204" pitchFamily="49" charset="0"/>
              </a:rPr>
              <a:t>network 10.0.0.0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  <a:latin typeface="Consolas" panose="020B0609020204030204" pitchFamily="49" charset="0"/>
              </a:rPr>
              <a:t>Nov 28 15:12:22.448: %DUAL-5-NBRCHANGE: EIGRP-IPv4 1: Neighbor 10.0.99.2 (Ethernet0/2) is up: new adjacency</a:t>
            </a:r>
            <a:endParaRPr lang="pt-PT" sz="1100" dirty="0">
              <a:solidFill>
                <a:schemeClr val="tx1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1879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36783"/>
            <a:ext cx="8042276" cy="1336956"/>
          </a:xfrm>
        </p:spPr>
        <p:txBody>
          <a:bodyPr/>
          <a:lstStyle/>
          <a:p>
            <a:r>
              <a:rPr lang="en-US" sz="3600" dirty="0"/>
              <a:t>Using the SVI </a:t>
            </a:r>
            <a:r>
              <a:rPr lang="en-US" sz="3600" dirty="0" err="1"/>
              <a:t>autostate</a:t>
            </a:r>
            <a:r>
              <a:rPr lang="en-US" sz="3600" dirty="0"/>
              <a:t> exclude Command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838740"/>
            <a:ext cx="8042276" cy="434340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The SVI interface is brought up when one Layer 2 port in the VLAN has had time to converge (transition from STP listening-learning state to forwarding state). </a:t>
            </a:r>
          </a:p>
          <a:p>
            <a:r>
              <a:rPr lang="en-US" dirty="0">
                <a:solidFill>
                  <a:schemeClr val="tx1"/>
                </a:solidFill>
              </a:rPr>
              <a:t>The default action when a VLAN has multiple ports is that the SVI goes down when all ports in the VLAN go down. </a:t>
            </a:r>
          </a:p>
          <a:p>
            <a:r>
              <a:rPr lang="en-US" dirty="0">
                <a:solidFill>
                  <a:schemeClr val="tx1"/>
                </a:solidFill>
              </a:rPr>
              <a:t>This action prevents features such as routing protocols from using the VLAN interface as if it were fully operational and minimizes other problems, such as </a:t>
            </a:r>
            <a:r>
              <a:rPr lang="pt-PT" dirty="0" err="1">
                <a:solidFill>
                  <a:schemeClr val="tx1"/>
                </a:solidFill>
              </a:rPr>
              <a:t>routing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black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holes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You can use the SVI </a:t>
            </a:r>
            <a:r>
              <a:rPr lang="en-US" b="1" dirty="0" err="1">
                <a:solidFill>
                  <a:schemeClr val="tx1"/>
                </a:solidFill>
              </a:rPr>
              <a:t>autostate</a:t>
            </a:r>
            <a:r>
              <a:rPr lang="en-US" b="1" dirty="0">
                <a:solidFill>
                  <a:schemeClr val="tx1"/>
                </a:solidFill>
              </a:rPr>
              <a:t> exclude </a:t>
            </a:r>
            <a:r>
              <a:rPr lang="en-US" dirty="0">
                <a:solidFill>
                  <a:schemeClr val="tx1"/>
                </a:solidFill>
              </a:rPr>
              <a:t>command to configure a port so that it is not included in the SVI line-state up-and-down calculation.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2013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87088"/>
            <a:ext cx="8042276" cy="1336956"/>
          </a:xfrm>
        </p:spPr>
        <p:txBody>
          <a:bodyPr>
            <a:normAutofit/>
          </a:bodyPr>
          <a:lstStyle/>
          <a:p>
            <a:r>
              <a:rPr lang="en-US" sz="3600" dirty="0"/>
              <a:t>Configuring </a:t>
            </a:r>
            <a:r>
              <a:rPr lang="en-US" sz="3600" dirty="0" err="1"/>
              <a:t>autostate</a:t>
            </a:r>
            <a:r>
              <a:rPr lang="en-US" sz="3600" dirty="0"/>
              <a:t> exclude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928191"/>
            <a:ext cx="8042276" cy="4343400"/>
          </a:xfrm>
        </p:spPr>
        <p:txBody>
          <a:bodyPr>
            <a:normAutofit/>
          </a:bodyPr>
          <a:lstStyle/>
          <a:p>
            <a:r>
              <a:rPr lang="pt-PT" sz="2200" dirty="0" err="1">
                <a:solidFill>
                  <a:schemeClr val="tx1"/>
                </a:solidFill>
                <a:latin typeface="Consolas" panose="020B0609020204030204" pitchFamily="49" charset="0"/>
              </a:rPr>
              <a:t>Switch</a:t>
            </a:r>
            <a:r>
              <a:rPr lang="pt-PT" sz="2200" dirty="0">
                <a:solidFill>
                  <a:schemeClr val="tx1"/>
                </a:solidFill>
                <a:latin typeface="Consolas" panose="020B0609020204030204" pitchFamily="49" charset="0"/>
              </a:rPr>
              <a:t>(</a:t>
            </a:r>
            <a:r>
              <a:rPr lang="pt-PT" sz="22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22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interface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interface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i="1" dirty="0" err="1">
                <a:solidFill>
                  <a:schemeClr val="tx1"/>
                </a:solidFill>
                <a:latin typeface="Consolas" panose="020B0609020204030204" pitchFamily="49" charset="0"/>
              </a:rPr>
              <a:t>slot</a:t>
            </a:r>
            <a:r>
              <a:rPr lang="pt-PT" sz="2200" i="1" dirty="0">
                <a:solidFill>
                  <a:schemeClr val="tx1"/>
                </a:solidFill>
                <a:latin typeface="Consolas" panose="020B0609020204030204" pitchFamily="49" charset="0"/>
              </a:rPr>
              <a:t>/</a:t>
            </a:r>
            <a:r>
              <a:rPr lang="pt-PT" sz="2200" i="1" dirty="0" err="1">
                <a:solidFill>
                  <a:schemeClr val="tx1"/>
                </a:solidFill>
                <a:latin typeface="Consolas" panose="020B0609020204030204" pitchFamily="49" charset="0"/>
              </a:rPr>
              <a:t>number</a:t>
            </a:r>
            <a:endParaRPr lang="pt-PT" sz="2200" i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r>
              <a:rPr lang="pt-PT" sz="2200" dirty="0" err="1">
                <a:solidFill>
                  <a:schemeClr val="tx1"/>
                </a:solidFill>
                <a:latin typeface="Consolas" panose="020B0609020204030204" pitchFamily="49" charset="0"/>
              </a:rPr>
              <a:t>Switch</a:t>
            </a:r>
            <a:r>
              <a:rPr lang="pt-PT" sz="2200" dirty="0">
                <a:solidFill>
                  <a:schemeClr val="tx1"/>
                </a:solidFill>
                <a:latin typeface="Consolas" panose="020B0609020204030204" pitchFamily="49" charset="0"/>
              </a:rPr>
              <a:t>(</a:t>
            </a:r>
            <a:r>
              <a:rPr lang="pt-PT" sz="22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config-if</a:t>
            </a:r>
            <a:r>
              <a:rPr lang="pt-PT" sz="22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autostate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exclude</a:t>
            </a:r>
            <a:endParaRPr lang="pt-PT" sz="22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endParaRPr lang="pt-PT" sz="22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r>
              <a:rPr lang="en-US" dirty="0">
                <a:solidFill>
                  <a:schemeClr val="tx1"/>
                </a:solidFill>
              </a:rPr>
              <a:t>This disables the SVI </a:t>
            </a:r>
            <a:r>
              <a:rPr lang="en-US" dirty="0" err="1">
                <a:solidFill>
                  <a:schemeClr val="tx1"/>
                </a:solidFill>
              </a:rPr>
              <a:t>autostate</a:t>
            </a:r>
            <a:r>
              <a:rPr lang="en-US" dirty="0">
                <a:solidFill>
                  <a:schemeClr val="tx1"/>
                </a:solidFill>
              </a:rPr>
              <a:t> and makes the SVI interface </a:t>
            </a:r>
            <a:r>
              <a:rPr lang="pt-PT" dirty="0" err="1">
                <a:solidFill>
                  <a:schemeClr val="tx1"/>
                </a:solidFill>
              </a:rPr>
              <a:t>permanently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active</a:t>
            </a:r>
            <a:r>
              <a:rPr lang="pt-PT" dirty="0">
                <a:solidFill>
                  <a:schemeClr val="tx1"/>
                </a:solidFill>
              </a:rPr>
              <a:t>.</a:t>
            </a:r>
            <a:endParaRPr lang="pt-PT" sz="2200" b="1" dirty="0">
              <a:solidFill>
                <a:schemeClr val="tx1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8662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b="0" dirty="0"/>
              <a:t>SVI </a:t>
            </a:r>
            <a:r>
              <a:rPr lang="pt-PT" sz="3600" b="0" dirty="0" err="1"/>
              <a:t>Configuration</a:t>
            </a:r>
            <a:r>
              <a:rPr lang="pt-PT" sz="3600" b="0" dirty="0"/>
              <a:t> </a:t>
            </a:r>
            <a:r>
              <a:rPr lang="pt-PT" sz="3600" b="0" dirty="0" err="1"/>
              <a:t>Checklist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870173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tx1"/>
                </a:solidFill>
              </a:rPr>
              <a:t>Identify which VLANs require a Layer 3 gateway.</a:t>
            </a:r>
          </a:p>
          <a:p>
            <a:r>
              <a:rPr lang="en-US" sz="1600" dirty="0">
                <a:solidFill>
                  <a:schemeClr val="tx1"/>
                </a:solidFill>
              </a:rPr>
              <a:t>Create a VLAN on a multilayer switch if it does not already exist.</a:t>
            </a:r>
          </a:p>
          <a:p>
            <a:r>
              <a:rPr lang="en-US" sz="1600" dirty="0">
                <a:solidFill>
                  <a:schemeClr val="tx1"/>
                </a:solidFill>
              </a:rPr>
              <a:t>Create an SVI interface for each VLAN.</a:t>
            </a:r>
          </a:p>
          <a:p>
            <a:r>
              <a:rPr lang="en-US" sz="1600" dirty="0">
                <a:solidFill>
                  <a:schemeClr val="tx1"/>
                </a:solidFill>
              </a:rPr>
              <a:t>Configure the SVI interface with an IP address.</a:t>
            </a:r>
          </a:p>
          <a:p>
            <a:r>
              <a:rPr lang="pt-PT" sz="1600" dirty="0" err="1">
                <a:solidFill>
                  <a:schemeClr val="tx1"/>
                </a:solidFill>
              </a:rPr>
              <a:t>Enable</a:t>
            </a:r>
            <a:r>
              <a:rPr lang="pt-PT" sz="1600" dirty="0">
                <a:solidFill>
                  <a:schemeClr val="tx1"/>
                </a:solidFill>
              </a:rPr>
              <a:t> </a:t>
            </a:r>
            <a:r>
              <a:rPr lang="pt-PT" sz="1600" dirty="0" err="1">
                <a:solidFill>
                  <a:schemeClr val="tx1"/>
                </a:solidFill>
              </a:rPr>
              <a:t>the</a:t>
            </a:r>
            <a:r>
              <a:rPr lang="pt-PT" sz="1600" dirty="0">
                <a:solidFill>
                  <a:schemeClr val="tx1"/>
                </a:solidFill>
              </a:rPr>
              <a:t> SVI interface.</a:t>
            </a:r>
          </a:p>
          <a:p>
            <a:r>
              <a:rPr lang="en-US" sz="1600" dirty="0">
                <a:solidFill>
                  <a:schemeClr val="tx1"/>
                </a:solidFill>
              </a:rPr>
              <a:t>Enable IP routing on the multilayer switch.</a:t>
            </a:r>
          </a:p>
          <a:p>
            <a:r>
              <a:rPr lang="en-US" sz="1600" dirty="0">
                <a:solidFill>
                  <a:schemeClr val="tx1"/>
                </a:solidFill>
              </a:rPr>
              <a:t>Determine whether a dynamic routing protocol is needed.</a:t>
            </a:r>
          </a:p>
          <a:p>
            <a:r>
              <a:rPr lang="en-US" sz="1600" dirty="0">
                <a:solidFill>
                  <a:schemeClr val="tx1"/>
                </a:solidFill>
              </a:rPr>
              <a:t>Configure a dynamic routing protocol if needed.</a:t>
            </a:r>
          </a:p>
          <a:p>
            <a:r>
              <a:rPr lang="en-US" sz="1600" dirty="0">
                <a:solidFill>
                  <a:schemeClr val="tx1"/>
                </a:solidFill>
              </a:rPr>
              <a:t>Identify any switch ports that require </a:t>
            </a:r>
            <a:r>
              <a:rPr lang="en-US" sz="1600" dirty="0" err="1">
                <a:solidFill>
                  <a:schemeClr val="tx1"/>
                </a:solidFill>
              </a:rPr>
              <a:t>autostate</a:t>
            </a:r>
            <a:r>
              <a:rPr lang="en-US" sz="1600" dirty="0">
                <a:solidFill>
                  <a:schemeClr val="tx1"/>
                </a:solidFill>
              </a:rPr>
              <a:t> exclude.</a:t>
            </a:r>
          </a:p>
          <a:p>
            <a:r>
              <a:rPr lang="pt-PT" sz="1600" dirty="0">
                <a:solidFill>
                  <a:schemeClr val="tx1"/>
                </a:solidFill>
              </a:rPr>
              <a:t>Configure </a:t>
            </a:r>
            <a:r>
              <a:rPr lang="pt-PT" sz="1600" dirty="0" err="1">
                <a:solidFill>
                  <a:schemeClr val="tx1"/>
                </a:solidFill>
              </a:rPr>
              <a:t>autostate</a:t>
            </a:r>
            <a:r>
              <a:rPr lang="pt-PT" sz="1600" dirty="0">
                <a:solidFill>
                  <a:schemeClr val="tx1"/>
                </a:solidFill>
              </a:rPr>
              <a:t> </a:t>
            </a:r>
            <a:r>
              <a:rPr lang="pt-PT" sz="1600" dirty="0" err="1">
                <a:solidFill>
                  <a:schemeClr val="tx1"/>
                </a:solidFill>
              </a:rPr>
              <a:t>exclude</a:t>
            </a:r>
            <a:r>
              <a:rPr lang="pt-PT" sz="1600" dirty="0">
                <a:solidFill>
                  <a:schemeClr val="tx1"/>
                </a:solidFill>
              </a:rPr>
              <a:t> </a:t>
            </a:r>
            <a:r>
              <a:rPr lang="pt-PT" sz="1600" dirty="0" err="1">
                <a:solidFill>
                  <a:schemeClr val="tx1"/>
                </a:solidFill>
              </a:rPr>
              <a:t>on</a:t>
            </a:r>
            <a:r>
              <a:rPr lang="pt-PT" sz="1600" dirty="0">
                <a:solidFill>
                  <a:schemeClr val="tx1"/>
                </a:solidFill>
              </a:rPr>
              <a:t> </a:t>
            </a:r>
            <a:r>
              <a:rPr lang="pt-PT" sz="1600" dirty="0" err="1">
                <a:solidFill>
                  <a:schemeClr val="tx1"/>
                </a:solidFill>
              </a:rPr>
              <a:t>identified</a:t>
            </a:r>
            <a:r>
              <a:rPr lang="pt-PT" sz="1600" dirty="0">
                <a:solidFill>
                  <a:schemeClr val="tx1"/>
                </a:solidFill>
              </a:rPr>
              <a:t> </a:t>
            </a:r>
            <a:r>
              <a:rPr lang="pt-PT" sz="1600" dirty="0" err="1">
                <a:solidFill>
                  <a:schemeClr val="tx1"/>
                </a:solidFill>
              </a:rPr>
              <a:t>switch</a:t>
            </a:r>
            <a:r>
              <a:rPr lang="pt-PT" sz="1600" dirty="0">
                <a:solidFill>
                  <a:schemeClr val="tx1"/>
                </a:solidFill>
              </a:rPr>
              <a:t> </a:t>
            </a:r>
            <a:r>
              <a:rPr lang="pt-PT" sz="1600" dirty="0" err="1">
                <a:solidFill>
                  <a:schemeClr val="tx1"/>
                </a:solidFill>
              </a:rPr>
              <a:t>ports</a:t>
            </a:r>
            <a:r>
              <a:rPr lang="pt-PT" sz="160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080721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 err="1"/>
              <a:t>Common</a:t>
            </a:r>
            <a:r>
              <a:rPr lang="pt-PT" sz="3600" dirty="0"/>
              <a:t> </a:t>
            </a:r>
            <a:r>
              <a:rPr lang="pt-PT" sz="3600" dirty="0" err="1"/>
              <a:t>Inter-VLAN</a:t>
            </a:r>
            <a:r>
              <a:rPr lang="pt-PT" sz="3600" dirty="0"/>
              <a:t> </a:t>
            </a:r>
            <a:r>
              <a:rPr lang="pt-PT" sz="3600" dirty="0" err="1"/>
              <a:t>Routing</a:t>
            </a:r>
            <a:r>
              <a:rPr lang="pt-PT" sz="3600" dirty="0"/>
              <a:t> </a:t>
            </a:r>
            <a:r>
              <a:rPr lang="pt-PT" sz="3600" dirty="0" err="1"/>
              <a:t>Problems</a:t>
            </a:r>
            <a:endParaRPr lang="pt-PT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86" y="1602237"/>
            <a:ext cx="7791384" cy="4909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6532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16905"/>
            <a:ext cx="8042276" cy="1336956"/>
          </a:xfrm>
        </p:spPr>
        <p:txBody>
          <a:bodyPr/>
          <a:lstStyle/>
          <a:p>
            <a:r>
              <a:rPr lang="pt-PT" sz="3600" dirty="0" err="1"/>
              <a:t>Troubleshooting</a:t>
            </a:r>
            <a:r>
              <a:rPr lang="pt-PT" sz="3600" dirty="0"/>
              <a:t> </a:t>
            </a:r>
            <a:r>
              <a:rPr lang="pt-PT" sz="3600" dirty="0" err="1"/>
              <a:t>Inter-VLAN</a:t>
            </a:r>
            <a:r>
              <a:rPr lang="pt-PT" sz="3600" dirty="0"/>
              <a:t> </a:t>
            </a:r>
            <a:r>
              <a:rPr lang="pt-PT" sz="3600" dirty="0" err="1"/>
              <a:t>Problems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236306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Correct VLANs on all switches and trunks.</a:t>
            </a:r>
          </a:p>
          <a:p>
            <a:r>
              <a:rPr lang="pt-PT" dirty="0" err="1">
                <a:solidFill>
                  <a:schemeClr val="tx1"/>
                </a:solidFill>
              </a:rPr>
              <a:t>Correct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routes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Correct primary and secondary root bridges.</a:t>
            </a:r>
          </a:p>
          <a:p>
            <a:r>
              <a:rPr lang="en-US" dirty="0">
                <a:solidFill>
                  <a:schemeClr val="tx1"/>
                </a:solidFill>
              </a:rPr>
              <a:t>Correct IP address and subnet masks.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5886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 2 vs Layer 3 </a:t>
            </a:r>
            <a:r>
              <a:rPr lang="en-GB" dirty="0" err="1"/>
              <a:t>Etherchannel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321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375932"/>
            <a:ext cx="8042276" cy="1336956"/>
          </a:xfrm>
        </p:spPr>
        <p:txBody>
          <a:bodyPr/>
          <a:lstStyle/>
          <a:p>
            <a:r>
              <a:rPr lang="pt-PT" sz="3600" dirty="0" err="1"/>
              <a:t>Layer</a:t>
            </a:r>
            <a:r>
              <a:rPr lang="pt-PT" sz="3600" dirty="0"/>
              <a:t> 2 Versus </a:t>
            </a:r>
            <a:r>
              <a:rPr lang="pt-PT" sz="3600" dirty="0" err="1"/>
              <a:t>Layer</a:t>
            </a:r>
            <a:r>
              <a:rPr lang="pt-PT" sz="3600" dirty="0"/>
              <a:t> 3 </a:t>
            </a:r>
            <a:r>
              <a:rPr lang="pt-PT" sz="3600" dirty="0" err="1"/>
              <a:t>EtherChannel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401" y="1938130"/>
            <a:ext cx="4142474" cy="4376609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On a multilayer switch, you can configure Layer 2 or Layer 3 </a:t>
            </a:r>
            <a:r>
              <a:rPr lang="en-US" dirty="0" err="1">
                <a:solidFill>
                  <a:schemeClr val="tx1"/>
                </a:solidFill>
              </a:rPr>
              <a:t>EtherChannels</a:t>
            </a:r>
            <a:r>
              <a:rPr lang="en-US" dirty="0">
                <a:solidFill>
                  <a:schemeClr val="tx1"/>
                </a:solidFill>
              </a:rPr>
              <a:t>, depending on what type of devices that will be connected, and depending on their position in the </a:t>
            </a:r>
            <a:r>
              <a:rPr lang="pt-PT" dirty="0">
                <a:solidFill>
                  <a:schemeClr val="tx1"/>
                </a:solidFill>
              </a:rPr>
              <a:t>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4028" y="1835335"/>
            <a:ext cx="4129500" cy="4801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0759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47332"/>
            <a:ext cx="8042276" cy="1336956"/>
          </a:xfrm>
        </p:spPr>
        <p:txBody>
          <a:bodyPr/>
          <a:lstStyle/>
          <a:p>
            <a:r>
              <a:rPr lang="pt-PT" sz="3600" dirty="0" err="1"/>
              <a:t>Layer</a:t>
            </a:r>
            <a:r>
              <a:rPr lang="pt-PT" sz="3600" dirty="0"/>
              <a:t> 3 </a:t>
            </a:r>
            <a:r>
              <a:rPr lang="pt-PT" sz="3600" dirty="0" err="1"/>
              <a:t>EtherChannel</a:t>
            </a:r>
            <a:r>
              <a:rPr lang="pt-PT" sz="3600" dirty="0"/>
              <a:t> </a:t>
            </a:r>
            <a:r>
              <a:rPr lang="pt-PT" sz="3600" dirty="0" err="1"/>
              <a:t>Configuration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29410"/>
            <a:ext cx="8042276" cy="43434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Step 1. </a:t>
            </a:r>
            <a:r>
              <a:rPr lang="en-US" dirty="0">
                <a:solidFill>
                  <a:schemeClr val="tx1"/>
                </a:solidFill>
              </a:rPr>
              <a:t>Create a virtual Layer 2 interface:</a:t>
            </a:r>
          </a:p>
          <a:p>
            <a:r>
              <a:rPr lang="pt-PT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Switch</a:t>
            </a:r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(</a:t>
            </a:r>
            <a:r>
              <a:rPr lang="pt-PT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interface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port-channel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1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Step 2. </a:t>
            </a:r>
            <a:r>
              <a:rPr lang="en-US" dirty="0">
                <a:solidFill>
                  <a:schemeClr val="tx1"/>
                </a:solidFill>
              </a:rPr>
              <a:t>Change interface to Layer 3 and enable the use of the </a:t>
            </a:r>
            <a:r>
              <a:rPr lang="en-US" b="1" dirty="0" err="1">
                <a:solidFill>
                  <a:schemeClr val="tx1"/>
                </a:solidFill>
              </a:rPr>
              <a:t>ip</a:t>
            </a:r>
            <a:r>
              <a:rPr lang="en-US" b="1" dirty="0">
                <a:solidFill>
                  <a:schemeClr val="tx1"/>
                </a:solidFill>
              </a:rPr>
              <a:t> address </a:t>
            </a:r>
            <a:r>
              <a:rPr lang="en-US" dirty="0">
                <a:solidFill>
                  <a:schemeClr val="tx1"/>
                </a:solidFill>
              </a:rPr>
              <a:t>command:</a:t>
            </a:r>
          </a:p>
          <a:p>
            <a:r>
              <a:rPr lang="pt-PT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Switch</a:t>
            </a:r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(</a:t>
            </a:r>
            <a:r>
              <a:rPr lang="pt-PT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config-if</a:t>
            </a:r>
            <a:r>
              <a:rPr lang="pt-PT" sz="20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pt-PT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no </a:t>
            </a:r>
            <a:r>
              <a:rPr lang="pt-PT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endParaRPr lang="pt-PT" sz="20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Step 3. </a:t>
            </a:r>
            <a:r>
              <a:rPr lang="en-US" dirty="0">
                <a:solidFill>
                  <a:schemeClr val="tx1"/>
                </a:solidFill>
              </a:rPr>
              <a:t>Assign an IP address to the port channel interface because this will now be a </a:t>
            </a:r>
            <a:r>
              <a:rPr lang="pt-PT" dirty="0" err="1">
                <a:solidFill>
                  <a:schemeClr val="tx1"/>
                </a:solidFill>
              </a:rPr>
              <a:t>Layer</a:t>
            </a:r>
            <a:r>
              <a:rPr lang="pt-PT" dirty="0">
                <a:solidFill>
                  <a:schemeClr val="tx1"/>
                </a:solidFill>
              </a:rPr>
              <a:t> 3 interface:</a:t>
            </a:r>
          </a:p>
          <a:p>
            <a:r>
              <a:rPr lang="en-US" sz="2000" dirty="0">
                <a:solidFill>
                  <a:schemeClr val="tx1"/>
                </a:solidFill>
                <a:latin typeface="Consolas" panose="020B0609020204030204" pitchFamily="49" charset="0"/>
              </a:rPr>
              <a:t>Switch(</a:t>
            </a:r>
            <a:r>
              <a:rPr lang="en-US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en-US" sz="2000" dirty="0">
                <a:solidFill>
                  <a:schemeClr val="tx1"/>
                </a:solidFill>
                <a:latin typeface="Consolas" panose="020B0609020204030204" pitchFamily="49" charset="0"/>
              </a:rPr>
              <a:t>-if)# </a:t>
            </a:r>
            <a:r>
              <a:rPr lang="en-US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ip</a:t>
            </a:r>
            <a:r>
              <a:rPr lang="en-US" sz="2000" dirty="0">
                <a:solidFill>
                  <a:schemeClr val="tx1"/>
                </a:solidFill>
                <a:latin typeface="Consolas" panose="020B0609020204030204" pitchFamily="49" charset="0"/>
              </a:rPr>
              <a:t> address 172.32.52.10 255.255.255.0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Step 4. </a:t>
            </a:r>
            <a:r>
              <a:rPr lang="en-US" dirty="0">
                <a:solidFill>
                  <a:schemeClr val="tx1"/>
                </a:solidFill>
              </a:rPr>
              <a:t>Navigate to the interface that is to be associated with the </a:t>
            </a:r>
            <a:r>
              <a:rPr lang="en-US" dirty="0" err="1">
                <a:solidFill>
                  <a:schemeClr val="tx1"/>
                </a:solidFill>
              </a:rPr>
              <a:t>EtherChannel</a:t>
            </a:r>
            <a:r>
              <a:rPr lang="en-US" dirty="0">
                <a:solidFill>
                  <a:schemeClr val="tx1"/>
                </a:solidFill>
              </a:rPr>
              <a:t> bundle. </a:t>
            </a:r>
          </a:p>
          <a:p>
            <a:r>
              <a:rPr lang="en-US" sz="2000" dirty="0">
                <a:solidFill>
                  <a:schemeClr val="tx1"/>
                </a:solidFill>
                <a:latin typeface="Consolas" panose="020B0609020204030204" pitchFamily="49" charset="0"/>
              </a:rPr>
              <a:t>Switch(</a:t>
            </a:r>
            <a:r>
              <a:rPr lang="en-US" sz="20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en-US" sz="2000" dirty="0">
                <a:solidFill>
                  <a:schemeClr val="tx1"/>
                </a:solidFill>
                <a:latin typeface="Consolas" panose="020B0609020204030204" pitchFamily="49" charset="0"/>
              </a:rPr>
              <a:t>)# </a:t>
            </a:r>
            <a:r>
              <a:rPr lang="en-US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interface range </a:t>
            </a:r>
            <a:r>
              <a:rPr lang="en-US" sz="20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fastethernet</a:t>
            </a:r>
            <a:r>
              <a:rPr lang="en-US" sz="2000" b="1" dirty="0">
                <a:solidFill>
                  <a:schemeClr val="tx1"/>
                </a:solidFill>
                <a:latin typeface="Consolas" panose="020B0609020204030204" pitchFamily="49" charset="0"/>
              </a:rPr>
              <a:t> 5/4 - 5</a:t>
            </a:r>
          </a:p>
        </p:txBody>
      </p:sp>
    </p:spTree>
    <p:extLst>
      <p:ext uri="{BB962C8B-B14F-4D97-AF65-F5344CB8AC3E}">
        <p14:creationId xmlns:p14="http://schemas.microsoft.com/office/powerpoint/2010/main" val="2932633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57271"/>
            <a:ext cx="8042276" cy="1336956"/>
          </a:xfrm>
        </p:spPr>
        <p:txBody>
          <a:bodyPr/>
          <a:lstStyle/>
          <a:p>
            <a:r>
              <a:rPr lang="pt-PT" sz="3600" dirty="0" err="1"/>
              <a:t>Layer</a:t>
            </a:r>
            <a:r>
              <a:rPr lang="pt-PT" sz="3600" dirty="0"/>
              <a:t> 3 </a:t>
            </a:r>
            <a:r>
              <a:rPr lang="pt-PT" sz="3600" dirty="0" err="1"/>
              <a:t>EtherChannel</a:t>
            </a:r>
            <a:r>
              <a:rPr lang="pt-PT" sz="3600" dirty="0"/>
              <a:t> </a:t>
            </a:r>
            <a:r>
              <a:rPr lang="pt-PT" sz="3600" dirty="0" err="1"/>
              <a:t>Configuration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Step 5. </a:t>
            </a:r>
            <a:r>
              <a:rPr lang="en-US" sz="1800" dirty="0">
                <a:solidFill>
                  <a:schemeClr val="tx1"/>
                </a:solidFill>
              </a:rPr>
              <a:t>Remove the independent Layer 2 and Layer 3 functionality of the port so that the port can function as part of a group:</a:t>
            </a:r>
            <a:endParaRPr lang="pt-PT" sz="1800" dirty="0">
              <a:solidFill>
                <a:schemeClr val="tx1"/>
              </a:solidFill>
            </a:endParaRPr>
          </a:p>
          <a:p>
            <a:r>
              <a:rPr lang="pt-PT" sz="1600" dirty="0" err="1">
                <a:solidFill>
                  <a:schemeClr val="tx1"/>
                </a:solidFill>
                <a:latin typeface="Consolas" panose="020B0609020204030204" pitchFamily="49" charset="0"/>
              </a:rPr>
              <a:t>Switch</a:t>
            </a:r>
            <a:r>
              <a:rPr lang="pt-PT" sz="1600" dirty="0">
                <a:solidFill>
                  <a:schemeClr val="tx1"/>
                </a:solidFill>
                <a:latin typeface="Consolas" panose="020B0609020204030204" pitchFamily="49" charset="0"/>
              </a:rPr>
              <a:t>(</a:t>
            </a:r>
            <a:r>
              <a:rPr lang="pt-PT" sz="16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1600" dirty="0">
                <a:solidFill>
                  <a:schemeClr val="tx1"/>
                </a:solidFill>
                <a:latin typeface="Consolas" panose="020B0609020204030204" pitchFamily="49" charset="0"/>
              </a:rPr>
              <a:t>-</a:t>
            </a:r>
            <a:r>
              <a:rPr lang="pt-PT" sz="1600" dirty="0" err="1">
                <a:solidFill>
                  <a:schemeClr val="tx1"/>
                </a:solidFill>
                <a:latin typeface="Consolas" panose="020B0609020204030204" pitchFamily="49" charset="0"/>
              </a:rPr>
              <a:t>if</a:t>
            </a:r>
            <a:r>
              <a:rPr lang="pt-PT" sz="1600" dirty="0">
                <a:solidFill>
                  <a:schemeClr val="tx1"/>
                </a:solidFill>
                <a:latin typeface="Consolas" panose="020B0609020204030204" pitchFamily="49" charset="0"/>
              </a:rPr>
              <a:t>-range)# </a:t>
            </a:r>
            <a:r>
              <a:rPr lang="pt-PT" sz="1600" b="1" dirty="0">
                <a:solidFill>
                  <a:schemeClr val="tx1"/>
                </a:solidFill>
                <a:latin typeface="Consolas" panose="020B0609020204030204" pitchFamily="49" charset="0"/>
              </a:rPr>
              <a:t>no </a:t>
            </a:r>
            <a:r>
              <a:rPr lang="pt-PT" sz="16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endParaRPr lang="pt-PT" sz="16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r>
              <a:rPr lang="pt-PT" sz="1600" dirty="0" err="1">
                <a:solidFill>
                  <a:schemeClr val="tx1"/>
                </a:solidFill>
                <a:latin typeface="Consolas" panose="020B0609020204030204" pitchFamily="49" charset="0"/>
              </a:rPr>
              <a:t>Switch</a:t>
            </a:r>
            <a:r>
              <a:rPr lang="pt-PT" sz="1600" dirty="0">
                <a:solidFill>
                  <a:schemeClr val="tx1"/>
                </a:solidFill>
                <a:latin typeface="Consolas" panose="020B0609020204030204" pitchFamily="49" charset="0"/>
              </a:rPr>
              <a:t>(</a:t>
            </a:r>
            <a:r>
              <a:rPr lang="pt-PT" sz="16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pt-PT" sz="1600" dirty="0">
                <a:solidFill>
                  <a:schemeClr val="tx1"/>
                </a:solidFill>
                <a:latin typeface="Consolas" panose="020B0609020204030204" pitchFamily="49" charset="0"/>
              </a:rPr>
              <a:t>-</a:t>
            </a:r>
            <a:r>
              <a:rPr lang="pt-PT" sz="1600" dirty="0" err="1">
                <a:solidFill>
                  <a:schemeClr val="tx1"/>
                </a:solidFill>
                <a:latin typeface="Consolas" panose="020B0609020204030204" pitchFamily="49" charset="0"/>
              </a:rPr>
              <a:t>if</a:t>
            </a:r>
            <a:r>
              <a:rPr lang="pt-PT" sz="1600" dirty="0">
                <a:solidFill>
                  <a:schemeClr val="tx1"/>
                </a:solidFill>
                <a:latin typeface="Consolas" panose="020B0609020204030204" pitchFamily="49" charset="0"/>
              </a:rPr>
              <a:t>-range)# </a:t>
            </a:r>
            <a:r>
              <a:rPr lang="pt-PT" sz="16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channel-protocol</a:t>
            </a:r>
            <a:r>
              <a:rPr lang="pt-PT" sz="16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16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pagp</a:t>
            </a:r>
            <a:endParaRPr lang="pt-PT" sz="16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</a:rPr>
              <a:t>Step 6. </a:t>
            </a:r>
            <a:r>
              <a:rPr lang="en-US" sz="1800" dirty="0">
                <a:solidFill>
                  <a:schemeClr val="tx1"/>
                </a:solidFill>
              </a:rPr>
              <a:t>Assign all of the physical interfaces in the range to the </a:t>
            </a:r>
            <a:r>
              <a:rPr lang="en-US" sz="1800" dirty="0" err="1">
                <a:solidFill>
                  <a:schemeClr val="tx1"/>
                </a:solidFill>
              </a:rPr>
              <a:t>EtherChannel</a:t>
            </a:r>
            <a:r>
              <a:rPr lang="en-US" sz="1800" dirty="0">
                <a:solidFill>
                  <a:schemeClr val="tx1"/>
                </a:solidFill>
              </a:rPr>
              <a:t> group:</a:t>
            </a:r>
          </a:p>
          <a:p>
            <a:r>
              <a:rPr lang="en-US" sz="1600" dirty="0">
                <a:solidFill>
                  <a:schemeClr val="tx1"/>
                </a:solidFill>
                <a:latin typeface="Consolas" panose="020B0609020204030204" pitchFamily="49" charset="0"/>
              </a:rPr>
              <a:t>Switch(</a:t>
            </a:r>
            <a:r>
              <a:rPr lang="en-US" sz="1600" dirty="0" err="1">
                <a:solidFill>
                  <a:schemeClr val="tx1"/>
                </a:solidFill>
                <a:latin typeface="Consolas" panose="020B0609020204030204" pitchFamily="49" charset="0"/>
              </a:rPr>
              <a:t>config</a:t>
            </a:r>
            <a:r>
              <a:rPr lang="en-US" sz="1600" dirty="0">
                <a:solidFill>
                  <a:schemeClr val="tx1"/>
                </a:solidFill>
                <a:latin typeface="Consolas" panose="020B0609020204030204" pitchFamily="49" charset="0"/>
              </a:rPr>
              <a:t>-if-range)# </a:t>
            </a:r>
            <a:r>
              <a:rPr lang="en-US" sz="1600" b="1" dirty="0">
                <a:solidFill>
                  <a:schemeClr val="tx1"/>
                </a:solidFill>
                <a:latin typeface="Consolas" panose="020B0609020204030204" pitchFamily="49" charset="0"/>
              </a:rPr>
              <a:t>channel-group 1 mode desirable</a:t>
            </a:r>
            <a:endParaRPr lang="pt-PT" sz="1600" dirty="0">
              <a:solidFill>
                <a:schemeClr val="tx1"/>
              </a:solidFill>
              <a:latin typeface="Consolas" panose="020B0609020204030204" pitchFamily="49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334" y="4508997"/>
            <a:ext cx="6914342" cy="2262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6979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26844"/>
            <a:ext cx="8042276" cy="1336956"/>
          </a:xfrm>
        </p:spPr>
        <p:txBody>
          <a:bodyPr/>
          <a:lstStyle/>
          <a:p>
            <a:r>
              <a:rPr lang="en-US" sz="3600" dirty="0"/>
              <a:t>L3 </a:t>
            </a:r>
            <a:r>
              <a:rPr lang="en-US" sz="3600" dirty="0" err="1"/>
              <a:t>EtherChannel</a:t>
            </a:r>
            <a:r>
              <a:rPr lang="en-US" sz="3600" dirty="0"/>
              <a:t> Configuration Guidelines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838739"/>
            <a:ext cx="8042276" cy="43434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The following are the guidelines for configuration for </a:t>
            </a:r>
            <a:r>
              <a:rPr lang="en-US" dirty="0" err="1">
                <a:solidFill>
                  <a:schemeClr val="tx1"/>
                </a:solidFill>
              </a:rPr>
              <a:t>EtherChannel</a:t>
            </a:r>
            <a:r>
              <a:rPr lang="en-US" dirty="0">
                <a:solidFill>
                  <a:schemeClr val="tx1"/>
                </a:solidFill>
              </a:rPr>
              <a:t>:</a:t>
            </a:r>
          </a:p>
          <a:p>
            <a:r>
              <a:rPr lang="en-US" b="1" dirty="0">
                <a:solidFill>
                  <a:schemeClr val="tx1"/>
                </a:solidFill>
              </a:rPr>
              <a:t>Speed and duplex: </a:t>
            </a:r>
            <a:r>
              <a:rPr lang="en-US" dirty="0">
                <a:solidFill>
                  <a:schemeClr val="tx1"/>
                </a:solidFill>
              </a:rPr>
              <a:t>Configure all interfaces in an </a:t>
            </a:r>
            <a:r>
              <a:rPr lang="en-US" dirty="0" err="1">
                <a:solidFill>
                  <a:schemeClr val="tx1"/>
                </a:solidFill>
              </a:rPr>
              <a:t>EtherChannel</a:t>
            </a:r>
            <a:r>
              <a:rPr lang="en-US" dirty="0">
                <a:solidFill>
                  <a:schemeClr val="tx1"/>
                </a:solidFill>
              </a:rPr>
              <a:t> to operate at the same speed and in the same duplex mode.</a:t>
            </a:r>
          </a:p>
          <a:p>
            <a:r>
              <a:rPr lang="en-US" b="1" dirty="0">
                <a:solidFill>
                  <a:schemeClr val="tx1"/>
                </a:solidFill>
              </a:rPr>
              <a:t>Interface mode: </a:t>
            </a:r>
            <a:r>
              <a:rPr lang="en-US" dirty="0">
                <a:solidFill>
                  <a:schemeClr val="tx1"/>
                </a:solidFill>
              </a:rPr>
              <a:t>Because the port channel interface is a routed port, the </a:t>
            </a:r>
            <a:r>
              <a:rPr lang="en-US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no </a:t>
            </a:r>
            <a:r>
              <a:rPr lang="en-US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switchport</a:t>
            </a:r>
            <a:r>
              <a:rPr lang="en-US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the same command must also be applied to the physical ports</a:t>
            </a:r>
          </a:p>
          <a:p>
            <a:r>
              <a:rPr lang="en-US" b="1" dirty="0">
                <a:solidFill>
                  <a:schemeClr val="tx1"/>
                </a:solidFill>
              </a:rPr>
              <a:t>Verifying the </a:t>
            </a:r>
            <a:r>
              <a:rPr lang="en-US" b="1" dirty="0" err="1">
                <a:solidFill>
                  <a:schemeClr val="tx1"/>
                </a:solidFill>
              </a:rPr>
              <a:t>EtherChannel</a:t>
            </a:r>
            <a:r>
              <a:rPr lang="en-US" b="1" dirty="0">
                <a:solidFill>
                  <a:schemeClr val="tx1"/>
                </a:solidFill>
              </a:rPr>
              <a:t> configuration: </a:t>
            </a:r>
            <a:r>
              <a:rPr lang="en-US" dirty="0">
                <a:solidFill>
                  <a:schemeClr val="tx1"/>
                </a:solidFill>
              </a:rPr>
              <a:t>After </a:t>
            </a:r>
            <a:r>
              <a:rPr lang="en-US" dirty="0" err="1">
                <a:solidFill>
                  <a:schemeClr val="tx1"/>
                </a:solidFill>
              </a:rPr>
              <a:t>EtherChannel</a:t>
            </a:r>
            <a:r>
              <a:rPr lang="en-US" dirty="0">
                <a:solidFill>
                  <a:schemeClr val="tx1"/>
                </a:solidFill>
              </a:rPr>
              <a:t> is configured, use the following commands to verify and troubleshoot </a:t>
            </a:r>
            <a:r>
              <a:rPr lang="en-US" dirty="0" err="1">
                <a:solidFill>
                  <a:schemeClr val="tx1"/>
                </a:solidFill>
              </a:rPr>
              <a:t>EtherChannel</a:t>
            </a:r>
            <a:r>
              <a:rPr lang="en-US" dirty="0">
                <a:solidFill>
                  <a:schemeClr val="tx1"/>
                </a:solidFill>
              </a:rPr>
              <a:t>:</a:t>
            </a:r>
          </a:p>
          <a:p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show interface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port-channel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i="1" dirty="0" err="1">
                <a:solidFill>
                  <a:schemeClr val="tx1"/>
                </a:solidFill>
                <a:latin typeface="Consolas" panose="020B0609020204030204" pitchFamily="49" charset="0"/>
              </a:rPr>
              <a:t>channel-group-number</a:t>
            </a:r>
            <a:endParaRPr lang="pt-PT" sz="2200" i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show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etherChannel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i="1" dirty="0" err="1">
                <a:solidFill>
                  <a:schemeClr val="tx1"/>
                </a:solidFill>
                <a:latin typeface="Consolas" panose="020B0609020204030204" pitchFamily="49" charset="0"/>
              </a:rPr>
              <a:t>channel-group-number</a:t>
            </a:r>
            <a:r>
              <a:rPr lang="pt-PT" sz="2200" i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summary</a:t>
            </a:r>
            <a:endParaRPr lang="pt-PT" sz="2200" b="1" dirty="0">
              <a:solidFill>
                <a:schemeClr val="tx1"/>
              </a:solidFill>
              <a:latin typeface="Consolas" panose="020B0609020204030204" pitchFamily="49" charset="0"/>
            </a:endParaRPr>
          </a:p>
          <a:p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show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spanning-tree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vlan</a:t>
            </a:r>
            <a:r>
              <a:rPr lang="pt-PT" sz="2200" b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i="1" dirty="0" err="1">
                <a:solidFill>
                  <a:schemeClr val="tx1"/>
                </a:solidFill>
                <a:latin typeface="Consolas" panose="020B0609020204030204" pitchFamily="49" charset="0"/>
              </a:rPr>
              <a:t>vlan-number</a:t>
            </a:r>
            <a:r>
              <a:rPr lang="pt-PT" sz="2200" i="1" dirty="0">
                <a:solidFill>
                  <a:schemeClr val="tx1"/>
                </a:solidFill>
                <a:latin typeface="Consolas" panose="020B0609020204030204" pitchFamily="49" charset="0"/>
              </a:rPr>
              <a:t> </a:t>
            </a:r>
            <a:r>
              <a:rPr lang="pt-PT" sz="2200" b="1" dirty="0" err="1">
                <a:solidFill>
                  <a:schemeClr val="tx1"/>
                </a:solidFill>
                <a:latin typeface="Consolas" panose="020B0609020204030204" pitchFamily="49" charset="0"/>
              </a:rPr>
              <a:t>detail</a:t>
            </a:r>
            <a:endParaRPr lang="pt-PT" sz="2200" dirty="0">
              <a:solidFill>
                <a:schemeClr val="tx1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788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DHCP</a:t>
            </a:r>
          </a:p>
        </p:txBody>
      </p:sp>
    </p:spTree>
    <p:extLst>
      <p:ext uri="{BB962C8B-B14F-4D97-AF65-F5344CB8AC3E}">
        <p14:creationId xmlns:p14="http://schemas.microsoft.com/office/powerpoint/2010/main" val="9090713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66600"/>
            <a:ext cx="8042276" cy="1336956"/>
          </a:xfrm>
        </p:spPr>
        <p:txBody>
          <a:bodyPr/>
          <a:lstStyle/>
          <a:p>
            <a:r>
              <a:rPr lang="pt-PT" sz="3600" dirty="0"/>
              <a:t>DHCP </a:t>
            </a:r>
            <a:r>
              <a:rPr lang="pt-PT" sz="3600" dirty="0" err="1"/>
              <a:t>Overview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29408"/>
            <a:ext cx="8042276" cy="4343400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DHCP provides configuration parameters to Internet hosts. DHCP consists of two components: a protocol for delivering host-specific configuration parameters from a DHCP server to a host, and a mechanism for allocating network addresses to hosts.</a:t>
            </a:r>
          </a:p>
          <a:p>
            <a:r>
              <a:rPr lang="en-US" dirty="0">
                <a:solidFill>
                  <a:schemeClr val="tx1"/>
                </a:solidFill>
              </a:rPr>
              <a:t>DHCP is built on a client/server model in which designated DHCP server hosts allocate network addresses and deliver configuration parameters to dynamically configured hosts. </a:t>
            </a:r>
          </a:p>
          <a:p>
            <a:r>
              <a:rPr lang="en-US" dirty="0">
                <a:solidFill>
                  <a:schemeClr val="tx1"/>
                </a:solidFill>
              </a:rPr>
              <a:t>Clients in access VLANs need DHCP services, and not only external servers but also routers can be used for DHCP services.</a:t>
            </a:r>
          </a:p>
        </p:txBody>
      </p:sp>
    </p:spTree>
    <p:extLst>
      <p:ext uri="{BB962C8B-B14F-4D97-AF65-F5344CB8AC3E}">
        <p14:creationId xmlns:p14="http://schemas.microsoft.com/office/powerpoint/2010/main" val="8084301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/>
              <a:t>DHCP </a:t>
            </a:r>
            <a:r>
              <a:rPr lang="pt-PT" sz="3600" dirty="0" err="1"/>
              <a:t>on</a:t>
            </a:r>
            <a:r>
              <a:rPr lang="pt-PT" sz="3600" dirty="0"/>
              <a:t> MLS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Cisco multilayer switches running Cisco IOS Software include DHCP server </a:t>
            </a:r>
            <a:r>
              <a:rPr lang="pt-PT" dirty="0" err="1">
                <a:solidFill>
                  <a:schemeClr val="tx1"/>
                </a:solidFill>
              </a:rPr>
              <a:t>and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relay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agent</a:t>
            </a:r>
            <a:r>
              <a:rPr lang="pt-PT" dirty="0">
                <a:solidFill>
                  <a:schemeClr val="tx1"/>
                </a:solidFill>
              </a:rPr>
              <a:t> software. </a:t>
            </a:r>
          </a:p>
          <a:p>
            <a:r>
              <a:rPr lang="en-US" dirty="0">
                <a:solidFill>
                  <a:schemeClr val="tx1"/>
                </a:solidFill>
              </a:rPr>
              <a:t>Distribution multilayer switches often act as Layer 3 gateways for clients connecting to the access switches on various VLANs. </a:t>
            </a:r>
          </a:p>
          <a:p>
            <a:r>
              <a:rPr lang="en-US" dirty="0">
                <a:solidFill>
                  <a:schemeClr val="tx1"/>
                </a:solidFill>
              </a:rPr>
              <a:t>Therefore, the DHCP service can be provided directly by the distribution switches.</a:t>
            </a:r>
          </a:p>
          <a:p>
            <a:r>
              <a:rPr lang="en-US" dirty="0">
                <a:solidFill>
                  <a:schemeClr val="tx1"/>
                </a:solidFill>
              </a:rPr>
              <a:t>Alternatively, DHCP services can be concentrated in an external, dedicated DHCP server. </a:t>
            </a:r>
          </a:p>
          <a:p>
            <a:r>
              <a:rPr lang="en-US" dirty="0">
                <a:solidFill>
                  <a:schemeClr val="tx1"/>
                </a:solidFill>
              </a:rPr>
              <a:t>In that case, distribution switches need to redirect the incoming clients’ DHCP requests to the external DHCP server.</a:t>
            </a:r>
            <a:endParaRPr lang="pt-PT" dirty="0">
              <a:solidFill>
                <a:schemeClr val="tx1"/>
              </a:solidFill>
            </a:endParaRPr>
          </a:p>
          <a:p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7094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Configuring DHCP in Multilayer Switched Network</a:t>
            </a:r>
            <a:endParaRPr lang="pt-PT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786" y="1729950"/>
            <a:ext cx="7521584" cy="512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0303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Configuring DHCP in Multilayer Switched Network</a:t>
            </a:r>
            <a:endParaRPr lang="pt-PT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517828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4500" u="sng" dirty="0">
                <a:solidFill>
                  <a:schemeClr val="tx1"/>
                </a:solidFill>
              </a:rPr>
              <a:t>DHCP Server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en-US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en-US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dhcp</a:t>
            </a:r>
            <a:r>
              <a:rPr lang="en-US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excluded-address 10.0.10.1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pt-PT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dhcp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pool VLAN10POOL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config-dhcp</a:t>
            </a: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network 10.0.10.0 255.255.255.0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config-dhcp</a:t>
            </a: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default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-router 10.0.10.1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config-dhcp</a:t>
            </a: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lease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2</a:t>
            </a:r>
          </a:p>
          <a:p>
            <a:pPr marL="0" indent="0">
              <a:buNone/>
            </a:pPr>
            <a:r>
              <a:rPr lang="pt-PT" sz="4500" u="sng" dirty="0" err="1">
                <a:solidFill>
                  <a:schemeClr val="tx1"/>
                </a:solidFill>
              </a:rPr>
              <a:t>Assign</a:t>
            </a:r>
            <a:r>
              <a:rPr lang="pt-PT" sz="4500" u="sng" dirty="0">
                <a:solidFill>
                  <a:schemeClr val="tx1"/>
                </a:solidFill>
              </a:rPr>
              <a:t> </a:t>
            </a:r>
            <a:r>
              <a:rPr lang="pt-PT" sz="4500" u="sng" dirty="0" err="1">
                <a:solidFill>
                  <a:schemeClr val="tx1"/>
                </a:solidFill>
              </a:rPr>
              <a:t>ip</a:t>
            </a:r>
            <a:r>
              <a:rPr lang="pt-PT" sz="4500" u="sng" dirty="0">
                <a:solidFill>
                  <a:schemeClr val="tx1"/>
                </a:solidFill>
              </a:rPr>
              <a:t> </a:t>
            </a:r>
            <a:r>
              <a:rPr lang="pt-PT" sz="4500" u="sng" dirty="0" err="1">
                <a:solidFill>
                  <a:schemeClr val="tx1"/>
                </a:solidFill>
              </a:rPr>
              <a:t>address</a:t>
            </a:r>
            <a:r>
              <a:rPr lang="pt-PT" sz="4500" u="sng" dirty="0">
                <a:solidFill>
                  <a:schemeClr val="tx1"/>
                </a:solidFill>
              </a:rPr>
              <a:t> to </a:t>
            </a:r>
            <a:r>
              <a:rPr lang="pt-PT" sz="4500" u="sng" dirty="0" err="1">
                <a:solidFill>
                  <a:schemeClr val="tx1"/>
                </a:solidFill>
              </a:rPr>
              <a:t>client</a:t>
            </a:r>
            <a:endParaRPr lang="pt-PT" sz="4500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dhcp-config</a:t>
            </a: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host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10.0.10.200 255.255.255.0</a:t>
            </a:r>
          </a:p>
          <a:p>
            <a:pPr marL="0" indent="0">
              <a:buNone/>
            </a:pP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dhcp-config</a:t>
            </a: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client-identifier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0063.6973.636f.2d61.6162.622e.6363.3030.2e30.3630.302d.4574.302f.30</a:t>
            </a:r>
          </a:p>
          <a:p>
            <a:pPr marL="0" indent="0">
              <a:buNone/>
            </a:pP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Or</a:t>
            </a:r>
            <a:endParaRPr lang="pt-PT" sz="3500" dirty="0">
              <a:solidFill>
                <a:schemeClr val="tx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DSW1(</a:t>
            </a:r>
            <a:r>
              <a:rPr lang="pt-PT" sz="3500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dhcp-config</a:t>
            </a:r>
            <a:r>
              <a:rPr lang="pt-PT" sz="3500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hardware-</a:t>
            </a:r>
            <a:r>
              <a:rPr lang="pt-PT" sz="3500" b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address</a:t>
            </a:r>
            <a:r>
              <a:rPr lang="pt-PT" sz="3500" b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pt-PT" sz="3500" b="1" i="1" dirty="0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MAC-</a:t>
            </a:r>
            <a:r>
              <a:rPr lang="pt-PT" sz="3500" b="1" i="1" dirty="0" err="1">
                <a:solidFill>
                  <a:schemeClr val="tx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address</a:t>
            </a:r>
            <a:endParaRPr lang="pt-PT" sz="2800" i="1" dirty="0">
              <a:solidFill>
                <a:schemeClr val="tx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758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Configuring DHCP in Multilayer Switched Network</a:t>
            </a:r>
            <a:endParaRPr lang="pt-PT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524000"/>
            <a:ext cx="8119596" cy="5039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9787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4" y="1069612"/>
            <a:ext cx="6061405" cy="29345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7926"/>
            <a:ext cx="8042276" cy="1336956"/>
          </a:xfrm>
        </p:spPr>
        <p:txBody>
          <a:bodyPr/>
          <a:lstStyle/>
          <a:p>
            <a:r>
              <a:rPr lang="pt-PT" sz="3600" dirty="0"/>
              <a:t>DHCP </a:t>
            </a:r>
            <a:r>
              <a:rPr lang="pt-PT" sz="3600" dirty="0" err="1"/>
              <a:t>Discovery</a:t>
            </a:r>
            <a:r>
              <a:rPr lang="pt-PT" sz="3600" dirty="0"/>
              <a:t> </a:t>
            </a:r>
            <a:r>
              <a:rPr lang="pt-PT" sz="3600" dirty="0" err="1"/>
              <a:t>Process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400" y="3904338"/>
            <a:ext cx="8520355" cy="29615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In addition to these four messages, the following DHCP messages are displayed </a:t>
            </a:r>
            <a:r>
              <a:rPr lang="pt-PT" dirty="0" err="1">
                <a:solidFill>
                  <a:schemeClr val="tx1"/>
                </a:solidFill>
              </a:rPr>
              <a:t>with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debug</a:t>
            </a:r>
            <a:r>
              <a:rPr lang="pt-PT" dirty="0">
                <a:solidFill>
                  <a:schemeClr val="tx1"/>
                </a:solidFill>
              </a:rPr>
              <a:t> output:</a:t>
            </a:r>
          </a:p>
          <a:p>
            <a:r>
              <a:rPr lang="en-US" b="1" dirty="0">
                <a:solidFill>
                  <a:schemeClr val="tx1"/>
                </a:solidFill>
              </a:rPr>
              <a:t>DHCPDECLINE: </a:t>
            </a:r>
            <a:r>
              <a:rPr lang="en-US" dirty="0">
                <a:solidFill>
                  <a:schemeClr val="tx1"/>
                </a:solidFill>
              </a:rPr>
              <a:t>Message sent from the client to the server that the address is already in use.</a:t>
            </a:r>
          </a:p>
          <a:p>
            <a:r>
              <a:rPr lang="en-US" b="1" dirty="0">
                <a:solidFill>
                  <a:schemeClr val="tx1"/>
                </a:solidFill>
              </a:rPr>
              <a:t>DHCPNAK: </a:t>
            </a:r>
            <a:r>
              <a:rPr lang="en-US" dirty="0">
                <a:solidFill>
                  <a:schemeClr val="tx1"/>
                </a:solidFill>
              </a:rPr>
              <a:t>The server sends a refusal to the client for request for configuration.</a:t>
            </a:r>
          </a:p>
          <a:p>
            <a:r>
              <a:rPr lang="en-US" b="1" dirty="0">
                <a:solidFill>
                  <a:schemeClr val="tx1"/>
                </a:solidFill>
              </a:rPr>
              <a:t>DHCPRELEASE: </a:t>
            </a:r>
            <a:r>
              <a:rPr lang="en-US" dirty="0">
                <a:solidFill>
                  <a:schemeClr val="tx1"/>
                </a:solidFill>
              </a:rPr>
              <a:t>Client tells a server that it is giving up a lease.</a:t>
            </a:r>
          </a:p>
          <a:p>
            <a:r>
              <a:rPr lang="en-US" b="1" dirty="0">
                <a:solidFill>
                  <a:schemeClr val="tx1"/>
                </a:solidFill>
              </a:rPr>
              <a:t>DHCPINFORM: </a:t>
            </a:r>
            <a:r>
              <a:rPr lang="en-US" dirty="0">
                <a:solidFill>
                  <a:schemeClr val="tx1"/>
                </a:solidFill>
              </a:rPr>
              <a:t>A client already has an IP address but is requesting other configuration parameters that the DHCP server is configured to deliver such as DNS address.</a:t>
            </a:r>
            <a:endParaRPr lang="pt-P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7397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3600" dirty="0" err="1"/>
              <a:t>Configuring</a:t>
            </a:r>
            <a:r>
              <a:rPr lang="pt-PT" sz="3600" dirty="0"/>
              <a:t> a DHCP </a:t>
            </a:r>
            <a:r>
              <a:rPr lang="pt-PT" sz="3600" dirty="0" err="1"/>
              <a:t>Relay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401" y="3172092"/>
            <a:ext cx="8520354" cy="359984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A client that resides in VLAN 55 needs to have the following two configurations to forward the DHCP broadcast to the centralized server </a:t>
            </a:r>
            <a:r>
              <a:rPr lang="pt-PT" dirty="0">
                <a:solidFill>
                  <a:schemeClr val="tx1"/>
                </a:solidFill>
              </a:rPr>
              <a:t>192.168.1.244:</a:t>
            </a:r>
          </a:p>
          <a:p>
            <a:r>
              <a:rPr lang="en-US" dirty="0">
                <a:solidFill>
                  <a:schemeClr val="tx1"/>
                </a:solidFill>
              </a:rPr>
              <a:t>The multilayer switch must have a Layer 3 IP address that will receive the client DHCP request that is 10.0.55.1/24. This address may be a routed port or an SVI.</a:t>
            </a:r>
          </a:p>
          <a:p>
            <a:r>
              <a:rPr lang="en-US" dirty="0">
                <a:solidFill>
                  <a:schemeClr val="tx1"/>
                </a:solidFill>
              </a:rPr>
              <a:t>The </a:t>
            </a:r>
            <a:r>
              <a:rPr lang="en-US" b="1" dirty="0" err="1">
                <a:solidFill>
                  <a:schemeClr val="tx1"/>
                </a:solidFill>
              </a:rPr>
              <a:t>ip</a:t>
            </a:r>
            <a:r>
              <a:rPr lang="en-US" b="1" dirty="0">
                <a:solidFill>
                  <a:schemeClr val="tx1"/>
                </a:solidFill>
              </a:rPr>
              <a:t> helper-address </a:t>
            </a:r>
            <a:r>
              <a:rPr lang="en-US" dirty="0">
                <a:solidFill>
                  <a:schemeClr val="tx1"/>
                </a:solidFill>
              </a:rPr>
              <a:t>command must be configured on the multilayer switch Layer </a:t>
            </a:r>
            <a:r>
              <a:rPr lang="pt-PT" dirty="0">
                <a:solidFill>
                  <a:schemeClr val="tx1"/>
                </a:solidFill>
              </a:rPr>
              <a:t>3 interface. </a:t>
            </a:r>
            <a:r>
              <a:rPr lang="en-US" dirty="0">
                <a:solidFill>
                  <a:schemeClr val="tx1"/>
                </a:solidFill>
              </a:rPr>
              <a:t>With the DHCP relay address, when the switch receives a DHCP request in the form of a broadcast message from a client, the switch forwards this request, as a unicast message, to the IP address that is specified in the </a:t>
            </a:r>
            <a:r>
              <a:rPr lang="en-US" b="1" dirty="0" err="1">
                <a:solidFill>
                  <a:schemeClr val="tx1"/>
                </a:solidFill>
              </a:rPr>
              <a:t>ip</a:t>
            </a:r>
            <a:r>
              <a:rPr lang="en-US" b="1" dirty="0">
                <a:solidFill>
                  <a:schemeClr val="tx1"/>
                </a:solidFill>
              </a:rPr>
              <a:t> helper-address </a:t>
            </a:r>
            <a:r>
              <a:rPr lang="en-US" dirty="0">
                <a:solidFill>
                  <a:schemeClr val="tx1"/>
                </a:solidFill>
              </a:rPr>
              <a:t>command.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The </a:t>
            </a:r>
            <a:r>
              <a:rPr lang="en-US" b="1" dirty="0" err="1">
                <a:solidFill>
                  <a:schemeClr val="tx1"/>
                </a:solidFill>
              </a:rPr>
              <a:t>ip</a:t>
            </a:r>
            <a:r>
              <a:rPr lang="en-US" b="1" dirty="0">
                <a:solidFill>
                  <a:schemeClr val="tx1"/>
                </a:solidFill>
              </a:rPr>
              <a:t> helper-address </a:t>
            </a:r>
            <a:r>
              <a:rPr lang="en-US" dirty="0">
                <a:solidFill>
                  <a:schemeClr val="tx1"/>
                </a:solidFill>
              </a:rPr>
              <a:t>command not only forwards DHCP UDP packets but also forwards TFTP, DNS, time, NetBIOS, name server, and BOOTP packets by default.</a:t>
            </a:r>
            <a:endParaRPr lang="pt-PT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571" y="1640540"/>
            <a:ext cx="6914668" cy="153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6288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94450"/>
            <a:ext cx="8042276" cy="1336956"/>
          </a:xfrm>
        </p:spPr>
        <p:txBody>
          <a:bodyPr/>
          <a:lstStyle/>
          <a:p>
            <a:r>
              <a:rPr lang="pt-PT" sz="3600" dirty="0" err="1"/>
              <a:t>Configuring</a:t>
            </a:r>
            <a:r>
              <a:rPr lang="pt-PT" sz="3600" dirty="0"/>
              <a:t> DHCP </a:t>
            </a:r>
            <a:r>
              <a:rPr lang="pt-PT" sz="3600" dirty="0" err="1"/>
              <a:t>Options</a:t>
            </a:r>
            <a:endParaRPr lang="pt-PT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846729"/>
            <a:ext cx="8042276" cy="4096872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Use DHCP options to “expand” the basic DHCP commands.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The following are some of the </a:t>
            </a:r>
            <a:r>
              <a:rPr lang="pt-PT" sz="2000" dirty="0" err="1">
                <a:solidFill>
                  <a:schemeClr val="tx1"/>
                </a:solidFill>
              </a:rPr>
              <a:t>commonly</a:t>
            </a:r>
            <a:r>
              <a:rPr lang="pt-PT" sz="2000" dirty="0">
                <a:solidFill>
                  <a:schemeClr val="tx1"/>
                </a:solidFill>
              </a:rPr>
              <a:t> </a:t>
            </a:r>
            <a:r>
              <a:rPr lang="pt-PT" sz="2000" dirty="0" err="1">
                <a:solidFill>
                  <a:schemeClr val="tx1"/>
                </a:solidFill>
              </a:rPr>
              <a:t>used</a:t>
            </a:r>
            <a:r>
              <a:rPr lang="pt-PT" sz="2000" dirty="0">
                <a:solidFill>
                  <a:schemeClr val="tx1"/>
                </a:solidFill>
              </a:rPr>
              <a:t> </a:t>
            </a:r>
            <a:r>
              <a:rPr lang="pt-PT" sz="2000" dirty="0" err="1">
                <a:solidFill>
                  <a:schemeClr val="tx1"/>
                </a:solidFill>
              </a:rPr>
              <a:t>options</a:t>
            </a:r>
            <a:r>
              <a:rPr lang="pt-PT" sz="2000" dirty="0">
                <a:solidFill>
                  <a:schemeClr val="tx1"/>
                </a:solidFill>
              </a:rPr>
              <a:t>.</a:t>
            </a:r>
          </a:p>
          <a:p>
            <a:pPr lvl="1"/>
            <a:r>
              <a:rPr lang="en-US" sz="2000" b="1" dirty="0">
                <a:solidFill>
                  <a:schemeClr val="tx1"/>
                </a:solidFill>
              </a:rPr>
              <a:t>Option 43: </a:t>
            </a:r>
            <a:r>
              <a:rPr lang="en-US" sz="2000" dirty="0">
                <a:solidFill>
                  <a:schemeClr val="tx1"/>
                </a:solidFill>
              </a:rPr>
              <a:t>Vendor-encapsulated option that enables vendors to have their own list of options on the server. For example, you can use it to tell a lightweight access point where the Wireless LAN Controller (WLC) is. </a:t>
            </a:r>
          </a:p>
          <a:p>
            <a:pPr lvl="1"/>
            <a:r>
              <a:rPr lang="en-US" sz="2000" b="1" dirty="0">
                <a:solidFill>
                  <a:schemeClr val="tx1"/>
                </a:solidFill>
              </a:rPr>
              <a:t>Option 69: </a:t>
            </a:r>
            <a:r>
              <a:rPr lang="en-US" sz="2000" dirty="0">
                <a:solidFill>
                  <a:schemeClr val="tx1"/>
                </a:solidFill>
              </a:rPr>
              <a:t>SMTP server, if you want to specify available SMTP servers to the client.</a:t>
            </a:r>
          </a:p>
          <a:p>
            <a:pPr lvl="1"/>
            <a:r>
              <a:rPr lang="en-US" sz="2000" b="1" dirty="0">
                <a:solidFill>
                  <a:schemeClr val="tx1"/>
                </a:solidFill>
              </a:rPr>
              <a:t>Option 70: </a:t>
            </a:r>
            <a:r>
              <a:rPr lang="en-US" sz="2000" dirty="0">
                <a:solidFill>
                  <a:schemeClr val="tx1"/>
                </a:solidFill>
              </a:rPr>
              <a:t>POP3 server, if you want to specify available POP3 servers to the client.</a:t>
            </a:r>
          </a:p>
          <a:p>
            <a:pPr lvl="1"/>
            <a:r>
              <a:rPr lang="en-US" sz="2000" b="1" dirty="0">
                <a:solidFill>
                  <a:schemeClr val="tx1"/>
                </a:solidFill>
              </a:rPr>
              <a:t>Option 150: </a:t>
            </a:r>
            <a:r>
              <a:rPr lang="en-US" sz="2000" dirty="0">
                <a:solidFill>
                  <a:schemeClr val="tx1"/>
                </a:solidFill>
              </a:rPr>
              <a:t>TFTP server that enables your phones to access a list of TFTP servers.</a:t>
            </a:r>
            <a:endParaRPr lang="pt-PT" sz="20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" y="5862916"/>
            <a:ext cx="8627723" cy="883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2336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Inter-VLAN routing provides communication between the devices in different VLANs. Recall that a VLAN is a single broadcast domain, and the devices within a VLAN cannot communicate beyond VLAN boundaries unless through a Layer 3 device. Multilayer switches support two types of Layer 3 interfaces: routed ports </a:t>
            </a:r>
            <a:r>
              <a:rPr lang="pt-PT" dirty="0" err="1">
                <a:solidFill>
                  <a:schemeClr val="tx1"/>
                </a:solidFill>
              </a:rPr>
              <a:t>and</a:t>
            </a:r>
            <a:r>
              <a:rPr lang="pt-PT" dirty="0">
                <a:solidFill>
                  <a:schemeClr val="tx1"/>
                </a:solidFill>
              </a:rPr>
              <a:t> </a:t>
            </a:r>
            <a:r>
              <a:rPr lang="pt-PT" dirty="0" err="1">
                <a:solidFill>
                  <a:schemeClr val="tx1"/>
                </a:solidFill>
              </a:rPr>
              <a:t>SVIs</a:t>
            </a:r>
            <a:r>
              <a:rPr lang="pt-PT" dirty="0">
                <a:solidFill>
                  <a:schemeClr val="tx1"/>
                </a:solidFill>
              </a:rPr>
              <a:t> (VLAN interfaces).</a:t>
            </a:r>
          </a:p>
          <a:p>
            <a:r>
              <a:rPr lang="en-US" dirty="0">
                <a:solidFill>
                  <a:schemeClr val="tx1"/>
                </a:solidFill>
              </a:rPr>
              <a:t>Routed ports are point-to-point connections such as those that interconnect the building distribution submodules and the campus backbone submodules when using Layer 3 in the distribution layer.</a:t>
            </a:r>
          </a:p>
          <a:p>
            <a:r>
              <a:rPr lang="en-US" dirty="0">
                <a:solidFill>
                  <a:schemeClr val="tx1"/>
                </a:solidFill>
              </a:rPr>
              <a:t>SVIs are VLAN interfaces that route traffic between VLANs and VLAN group ports. In multilayer switched networks with Layer 3 in the distribution layer and Layer 2 in the access layer, SVIs can route traffic from VLANs on the access layer </a:t>
            </a:r>
            <a:r>
              <a:rPr lang="pt-PT" dirty="0" err="1">
                <a:solidFill>
                  <a:schemeClr val="tx1"/>
                </a:solidFill>
              </a:rPr>
              <a:t>switches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387969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 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Using router-on-a-stick is an alternative and legacy method of implementing inter- VLAN routing for low-throughput and latency-tolerant applications.</a:t>
            </a:r>
          </a:p>
          <a:p>
            <a:r>
              <a:rPr lang="en-US" dirty="0">
                <a:solidFill>
                  <a:schemeClr val="tx1"/>
                </a:solidFill>
              </a:rPr>
              <a:t>On multilayer switches, Layer 3 links can be aggregated using Layer 3 </a:t>
            </a:r>
            <a:r>
              <a:rPr lang="pt-PT" dirty="0" err="1">
                <a:solidFill>
                  <a:schemeClr val="tx1"/>
                </a:solidFill>
              </a:rPr>
              <a:t>EtherChannels</a:t>
            </a:r>
            <a:r>
              <a:rPr lang="pt-PT" dirty="0">
                <a:solidFill>
                  <a:schemeClr val="tx1"/>
                </a:solidFill>
              </a:rPr>
              <a:t>.</a:t>
            </a:r>
          </a:p>
          <a:p>
            <a:r>
              <a:rPr lang="en-US" dirty="0">
                <a:solidFill>
                  <a:schemeClr val="tx1"/>
                </a:solidFill>
              </a:rPr>
              <a:t>When a Layer 3 interface is configured, routing can be enabled.</a:t>
            </a:r>
          </a:p>
          <a:p>
            <a:r>
              <a:rPr lang="en-US" dirty="0">
                <a:solidFill>
                  <a:schemeClr val="tx1"/>
                </a:solidFill>
              </a:rPr>
              <a:t>DHCP server function can be configured on the Cisco switches and routers.</a:t>
            </a:r>
          </a:p>
          <a:p>
            <a:r>
              <a:rPr lang="en-US" dirty="0">
                <a:solidFill>
                  <a:schemeClr val="tx1"/>
                </a:solidFill>
              </a:rPr>
              <a:t>If the network uses a centralized DHCP server, a DHCP relay agent feature can be configured on the switches by using the </a:t>
            </a:r>
            <a:r>
              <a:rPr lang="en-US" b="1" dirty="0" err="1">
                <a:solidFill>
                  <a:schemeClr val="tx1"/>
                </a:solidFill>
              </a:rPr>
              <a:t>ip</a:t>
            </a:r>
            <a:r>
              <a:rPr lang="en-US" b="1" dirty="0">
                <a:solidFill>
                  <a:schemeClr val="tx1"/>
                </a:solidFill>
              </a:rPr>
              <a:t> helper-address </a:t>
            </a:r>
            <a:r>
              <a:rPr lang="en-US" dirty="0">
                <a:solidFill>
                  <a:schemeClr val="tx1"/>
                </a:solidFill>
              </a:rPr>
              <a:t>command.</a:t>
            </a:r>
          </a:p>
        </p:txBody>
      </p:sp>
    </p:spTree>
    <p:extLst>
      <p:ext uri="{BB962C8B-B14F-4D97-AF65-F5344CB8AC3E}">
        <p14:creationId xmlns:p14="http://schemas.microsoft.com/office/powerpoint/2010/main" val="13639726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CCNPv7.1 SWITCH Lab5.1 IVL-ROUTING</a:t>
            </a:r>
          </a:p>
          <a:p>
            <a:r>
              <a:rPr lang="en-US" b="1" dirty="0">
                <a:solidFill>
                  <a:schemeClr val="tx1"/>
                </a:solidFill>
              </a:rPr>
              <a:t>CCNPv7.1 SWITCH Lab5.2 DHCP4/6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Chapter 5 Labs</a:t>
            </a:r>
          </a:p>
        </p:txBody>
      </p:sp>
    </p:spTree>
    <p:extLst>
      <p:ext uri="{BB962C8B-B14F-4D97-AF65-F5344CB8AC3E}">
        <p14:creationId xmlns:p14="http://schemas.microsoft.com/office/powerpoint/2010/main" val="14083181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2751</TotalTime>
  <Words>2922</Words>
  <Application>Microsoft Office PowerPoint</Application>
  <PresentationFormat>On-screen Show (4:3)</PresentationFormat>
  <Paragraphs>230</Paragraphs>
  <Slides>42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Calibri</vt:lpstr>
      <vt:lpstr>Consolas</vt:lpstr>
      <vt:lpstr>Courier New</vt:lpstr>
      <vt:lpstr>News Gothic MT</vt:lpstr>
      <vt:lpstr>Times New Roman</vt:lpstr>
      <vt:lpstr>Wingdings 2</vt:lpstr>
      <vt:lpstr>Breeze</vt:lpstr>
      <vt:lpstr>Inter-VLAN Routing</vt:lpstr>
      <vt:lpstr>Objectives</vt:lpstr>
      <vt:lpstr>Introduction to Inter-VLAN Routing</vt:lpstr>
      <vt:lpstr>Introduction to Inter-VLAN Routing</vt:lpstr>
      <vt:lpstr>Router vs MLS for IVR</vt:lpstr>
      <vt:lpstr>Inter-VLAN Routing Using an External Router</vt:lpstr>
      <vt:lpstr>Routing with an External Router Configuration</vt:lpstr>
      <vt:lpstr>Verify configuration</vt:lpstr>
      <vt:lpstr>Routing with an External Router Configuration</vt:lpstr>
      <vt:lpstr>External Routers: Advantages Disadvantages</vt:lpstr>
      <vt:lpstr>External Routers: Advantages Disadvantages</vt:lpstr>
      <vt:lpstr>Inter-VLAN Routing Using Switch Virtual Interfaces</vt:lpstr>
      <vt:lpstr>Switch Virtual Interfaces</vt:lpstr>
      <vt:lpstr>Reasons to configure SVI</vt:lpstr>
      <vt:lpstr>SVI: Advantages and Disadvantages</vt:lpstr>
      <vt:lpstr>Routing with Routed Ports</vt:lpstr>
      <vt:lpstr>Routed Ports: Advantages</vt:lpstr>
      <vt:lpstr>Configuring Inter-VLAN Routing Using SVI and Routed Ports</vt:lpstr>
      <vt:lpstr>Configuring Routing on a Multilayer Switch</vt:lpstr>
      <vt:lpstr>Configuring Routing on a Multilayer Switch</vt:lpstr>
      <vt:lpstr>Using the SVI autostate exclude Command</vt:lpstr>
      <vt:lpstr>Configuring autostate exclude</vt:lpstr>
      <vt:lpstr>SVI Configuration Checklist</vt:lpstr>
      <vt:lpstr>Common Inter-VLAN Routing Problems</vt:lpstr>
      <vt:lpstr>Troubleshooting Inter-VLAN Problems</vt:lpstr>
      <vt:lpstr>Layer 2 vs Layer 3 Etherchannel</vt:lpstr>
      <vt:lpstr>Layer 2 Versus Layer 3 EtherChannel</vt:lpstr>
      <vt:lpstr>Layer 3 EtherChannel Configuration</vt:lpstr>
      <vt:lpstr>Layer 3 EtherChannel Configuration</vt:lpstr>
      <vt:lpstr>L3 EtherChannel Configuration Guidelines</vt:lpstr>
      <vt:lpstr>Implementing DHCP</vt:lpstr>
      <vt:lpstr>DHCP Overview</vt:lpstr>
      <vt:lpstr>DHCP on MLS</vt:lpstr>
      <vt:lpstr>Configuring DHCP in Multilayer Switched Network</vt:lpstr>
      <vt:lpstr>Configuring DHCP in Multilayer Switched Network</vt:lpstr>
      <vt:lpstr>Configuring DHCP in Multilayer Switched Network</vt:lpstr>
      <vt:lpstr>DHCP Discovery Process</vt:lpstr>
      <vt:lpstr>Configuring a DHCP Relay</vt:lpstr>
      <vt:lpstr>Configuring DHCP Options</vt:lpstr>
      <vt:lpstr> Summary</vt:lpstr>
      <vt:lpstr>  Summary</vt:lpstr>
      <vt:lpstr>Chapter 5 Labs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251</cp:revision>
  <dcterms:created xsi:type="dcterms:W3CDTF">2011-10-03T10:20:59Z</dcterms:created>
  <dcterms:modified xsi:type="dcterms:W3CDTF">2016-12-14T19:36:20Z</dcterms:modified>
</cp:coreProperties>
</file>