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notesMasters/notesMaster1.xml" ContentType="application/vnd.openxmlformats-officedocument.presentationml.notesMaster+xml"/>
  <Override PartName="/ppt/notesMasters/_rels/notes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10.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media/image9.png" ContentType="image/png"/>
  <Override PartName="/ppt/media/image7.jpeg" ContentType="image/jpeg"/>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8.jpeg" ContentType="image/jpeg"/>
  <Override PartName="/ppt/media/image6.png" ContentType="image/png"/>
  <Override PartName="/ppt/media/image10.png" ContentType="image/png"/>
  <Override PartName="/ppt/media/image11.jpeg" ContentType="image/jpeg"/>
  <Override PartName="/ppt/media/image12.png" ContentType="image/png"/>
  <Override PartName="/ppt/media/image13.jpeg" ContentType="image/jpeg"/>
  <Override PartName="/ppt/media/image14.jpeg" ContentType="image/jpeg"/>
  <Override PartName="/ppt/media/image15.png" ContentType="image/png"/>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1800" spc="-1" strike="noStrike">
                <a:solidFill>
                  <a:srgbClr val="000000"/>
                </a:solidFill>
                <a:latin typeface="Tw Cen MT"/>
              </a:rPr>
              <a:t>Click to move the slide</a:t>
            </a:r>
            <a:endParaRPr b="0" lang="en-US" sz="1800" spc="-1" strike="noStrike">
              <a:solidFill>
                <a:srgbClr val="000000"/>
              </a:solidFill>
              <a:latin typeface="Tw Cen MT"/>
            </a:endParaRPr>
          </a:p>
        </p:txBody>
      </p:sp>
      <p:sp>
        <p:nvSpPr>
          <p:cNvPr id="87"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88"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89"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90"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91"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118E59C7-833C-4336-98B3-F48CD085D01C}"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7" name="PlaceHolder 1"/>
          <p:cNvSpPr>
            <a:spLocks noGrp="1"/>
          </p:cNvSpPr>
          <p:nvPr>
            <p:ph type="sldImg"/>
          </p:nvPr>
        </p:nvSpPr>
        <p:spPr>
          <a:xfrm>
            <a:off x="685800" y="1143000"/>
            <a:ext cx="5486040" cy="3085920"/>
          </a:xfrm>
          <a:prstGeom prst="rect">
            <a:avLst/>
          </a:prstGeom>
        </p:spPr>
      </p:sp>
      <p:sp>
        <p:nvSpPr>
          <p:cNvPr id="128"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assignment is based on the Individual presentation on- “Training and Development needs for an HR officer. And the chosen company is “Federal Express Corporation” or “FedEx” which mainly deals with conglomerate business in the United States. The major focus of this company is business on transportation which faces challenges of labour shortage during the pandemic situation.</a:t>
            </a:r>
            <a:endParaRPr b="0" lang="en-GB" sz="2000" spc="-1" strike="noStrike">
              <a:latin typeface="Arial"/>
            </a:endParaRPr>
          </a:p>
        </p:txBody>
      </p:sp>
      <p:sp>
        <p:nvSpPr>
          <p:cNvPr id="129" name="TextShape 3"/>
          <p:cNvSpPr txBox="1"/>
          <p:nvPr/>
        </p:nvSpPr>
        <p:spPr>
          <a:xfrm>
            <a:off x="3884760" y="8685360"/>
            <a:ext cx="2971440" cy="458280"/>
          </a:xfrm>
          <a:prstGeom prst="rect">
            <a:avLst/>
          </a:prstGeom>
          <a:noFill/>
          <a:ln>
            <a:noFill/>
          </a:ln>
        </p:spPr>
        <p:txBody>
          <a:bodyPr anchor="b">
            <a:noAutofit/>
          </a:bodyPr>
          <a:p>
            <a:pPr algn="r">
              <a:lnSpc>
                <a:spcPct val="100000"/>
              </a:lnSpc>
            </a:pPr>
            <a:fld id="{8D85034D-BC9E-4B4F-9F21-BB46FF5FD977}"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0" name="PlaceHolder 1"/>
          <p:cNvSpPr>
            <a:spLocks noGrp="1"/>
          </p:cNvSpPr>
          <p:nvPr>
            <p:ph type="sldImg"/>
          </p:nvPr>
        </p:nvSpPr>
        <p:spPr>
          <a:xfrm>
            <a:off x="685800" y="1143000"/>
            <a:ext cx="5486040" cy="3085920"/>
          </a:xfrm>
          <a:prstGeom prst="rect">
            <a:avLst/>
          </a:prstGeom>
        </p:spPr>
      </p:sp>
      <p:sp>
        <p:nvSpPr>
          <p:cNvPr id="131" name="PlaceHolder 2"/>
          <p:cNvSpPr>
            <a:spLocks noGrp="1"/>
          </p:cNvSpPr>
          <p:nvPr>
            <p:ph type="body"/>
          </p:nvPr>
        </p:nvSpPr>
        <p:spPr>
          <a:xfrm>
            <a:off x="685800" y="4400640"/>
            <a:ext cx="5486040" cy="3600000"/>
          </a:xfrm>
          <a:prstGeom prst="rect">
            <a:avLst/>
          </a:prstGeom>
        </p:spPr>
        <p:txBody>
          <a:bodyPr>
            <a:noAutofit/>
          </a:bodyPr>
          <a:p>
            <a:pPr>
              <a:lnSpc>
                <a:spcPct val="100000"/>
              </a:lnSpc>
            </a:pPr>
            <a:r>
              <a:rPr b="0" lang="en-GB" sz="1200" spc="-1" strike="noStrike">
                <a:solidFill>
                  <a:srgbClr val="000000"/>
                </a:solidFill>
                <a:latin typeface="+mn-lt"/>
                <a:ea typeface="+mn-ea"/>
              </a:rPr>
              <a:t>A human resource officer in the company FedEx must have knowledge in various aspects of his or her job role. HRO possess knowledge regarding the procedure of recruitment and also must have knowledge of the information system for planning of various strategies. The procedure of production, and divination of resources is also managed by HRO. HRO arranges training for the employees after assessing employee capabilities.</a:t>
            </a:r>
            <a:endParaRPr b="0" lang="en-GB" sz="1200" spc="-1" strike="noStrike">
              <a:latin typeface="Arial"/>
            </a:endParaRPr>
          </a:p>
          <a:p>
            <a:pPr>
              <a:lnSpc>
                <a:spcPct val="100000"/>
              </a:lnSpc>
            </a:pPr>
            <a:endParaRPr b="0" lang="en-GB" sz="1200" spc="-1" strike="noStrike">
              <a:latin typeface="Arial"/>
            </a:endParaRPr>
          </a:p>
        </p:txBody>
      </p:sp>
      <p:sp>
        <p:nvSpPr>
          <p:cNvPr id="132" name="TextShape 3"/>
          <p:cNvSpPr txBox="1"/>
          <p:nvPr/>
        </p:nvSpPr>
        <p:spPr>
          <a:xfrm>
            <a:off x="3884760" y="8685360"/>
            <a:ext cx="2971440" cy="458280"/>
          </a:xfrm>
          <a:prstGeom prst="rect">
            <a:avLst/>
          </a:prstGeom>
          <a:noFill/>
          <a:ln>
            <a:noFill/>
          </a:ln>
        </p:spPr>
        <p:txBody>
          <a:bodyPr anchor="b">
            <a:noAutofit/>
          </a:bodyPr>
          <a:p>
            <a:pPr algn="r">
              <a:lnSpc>
                <a:spcPct val="100000"/>
              </a:lnSpc>
            </a:pPr>
            <a:fld id="{E33B72A8-FFC8-4772-80D0-FE2D9AF4B8A7}"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3" name="PlaceHolder 1"/>
          <p:cNvSpPr>
            <a:spLocks noGrp="1"/>
          </p:cNvSpPr>
          <p:nvPr>
            <p:ph type="sldImg"/>
          </p:nvPr>
        </p:nvSpPr>
        <p:spPr>
          <a:xfrm>
            <a:off x="685800" y="1143000"/>
            <a:ext cx="5486040" cy="3085920"/>
          </a:xfrm>
          <a:prstGeom prst="rect">
            <a:avLst/>
          </a:prstGeom>
        </p:spPr>
      </p:sp>
      <p:sp>
        <p:nvSpPr>
          <p:cNvPr id="134" name="PlaceHolder 2"/>
          <p:cNvSpPr>
            <a:spLocks noGrp="1"/>
          </p:cNvSpPr>
          <p:nvPr>
            <p:ph type="body"/>
          </p:nvPr>
        </p:nvSpPr>
        <p:spPr>
          <a:xfrm>
            <a:off x="685800" y="4400640"/>
            <a:ext cx="5486040" cy="3600000"/>
          </a:xfrm>
          <a:prstGeom prst="rect">
            <a:avLst/>
          </a:prstGeom>
        </p:spPr>
        <p:txBody>
          <a:bodyPr>
            <a:noAutofit/>
          </a:bodyPr>
          <a:p>
            <a:pPr>
              <a:lnSpc>
                <a:spcPct val="100000"/>
              </a:lnSpc>
            </a:pPr>
            <a:r>
              <a:rPr b="0" lang="en-GB" sz="1000" spc="-1" strike="noStrike">
                <a:solidFill>
                  <a:srgbClr val="000000"/>
                </a:solidFill>
                <a:latin typeface="+mn-lt"/>
                <a:ea typeface="+mn-ea"/>
              </a:rPr>
              <a:t>Human resource officers must have proper communication skills and also have control of administrative experts. HR officers have the quality to plan and execute various strategies according to the needs of FedEx. HR officer provides advice to the employee and even the higher authority of FedEx, this officer is a coach of the company FedEx. They has the power to recruit and select the employees. HRO have skills of understanding, skills of intellect and cognition skill, also have skills of practicality and must-have skills of transferability. </a:t>
            </a:r>
            <a:endParaRPr b="0" lang="en-GB" sz="1000" spc="-1" strike="noStrike">
              <a:latin typeface="Arial"/>
            </a:endParaRPr>
          </a:p>
          <a:p>
            <a:pPr>
              <a:lnSpc>
                <a:spcPct val="100000"/>
              </a:lnSpc>
            </a:pPr>
            <a:endParaRPr b="0" lang="en-GB" sz="1000" spc="-1" strike="noStrike">
              <a:latin typeface="Arial"/>
            </a:endParaRPr>
          </a:p>
        </p:txBody>
      </p:sp>
      <p:sp>
        <p:nvSpPr>
          <p:cNvPr id="135" name="TextShape 3"/>
          <p:cNvSpPr txBox="1"/>
          <p:nvPr/>
        </p:nvSpPr>
        <p:spPr>
          <a:xfrm>
            <a:off x="3884760" y="8685360"/>
            <a:ext cx="2971440" cy="458280"/>
          </a:xfrm>
          <a:prstGeom prst="rect">
            <a:avLst/>
          </a:prstGeom>
          <a:noFill/>
          <a:ln>
            <a:noFill/>
          </a:ln>
        </p:spPr>
        <p:txBody>
          <a:bodyPr anchor="b">
            <a:noAutofit/>
          </a:bodyPr>
          <a:p>
            <a:pPr algn="r">
              <a:lnSpc>
                <a:spcPct val="100000"/>
              </a:lnSpc>
            </a:pPr>
            <a:fld id="{2EE21082-8C8C-4FA6-B502-F65194EDDFFE}"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PlaceHolder 1"/>
          <p:cNvSpPr>
            <a:spLocks noGrp="1"/>
          </p:cNvSpPr>
          <p:nvPr>
            <p:ph type="sldImg"/>
          </p:nvPr>
        </p:nvSpPr>
        <p:spPr>
          <a:xfrm>
            <a:off x="685800" y="1143000"/>
            <a:ext cx="5486040" cy="3085920"/>
          </a:xfrm>
          <a:prstGeom prst="rect">
            <a:avLst/>
          </a:prstGeom>
        </p:spPr>
      </p:sp>
      <p:sp>
        <p:nvSpPr>
          <p:cNvPr id="137" name="PlaceHolder 2"/>
          <p:cNvSpPr>
            <a:spLocks noGrp="1"/>
          </p:cNvSpPr>
          <p:nvPr>
            <p:ph type="body"/>
          </p:nvPr>
        </p:nvSpPr>
        <p:spPr>
          <a:xfrm>
            <a:off x="685800" y="4400640"/>
            <a:ext cx="5486040" cy="3600000"/>
          </a:xfrm>
          <a:prstGeom prst="rect">
            <a:avLst/>
          </a:prstGeom>
        </p:spPr>
        <p:txBody>
          <a:bodyPr>
            <a:noAutofit/>
          </a:bodyPr>
          <a:p>
            <a:pPr>
              <a:lnSpc>
                <a:spcPct val="100000"/>
              </a:lnSpc>
            </a:pPr>
            <a:r>
              <a:rPr b="0" lang="en-GB" sz="1200" spc="-1" strike="noStrike">
                <a:solidFill>
                  <a:srgbClr val="000000"/>
                </a:solidFill>
                <a:latin typeface="+mn-lt"/>
                <a:ea typeface="+mn-ea"/>
              </a:rPr>
              <a:t>An HR officer should be very clear in their professional area and this officer must be faithful inside the company FedEx. HR officers should be adaptable to any situation inside the company and provide solutions to any situation and also maintain good behavior to all of the employees.  </a:t>
            </a:r>
            <a:endParaRPr b="0" lang="en-GB" sz="1200" spc="-1" strike="noStrike">
              <a:latin typeface="Arial"/>
            </a:endParaRPr>
          </a:p>
          <a:p>
            <a:pPr>
              <a:lnSpc>
                <a:spcPct val="100000"/>
              </a:lnSpc>
            </a:pPr>
            <a:endParaRPr b="0" lang="en-GB" sz="1200" spc="-1" strike="noStrike">
              <a:latin typeface="Arial"/>
            </a:endParaRPr>
          </a:p>
        </p:txBody>
      </p:sp>
      <p:sp>
        <p:nvSpPr>
          <p:cNvPr id="138" name="TextShape 3"/>
          <p:cNvSpPr txBox="1"/>
          <p:nvPr/>
        </p:nvSpPr>
        <p:spPr>
          <a:xfrm>
            <a:off x="3884760" y="8685360"/>
            <a:ext cx="2971440" cy="458280"/>
          </a:xfrm>
          <a:prstGeom prst="rect">
            <a:avLst/>
          </a:prstGeom>
          <a:noFill/>
          <a:ln>
            <a:noFill/>
          </a:ln>
        </p:spPr>
        <p:txBody>
          <a:bodyPr anchor="b">
            <a:noAutofit/>
          </a:bodyPr>
          <a:p>
            <a:pPr algn="r">
              <a:lnSpc>
                <a:spcPct val="100000"/>
              </a:lnSpc>
            </a:pPr>
            <a:fld id="{0F3EB811-7A15-4B2E-B44E-341A4EA7E7AA}"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PlaceHolder 1"/>
          <p:cNvSpPr>
            <a:spLocks noGrp="1"/>
          </p:cNvSpPr>
          <p:nvPr>
            <p:ph type="sldImg"/>
          </p:nvPr>
        </p:nvSpPr>
        <p:spPr>
          <a:xfrm>
            <a:off x="685800" y="1143000"/>
            <a:ext cx="5486040" cy="3085920"/>
          </a:xfrm>
          <a:prstGeom prst="rect">
            <a:avLst/>
          </a:prstGeom>
        </p:spPr>
      </p:sp>
      <p:sp>
        <p:nvSpPr>
          <p:cNvPr id="140"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1200" spc="-1" strike="noStrike">
                <a:solidFill>
                  <a:srgbClr val="000000"/>
                </a:solidFill>
                <a:latin typeface="+mn-lt"/>
                <a:ea typeface="+mn-ea"/>
              </a:rPr>
              <a:t>HR officers must look after the part of the recruitment of the company FedEx as this company lacks the proper employees (Cfo.com, 2021). HR officers arrange training for the team members inside the company. The human Resource officer should find out the causes of the problem regarding the reduction of the employees in the company FedEx. The officer arrange a meeting in order to drive the problem of the worker shortage of this company FedEx. Human Resource officers recruit the skilled employees inside the company FedEx</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Human Resource officer should examine the employees about their performance which is needed for this company . The lack of proper workers is considered as one of the biggest problems for this company FedEx. The role of the Human Resource officer must be an integral part of this company. For doing all these aspects the Human Resource officer should take four to six months </a:t>
            </a:r>
            <a:endParaRPr b="0" lang="en-GB" sz="1200" spc="-1" strike="noStrike">
              <a:latin typeface="Arial"/>
            </a:endParaRPr>
          </a:p>
        </p:txBody>
      </p:sp>
      <p:sp>
        <p:nvSpPr>
          <p:cNvPr id="141" name="TextShape 3"/>
          <p:cNvSpPr txBox="1"/>
          <p:nvPr/>
        </p:nvSpPr>
        <p:spPr>
          <a:xfrm>
            <a:off x="3884760" y="8685360"/>
            <a:ext cx="2971440" cy="458280"/>
          </a:xfrm>
          <a:prstGeom prst="rect">
            <a:avLst/>
          </a:prstGeom>
          <a:noFill/>
          <a:ln>
            <a:noFill/>
          </a:ln>
        </p:spPr>
        <p:txBody>
          <a:bodyPr anchor="b">
            <a:noAutofit/>
          </a:bodyPr>
          <a:p>
            <a:pPr algn="r">
              <a:lnSpc>
                <a:spcPct val="100000"/>
              </a:lnSpc>
            </a:pPr>
            <a:fld id="{5CFD7D1E-488D-4C61-92B0-8FCC5227FC94}"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PlaceHolder 1"/>
          <p:cNvSpPr>
            <a:spLocks noGrp="1"/>
          </p:cNvSpPr>
          <p:nvPr>
            <p:ph type="sldImg"/>
          </p:nvPr>
        </p:nvSpPr>
        <p:spPr>
          <a:xfrm>
            <a:off x="685800" y="1143000"/>
            <a:ext cx="5486040" cy="3085920"/>
          </a:xfrm>
          <a:prstGeom prst="rect">
            <a:avLst/>
          </a:prstGeom>
        </p:spPr>
      </p:sp>
      <p:sp>
        <p:nvSpPr>
          <p:cNvPr id="143"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1200" spc="-1" strike="noStrike">
                <a:solidFill>
                  <a:srgbClr val="000000"/>
                </a:solidFill>
                <a:latin typeface="+mn-lt"/>
                <a:ea typeface="+mn-ea"/>
              </a:rPr>
              <a:t>HR officer is well aware of the utilization of the “Microsoft Office Word” and who has adequate knowledge of the utilization of the Excel spreadsheet and data sheet. HR officer is well aware of the use of HR software and also deep knowledge of handling internet and email and good at handling “Microsoft PowerPoint”</a:t>
            </a:r>
            <a:endParaRPr b="0" lang="en-GB" sz="1200" spc="-1" strike="noStrike">
              <a:latin typeface="Arial"/>
            </a:endParaRPr>
          </a:p>
          <a:p>
            <a:pPr marL="216000" indent="-216000">
              <a:lnSpc>
                <a:spcPct val="100000"/>
              </a:lnSpc>
            </a:pPr>
            <a:endParaRPr b="0" lang="en-GB" sz="1200" spc="-1" strike="noStrike">
              <a:latin typeface="Arial"/>
            </a:endParaRPr>
          </a:p>
        </p:txBody>
      </p:sp>
      <p:sp>
        <p:nvSpPr>
          <p:cNvPr id="144" name="TextShape 3"/>
          <p:cNvSpPr txBox="1"/>
          <p:nvPr/>
        </p:nvSpPr>
        <p:spPr>
          <a:xfrm>
            <a:off x="3884760" y="8685360"/>
            <a:ext cx="2971440" cy="458280"/>
          </a:xfrm>
          <a:prstGeom prst="rect">
            <a:avLst/>
          </a:prstGeom>
          <a:noFill/>
          <a:ln>
            <a:noFill/>
          </a:ln>
        </p:spPr>
        <p:txBody>
          <a:bodyPr anchor="b">
            <a:noAutofit/>
          </a:bodyPr>
          <a:p>
            <a:pPr algn="r">
              <a:lnSpc>
                <a:spcPct val="100000"/>
              </a:lnSpc>
            </a:pPr>
            <a:fld id="{136319B8-DC7D-4342-AF9A-1645416322B8}"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type="sldImg"/>
          </p:nvPr>
        </p:nvSpPr>
        <p:spPr>
          <a:xfrm>
            <a:off x="685800" y="1143000"/>
            <a:ext cx="5486040" cy="3085920"/>
          </a:xfrm>
          <a:prstGeom prst="rect">
            <a:avLst/>
          </a:prstGeom>
        </p:spPr>
      </p:sp>
      <p:sp>
        <p:nvSpPr>
          <p:cNvPr id="146"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1200" spc="-1" strike="noStrike">
                <a:solidFill>
                  <a:srgbClr val="000000"/>
                </a:solidFill>
                <a:latin typeface="+mn-lt"/>
                <a:ea typeface="+mn-ea"/>
              </a:rPr>
              <a:t>HR officer is well capable of engaging the employees and note the reports of FedEx</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He/she is good at making notes regarding the employees. Production of the goods in order to support the presentation is dependent on HRO. Providing training to the employees is essential part of HRO who has adequate knowledge regarding the complaints of the employees in FedEx. He is reponsible at taking interviews inside the company and also good in giving advice regarding the issues of the HR </a:t>
            </a:r>
            <a:endParaRPr b="0" lang="en-GB" sz="1200" spc="-1" strike="noStrike">
              <a:latin typeface="Arial"/>
            </a:endParaRPr>
          </a:p>
          <a:p>
            <a:pPr marL="216000" indent="-216000">
              <a:lnSpc>
                <a:spcPct val="100000"/>
              </a:lnSpc>
            </a:pPr>
            <a:endParaRPr b="0" lang="en-GB" sz="1200" spc="-1" strike="noStrike">
              <a:latin typeface="Arial"/>
            </a:endParaRPr>
          </a:p>
        </p:txBody>
      </p:sp>
      <p:sp>
        <p:nvSpPr>
          <p:cNvPr id="147" name="TextShape 3"/>
          <p:cNvSpPr txBox="1"/>
          <p:nvPr/>
        </p:nvSpPr>
        <p:spPr>
          <a:xfrm>
            <a:off x="3884760" y="8685360"/>
            <a:ext cx="2971440" cy="458280"/>
          </a:xfrm>
          <a:prstGeom prst="rect">
            <a:avLst/>
          </a:prstGeom>
          <a:noFill/>
          <a:ln>
            <a:noFill/>
          </a:ln>
        </p:spPr>
        <p:txBody>
          <a:bodyPr anchor="b">
            <a:noAutofit/>
          </a:bodyPr>
          <a:p>
            <a:pPr algn="r">
              <a:lnSpc>
                <a:spcPct val="100000"/>
              </a:lnSpc>
            </a:pPr>
            <a:fld id="{8058F700-8CAE-4D54-9761-0C7C21AAD659}"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8" name="PlaceHolder 1"/>
          <p:cNvSpPr>
            <a:spLocks noGrp="1"/>
          </p:cNvSpPr>
          <p:nvPr>
            <p:ph type="sldImg"/>
          </p:nvPr>
        </p:nvSpPr>
        <p:spPr>
          <a:xfrm>
            <a:off x="685800" y="1143000"/>
            <a:ext cx="5486040" cy="3085920"/>
          </a:xfrm>
          <a:prstGeom prst="rect">
            <a:avLst/>
          </a:prstGeom>
        </p:spPr>
      </p:sp>
      <p:sp>
        <p:nvSpPr>
          <p:cNvPr id="149"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1200" spc="-1" strike="noStrike">
                <a:solidFill>
                  <a:srgbClr val="000000"/>
                </a:solidFill>
                <a:latin typeface="+mn-lt"/>
                <a:ea typeface="+mn-ea"/>
              </a:rPr>
              <a:t>Problem solving is an essential part of HR management as HR officer is responsible for providing solution to any issues.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HRO also possess reasoning skills and capable in maintaining data and information</a:t>
            </a:r>
            <a:endParaRPr b="0" lang="en-GB" sz="1200" spc="-1" strike="noStrike">
              <a:latin typeface="Arial"/>
            </a:endParaRPr>
          </a:p>
          <a:p>
            <a:pPr marL="216000" indent="-216000">
              <a:lnSpc>
                <a:spcPct val="100000"/>
              </a:lnSpc>
            </a:pPr>
            <a:endParaRPr b="0" lang="en-GB" sz="1200" spc="-1" strike="noStrike">
              <a:latin typeface="Arial"/>
            </a:endParaRPr>
          </a:p>
        </p:txBody>
      </p:sp>
      <p:sp>
        <p:nvSpPr>
          <p:cNvPr id="150" name="TextShape 3"/>
          <p:cNvSpPr txBox="1"/>
          <p:nvPr/>
        </p:nvSpPr>
        <p:spPr>
          <a:xfrm>
            <a:off x="3884760" y="8685360"/>
            <a:ext cx="2971440" cy="458280"/>
          </a:xfrm>
          <a:prstGeom prst="rect">
            <a:avLst/>
          </a:prstGeom>
          <a:noFill/>
          <a:ln>
            <a:noFill/>
          </a:ln>
        </p:spPr>
        <p:txBody>
          <a:bodyPr anchor="b">
            <a:noAutofit/>
          </a:bodyPr>
          <a:p>
            <a:pPr algn="r">
              <a:lnSpc>
                <a:spcPct val="100000"/>
              </a:lnSpc>
            </a:pPr>
            <a:fld id="{EF641D56-7F5F-416A-9705-5DD57E13958A}"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1" name="PlaceHolder 1"/>
          <p:cNvSpPr>
            <a:spLocks noGrp="1"/>
          </p:cNvSpPr>
          <p:nvPr>
            <p:ph type="sldImg"/>
          </p:nvPr>
        </p:nvSpPr>
        <p:spPr>
          <a:xfrm>
            <a:off x="685800" y="1143000"/>
            <a:ext cx="5486040" cy="3085920"/>
          </a:xfrm>
          <a:prstGeom prst="rect">
            <a:avLst/>
          </a:prstGeom>
        </p:spPr>
      </p:sp>
      <p:sp>
        <p:nvSpPr>
          <p:cNvPr id="152"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150000"/>
              </a:lnSpc>
            </a:pPr>
            <a:r>
              <a:rPr b="0" lang="en-GB" sz="2000" spc="-1" strike="noStrike">
                <a:latin typeface="Times New Roman"/>
              </a:rPr>
              <a:t>Through the proper role of the human resolve officer, the problem of recruitment should be decreased inside the company FedEx</a:t>
            </a:r>
            <a:endParaRPr b="0" lang="en-GB" sz="2000" spc="-1" strike="noStrike">
              <a:latin typeface="Arial"/>
            </a:endParaRPr>
          </a:p>
          <a:p>
            <a:pPr marL="216000" indent="-216000" algn="just">
              <a:lnSpc>
                <a:spcPct val="150000"/>
              </a:lnSpc>
            </a:pPr>
            <a:r>
              <a:rPr b="0" lang="en-GB" sz="2000" spc="-1" strike="noStrike">
                <a:latin typeface="Times New Roman"/>
              </a:rPr>
              <a:t>The HR officer arrange training meeting for the employees. The problem of the lack of the worker should be removed through the proper direction of the human resource officer. FedEx will be helpful through the recruitment of skilled employees </a:t>
            </a:r>
            <a:endParaRPr b="0" lang="en-GB" sz="2000" spc="-1" strike="noStrike">
              <a:latin typeface="Arial"/>
            </a:endParaRPr>
          </a:p>
          <a:p>
            <a:pPr marL="216000" indent="-216000">
              <a:lnSpc>
                <a:spcPct val="100000"/>
              </a:lnSpc>
            </a:pPr>
            <a:endParaRPr b="0" lang="en-GB" sz="2000" spc="-1" strike="noStrike">
              <a:latin typeface="Arial"/>
            </a:endParaRPr>
          </a:p>
        </p:txBody>
      </p:sp>
      <p:sp>
        <p:nvSpPr>
          <p:cNvPr id="153" name="TextShape 3"/>
          <p:cNvSpPr txBox="1"/>
          <p:nvPr/>
        </p:nvSpPr>
        <p:spPr>
          <a:xfrm>
            <a:off x="3884760" y="8685360"/>
            <a:ext cx="2971440" cy="458280"/>
          </a:xfrm>
          <a:prstGeom prst="rect">
            <a:avLst/>
          </a:prstGeom>
          <a:noFill/>
          <a:ln>
            <a:noFill/>
          </a:ln>
        </p:spPr>
        <p:txBody>
          <a:bodyPr anchor="b">
            <a:noAutofit/>
          </a:bodyPr>
          <a:p>
            <a:pPr algn="r">
              <a:lnSpc>
                <a:spcPct val="100000"/>
              </a:lnSpc>
            </a:pPr>
            <a:fld id="{31D650B8-A542-408C-A8AB-6B5CBD6BD585}"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PlaceHolder 1"/>
          <p:cNvSpPr>
            <a:spLocks noGrp="1"/>
          </p:cNvSpPr>
          <p:nvPr>
            <p:ph type="sldImg"/>
          </p:nvPr>
        </p:nvSpPr>
        <p:spPr>
          <a:xfrm>
            <a:off x="685800" y="1143000"/>
            <a:ext cx="5486040" cy="3085920"/>
          </a:xfrm>
          <a:prstGeom prst="rect">
            <a:avLst/>
          </a:prstGeom>
        </p:spPr>
      </p:sp>
      <p:sp>
        <p:nvSpPr>
          <p:cNvPr id="155"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1200" spc="-1" strike="noStrike">
                <a:solidFill>
                  <a:srgbClr val="000000"/>
                </a:solidFill>
                <a:latin typeface="+mn-lt"/>
                <a:ea typeface="+mn-ea"/>
              </a:rPr>
              <a:t>HR officers check the cognitive ability of the new employees. And also check learning agility for the existing employees to detect the performance of the employees. This framework has enabled organization to respond to its weaknesses by implementing effective strategies such as harver software inclusion. </a:t>
            </a:r>
            <a:endParaRPr b="0" lang="en-GB" sz="1200" spc="-1" strike="noStrike">
              <a:latin typeface="Arial"/>
            </a:endParaRPr>
          </a:p>
          <a:p>
            <a:pPr marL="216000" indent="-216000">
              <a:lnSpc>
                <a:spcPct val="100000"/>
              </a:lnSpc>
            </a:pPr>
            <a:endParaRPr b="0" lang="en-GB" sz="1200" spc="-1" strike="noStrike">
              <a:latin typeface="Arial"/>
            </a:endParaRPr>
          </a:p>
        </p:txBody>
      </p:sp>
      <p:sp>
        <p:nvSpPr>
          <p:cNvPr id="156" name="TextShape 3"/>
          <p:cNvSpPr txBox="1"/>
          <p:nvPr/>
        </p:nvSpPr>
        <p:spPr>
          <a:xfrm>
            <a:off x="3884760" y="8685360"/>
            <a:ext cx="2971440" cy="458280"/>
          </a:xfrm>
          <a:prstGeom prst="rect">
            <a:avLst/>
          </a:prstGeom>
          <a:noFill/>
          <a:ln>
            <a:noFill/>
          </a:ln>
        </p:spPr>
        <p:txBody>
          <a:bodyPr anchor="b">
            <a:noAutofit/>
          </a:bodyPr>
          <a:p>
            <a:pPr algn="r">
              <a:lnSpc>
                <a:spcPct val="100000"/>
              </a:lnSpc>
            </a:pPr>
            <a:fld id="{5D051206-FC5F-4994-9339-C550DB193227}"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7" name="PlaceHolder 1"/>
          <p:cNvSpPr>
            <a:spLocks noGrp="1"/>
          </p:cNvSpPr>
          <p:nvPr>
            <p:ph type="sldImg"/>
          </p:nvPr>
        </p:nvSpPr>
        <p:spPr>
          <a:xfrm>
            <a:off x="685800" y="1143000"/>
            <a:ext cx="5486040" cy="3085920"/>
          </a:xfrm>
          <a:prstGeom prst="rect">
            <a:avLst/>
          </a:prstGeom>
        </p:spPr>
      </p:sp>
      <p:sp>
        <p:nvSpPr>
          <p:cNvPr id="158" name="PlaceHolder 2"/>
          <p:cNvSpPr>
            <a:spLocks noGrp="1"/>
          </p:cNvSpPr>
          <p:nvPr>
            <p:ph type="body"/>
          </p:nvPr>
        </p:nvSpPr>
        <p:spPr>
          <a:xfrm>
            <a:off x="685800" y="4400640"/>
            <a:ext cx="5486040" cy="3600000"/>
          </a:xfrm>
          <a:prstGeom prst="rect">
            <a:avLst/>
          </a:prstGeom>
        </p:spPr>
        <p:txBody>
          <a:bodyPr>
            <a:noAutofit/>
          </a:bodyPr>
          <a:p>
            <a:pPr>
              <a:lnSpc>
                <a:spcPct val="100000"/>
              </a:lnSpc>
            </a:pPr>
            <a:r>
              <a:rPr b="0" lang="en-GB" sz="1200" spc="-1" strike="noStrike">
                <a:solidFill>
                  <a:srgbClr val="000000"/>
                </a:solidFill>
                <a:latin typeface="+mn-lt"/>
                <a:ea typeface="+mn-ea"/>
              </a:rPr>
              <a:t>At the end of this discussion, it can be said that the human resource officer must solve the problem of recruitment and arrange training for the employs</a:t>
            </a:r>
            <a:endParaRPr b="0" lang="en-GB" sz="1200" spc="-1" strike="noStrike">
              <a:latin typeface="Arial"/>
            </a:endParaRPr>
          </a:p>
          <a:p>
            <a:pPr>
              <a:lnSpc>
                <a:spcPct val="100000"/>
              </a:lnSpc>
            </a:pPr>
            <a:endParaRPr b="0" lang="en-GB" sz="1200" spc="-1" strike="noStrike">
              <a:latin typeface="Arial"/>
            </a:endParaRPr>
          </a:p>
        </p:txBody>
      </p:sp>
      <p:sp>
        <p:nvSpPr>
          <p:cNvPr id="159" name="TextShape 3"/>
          <p:cNvSpPr txBox="1"/>
          <p:nvPr/>
        </p:nvSpPr>
        <p:spPr>
          <a:xfrm>
            <a:off x="3884760" y="8685360"/>
            <a:ext cx="2971440" cy="458280"/>
          </a:xfrm>
          <a:prstGeom prst="rect">
            <a:avLst/>
          </a:prstGeom>
          <a:noFill/>
          <a:ln>
            <a:noFill/>
          </a:ln>
        </p:spPr>
        <p:txBody>
          <a:bodyPr anchor="b">
            <a:noAutofit/>
          </a:bodyPr>
          <a:p>
            <a:pPr algn="r">
              <a:lnSpc>
                <a:spcPct val="100000"/>
              </a:lnSpc>
            </a:pPr>
            <a:fld id="{0C3AA8BC-1360-4FA4-9FC3-EC27C6432E77}" type="slidenum">
              <a:rPr b="0" lang="en-GB" sz="1200" spc="-1" strike="noStrike">
                <a:solidFill>
                  <a:srgbClr val="000000"/>
                </a:solidFill>
                <a:latin typeface="+mn-lt"/>
                <a:ea typeface="+mn-ea"/>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8" name="PlaceHolder 2"/>
          <p:cNvSpPr>
            <a:spLocks noGrp="1"/>
          </p:cNvSpPr>
          <p:nvPr>
            <p:ph type="subTitle"/>
          </p:nvPr>
        </p:nvSpPr>
        <p:spPr>
          <a:xfrm>
            <a:off x="913680" y="2367000"/>
            <a:ext cx="10363320" cy="342360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10" name="PlaceHolder 2"/>
          <p:cNvSpPr>
            <a:spLocks noGrp="1"/>
          </p:cNvSpPr>
          <p:nvPr>
            <p:ph type="body"/>
          </p:nvPr>
        </p:nvSpPr>
        <p:spPr>
          <a:xfrm>
            <a:off x="913680" y="2367000"/>
            <a:ext cx="10363320" cy="342360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12" name="PlaceHolder 2"/>
          <p:cNvSpPr>
            <a:spLocks noGrp="1"/>
          </p:cNvSpPr>
          <p:nvPr>
            <p:ph type="body"/>
          </p:nvPr>
        </p:nvSpPr>
        <p:spPr>
          <a:xfrm>
            <a:off x="91368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13" name="PlaceHolder 3"/>
          <p:cNvSpPr>
            <a:spLocks noGrp="1"/>
          </p:cNvSpPr>
          <p:nvPr>
            <p:ph type="body"/>
          </p:nvPr>
        </p:nvSpPr>
        <p:spPr>
          <a:xfrm>
            <a:off x="622404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4"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5" name="PlaceHolder 1"/>
          <p:cNvSpPr>
            <a:spLocks noGrp="1"/>
          </p:cNvSpPr>
          <p:nvPr>
            <p:ph type="subTitle"/>
          </p:nvPr>
        </p:nvSpPr>
        <p:spPr>
          <a:xfrm>
            <a:off x="913680" y="618480"/>
            <a:ext cx="10364040" cy="739872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17" name="PlaceHolder 2"/>
          <p:cNvSpPr>
            <a:spLocks noGrp="1"/>
          </p:cNvSpPr>
          <p:nvPr>
            <p:ph type="body"/>
          </p:nvPr>
        </p:nvSpPr>
        <p:spPr>
          <a:xfrm>
            <a:off x="91368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18" name="PlaceHolder 3"/>
          <p:cNvSpPr>
            <a:spLocks noGrp="1"/>
          </p:cNvSpPr>
          <p:nvPr>
            <p:ph type="body"/>
          </p:nvPr>
        </p:nvSpPr>
        <p:spPr>
          <a:xfrm>
            <a:off x="622404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19" name="PlaceHolder 4"/>
          <p:cNvSpPr>
            <a:spLocks noGrp="1"/>
          </p:cNvSpPr>
          <p:nvPr>
            <p:ph type="body"/>
          </p:nvPr>
        </p:nvSpPr>
        <p:spPr>
          <a:xfrm>
            <a:off x="91368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21" name="PlaceHolder 2"/>
          <p:cNvSpPr>
            <a:spLocks noGrp="1"/>
          </p:cNvSpPr>
          <p:nvPr>
            <p:ph type="body"/>
          </p:nvPr>
        </p:nvSpPr>
        <p:spPr>
          <a:xfrm>
            <a:off x="91368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22" name="PlaceHolder 3"/>
          <p:cNvSpPr>
            <a:spLocks noGrp="1"/>
          </p:cNvSpPr>
          <p:nvPr>
            <p:ph type="body"/>
          </p:nvPr>
        </p:nvSpPr>
        <p:spPr>
          <a:xfrm>
            <a:off x="622404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23" name="PlaceHolder 4"/>
          <p:cNvSpPr>
            <a:spLocks noGrp="1"/>
          </p:cNvSpPr>
          <p:nvPr>
            <p:ph type="body"/>
          </p:nvPr>
        </p:nvSpPr>
        <p:spPr>
          <a:xfrm>
            <a:off x="622404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25" name="PlaceHolder 2"/>
          <p:cNvSpPr>
            <a:spLocks noGrp="1"/>
          </p:cNvSpPr>
          <p:nvPr>
            <p:ph type="body"/>
          </p:nvPr>
        </p:nvSpPr>
        <p:spPr>
          <a:xfrm>
            <a:off x="91368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26" name="PlaceHolder 3"/>
          <p:cNvSpPr>
            <a:spLocks noGrp="1"/>
          </p:cNvSpPr>
          <p:nvPr>
            <p:ph type="body"/>
          </p:nvPr>
        </p:nvSpPr>
        <p:spPr>
          <a:xfrm>
            <a:off x="622404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27" name="PlaceHolder 4"/>
          <p:cNvSpPr>
            <a:spLocks noGrp="1"/>
          </p:cNvSpPr>
          <p:nvPr>
            <p:ph type="body"/>
          </p:nvPr>
        </p:nvSpPr>
        <p:spPr>
          <a:xfrm>
            <a:off x="913680" y="4155480"/>
            <a:ext cx="1036332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29" name="PlaceHolder 2"/>
          <p:cNvSpPr>
            <a:spLocks noGrp="1"/>
          </p:cNvSpPr>
          <p:nvPr>
            <p:ph type="body"/>
          </p:nvPr>
        </p:nvSpPr>
        <p:spPr>
          <a:xfrm>
            <a:off x="913680" y="2367000"/>
            <a:ext cx="1036332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30" name="PlaceHolder 3"/>
          <p:cNvSpPr>
            <a:spLocks noGrp="1"/>
          </p:cNvSpPr>
          <p:nvPr>
            <p:ph type="body"/>
          </p:nvPr>
        </p:nvSpPr>
        <p:spPr>
          <a:xfrm>
            <a:off x="913680" y="4155480"/>
            <a:ext cx="1036332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32" name="PlaceHolder 2"/>
          <p:cNvSpPr>
            <a:spLocks noGrp="1"/>
          </p:cNvSpPr>
          <p:nvPr>
            <p:ph type="body"/>
          </p:nvPr>
        </p:nvSpPr>
        <p:spPr>
          <a:xfrm>
            <a:off x="91368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33" name="PlaceHolder 3"/>
          <p:cNvSpPr>
            <a:spLocks noGrp="1"/>
          </p:cNvSpPr>
          <p:nvPr>
            <p:ph type="body"/>
          </p:nvPr>
        </p:nvSpPr>
        <p:spPr>
          <a:xfrm>
            <a:off x="622404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34" name="PlaceHolder 4"/>
          <p:cNvSpPr>
            <a:spLocks noGrp="1"/>
          </p:cNvSpPr>
          <p:nvPr>
            <p:ph type="body"/>
          </p:nvPr>
        </p:nvSpPr>
        <p:spPr>
          <a:xfrm>
            <a:off x="91368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35" name="PlaceHolder 5"/>
          <p:cNvSpPr>
            <a:spLocks noGrp="1"/>
          </p:cNvSpPr>
          <p:nvPr>
            <p:ph type="body"/>
          </p:nvPr>
        </p:nvSpPr>
        <p:spPr>
          <a:xfrm>
            <a:off x="622404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6"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37" name="PlaceHolder 2"/>
          <p:cNvSpPr>
            <a:spLocks noGrp="1"/>
          </p:cNvSpPr>
          <p:nvPr>
            <p:ph type="body"/>
          </p:nvPr>
        </p:nvSpPr>
        <p:spPr>
          <a:xfrm>
            <a:off x="913680" y="236700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38" name="PlaceHolder 3"/>
          <p:cNvSpPr>
            <a:spLocks noGrp="1"/>
          </p:cNvSpPr>
          <p:nvPr>
            <p:ph type="body"/>
          </p:nvPr>
        </p:nvSpPr>
        <p:spPr>
          <a:xfrm>
            <a:off x="4417920" y="236700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39" name="PlaceHolder 4"/>
          <p:cNvSpPr>
            <a:spLocks noGrp="1"/>
          </p:cNvSpPr>
          <p:nvPr>
            <p:ph type="body"/>
          </p:nvPr>
        </p:nvSpPr>
        <p:spPr>
          <a:xfrm>
            <a:off x="7921800" y="236700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40" name="PlaceHolder 5"/>
          <p:cNvSpPr>
            <a:spLocks noGrp="1"/>
          </p:cNvSpPr>
          <p:nvPr>
            <p:ph type="body"/>
          </p:nvPr>
        </p:nvSpPr>
        <p:spPr>
          <a:xfrm>
            <a:off x="913680" y="415548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41" name="PlaceHolder 6"/>
          <p:cNvSpPr>
            <a:spLocks noGrp="1"/>
          </p:cNvSpPr>
          <p:nvPr>
            <p:ph type="body"/>
          </p:nvPr>
        </p:nvSpPr>
        <p:spPr>
          <a:xfrm>
            <a:off x="4417920" y="415548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42" name="PlaceHolder 7"/>
          <p:cNvSpPr>
            <a:spLocks noGrp="1"/>
          </p:cNvSpPr>
          <p:nvPr>
            <p:ph type="body"/>
          </p:nvPr>
        </p:nvSpPr>
        <p:spPr>
          <a:xfrm>
            <a:off x="7921800" y="415548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0"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51" name="PlaceHolder 2"/>
          <p:cNvSpPr>
            <a:spLocks noGrp="1"/>
          </p:cNvSpPr>
          <p:nvPr>
            <p:ph type="subTitle"/>
          </p:nvPr>
        </p:nvSpPr>
        <p:spPr>
          <a:xfrm>
            <a:off x="913680" y="2367000"/>
            <a:ext cx="10363320" cy="342360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2"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53" name="PlaceHolder 2"/>
          <p:cNvSpPr>
            <a:spLocks noGrp="1"/>
          </p:cNvSpPr>
          <p:nvPr>
            <p:ph type="body"/>
          </p:nvPr>
        </p:nvSpPr>
        <p:spPr>
          <a:xfrm>
            <a:off x="913680" y="2367000"/>
            <a:ext cx="10363320" cy="342360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55" name="PlaceHolder 2"/>
          <p:cNvSpPr>
            <a:spLocks noGrp="1"/>
          </p:cNvSpPr>
          <p:nvPr>
            <p:ph type="body"/>
          </p:nvPr>
        </p:nvSpPr>
        <p:spPr>
          <a:xfrm>
            <a:off x="91368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56" name="PlaceHolder 3"/>
          <p:cNvSpPr>
            <a:spLocks noGrp="1"/>
          </p:cNvSpPr>
          <p:nvPr>
            <p:ph type="body"/>
          </p:nvPr>
        </p:nvSpPr>
        <p:spPr>
          <a:xfrm>
            <a:off x="622404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7"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8" name="PlaceHolder 1"/>
          <p:cNvSpPr>
            <a:spLocks noGrp="1"/>
          </p:cNvSpPr>
          <p:nvPr>
            <p:ph type="subTitle"/>
          </p:nvPr>
        </p:nvSpPr>
        <p:spPr>
          <a:xfrm>
            <a:off x="913680" y="618480"/>
            <a:ext cx="10364040" cy="739872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60" name="PlaceHolder 2"/>
          <p:cNvSpPr>
            <a:spLocks noGrp="1"/>
          </p:cNvSpPr>
          <p:nvPr>
            <p:ph type="body"/>
          </p:nvPr>
        </p:nvSpPr>
        <p:spPr>
          <a:xfrm>
            <a:off x="91368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61" name="PlaceHolder 3"/>
          <p:cNvSpPr>
            <a:spLocks noGrp="1"/>
          </p:cNvSpPr>
          <p:nvPr>
            <p:ph type="body"/>
          </p:nvPr>
        </p:nvSpPr>
        <p:spPr>
          <a:xfrm>
            <a:off x="622404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62" name="PlaceHolder 4"/>
          <p:cNvSpPr>
            <a:spLocks noGrp="1"/>
          </p:cNvSpPr>
          <p:nvPr>
            <p:ph type="body"/>
          </p:nvPr>
        </p:nvSpPr>
        <p:spPr>
          <a:xfrm>
            <a:off x="91368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64" name="PlaceHolder 2"/>
          <p:cNvSpPr>
            <a:spLocks noGrp="1"/>
          </p:cNvSpPr>
          <p:nvPr>
            <p:ph type="body"/>
          </p:nvPr>
        </p:nvSpPr>
        <p:spPr>
          <a:xfrm>
            <a:off x="913680" y="2367000"/>
            <a:ext cx="5057280" cy="342360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65" name="PlaceHolder 3"/>
          <p:cNvSpPr>
            <a:spLocks noGrp="1"/>
          </p:cNvSpPr>
          <p:nvPr>
            <p:ph type="body"/>
          </p:nvPr>
        </p:nvSpPr>
        <p:spPr>
          <a:xfrm>
            <a:off x="622404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66" name="PlaceHolder 4"/>
          <p:cNvSpPr>
            <a:spLocks noGrp="1"/>
          </p:cNvSpPr>
          <p:nvPr>
            <p:ph type="body"/>
          </p:nvPr>
        </p:nvSpPr>
        <p:spPr>
          <a:xfrm>
            <a:off x="622404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68" name="PlaceHolder 2"/>
          <p:cNvSpPr>
            <a:spLocks noGrp="1"/>
          </p:cNvSpPr>
          <p:nvPr>
            <p:ph type="body"/>
          </p:nvPr>
        </p:nvSpPr>
        <p:spPr>
          <a:xfrm>
            <a:off x="91368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69" name="PlaceHolder 3"/>
          <p:cNvSpPr>
            <a:spLocks noGrp="1"/>
          </p:cNvSpPr>
          <p:nvPr>
            <p:ph type="body"/>
          </p:nvPr>
        </p:nvSpPr>
        <p:spPr>
          <a:xfrm>
            <a:off x="622404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70" name="PlaceHolder 4"/>
          <p:cNvSpPr>
            <a:spLocks noGrp="1"/>
          </p:cNvSpPr>
          <p:nvPr>
            <p:ph type="body"/>
          </p:nvPr>
        </p:nvSpPr>
        <p:spPr>
          <a:xfrm>
            <a:off x="913680" y="4155480"/>
            <a:ext cx="1036332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72" name="PlaceHolder 2"/>
          <p:cNvSpPr>
            <a:spLocks noGrp="1"/>
          </p:cNvSpPr>
          <p:nvPr>
            <p:ph type="body"/>
          </p:nvPr>
        </p:nvSpPr>
        <p:spPr>
          <a:xfrm>
            <a:off x="913680" y="2367000"/>
            <a:ext cx="1036332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73" name="PlaceHolder 3"/>
          <p:cNvSpPr>
            <a:spLocks noGrp="1"/>
          </p:cNvSpPr>
          <p:nvPr>
            <p:ph type="body"/>
          </p:nvPr>
        </p:nvSpPr>
        <p:spPr>
          <a:xfrm>
            <a:off x="913680" y="4155480"/>
            <a:ext cx="1036332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75" name="PlaceHolder 2"/>
          <p:cNvSpPr>
            <a:spLocks noGrp="1"/>
          </p:cNvSpPr>
          <p:nvPr>
            <p:ph type="body"/>
          </p:nvPr>
        </p:nvSpPr>
        <p:spPr>
          <a:xfrm>
            <a:off x="91368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76" name="PlaceHolder 3"/>
          <p:cNvSpPr>
            <a:spLocks noGrp="1"/>
          </p:cNvSpPr>
          <p:nvPr>
            <p:ph type="body"/>
          </p:nvPr>
        </p:nvSpPr>
        <p:spPr>
          <a:xfrm>
            <a:off x="6224040" y="236700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77" name="PlaceHolder 4"/>
          <p:cNvSpPr>
            <a:spLocks noGrp="1"/>
          </p:cNvSpPr>
          <p:nvPr>
            <p:ph type="body"/>
          </p:nvPr>
        </p:nvSpPr>
        <p:spPr>
          <a:xfrm>
            <a:off x="91368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78" name="PlaceHolder 5"/>
          <p:cNvSpPr>
            <a:spLocks noGrp="1"/>
          </p:cNvSpPr>
          <p:nvPr>
            <p:ph type="body"/>
          </p:nvPr>
        </p:nvSpPr>
        <p:spPr>
          <a:xfrm>
            <a:off x="6224040" y="4155480"/>
            <a:ext cx="505728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9" name="PlaceHolder 1"/>
          <p:cNvSpPr>
            <a:spLocks noGrp="1"/>
          </p:cNvSpPr>
          <p:nvPr>
            <p:ph type="title"/>
          </p:nvPr>
        </p:nvSpPr>
        <p:spPr>
          <a:xfrm>
            <a:off x="913680" y="618480"/>
            <a:ext cx="10364040" cy="1595880"/>
          </a:xfrm>
          <a:prstGeom prst="rect">
            <a:avLst/>
          </a:prstGeom>
        </p:spPr>
        <p:txBody>
          <a:bodyPr lIns="0" rIns="0" tIns="0" bIns="0" anchor="ctr">
            <a:spAutoFit/>
          </a:bodyPr>
          <a:p>
            <a:endParaRPr b="0" lang="en-US" sz="1800" spc="-1" strike="noStrike">
              <a:solidFill>
                <a:srgbClr val="000000"/>
              </a:solidFill>
              <a:latin typeface="Tw Cen MT"/>
            </a:endParaRPr>
          </a:p>
        </p:txBody>
      </p:sp>
      <p:sp>
        <p:nvSpPr>
          <p:cNvPr id="80" name="PlaceHolder 2"/>
          <p:cNvSpPr>
            <a:spLocks noGrp="1"/>
          </p:cNvSpPr>
          <p:nvPr>
            <p:ph type="body"/>
          </p:nvPr>
        </p:nvSpPr>
        <p:spPr>
          <a:xfrm>
            <a:off x="913680" y="236700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81" name="PlaceHolder 3"/>
          <p:cNvSpPr>
            <a:spLocks noGrp="1"/>
          </p:cNvSpPr>
          <p:nvPr>
            <p:ph type="body"/>
          </p:nvPr>
        </p:nvSpPr>
        <p:spPr>
          <a:xfrm>
            <a:off x="4417920" y="236700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82" name="PlaceHolder 4"/>
          <p:cNvSpPr>
            <a:spLocks noGrp="1"/>
          </p:cNvSpPr>
          <p:nvPr>
            <p:ph type="body"/>
          </p:nvPr>
        </p:nvSpPr>
        <p:spPr>
          <a:xfrm>
            <a:off x="7921800" y="236700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83" name="PlaceHolder 5"/>
          <p:cNvSpPr>
            <a:spLocks noGrp="1"/>
          </p:cNvSpPr>
          <p:nvPr>
            <p:ph type="body"/>
          </p:nvPr>
        </p:nvSpPr>
        <p:spPr>
          <a:xfrm>
            <a:off x="913680" y="415548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84" name="PlaceHolder 6"/>
          <p:cNvSpPr>
            <a:spLocks noGrp="1"/>
          </p:cNvSpPr>
          <p:nvPr>
            <p:ph type="body"/>
          </p:nvPr>
        </p:nvSpPr>
        <p:spPr>
          <a:xfrm>
            <a:off x="4417920" y="415548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
        <p:nvSpPr>
          <p:cNvPr id="85" name="PlaceHolder 7"/>
          <p:cNvSpPr>
            <a:spLocks noGrp="1"/>
          </p:cNvSpPr>
          <p:nvPr>
            <p:ph type="body"/>
          </p:nvPr>
        </p:nvSpPr>
        <p:spPr>
          <a:xfrm>
            <a:off x="7921800" y="4155480"/>
            <a:ext cx="3336840" cy="1632960"/>
          </a:xfrm>
          <a:prstGeom prst="rect">
            <a:avLst/>
          </a:prstGeom>
        </p:spPr>
        <p:txBody>
          <a:bodyPr lIns="0" rIns="0" tIns="0" bIns="0">
            <a:normAutofit/>
          </a:bodyPr>
          <a:p>
            <a:endParaRPr b="0" lang="en-US" sz="2000" spc="-1" strike="noStrike" cap="all">
              <a:solidFill>
                <a:srgbClr val="000000"/>
              </a:solidFill>
              <a:latin typeface="Tw Cen MT"/>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slideLayout" Target="../slideLayouts/slideLayout1.xml"/><Relationship Id="rId6" Type="http://schemas.openxmlformats.org/officeDocument/2006/relationships/slideLayout" Target="../slideLayouts/slideLayout2.xml"/><Relationship Id="rId7" Type="http://schemas.openxmlformats.org/officeDocument/2006/relationships/slideLayout" Target="../slideLayouts/slideLayout3.xml"/><Relationship Id="rId8" Type="http://schemas.openxmlformats.org/officeDocument/2006/relationships/slideLayout" Target="../slideLayouts/slideLayout4.xml"/><Relationship Id="rId9" Type="http://schemas.openxmlformats.org/officeDocument/2006/relationships/slideLayout" Target="../slideLayouts/slideLayout5.xml"/><Relationship Id="rId10" Type="http://schemas.openxmlformats.org/officeDocument/2006/relationships/slideLayout" Target="../slideLayouts/slideLayout6.xml"/><Relationship Id="rId11" Type="http://schemas.openxmlformats.org/officeDocument/2006/relationships/slideLayout" Target="../slideLayouts/slideLayout7.xml"/><Relationship Id="rId12" Type="http://schemas.openxmlformats.org/officeDocument/2006/relationships/slideLayout" Target="../slideLayouts/slideLayout8.xml"/><Relationship Id="rId13" Type="http://schemas.openxmlformats.org/officeDocument/2006/relationships/slideLayout" Target="../slideLayouts/slideLayout9.xml"/><Relationship Id="rId14" Type="http://schemas.openxmlformats.org/officeDocument/2006/relationships/slideLayout" Target="../slideLayouts/slideLayout10.xml"/><Relationship Id="rId15" Type="http://schemas.openxmlformats.org/officeDocument/2006/relationships/slideLayout" Target="../slideLayouts/slideLayout11.xml"/><Relationship Id="rId16"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slideLayout" Target="../slideLayouts/slideLayout13.xml"/><Relationship Id="rId6" Type="http://schemas.openxmlformats.org/officeDocument/2006/relationships/slideLayout" Target="../slideLayouts/slideLayout14.xml"/><Relationship Id="rId7" Type="http://schemas.openxmlformats.org/officeDocument/2006/relationships/slideLayout" Target="../slideLayouts/slideLayout15.xml"/><Relationship Id="rId8" Type="http://schemas.openxmlformats.org/officeDocument/2006/relationships/slideLayout" Target="../slideLayouts/slideLayout16.xml"/><Relationship Id="rId9" Type="http://schemas.openxmlformats.org/officeDocument/2006/relationships/slideLayout" Target="../slideLayouts/slideLayout17.xml"/><Relationship Id="rId10" Type="http://schemas.openxmlformats.org/officeDocument/2006/relationships/slideLayout" Target="../slideLayouts/slideLayout18.xml"/><Relationship Id="rId11" Type="http://schemas.openxmlformats.org/officeDocument/2006/relationships/slideLayout" Target="../slideLayouts/slideLayout19.xml"/><Relationship Id="rId12" Type="http://schemas.openxmlformats.org/officeDocument/2006/relationships/slideLayout" Target="../slideLayouts/slideLayout20.xml"/><Relationship Id="rId13" Type="http://schemas.openxmlformats.org/officeDocument/2006/relationships/slideLayout" Target="../slideLayouts/slideLayout21.xml"/><Relationship Id="rId14" Type="http://schemas.openxmlformats.org/officeDocument/2006/relationships/slideLayout" Target="../slideLayouts/slideLayout22.xml"/><Relationship Id="rId15" Type="http://schemas.openxmlformats.org/officeDocument/2006/relationships/slideLayout" Target="../slideLayouts/slideLayout23.xml"/><Relationship Id="rId16"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fillRect/>
          </a:stretch>
        </a:blipFill>
      </p:bgPr>
    </p:bg>
    <p:spTree>
      <p:nvGrpSpPr>
        <p:cNvPr id="1" name=""/>
        <p:cNvGrpSpPr/>
        <p:nvPr/>
      </p:nvGrpSpPr>
      <p:grpSpPr>
        <a:xfrm>
          <a:off x="0" y="0"/>
          <a:ext cx="0" cy="0"/>
          <a:chOff x="0" y="0"/>
          <a:chExt cx="0" cy="0"/>
        </a:xfrm>
      </p:grpSpPr>
      <p:pic>
        <p:nvPicPr>
          <p:cNvPr id="0" name="Picture 2" descr=""/>
          <p:cNvPicPr/>
          <p:nvPr/>
        </p:nvPicPr>
        <p:blipFill>
          <a:blip r:embed="rId3"/>
          <a:stretch/>
        </p:blipFill>
        <p:spPr>
          <a:xfrm>
            <a:off x="0" y="0"/>
            <a:ext cx="12191760" cy="6857640"/>
          </a:xfrm>
          <a:prstGeom prst="rect">
            <a:avLst/>
          </a:prstGeom>
          <a:ln>
            <a:noFill/>
          </a:ln>
        </p:spPr>
      </p:pic>
      <p:pic>
        <p:nvPicPr>
          <p:cNvPr id="1" name="Picture 6" descr=""/>
          <p:cNvPicPr/>
          <p:nvPr/>
        </p:nvPicPr>
        <p:blipFill>
          <a:blip r:embed="rId4"/>
          <a:stretch/>
        </p:blipFill>
        <p:spPr>
          <a:xfrm>
            <a:off x="0" y="0"/>
            <a:ext cx="12191760" cy="6857640"/>
          </a:xfrm>
          <a:prstGeom prst="rect">
            <a:avLst/>
          </a:prstGeom>
          <a:ln>
            <a:noFill/>
          </a:ln>
        </p:spPr>
      </p:pic>
      <p:sp>
        <p:nvSpPr>
          <p:cNvPr id="2" name="PlaceHolder 1"/>
          <p:cNvSpPr>
            <a:spLocks noGrp="1"/>
          </p:cNvSpPr>
          <p:nvPr>
            <p:ph type="title"/>
          </p:nvPr>
        </p:nvSpPr>
        <p:spPr>
          <a:xfrm>
            <a:off x="1751040" y="1300680"/>
            <a:ext cx="8689680" cy="2508840"/>
          </a:xfrm>
          <a:prstGeom prst="rect">
            <a:avLst/>
          </a:prstGeom>
        </p:spPr>
        <p:txBody>
          <a:bodyPr anchor="b">
            <a:normAutofit/>
          </a:bodyPr>
          <a:p>
            <a:pPr algn="ctr">
              <a:lnSpc>
                <a:spcPct val="90000"/>
              </a:lnSpc>
            </a:pPr>
            <a:r>
              <a:rPr b="0" lang="en-US" sz="4800" spc="-1" strike="noStrike" cap="all">
                <a:solidFill>
                  <a:srgbClr val="000000"/>
                </a:solidFill>
                <a:latin typeface="Tw Cen MT"/>
              </a:rPr>
              <a:t>Click to edit Master title style</a:t>
            </a:r>
            <a:endParaRPr b="0" lang="en-US" sz="4800" spc="-1" strike="noStrike">
              <a:solidFill>
                <a:srgbClr val="000000"/>
              </a:solidFill>
              <a:latin typeface="Tw Cen MT"/>
            </a:endParaRPr>
          </a:p>
        </p:txBody>
      </p:sp>
      <p:sp>
        <p:nvSpPr>
          <p:cNvPr id="3" name="PlaceHolder 2"/>
          <p:cNvSpPr>
            <a:spLocks noGrp="1"/>
          </p:cNvSpPr>
          <p:nvPr>
            <p:ph type="dt"/>
          </p:nvPr>
        </p:nvSpPr>
        <p:spPr>
          <a:xfrm>
            <a:off x="7678800" y="5883120"/>
            <a:ext cx="2742840" cy="364680"/>
          </a:xfrm>
          <a:prstGeom prst="rect">
            <a:avLst/>
          </a:prstGeom>
        </p:spPr>
        <p:txBody>
          <a:bodyPr anchor="ctr">
            <a:noAutofit/>
          </a:bodyPr>
          <a:p>
            <a:pPr algn="r">
              <a:lnSpc>
                <a:spcPct val="100000"/>
              </a:lnSpc>
            </a:pPr>
            <a:fld id="{EABF36DD-5500-4048-9B2F-76FFF4B7B5DE}" type="datetime">
              <a:rPr b="0" lang="en-GB" sz="1000" spc="-1" strike="noStrike">
                <a:solidFill>
                  <a:srgbClr val="000000"/>
                </a:solidFill>
                <a:latin typeface="Tw Cen MT"/>
              </a:rPr>
              <a:t>05/01/22</a:t>
            </a:fld>
            <a:endParaRPr b="0" lang="en-GB" sz="1000" spc="-1" strike="noStrike">
              <a:latin typeface="Times New Roman"/>
            </a:endParaRPr>
          </a:p>
        </p:txBody>
      </p:sp>
      <p:sp>
        <p:nvSpPr>
          <p:cNvPr id="4" name="PlaceHolder 3"/>
          <p:cNvSpPr>
            <a:spLocks noGrp="1"/>
          </p:cNvSpPr>
          <p:nvPr>
            <p:ph type="ftr"/>
          </p:nvPr>
        </p:nvSpPr>
        <p:spPr>
          <a:xfrm>
            <a:off x="913680" y="5883120"/>
            <a:ext cx="6672600" cy="364680"/>
          </a:xfrm>
          <a:prstGeom prst="rect">
            <a:avLst/>
          </a:prstGeom>
        </p:spPr>
        <p:txBody>
          <a:bodyPr anchor="ctr">
            <a:noAutofit/>
          </a:bodyPr>
          <a:p>
            <a:endParaRPr b="0" lang="en-GB" sz="2400" spc="-1" strike="noStrike">
              <a:latin typeface="Times New Roman"/>
            </a:endParaRPr>
          </a:p>
        </p:txBody>
      </p:sp>
      <p:sp>
        <p:nvSpPr>
          <p:cNvPr id="5" name="PlaceHolder 4"/>
          <p:cNvSpPr>
            <a:spLocks noGrp="1"/>
          </p:cNvSpPr>
          <p:nvPr>
            <p:ph type="sldNum"/>
          </p:nvPr>
        </p:nvSpPr>
        <p:spPr>
          <a:xfrm>
            <a:off x="10514160" y="5883120"/>
            <a:ext cx="763920" cy="364680"/>
          </a:xfrm>
          <a:prstGeom prst="rect">
            <a:avLst/>
          </a:prstGeom>
        </p:spPr>
        <p:txBody>
          <a:bodyPr anchor="ctr">
            <a:noAutofit/>
          </a:bodyPr>
          <a:p>
            <a:pPr algn="r">
              <a:lnSpc>
                <a:spcPct val="100000"/>
              </a:lnSpc>
            </a:pPr>
            <a:fld id="{558B6BFB-0FD1-42F7-B7B5-21AF0CE8D093}" type="slidenum">
              <a:rPr b="0" lang="en-GB" sz="1000" spc="-1" strike="noStrike">
                <a:solidFill>
                  <a:srgbClr val="000000"/>
                </a:solidFill>
                <a:latin typeface="Tw Cen MT"/>
              </a:rPr>
              <a:t>&lt;number&gt;</a:t>
            </a:fld>
            <a:endParaRPr b="0" lang="en-GB" sz="1000" spc="-1" strike="noStrike">
              <a:latin typeface="Times New Roman"/>
            </a:endParaRPr>
          </a:p>
        </p:txBody>
      </p:sp>
      <p:sp>
        <p:nvSpPr>
          <p:cNvPr id="6" name="PlaceHolder 5"/>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2000" spc="-1" strike="noStrike" cap="all">
                <a:solidFill>
                  <a:srgbClr val="000000"/>
                </a:solidFill>
                <a:latin typeface="Tw Cen MT"/>
              </a:rPr>
              <a:t>Click to edit the outline text format</a:t>
            </a:r>
            <a:endParaRPr b="0" lang="en-US" sz="2000" spc="-1" strike="noStrike" cap="all">
              <a:solidFill>
                <a:srgbClr val="000000"/>
              </a:solidFill>
              <a:latin typeface="Tw Cen MT"/>
            </a:endParaRPr>
          </a:p>
          <a:p>
            <a:pPr lvl="1" marL="864000" indent="-324000">
              <a:spcBef>
                <a:spcPts val="1134"/>
              </a:spcBef>
              <a:buClr>
                <a:srgbClr val="000000"/>
              </a:buClr>
              <a:buSzPct val="75000"/>
              <a:buFont typeface="Symbol" charset="2"/>
              <a:buChar char=""/>
            </a:pPr>
            <a:r>
              <a:rPr b="0" lang="en-US" sz="1600" spc="-1" strike="noStrike" cap="all">
                <a:solidFill>
                  <a:srgbClr val="000000"/>
                </a:solidFill>
                <a:latin typeface="Tw Cen MT"/>
              </a:rPr>
              <a:t>Second Outline Level</a:t>
            </a:r>
            <a:endParaRPr b="0" lang="en-US" sz="1600" spc="-1" strike="noStrike" cap="all">
              <a:solidFill>
                <a:srgbClr val="000000"/>
              </a:solidFill>
              <a:latin typeface="Tw Cen MT"/>
            </a:endParaRPr>
          </a:p>
          <a:p>
            <a:pPr lvl="2" marL="1296000" indent="-288000">
              <a:spcBef>
                <a:spcPts val="850"/>
              </a:spcBef>
              <a:buClr>
                <a:srgbClr val="000000"/>
              </a:buClr>
              <a:buSzPct val="45000"/>
              <a:buFont typeface="Wingdings" charset="2"/>
              <a:buChar char=""/>
            </a:pPr>
            <a:r>
              <a:rPr b="0" lang="en-US" sz="1400" spc="-1" strike="noStrike" cap="all">
                <a:solidFill>
                  <a:srgbClr val="000000"/>
                </a:solidFill>
                <a:latin typeface="Tw Cen MT"/>
              </a:rPr>
              <a:t>Third Outline Level</a:t>
            </a:r>
            <a:endParaRPr b="0" lang="en-US" sz="1400" spc="-1" strike="noStrike" cap="all">
              <a:solidFill>
                <a:srgbClr val="000000"/>
              </a:solidFill>
              <a:latin typeface="Tw Cen MT"/>
            </a:endParaRPr>
          </a:p>
          <a:p>
            <a:pPr lvl="3" marL="1728000" indent="-216000">
              <a:spcBef>
                <a:spcPts val="567"/>
              </a:spcBef>
              <a:buClr>
                <a:srgbClr val="000000"/>
              </a:buClr>
              <a:buSzPct val="75000"/>
              <a:buFont typeface="Symbol" charset="2"/>
              <a:buChar char=""/>
            </a:pPr>
            <a:r>
              <a:rPr b="0" lang="en-US" sz="1400" spc="-1" strike="noStrike" cap="all">
                <a:solidFill>
                  <a:srgbClr val="000000"/>
                </a:solidFill>
                <a:latin typeface="Tw Cen MT"/>
              </a:rPr>
              <a:t>Fourth Outline Level</a:t>
            </a:r>
            <a:endParaRPr b="0" lang="en-US" sz="1400" spc="-1" strike="noStrike" cap="all">
              <a:solidFill>
                <a:srgbClr val="000000"/>
              </a:solidFill>
              <a:latin typeface="Tw Cen MT"/>
            </a:endParaRPr>
          </a:p>
          <a:p>
            <a:pPr lvl="4" marL="2160000" indent="-216000">
              <a:spcBef>
                <a:spcPts val="283"/>
              </a:spcBef>
              <a:buClr>
                <a:srgbClr val="000000"/>
              </a:buClr>
              <a:buSzPct val="45000"/>
              <a:buFont typeface="Wingdings" charset="2"/>
              <a:buChar char=""/>
            </a:pPr>
            <a:r>
              <a:rPr b="0" lang="en-US" sz="2000" spc="-1" strike="noStrike" cap="all">
                <a:solidFill>
                  <a:srgbClr val="000000"/>
                </a:solidFill>
                <a:latin typeface="Tw Cen MT"/>
              </a:rPr>
              <a:t>Fifth Outline Level</a:t>
            </a:r>
            <a:endParaRPr b="0" lang="en-US" sz="2000" spc="-1" strike="noStrike" cap="all">
              <a:solidFill>
                <a:srgbClr val="000000"/>
              </a:solidFill>
              <a:latin typeface="Tw Cen MT"/>
            </a:endParaRPr>
          </a:p>
          <a:p>
            <a:pPr lvl="5" marL="2592000" indent="-216000">
              <a:spcBef>
                <a:spcPts val="283"/>
              </a:spcBef>
              <a:buClr>
                <a:srgbClr val="000000"/>
              </a:buClr>
              <a:buSzPct val="45000"/>
              <a:buFont typeface="Wingdings" charset="2"/>
              <a:buChar char=""/>
            </a:pPr>
            <a:r>
              <a:rPr b="0" lang="en-US" sz="2000" spc="-1" strike="noStrike" cap="all">
                <a:solidFill>
                  <a:srgbClr val="000000"/>
                </a:solidFill>
                <a:latin typeface="Tw Cen MT"/>
              </a:rPr>
              <a:t>Sixth Outline Level</a:t>
            </a:r>
            <a:endParaRPr b="0" lang="en-US" sz="2000" spc="-1" strike="noStrike" cap="all">
              <a:solidFill>
                <a:srgbClr val="000000"/>
              </a:solidFill>
              <a:latin typeface="Tw Cen MT"/>
            </a:endParaRPr>
          </a:p>
          <a:p>
            <a:pPr lvl="6" marL="3024000" indent="-216000">
              <a:spcBef>
                <a:spcPts val="283"/>
              </a:spcBef>
              <a:buClr>
                <a:srgbClr val="000000"/>
              </a:buClr>
              <a:buSzPct val="45000"/>
              <a:buFont typeface="Wingdings" charset="2"/>
              <a:buChar char=""/>
            </a:pPr>
            <a:r>
              <a:rPr b="0" lang="en-US" sz="2000" spc="-1" strike="noStrike" cap="all">
                <a:solidFill>
                  <a:srgbClr val="000000"/>
                </a:solidFill>
                <a:latin typeface="Tw Cen MT"/>
              </a:rPr>
              <a:t>Seventh Outline Level</a:t>
            </a:r>
            <a:endParaRPr b="0" lang="en-US" sz="2000" spc="-1" strike="noStrike" cap="all">
              <a:solidFill>
                <a:srgbClr val="000000"/>
              </a:solidFill>
              <a:latin typeface="Tw Cen MT"/>
            </a:endParaRPr>
          </a:p>
        </p:txBody>
      </p:sp>
    </p:spTree>
  </p:cSld>
  <p:clrMap bg1="lt1" bg2="lt2" tx1="dk1" tx2="dk2" accent1="accent1" accent2="accent2" accent3="accent3" accent4="accent4" accent5="accent5" accent6="accent6" hlink="hlink" folHlink="folHlink"/>
  <p:sldLayoutIdLst>
    <p:sldLayoutId id="2147483649" r:id="rId5"/>
    <p:sldLayoutId id="2147483650" r:id="rId6"/>
    <p:sldLayoutId id="2147483651" r:id="rId7"/>
    <p:sldLayoutId id="2147483652" r:id="rId8"/>
    <p:sldLayoutId id="2147483653" r:id="rId9"/>
    <p:sldLayoutId id="2147483654" r:id="rId10"/>
    <p:sldLayoutId id="2147483655" r:id="rId11"/>
    <p:sldLayoutId id="2147483656" r:id="rId12"/>
    <p:sldLayoutId id="2147483657" r:id="rId13"/>
    <p:sldLayoutId id="2147483658" r:id="rId14"/>
    <p:sldLayoutId id="2147483659" r:id="rId15"/>
    <p:sldLayoutId id="2147483660" r:id="rId16"/>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fillRect/>
          </a:stretch>
        </a:blipFill>
      </p:bgPr>
    </p:bg>
    <p:spTree>
      <p:nvGrpSpPr>
        <p:cNvPr id="1" name=""/>
        <p:cNvGrpSpPr/>
        <p:nvPr/>
      </p:nvGrpSpPr>
      <p:grpSpPr>
        <a:xfrm>
          <a:off x="0" y="0"/>
          <a:ext cx="0" cy="0"/>
          <a:chOff x="0" y="0"/>
          <a:chExt cx="0" cy="0"/>
        </a:xfrm>
      </p:grpSpPr>
      <p:pic>
        <p:nvPicPr>
          <p:cNvPr id="43" name="Picture 2" descr=""/>
          <p:cNvPicPr/>
          <p:nvPr/>
        </p:nvPicPr>
        <p:blipFill>
          <a:blip r:embed="rId3"/>
          <a:stretch/>
        </p:blipFill>
        <p:spPr>
          <a:xfrm>
            <a:off x="0" y="0"/>
            <a:ext cx="12191760" cy="6857640"/>
          </a:xfrm>
          <a:prstGeom prst="rect">
            <a:avLst/>
          </a:prstGeom>
          <a:ln>
            <a:noFill/>
          </a:ln>
        </p:spPr>
      </p:pic>
      <p:pic>
        <p:nvPicPr>
          <p:cNvPr id="44" name="Picture 2" descr=""/>
          <p:cNvPicPr/>
          <p:nvPr/>
        </p:nvPicPr>
        <p:blipFill>
          <a:blip r:embed="rId4"/>
          <a:stretch/>
        </p:blipFill>
        <p:spPr>
          <a:xfrm>
            <a:off x="0" y="0"/>
            <a:ext cx="12191760" cy="6857640"/>
          </a:xfrm>
          <a:prstGeom prst="rect">
            <a:avLst/>
          </a:prstGeom>
          <a:ln>
            <a:noFill/>
          </a:ln>
        </p:spPr>
      </p:pic>
      <p:sp>
        <p:nvSpPr>
          <p:cNvPr id="45" name="PlaceHolder 1"/>
          <p:cNvSpPr>
            <a:spLocks noGrp="1"/>
          </p:cNvSpPr>
          <p:nvPr>
            <p:ph type="title"/>
          </p:nvPr>
        </p:nvSpPr>
        <p:spPr>
          <a:xfrm>
            <a:off x="913680" y="618480"/>
            <a:ext cx="10364040" cy="1595880"/>
          </a:xfrm>
          <a:prstGeom prst="rect">
            <a:avLst/>
          </a:prstGeom>
        </p:spPr>
        <p:txBody>
          <a:bodyPr anchor="ctr">
            <a:noAutofit/>
          </a:bodyPr>
          <a:p>
            <a:pPr algn="ctr">
              <a:lnSpc>
                <a:spcPct val="90000"/>
              </a:lnSpc>
            </a:pPr>
            <a:r>
              <a:rPr b="0" lang="en-US" sz="3600" spc="-1" strike="noStrike" cap="all">
                <a:solidFill>
                  <a:srgbClr val="000000"/>
                </a:solidFill>
                <a:latin typeface="Tw Cen MT"/>
              </a:rPr>
              <a:t>Click to edit Master title style</a:t>
            </a:r>
            <a:endParaRPr b="0" lang="en-US" sz="3600" spc="-1" strike="noStrike">
              <a:solidFill>
                <a:srgbClr val="000000"/>
              </a:solidFill>
              <a:latin typeface="Tw Cen MT"/>
            </a:endParaRPr>
          </a:p>
        </p:txBody>
      </p:sp>
      <p:sp>
        <p:nvSpPr>
          <p:cNvPr id="46" name="PlaceHolder 2"/>
          <p:cNvSpPr>
            <a:spLocks noGrp="1"/>
          </p:cNvSpPr>
          <p:nvPr>
            <p:ph type="body"/>
          </p:nvPr>
        </p:nvSpPr>
        <p:spPr>
          <a:xfrm>
            <a:off x="913680" y="2367000"/>
            <a:ext cx="10363320" cy="3423600"/>
          </a:xfrm>
          <a:prstGeom prst="rect">
            <a:avLst/>
          </a:prstGeom>
        </p:spPr>
        <p:txBody>
          <a:bodyPr>
            <a:noAutofit/>
          </a:bodyPr>
          <a:p>
            <a:pPr marL="228600" indent="-228240">
              <a:lnSpc>
                <a:spcPct val="120000"/>
              </a:lnSpc>
              <a:spcBef>
                <a:spcPts val="1001"/>
              </a:spcBef>
              <a:buClr>
                <a:srgbClr val="000000"/>
              </a:buClr>
              <a:buFont typeface="Arial"/>
              <a:buChar char="•"/>
            </a:pPr>
            <a:r>
              <a:rPr b="0" lang="en-US" sz="2000" spc="-1" strike="noStrike" cap="all">
                <a:solidFill>
                  <a:srgbClr val="000000"/>
                </a:solidFill>
                <a:latin typeface="Tw Cen MT"/>
              </a:rPr>
              <a:t>Click to edit Master text styles</a:t>
            </a:r>
            <a:endParaRPr b="0" lang="en-US" sz="2000" spc="-1" strike="noStrike" cap="all">
              <a:solidFill>
                <a:srgbClr val="000000"/>
              </a:solidFill>
              <a:latin typeface="Tw Cen MT"/>
            </a:endParaRPr>
          </a:p>
          <a:p>
            <a:pPr lvl="1" marL="685800" indent="-228240">
              <a:lnSpc>
                <a:spcPct val="120000"/>
              </a:lnSpc>
              <a:spcBef>
                <a:spcPts val="499"/>
              </a:spcBef>
              <a:buClr>
                <a:srgbClr val="000000"/>
              </a:buClr>
              <a:buFont typeface="Arial"/>
              <a:buChar char="•"/>
            </a:pPr>
            <a:r>
              <a:rPr b="0" lang="en-US" sz="1800" spc="-1" strike="noStrike" cap="all">
                <a:solidFill>
                  <a:srgbClr val="000000"/>
                </a:solidFill>
                <a:latin typeface="Tw Cen MT"/>
              </a:rPr>
              <a:t>Second level</a:t>
            </a:r>
            <a:endParaRPr b="0" lang="en-US" sz="1800" spc="-1" strike="noStrike" cap="all">
              <a:solidFill>
                <a:srgbClr val="000000"/>
              </a:solidFill>
              <a:latin typeface="Tw Cen MT"/>
            </a:endParaRPr>
          </a:p>
          <a:p>
            <a:pPr lvl="2" marL="1143000" indent="-228240">
              <a:lnSpc>
                <a:spcPct val="120000"/>
              </a:lnSpc>
              <a:spcBef>
                <a:spcPts val="499"/>
              </a:spcBef>
              <a:buClr>
                <a:srgbClr val="000000"/>
              </a:buClr>
              <a:buFont typeface="Arial"/>
              <a:buChar char="•"/>
            </a:pPr>
            <a:r>
              <a:rPr b="0" lang="en-US" sz="1600" spc="-1" strike="noStrike" cap="all">
                <a:solidFill>
                  <a:srgbClr val="000000"/>
                </a:solidFill>
                <a:latin typeface="Tw Cen MT"/>
              </a:rPr>
              <a:t>Third level</a:t>
            </a:r>
            <a:endParaRPr b="0" lang="en-US" sz="1600" spc="-1" strike="noStrike" cap="all">
              <a:solidFill>
                <a:srgbClr val="000000"/>
              </a:solidFill>
              <a:latin typeface="Tw Cen MT"/>
            </a:endParaRPr>
          </a:p>
          <a:p>
            <a:pPr lvl="3" marL="1600200" indent="-228240">
              <a:lnSpc>
                <a:spcPct val="120000"/>
              </a:lnSpc>
              <a:spcBef>
                <a:spcPts val="499"/>
              </a:spcBef>
              <a:buClr>
                <a:srgbClr val="000000"/>
              </a:buClr>
              <a:buFont typeface="Arial"/>
              <a:buChar char="•"/>
            </a:pPr>
            <a:r>
              <a:rPr b="0" lang="en-US" sz="1400" spc="-1" strike="noStrike" cap="all">
                <a:solidFill>
                  <a:srgbClr val="000000"/>
                </a:solidFill>
                <a:latin typeface="Tw Cen MT"/>
              </a:rPr>
              <a:t>Fourth level</a:t>
            </a:r>
            <a:endParaRPr b="0" lang="en-US" sz="1400" spc="-1" strike="noStrike" cap="all">
              <a:solidFill>
                <a:srgbClr val="000000"/>
              </a:solidFill>
              <a:latin typeface="Tw Cen MT"/>
            </a:endParaRPr>
          </a:p>
          <a:p>
            <a:pPr lvl="4" marL="2057400" indent="-228240">
              <a:lnSpc>
                <a:spcPct val="120000"/>
              </a:lnSpc>
              <a:spcBef>
                <a:spcPts val="499"/>
              </a:spcBef>
              <a:buClr>
                <a:srgbClr val="000000"/>
              </a:buClr>
              <a:buFont typeface="Arial"/>
              <a:buChar char="•"/>
            </a:pPr>
            <a:r>
              <a:rPr b="0" lang="en-US" sz="1400" spc="-1" strike="noStrike" cap="all">
                <a:solidFill>
                  <a:srgbClr val="000000"/>
                </a:solidFill>
                <a:latin typeface="Tw Cen MT"/>
              </a:rPr>
              <a:t>Fifth level</a:t>
            </a:r>
            <a:endParaRPr b="0" lang="en-US" sz="1400" spc="-1" strike="noStrike" cap="all">
              <a:solidFill>
                <a:srgbClr val="000000"/>
              </a:solidFill>
              <a:latin typeface="Tw Cen MT"/>
            </a:endParaRPr>
          </a:p>
        </p:txBody>
      </p:sp>
      <p:sp>
        <p:nvSpPr>
          <p:cNvPr id="47" name="PlaceHolder 3"/>
          <p:cNvSpPr>
            <a:spLocks noGrp="1"/>
          </p:cNvSpPr>
          <p:nvPr>
            <p:ph type="dt"/>
          </p:nvPr>
        </p:nvSpPr>
        <p:spPr>
          <a:xfrm>
            <a:off x="7678800" y="5883120"/>
            <a:ext cx="2742840" cy="364680"/>
          </a:xfrm>
          <a:prstGeom prst="rect">
            <a:avLst/>
          </a:prstGeom>
        </p:spPr>
        <p:txBody>
          <a:bodyPr anchor="ctr">
            <a:noAutofit/>
          </a:bodyPr>
          <a:p>
            <a:pPr algn="r">
              <a:lnSpc>
                <a:spcPct val="100000"/>
              </a:lnSpc>
            </a:pPr>
            <a:fld id="{19E3456D-48E1-4B59-A6DE-329BB63EEF08}" type="datetime">
              <a:rPr b="0" lang="en-GB" sz="1000" spc="-1" strike="noStrike">
                <a:solidFill>
                  <a:srgbClr val="000000"/>
                </a:solidFill>
                <a:latin typeface="Tw Cen MT"/>
              </a:rPr>
              <a:t>05/01/22</a:t>
            </a:fld>
            <a:endParaRPr b="0" lang="en-GB" sz="1000" spc="-1" strike="noStrike">
              <a:latin typeface="Times New Roman"/>
            </a:endParaRPr>
          </a:p>
        </p:txBody>
      </p:sp>
      <p:sp>
        <p:nvSpPr>
          <p:cNvPr id="48" name="PlaceHolder 4"/>
          <p:cNvSpPr>
            <a:spLocks noGrp="1"/>
          </p:cNvSpPr>
          <p:nvPr>
            <p:ph type="ftr"/>
          </p:nvPr>
        </p:nvSpPr>
        <p:spPr>
          <a:xfrm>
            <a:off x="913680" y="5883120"/>
            <a:ext cx="6672600" cy="364680"/>
          </a:xfrm>
          <a:prstGeom prst="rect">
            <a:avLst/>
          </a:prstGeom>
        </p:spPr>
        <p:txBody>
          <a:bodyPr anchor="ctr">
            <a:noAutofit/>
          </a:bodyPr>
          <a:p>
            <a:endParaRPr b="0" lang="en-GB" sz="2400" spc="-1" strike="noStrike">
              <a:latin typeface="Times New Roman"/>
            </a:endParaRPr>
          </a:p>
        </p:txBody>
      </p:sp>
      <p:sp>
        <p:nvSpPr>
          <p:cNvPr id="49" name="PlaceHolder 5"/>
          <p:cNvSpPr>
            <a:spLocks noGrp="1"/>
          </p:cNvSpPr>
          <p:nvPr>
            <p:ph type="sldNum"/>
          </p:nvPr>
        </p:nvSpPr>
        <p:spPr>
          <a:xfrm>
            <a:off x="10514160" y="5883120"/>
            <a:ext cx="763920" cy="364680"/>
          </a:xfrm>
          <a:prstGeom prst="rect">
            <a:avLst/>
          </a:prstGeom>
        </p:spPr>
        <p:txBody>
          <a:bodyPr anchor="ctr">
            <a:noAutofit/>
          </a:bodyPr>
          <a:p>
            <a:pPr algn="r">
              <a:lnSpc>
                <a:spcPct val="100000"/>
              </a:lnSpc>
            </a:pPr>
            <a:fld id="{03705AA1-5198-4AF5-982D-99B7C7B46126}" type="slidenum">
              <a:rPr b="0" lang="en-GB" sz="1000" spc="-1" strike="noStrike">
                <a:solidFill>
                  <a:srgbClr val="000000"/>
                </a:solidFill>
                <a:latin typeface="Tw Cen MT"/>
              </a:rPr>
              <a:t>&lt;number&gt;</a:t>
            </a:fld>
            <a:endParaRPr b="0" lang="en-GB" sz="10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5"/>
    <p:sldLayoutId id="2147483663" r:id="rId6"/>
    <p:sldLayoutId id="2147483664" r:id="rId7"/>
    <p:sldLayoutId id="2147483665" r:id="rId8"/>
    <p:sldLayoutId id="2147483666" r:id="rId9"/>
    <p:sldLayoutId id="2147483667" r:id="rId10"/>
    <p:sldLayoutId id="2147483668" r:id="rId11"/>
    <p:sldLayoutId id="2147483669" r:id="rId12"/>
    <p:sldLayoutId id="2147483670" r:id="rId13"/>
    <p:sldLayoutId id="2147483671" r:id="rId14"/>
    <p:sldLayoutId id="2147483672" r:id="rId15"/>
    <p:sldLayoutId id="2147483673" r:id="rId16"/>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13.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13.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3.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13.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hyperlink" Target="https://www.fedex.com/en-in/open-account.html?CMP=KNC-1002544-3-1-950-1000000-MEISA-IN-EN-PPCINBRAND000GO&amp;gclid=CjwKCAiAiKuOBhBQEiwAId_sK66q85HFUSC3Ng6-D63zknUjFJkMVO6O9V1uB0H-DBEhzyvOBZ_16BoCop0QAvD_BwE&amp;gclid=CjwKCAiAiKuOBhBQEiwAId_sK66q85HFUSC3Ng6-D63zknUjFJkMVO6O9V1uB0H-DBEhzyvOBZ_16BoCop0QAvD_BwE&amp;gclsrc=aw.ds" TargetMode="External"/><Relationship Id="rId2" Type="http://schemas.openxmlformats.org/officeDocument/2006/relationships/hyperlink" Target="https://www.mymajors.com/career/human-resources-managers/skills/" TargetMode="External"/><Relationship Id="rId3" Type="http://schemas.openxmlformats.org/officeDocument/2006/relationships/hyperlink" Target="https://resources.workable.com/hr-officer-job-description" TargetMode="External"/><Relationship Id="rId4" Type="http://schemas.openxmlformats.org/officeDocument/2006/relationships/hyperlink" Target="https://www.hrinasia.com/employee-relations/%EF%BB%BFbehaviour-required-to-be-an-effective-hr-officer/" TargetMode="External"/><Relationship Id="rId5" Type="http://schemas.openxmlformats.org/officeDocument/2006/relationships/hyperlink" Target="https://www.cfo.com/hiring/2021/09/fedex-rerouting-600k-packages-a-day-due-to-worker-shortage/" TargetMode="External"/><Relationship Id="rId6"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TextShape 1"/>
          <p:cNvSpPr txBox="1"/>
          <p:nvPr/>
        </p:nvSpPr>
        <p:spPr>
          <a:xfrm>
            <a:off x="1776600" y="2369880"/>
            <a:ext cx="10103400" cy="4182120"/>
          </a:xfrm>
          <a:prstGeom prst="rect">
            <a:avLst/>
          </a:prstGeom>
          <a:noFill/>
          <a:ln>
            <a:noFill/>
          </a:ln>
        </p:spPr>
        <p:txBody>
          <a:bodyPr anchor="b">
            <a:noAutofit/>
          </a:bodyPr>
          <a:p>
            <a:pPr algn="ctr">
              <a:lnSpc>
                <a:spcPct val="150000"/>
              </a:lnSpc>
            </a:pPr>
            <a:r>
              <a:rPr b="1" lang="en-US" sz="2400" spc="-1" strike="noStrike" cap="all">
                <a:solidFill>
                  <a:srgbClr val="000000"/>
                </a:solidFill>
                <a:latin typeface="Times New Roman"/>
              </a:rPr>
              <a:t>Name: Clara Maria Barna</a:t>
            </a:r>
            <a:br/>
            <a:r>
              <a:rPr b="1" lang="en-US" sz="2400" spc="-1" strike="noStrike" cap="all">
                <a:solidFill>
                  <a:srgbClr val="000000"/>
                </a:solidFill>
                <a:latin typeface="Times New Roman"/>
              </a:rPr>
              <a:t>Student number:1908330</a:t>
            </a:r>
            <a:br/>
            <a:r>
              <a:rPr b="1" lang="en-US" sz="2400" spc="-1" strike="noStrike" cap="all">
                <a:solidFill>
                  <a:srgbClr val="000000"/>
                </a:solidFill>
                <a:latin typeface="Times New Roman"/>
              </a:rPr>
              <a:t>Programme: </a:t>
            </a:r>
            <a:br/>
            <a:r>
              <a:rPr b="1" lang="en-US" sz="2400" spc="-1" strike="noStrike" cap="all">
                <a:solidFill>
                  <a:srgbClr val="000000"/>
                </a:solidFill>
                <a:latin typeface="Times New Roman"/>
              </a:rPr>
              <a:t>Ba(Hons)Leadership and  management developing</a:t>
            </a:r>
            <a:br/>
            <a:r>
              <a:rPr b="1" lang="en-US" sz="2400" spc="-1" strike="noStrike" cap="all">
                <a:solidFill>
                  <a:srgbClr val="000000"/>
                </a:solidFill>
                <a:latin typeface="Times New Roman"/>
              </a:rPr>
              <a:t>module code:Bmsw5102</a:t>
            </a:r>
            <a:br/>
            <a:r>
              <a:rPr b="1" lang="en-US" sz="2400" spc="-1" strike="noStrike" cap="all">
                <a:solidFill>
                  <a:srgbClr val="000000"/>
                </a:solidFill>
                <a:latin typeface="Times New Roman"/>
              </a:rPr>
              <a:t>module: developing realtionship and workplace archivments</a:t>
            </a:r>
            <a:br/>
            <a:r>
              <a:rPr b="1" lang="en-US" sz="2400" spc="-1" strike="noStrike" cap="all">
                <a:solidFill>
                  <a:srgbClr val="000000"/>
                </a:solidFill>
                <a:latin typeface="Times New Roman"/>
              </a:rPr>
              <a:t>module coordinator: md Kalam</a:t>
            </a:r>
            <a:br/>
            <a:r>
              <a:rPr b="1" lang="en-US" sz="2400" spc="-1" strike="noStrike" cap="all">
                <a:solidFill>
                  <a:srgbClr val="000000"/>
                </a:solidFill>
                <a:latin typeface="Times New Roman"/>
              </a:rPr>
              <a:t> </a:t>
            </a:r>
            <a:br/>
            <a:r>
              <a:rPr b="1" lang="en-US" sz="2400" spc="-1" strike="noStrike" cap="all">
                <a:solidFill>
                  <a:srgbClr val="000000"/>
                </a:solidFill>
                <a:latin typeface="Times New Roman"/>
              </a:rPr>
              <a:t>Lecturer: Dr. Nishi Ramsurrun</a:t>
            </a:r>
            <a:br/>
            <a:endParaRPr b="0" lang="en-US" sz="2400" spc="-1" strike="noStrike">
              <a:solidFill>
                <a:srgbClr val="000000"/>
              </a:solidFill>
              <a:latin typeface="Tw Cen MT"/>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TextShape 1"/>
          <p:cNvSpPr txBox="1"/>
          <p:nvPr/>
        </p:nvSpPr>
        <p:spPr>
          <a:xfrm>
            <a:off x="893160" y="0"/>
            <a:ext cx="10364040" cy="1595880"/>
          </a:xfrm>
          <a:prstGeom prst="rect">
            <a:avLst/>
          </a:prstGeom>
          <a:noFill/>
          <a:ln>
            <a:noFill/>
          </a:ln>
        </p:spPr>
        <p:txBody>
          <a:bodyPr anchor="ctr">
            <a:noAutofit/>
          </a:bodyPr>
          <a:p>
            <a:pPr algn="ctr">
              <a:lnSpc>
                <a:spcPct val="150000"/>
              </a:lnSpc>
            </a:pPr>
            <a:r>
              <a:rPr b="1" lang="en-US" sz="3600" spc="-1" strike="noStrike" cap="all">
                <a:solidFill>
                  <a:srgbClr val="000000"/>
                </a:solidFill>
                <a:latin typeface="Times New Roman"/>
              </a:rPr>
              <a:t>Introduction to the company </a:t>
            </a:r>
            <a:endParaRPr b="0" lang="en-US" sz="3600" spc="-1" strike="noStrike">
              <a:solidFill>
                <a:srgbClr val="000000"/>
              </a:solidFill>
              <a:latin typeface="Tw Cen MT"/>
            </a:endParaRPr>
          </a:p>
        </p:txBody>
      </p:sp>
      <p:sp>
        <p:nvSpPr>
          <p:cNvPr id="94" name="TextShape 2"/>
          <p:cNvSpPr txBox="1"/>
          <p:nvPr/>
        </p:nvSpPr>
        <p:spPr>
          <a:xfrm>
            <a:off x="913680" y="1267560"/>
            <a:ext cx="5258160" cy="5590080"/>
          </a:xfrm>
          <a:prstGeom prst="rect">
            <a:avLst/>
          </a:prstGeom>
          <a:noFill/>
          <a:ln>
            <a:noFill/>
          </a:ln>
        </p:spPr>
        <p:txBody>
          <a:bodyPr>
            <a:normAutofit fontScale="36000"/>
          </a:bodyPr>
          <a:p>
            <a:pPr marL="228600" indent="-228240" algn="just">
              <a:lnSpc>
                <a:spcPct val="160000"/>
              </a:lnSpc>
              <a:spcBef>
                <a:spcPts val="1001"/>
              </a:spcBef>
              <a:buClr>
                <a:srgbClr val="000000"/>
              </a:buClr>
              <a:buFont typeface="Arial"/>
              <a:buChar char="•"/>
            </a:pPr>
            <a:r>
              <a:rPr b="0" lang="en-US" sz="2600" spc="-1" strike="noStrike">
                <a:solidFill>
                  <a:srgbClr val="000000"/>
                </a:solidFill>
                <a:latin typeface="Times New Roman"/>
              </a:rPr>
              <a:t>This assignment is based on the individual presentation on- “training and development needs for an HR office</a:t>
            </a:r>
            <a:endParaRPr b="0" lang="en-US" sz="2600" spc="-1" strike="noStrike" cap="all">
              <a:solidFill>
                <a:srgbClr val="000000"/>
              </a:solidFill>
              <a:latin typeface="Tw Cen MT"/>
            </a:endParaRPr>
          </a:p>
          <a:p>
            <a:pPr marL="228600" indent="-228240" algn="just">
              <a:lnSpc>
                <a:spcPct val="160000"/>
              </a:lnSpc>
              <a:spcBef>
                <a:spcPts val="1001"/>
              </a:spcBef>
              <a:buClr>
                <a:srgbClr val="000000"/>
              </a:buClr>
              <a:buFont typeface="Arial"/>
              <a:buChar char="•"/>
            </a:pPr>
            <a:r>
              <a:rPr b="0" lang="en-US" sz="2600" spc="-1" strike="noStrike">
                <a:solidFill>
                  <a:srgbClr val="000000"/>
                </a:solidFill>
                <a:latin typeface="Times New Roman"/>
              </a:rPr>
              <a:t>This assignment is based on the company “federal express corporation” or “FedEx” (FedEx.Com, 2021)</a:t>
            </a:r>
            <a:endParaRPr b="0" lang="en-US" sz="2600" spc="-1" strike="noStrike" cap="all">
              <a:solidFill>
                <a:srgbClr val="000000"/>
              </a:solidFill>
              <a:latin typeface="Tw Cen MT"/>
            </a:endParaRPr>
          </a:p>
          <a:p>
            <a:pPr marL="228600" indent="-228240" algn="just">
              <a:lnSpc>
                <a:spcPct val="160000"/>
              </a:lnSpc>
              <a:spcBef>
                <a:spcPts val="1001"/>
              </a:spcBef>
              <a:buClr>
                <a:srgbClr val="000000"/>
              </a:buClr>
              <a:buFont typeface="Arial"/>
              <a:buChar char="•"/>
            </a:pPr>
            <a:r>
              <a:rPr b="0" lang="en-US" sz="2600" spc="-1" strike="noStrike">
                <a:solidFill>
                  <a:srgbClr val="000000"/>
                </a:solidFill>
                <a:latin typeface="Times New Roman"/>
              </a:rPr>
              <a:t>This company basically contains conglomerate business </a:t>
            </a:r>
            <a:endParaRPr b="0" lang="en-US" sz="2600" spc="-1" strike="noStrike" cap="all">
              <a:solidFill>
                <a:srgbClr val="000000"/>
              </a:solidFill>
              <a:latin typeface="Tw Cen MT"/>
            </a:endParaRPr>
          </a:p>
          <a:p>
            <a:pPr marL="228600" indent="-228240" algn="just">
              <a:lnSpc>
                <a:spcPct val="160000"/>
              </a:lnSpc>
              <a:spcBef>
                <a:spcPts val="1001"/>
              </a:spcBef>
              <a:buClr>
                <a:srgbClr val="000000"/>
              </a:buClr>
              <a:buFont typeface="Arial"/>
              <a:buChar char="•"/>
            </a:pPr>
            <a:r>
              <a:rPr b="0" lang="en-US" sz="2600" spc="-1" strike="noStrike">
                <a:solidFill>
                  <a:srgbClr val="000000"/>
                </a:solidFill>
                <a:latin typeface="Times New Roman"/>
              </a:rPr>
              <a:t>This company is a transportation company</a:t>
            </a:r>
            <a:endParaRPr b="0" lang="en-US" sz="2600" spc="-1" strike="noStrike" cap="all">
              <a:solidFill>
                <a:srgbClr val="000000"/>
              </a:solidFill>
              <a:latin typeface="Tw Cen MT"/>
            </a:endParaRPr>
          </a:p>
          <a:p>
            <a:pPr marL="228600" indent="-228240" algn="just">
              <a:lnSpc>
                <a:spcPct val="160000"/>
              </a:lnSpc>
              <a:spcBef>
                <a:spcPts val="1001"/>
              </a:spcBef>
              <a:buClr>
                <a:srgbClr val="000000"/>
              </a:buClr>
              <a:buFont typeface="Arial"/>
              <a:buChar char="•"/>
            </a:pPr>
            <a:r>
              <a:rPr b="0" lang="en-US" sz="2600" spc="-1" strike="noStrike">
                <a:solidFill>
                  <a:srgbClr val="000000"/>
                </a:solidFill>
                <a:latin typeface="Times New Roman"/>
              </a:rPr>
              <a:t>Transportation setting is based on the united states</a:t>
            </a:r>
            <a:endParaRPr b="0" lang="en-US" sz="2600" spc="-1" strike="noStrike" cap="all">
              <a:solidFill>
                <a:srgbClr val="000000"/>
              </a:solidFill>
              <a:latin typeface="Tw Cen MT"/>
            </a:endParaRPr>
          </a:p>
          <a:p>
            <a:pPr marL="228600" indent="-228240" algn="just">
              <a:lnSpc>
                <a:spcPct val="160000"/>
              </a:lnSpc>
              <a:spcBef>
                <a:spcPts val="1001"/>
              </a:spcBef>
              <a:buClr>
                <a:srgbClr val="000000"/>
              </a:buClr>
              <a:buFont typeface="Arial"/>
              <a:buChar char="•"/>
            </a:pPr>
            <a:r>
              <a:rPr b="0" lang="en-US" sz="2600" spc="-1" strike="noStrike">
                <a:solidFill>
                  <a:srgbClr val="000000"/>
                </a:solidFill>
                <a:latin typeface="Times New Roman"/>
              </a:rPr>
              <a:t>The main issue of this company FedEx is the problem of recruitment (cfo.Com, 2021)</a:t>
            </a:r>
            <a:endParaRPr b="0" lang="en-US" sz="2600" spc="-1" strike="noStrike" cap="all">
              <a:solidFill>
                <a:srgbClr val="000000"/>
              </a:solidFill>
              <a:latin typeface="Tw Cen MT"/>
            </a:endParaRPr>
          </a:p>
          <a:p>
            <a:pPr>
              <a:lnSpc>
                <a:spcPct val="120000"/>
              </a:lnSpc>
              <a:spcBef>
                <a:spcPts val="1001"/>
              </a:spcBef>
            </a:pPr>
            <a:endParaRPr b="0" lang="en-US" sz="2600" spc="-1" strike="noStrike" cap="all">
              <a:solidFill>
                <a:srgbClr val="000000"/>
              </a:solidFill>
              <a:latin typeface="Tw Cen MT"/>
            </a:endParaRPr>
          </a:p>
        </p:txBody>
      </p:sp>
      <p:pic>
        <p:nvPicPr>
          <p:cNvPr id="95" name="Picture 2" descr=""/>
          <p:cNvPicPr/>
          <p:nvPr/>
        </p:nvPicPr>
        <p:blipFill>
          <a:blip r:embed="rId1"/>
          <a:stretch/>
        </p:blipFill>
        <p:spPr>
          <a:xfrm>
            <a:off x="6230520" y="1809720"/>
            <a:ext cx="5732280" cy="3962160"/>
          </a:xfrm>
          <a:prstGeom prst="rect">
            <a:avLst/>
          </a:prstGeom>
          <a:ln w="38160">
            <a:solidFill>
              <a:srgbClr val="000000"/>
            </a:solidFill>
            <a:miter/>
          </a:ln>
          <a:effectLst>
            <a:outerShdw algn="tl" blurRad="50800" dir="2700000" dist="37674" rotWithShape="0">
              <a:srgbClr val="000000">
                <a:alpha val="43000"/>
              </a:srgbClr>
            </a:outerShdw>
          </a:effectLst>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TextShape 1"/>
          <p:cNvSpPr txBox="1"/>
          <p:nvPr/>
        </p:nvSpPr>
        <p:spPr>
          <a:xfrm>
            <a:off x="913680" y="618480"/>
            <a:ext cx="10364040" cy="624240"/>
          </a:xfrm>
          <a:prstGeom prst="rect">
            <a:avLst/>
          </a:prstGeom>
          <a:noFill/>
          <a:ln>
            <a:noFill/>
          </a:ln>
        </p:spPr>
        <p:txBody>
          <a:bodyPr anchor="ctr">
            <a:normAutofit fontScale="49000"/>
          </a:bodyPr>
          <a:p>
            <a:pPr algn="ctr">
              <a:lnSpc>
                <a:spcPct val="150000"/>
              </a:lnSpc>
            </a:pPr>
            <a:r>
              <a:rPr b="1" lang="en-US" sz="4000" spc="-1" strike="noStrike" cap="all">
                <a:solidFill>
                  <a:srgbClr val="000000"/>
                </a:solidFill>
                <a:latin typeface="Times New Roman"/>
              </a:rPr>
              <a:t>KSB </a:t>
            </a:r>
            <a:endParaRPr b="0" lang="en-US" sz="4000" spc="-1" strike="noStrike">
              <a:solidFill>
                <a:srgbClr val="000000"/>
              </a:solidFill>
              <a:latin typeface="Tw Cen MT"/>
            </a:endParaRPr>
          </a:p>
        </p:txBody>
      </p:sp>
      <p:sp>
        <p:nvSpPr>
          <p:cNvPr id="97" name="TextShape 2"/>
          <p:cNvSpPr txBox="1"/>
          <p:nvPr/>
        </p:nvSpPr>
        <p:spPr>
          <a:xfrm>
            <a:off x="1238400" y="1585800"/>
            <a:ext cx="5283360" cy="5271840"/>
          </a:xfrm>
          <a:prstGeom prst="rect">
            <a:avLst/>
          </a:prstGeom>
          <a:noFill/>
          <a:ln>
            <a:noFill/>
          </a:ln>
        </p:spPr>
        <p:txBody>
          <a:bodyPr>
            <a:normAutofit fontScale="91000"/>
          </a:bodyPr>
          <a:p>
            <a:pPr>
              <a:lnSpc>
                <a:spcPct val="120000"/>
              </a:lnSpc>
              <a:spcBef>
                <a:spcPts val="1001"/>
              </a:spcBef>
            </a:pPr>
            <a:r>
              <a:rPr b="1" lang="en-US" sz="2000" spc="-1" strike="noStrike">
                <a:solidFill>
                  <a:srgbClr val="000000"/>
                </a:solidFill>
                <a:latin typeface="Times New Roman"/>
              </a:rPr>
              <a:t>Knowledge </a:t>
            </a:r>
            <a:endParaRPr b="0" lang="en-US" sz="2000" spc="-1" strike="noStrike" cap="all">
              <a:solidFill>
                <a:srgbClr val="000000"/>
              </a:solidFill>
              <a:latin typeface="Tw Cen MT"/>
            </a:endParaRPr>
          </a:p>
          <a:p>
            <a:pPr marL="228600" indent="-228240" algn="just">
              <a:lnSpc>
                <a:spcPct val="150000"/>
              </a:lnSpc>
              <a:spcBef>
                <a:spcPts val="1001"/>
              </a:spcBef>
              <a:buClr>
                <a:srgbClr val="000000"/>
              </a:buClr>
              <a:buFont typeface="Arial"/>
              <a:buChar char="•"/>
            </a:pPr>
            <a:r>
              <a:rPr b="0" lang="en-US" sz="2000" spc="-1" strike="noStrike">
                <a:solidFill>
                  <a:srgbClr val="000000"/>
                </a:solidFill>
                <a:latin typeface="Times New Roman"/>
              </a:rPr>
              <a:t>Knowledge regarding the rules of the recruitment process, information system in this company</a:t>
            </a:r>
            <a:endParaRPr b="0" lang="en-US" sz="2000" spc="-1" strike="noStrike" cap="all">
              <a:solidFill>
                <a:srgbClr val="000000"/>
              </a:solidFill>
              <a:latin typeface="Tw Cen MT"/>
            </a:endParaRPr>
          </a:p>
          <a:p>
            <a:pPr marL="228600" indent="-228240" algn="just">
              <a:lnSpc>
                <a:spcPct val="150000"/>
              </a:lnSpc>
              <a:spcBef>
                <a:spcPts val="1001"/>
              </a:spcBef>
              <a:buClr>
                <a:srgbClr val="000000"/>
              </a:buClr>
              <a:buFont typeface="Arial"/>
              <a:buChar char="•"/>
            </a:pPr>
            <a:r>
              <a:rPr b="0" lang="en-US" sz="2000" spc="-1" strike="noStrike">
                <a:solidFill>
                  <a:srgbClr val="000000"/>
                </a:solidFill>
                <a:latin typeface="Times New Roman"/>
              </a:rPr>
              <a:t>Human resource officers provide training for the employees in FedEx</a:t>
            </a:r>
            <a:endParaRPr b="0" lang="en-US" sz="2000" spc="-1" strike="noStrike" cap="all">
              <a:solidFill>
                <a:srgbClr val="000000"/>
              </a:solidFill>
              <a:latin typeface="Tw Cen MT"/>
            </a:endParaRPr>
          </a:p>
          <a:p>
            <a:pPr marL="228600" indent="-228240" algn="just">
              <a:lnSpc>
                <a:spcPct val="150000"/>
              </a:lnSpc>
              <a:spcBef>
                <a:spcPts val="1001"/>
              </a:spcBef>
              <a:buClr>
                <a:srgbClr val="000000"/>
              </a:buClr>
              <a:buFont typeface="Arial"/>
              <a:buChar char="•"/>
            </a:pPr>
            <a:r>
              <a:rPr b="0" lang="en-US" sz="2000" spc="-1" strike="noStrike">
                <a:solidFill>
                  <a:srgbClr val="000000"/>
                </a:solidFill>
                <a:latin typeface="Times New Roman"/>
              </a:rPr>
              <a:t>Must have knowledge regarding the rules and regulations of the business which adds planning of various strategies,  divination of resources (Mymajors.Com, n.D)</a:t>
            </a:r>
            <a:endParaRPr b="0" lang="en-US" sz="2000" spc="-1" strike="noStrike" cap="all">
              <a:solidFill>
                <a:srgbClr val="000000"/>
              </a:solidFill>
              <a:latin typeface="Tw Cen MT"/>
            </a:endParaRPr>
          </a:p>
          <a:p>
            <a:pPr marL="228600" indent="-228240" algn="just">
              <a:lnSpc>
                <a:spcPct val="150000"/>
              </a:lnSpc>
              <a:spcBef>
                <a:spcPts val="1001"/>
              </a:spcBef>
              <a:buClr>
                <a:srgbClr val="000000"/>
              </a:buClr>
              <a:buFont typeface="Arial"/>
              <a:buChar char="•"/>
            </a:pPr>
            <a:r>
              <a:rPr b="0" lang="en-US" sz="2000" spc="-1" strike="noStrike">
                <a:solidFill>
                  <a:srgbClr val="000000"/>
                </a:solidFill>
                <a:latin typeface="Times New Roman"/>
              </a:rPr>
              <a:t>Must have knowledge about the procedure of production</a:t>
            </a:r>
            <a:endParaRPr b="0" lang="en-US" sz="2000" spc="-1" strike="noStrike" cap="all">
              <a:solidFill>
                <a:srgbClr val="000000"/>
              </a:solidFill>
              <a:latin typeface="Tw Cen MT"/>
            </a:endParaRPr>
          </a:p>
          <a:p>
            <a:pPr>
              <a:lnSpc>
                <a:spcPct val="120000"/>
              </a:lnSpc>
              <a:spcBef>
                <a:spcPts val="1001"/>
              </a:spcBef>
            </a:pPr>
            <a:endParaRPr b="0" lang="en-US" sz="2000" spc="-1" strike="noStrike" cap="all">
              <a:solidFill>
                <a:srgbClr val="000000"/>
              </a:solidFill>
              <a:latin typeface="Tw Cen MT"/>
            </a:endParaRPr>
          </a:p>
          <a:p>
            <a:pPr>
              <a:lnSpc>
                <a:spcPct val="120000"/>
              </a:lnSpc>
              <a:spcBef>
                <a:spcPts val="1001"/>
              </a:spcBef>
            </a:pPr>
            <a:endParaRPr b="0" lang="en-US" sz="2000" spc="-1" strike="noStrike" cap="all">
              <a:solidFill>
                <a:srgbClr val="000000"/>
              </a:solidFill>
              <a:latin typeface="Tw Cen MT"/>
            </a:endParaRPr>
          </a:p>
        </p:txBody>
      </p:sp>
      <p:pic>
        <p:nvPicPr>
          <p:cNvPr id="98" name="Picture 2" descr=""/>
          <p:cNvPicPr/>
          <p:nvPr/>
        </p:nvPicPr>
        <p:blipFill>
          <a:blip r:embed="rId1"/>
          <a:stretch/>
        </p:blipFill>
        <p:spPr>
          <a:xfrm>
            <a:off x="6762240" y="1745640"/>
            <a:ext cx="5235120" cy="4045320"/>
          </a:xfrm>
          <a:prstGeom prst="rect">
            <a:avLst/>
          </a:prstGeom>
          <a:ln w="38160">
            <a:solidFill>
              <a:srgbClr val="000000"/>
            </a:solidFill>
            <a:miter/>
          </a:ln>
          <a:effectLst>
            <a:outerShdw algn="tl" blurRad="50800" dir="2700000" dist="37674" rotWithShape="0">
              <a:srgbClr val="000000">
                <a:alpha val="43000"/>
              </a:srgbClr>
            </a:outerShdw>
          </a:effectLst>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TextShape 1"/>
          <p:cNvSpPr txBox="1"/>
          <p:nvPr/>
        </p:nvSpPr>
        <p:spPr>
          <a:xfrm>
            <a:off x="893160" y="0"/>
            <a:ext cx="10364040" cy="785520"/>
          </a:xfrm>
          <a:prstGeom prst="rect">
            <a:avLst/>
          </a:prstGeom>
          <a:noFill/>
          <a:ln>
            <a:noFill/>
          </a:ln>
        </p:spPr>
        <p:txBody>
          <a:bodyPr anchor="ctr">
            <a:noAutofit/>
          </a:bodyPr>
          <a:p>
            <a:pPr algn="ctr">
              <a:lnSpc>
                <a:spcPct val="90000"/>
              </a:lnSpc>
            </a:pPr>
            <a:r>
              <a:rPr b="1" lang="en-US" sz="3600" spc="-1" strike="noStrike" cap="all">
                <a:solidFill>
                  <a:srgbClr val="000000"/>
                </a:solidFill>
                <a:latin typeface="Times New Roman"/>
              </a:rPr>
              <a:t>KSB </a:t>
            </a:r>
            <a:endParaRPr b="0" lang="en-US" sz="3600" spc="-1" strike="noStrike">
              <a:solidFill>
                <a:srgbClr val="000000"/>
              </a:solidFill>
              <a:latin typeface="Tw Cen MT"/>
            </a:endParaRPr>
          </a:p>
        </p:txBody>
      </p:sp>
      <p:sp>
        <p:nvSpPr>
          <p:cNvPr id="100" name="TextShape 2"/>
          <p:cNvSpPr txBox="1"/>
          <p:nvPr/>
        </p:nvSpPr>
        <p:spPr>
          <a:xfrm>
            <a:off x="1581120" y="952560"/>
            <a:ext cx="5295600" cy="5110200"/>
          </a:xfrm>
          <a:prstGeom prst="rect">
            <a:avLst/>
          </a:prstGeom>
          <a:noFill/>
          <a:ln>
            <a:noFill/>
          </a:ln>
        </p:spPr>
        <p:txBody>
          <a:bodyPr>
            <a:noAutofit/>
          </a:bodyPr>
          <a:p>
            <a:pPr algn="just">
              <a:lnSpc>
                <a:spcPct val="100000"/>
              </a:lnSpc>
              <a:spcBef>
                <a:spcPts val="1001"/>
              </a:spcBef>
            </a:pPr>
            <a:r>
              <a:rPr b="1" lang="en-US" sz="1800" spc="-1" strike="noStrike">
                <a:solidFill>
                  <a:srgbClr val="000000"/>
                </a:solidFill>
                <a:latin typeface="Times New Roman"/>
              </a:rPr>
              <a:t>Skill </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Human resource officer must have communication skill</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Must have control of administrative experts</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Use strategies of creation and execute those strategies</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Provide advice for the well-being of the company (Resources.Workable.Com, 2021)</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Considered as the coach of the company FedEx</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Possess the power to recruit and select the employees</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Have the skill of understanding</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Intellect and cognition skills, also have skills of practicality</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Skills of transferability </a:t>
            </a:r>
            <a:endParaRPr b="0" lang="en-US" sz="1800" spc="-1" strike="noStrike" cap="all">
              <a:solidFill>
                <a:srgbClr val="000000"/>
              </a:solidFill>
              <a:latin typeface="Tw Cen MT"/>
            </a:endParaRPr>
          </a:p>
          <a:p>
            <a:pPr>
              <a:lnSpc>
                <a:spcPct val="100000"/>
              </a:lnSpc>
              <a:spcBef>
                <a:spcPts val="1001"/>
              </a:spcBef>
            </a:pPr>
            <a:endParaRPr b="0" lang="en-US" sz="1800" spc="-1" strike="noStrike" cap="all">
              <a:solidFill>
                <a:srgbClr val="000000"/>
              </a:solidFill>
              <a:latin typeface="Tw Cen MT"/>
            </a:endParaRPr>
          </a:p>
          <a:p>
            <a:pPr>
              <a:lnSpc>
                <a:spcPct val="100000"/>
              </a:lnSpc>
              <a:spcBef>
                <a:spcPts val="1001"/>
              </a:spcBef>
            </a:pPr>
            <a:endParaRPr b="0" lang="en-US" sz="1800" spc="-1" strike="noStrike" cap="all">
              <a:solidFill>
                <a:srgbClr val="000000"/>
              </a:solidFill>
              <a:latin typeface="Tw Cen MT"/>
            </a:endParaRPr>
          </a:p>
        </p:txBody>
      </p:sp>
      <p:pic>
        <p:nvPicPr>
          <p:cNvPr id="101" name="Picture 2" descr=""/>
          <p:cNvPicPr/>
          <p:nvPr/>
        </p:nvPicPr>
        <p:blipFill>
          <a:blip r:embed="rId1"/>
          <a:stretch/>
        </p:blipFill>
        <p:spPr>
          <a:xfrm>
            <a:off x="7143840" y="1981080"/>
            <a:ext cx="4800240" cy="4041360"/>
          </a:xfrm>
          <a:prstGeom prst="rect">
            <a:avLst/>
          </a:prstGeom>
          <a:ln w="38160">
            <a:solidFill>
              <a:srgbClr val="000000"/>
            </a:solidFill>
            <a:miter/>
          </a:ln>
          <a:effectLst>
            <a:outerShdw algn="tl" blurRad="50800" dir="2700000" dist="37674" rotWithShape="0">
              <a:srgbClr val="000000">
                <a:alpha val="43000"/>
              </a:srgbClr>
            </a:outerShdw>
          </a:effectLst>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TextShape 1"/>
          <p:cNvSpPr txBox="1"/>
          <p:nvPr/>
        </p:nvSpPr>
        <p:spPr>
          <a:xfrm>
            <a:off x="986400" y="338400"/>
            <a:ext cx="10364040" cy="1239480"/>
          </a:xfrm>
          <a:prstGeom prst="rect">
            <a:avLst/>
          </a:prstGeom>
          <a:noFill/>
          <a:ln>
            <a:noFill/>
          </a:ln>
        </p:spPr>
        <p:txBody>
          <a:bodyPr anchor="ctr">
            <a:noAutofit/>
          </a:bodyPr>
          <a:p>
            <a:pPr algn="ctr">
              <a:lnSpc>
                <a:spcPct val="90000"/>
              </a:lnSpc>
            </a:pPr>
            <a:r>
              <a:rPr b="1" lang="en-US" sz="3600" spc="-1" strike="noStrike" cap="all">
                <a:solidFill>
                  <a:srgbClr val="000000"/>
                </a:solidFill>
                <a:latin typeface="Times New Roman"/>
              </a:rPr>
              <a:t>KSB </a:t>
            </a:r>
            <a:endParaRPr b="0" lang="en-US" sz="3600" spc="-1" strike="noStrike">
              <a:solidFill>
                <a:srgbClr val="000000"/>
              </a:solidFill>
              <a:latin typeface="Tw Cen MT"/>
            </a:endParaRPr>
          </a:p>
        </p:txBody>
      </p:sp>
      <p:sp>
        <p:nvSpPr>
          <p:cNvPr id="103" name="TextShape 2"/>
          <p:cNvSpPr txBox="1"/>
          <p:nvPr/>
        </p:nvSpPr>
        <p:spPr>
          <a:xfrm>
            <a:off x="1405080" y="1704960"/>
            <a:ext cx="4400280" cy="3676320"/>
          </a:xfrm>
          <a:prstGeom prst="rect">
            <a:avLst/>
          </a:prstGeom>
          <a:noFill/>
          <a:ln>
            <a:noFill/>
          </a:ln>
        </p:spPr>
        <p:txBody>
          <a:bodyPr>
            <a:noAutofit/>
          </a:bodyPr>
          <a:p>
            <a:pPr algn="just">
              <a:lnSpc>
                <a:spcPct val="100000"/>
              </a:lnSpc>
              <a:spcBef>
                <a:spcPts val="1001"/>
              </a:spcBef>
            </a:pPr>
            <a:r>
              <a:rPr b="1" lang="en-US" sz="1800" spc="-1" strike="noStrike">
                <a:solidFill>
                  <a:srgbClr val="000000"/>
                </a:solidFill>
                <a:latin typeface="Times New Roman"/>
              </a:rPr>
              <a:t>Behavior </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Human resource officers should be very clear in their professional field</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HR officers must be faithful regarding the perspective of the company</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The main function of the HR officer is to work the task-oriented job regarding the company FedEx.</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Must have the power of adaptability (Hrinasia.Com, 2019)</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Should have the ability to make solutions instantly</a:t>
            </a:r>
            <a:endParaRPr b="0" lang="en-US" sz="1800" spc="-1" strike="noStrike" cap="all">
              <a:solidFill>
                <a:srgbClr val="000000"/>
              </a:solidFill>
              <a:latin typeface="Tw Cen MT"/>
            </a:endParaRPr>
          </a:p>
          <a:p>
            <a:pPr marL="228600" indent="-228240" algn="just">
              <a:lnSpc>
                <a:spcPct val="100000"/>
              </a:lnSpc>
              <a:spcBef>
                <a:spcPts val="1001"/>
              </a:spcBef>
              <a:buClr>
                <a:srgbClr val="000000"/>
              </a:buClr>
              <a:buFont typeface="Arial"/>
              <a:buChar char="•"/>
            </a:pPr>
            <a:r>
              <a:rPr b="0" lang="en-US" sz="1800" spc="-1" strike="noStrike">
                <a:solidFill>
                  <a:srgbClr val="000000"/>
                </a:solidFill>
                <a:latin typeface="Times New Roman"/>
              </a:rPr>
              <a:t>HR officers always maintain good behavior with their employees</a:t>
            </a:r>
            <a:endParaRPr b="0" lang="en-US" sz="1800" spc="-1" strike="noStrike" cap="all">
              <a:solidFill>
                <a:srgbClr val="000000"/>
              </a:solidFill>
              <a:latin typeface="Tw Cen MT"/>
            </a:endParaRPr>
          </a:p>
          <a:p>
            <a:pPr>
              <a:lnSpc>
                <a:spcPct val="100000"/>
              </a:lnSpc>
              <a:spcBef>
                <a:spcPts val="1001"/>
              </a:spcBef>
            </a:pPr>
            <a:endParaRPr b="0" lang="en-US" sz="1800" spc="-1" strike="noStrike" cap="all">
              <a:solidFill>
                <a:srgbClr val="000000"/>
              </a:solidFill>
              <a:latin typeface="Tw Cen MT"/>
            </a:endParaRPr>
          </a:p>
          <a:p>
            <a:pPr>
              <a:lnSpc>
                <a:spcPct val="100000"/>
              </a:lnSpc>
              <a:spcBef>
                <a:spcPts val="1001"/>
              </a:spcBef>
            </a:pPr>
            <a:endParaRPr b="0" lang="en-US" sz="1800" spc="-1" strike="noStrike" cap="all">
              <a:solidFill>
                <a:srgbClr val="000000"/>
              </a:solidFill>
              <a:latin typeface="Tw Cen MT"/>
            </a:endParaRPr>
          </a:p>
        </p:txBody>
      </p:sp>
      <p:pic>
        <p:nvPicPr>
          <p:cNvPr id="104" name="Picture 2" descr=""/>
          <p:cNvPicPr/>
          <p:nvPr/>
        </p:nvPicPr>
        <p:blipFill>
          <a:blip r:embed="rId1"/>
          <a:stretch/>
        </p:blipFill>
        <p:spPr>
          <a:xfrm>
            <a:off x="6072120" y="1578240"/>
            <a:ext cx="5278320" cy="4590720"/>
          </a:xfrm>
          <a:prstGeom prst="rect">
            <a:avLst/>
          </a:prstGeom>
          <a:ln>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5" name="TextShape 1"/>
          <p:cNvSpPr txBox="1"/>
          <p:nvPr/>
        </p:nvSpPr>
        <p:spPr>
          <a:xfrm>
            <a:off x="913680" y="618480"/>
            <a:ext cx="10364040" cy="664200"/>
          </a:xfrm>
          <a:prstGeom prst="rect">
            <a:avLst/>
          </a:prstGeom>
          <a:noFill/>
          <a:ln>
            <a:noFill/>
          </a:ln>
        </p:spPr>
        <p:txBody>
          <a:bodyPr anchor="ctr">
            <a:normAutofit fontScale="64000"/>
          </a:bodyPr>
          <a:p>
            <a:pPr algn="ctr">
              <a:lnSpc>
                <a:spcPct val="150000"/>
              </a:lnSpc>
            </a:pPr>
            <a:r>
              <a:rPr b="1" lang="en-US" sz="3600" spc="-1" strike="noStrike" cap="all">
                <a:solidFill>
                  <a:srgbClr val="000000"/>
                </a:solidFill>
                <a:latin typeface="Times New Roman"/>
              </a:rPr>
              <a:t>Skill audit and training needs (SMART) </a:t>
            </a:r>
            <a:endParaRPr b="0" lang="en-US" sz="3600" spc="-1" strike="noStrike">
              <a:solidFill>
                <a:srgbClr val="000000"/>
              </a:solidFill>
              <a:latin typeface="Tw Cen MT"/>
            </a:endParaRPr>
          </a:p>
        </p:txBody>
      </p:sp>
      <p:graphicFrame>
        <p:nvGraphicFramePr>
          <p:cNvPr id="106" name="Table 2"/>
          <p:cNvGraphicFramePr/>
          <p:nvPr/>
        </p:nvGraphicFramePr>
        <p:xfrm>
          <a:off x="1486080" y="1784520"/>
          <a:ext cx="10091160" cy="4497840"/>
        </p:xfrm>
        <a:graphic>
          <a:graphicData uri="http://schemas.openxmlformats.org/drawingml/2006/table">
            <a:tbl>
              <a:tblPr/>
              <a:tblGrid>
                <a:gridCol w="1202040"/>
                <a:gridCol w="8889120"/>
              </a:tblGrid>
              <a:tr h="840960">
                <a:tc>
                  <a:txBody>
                    <a:bodyPr lIns="40680" rIns="40680" tIns="40680" bIns="40680">
                      <a:noAutofit/>
                    </a:bodyPr>
                    <a:p>
                      <a:pPr algn="just">
                        <a:lnSpc>
                          <a:spcPct val="100000"/>
                        </a:lnSpc>
                      </a:pPr>
                      <a:r>
                        <a:rPr b="0" lang="en-GB" sz="1800" spc="-1" strike="noStrike">
                          <a:solidFill>
                            <a:srgbClr val="000000"/>
                          </a:solidFill>
                          <a:latin typeface="Times New Roman"/>
                        </a:rPr>
                        <a:t>Specific </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0680" rIns="40680" tIns="40680" bIns="40680">
                      <a:noAutofit/>
                    </a:bodyPr>
                    <a:p>
                      <a:pPr marL="343080" indent="-342720" algn="just">
                        <a:lnSpc>
                          <a:spcPct val="100000"/>
                        </a:lnSpc>
                        <a:buClr>
                          <a:srgbClr val="000000"/>
                        </a:buClr>
                        <a:buFont typeface="Arial"/>
                        <a:buChar char="●"/>
                      </a:pPr>
                      <a:r>
                        <a:rPr b="0" lang="en-GB" sz="1800" spc="-1" strike="noStrike">
                          <a:solidFill>
                            <a:srgbClr val="000000"/>
                          </a:solidFill>
                          <a:latin typeface="Times New Roman"/>
                        </a:rPr>
                        <a:t>HR officers must look after the part of the recruitment of the company FedEx as this company lacks the proper employees (Cfo.com, 2021)</a:t>
                      </a:r>
                      <a:endParaRPr b="0" lang="en-GB" sz="1800" spc="-1" strike="noStrike">
                        <a:latin typeface="Arial"/>
                      </a:endParaRPr>
                    </a:p>
                    <a:p>
                      <a:pPr marL="343080" indent="-342720" algn="just">
                        <a:lnSpc>
                          <a:spcPct val="100000"/>
                        </a:lnSpc>
                        <a:buClr>
                          <a:srgbClr val="000000"/>
                        </a:buClr>
                        <a:buFont typeface="Arial"/>
                        <a:buChar char="●"/>
                      </a:pPr>
                      <a:r>
                        <a:rPr b="0" lang="en-GB" sz="1800" spc="-1" strike="noStrike">
                          <a:solidFill>
                            <a:srgbClr val="000000"/>
                          </a:solidFill>
                          <a:latin typeface="Times New Roman"/>
                        </a:rPr>
                        <a:t>HR officers arrange training for the team members inside the company</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r h="1094040">
                <a:tc>
                  <a:txBody>
                    <a:bodyPr lIns="40680" rIns="40680" tIns="40680" bIns="40680">
                      <a:noAutofit/>
                    </a:bodyPr>
                    <a:p>
                      <a:pPr algn="just">
                        <a:lnSpc>
                          <a:spcPct val="100000"/>
                        </a:lnSpc>
                      </a:pPr>
                      <a:r>
                        <a:rPr b="0" lang="en-GB" sz="1800" spc="-1" strike="noStrike">
                          <a:solidFill>
                            <a:srgbClr val="000000"/>
                          </a:solidFill>
                          <a:latin typeface="Times New Roman"/>
                        </a:rPr>
                        <a:t>Measurable</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0680" rIns="40680" tIns="40680" bIns="40680">
                      <a:noAutofit/>
                    </a:bodyPr>
                    <a:p>
                      <a:pPr marL="343080" indent="-342720" algn="just">
                        <a:lnSpc>
                          <a:spcPct val="100000"/>
                        </a:lnSpc>
                        <a:buClr>
                          <a:srgbClr val="000000"/>
                        </a:buClr>
                        <a:buFont typeface="Arial"/>
                        <a:buChar char="●"/>
                      </a:pPr>
                      <a:r>
                        <a:rPr b="0" lang="en-GB" sz="1800" spc="-1" strike="noStrike">
                          <a:solidFill>
                            <a:srgbClr val="000000"/>
                          </a:solidFill>
                          <a:latin typeface="Times New Roman"/>
                        </a:rPr>
                        <a:t>The human Resource officer should find out the causes of the problem regarding the reduction of the employees in the company FedEx</a:t>
                      </a:r>
                      <a:endParaRPr b="0" lang="en-GB" sz="1800" spc="-1" strike="noStrike">
                        <a:latin typeface="Arial"/>
                      </a:endParaRPr>
                    </a:p>
                    <a:p>
                      <a:pPr marL="343080" indent="-342720" algn="just">
                        <a:lnSpc>
                          <a:spcPct val="100000"/>
                        </a:lnSpc>
                        <a:buClr>
                          <a:srgbClr val="000000"/>
                        </a:buClr>
                        <a:buFont typeface="Arial"/>
                        <a:buChar char="●"/>
                      </a:pPr>
                      <a:r>
                        <a:rPr b="0" lang="en-GB" sz="1800" spc="-1" strike="noStrike">
                          <a:solidFill>
                            <a:srgbClr val="000000"/>
                          </a:solidFill>
                          <a:latin typeface="Times New Roman"/>
                        </a:rPr>
                        <a:t>HR officer arrange a meeting in order to drive the problem of the worker shortage of this company FedEx</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r h="1004400">
                <a:tc>
                  <a:txBody>
                    <a:bodyPr lIns="40680" rIns="40680" tIns="40680" bIns="40680">
                      <a:noAutofit/>
                    </a:bodyPr>
                    <a:p>
                      <a:pPr algn="just">
                        <a:lnSpc>
                          <a:spcPct val="100000"/>
                        </a:lnSpc>
                      </a:pPr>
                      <a:r>
                        <a:rPr b="0" lang="en-GB" sz="1800" spc="-1" strike="noStrike">
                          <a:solidFill>
                            <a:srgbClr val="000000"/>
                          </a:solidFill>
                          <a:latin typeface="Times New Roman"/>
                        </a:rPr>
                        <a:t>Attainable</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0680" rIns="40680" tIns="40680" bIns="40680">
                      <a:noAutofit/>
                    </a:bodyPr>
                    <a:p>
                      <a:pPr marL="343080" indent="-342720" algn="just">
                        <a:lnSpc>
                          <a:spcPct val="100000"/>
                        </a:lnSpc>
                        <a:buClr>
                          <a:srgbClr val="000000"/>
                        </a:buClr>
                        <a:buFont typeface="Arial"/>
                        <a:buChar char="●"/>
                      </a:pPr>
                      <a:r>
                        <a:rPr b="0" lang="en-GB" sz="1800" spc="-1" strike="noStrike">
                          <a:solidFill>
                            <a:srgbClr val="000000"/>
                          </a:solidFill>
                          <a:latin typeface="Times New Roman"/>
                        </a:rPr>
                        <a:t>Human Resource officers recruit the skilled employees inside the company FedEx</a:t>
                      </a:r>
                      <a:endParaRPr b="0" lang="en-GB" sz="1800" spc="-1" strike="noStrike">
                        <a:latin typeface="Arial"/>
                      </a:endParaRPr>
                    </a:p>
                    <a:p>
                      <a:pPr marL="343080" indent="-342720" algn="just">
                        <a:lnSpc>
                          <a:spcPct val="100000"/>
                        </a:lnSpc>
                        <a:buClr>
                          <a:srgbClr val="000000"/>
                        </a:buClr>
                        <a:buFont typeface="Arial"/>
                        <a:buChar char="●"/>
                      </a:pPr>
                      <a:r>
                        <a:rPr b="0" lang="en-GB" sz="1800" spc="-1" strike="noStrike">
                          <a:solidFill>
                            <a:srgbClr val="000000"/>
                          </a:solidFill>
                          <a:latin typeface="Times New Roman"/>
                        </a:rPr>
                        <a:t>Human Resource officer should examine the employees about their performance which is needed for this company </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r h="1004400">
                <a:tc>
                  <a:txBody>
                    <a:bodyPr lIns="40680" rIns="40680" tIns="40680" bIns="40680">
                      <a:noAutofit/>
                    </a:bodyPr>
                    <a:p>
                      <a:pPr algn="just">
                        <a:lnSpc>
                          <a:spcPct val="100000"/>
                        </a:lnSpc>
                      </a:pPr>
                      <a:r>
                        <a:rPr b="0" lang="en-GB" sz="1800" spc="-1" strike="noStrike">
                          <a:solidFill>
                            <a:srgbClr val="000000"/>
                          </a:solidFill>
                          <a:latin typeface="Times New Roman"/>
                        </a:rPr>
                        <a:t>Relevant </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0680" rIns="40680" tIns="40680" bIns="40680">
                      <a:noAutofit/>
                    </a:bodyPr>
                    <a:p>
                      <a:pPr marL="343080" indent="-342720" algn="just">
                        <a:lnSpc>
                          <a:spcPct val="100000"/>
                        </a:lnSpc>
                        <a:buClr>
                          <a:srgbClr val="000000"/>
                        </a:buClr>
                        <a:buFont typeface="Arial"/>
                        <a:buChar char="●"/>
                      </a:pPr>
                      <a:r>
                        <a:rPr b="0" lang="en-GB" sz="1800" spc="-1" strike="noStrike">
                          <a:solidFill>
                            <a:srgbClr val="000000"/>
                          </a:solidFill>
                          <a:latin typeface="Times New Roman"/>
                        </a:rPr>
                        <a:t>The lack of proper workers is considered as one of the biggest problems for this company FedEx</a:t>
                      </a:r>
                      <a:endParaRPr b="0" lang="en-GB" sz="1800" spc="-1" strike="noStrike">
                        <a:latin typeface="Arial"/>
                      </a:endParaRPr>
                    </a:p>
                    <a:p>
                      <a:pPr marL="343080" indent="-342720" algn="just">
                        <a:lnSpc>
                          <a:spcPct val="100000"/>
                        </a:lnSpc>
                        <a:buClr>
                          <a:srgbClr val="000000"/>
                        </a:buClr>
                        <a:buFont typeface="Arial"/>
                        <a:buChar char="●"/>
                      </a:pPr>
                      <a:r>
                        <a:rPr b="0" lang="en-GB" sz="1800" spc="-1" strike="noStrike">
                          <a:solidFill>
                            <a:srgbClr val="000000"/>
                          </a:solidFill>
                          <a:latin typeface="Times New Roman"/>
                        </a:rPr>
                        <a:t>The role of the Human Resource officer must be an integral part of this company</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r h="554040">
                <a:tc>
                  <a:txBody>
                    <a:bodyPr lIns="40680" rIns="40680" tIns="40680" bIns="40680">
                      <a:noAutofit/>
                    </a:bodyPr>
                    <a:p>
                      <a:pPr algn="just">
                        <a:lnSpc>
                          <a:spcPct val="100000"/>
                        </a:lnSpc>
                      </a:pPr>
                      <a:r>
                        <a:rPr b="0" lang="en-GB" sz="1800" spc="-1" strike="noStrike">
                          <a:solidFill>
                            <a:srgbClr val="000000"/>
                          </a:solidFill>
                          <a:latin typeface="Times New Roman"/>
                        </a:rPr>
                        <a:t>Time</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0680" rIns="40680" tIns="40680" bIns="40680">
                      <a:noAutofit/>
                    </a:bodyPr>
                    <a:p>
                      <a:pPr marL="343080" indent="-342720" algn="just">
                        <a:lnSpc>
                          <a:spcPct val="100000"/>
                        </a:lnSpc>
                        <a:buClr>
                          <a:srgbClr val="000000"/>
                        </a:buClr>
                        <a:buFont typeface="Arial"/>
                        <a:buChar char="●"/>
                      </a:pPr>
                      <a:r>
                        <a:rPr b="0" lang="en-GB" sz="1800" spc="-1" strike="noStrike">
                          <a:solidFill>
                            <a:srgbClr val="000000"/>
                          </a:solidFill>
                          <a:latin typeface="Times New Roman"/>
                        </a:rPr>
                        <a:t>For doing all these aspects the Human Resource officer should take four to six months </a:t>
                      </a:r>
                      <a:endParaRPr b="0" lang="en-GB" sz="1800" spc="-1" strike="noStrike">
                        <a:latin typeface="Arial"/>
                      </a:endParaRPr>
                    </a:p>
                  </a:txBody>
                  <a:tcPr marL="40680" marR="4068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bl>
          </a:graphicData>
        </a:graphic>
      </p:graphicFrame>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7" name="TextShape 1"/>
          <p:cNvSpPr txBox="1"/>
          <p:nvPr/>
        </p:nvSpPr>
        <p:spPr>
          <a:xfrm>
            <a:off x="913680" y="618480"/>
            <a:ext cx="10364040" cy="1595880"/>
          </a:xfrm>
          <a:prstGeom prst="rect">
            <a:avLst/>
          </a:prstGeom>
          <a:noFill/>
          <a:ln>
            <a:noFill/>
          </a:ln>
        </p:spPr>
        <p:txBody>
          <a:bodyPr anchor="ctr">
            <a:normAutofit/>
          </a:bodyPr>
          <a:p>
            <a:pPr algn="ctr">
              <a:lnSpc>
                <a:spcPct val="150000"/>
              </a:lnSpc>
            </a:pPr>
            <a:r>
              <a:rPr b="1" lang="en-US" sz="3600" spc="-1" strike="noStrike" cap="all">
                <a:solidFill>
                  <a:srgbClr val="000000"/>
                </a:solidFill>
                <a:latin typeface="Times New Roman"/>
              </a:rPr>
              <a:t>Self-audit</a:t>
            </a:r>
            <a:br/>
            <a:endParaRPr b="0" lang="en-US" sz="3600" spc="-1" strike="noStrike">
              <a:solidFill>
                <a:srgbClr val="000000"/>
              </a:solidFill>
              <a:latin typeface="Tw Cen MT"/>
            </a:endParaRPr>
          </a:p>
        </p:txBody>
      </p:sp>
      <p:sp>
        <p:nvSpPr>
          <p:cNvPr id="108" name="TextShape 2"/>
          <p:cNvSpPr txBox="1"/>
          <p:nvPr/>
        </p:nvSpPr>
        <p:spPr>
          <a:xfrm>
            <a:off x="1733400" y="1785960"/>
            <a:ext cx="4533480" cy="4785840"/>
          </a:xfrm>
          <a:prstGeom prst="rect">
            <a:avLst/>
          </a:prstGeom>
          <a:noFill/>
          <a:ln>
            <a:noFill/>
          </a:ln>
        </p:spPr>
        <p:txBody>
          <a:bodyPr>
            <a:normAutofit/>
          </a:bodyPr>
          <a:p>
            <a:pPr algn="just">
              <a:lnSpc>
                <a:spcPct val="120000"/>
              </a:lnSpc>
              <a:spcBef>
                <a:spcPts val="1001"/>
              </a:spcBef>
            </a:pPr>
            <a:r>
              <a:rPr b="1" lang="en-US" sz="2000" spc="-1" strike="noStrike">
                <a:solidFill>
                  <a:srgbClr val="000000"/>
                </a:solidFill>
                <a:latin typeface="Times New Roman"/>
              </a:rPr>
              <a:t>Information technology</a:t>
            </a:r>
            <a:endParaRPr b="0" lang="en-US" sz="20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2000" spc="-1" strike="noStrike">
                <a:solidFill>
                  <a:srgbClr val="000000"/>
                </a:solidFill>
                <a:latin typeface="Times New Roman"/>
              </a:rPr>
              <a:t>HR officer is well aware of the utilization of the “Microsoft office word”</a:t>
            </a:r>
            <a:endParaRPr b="0" lang="en-US" sz="20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2000" spc="-1" strike="noStrike">
                <a:solidFill>
                  <a:srgbClr val="000000"/>
                </a:solidFill>
                <a:latin typeface="Times New Roman"/>
              </a:rPr>
              <a:t>Adequate knowledge of the utilization of the excel spreadsheet</a:t>
            </a:r>
            <a:endParaRPr b="0" lang="en-US" sz="20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2000" spc="-1" strike="noStrike">
                <a:solidFill>
                  <a:srgbClr val="000000"/>
                </a:solidFill>
                <a:latin typeface="Times New Roman"/>
              </a:rPr>
              <a:t>Good knowledge about the dataset</a:t>
            </a:r>
            <a:endParaRPr b="0" lang="en-US" sz="20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2000" spc="-1" strike="noStrike">
                <a:solidFill>
                  <a:srgbClr val="000000"/>
                </a:solidFill>
                <a:latin typeface="Times New Roman"/>
              </a:rPr>
              <a:t>Well aware of the use of HR software and also deep knowledge of handling internet and email</a:t>
            </a:r>
            <a:endParaRPr b="0" lang="en-US" sz="20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2000" spc="-1" strike="noStrike">
                <a:solidFill>
                  <a:srgbClr val="000000"/>
                </a:solidFill>
                <a:latin typeface="Times New Roman"/>
              </a:rPr>
              <a:t>Good at the utilization of “Microsoft PowerPoint”</a:t>
            </a:r>
            <a:endParaRPr b="0" lang="en-US" sz="2000" spc="-1" strike="noStrike" cap="all">
              <a:solidFill>
                <a:srgbClr val="000000"/>
              </a:solidFill>
              <a:latin typeface="Tw Cen MT"/>
            </a:endParaRPr>
          </a:p>
          <a:p>
            <a:pPr>
              <a:lnSpc>
                <a:spcPct val="120000"/>
              </a:lnSpc>
              <a:spcBef>
                <a:spcPts val="1001"/>
              </a:spcBef>
            </a:pPr>
            <a:endParaRPr b="0" lang="en-US" sz="2000" spc="-1" strike="noStrike" cap="all">
              <a:solidFill>
                <a:srgbClr val="000000"/>
              </a:solidFill>
              <a:latin typeface="Tw Cen MT"/>
            </a:endParaRPr>
          </a:p>
          <a:p>
            <a:pPr>
              <a:lnSpc>
                <a:spcPct val="120000"/>
              </a:lnSpc>
              <a:spcBef>
                <a:spcPts val="1001"/>
              </a:spcBef>
            </a:pPr>
            <a:endParaRPr b="0" lang="en-US" sz="2000" spc="-1" strike="noStrike" cap="all">
              <a:solidFill>
                <a:srgbClr val="000000"/>
              </a:solidFill>
              <a:latin typeface="Tw Cen MT"/>
            </a:endParaRPr>
          </a:p>
        </p:txBody>
      </p:sp>
      <p:pic>
        <p:nvPicPr>
          <p:cNvPr id="109" name="Picture 2" descr=""/>
          <p:cNvPicPr/>
          <p:nvPr/>
        </p:nvPicPr>
        <p:blipFill>
          <a:blip r:embed="rId1"/>
          <a:stretch/>
        </p:blipFill>
        <p:spPr>
          <a:xfrm>
            <a:off x="6500880" y="1891800"/>
            <a:ext cx="5198760" cy="3898800"/>
          </a:xfrm>
          <a:prstGeom prst="rect">
            <a:avLst/>
          </a:prstGeom>
          <a:ln>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0" name="TextShape 1"/>
          <p:cNvSpPr txBox="1"/>
          <p:nvPr/>
        </p:nvSpPr>
        <p:spPr>
          <a:xfrm>
            <a:off x="913680" y="618480"/>
            <a:ext cx="10364040" cy="1595880"/>
          </a:xfrm>
          <a:prstGeom prst="rect">
            <a:avLst/>
          </a:prstGeom>
          <a:noFill/>
          <a:ln>
            <a:noFill/>
          </a:ln>
        </p:spPr>
        <p:txBody>
          <a:bodyPr anchor="ctr">
            <a:noAutofit/>
          </a:bodyPr>
          <a:p>
            <a:pPr algn="ctr">
              <a:lnSpc>
                <a:spcPct val="90000"/>
              </a:lnSpc>
            </a:pPr>
            <a:r>
              <a:rPr b="1" lang="en-US" sz="3600" spc="-1" strike="noStrike" cap="all">
                <a:solidFill>
                  <a:srgbClr val="000000"/>
                </a:solidFill>
                <a:latin typeface="Times New Roman"/>
              </a:rPr>
              <a:t>Self-audit</a:t>
            </a:r>
            <a:endParaRPr b="0" lang="en-US" sz="3600" spc="-1" strike="noStrike">
              <a:solidFill>
                <a:srgbClr val="000000"/>
              </a:solidFill>
              <a:latin typeface="Tw Cen MT"/>
            </a:endParaRPr>
          </a:p>
        </p:txBody>
      </p:sp>
      <p:sp>
        <p:nvSpPr>
          <p:cNvPr id="111" name="TextShape 2"/>
          <p:cNvSpPr txBox="1"/>
          <p:nvPr/>
        </p:nvSpPr>
        <p:spPr>
          <a:xfrm>
            <a:off x="1433880" y="1828800"/>
            <a:ext cx="4924800" cy="4675680"/>
          </a:xfrm>
          <a:prstGeom prst="rect">
            <a:avLst/>
          </a:prstGeom>
          <a:noFill/>
          <a:ln>
            <a:noFill/>
          </a:ln>
        </p:spPr>
        <p:txBody>
          <a:bodyPr>
            <a:normAutofit fontScale="75000"/>
          </a:bodyPr>
          <a:p>
            <a:pPr algn="just">
              <a:lnSpc>
                <a:spcPct val="160000"/>
              </a:lnSpc>
              <a:spcBef>
                <a:spcPts val="1001"/>
              </a:spcBef>
            </a:pPr>
            <a:r>
              <a:rPr b="1" lang="en-US" sz="2000" spc="-1" strike="noStrike">
                <a:solidFill>
                  <a:srgbClr val="000000"/>
                </a:solidFill>
                <a:latin typeface="Times New Roman"/>
              </a:rPr>
              <a:t>Communication skill</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HR officer is well capable of engaging the employees and note the reports of fedex</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Good at making notes regarding the employees</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Good at the production of the goods in order to support the presentation and also HR officer is good in providing training to the employees</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Adequate knowledge regarding the complaints of the employees in fedex</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Good at taking interviews inside the company and also good in giving advice regarding the issues of the HR </a:t>
            </a:r>
            <a:endParaRPr b="0" lang="en-US" sz="2000" spc="-1" strike="noStrike" cap="all">
              <a:solidFill>
                <a:srgbClr val="000000"/>
              </a:solidFill>
              <a:latin typeface="Tw Cen MT"/>
            </a:endParaRPr>
          </a:p>
          <a:p>
            <a:pPr>
              <a:lnSpc>
                <a:spcPct val="120000"/>
              </a:lnSpc>
              <a:spcBef>
                <a:spcPts val="1001"/>
              </a:spcBef>
            </a:pPr>
            <a:endParaRPr b="0" lang="en-US" sz="2000" spc="-1" strike="noStrike" cap="all">
              <a:solidFill>
                <a:srgbClr val="000000"/>
              </a:solidFill>
              <a:latin typeface="Tw Cen MT"/>
            </a:endParaRPr>
          </a:p>
        </p:txBody>
      </p:sp>
      <p:pic>
        <p:nvPicPr>
          <p:cNvPr id="112" name="Picture 2" descr=""/>
          <p:cNvPicPr/>
          <p:nvPr/>
        </p:nvPicPr>
        <p:blipFill>
          <a:blip r:embed="rId1"/>
          <a:stretch/>
        </p:blipFill>
        <p:spPr>
          <a:xfrm>
            <a:off x="6298200" y="2093760"/>
            <a:ext cx="5893560" cy="3929040"/>
          </a:xfrm>
          <a:prstGeom prst="rect">
            <a:avLst/>
          </a:prstGeom>
          <a:ln>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TextShape 1"/>
          <p:cNvSpPr txBox="1"/>
          <p:nvPr/>
        </p:nvSpPr>
        <p:spPr>
          <a:xfrm>
            <a:off x="913680" y="618480"/>
            <a:ext cx="10364040" cy="1595880"/>
          </a:xfrm>
          <a:prstGeom prst="rect">
            <a:avLst/>
          </a:prstGeom>
          <a:noFill/>
          <a:ln>
            <a:noFill/>
          </a:ln>
        </p:spPr>
        <p:txBody>
          <a:bodyPr anchor="ctr">
            <a:noAutofit/>
          </a:bodyPr>
          <a:p>
            <a:pPr algn="ctr">
              <a:lnSpc>
                <a:spcPct val="90000"/>
              </a:lnSpc>
            </a:pPr>
            <a:r>
              <a:rPr b="1" lang="en-US" sz="3600" spc="-1" strike="noStrike" cap="all">
                <a:solidFill>
                  <a:srgbClr val="000000"/>
                </a:solidFill>
                <a:latin typeface="Times New Roman"/>
              </a:rPr>
              <a:t>Self-audit</a:t>
            </a:r>
            <a:endParaRPr b="0" lang="en-US" sz="3600" spc="-1" strike="noStrike">
              <a:solidFill>
                <a:srgbClr val="000000"/>
              </a:solidFill>
              <a:latin typeface="Tw Cen MT"/>
            </a:endParaRPr>
          </a:p>
        </p:txBody>
      </p:sp>
      <p:sp>
        <p:nvSpPr>
          <p:cNvPr id="114" name="TextShape 2"/>
          <p:cNvSpPr txBox="1"/>
          <p:nvPr/>
        </p:nvSpPr>
        <p:spPr>
          <a:xfrm>
            <a:off x="1695600" y="2367000"/>
            <a:ext cx="4060440" cy="3804840"/>
          </a:xfrm>
          <a:prstGeom prst="rect">
            <a:avLst/>
          </a:prstGeom>
          <a:noFill/>
          <a:ln>
            <a:noFill/>
          </a:ln>
        </p:spPr>
        <p:txBody>
          <a:bodyPr>
            <a:noAutofit/>
          </a:bodyPr>
          <a:p>
            <a:pPr algn="just">
              <a:lnSpc>
                <a:spcPct val="150000"/>
              </a:lnSpc>
              <a:spcBef>
                <a:spcPts val="1001"/>
              </a:spcBef>
            </a:pPr>
            <a:r>
              <a:rPr b="1" lang="en-US" sz="2000" spc="-1" strike="noStrike">
                <a:solidFill>
                  <a:srgbClr val="000000"/>
                </a:solidFill>
                <a:latin typeface="Times New Roman"/>
              </a:rPr>
              <a:t>Problem-solving skill</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Maintaining reasoning skills</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Capable to maintain data and information</a:t>
            </a:r>
            <a:endParaRPr b="0" lang="en-US" sz="20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000" spc="-1" strike="noStrike">
                <a:solidFill>
                  <a:srgbClr val="000000"/>
                </a:solidFill>
                <a:latin typeface="Times New Roman"/>
              </a:rPr>
              <a:t>Good at giving solutions and solving the problem </a:t>
            </a:r>
            <a:endParaRPr b="0" lang="en-US" sz="2000" spc="-1" strike="noStrike" cap="all">
              <a:solidFill>
                <a:srgbClr val="000000"/>
              </a:solidFill>
              <a:latin typeface="Tw Cen MT"/>
            </a:endParaRPr>
          </a:p>
          <a:p>
            <a:pPr>
              <a:lnSpc>
                <a:spcPct val="120000"/>
              </a:lnSpc>
              <a:spcBef>
                <a:spcPts val="1001"/>
              </a:spcBef>
            </a:pPr>
            <a:endParaRPr b="0" lang="en-US" sz="2000" spc="-1" strike="noStrike" cap="all">
              <a:solidFill>
                <a:srgbClr val="000000"/>
              </a:solidFill>
              <a:latin typeface="Tw Cen MT"/>
            </a:endParaRPr>
          </a:p>
        </p:txBody>
      </p:sp>
      <p:pic>
        <p:nvPicPr>
          <p:cNvPr id="115" name="Picture 2" descr=""/>
          <p:cNvPicPr/>
          <p:nvPr/>
        </p:nvPicPr>
        <p:blipFill>
          <a:blip r:embed="rId1"/>
          <a:stretch/>
        </p:blipFill>
        <p:spPr>
          <a:xfrm>
            <a:off x="6401520" y="2367000"/>
            <a:ext cx="4876560" cy="3257280"/>
          </a:xfrm>
          <a:prstGeom prst="rect">
            <a:avLst/>
          </a:prstGeom>
          <a:ln>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TextShape 1"/>
          <p:cNvSpPr txBox="1"/>
          <p:nvPr/>
        </p:nvSpPr>
        <p:spPr>
          <a:xfrm>
            <a:off x="913680" y="618480"/>
            <a:ext cx="10364040" cy="1595880"/>
          </a:xfrm>
          <a:prstGeom prst="rect">
            <a:avLst/>
          </a:prstGeom>
          <a:noFill/>
          <a:ln>
            <a:noFill/>
          </a:ln>
        </p:spPr>
        <p:txBody>
          <a:bodyPr anchor="ctr">
            <a:normAutofit fontScale="52000"/>
          </a:bodyPr>
          <a:p>
            <a:pPr algn="ctr">
              <a:lnSpc>
                <a:spcPct val="150000"/>
              </a:lnSpc>
            </a:pPr>
            <a:r>
              <a:rPr b="1" lang="en-US" sz="3600" spc="-1" strike="noStrike" cap="all">
                <a:solidFill>
                  <a:srgbClr val="000000"/>
                </a:solidFill>
                <a:latin typeface="Times New Roman"/>
              </a:rPr>
              <a:t>Benefit of the training and development as an HR officer in the organization </a:t>
            </a:r>
            <a:endParaRPr b="0" lang="en-US" sz="3600" spc="-1" strike="noStrike">
              <a:solidFill>
                <a:srgbClr val="000000"/>
              </a:solidFill>
              <a:latin typeface="Tw Cen MT"/>
            </a:endParaRPr>
          </a:p>
        </p:txBody>
      </p:sp>
      <p:sp>
        <p:nvSpPr>
          <p:cNvPr id="117" name="TextShape 2"/>
          <p:cNvSpPr txBox="1"/>
          <p:nvPr/>
        </p:nvSpPr>
        <p:spPr>
          <a:xfrm>
            <a:off x="1542960" y="2367000"/>
            <a:ext cx="5047920" cy="4185720"/>
          </a:xfrm>
          <a:prstGeom prst="rect">
            <a:avLst/>
          </a:prstGeom>
          <a:noFill/>
          <a:ln>
            <a:noFill/>
          </a:ln>
        </p:spPr>
        <p:txBody>
          <a:bodyPr>
            <a:normAutofit/>
          </a:bodyPr>
          <a:p>
            <a:pPr marL="228600" indent="-228240" algn="just">
              <a:lnSpc>
                <a:spcPct val="110000"/>
              </a:lnSpc>
              <a:spcBef>
                <a:spcPts val="1001"/>
              </a:spcBef>
              <a:buClr>
                <a:srgbClr val="000000"/>
              </a:buClr>
              <a:buFont typeface="Arial"/>
              <a:buChar char="•"/>
            </a:pPr>
            <a:r>
              <a:rPr b="0" lang="en-US" sz="2000" spc="-1" strike="noStrike">
                <a:solidFill>
                  <a:srgbClr val="000000"/>
                </a:solidFill>
                <a:latin typeface="Times New Roman"/>
              </a:rPr>
              <a:t>Through the proper role of the human resolve officer, the problem of recruitment should be decreased inside the company FedEx</a:t>
            </a:r>
            <a:endParaRPr b="0" lang="en-US" sz="2000" spc="-1" strike="noStrike" cap="all">
              <a:solidFill>
                <a:srgbClr val="000000"/>
              </a:solidFill>
              <a:latin typeface="Tw Cen MT"/>
            </a:endParaRPr>
          </a:p>
          <a:p>
            <a:pPr marL="228600" indent="-228240" algn="just">
              <a:lnSpc>
                <a:spcPct val="110000"/>
              </a:lnSpc>
              <a:spcBef>
                <a:spcPts val="1001"/>
              </a:spcBef>
              <a:buClr>
                <a:srgbClr val="000000"/>
              </a:buClr>
              <a:buFont typeface="Arial"/>
              <a:buChar char="•"/>
            </a:pPr>
            <a:r>
              <a:rPr b="0" lang="en-US" sz="2000" spc="-1" strike="noStrike">
                <a:solidFill>
                  <a:srgbClr val="000000"/>
                </a:solidFill>
                <a:latin typeface="Times New Roman"/>
              </a:rPr>
              <a:t>The HR officer arrange training meeting for the employees </a:t>
            </a:r>
            <a:endParaRPr b="0" lang="en-US" sz="2000" spc="-1" strike="noStrike" cap="all">
              <a:solidFill>
                <a:srgbClr val="000000"/>
              </a:solidFill>
              <a:latin typeface="Tw Cen MT"/>
            </a:endParaRPr>
          </a:p>
          <a:p>
            <a:pPr marL="228600" indent="-228240" algn="just">
              <a:lnSpc>
                <a:spcPct val="110000"/>
              </a:lnSpc>
              <a:spcBef>
                <a:spcPts val="1001"/>
              </a:spcBef>
              <a:buClr>
                <a:srgbClr val="000000"/>
              </a:buClr>
              <a:buFont typeface="Arial"/>
              <a:buChar char="•"/>
            </a:pPr>
            <a:r>
              <a:rPr b="0" lang="en-US" sz="2000" spc="-1" strike="noStrike">
                <a:solidFill>
                  <a:srgbClr val="000000"/>
                </a:solidFill>
                <a:latin typeface="Times New Roman"/>
              </a:rPr>
              <a:t>The problem of the lack of the worker should be removed through the proper direction of the human resource officer</a:t>
            </a:r>
            <a:endParaRPr b="0" lang="en-US" sz="2000" spc="-1" strike="noStrike" cap="all">
              <a:solidFill>
                <a:srgbClr val="000000"/>
              </a:solidFill>
              <a:latin typeface="Tw Cen MT"/>
            </a:endParaRPr>
          </a:p>
          <a:p>
            <a:pPr marL="228600" indent="-228240" algn="just">
              <a:lnSpc>
                <a:spcPct val="110000"/>
              </a:lnSpc>
              <a:spcBef>
                <a:spcPts val="1001"/>
              </a:spcBef>
              <a:buClr>
                <a:srgbClr val="000000"/>
              </a:buClr>
              <a:buFont typeface="Arial"/>
              <a:buChar char="•"/>
            </a:pPr>
            <a:r>
              <a:rPr b="0" lang="en-US" sz="2000" spc="-1" strike="noStrike">
                <a:solidFill>
                  <a:srgbClr val="000000"/>
                </a:solidFill>
                <a:latin typeface="Times New Roman"/>
              </a:rPr>
              <a:t>FedEx will be helpful through the recruitment of skilled employees </a:t>
            </a:r>
            <a:endParaRPr b="0" lang="en-US" sz="2000" spc="-1" strike="noStrike" cap="all">
              <a:solidFill>
                <a:srgbClr val="000000"/>
              </a:solidFill>
              <a:latin typeface="Tw Cen MT"/>
            </a:endParaRPr>
          </a:p>
          <a:p>
            <a:pPr>
              <a:lnSpc>
                <a:spcPct val="110000"/>
              </a:lnSpc>
              <a:spcBef>
                <a:spcPts val="1001"/>
              </a:spcBef>
            </a:pPr>
            <a:endParaRPr b="0" lang="en-US" sz="2000" spc="-1" strike="noStrike" cap="all">
              <a:solidFill>
                <a:srgbClr val="000000"/>
              </a:solidFill>
              <a:latin typeface="Tw Cen MT"/>
            </a:endParaRPr>
          </a:p>
        </p:txBody>
      </p:sp>
      <p:pic>
        <p:nvPicPr>
          <p:cNvPr id="118" name="Picture 2" descr=""/>
          <p:cNvPicPr/>
          <p:nvPr/>
        </p:nvPicPr>
        <p:blipFill>
          <a:blip r:embed="rId1"/>
          <a:stretch/>
        </p:blipFill>
        <p:spPr>
          <a:xfrm>
            <a:off x="6701040" y="2767320"/>
            <a:ext cx="5035320" cy="2833200"/>
          </a:xfrm>
          <a:prstGeom prst="rect">
            <a:avLst/>
          </a:prstGeom>
          <a:ln>
            <a:noFill/>
          </a:ln>
        </p:spPr>
      </p:pic>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9" name="TextShape 1"/>
          <p:cNvSpPr txBox="1"/>
          <p:nvPr/>
        </p:nvSpPr>
        <p:spPr>
          <a:xfrm>
            <a:off x="1447920" y="389880"/>
            <a:ext cx="9868320" cy="1595880"/>
          </a:xfrm>
          <a:prstGeom prst="rect">
            <a:avLst/>
          </a:prstGeom>
          <a:noFill/>
          <a:ln>
            <a:noFill/>
          </a:ln>
        </p:spPr>
        <p:txBody>
          <a:bodyPr anchor="ctr">
            <a:normAutofit fontScale="97000"/>
          </a:bodyPr>
          <a:p>
            <a:pPr algn="ctr">
              <a:lnSpc>
                <a:spcPct val="100000"/>
              </a:lnSpc>
            </a:pPr>
            <a:r>
              <a:rPr b="1" lang="en-US" sz="3600" spc="-1" strike="noStrike" cap="all">
                <a:solidFill>
                  <a:srgbClr val="000000"/>
                </a:solidFill>
                <a:latin typeface="Times New Roman"/>
              </a:rPr>
              <a:t>Benefit of the training and development as an HR officer in the organization </a:t>
            </a:r>
            <a:endParaRPr b="0" lang="en-US" sz="3600" spc="-1" strike="noStrike">
              <a:solidFill>
                <a:srgbClr val="000000"/>
              </a:solidFill>
              <a:latin typeface="Tw Cen MT"/>
            </a:endParaRPr>
          </a:p>
        </p:txBody>
      </p:sp>
      <p:graphicFrame>
        <p:nvGraphicFramePr>
          <p:cNvPr id="120" name="Table 2"/>
          <p:cNvGraphicFramePr/>
          <p:nvPr/>
        </p:nvGraphicFramePr>
        <p:xfrm>
          <a:off x="1447920" y="2190600"/>
          <a:ext cx="10458000" cy="4038120"/>
        </p:xfrm>
        <a:graphic>
          <a:graphicData uri="http://schemas.openxmlformats.org/drawingml/2006/table">
            <a:tbl>
              <a:tblPr/>
              <a:tblGrid>
                <a:gridCol w="2676960"/>
                <a:gridCol w="1303920"/>
                <a:gridCol w="1372680"/>
                <a:gridCol w="1155600"/>
                <a:gridCol w="905040"/>
                <a:gridCol w="1074600"/>
                <a:gridCol w="1969200"/>
              </a:tblGrid>
              <a:tr h="864720">
                <a:tc>
                  <a:txBody>
                    <a:bodyPr lIns="42840" rIns="42840" tIns="42840" bIns="42840">
                      <a:noAutofit/>
                    </a:bodyPr>
                    <a:p>
                      <a:pPr algn="ctr">
                        <a:lnSpc>
                          <a:spcPct val="115000"/>
                        </a:lnSpc>
                      </a:pPr>
                      <a:r>
                        <a:rPr b="1" lang="en-GB" sz="1600" spc="-1" strike="noStrike">
                          <a:solidFill>
                            <a:srgbClr val="000000"/>
                          </a:solidFill>
                          <a:latin typeface="Times New Roman"/>
                        </a:rPr>
                        <a:t>Advancement of the objectives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ctr">
                        <a:lnSpc>
                          <a:spcPct val="115000"/>
                        </a:lnSpc>
                      </a:pPr>
                      <a:r>
                        <a:rPr b="1" lang="en-GB" sz="1600" spc="-1" strike="noStrike">
                          <a:solidFill>
                            <a:srgbClr val="000000"/>
                          </a:solidFill>
                          <a:latin typeface="Times New Roman"/>
                        </a:rPr>
                        <a:t>Priority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ctr">
                        <a:lnSpc>
                          <a:spcPct val="115000"/>
                        </a:lnSpc>
                      </a:pPr>
                      <a:r>
                        <a:rPr b="1" lang="en-GB" sz="1600" spc="-1" strike="noStrike">
                          <a:solidFill>
                            <a:srgbClr val="000000"/>
                          </a:solidFill>
                          <a:latin typeface="Times New Roman"/>
                        </a:rPr>
                        <a:t>Actions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ctr">
                        <a:lnSpc>
                          <a:spcPct val="115000"/>
                        </a:lnSpc>
                      </a:pPr>
                      <a:r>
                        <a:rPr b="1" lang="en-GB" sz="1600" spc="-1" strike="noStrike">
                          <a:solidFill>
                            <a:srgbClr val="000000"/>
                          </a:solidFill>
                          <a:latin typeface="Times New Roman"/>
                        </a:rPr>
                        <a:t>Resource</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ctr">
                        <a:lnSpc>
                          <a:spcPct val="115000"/>
                        </a:lnSpc>
                      </a:pPr>
                      <a:r>
                        <a:rPr b="1" lang="en-GB" sz="1600" spc="-1" strike="noStrike">
                          <a:solidFill>
                            <a:srgbClr val="000000"/>
                          </a:solidFill>
                          <a:latin typeface="Times New Roman"/>
                        </a:rPr>
                        <a:t>Assumed start date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ctr">
                        <a:lnSpc>
                          <a:spcPct val="115000"/>
                        </a:lnSpc>
                      </a:pPr>
                      <a:r>
                        <a:rPr b="1" lang="en-GB" sz="1600" spc="-1" strike="noStrike">
                          <a:solidFill>
                            <a:srgbClr val="000000"/>
                          </a:solidFill>
                          <a:latin typeface="Times New Roman"/>
                        </a:rPr>
                        <a:t>Assumed end date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ctr">
                        <a:lnSpc>
                          <a:spcPct val="115000"/>
                        </a:lnSpc>
                      </a:pPr>
                      <a:r>
                        <a:rPr b="1" lang="en-GB" sz="1600" spc="-1" strike="noStrike">
                          <a:solidFill>
                            <a:srgbClr val="000000"/>
                          </a:solidFill>
                          <a:latin typeface="Times New Roman"/>
                        </a:rPr>
                        <a:t>Determinant of success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r h="3173400">
                <a:tc>
                  <a:txBody>
                    <a:bodyPr lIns="42840" rIns="42840" tIns="42840" bIns="42840">
                      <a:noAutofit/>
                    </a:bodyPr>
                    <a:p>
                      <a:pPr marL="343080" indent="-342720" algn="just">
                        <a:lnSpc>
                          <a:spcPct val="150000"/>
                        </a:lnSpc>
                        <a:buClr>
                          <a:srgbClr val="000000"/>
                        </a:buClr>
                        <a:buFont typeface="Arial"/>
                        <a:buChar char="●"/>
                      </a:pPr>
                      <a:r>
                        <a:rPr b="0" lang="en-GB" sz="1600" spc="-1" strike="noStrike">
                          <a:solidFill>
                            <a:srgbClr val="000000"/>
                          </a:solidFill>
                          <a:latin typeface="Times New Roman"/>
                        </a:rPr>
                        <a:t>HR officers check the cognitive ability of the new employees</a:t>
                      </a:r>
                      <a:endParaRPr b="0" lang="en-GB" sz="1600" spc="-1" strike="noStrike">
                        <a:latin typeface="Arial"/>
                      </a:endParaRPr>
                    </a:p>
                    <a:p>
                      <a:pPr marL="343080" indent="-342720" algn="just">
                        <a:lnSpc>
                          <a:spcPct val="150000"/>
                        </a:lnSpc>
                        <a:buClr>
                          <a:srgbClr val="000000"/>
                        </a:buClr>
                        <a:buFont typeface="Arial"/>
                        <a:buChar char="●"/>
                      </a:pPr>
                      <a:r>
                        <a:rPr b="0" lang="en-GB" sz="1600" spc="-1" strike="noStrike">
                          <a:solidFill>
                            <a:srgbClr val="000000"/>
                          </a:solidFill>
                          <a:latin typeface="Times New Roman"/>
                        </a:rPr>
                        <a:t>And also check learning agility for the existing employees to detect the performance of the employees</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just">
                        <a:lnSpc>
                          <a:spcPct val="150000"/>
                        </a:lnSpc>
                      </a:pPr>
                      <a:r>
                        <a:rPr b="0" lang="en-GB" sz="1600" spc="-1" strike="noStrike">
                          <a:solidFill>
                            <a:srgbClr val="000000"/>
                          </a:solidFill>
                          <a:latin typeface="Times New Roman"/>
                        </a:rPr>
                        <a:t>To check the performance of the existing employees and detect the skills of new employees</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just">
                        <a:lnSpc>
                          <a:spcPct val="150000"/>
                        </a:lnSpc>
                      </a:pPr>
                      <a:r>
                        <a:rPr b="0" lang="en-GB" sz="1600" spc="-1" strike="noStrike">
                          <a:solidFill>
                            <a:srgbClr val="000000"/>
                          </a:solidFill>
                          <a:latin typeface="Times New Roman"/>
                        </a:rPr>
                        <a:t>HR officers use “harver software” for checking the performance of the employees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just">
                        <a:lnSpc>
                          <a:spcPct val="150000"/>
                        </a:lnSpc>
                      </a:pPr>
                      <a:r>
                        <a:rPr b="0" lang="en-GB" sz="1600" spc="-1" strike="noStrike">
                          <a:solidFill>
                            <a:srgbClr val="000000"/>
                          </a:solidFill>
                          <a:latin typeface="Times New Roman"/>
                        </a:rPr>
                        <a:t>Engagement of IT team and provide of “harver software”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just">
                        <a:lnSpc>
                          <a:spcPct val="150000"/>
                        </a:lnSpc>
                      </a:pPr>
                      <a:r>
                        <a:rPr b="0" lang="en-GB" sz="1600" spc="-1" strike="noStrike">
                          <a:solidFill>
                            <a:srgbClr val="000000"/>
                          </a:solidFill>
                          <a:latin typeface="Times New Roman"/>
                        </a:rPr>
                        <a:t>10.12.2021</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just">
                        <a:lnSpc>
                          <a:spcPct val="150000"/>
                        </a:lnSpc>
                      </a:pPr>
                      <a:r>
                        <a:rPr b="0" lang="en-GB" sz="1600" spc="-1" strike="noStrike">
                          <a:solidFill>
                            <a:srgbClr val="000000"/>
                          </a:solidFill>
                          <a:latin typeface="Times New Roman"/>
                        </a:rPr>
                        <a:t>25.06.2022</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c>
                  <a:txBody>
                    <a:bodyPr lIns="42840" rIns="42840" tIns="42840" bIns="42840">
                      <a:noAutofit/>
                    </a:bodyPr>
                    <a:p>
                      <a:pPr algn="just">
                        <a:lnSpc>
                          <a:spcPct val="150000"/>
                        </a:lnSpc>
                      </a:pPr>
                      <a:r>
                        <a:rPr b="0" lang="en-GB" sz="1600" spc="-1" strike="noStrike">
                          <a:solidFill>
                            <a:srgbClr val="000000"/>
                          </a:solidFill>
                          <a:latin typeface="Times New Roman"/>
                        </a:rPr>
                        <a:t>Check the turnover rate of the company FedEx</a:t>
                      </a:r>
                      <a:endParaRPr b="0" lang="en-GB" sz="1600" spc="-1" strike="noStrike">
                        <a:latin typeface="Arial"/>
                      </a:endParaRPr>
                    </a:p>
                    <a:p>
                      <a:pPr algn="just">
                        <a:lnSpc>
                          <a:spcPct val="150000"/>
                        </a:lnSpc>
                      </a:pPr>
                      <a:r>
                        <a:rPr b="0" lang="en-GB" sz="1600" spc="-1" strike="noStrike">
                          <a:solidFill>
                            <a:srgbClr val="000000"/>
                          </a:solidFill>
                          <a:latin typeface="Times New Roman"/>
                        </a:rPr>
                        <a:t>Check the performance of the employees </a:t>
                      </a:r>
                      <a:endParaRPr b="0" lang="en-GB" sz="1600" spc="-1" strike="noStrike">
                        <a:latin typeface="Arial"/>
                      </a:endParaRPr>
                    </a:p>
                  </a:txBody>
                  <a:tcPr marL="42840" marR="42840">
                    <a:lnL w="9360">
                      <a:solidFill>
                        <a:srgbClr val="2582be"/>
                      </a:solidFill>
                    </a:lnL>
                    <a:lnR w="9360">
                      <a:solidFill>
                        <a:srgbClr val="2582be"/>
                      </a:solidFill>
                    </a:lnR>
                    <a:lnT w="9360">
                      <a:solidFill>
                        <a:srgbClr val="2582be"/>
                      </a:solidFill>
                    </a:lnT>
                    <a:lnB w="9360">
                      <a:solidFill>
                        <a:srgbClr val="2582be"/>
                      </a:solidFill>
                    </a:lnB>
                    <a:solidFill>
                      <a:srgbClr val="bedaf9"/>
                    </a:solidFill>
                  </a:tcPr>
                </a:tc>
              </a:tr>
            </a:tbl>
          </a:graphicData>
        </a:graphic>
      </p:graphicFrame>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1" name="TextShape 1"/>
          <p:cNvSpPr txBox="1"/>
          <p:nvPr/>
        </p:nvSpPr>
        <p:spPr>
          <a:xfrm>
            <a:off x="913680" y="618480"/>
            <a:ext cx="10364040" cy="1595880"/>
          </a:xfrm>
          <a:prstGeom prst="rect">
            <a:avLst/>
          </a:prstGeom>
          <a:noFill/>
          <a:ln>
            <a:noFill/>
          </a:ln>
        </p:spPr>
        <p:txBody>
          <a:bodyPr anchor="ctr">
            <a:noAutofit/>
          </a:bodyPr>
          <a:p>
            <a:pPr algn="ctr">
              <a:lnSpc>
                <a:spcPct val="150000"/>
              </a:lnSpc>
            </a:pPr>
            <a:r>
              <a:rPr b="1" lang="en-US" sz="3600" spc="-1" strike="noStrike" cap="all">
                <a:solidFill>
                  <a:srgbClr val="000000"/>
                </a:solidFill>
                <a:latin typeface="Times New Roman"/>
              </a:rPr>
              <a:t>Conclusion </a:t>
            </a:r>
            <a:endParaRPr b="0" lang="en-US" sz="3600" spc="-1" strike="noStrike">
              <a:solidFill>
                <a:srgbClr val="000000"/>
              </a:solidFill>
              <a:latin typeface="Tw Cen MT"/>
            </a:endParaRPr>
          </a:p>
        </p:txBody>
      </p:sp>
      <p:sp>
        <p:nvSpPr>
          <p:cNvPr id="122" name="TextShape 2"/>
          <p:cNvSpPr txBox="1"/>
          <p:nvPr/>
        </p:nvSpPr>
        <p:spPr>
          <a:xfrm>
            <a:off x="1333440" y="1947960"/>
            <a:ext cx="4571640" cy="3423600"/>
          </a:xfrm>
          <a:prstGeom prst="rect">
            <a:avLst/>
          </a:prstGeom>
          <a:noFill/>
          <a:ln>
            <a:noFill/>
          </a:ln>
        </p:spPr>
        <p:txBody>
          <a:bodyPr>
            <a:normAutofit fontScale="91000"/>
          </a:bodyPr>
          <a:p>
            <a:pPr marL="228600" indent="-228240">
              <a:lnSpc>
                <a:spcPct val="120000"/>
              </a:lnSpc>
              <a:spcBef>
                <a:spcPts val="1001"/>
              </a:spcBef>
              <a:buClr>
                <a:srgbClr val="000000"/>
              </a:buClr>
              <a:buFont typeface="Arial"/>
              <a:buChar char="•"/>
            </a:pPr>
            <a:r>
              <a:rPr b="0" lang="en-US" sz="2400" spc="-1" strike="noStrike">
                <a:solidFill>
                  <a:srgbClr val="000000"/>
                </a:solidFill>
                <a:latin typeface="Times New Roman"/>
              </a:rPr>
              <a:t>HR officers must aware of the role which is necessary for the company fedex</a:t>
            </a:r>
            <a:endParaRPr b="0" lang="en-US" sz="24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400" spc="-1" strike="noStrike">
                <a:solidFill>
                  <a:srgbClr val="000000"/>
                </a:solidFill>
                <a:latin typeface="Times New Roman"/>
              </a:rPr>
              <a:t>Look after the problem of the recruitment of the skilled employees</a:t>
            </a:r>
            <a:endParaRPr b="0" lang="en-US" sz="2400" spc="-1" strike="noStrike" cap="all">
              <a:solidFill>
                <a:srgbClr val="000000"/>
              </a:solidFill>
              <a:latin typeface="Tw Cen MT"/>
            </a:endParaRPr>
          </a:p>
          <a:p>
            <a:pPr marL="228600" indent="-228240">
              <a:lnSpc>
                <a:spcPct val="120000"/>
              </a:lnSpc>
              <a:spcBef>
                <a:spcPts val="1001"/>
              </a:spcBef>
              <a:buClr>
                <a:srgbClr val="000000"/>
              </a:buClr>
              <a:buFont typeface="Arial"/>
              <a:buChar char="•"/>
            </a:pPr>
            <a:r>
              <a:rPr b="0" lang="en-US" sz="2400" spc="-1" strike="noStrike">
                <a:solidFill>
                  <a:srgbClr val="000000"/>
                </a:solidFill>
                <a:latin typeface="Times New Roman"/>
              </a:rPr>
              <a:t>Arranges training for the employees</a:t>
            </a:r>
            <a:endParaRPr b="0" lang="en-US" sz="2400" spc="-1" strike="noStrike" cap="all">
              <a:solidFill>
                <a:srgbClr val="000000"/>
              </a:solidFill>
              <a:latin typeface="Tw Cen MT"/>
            </a:endParaRPr>
          </a:p>
          <a:p>
            <a:pPr>
              <a:lnSpc>
                <a:spcPct val="120000"/>
              </a:lnSpc>
              <a:spcBef>
                <a:spcPts val="1001"/>
              </a:spcBef>
            </a:pPr>
            <a:endParaRPr b="0" lang="en-US" sz="2400" spc="-1" strike="noStrike" cap="all">
              <a:solidFill>
                <a:srgbClr val="000000"/>
              </a:solidFill>
              <a:latin typeface="Tw Cen MT"/>
            </a:endParaRPr>
          </a:p>
        </p:txBody>
      </p:sp>
      <p:pic>
        <p:nvPicPr>
          <p:cNvPr id="123" name="Picture 3" descr=""/>
          <p:cNvPicPr/>
          <p:nvPr/>
        </p:nvPicPr>
        <p:blipFill>
          <a:blip r:embed="rId1"/>
          <a:stretch/>
        </p:blipFill>
        <p:spPr>
          <a:xfrm>
            <a:off x="5976360" y="2052720"/>
            <a:ext cx="5815080" cy="4024080"/>
          </a:xfrm>
          <a:prstGeom prst="rect">
            <a:avLst/>
          </a:prstGeom>
          <a:ln w="38160">
            <a:solidFill>
              <a:srgbClr val="000000"/>
            </a:solidFill>
            <a:miter/>
          </a:ln>
          <a:effectLst>
            <a:outerShdw algn="tl" blurRad="50800" dir="2700000" dist="37674" rotWithShape="0">
              <a:srgbClr val="000000">
                <a:alpha val="43000"/>
              </a:srgbClr>
            </a:outerShdw>
          </a:effectLst>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4" name="TextShape 1"/>
          <p:cNvSpPr txBox="1"/>
          <p:nvPr/>
        </p:nvSpPr>
        <p:spPr>
          <a:xfrm>
            <a:off x="913680" y="618480"/>
            <a:ext cx="10364040" cy="1595880"/>
          </a:xfrm>
          <a:prstGeom prst="rect">
            <a:avLst/>
          </a:prstGeom>
          <a:noFill/>
          <a:ln>
            <a:noFill/>
          </a:ln>
        </p:spPr>
        <p:txBody>
          <a:bodyPr anchor="ctr">
            <a:normAutofit/>
          </a:bodyPr>
          <a:p>
            <a:pPr algn="ctr">
              <a:lnSpc>
                <a:spcPct val="150000"/>
              </a:lnSpc>
            </a:pPr>
            <a:r>
              <a:rPr b="1" lang="en-US" sz="3600" spc="-1" strike="noStrike" cap="all">
                <a:solidFill>
                  <a:srgbClr val="000000"/>
                </a:solidFill>
                <a:latin typeface="Times New Roman"/>
              </a:rPr>
              <a:t>Reference</a:t>
            </a:r>
            <a:br/>
            <a:endParaRPr b="0" lang="en-US" sz="3600" spc="-1" strike="noStrike">
              <a:solidFill>
                <a:srgbClr val="000000"/>
              </a:solidFill>
              <a:latin typeface="Tw Cen MT"/>
            </a:endParaRPr>
          </a:p>
        </p:txBody>
      </p:sp>
      <p:sp>
        <p:nvSpPr>
          <p:cNvPr id="125" name="TextShape 2"/>
          <p:cNvSpPr txBox="1"/>
          <p:nvPr/>
        </p:nvSpPr>
        <p:spPr>
          <a:xfrm>
            <a:off x="1066320" y="1624320"/>
            <a:ext cx="10363320" cy="3423600"/>
          </a:xfrm>
          <a:prstGeom prst="rect">
            <a:avLst/>
          </a:prstGeom>
          <a:noFill/>
          <a:ln>
            <a:noFill/>
          </a:ln>
        </p:spPr>
        <p:txBody>
          <a:bodyPr>
            <a:noAutofit/>
          </a:bodyPr>
          <a:p>
            <a:pPr marL="228600" indent="-228240" algn="just">
              <a:lnSpc>
                <a:spcPct val="120000"/>
              </a:lnSpc>
              <a:spcBef>
                <a:spcPts val="1001"/>
              </a:spcBef>
              <a:buClr>
                <a:srgbClr val="000000"/>
              </a:buClr>
              <a:buFont typeface="Arial"/>
              <a:buChar char="•"/>
            </a:pPr>
            <a:r>
              <a:rPr b="0" lang="en-US" sz="1600" spc="-1" strike="noStrike">
                <a:solidFill>
                  <a:srgbClr val="000000"/>
                </a:solidFill>
                <a:latin typeface="Times New Roman"/>
              </a:rPr>
              <a:t>Fedex.Com, 2021. Fedex. Available at: </a:t>
            </a:r>
            <a:r>
              <a:rPr b="0" lang="en-US" sz="1600" spc="-1" strike="noStrike" u="sng">
                <a:solidFill>
                  <a:srgbClr val="56bcfe"/>
                </a:solidFill>
                <a:uFillTx/>
                <a:latin typeface="Times New Roman"/>
                <a:hlinkClick r:id="rId1"/>
              </a:rPr>
              <a:t>https://www.Fedex.Com/en-in/open-account.Html?Cmp=knc-1002544-3-1-950-1000000-meisa-in-en-ppcinbrand000go&amp;gclid=cjwkcaiaikuobhbqeiwaid_sk66q85hfusc3ng6-d63zknujfjkmvo6o9v1ub0h-dbehzyvobz_16bocop0qavd_bwe&amp;gclid=cjwkcaiaikuobhbqeiwaid_sk66q85hfusc3ng6-d63zknujfjkmvo6o9v1ub0h-dbehzyvobz_16bocop0qavd_bwe&amp;gclsrc=aw.Ds</a:t>
            </a:r>
            <a:r>
              <a:rPr b="0" lang="en-US" sz="1600" spc="-1" strike="noStrike">
                <a:solidFill>
                  <a:srgbClr val="000000"/>
                </a:solidFill>
                <a:latin typeface="Times New Roman"/>
              </a:rPr>
              <a:t>. [Accessed on 29.12.2021] </a:t>
            </a:r>
            <a:endParaRPr b="0" lang="en-US" sz="16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1600" spc="-1" strike="noStrike">
                <a:solidFill>
                  <a:srgbClr val="000000"/>
                </a:solidFill>
                <a:latin typeface="Times New Roman"/>
              </a:rPr>
              <a:t>Mymajors.Com, n.D. Human resources manager career. Available at: </a:t>
            </a:r>
            <a:r>
              <a:rPr b="0" lang="en-US" sz="1600" spc="-1" strike="noStrike" u="sng">
                <a:solidFill>
                  <a:srgbClr val="56bcfe"/>
                </a:solidFill>
                <a:uFillTx/>
                <a:latin typeface="Times New Roman"/>
                <a:hlinkClick r:id="rId2"/>
              </a:rPr>
              <a:t>https://www.Mymajors.Com/career/human-resources-managers/skills/</a:t>
            </a:r>
            <a:r>
              <a:rPr b="0" lang="en-US" sz="1600" spc="-1" strike="noStrike">
                <a:solidFill>
                  <a:srgbClr val="000000"/>
                </a:solidFill>
                <a:latin typeface="Times New Roman"/>
              </a:rPr>
              <a:t>. [accessed on 29.12.2021]</a:t>
            </a:r>
            <a:endParaRPr b="0" lang="en-US" sz="16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1600" spc="-1" strike="noStrike">
                <a:solidFill>
                  <a:srgbClr val="000000"/>
                </a:solidFill>
                <a:latin typeface="Times New Roman"/>
              </a:rPr>
              <a:t>Resources.Workable.Com, 2021. HR officer job description. Available at: </a:t>
            </a:r>
            <a:r>
              <a:rPr b="0" lang="en-US" sz="1600" spc="-1" strike="noStrike" u="sng">
                <a:solidFill>
                  <a:srgbClr val="56bcfe"/>
                </a:solidFill>
                <a:uFillTx/>
                <a:latin typeface="Times New Roman"/>
                <a:hlinkClick r:id="rId3"/>
              </a:rPr>
              <a:t>https://resources.Workable.Com/hr-officer-job-description</a:t>
            </a:r>
            <a:r>
              <a:rPr b="0" lang="en-US" sz="1600" spc="-1" strike="noStrike">
                <a:solidFill>
                  <a:srgbClr val="000000"/>
                </a:solidFill>
                <a:latin typeface="Times New Roman"/>
              </a:rPr>
              <a:t>. [Accessed on 29.12.2021]</a:t>
            </a:r>
            <a:endParaRPr b="0" lang="en-US" sz="16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1600" spc="-1" strike="noStrike">
                <a:solidFill>
                  <a:srgbClr val="000000"/>
                </a:solidFill>
                <a:latin typeface="Times New Roman"/>
              </a:rPr>
              <a:t>Hrinasia.Com, 2019. Behaviour required to be an effective HR officer. Available at: </a:t>
            </a:r>
            <a:r>
              <a:rPr b="0" lang="en-US" sz="1600" spc="-1" strike="noStrike" u="sng">
                <a:solidFill>
                  <a:srgbClr val="56bcfe"/>
                </a:solidFill>
                <a:uFillTx/>
                <a:latin typeface="Times New Roman"/>
                <a:hlinkClick r:id="rId4"/>
              </a:rPr>
              <a:t>https://www.Hrinasia.Com/employee-relations/%ef%bb%bfbehaviour-required-to-be-an-effective-hr-officer/</a:t>
            </a:r>
            <a:r>
              <a:rPr b="0" lang="en-US" sz="1600" spc="-1" strike="noStrike">
                <a:solidFill>
                  <a:srgbClr val="000000"/>
                </a:solidFill>
                <a:latin typeface="Times New Roman"/>
              </a:rPr>
              <a:t>. [accessed on 29.12.2021]</a:t>
            </a:r>
            <a:endParaRPr b="0" lang="en-US" sz="1600" spc="-1" strike="noStrike" cap="all">
              <a:solidFill>
                <a:srgbClr val="000000"/>
              </a:solidFill>
              <a:latin typeface="Tw Cen MT"/>
            </a:endParaRPr>
          </a:p>
          <a:p>
            <a:pPr marL="228600" indent="-228240" algn="just">
              <a:lnSpc>
                <a:spcPct val="120000"/>
              </a:lnSpc>
              <a:spcBef>
                <a:spcPts val="1001"/>
              </a:spcBef>
              <a:buClr>
                <a:srgbClr val="000000"/>
              </a:buClr>
              <a:buFont typeface="Arial"/>
              <a:buChar char="•"/>
            </a:pPr>
            <a:r>
              <a:rPr b="0" lang="en-US" sz="1600" spc="-1" strike="noStrike">
                <a:solidFill>
                  <a:srgbClr val="000000"/>
                </a:solidFill>
                <a:latin typeface="Times New Roman"/>
              </a:rPr>
              <a:t>Cfo.Com, 2021. Fedex rerouting 600K packages a day due to worker shortage. Available at: </a:t>
            </a:r>
            <a:r>
              <a:rPr b="0" lang="en-US" sz="1600" spc="-1" strike="noStrike" u="sng">
                <a:solidFill>
                  <a:srgbClr val="56bcfe"/>
                </a:solidFill>
                <a:uFillTx/>
                <a:latin typeface="Times New Roman"/>
                <a:hlinkClick r:id="rId5"/>
              </a:rPr>
              <a:t>https://www.Cfo.Com/hiring/2021/09/fedex-rerouting-600k-packages-a-day-due-to-worker-shortage/</a:t>
            </a:r>
            <a:r>
              <a:rPr b="0" lang="en-US" sz="1600" spc="-1" strike="noStrike">
                <a:solidFill>
                  <a:srgbClr val="000000"/>
                </a:solidFill>
                <a:latin typeface="Times New Roman"/>
              </a:rPr>
              <a:t>. [accessed on 29.12.2021]</a:t>
            </a:r>
            <a:endParaRPr b="0" lang="en-US" sz="1600" spc="-1" strike="noStrike" cap="all">
              <a:solidFill>
                <a:srgbClr val="000000"/>
              </a:solidFill>
              <a:latin typeface="Tw Cen MT"/>
            </a:endParaRPr>
          </a:p>
          <a:p>
            <a:pPr>
              <a:lnSpc>
                <a:spcPct val="120000"/>
              </a:lnSpc>
              <a:spcBef>
                <a:spcPts val="1001"/>
              </a:spcBef>
            </a:pPr>
            <a:endParaRPr b="0" lang="en-US" sz="1600" spc="-1" strike="noStrike" cap="all">
              <a:solidFill>
                <a:srgbClr val="000000"/>
              </a:solidFill>
              <a:latin typeface="Tw Cen MT"/>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6" name="TextShape 1"/>
          <p:cNvSpPr txBox="1"/>
          <p:nvPr/>
        </p:nvSpPr>
        <p:spPr>
          <a:xfrm>
            <a:off x="957960" y="2874960"/>
            <a:ext cx="10364040" cy="1595880"/>
          </a:xfrm>
          <a:prstGeom prst="rect">
            <a:avLst/>
          </a:prstGeom>
          <a:noFill/>
          <a:ln>
            <a:noFill/>
          </a:ln>
        </p:spPr>
        <p:txBody>
          <a:bodyPr anchor="ctr">
            <a:noAutofit/>
          </a:bodyPr>
          <a:p>
            <a:pPr algn="ctr">
              <a:lnSpc>
                <a:spcPct val="150000"/>
              </a:lnSpc>
            </a:pPr>
            <a:r>
              <a:rPr b="0" lang="en-US" sz="9600" spc="-1" strike="noStrike" cap="all">
                <a:solidFill>
                  <a:srgbClr val="000000"/>
                </a:solidFill>
                <a:latin typeface="Times New Roman"/>
              </a:rPr>
              <a:t>Thank you</a:t>
            </a:r>
            <a:endParaRPr b="0" lang="en-US" sz="9600" spc="-1" strike="noStrike">
              <a:solidFill>
                <a:srgbClr val="000000"/>
              </a:solidFill>
              <a:latin typeface="Tw Cen MT"/>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142</TotalTime>
  <Application>Trio_Office/6.2.8.2$Windows_x86 LibreOffice_project/</Application>
  <Words>1699</Words>
  <Paragraphs>126</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2021-12-29T04:02:07Z</dcterms:created>
  <dc:creator>R-User-6</dc:creator>
  <dc:description/>
  <dc:language>en-GB</dc:language>
  <cp:lastModifiedBy/>
  <dcterms:modified xsi:type="dcterms:W3CDTF">2022-01-05T21:44:28Z</dcterms:modified>
  <cp:revision>62</cp:revision>
  <dc:subject/>
  <dc:title>Individual Presentation   on -  ‘Training and Development needs   for an HR officer’</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12.0000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11</vt:i4>
  </property>
  <property fmtid="{D5CDD505-2E9C-101B-9397-08002B2CF9AE}" pid="8" name="PresentationFormat">
    <vt:lpwstr>Custom</vt:lpwstr>
  </property>
  <property fmtid="{D5CDD505-2E9C-101B-9397-08002B2CF9AE}" pid="9" name="ScaleCrop">
    <vt:bool>0</vt:bool>
  </property>
  <property fmtid="{D5CDD505-2E9C-101B-9397-08002B2CF9AE}" pid="10" name="ShareDoc">
    <vt:bool>0</vt:bool>
  </property>
  <property fmtid="{D5CDD505-2E9C-101B-9397-08002B2CF9AE}" pid="11" name="Slides">
    <vt:i4>14</vt:i4>
  </property>
</Properties>
</file>