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6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F1E06-3B12-46CD-B92D-670A77017EAA}" v="3216" dt="2023-10-25T18:04:06.847"/>
    <p1510:client id="{5E1E6997-3E35-13ED-2729-932B0ACE09EA}" v="13" dt="2023-10-26T13:41:39.818"/>
    <p1510:client id="{967B816E-4037-FBB3-5E47-CC6E1495AB7D}" v="1708" dt="2023-10-26T13:01:29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1A7B25-FBC6-4637-95FC-313D37920A7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01A8A6-D689-4FD9-930F-7E20632CBA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Allows students to manage challenges, obstacles and setbacks that they are likely to experience during education. </a:t>
          </a:r>
        </a:p>
      </dgm:t>
    </dgm:pt>
    <dgm:pt modelId="{F92203AB-3AC6-4ECD-85E9-AC280638B051}" type="parTrans" cxnId="{4FC36526-9803-4C44-BE50-0A87FA5D96A0}">
      <dgm:prSet/>
      <dgm:spPr/>
      <dgm:t>
        <a:bodyPr/>
        <a:lstStyle/>
        <a:p>
          <a:endParaRPr lang="en-US"/>
        </a:p>
      </dgm:t>
    </dgm:pt>
    <dgm:pt modelId="{08B29AF1-FFAB-4546-AC63-499ADE322674}" type="sibTrans" cxnId="{4FC36526-9803-4C44-BE50-0A87FA5D96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10DF56-B5BA-4FB9-9BEE-8F1AA2E43C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Resilience sets students to graduate with the mind set for success. </a:t>
          </a:r>
        </a:p>
      </dgm:t>
    </dgm:pt>
    <dgm:pt modelId="{536E46E5-4885-4523-B971-924F3C2618FB}" type="parTrans" cxnId="{C1C10D6E-4E2B-493F-B573-7839106C5F2F}">
      <dgm:prSet/>
      <dgm:spPr/>
      <dgm:t>
        <a:bodyPr/>
        <a:lstStyle/>
        <a:p>
          <a:endParaRPr lang="en-US"/>
        </a:p>
      </dgm:t>
    </dgm:pt>
    <dgm:pt modelId="{EBF205A3-83FE-42FD-8A18-12F478EA48EB}" type="sibTrans" cxnId="{C1C10D6E-4E2B-493F-B573-7839106C5F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F761FD-45DE-4AB7-98FC-3C8643F0B2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Enhance your effort after experiencing a bad outcome. </a:t>
          </a:r>
        </a:p>
      </dgm:t>
    </dgm:pt>
    <dgm:pt modelId="{EE340828-0F7D-4852-9598-3FC20683ACED}" type="parTrans" cxnId="{EB8A08BD-7099-4BC2-80D5-36B52407AB2C}">
      <dgm:prSet/>
      <dgm:spPr/>
      <dgm:t>
        <a:bodyPr/>
        <a:lstStyle/>
        <a:p>
          <a:endParaRPr lang="en-US"/>
        </a:p>
      </dgm:t>
    </dgm:pt>
    <dgm:pt modelId="{30DAE543-5C7D-4331-BA5B-FFD52259EBBA}" type="sibTrans" cxnId="{EB8A08BD-7099-4BC2-80D5-36B52407AB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84AEBC-E053-4F4F-850E-BE4AFBF1EB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i="1" dirty="0"/>
            <a:t>“It’s your ability to withstand adversity and bounce back and grow despite life’s downturns.” Amit Stood, MD. Creator of the Resilient Option </a:t>
          </a:r>
          <a:r>
            <a:rPr lang="en-US" i="1" dirty="0" err="1">
              <a:latin typeface="Calibri Light" panose="020F0302020204030204"/>
            </a:rPr>
            <a:t>programe</a:t>
          </a:r>
          <a:r>
            <a:rPr lang="en-US" i="1" dirty="0">
              <a:latin typeface="Calibri Light" panose="020F0302020204030204"/>
            </a:rPr>
            <a:t>.</a:t>
          </a:r>
          <a:r>
            <a:rPr lang="en-US" i="1" dirty="0"/>
            <a:t> </a:t>
          </a:r>
          <a:endParaRPr lang="en-US" dirty="0"/>
        </a:p>
      </dgm:t>
    </dgm:pt>
    <dgm:pt modelId="{443C7EE3-C26A-4511-8D49-0F82C6A23068}" type="parTrans" cxnId="{9059F544-ADA6-4915-ABD9-06C9D3909883}">
      <dgm:prSet/>
      <dgm:spPr/>
      <dgm:t>
        <a:bodyPr/>
        <a:lstStyle/>
        <a:p>
          <a:endParaRPr lang="en-US"/>
        </a:p>
      </dgm:t>
    </dgm:pt>
    <dgm:pt modelId="{31B2C3E6-1C12-442B-8E2C-EC553C495DB3}" type="sibTrans" cxnId="{9059F544-ADA6-4915-ABD9-06C9D3909883}">
      <dgm:prSet/>
      <dgm:spPr/>
      <dgm:t>
        <a:bodyPr/>
        <a:lstStyle/>
        <a:p>
          <a:endParaRPr lang="en-US"/>
        </a:p>
      </dgm:t>
    </dgm:pt>
    <dgm:pt modelId="{6154F311-3D99-471B-9CC2-F6D521782635}" type="pres">
      <dgm:prSet presAssocID="{811A7B25-FBC6-4637-95FC-313D37920A78}" presName="root" presStyleCnt="0">
        <dgm:presLayoutVars>
          <dgm:dir/>
          <dgm:resizeHandles val="exact"/>
        </dgm:presLayoutVars>
      </dgm:prSet>
      <dgm:spPr/>
    </dgm:pt>
    <dgm:pt modelId="{6BC5F8BE-8F02-4E24-9A54-D8C13AFB49AA}" type="pres">
      <dgm:prSet presAssocID="{811A7B25-FBC6-4637-95FC-313D37920A78}" presName="container" presStyleCnt="0">
        <dgm:presLayoutVars>
          <dgm:dir/>
          <dgm:resizeHandles val="exact"/>
        </dgm:presLayoutVars>
      </dgm:prSet>
      <dgm:spPr/>
    </dgm:pt>
    <dgm:pt modelId="{FCDF5196-0ABD-42D2-B733-1553B89A170F}" type="pres">
      <dgm:prSet presAssocID="{7E01A8A6-D689-4FD9-930F-7E20632CBA7B}" presName="compNode" presStyleCnt="0"/>
      <dgm:spPr/>
    </dgm:pt>
    <dgm:pt modelId="{C08868AF-3809-4632-8806-EE0958DA79E5}" type="pres">
      <dgm:prSet presAssocID="{7E01A8A6-D689-4FD9-930F-7E20632CBA7B}" presName="iconBgRect" presStyleLbl="bgShp" presStyleIdx="0" presStyleCnt="4"/>
      <dgm:spPr/>
    </dgm:pt>
    <dgm:pt modelId="{87402B22-9422-4D22-96FC-B0C7DC8F28E2}" type="pres">
      <dgm:prSet presAssocID="{7E01A8A6-D689-4FD9-930F-7E20632CBA7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63E533E-D5A5-4F7E-92FC-B650BC7C1178}" type="pres">
      <dgm:prSet presAssocID="{7E01A8A6-D689-4FD9-930F-7E20632CBA7B}" presName="spaceRect" presStyleCnt="0"/>
      <dgm:spPr/>
    </dgm:pt>
    <dgm:pt modelId="{CD84DE02-9F88-4B51-8018-8588DB21DC8E}" type="pres">
      <dgm:prSet presAssocID="{7E01A8A6-D689-4FD9-930F-7E20632CBA7B}" presName="textRect" presStyleLbl="revTx" presStyleIdx="0" presStyleCnt="4">
        <dgm:presLayoutVars>
          <dgm:chMax val="1"/>
          <dgm:chPref val="1"/>
        </dgm:presLayoutVars>
      </dgm:prSet>
      <dgm:spPr/>
    </dgm:pt>
    <dgm:pt modelId="{485CB7AE-6D39-481F-AADF-34849C05E87B}" type="pres">
      <dgm:prSet presAssocID="{08B29AF1-FFAB-4546-AC63-499ADE322674}" presName="sibTrans" presStyleLbl="sibTrans2D1" presStyleIdx="0" presStyleCnt="0"/>
      <dgm:spPr/>
    </dgm:pt>
    <dgm:pt modelId="{92AF378A-C015-43AB-B474-F40DAD008767}" type="pres">
      <dgm:prSet presAssocID="{4610DF56-B5BA-4FB9-9BEE-8F1AA2E43C40}" presName="compNode" presStyleCnt="0"/>
      <dgm:spPr/>
    </dgm:pt>
    <dgm:pt modelId="{EC678C8D-7519-4733-B147-B2E927A5D6B8}" type="pres">
      <dgm:prSet presAssocID="{4610DF56-B5BA-4FB9-9BEE-8F1AA2E43C40}" presName="iconBgRect" presStyleLbl="bgShp" presStyleIdx="1" presStyleCnt="4"/>
      <dgm:spPr/>
    </dgm:pt>
    <dgm:pt modelId="{7C5E8249-9A22-45EB-AA15-EDD288CD94FE}" type="pres">
      <dgm:prSet presAssocID="{4610DF56-B5BA-4FB9-9BEE-8F1AA2E43C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527A78C-77CC-468D-B0F5-1A6A94A5674C}" type="pres">
      <dgm:prSet presAssocID="{4610DF56-B5BA-4FB9-9BEE-8F1AA2E43C40}" presName="spaceRect" presStyleCnt="0"/>
      <dgm:spPr/>
    </dgm:pt>
    <dgm:pt modelId="{3338BD0D-9B60-49AE-AD69-7CEEA4996735}" type="pres">
      <dgm:prSet presAssocID="{4610DF56-B5BA-4FB9-9BEE-8F1AA2E43C40}" presName="textRect" presStyleLbl="revTx" presStyleIdx="1" presStyleCnt="4">
        <dgm:presLayoutVars>
          <dgm:chMax val="1"/>
          <dgm:chPref val="1"/>
        </dgm:presLayoutVars>
      </dgm:prSet>
      <dgm:spPr/>
    </dgm:pt>
    <dgm:pt modelId="{9006DFB0-EB57-4769-AF8F-DF71235881F6}" type="pres">
      <dgm:prSet presAssocID="{EBF205A3-83FE-42FD-8A18-12F478EA48EB}" presName="sibTrans" presStyleLbl="sibTrans2D1" presStyleIdx="0" presStyleCnt="0"/>
      <dgm:spPr/>
    </dgm:pt>
    <dgm:pt modelId="{9C59E56E-85CF-4DCF-BE29-94552A194F0F}" type="pres">
      <dgm:prSet presAssocID="{DDF761FD-45DE-4AB7-98FC-3C8643F0B201}" presName="compNode" presStyleCnt="0"/>
      <dgm:spPr/>
    </dgm:pt>
    <dgm:pt modelId="{01A564E4-438B-4E6F-889C-04764372682F}" type="pres">
      <dgm:prSet presAssocID="{DDF761FD-45DE-4AB7-98FC-3C8643F0B201}" presName="iconBgRect" presStyleLbl="bgShp" presStyleIdx="2" presStyleCnt="4"/>
      <dgm:spPr/>
    </dgm:pt>
    <dgm:pt modelId="{90AF1FBC-B3E3-4054-A0BE-76D69BD22D2C}" type="pres">
      <dgm:prSet presAssocID="{DDF761FD-45DE-4AB7-98FC-3C8643F0B2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1FDE8212-BAF4-4405-9722-896404AC2754}" type="pres">
      <dgm:prSet presAssocID="{DDF761FD-45DE-4AB7-98FC-3C8643F0B201}" presName="spaceRect" presStyleCnt="0"/>
      <dgm:spPr/>
    </dgm:pt>
    <dgm:pt modelId="{F3B50CEB-5B0C-4FEC-9DC3-E59DF0C9035A}" type="pres">
      <dgm:prSet presAssocID="{DDF761FD-45DE-4AB7-98FC-3C8643F0B201}" presName="textRect" presStyleLbl="revTx" presStyleIdx="2" presStyleCnt="4">
        <dgm:presLayoutVars>
          <dgm:chMax val="1"/>
          <dgm:chPref val="1"/>
        </dgm:presLayoutVars>
      </dgm:prSet>
      <dgm:spPr/>
    </dgm:pt>
    <dgm:pt modelId="{5943621D-48D8-4420-875A-33ADE0496799}" type="pres">
      <dgm:prSet presAssocID="{30DAE543-5C7D-4331-BA5B-FFD52259EBBA}" presName="sibTrans" presStyleLbl="sibTrans2D1" presStyleIdx="0" presStyleCnt="0"/>
      <dgm:spPr/>
    </dgm:pt>
    <dgm:pt modelId="{80625986-5AD6-4AD8-9901-7ED6855A8D0C}" type="pres">
      <dgm:prSet presAssocID="{9384AEBC-E053-4F4F-850E-BE4AFBF1EB56}" presName="compNode" presStyleCnt="0"/>
      <dgm:spPr/>
    </dgm:pt>
    <dgm:pt modelId="{1CEECD33-EBAB-4F7E-B057-5D4B821A7EF2}" type="pres">
      <dgm:prSet presAssocID="{9384AEBC-E053-4F4F-850E-BE4AFBF1EB56}" presName="iconBgRect" presStyleLbl="bgShp" presStyleIdx="3" presStyleCnt="4"/>
      <dgm:spPr/>
    </dgm:pt>
    <dgm:pt modelId="{0DC36829-6250-4AAD-9D17-713A0A7D99FD}" type="pres">
      <dgm:prSet presAssocID="{9384AEBC-E053-4F4F-850E-BE4AFBF1EB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s"/>
        </a:ext>
      </dgm:extLst>
    </dgm:pt>
    <dgm:pt modelId="{BFDC3BED-F639-48F0-A698-8638A7B66D81}" type="pres">
      <dgm:prSet presAssocID="{9384AEBC-E053-4F4F-850E-BE4AFBF1EB56}" presName="spaceRect" presStyleCnt="0"/>
      <dgm:spPr/>
    </dgm:pt>
    <dgm:pt modelId="{33D8F1BD-6C0F-492A-9534-A5BC11DCBA7B}" type="pres">
      <dgm:prSet presAssocID="{9384AEBC-E053-4F4F-850E-BE4AFBF1EB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49B440F-1E14-470A-A5E5-5DB717E97168}" type="presOf" srcId="{EBF205A3-83FE-42FD-8A18-12F478EA48EB}" destId="{9006DFB0-EB57-4769-AF8F-DF71235881F6}" srcOrd="0" destOrd="0" presId="urn:microsoft.com/office/officeart/2018/2/layout/IconCircleList"/>
    <dgm:cxn modelId="{D3341117-1092-496A-A848-78C45C1F6FD2}" type="presOf" srcId="{30DAE543-5C7D-4331-BA5B-FFD52259EBBA}" destId="{5943621D-48D8-4420-875A-33ADE0496799}" srcOrd="0" destOrd="0" presId="urn:microsoft.com/office/officeart/2018/2/layout/IconCircleList"/>
    <dgm:cxn modelId="{4FC36526-9803-4C44-BE50-0A87FA5D96A0}" srcId="{811A7B25-FBC6-4637-95FC-313D37920A78}" destId="{7E01A8A6-D689-4FD9-930F-7E20632CBA7B}" srcOrd="0" destOrd="0" parTransId="{F92203AB-3AC6-4ECD-85E9-AC280638B051}" sibTransId="{08B29AF1-FFAB-4546-AC63-499ADE322674}"/>
    <dgm:cxn modelId="{FB7BEE2B-0F61-409A-8603-5CC8269FD1E2}" type="presOf" srcId="{7E01A8A6-D689-4FD9-930F-7E20632CBA7B}" destId="{CD84DE02-9F88-4B51-8018-8588DB21DC8E}" srcOrd="0" destOrd="0" presId="urn:microsoft.com/office/officeart/2018/2/layout/IconCircleList"/>
    <dgm:cxn modelId="{9059F544-ADA6-4915-ABD9-06C9D3909883}" srcId="{811A7B25-FBC6-4637-95FC-313D37920A78}" destId="{9384AEBC-E053-4F4F-850E-BE4AFBF1EB56}" srcOrd="3" destOrd="0" parTransId="{443C7EE3-C26A-4511-8D49-0F82C6A23068}" sibTransId="{31B2C3E6-1C12-442B-8E2C-EC553C495DB3}"/>
    <dgm:cxn modelId="{C1C10D6E-4E2B-493F-B573-7839106C5F2F}" srcId="{811A7B25-FBC6-4637-95FC-313D37920A78}" destId="{4610DF56-B5BA-4FB9-9BEE-8F1AA2E43C40}" srcOrd="1" destOrd="0" parTransId="{536E46E5-4885-4523-B971-924F3C2618FB}" sibTransId="{EBF205A3-83FE-42FD-8A18-12F478EA48EB}"/>
    <dgm:cxn modelId="{60615578-CB31-4454-A594-F7DE2D7A4F4E}" type="presOf" srcId="{08B29AF1-FFAB-4546-AC63-499ADE322674}" destId="{485CB7AE-6D39-481F-AADF-34849C05E87B}" srcOrd="0" destOrd="0" presId="urn:microsoft.com/office/officeart/2018/2/layout/IconCircleList"/>
    <dgm:cxn modelId="{6C0DBF59-B3F2-4EB8-BAFD-7A8D7139E734}" type="presOf" srcId="{4610DF56-B5BA-4FB9-9BEE-8F1AA2E43C40}" destId="{3338BD0D-9B60-49AE-AD69-7CEEA4996735}" srcOrd="0" destOrd="0" presId="urn:microsoft.com/office/officeart/2018/2/layout/IconCircleList"/>
    <dgm:cxn modelId="{62879F81-E979-4F82-82AB-06E2587A74C6}" type="presOf" srcId="{9384AEBC-E053-4F4F-850E-BE4AFBF1EB56}" destId="{33D8F1BD-6C0F-492A-9534-A5BC11DCBA7B}" srcOrd="0" destOrd="0" presId="urn:microsoft.com/office/officeart/2018/2/layout/IconCircleList"/>
    <dgm:cxn modelId="{49E15488-8435-49F1-8DEE-0C5F0CE09068}" type="presOf" srcId="{DDF761FD-45DE-4AB7-98FC-3C8643F0B201}" destId="{F3B50CEB-5B0C-4FEC-9DC3-E59DF0C9035A}" srcOrd="0" destOrd="0" presId="urn:microsoft.com/office/officeart/2018/2/layout/IconCircleList"/>
    <dgm:cxn modelId="{EB8A08BD-7099-4BC2-80D5-36B52407AB2C}" srcId="{811A7B25-FBC6-4637-95FC-313D37920A78}" destId="{DDF761FD-45DE-4AB7-98FC-3C8643F0B201}" srcOrd="2" destOrd="0" parTransId="{EE340828-0F7D-4852-9598-3FC20683ACED}" sibTransId="{30DAE543-5C7D-4331-BA5B-FFD52259EBBA}"/>
    <dgm:cxn modelId="{98C578D2-1923-41B8-89A0-18C079715AB1}" type="presOf" srcId="{811A7B25-FBC6-4637-95FC-313D37920A78}" destId="{6154F311-3D99-471B-9CC2-F6D521782635}" srcOrd="0" destOrd="0" presId="urn:microsoft.com/office/officeart/2018/2/layout/IconCircleList"/>
    <dgm:cxn modelId="{369B8D0F-BAD6-4097-A041-B68A7183FE41}" type="presParOf" srcId="{6154F311-3D99-471B-9CC2-F6D521782635}" destId="{6BC5F8BE-8F02-4E24-9A54-D8C13AFB49AA}" srcOrd="0" destOrd="0" presId="urn:microsoft.com/office/officeart/2018/2/layout/IconCircleList"/>
    <dgm:cxn modelId="{8F990952-0EC4-4C78-A350-7DB2F89B66F7}" type="presParOf" srcId="{6BC5F8BE-8F02-4E24-9A54-D8C13AFB49AA}" destId="{FCDF5196-0ABD-42D2-B733-1553B89A170F}" srcOrd="0" destOrd="0" presId="urn:microsoft.com/office/officeart/2018/2/layout/IconCircleList"/>
    <dgm:cxn modelId="{7875E8C0-BBA6-4D7D-B6A6-581D41926EDE}" type="presParOf" srcId="{FCDF5196-0ABD-42D2-B733-1553B89A170F}" destId="{C08868AF-3809-4632-8806-EE0958DA79E5}" srcOrd="0" destOrd="0" presId="urn:microsoft.com/office/officeart/2018/2/layout/IconCircleList"/>
    <dgm:cxn modelId="{ABF6C2E0-380F-4C98-83DD-7DF0F892F7E6}" type="presParOf" srcId="{FCDF5196-0ABD-42D2-B733-1553B89A170F}" destId="{87402B22-9422-4D22-96FC-B0C7DC8F28E2}" srcOrd="1" destOrd="0" presId="urn:microsoft.com/office/officeart/2018/2/layout/IconCircleList"/>
    <dgm:cxn modelId="{88282160-0464-43E8-8E42-75F1B53DC63B}" type="presParOf" srcId="{FCDF5196-0ABD-42D2-B733-1553B89A170F}" destId="{D63E533E-D5A5-4F7E-92FC-B650BC7C1178}" srcOrd="2" destOrd="0" presId="urn:microsoft.com/office/officeart/2018/2/layout/IconCircleList"/>
    <dgm:cxn modelId="{EAAB995A-230A-4079-87FD-4788697769C9}" type="presParOf" srcId="{FCDF5196-0ABD-42D2-B733-1553B89A170F}" destId="{CD84DE02-9F88-4B51-8018-8588DB21DC8E}" srcOrd="3" destOrd="0" presId="urn:microsoft.com/office/officeart/2018/2/layout/IconCircleList"/>
    <dgm:cxn modelId="{D173622A-834D-4456-88C4-FC69B24C7EF2}" type="presParOf" srcId="{6BC5F8BE-8F02-4E24-9A54-D8C13AFB49AA}" destId="{485CB7AE-6D39-481F-AADF-34849C05E87B}" srcOrd="1" destOrd="0" presId="urn:microsoft.com/office/officeart/2018/2/layout/IconCircleList"/>
    <dgm:cxn modelId="{7B7C9FA9-B689-48CC-AF50-3F8E6CDD794F}" type="presParOf" srcId="{6BC5F8BE-8F02-4E24-9A54-D8C13AFB49AA}" destId="{92AF378A-C015-43AB-B474-F40DAD008767}" srcOrd="2" destOrd="0" presId="urn:microsoft.com/office/officeart/2018/2/layout/IconCircleList"/>
    <dgm:cxn modelId="{0684B6A9-EB1B-4DFB-A81F-DD93F95F9724}" type="presParOf" srcId="{92AF378A-C015-43AB-B474-F40DAD008767}" destId="{EC678C8D-7519-4733-B147-B2E927A5D6B8}" srcOrd="0" destOrd="0" presId="urn:microsoft.com/office/officeart/2018/2/layout/IconCircleList"/>
    <dgm:cxn modelId="{10B252E8-435A-4EE6-8A27-78D1EF66D0EE}" type="presParOf" srcId="{92AF378A-C015-43AB-B474-F40DAD008767}" destId="{7C5E8249-9A22-45EB-AA15-EDD288CD94FE}" srcOrd="1" destOrd="0" presId="urn:microsoft.com/office/officeart/2018/2/layout/IconCircleList"/>
    <dgm:cxn modelId="{07CE1001-91C1-4B95-A2E0-02A73E481D6E}" type="presParOf" srcId="{92AF378A-C015-43AB-B474-F40DAD008767}" destId="{1527A78C-77CC-468D-B0F5-1A6A94A5674C}" srcOrd="2" destOrd="0" presId="urn:microsoft.com/office/officeart/2018/2/layout/IconCircleList"/>
    <dgm:cxn modelId="{1BF3FC61-B38C-4792-9A20-E6FFFBA93DDA}" type="presParOf" srcId="{92AF378A-C015-43AB-B474-F40DAD008767}" destId="{3338BD0D-9B60-49AE-AD69-7CEEA4996735}" srcOrd="3" destOrd="0" presId="urn:microsoft.com/office/officeart/2018/2/layout/IconCircleList"/>
    <dgm:cxn modelId="{7AD2091F-C937-49E2-8A89-8152BDAABAB1}" type="presParOf" srcId="{6BC5F8BE-8F02-4E24-9A54-D8C13AFB49AA}" destId="{9006DFB0-EB57-4769-AF8F-DF71235881F6}" srcOrd="3" destOrd="0" presId="urn:microsoft.com/office/officeart/2018/2/layout/IconCircleList"/>
    <dgm:cxn modelId="{FAC3E98F-0FE0-4EDE-8363-B62E29E4B7D3}" type="presParOf" srcId="{6BC5F8BE-8F02-4E24-9A54-D8C13AFB49AA}" destId="{9C59E56E-85CF-4DCF-BE29-94552A194F0F}" srcOrd="4" destOrd="0" presId="urn:microsoft.com/office/officeart/2018/2/layout/IconCircleList"/>
    <dgm:cxn modelId="{29689CB0-9AEA-4159-9DA1-C021F3D1E798}" type="presParOf" srcId="{9C59E56E-85CF-4DCF-BE29-94552A194F0F}" destId="{01A564E4-438B-4E6F-889C-04764372682F}" srcOrd="0" destOrd="0" presId="urn:microsoft.com/office/officeart/2018/2/layout/IconCircleList"/>
    <dgm:cxn modelId="{AFAFF24C-E6FE-4666-BF8C-C4B806B5ED02}" type="presParOf" srcId="{9C59E56E-85CF-4DCF-BE29-94552A194F0F}" destId="{90AF1FBC-B3E3-4054-A0BE-76D69BD22D2C}" srcOrd="1" destOrd="0" presId="urn:microsoft.com/office/officeart/2018/2/layout/IconCircleList"/>
    <dgm:cxn modelId="{27572773-D314-4594-B939-EF173C123A76}" type="presParOf" srcId="{9C59E56E-85CF-4DCF-BE29-94552A194F0F}" destId="{1FDE8212-BAF4-4405-9722-896404AC2754}" srcOrd="2" destOrd="0" presId="urn:microsoft.com/office/officeart/2018/2/layout/IconCircleList"/>
    <dgm:cxn modelId="{FE4C749E-956D-4EF3-91A9-23BF1F25DD60}" type="presParOf" srcId="{9C59E56E-85CF-4DCF-BE29-94552A194F0F}" destId="{F3B50CEB-5B0C-4FEC-9DC3-E59DF0C9035A}" srcOrd="3" destOrd="0" presId="urn:microsoft.com/office/officeart/2018/2/layout/IconCircleList"/>
    <dgm:cxn modelId="{957A63FE-552B-4571-B39A-83B2ACD4922B}" type="presParOf" srcId="{6BC5F8BE-8F02-4E24-9A54-D8C13AFB49AA}" destId="{5943621D-48D8-4420-875A-33ADE0496799}" srcOrd="5" destOrd="0" presId="urn:microsoft.com/office/officeart/2018/2/layout/IconCircleList"/>
    <dgm:cxn modelId="{4044D6EC-7675-481E-B389-2DD9663596D2}" type="presParOf" srcId="{6BC5F8BE-8F02-4E24-9A54-D8C13AFB49AA}" destId="{80625986-5AD6-4AD8-9901-7ED6855A8D0C}" srcOrd="6" destOrd="0" presId="urn:microsoft.com/office/officeart/2018/2/layout/IconCircleList"/>
    <dgm:cxn modelId="{A6E00E28-E143-4637-8AC1-D6A42C482F04}" type="presParOf" srcId="{80625986-5AD6-4AD8-9901-7ED6855A8D0C}" destId="{1CEECD33-EBAB-4F7E-B057-5D4B821A7EF2}" srcOrd="0" destOrd="0" presId="urn:microsoft.com/office/officeart/2018/2/layout/IconCircleList"/>
    <dgm:cxn modelId="{E3D38AB9-33C9-4275-90E3-EBBB68766121}" type="presParOf" srcId="{80625986-5AD6-4AD8-9901-7ED6855A8D0C}" destId="{0DC36829-6250-4AAD-9D17-713A0A7D99FD}" srcOrd="1" destOrd="0" presId="urn:microsoft.com/office/officeart/2018/2/layout/IconCircleList"/>
    <dgm:cxn modelId="{61D6AF43-831B-4302-871F-2C425364E9E1}" type="presParOf" srcId="{80625986-5AD6-4AD8-9901-7ED6855A8D0C}" destId="{BFDC3BED-F639-48F0-A698-8638A7B66D81}" srcOrd="2" destOrd="0" presId="urn:microsoft.com/office/officeart/2018/2/layout/IconCircleList"/>
    <dgm:cxn modelId="{F9F18C80-3618-4E80-AF4D-A637036733B9}" type="presParOf" srcId="{80625986-5AD6-4AD8-9901-7ED6855A8D0C}" destId="{33D8F1BD-6C0F-492A-9534-A5BC11DCBA7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8868AF-3809-4632-8806-EE0958DA79E5}">
      <dsp:nvSpPr>
        <dsp:cNvPr id="0" name=""/>
        <dsp:cNvSpPr/>
      </dsp:nvSpPr>
      <dsp:spPr>
        <a:xfrm>
          <a:off x="643105" y="31717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02B22-9422-4D22-96FC-B0C7DC8F28E2}">
      <dsp:nvSpPr>
        <dsp:cNvPr id="0" name=""/>
        <dsp:cNvSpPr/>
      </dsp:nvSpPr>
      <dsp:spPr>
        <a:xfrm>
          <a:off x="837615" y="226227"/>
          <a:ext cx="537217" cy="5372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4DE02-9F88-4B51-8018-8588DB21DC8E}">
      <dsp:nvSpPr>
        <dsp:cNvPr id="0" name=""/>
        <dsp:cNvSpPr/>
      </dsp:nvSpPr>
      <dsp:spPr>
        <a:xfrm>
          <a:off x="1767821" y="31717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Allows students to manage challenges, obstacles and setbacks that they are likely to experience during education. </a:t>
          </a:r>
        </a:p>
      </dsp:txBody>
      <dsp:txXfrm>
        <a:off x="1767821" y="31717"/>
        <a:ext cx="2183272" cy="926236"/>
      </dsp:txXfrm>
    </dsp:sp>
    <dsp:sp modelId="{EC678C8D-7519-4733-B147-B2E927A5D6B8}">
      <dsp:nvSpPr>
        <dsp:cNvPr id="0" name=""/>
        <dsp:cNvSpPr/>
      </dsp:nvSpPr>
      <dsp:spPr>
        <a:xfrm>
          <a:off x="4331513" y="31717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E8249-9A22-45EB-AA15-EDD288CD94FE}">
      <dsp:nvSpPr>
        <dsp:cNvPr id="0" name=""/>
        <dsp:cNvSpPr/>
      </dsp:nvSpPr>
      <dsp:spPr>
        <a:xfrm>
          <a:off x="4526023" y="226227"/>
          <a:ext cx="537217" cy="5372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8BD0D-9B60-49AE-AD69-7CEEA4996735}">
      <dsp:nvSpPr>
        <dsp:cNvPr id="0" name=""/>
        <dsp:cNvSpPr/>
      </dsp:nvSpPr>
      <dsp:spPr>
        <a:xfrm>
          <a:off x="5456229" y="31717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Resilience sets students to graduate with the mind set for success. </a:t>
          </a:r>
        </a:p>
      </dsp:txBody>
      <dsp:txXfrm>
        <a:off x="5456229" y="31717"/>
        <a:ext cx="2183272" cy="926236"/>
      </dsp:txXfrm>
    </dsp:sp>
    <dsp:sp modelId="{01A564E4-438B-4E6F-889C-04764372682F}">
      <dsp:nvSpPr>
        <dsp:cNvPr id="0" name=""/>
        <dsp:cNvSpPr/>
      </dsp:nvSpPr>
      <dsp:spPr>
        <a:xfrm>
          <a:off x="643105" y="1350369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AF1FBC-B3E3-4054-A0BE-76D69BD22D2C}">
      <dsp:nvSpPr>
        <dsp:cNvPr id="0" name=""/>
        <dsp:cNvSpPr/>
      </dsp:nvSpPr>
      <dsp:spPr>
        <a:xfrm>
          <a:off x="837615" y="1544879"/>
          <a:ext cx="537217" cy="5372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50CEB-5B0C-4FEC-9DC3-E59DF0C9035A}">
      <dsp:nvSpPr>
        <dsp:cNvPr id="0" name=""/>
        <dsp:cNvSpPr/>
      </dsp:nvSpPr>
      <dsp:spPr>
        <a:xfrm>
          <a:off x="1767821" y="1350369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Enhance your effort after experiencing a bad outcome. </a:t>
          </a:r>
        </a:p>
      </dsp:txBody>
      <dsp:txXfrm>
        <a:off x="1767821" y="1350369"/>
        <a:ext cx="2183272" cy="926236"/>
      </dsp:txXfrm>
    </dsp:sp>
    <dsp:sp modelId="{1CEECD33-EBAB-4F7E-B057-5D4B821A7EF2}">
      <dsp:nvSpPr>
        <dsp:cNvPr id="0" name=""/>
        <dsp:cNvSpPr/>
      </dsp:nvSpPr>
      <dsp:spPr>
        <a:xfrm>
          <a:off x="4331513" y="1350369"/>
          <a:ext cx="926236" cy="92623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36829-6250-4AAD-9D17-713A0A7D99FD}">
      <dsp:nvSpPr>
        <dsp:cNvPr id="0" name=""/>
        <dsp:cNvSpPr/>
      </dsp:nvSpPr>
      <dsp:spPr>
        <a:xfrm>
          <a:off x="4526023" y="1544879"/>
          <a:ext cx="537217" cy="5372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8F1BD-6C0F-492A-9534-A5BC11DCBA7B}">
      <dsp:nvSpPr>
        <dsp:cNvPr id="0" name=""/>
        <dsp:cNvSpPr/>
      </dsp:nvSpPr>
      <dsp:spPr>
        <a:xfrm>
          <a:off x="5456229" y="1350369"/>
          <a:ext cx="2183272" cy="926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 dirty="0"/>
            <a:t>“It’s your ability to withstand adversity and bounce back and grow despite life’s downturns.” Amit Stood, MD. Creator of the Resilient Option </a:t>
          </a:r>
          <a:r>
            <a:rPr lang="en-US" sz="1100" i="1" kern="1200" dirty="0" err="1">
              <a:latin typeface="Calibri Light" panose="020F0302020204030204"/>
            </a:rPr>
            <a:t>programe</a:t>
          </a:r>
          <a:r>
            <a:rPr lang="en-US" sz="1100" i="1" kern="1200" dirty="0">
              <a:latin typeface="Calibri Light" panose="020F0302020204030204"/>
            </a:rPr>
            <a:t>.</a:t>
          </a:r>
          <a:r>
            <a:rPr lang="en-US" sz="1100" i="1" kern="1200" dirty="0"/>
            <a:t> </a:t>
          </a:r>
          <a:endParaRPr lang="en-US" sz="1100" kern="1200" dirty="0"/>
        </a:p>
      </dsp:txBody>
      <dsp:txXfrm>
        <a:off x="5456229" y="1350369"/>
        <a:ext cx="2183272" cy="926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9A5A4-F2AE-452F-B27D-6EECF6CA8A2B}" type="datetimeFigureOut">
              <a:t>10/30/2023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FFDA8-FF41-475A-B9CC-25245C5107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97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4FFDA8-FF41-475A-B9CC-25245C510787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61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In order to graduate successfully students need to be in a good mind frame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4FFDA8-FF41-475A-B9CC-25245C510787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43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161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526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906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696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387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216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499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671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802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38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0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7/jom.0000000000000914" TargetMode="External"/><Relationship Id="rId2" Type="http://schemas.openxmlformats.org/officeDocument/2006/relationships/hyperlink" Target="https://www.everydayhealth.com/wellness/resilience/&#160;&#160;%20&#160;%20&#160;%20&#160;%20&#160;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bi.nlm.nih.gov/pmc/articles/PMC5508938/#:~:text=Wellness%20encompasses%208%20mutually%20interdepende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sn01079/" TargetMode="External"/><Relationship Id="rId2" Type="http://schemas.openxmlformats.org/officeDocument/2006/relationships/hyperlink" Target="https://doi.org/10.1007/s10734-022-00969-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s.gov.uk/peoplepopulationandcommunity/educationandchildcare/articles/coronavirusandtheimpactonstudentsinhighereducationinenglandseptembertodecember2020/2020-12-21" TargetMode="External"/><Relationship Id="rId4" Type="http://schemas.openxmlformats.org/officeDocument/2006/relationships/hyperlink" Target="http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7293" y="1259958"/>
            <a:ext cx="3232298" cy="2481727"/>
          </a:xfrm>
        </p:spPr>
        <p:txBody>
          <a:bodyPr anchor="b">
            <a:normAutofit/>
          </a:bodyPr>
          <a:lstStyle/>
          <a:p>
            <a:r>
              <a:rPr lang="en-US" sz="3200" b="1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The Importance of Resilience, Health and Wellbeing as a University Student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8047" y="4062037"/>
            <a:ext cx="2934586" cy="15515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By Tanith Coulson </a:t>
            </a:r>
            <a:endParaRPr lang="en-US" sz="1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 descr="4 Must do’s whilst at University | Unpacked">
            <a:extLst>
              <a:ext uri="{FF2B5EF4-FFF2-40B4-BE49-F238E27FC236}">
                <a16:creationId xmlns:a16="http://schemas.microsoft.com/office/drawing/2014/main" id="{4CD1BD4D-731E-4516-2132-16EF3851D2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771" r="21772" b="1"/>
          <a:stretch/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  <p:pic>
        <p:nvPicPr>
          <p:cNvPr id="5" name="New Recording 2">
            <a:hlinkClick r:id="" action="ppaction://media"/>
            <a:extLst>
              <a:ext uri="{FF2B5EF4-FFF2-40B4-BE49-F238E27FC236}">
                <a16:creationId xmlns:a16="http://schemas.microsoft.com/office/drawing/2014/main" id="{1CCBB950-15FA-DE19-0BEC-2201071C1B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9971" y="6169384"/>
            <a:ext cx="615232" cy="629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numSld="999" showWhenStopped="0">
                <p:cTn id="2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733DF-5C07-DE8C-F0D9-C27DDA7A2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3265" y="820580"/>
            <a:ext cx="6884895" cy="14966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What is Resilience?</a:t>
            </a:r>
            <a:endParaRPr lang="en-US" sz="3200" kern="12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2" name="Picture 71" descr="A silhouette of a person standing on a cliff with letters&#10;&#10;Description automatically generated">
            <a:extLst>
              <a:ext uri="{FF2B5EF4-FFF2-40B4-BE49-F238E27FC236}">
                <a16:creationId xmlns:a16="http://schemas.microsoft.com/office/drawing/2014/main" id="{D348CF50-2418-1CA7-9C9B-B621C12B6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62" y="892436"/>
            <a:ext cx="3303916" cy="24708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6" name="TextBox 3">
            <a:extLst>
              <a:ext uri="{FF2B5EF4-FFF2-40B4-BE49-F238E27FC236}">
                <a16:creationId xmlns:a16="http://schemas.microsoft.com/office/drawing/2014/main" id="{E9824294-AA09-497E-A414-F2B6E0FAFC85}"/>
              </a:ext>
            </a:extLst>
          </p:cNvPr>
          <p:cNvGraphicFramePr/>
          <p:nvPr/>
        </p:nvGraphicFramePr>
        <p:xfrm>
          <a:off x="2567609" y="2600739"/>
          <a:ext cx="8282608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1687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40198-B061-7CEE-D05E-2EB61A53E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261137"/>
            <a:ext cx="8959893" cy="8883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What is Health and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7BF0D-B476-3442-6901-1032A5FEB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427383"/>
            <a:ext cx="8959892" cy="16886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World Health Organization (2023) declare that:</a:t>
            </a:r>
            <a:br>
              <a:rPr lang="en-US" sz="2400" dirty="0">
                <a:cs typeface="Calibri"/>
              </a:rPr>
            </a:br>
            <a:br>
              <a:rPr lang="en-US" sz="2400" dirty="0">
                <a:cs typeface="Calibri"/>
              </a:rPr>
            </a:br>
            <a:r>
              <a:rPr lang="en-US" sz="2400" i="1" dirty="0">
                <a:cs typeface="Calibri"/>
              </a:rPr>
              <a:t>"Health is a state of complete physical, mental and social well-being and not merely the absence of disease or infirmity."</a:t>
            </a:r>
            <a:endParaRPr lang="en-US" sz="2400" dirty="0">
              <a:solidFill>
                <a:srgbClr val="595959"/>
              </a:solidFill>
              <a:cs typeface="Calibri"/>
            </a:endParaRPr>
          </a:p>
          <a:p>
            <a:pPr marL="0" indent="0">
              <a:buNone/>
            </a:pPr>
            <a:endParaRPr lang="en-US" sz="2000" kern="1200">
              <a:solidFill>
                <a:srgbClr val="000000"/>
              </a:solidFill>
              <a:latin typeface="+mn-lt"/>
              <a:cs typeface="Calibri"/>
            </a:endParaRPr>
          </a:p>
        </p:txBody>
      </p:sp>
      <p:pic>
        <p:nvPicPr>
          <p:cNvPr id="5" name="Picture 4" descr="A person and person sitting cross legged with hands together&#10;&#10;Description automatically generated">
            <a:extLst>
              <a:ext uri="{FF2B5EF4-FFF2-40B4-BE49-F238E27FC236}">
                <a16:creationId xmlns:a16="http://schemas.microsoft.com/office/drawing/2014/main" id="{7AB4FA80-D352-1F32-6073-B04008CD38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43" y="3881302"/>
            <a:ext cx="6495690" cy="2287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4774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60C64-D2A9-BF1C-917B-1E334FAF5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3700">
                <a:cs typeface="Calibri Light"/>
              </a:rPr>
              <a:t>Importance of Resilience as a Student</a:t>
            </a:r>
          </a:p>
        </p:txBody>
      </p:sp>
      <p:pic>
        <p:nvPicPr>
          <p:cNvPr id="6" name="Picture 5" descr="A person riding a book&#10;&#10;Description automatically generated">
            <a:extLst>
              <a:ext uri="{FF2B5EF4-FFF2-40B4-BE49-F238E27FC236}">
                <a16:creationId xmlns:a16="http://schemas.microsoft.com/office/drawing/2014/main" id="{5F99BE35-58D1-EE9B-75EB-02A96DB1F6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67" r="2213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1894C2-8784-9087-E546-9392ADDCB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cs typeface="Calibri Light"/>
              </a:rPr>
              <a:t>Allows students to cope with challenges faced during university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cs typeface="Calibri Light"/>
              </a:rPr>
              <a:t>It is fundamental for student retention</a:t>
            </a:r>
            <a:endParaRPr lang="en-US" sz="2000" dirty="0">
              <a:latin typeface="Calibri Light"/>
              <a:ea typeface="Calibri Light"/>
              <a:cs typeface="Calibri Light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cs typeface="Calibri"/>
              </a:rPr>
              <a:t>Healthier interpersonal relationships – better at handling conflict </a:t>
            </a:r>
            <a:endParaRPr lang="en-US" sz="2000" dirty="0">
              <a:latin typeface="Calibri Light"/>
              <a:ea typeface="Calibri Light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ea typeface="Cambria"/>
                <a:cs typeface="Calibri"/>
              </a:rPr>
              <a:t>10% to 20% lower rates in depression, absence, and productivity loss when resilience is high.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latin typeface="Calibri Light"/>
                <a:ea typeface="Cambria"/>
                <a:cs typeface="Calibri"/>
              </a:rPr>
              <a:t>Greater satisfaction with life</a:t>
            </a:r>
          </a:p>
        </p:txBody>
      </p:sp>
    </p:spTree>
    <p:extLst>
      <p:ext uri="{BB962C8B-B14F-4D97-AF65-F5344CB8AC3E}">
        <p14:creationId xmlns:p14="http://schemas.microsoft.com/office/powerpoint/2010/main" val="884214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9EED0A-7932-43AA-A3FC-65AF9701D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C08F9D-5E93-4968-B61C-1548E923A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7424" y="1380565"/>
            <a:ext cx="4738576" cy="40968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3179D-CB51-846F-7A85-8BD2134E1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578" y="1851813"/>
            <a:ext cx="3718514" cy="31543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dirty="0">
                <a:solidFill>
                  <a:srgbClr val="595959"/>
                </a:solidFill>
                <a:cs typeface="Calibri Light"/>
              </a:rPr>
              <a:t>Different Types of Wellbeing</a:t>
            </a:r>
            <a:endParaRPr lang="en-US" sz="2800" kern="1200" dirty="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124EDF-493E-43EB-95A9-CCA9399E3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8" y="0"/>
            <a:ext cx="4757272" cy="6858000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FAABDD-D516-496B-DD2B-13418C35D87B}"/>
              </a:ext>
            </a:extLst>
          </p:cNvPr>
          <p:cNvSpPr txBox="1"/>
          <p:nvPr/>
        </p:nvSpPr>
        <p:spPr>
          <a:xfrm>
            <a:off x="7780420" y="982579"/>
            <a:ext cx="3930315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Physical Wellbeing</a:t>
            </a:r>
            <a:br>
              <a:rPr lang="en-US" sz="2000" b="1" i="1" u="sng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Caring for your body, physical activity</a:t>
            </a:r>
            <a:endParaRPr lang="en-US" sz="2000">
              <a:latin typeface="Calibri Light"/>
              <a:cs typeface="Calibri"/>
            </a:endParaRP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Intellectual Wellbeing</a:t>
            </a:r>
            <a:br>
              <a:rPr lang="en-US" sz="2000" b="1" i="1" u="sng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Maintain curiosity, expand knowledge, valuing lifelong learning</a:t>
            </a: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Emotional Wellbeing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Understanding your feelings and values, positive outlook on life, empathy towards others</a:t>
            </a: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Social Wellbeing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Finding purpose and value within life</a:t>
            </a:r>
          </a:p>
          <a:p>
            <a:pPr marL="285750" indent="-285750">
              <a:buFont typeface="Wingdings"/>
              <a:buChar char="ü"/>
            </a:pPr>
            <a:r>
              <a:rPr lang="en-US" sz="2000" b="1" i="1" u="sng" dirty="0">
                <a:latin typeface="Calibri Light"/>
                <a:cs typeface="Calibri"/>
              </a:rPr>
              <a:t>Financial Wellbeing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Setting realistic goals, making informed financial decisions.</a:t>
            </a:r>
          </a:p>
        </p:txBody>
      </p:sp>
      <p:pic>
        <p:nvPicPr>
          <p:cNvPr id="4" name="Picture 3" descr="A colorful circles with text&#10;&#10;Description automatically generated">
            <a:extLst>
              <a:ext uri="{FF2B5EF4-FFF2-40B4-BE49-F238E27FC236}">
                <a16:creationId xmlns:a16="http://schemas.microsoft.com/office/drawing/2014/main" id="{8BFBFC40-37B7-10BE-A49C-0E4185275A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9" y="89234"/>
            <a:ext cx="3462067" cy="286953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4344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9FFE4-F677-CE30-2C55-96C332A4A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solidFill>
                  <a:srgbClr val="595959"/>
                </a:solidFill>
                <a:cs typeface="Calibri Light"/>
              </a:rPr>
              <a:t>What Can Impact a Student's Wellbeing? 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0" name="Picture 159" descr="A cartoon of a person with a brain above her head&#10;&#10;Description automatically generated">
            <a:extLst>
              <a:ext uri="{FF2B5EF4-FFF2-40B4-BE49-F238E27FC236}">
                <a16:creationId xmlns:a16="http://schemas.microsoft.com/office/drawing/2014/main" id="{6A9C7963-CD53-2306-0EDF-D9512DB6C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2476" y="2876910"/>
            <a:ext cx="3117011" cy="31313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54E0918-ACA2-DD7A-DD31-028907061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94" y="2557805"/>
            <a:ext cx="8554156" cy="291200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000" dirty="0">
                <a:latin typeface="Calibri Light"/>
                <a:cs typeface="Calibri"/>
              </a:rPr>
              <a:t>A 2020 Insight Network survey of students from 10 universities state:</a:t>
            </a:r>
            <a:br>
              <a:rPr lang="en-US" sz="2000" dirty="0">
                <a:latin typeface="Calibri Light"/>
                <a:cs typeface="Calibri"/>
              </a:rPr>
            </a:br>
            <a:r>
              <a:rPr lang="en-US" sz="2000" dirty="0">
                <a:latin typeface="Calibri Light"/>
                <a:cs typeface="Calibri"/>
              </a:rPr>
              <a:t>“</a:t>
            </a:r>
            <a:r>
              <a:rPr lang="en-US" sz="2000" b="1" dirty="0">
                <a:latin typeface="Calibri Light"/>
                <a:cs typeface="Calibri"/>
              </a:rPr>
              <a:t>1 in 5 students has a current mental health diagnosis</a:t>
            </a:r>
            <a:r>
              <a:rPr lang="en-US" sz="2000" dirty="0">
                <a:latin typeface="Calibri Light"/>
                <a:cs typeface="Calibri"/>
              </a:rPr>
              <a:t>”</a:t>
            </a:r>
            <a:endParaRPr lang="en-US" sz="2000" dirty="0">
              <a:latin typeface="Calibri Light"/>
              <a:ea typeface="Calibri Light"/>
              <a:cs typeface="Calibri"/>
            </a:endParaRPr>
          </a:p>
          <a:p>
            <a:r>
              <a:rPr lang="en-US" sz="2000" dirty="0">
                <a:solidFill>
                  <a:srgbClr val="000000"/>
                </a:solidFill>
                <a:latin typeface="Calibri Light"/>
                <a:ea typeface="Calibri Light"/>
                <a:cs typeface="+mn-lt"/>
              </a:rPr>
              <a:t>Adapting to a different social environment while establishing career plans</a:t>
            </a:r>
            <a:r>
              <a:rPr lang="en-US" sz="2000" i="1" dirty="0">
                <a:latin typeface="Calibri Light"/>
                <a:ea typeface="Calibri Light"/>
                <a:cs typeface="+mn-lt"/>
              </a:rPr>
              <a:t> </a:t>
            </a:r>
            <a:r>
              <a:rPr lang="en-US" sz="1500" dirty="0">
                <a:latin typeface="Calibri Light"/>
                <a:ea typeface="+mn-lt"/>
                <a:cs typeface="+mn-lt"/>
              </a:rPr>
              <a:t>(Macaskill, 2013)</a:t>
            </a:r>
            <a:endParaRPr lang="en-US" sz="1500" dirty="0">
              <a:latin typeface="Calibri Light"/>
              <a:ea typeface="Calibri Light"/>
              <a:cs typeface="Calibri"/>
            </a:endParaRPr>
          </a:p>
          <a:p>
            <a:r>
              <a:rPr lang="en-US" sz="2000" dirty="0">
                <a:latin typeface="Calibri Light"/>
                <a:cs typeface="Calibri"/>
              </a:rPr>
              <a:t>Lack of engagement with learning and leisure activities.</a:t>
            </a:r>
          </a:p>
          <a:p>
            <a:r>
              <a:rPr lang="en-US" sz="2000" dirty="0">
                <a:latin typeface="Calibri Light"/>
                <a:ea typeface="Calibri Light"/>
                <a:cs typeface="Calibri"/>
              </a:rPr>
              <a:t>Studies and grades </a:t>
            </a:r>
          </a:p>
          <a:p>
            <a:r>
              <a:rPr lang="en-US" sz="2000" dirty="0">
                <a:latin typeface="Calibri Light"/>
                <a:ea typeface="Calibri Light"/>
                <a:cs typeface="Calibri"/>
              </a:rPr>
              <a:t>Academic pressures</a:t>
            </a:r>
            <a:endParaRPr lang="en-US" sz="2000" dirty="0">
              <a:latin typeface="Calibri Light"/>
              <a:cs typeface="Calibri"/>
            </a:endParaRPr>
          </a:p>
          <a:p>
            <a:r>
              <a:rPr lang="en-US" sz="2000" dirty="0">
                <a:latin typeface="Calibri Light"/>
                <a:cs typeface="Calibri"/>
              </a:rPr>
              <a:t>Financial concern – tuition fees </a:t>
            </a:r>
          </a:p>
          <a:p>
            <a:r>
              <a:rPr lang="en-US" sz="2000" dirty="0">
                <a:latin typeface="Calibri Light"/>
                <a:cs typeface="Calibri"/>
              </a:rPr>
              <a:t>Students who started their course in 2022/23 will have an average debt of </a:t>
            </a:r>
            <a:r>
              <a:rPr lang="en-US" sz="2000" b="1" dirty="0">
                <a:latin typeface="Calibri Light"/>
                <a:cs typeface="Calibri"/>
              </a:rPr>
              <a:t>£45,600  - this is to increase by 61% for 2023/24 students.</a:t>
            </a:r>
          </a:p>
          <a:p>
            <a:pPr marL="0" indent="0">
              <a:buNone/>
            </a:pPr>
            <a:endParaRPr lang="en-US" sz="2000" b="1" dirty="0">
              <a:latin typeface="Calibri Light"/>
              <a:cs typeface="Calibri"/>
            </a:endParaRPr>
          </a:p>
          <a:p>
            <a:endParaRPr lang="en-US" sz="2000" b="1" dirty="0">
              <a:latin typeface="Calibri Light"/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509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E570F-D3C7-8F0E-255E-4A2C21D2E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337" y="829816"/>
            <a:ext cx="8959893" cy="88836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Covid-19 : The Effect on Students Wellbeing and Resilience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 descr="Close-up of a virus&#10;&#10;Description automatically generated">
            <a:extLst>
              <a:ext uri="{FF2B5EF4-FFF2-40B4-BE49-F238E27FC236}">
                <a16:creationId xmlns:a16="http://schemas.microsoft.com/office/drawing/2014/main" id="{FC952C2C-4F8A-66FA-D1E7-6319924030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1720" y="3424191"/>
            <a:ext cx="4080294" cy="2683805"/>
          </a:xfrm>
          <a:prstGeom prst="ellipse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6A363-BAB8-81BB-5EBF-636D77229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12" y="1866666"/>
            <a:ext cx="8959892" cy="5124803"/>
          </a:xfrm>
        </p:spPr>
        <p:txBody>
          <a:bodyPr anchor="t">
            <a:normAutofit/>
          </a:bodyPr>
          <a:lstStyle/>
          <a:p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The Student Covid Insights Survey (SCIS) stated that students reported "</a:t>
            </a:r>
            <a:r>
              <a:rPr lang="en-US" sz="2300" i="1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lower levels of life satisfaction, life worthwhile and happiness</a:t>
            </a: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"</a:t>
            </a:r>
            <a:r>
              <a:rPr lang="en-US" sz="21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+mn-lt"/>
                <a:cs typeface="+mn-lt"/>
              </a:rPr>
              <a:t> </a:t>
            </a:r>
            <a:endParaRPr lang="en-US" sz="2100" dirty="0">
              <a:solidFill>
                <a:schemeClr val="tx1">
                  <a:lumMod val="65000"/>
                  <a:lumOff val="35000"/>
                </a:schemeClr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According to the Higher Education Statistics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 Agency (HESA) records, students who report a mental 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health condition has</a:t>
            </a:r>
            <a:r>
              <a:rPr lang="en-US" sz="2300" b="1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 doubled</a:t>
            </a: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 between 2018 and 2019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from 1.8% (33,045) to 4.3% (81,960)</a:t>
            </a:r>
            <a:endParaRPr lang="en-US" sz="2300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58% of students claim their mental health has 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been </a:t>
            </a:r>
            <a:r>
              <a:rPr lang="en-US" sz="2300" i="1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worse</a:t>
            </a: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 due to the </a:t>
            </a:r>
            <a:br>
              <a:rPr lang="en-US" sz="2300" dirty="0">
                <a:ea typeface="Calibri"/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pandemic according to the National Union of </a:t>
            </a:r>
            <a:b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</a:br>
            <a:r>
              <a:rPr lang="en-US" sz="23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Students (NUS)</a:t>
            </a:r>
            <a:endParaRPr lang="en-US" sz="2300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endParaRPr lang="en-US" sz="2000" dirty="0">
              <a:solidFill>
                <a:srgbClr val="595959"/>
              </a:solidFill>
              <a:cs typeface="Calibri"/>
            </a:endParaRPr>
          </a:p>
          <a:p>
            <a:pPr marL="0" indent="0">
              <a:buNone/>
            </a:pPr>
            <a:br>
              <a:rPr lang="en-US" dirty="0"/>
            </a:br>
            <a:endParaRPr lang="en-US" sz="1800">
              <a:latin typeface="Calibri Ligh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E7C4E0-634E-9087-6A6D-4E5416EE1D06}"/>
              </a:ext>
            </a:extLst>
          </p:cNvPr>
          <p:cNvSpPr txBox="1"/>
          <p:nvPr/>
        </p:nvSpPr>
        <p:spPr>
          <a:xfrm>
            <a:off x="8912087" y="6195391"/>
            <a:ext cx="270013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i="1" dirty="0">
                <a:ea typeface="Calibri"/>
                <a:cs typeface="Calibri"/>
              </a:rPr>
              <a:t>Photo: World Health Organization (WHO)</a:t>
            </a:r>
          </a:p>
        </p:txBody>
      </p:sp>
    </p:spTree>
    <p:extLst>
      <p:ext uri="{BB962C8B-B14F-4D97-AF65-F5344CB8AC3E}">
        <p14:creationId xmlns:p14="http://schemas.microsoft.com/office/powerpoint/2010/main" val="321674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EFEDC-00E0-A6D8-FB83-8DB305FEF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152" y="978731"/>
            <a:ext cx="6884895" cy="6052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Calibri Light"/>
              </a:rPr>
              <a:t>In Conclusion...</a:t>
            </a:r>
            <a:endParaRPr lang="en-US" sz="3200" kern="12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group of people working on a flower bouquet">
            <a:extLst>
              <a:ext uri="{FF2B5EF4-FFF2-40B4-BE49-F238E27FC236}">
                <a16:creationId xmlns:a16="http://schemas.microsoft.com/office/drawing/2014/main" id="{73C044A8-3A03-23AB-FF6D-4899CE454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740" y="3332133"/>
            <a:ext cx="6236898" cy="2724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4CFB77-A08C-0379-A50F-85CFCB6AE5B5}"/>
              </a:ext>
            </a:extLst>
          </p:cNvPr>
          <p:cNvSpPr txBox="1"/>
          <p:nvPr/>
        </p:nvSpPr>
        <p:spPr>
          <a:xfrm>
            <a:off x="1454613" y="2263183"/>
            <a:ext cx="940904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Resilience, health and wellbeing is important in university students because: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Higher levels of resilience allows students to improve education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Boosts confidence: social, mental and work-wise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Covid had a major effect on students </a:t>
            </a:r>
            <a:endParaRPr lang="en-US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ea typeface="Calibri"/>
                <a:cs typeface="Calibri"/>
              </a:rPr>
              <a:t>Staying active &amp; maintaining relationships is key to improving </a:t>
            </a:r>
            <a:b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ea typeface="Calibri"/>
                <a:cs typeface="Calibri"/>
              </a:rPr>
            </a:b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ea typeface="Calibri"/>
                <a:cs typeface="Calibri"/>
              </a:rPr>
              <a:t>health and wellbeing</a:t>
            </a:r>
          </a:p>
          <a:p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782463-CF53-DD88-9289-BEA0070C0730}"/>
              </a:ext>
            </a:extLst>
          </p:cNvPr>
          <p:cNvSpPr txBox="1"/>
          <p:nvPr/>
        </p:nvSpPr>
        <p:spPr>
          <a:xfrm>
            <a:off x="1689652" y="4842357"/>
            <a:ext cx="38890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Thank you for listening!</a:t>
            </a:r>
            <a:endParaRPr lang="en-US" sz="2000" i="1" dirty="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9162044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E9B07B-10A7-06F1-C188-F3291F160EF8}"/>
              </a:ext>
            </a:extLst>
          </p:cNvPr>
          <p:cNvSpPr txBox="1"/>
          <p:nvPr/>
        </p:nvSpPr>
        <p:spPr>
          <a:xfrm>
            <a:off x="1616054" y="897621"/>
            <a:ext cx="8959893" cy="100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u="sng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1372FB-C3AF-4868-8950-2C53F9AEC550}"/>
              </a:ext>
            </a:extLst>
          </p:cNvPr>
          <p:cNvSpPr txBox="1"/>
          <p:nvPr/>
        </p:nvSpPr>
        <p:spPr>
          <a:xfrm>
            <a:off x="1411525" y="2548486"/>
            <a:ext cx="9185290" cy="47840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Hursley, K (2022). “What Is Resilience? Your Guide to Facing Life’s Challenges, Adversities, and Crises” 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Everyday Health. </a:t>
            </a:r>
            <a:br>
              <a:rPr lang="en-US" sz="2000" i="1" dirty="0">
                <a:latin typeface="Calibri Light"/>
                <a:ea typeface="Calibri Light"/>
                <a:cs typeface="Calibri Light"/>
              </a:rPr>
            </a:b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Available at: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https://www.everydayhealth.com/wellness/resilience/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          </a:t>
            </a: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 </a:t>
            </a: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endParaRPr lang="en-US" sz="2000" u="sng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World Health Organization (2023). "Health and Wellbeing". Available at:</a:t>
            </a:r>
            <a:br>
              <a:rPr lang="en-US" sz="2000" dirty="0">
                <a:latin typeface="Calibri Light"/>
              </a:rPr>
            </a:b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https://www.who.int/data/gho/data/major-themes/health-and-well-being#:~:text=The%20WHO%20constitution%20states%3A%20%22Health,of%20mental%20disorders%20or%20disabilities. (Accessed: 25/10/2023)</a:t>
            </a: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endParaRPr lang="en-US" sz="2000" u="sng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 Light"/>
              <a:cs typeface="Calibri Light"/>
            </a:endParaRPr>
          </a:p>
          <a:p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Drew, C. (2023) 43 resilience examples, Helpful Professor. Available at: 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https://helpfulprofessor.com/resilience-examples/ (Accessed: 25/10/2023). </a:t>
            </a:r>
          </a:p>
          <a:p>
            <a:br>
              <a:rPr lang="en-US" sz="2000" dirty="0">
                <a:latin typeface="Calibri Light"/>
                <a:ea typeface="Calibri Light"/>
                <a:cs typeface="Calibri Light"/>
              </a:rPr>
            </a:b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Shatté, A. et al. (2017)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 ‘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The Positive Effect of Resilience on Stress and Business Outcomes in Difficult Work Environments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’, Journal of Occupational and Environmental Medicine, 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59(2), pp. 135–140.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 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Available at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: 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https://doi.org/10.1097/jom.0000000000000914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br>
              <a:rPr lang="en-US" sz="2000" i="1" dirty="0">
                <a:latin typeface="Calibri Light"/>
                <a:ea typeface="Calibri Light"/>
                <a:cs typeface="Calibri Light"/>
              </a:rPr>
            </a:br>
            <a:br>
              <a:rPr lang="en-US" sz="2000" i="1" dirty="0">
                <a:latin typeface="Calibri Light"/>
                <a:ea typeface="Calibri Light"/>
                <a:cs typeface="Calibri Light"/>
              </a:rPr>
            </a:br>
            <a:r>
              <a:rPr lang="en-US" sz="2000" err="1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Stoewen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, D.L. (2017) ‘Dimensions of wellness: Change your habits, change your life’, </a:t>
            </a: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The Canadian Veterinary Journal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, 58(8), pp. 861–862. Available at: </a:t>
            </a: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https://www.ncbi.nlm.nih.gov/pmc/articles/PMC5508938/#:~:text=Wellness%20encompasses%208%20mutually%20interdependent</a:t>
            </a:r>
            <a:b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</a:br>
            <a: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"/>
                <a:cs typeface="Calibri"/>
              </a:rPr>
              <a:t>(Accessed: 25/10/2023)</a:t>
            </a:r>
            <a:br>
              <a:rPr lang="en-US" sz="2000" i="1" dirty="0">
                <a:latin typeface="Calibri Light"/>
                <a:ea typeface="Calibri"/>
                <a:cs typeface="Calibri"/>
              </a:rPr>
            </a:br>
            <a:endParaRPr lang="en-US" sz="130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US" sz="10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80000"/>
              </a:lnSpc>
              <a:buAutoNum type="arabicPeriod"/>
            </a:pPr>
            <a:endParaRPr lang="en-US" sz="1000" dirty="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"/>
              <a:cs typeface="Calibri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US" sz="1100" u="sng">
              <a:solidFill>
                <a:srgbClr val="0563C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1929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E9B07B-10A7-06F1-C188-F3291F160EF8}"/>
              </a:ext>
            </a:extLst>
          </p:cNvPr>
          <p:cNvSpPr txBox="1"/>
          <p:nvPr/>
        </p:nvSpPr>
        <p:spPr>
          <a:xfrm>
            <a:off x="1616054" y="897621"/>
            <a:ext cx="8959893" cy="100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u="sng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1372FB-C3AF-4868-8950-2C53F9AEC550}"/>
              </a:ext>
            </a:extLst>
          </p:cNvPr>
          <p:cNvSpPr txBox="1"/>
          <p:nvPr/>
        </p:nvSpPr>
        <p:spPr>
          <a:xfrm>
            <a:off x="1411525" y="2548486"/>
            <a:ext cx="9185290" cy="47840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i="1" dirty="0">
              <a:latin typeface="Calibri Light"/>
              <a:ea typeface="Calibri Light"/>
              <a:cs typeface="Calibri Light"/>
            </a:endParaRPr>
          </a:p>
          <a:p>
            <a:pPr marL="342900" indent="-342900">
              <a:buAutoNum type="arabicPeriod"/>
            </a:pPr>
            <a:endParaRPr lang="en-US" sz="1000" dirty="0"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80000"/>
              </a:lnSpc>
              <a:buAutoNum type="arabicPeriod"/>
            </a:pPr>
            <a:endParaRPr lang="en-US" sz="1000" dirty="0">
              <a:solidFill>
                <a:schemeClr val="tx1">
                  <a:lumMod val="65000"/>
                  <a:lumOff val="35000"/>
                </a:schemeClr>
              </a:solidFill>
              <a:latin typeface="Calibri Light"/>
              <a:ea typeface="Calibri"/>
              <a:cs typeface="Calibri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i="1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US" sz="1100" u="sng">
              <a:solidFill>
                <a:srgbClr val="0563C1"/>
              </a:solidFill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A6F7E7-D372-A88F-26ED-5517A7376A1D}"/>
              </a:ext>
            </a:extLst>
          </p:cNvPr>
          <p:cNvSpPr txBox="1"/>
          <p:nvPr/>
        </p:nvSpPr>
        <p:spPr>
          <a:xfrm>
            <a:off x="1093304" y="2633869"/>
            <a:ext cx="10369826" cy="35578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Upsher, R. et al. (2022) ‘Understanding how the university curriculum impacts student wellbeing: a qualitative study’, Higher Education [Preprint]. Available at: </a:t>
            </a:r>
            <a:r>
              <a:rPr lang="en-US" sz="1400" dirty="0">
                <a:solidFill>
                  <a:srgbClr val="595959"/>
                </a:solidFill>
                <a:latin typeface="Calibri Light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https://doi.org/10.1007/s10734-022-00969-8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Bolton, P. (2022) ‘Student loan statistics’, commonslibrary.parliament.uk [Preprint]. </a:t>
            </a: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Available at: 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https://commonslibrary.parliament.uk/research-briefings/sn01079/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  <a:endParaRPr lang="en-US" sz="1400" dirty="0">
              <a:solidFill>
                <a:srgbClr val="595959"/>
              </a:solidFill>
              <a:latin typeface="Calibri Light"/>
              <a:ea typeface="Calibri Light"/>
              <a:cs typeface="Calibri Light"/>
            </a:endParaRPr>
          </a:p>
          <a:p>
            <a:endParaRPr lang="en-US" sz="1400" dirty="0">
              <a:solidFill>
                <a:srgbClr val="595959"/>
              </a:solidFill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80000"/>
              </a:lnSpc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Upsher, R. et al. (2022) ‘Understanding how the university curriculum impacts student wellbeing: a qualitative study’, Higher Education [Preprint]. Available at: </a:t>
            </a:r>
            <a:r>
              <a:rPr lang="en-US" sz="1400" dirty="0">
                <a:solidFill>
                  <a:srgbClr val="595959"/>
                </a:solidFill>
                <a:latin typeface="Calibri Light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https://doi.org/10.1007/s10734-022-00969-8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</a:p>
          <a:p>
            <a:pPr>
              <a:lnSpc>
                <a:spcPct val="80000"/>
              </a:lnSpc>
            </a:pPr>
            <a:endParaRPr lang="en-US" sz="1400" dirty="0">
              <a:solidFill>
                <a:srgbClr val="595959"/>
              </a:solidFill>
              <a:latin typeface="Calibri Light"/>
              <a:ea typeface="Calibri Light"/>
              <a:cs typeface="Calibri Light"/>
            </a:endParaRP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Tinsley, B. (2020) Coronavirus and the impact on students in higher education in England: September to December 2020 - Office for National Statistics, </a:t>
            </a:r>
            <a:r>
              <a:rPr lang="en-US" sz="1400" dirty="0">
                <a:solidFill>
                  <a:srgbClr val="595959"/>
                </a:solidFill>
                <a:latin typeface="Calibri Light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www.ons.gov.uk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 Available at: </a:t>
            </a:r>
            <a:r>
              <a:rPr lang="en-US" sz="1400" dirty="0">
                <a:solidFill>
                  <a:srgbClr val="595959"/>
                </a:solidFill>
                <a:latin typeface="Calibri Light"/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https://www.ons.gov.uk/peoplepopulationandcommunity/educationandchildcare/articles/coronavirusandtheimpactonstudentsinhighereducationinenglandseptembertodecember2020/2020-12-21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.</a:t>
            </a:r>
            <a:b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 Light"/>
                <a:ea typeface="Calibri Light"/>
                <a:cs typeface="Calibri Light"/>
              </a:rPr>
              <a:t>(Accessed: 25/10/2023)</a:t>
            </a: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76961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Importance of Resilience, Health and Wellbeing as a University Student</vt:lpstr>
      <vt:lpstr>What is Resilience?</vt:lpstr>
      <vt:lpstr>What is Health and Wellbeing?</vt:lpstr>
      <vt:lpstr>Importance of Resilience as a Student</vt:lpstr>
      <vt:lpstr>Different Types of Wellbeing</vt:lpstr>
      <vt:lpstr>What Can Impact a Student's Wellbeing? </vt:lpstr>
      <vt:lpstr>Covid-19 : The Effect on Students Wellbeing and Resilience</vt:lpstr>
      <vt:lpstr>In Conclusion...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1048</cp:revision>
  <dcterms:created xsi:type="dcterms:W3CDTF">2023-10-25T10:43:50Z</dcterms:created>
  <dcterms:modified xsi:type="dcterms:W3CDTF">2023-10-30T16:34:34Z</dcterms:modified>
</cp:coreProperties>
</file>