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60" r:id="rId5"/>
    <p:sldId id="261" r:id="rId6"/>
    <p:sldId id="262" r:id="rId7"/>
    <p:sldId id="266"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14BB8B-1774-4B5A-B444-982E8981ADCA}" v="178" dt="2021-10-15T11:49:02.382"/>
    <p1510:client id="{50A9D0D3-D75C-A118-7CFC-8EA645A9676A}" v="130" dt="2021-10-22T09:06:40.198"/>
    <p1510:client id="{57CB58F4-2C71-F9BE-151F-2FA74DA28E26}" v="1185" dt="2021-10-22T11:37:47"/>
    <p1510:client id="{5C865F56-4EB2-9133-05FD-7E658EC392E3}" v="179" dt="2021-10-29T10:47:40.935"/>
    <p1510:client id="{BB42F1F6-4F6B-70F7-98C3-155D73B9DD47}" v="35" dt="2021-11-19T09:33:28.5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998329-065A-44FB-8DE1-FF5D5FBCD74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85FFDA7-20A5-4EBC-B23F-FD35E2A74679}">
      <dgm:prSet phldr="0"/>
      <dgm:spPr/>
      <dgm:t>
        <a:bodyPr/>
        <a:lstStyle/>
        <a:p>
          <a:pPr rtl="0"/>
          <a:r>
            <a:rPr lang="en-GB">
              <a:latin typeface="Calibri Light" panose="020F0302020204030204"/>
            </a:rPr>
            <a:t>Customer type : Retail B2B</a:t>
          </a:r>
          <a:endParaRPr lang="en-GB"/>
        </a:p>
      </dgm:t>
    </dgm:pt>
    <dgm:pt modelId="{26227D89-8AE2-4610-A53D-D5418C08597D}" type="parTrans" cxnId="{69C8C54E-05FC-4705-B8A8-269540E4D08E}">
      <dgm:prSet/>
      <dgm:spPr/>
    </dgm:pt>
    <dgm:pt modelId="{F35D4785-5D29-4CD3-9945-1FCE47F8F10A}" type="sibTrans" cxnId="{69C8C54E-05FC-4705-B8A8-269540E4D08E}">
      <dgm:prSet/>
      <dgm:spPr/>
    </dgm:pt>
    <dgm:pt modelId="{6F339B28-6783-4D3A-BB77-C8D1B62E1D95}">
      <dgm:prSet phldr="0"/>
      <dgm:spPr/>
      <dgm:t>
        <a:bodyPr/>
        <a:lstStyle/>
        <a:p>
          <a:pPr rtl="0"/>
          <a:r>
            <a:rPr lang="en-GB">
              <a:latin typeface="Calibri Light" panose="020F0302020204030204"/>
            </a:rPr>
            <a:t>John Lewis</a:t>
          </a:r>
        </a:p>
      </dgm:t>
    </dgm:pt>
    <dgm:pt modelId="{A2CF1865-133F-4BC3-99B7-CD2E3E2353F1}" type="parTrans" cxnId="{00C0EE18-EEE3-464D-817F-9DF11BB6584A}">
      <dgm:prSet/>
      <dgm:spPr/>
    </dgm:pt>
    <dgm:pt modelId="{22614492-F6C1-42E5-89F8-5CCDA2A3B950}" type="sibTrans" cxnId="{00C0EE18-EEE3-464D-817F-9DF11BB6584A}">
      <dgm:prSet/>
      <dgm:spPr/>
    </dgm:pt>
    <dgm:pt modelId="{6A1BEB8E-7958-40EB-9D71-EAF4FC1A5020}" type="pres">
      <dgm:prSet presAssocID="{5B998329-065A-44FB-8DE1-FF5D5FBCD74F}" presName="vert0" presStyleCnt="0">
        <dgm:presLayoutVars>
          <dgm:dir/>
          <dgm:animOne val="branch"/>
          <dgm:animLvl val="lvl"/>
        </dgm:presLayoutVars>
      </dgm:prSet>
      <dgm:spPr/>
    </dgm:pt>
    <dgm:pt modelId="{F7C23D51-2853-4F11-8BE6-029F48FD7F45}" type="pres">
      <dgm:prSet presAssocID="{6F339B28-6783-4D3A-BB77-C8D1B62E1D95}" presName="thickLine" presStyleLbl="alignNode1" presStyleIdx="0" presStyleCnt="2"/>
      <dgm:spPr/>
    </dgm:pt>
    <dgm:pt modelId="{E2E31F42-3959-4EF4-9BBC-3C556E7404E6}" type="pres">
      <dgm:prSet presAssocID="{6F339B28-6783-4D3A-BB77-C8D1B62E1D95}" presName="horz1" presStyleCnt="0"/>
      <dgm:spPr/>
    </dgm:pt>
    <dgm:pt modelId="{38DF3037-D9AD-4B76-8252-75FD8DC1C70B}" type="pres">
      <dgm:prSet presAssocID="{6F339B28-6783-4D3A-BB77-C8D1B62E1D95}" presName="tx1" presStyleLbl="revTx" presStyleIdx="0" presStyleCnt="2"/>
      <dgm:spPr/>
    </dgm:pt>
    <dgm:pt modelId="{B5C759EC-A3AC-4703-AE4A-71C119903A3A}" type="pres">
      <dgm:prSet presAssocID="{6F339B28-6783-4D3A-BB77-C8D1B62E1D95}" presName="vert1" presStyleCnt="0"/>
      <dgm:spPr/>
    </dgm:pt>
    <dgm:pt modelId="{BFC66F9A-CCA8-4C8C-91DD-F2E82FC9FE71}" type="pres">
      <dgm:prSet presAssocID="{385FFDA7-20A5-4EBC-B23F-FD35E2A74679}" presName="thickLine" presStyleLbl="alignNode1" presStyleIdx="1" presStyleCnt="2"/>
      <dgm:spPr/>
    </dgm:pt>
    <dgm:pt modelId="{D25E3A3E-E62C-4CF0-81F0-1C9D8A11D50A}" type="pres">
      <dgm:prSet presAssocID="{385FFDA7-20A5-4EBC-B23F-FD35E2A74679}" presName="horz1" presStyleCnt="0"/>
      <dgm:spPr/>
    </dgm:pt>
    <dgm:pt modelId="{ADB78725-C909-4E92-A30A-2E5FAF86C0C3}" type="pres">
      <dgm:prSet presAssocID="{385FFDA7-20A5-4EBC-B23F-FD35E2A74679}" presName="tx1" presStyleLbl="revTx" presStyleIdx="1" presStyleCnt="2"/>
      <dgm:spPr/>
    </dgm:pt>
    <dgm:pt modelId="{C8797B18-1D94-4F08-9123-15023BCAB932}" type="pres">
      <dgm:prSet presAssocID="{385FFDA7-20A5-4EBC-B23F-FD35E2A74679}" presName="vert1" presStyleCnt="0"/>
      <dgm:spPr/>
    </dgm:pt>
  </dgm:ptLst>
  <dgm:cxnLst>
    <dgm:cxn modelId="{00C0EE18-EEE3-464D-817F-9DF11BB6584A}" srcId="{5B998329-065A-44FB-8DE1-FF5D5FBCD74F}" destId="{6F339B28-6783-4D3A-BB77-C8D1B62E1D95}" srcOrd="0" destOrd="0" parTransId="{A2CF1865-133F-4BC3-99B7-CD2E3E2353F1}" sibTransId="{22614492-F6C1-42E5-89F8-5CCDA2A3B950}"/>
    <dgm:cxn modelId="{9483DA25-3B50-48D7-9916-5C76918DB069}" type="presOf" srcId="{385FFDA7-20A5-4EBC-B23F-FD35E2A74679}" destId="{ADB78725-C909-4E92-A30A-2E5FAF86C0C3}" srcOrd="0" destOrd="0" presId="urn:microsoft.com/office/officeart/2008/layout/LinedList"/>
    <dgm:cxn modelId="{A3306E6B-6CC4-4457-ADBD-929FE94B58C4}" type="presOf" srcId="{5B998329-065A-44FB-8DE1-FF5D5FBCD74F}" destId="{6A1BEB8E-7958-40EB-9D71-EAF4FC1A5020}" srcOrd="0" destOrd="0" presId="urn:microsoft.com/office/officeart/2008/layout/LinedList"/>
    <dgm:cxn modelId="{69C8C54E-05FC-4705-B8A8-269540E4D08E}" srcId="{5B998329-065A-44FB-8DE1-FF5D5FBCD74F}" destId="{385FFDA7-20A5-4EBC-B23F-FD35E2A74679}" srcOrd="1" destOrd="0" parTransId="{26227D89-8AE2-4610-A53D-D5418C08597D}" sibTransId="{F35D4785-5D29-4CD3-9945-1FCE47F8F10A}"/>
    <dgm:cxn modelId="{C4CDA78C-6839-4938-B48D-8C21681FCA90}" type="presOf" srcId="{6F339B28-6783-4D3A-BB77-C8D1B62E1D95}" destId="{38DF3037-D9AD-4B76-8252-75FD8DC1C70B}" srcOrd="0" destOrd="0" presId="urn:microsoft.com/office/officeart/2008/layout/LinedList"/>
    <dgm:cxn modelId="{56B8EC80-7800-47C0-999F-DE4296EE99EF}" type="presParOf" srcId="{6A1BEB8E-7958-40EB-9D71-EAF4FC1A5020}" destId="{F7C23D51-2853-4F11-8BE6-029F48FD7F45}" srcOrd="0" destOrd="0" presId="urn:microsoft.com/office/officeart/2008/layout/LinedList"/>
    <dgm:cxn modelId="{1AF3C959-4094-446D-8415-F40D7F680683}" type="presParOf" srcId="{6A1BEB8E-7958-40EB-9D71-EAF4FC1A5020}" destId="{E2E31F42-3959-4EF4-9BBC-3C556E7404E6}" srcOrd="1" destOrd="0" presId="urn:microsoft.com/office/officeart/2008/layout/LinedList"/>
    <dgm:cxn modelId="{7AE80CE9-ABDC-4659-A095-0F3C50FC7C69}" type="presParOf" srcId="{E2E31F42-3959-4EF4-9BBC-3C556E7404E6}" destId="{38DF3037-D9AD-4B76-8252-75FD8DC1C70B}" srcOrd="0" destOrd="0" presId="urn:microsoft.com/office/officeart/2008/layout/LinedList"/>
    <dgm:cxn modelId="{F5C6E0CD-251C-426D-BE4A-5AE6582BC19A}" type="presParOf" srcId="{E2E31F42-3959-4EF4-9BBC-3C556E7404E6}" destId="{B5C759EC-A3AC-4703-AE4A-71C119903A3A}" srcOrd="1" destOrd="0" presId="urn:microsoft.com/office/officeart/2008/layout/LinedList"/>
    <dgm:cxn modelId="{04F21F05-1411-4B14-A59B-E34DFD213013}" type="presParOf" srcId="{6A1BEB8E-7958-40EB-9D71-EAF4FC1A5020}" destId="{BFC66F9A-CCA8-4C8C-91DD-F2E82FC9FE71}" srcOrd="2" destOrd="0" presId="urn:microsoft.com/office/officeart/2008/layout/LinedList"/>
    <dgm:cxn modelId="{332F733E-F028-4877-86F6-D5B769C81E86}" type="presParOf" srcId="{6A1BEB8E-7958-40EB-9D71-EAF4FC1A5020}" destId="{D25E3A3E-E62C-4CF0-81F0-1C9D8A11D50A}" srcOrd="3" destOrd="0" presId="urn:microsoft.com/office/officeart/2008/layout/LinedList"/>
    <dgm:cxn modelId="{FCF4A444-7924-451B-B867-9A59E902EE11}" type="presParOf" srcId="{D25E3A3E-E62C-4CF0-81F0-1C9D8A11D50A}" destId="{ADB78725-C909-4E92-A30A-2E5FAF86C0C3}" srcOrd="0" destOrd="0" presId="urn:microsoft.com/office/officeart/2008/layout/LinedList"/>
    <dgm:cxn modelId="{88532694-A6BC-4264-8D72-75092CB76E0F}" type="presParOf" srcId="{D25E3A3E-E62C-4CF0-81F0-1C9D8A11D50A}" destId="{C8797B18-1D94-4F08-9123-15023BCAB93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D45B3A-E42D-4900-85CD-F0366F8DE240}" type="doc">
      <dgm:prSet loTypeId="urn:microsoft.com/office/officeart/2005/8/layout/vList6" loCatId="process" qsTypeId="urn:microsoft.com/office/officeart/2005/8/quickstyle/simple1" qsCatId="simple" csTypeId="urn:microsoft.com/office/officeart/2005/8/colors/accent1_2" csCatId="accent1" phldr="1"/>
      <dgm:spPr/>
      <dgm:t>
        <a:bodyPr/>
        <a:lstStyle/>
        <a:p>
          <a:endParaRPr lang="en-GB"/>
        </a:p>
      </dgm:t>
    </dgm:pt>
    <dgm:pt modelId="{EDA537FD-850D-483A-9A9D-2D8485F44AB9}">
      <dgm:prSet phldrT="[Text]" phldr="0"/>
      <dgm:spPr/>
      <dgm:t>
        <a:bodyPr/>
        <a:lstStyle/>
        <a:p>
          <a:pPr rtl="0"/>
          <a:r>
            <a:rPr lang="en-GB">
              <a:latin typeface="Calibri Light" panose="020F0302020204030204"/>
            </a:rPr>
            <a:t>Political </a:t>
          </a:r>
          <a:endParaRPr lang="en-GB"/>
        </a:p>
      </dgm:t>
    </dgm:pt>
    <dgm:pt modelId="{7484D7F1-9DC8-46B1-91DC-F9CF1C17F90C}" type="parTrans" cxnId="{4DB6514D-FD6C-4E9B-8913-C38FAEEECA5C}">
      <dgm:prSet/>
      <dgm:spPr/>
    </dgm:pt>
    <dgm:pt modelId="{52245E9B-F8FF-4AC1-9D75-B59A986C537B}" type="sibTrans" cxnId="{4DB6514D-FD6C-4E9B-8913-C38FAEEECA5C}">
      <dgm:prSet/>
      <dgm:spPr/>
    </dgm:pt>
    <dgm:pt modelId="{41AEFB27-B3C9-409C-9F3B-490081B789F5}">
      <dgm:prSet phldrT="[Text]" phldr="0"/>
      <dgm:spPr/>
      <dgm:t>
        <a:bodyPr/>
        <a:lstStyle/>
        <a:p>
          <a:r>
            <a:rPr lang="en-GB">
              <a:latin typeface="Calibri Light" panose="020F0302020204030204"/>
            </a:rPr>
            <a:t>Economics</a:t>
          </a:r>
          <a:endParaRPr lang="en-GB"/>
        </a:p>
      </dgm:t>
    </dgm:pt>
    <dgm:pt modelId="{968844E9-4311-4582-AA68-B60270F5B1EE}" type="parTrans" cxnId="{45EC3FC2-0672-43E2-B905-18ED18BDC78F}">
      <dgm:prSet/>
      <dgm:spPr/>
    </dgm:pt>
    <dgm:pt modelId="{39A21A0E-9EB4-4E5F-B8CF-46766FADA53F}" type="sibTrans" cxnId="{45EC3FC2-0672-43E2-B905-18ED18BDC78F}">
      <dgm:prSet/>
      <dgm:spPr/>
    </dgm:pt>
    <dgm:pt modelId="{648C3CD0-6DDE-4077-BA19-336575807806}">
      <dgm:prSet phldrT="[Text]" phldr="0"/>
      <dgm:spPr/>
      <dgm:t>
        <a:bodyPr/>
        <a:lstStyle/>
        <a:p>
          <a:r>
            <a:rPr lang="en-GB">
              <a:latin typeface="Calibri Light" panose="020F0302020204030204"/>
            </a:rPr>
            <a:t>technical</a:t>
          </a:r>
          <a:endParaRPr lang="en-GB"/>
        </a:p>
      </dgm:t>
    </dgm:pt>
    <dgm:pt modelId="{81207CAC-CC7A-4C43-AFD8-57B06FB831D6}" type="parTrans" cxnId="{ECA57336-B03A-4566-B76B-AF24AD61E016}">
      <dgm:prSet/>
      <dgm:spPr/>
    </dgm:pt>
    <dgm:pt modelId="{42225654-B437-409B-9AD4-C6E45EF77ACB}" type="sibTrans" cxnId="{ECA57336-B03A-4566-B76B-AF24AD61E016}">
      <dgm:prSet/>
      <dgm:spPr/>
    </dgm:pt>
    <dgm:pt modelId="{C62393F9-F4CC-42CF-BFC7-517205453697}">
      <dgm:prSet phldr="0"/>
      <dgm:spPr/>
      <dgm:t>
        <a:bodyPr/>
        <a:lstStyle/>
        <a:p>
          <a:pPr rtl="0"/>
          <a:r>
            <a:rPr lang="en-GB">
              <a:latin typeface="Calibri Light" panose="020F0302020204030204"/>
            </a:rPr>
            <a:t>Social</a:t>
          </a:r>
        </a:p>
      </dgm:t>
    </dgm:pt>
    <dgm:pt modelId="{573D230E-939D-4385-8644-7435BB5DE003}" type="parTrans" cxnId="{F19BA9C7-A21E-436C-8C8E-81A320BBDCF6}">
      <dgm:prSet/>
      <dgm:spPr/>
    </dgm:pt>
    <dgm:pt modelId="{A7FA618C-6A34-469B-BE93-57B89649DFAD}" type="sibTrans" cxnId="{F19BA9C7-A21E-436C-8C8E-81A320BBDCF6}">
      <dgm:prSet/>
      <dgm:spPr/>
    </dgm:pt>
    <dgm:pt modelId="{4101C166-8556-4071-85E5-EF602430AC0D}" type="pres">
      <dgm:prSet presAssocID="{DFD45B3A-E42D-4900-85CD-F0366F8DE240}" presName="Name0" presStyleCnt="0">
        <dgm:presLayoutVars>
          <dgm:dir/>
          <dgm:animLvl val="lvl"/>
          <dgm:resizeHandles/>
        </dgm:presLayoutVars>
      </dgm:prSet>
      <dgm:spPr/>
    </dgm:pt>
    <dgm:pt modelId="{C0C969F2-1426-4F99-987D-42CD5CDC3A87}" type="pres">
      <dgm:prSet presAssocID="{EDA537FD-850D-483A-9A9D-2D8485F44AB9}" presName="linNode" presStyleCnt="0"/>
      <dgm:spPr/>
    </dgm:pt>
    <dgm:pt modelId="{0E992C13-DCE2-4007-A600-FA7A295405A1}" type="pres">
      <dgm:prSet presAssocID="{EDA537FD-850D-483A-9A9D-2D8485F44AB9}" presName="parentShp" presStyleLbl="node1" presStyleIdx="0" presStyleCnt="4">
        <dgm:presLayoutVars>
          <dgm:bulletEnabled val="1"/>
        </dgm:presLayoutVars>
      </dgm:prSet>
      <dgm:spPr/>
    </dgm:pt>
    <dgm:pt modelId="{4781BF7F-1919-417B-A0BD-EEAFBEDBB334}" type="pres">
      <dgm:prSet presAssocID="{EDA537FD-850D-483A-9A9D-2D8485F44AB9}" presName="childShp" presStyleLbl="bgAccFollowNode1" presStyleIdx="0" presStyleCnt="4">
        <dgm:presLayoutVars>
          <dgm:bulletEnabled val="1"/>
        </dgm:presLayoutVars>
      </dgm:prSet>
      <dgm:spPr/>
    </dgm:pt>
    <dgm:pt modelId="{CF84BF42-DBB2-417F-A35B-4E128B2583BD}" type="pres">
      <dgm:prSet presAssocID="{52245E9B-F8FF-4AC1-9D75-B59A986C537B}" presName="spacing" presStyleCnt="0"/>
      <dgm:spPr/>
    </dgm:pt>
    <dgm:pt modelId="{D195CEA3-F95B-49E5-94C4-36D461B2041F}" type="pres">
      <dgm:prSet presAssocID="{41AEFB27-B3C9-409C-9F3B-490081B789F5}" presName="linNode" presStyleCnt="0"/>
      <dgm:spPr/>
    </dgm:pt>
    <dgm:pt modelId="{E4A4C7E4-12EE-4BA2-B943-BEEC3DECB178}" type="pres">
      <dgm:prSet presAssocID="{41AEFB27-B3C9-409C-9F3B-490081B789F5}" presName="parentShp" presStyleLbl="node1" presStyleIdx="1" presStyleCnt="4">
        <dgm:presLayoutVars>
          <dgm:bulletEnabled val="1"/>
        </dgm:presLayoutVars>
      </dgm:prSet>
      <dgm:spPr/>
    </dgm:pt>
    <dgm:pt modelId="{CAD6FEA0-2A24-41E2-B225-F3DC77267DCD}" type="pres">
      <dgm:prSet presAssocID="{41AEFB27-B3C9-409C-9F3B-490081B789F5}" presName="childShp" presStyleLbl="bgAccFollowNode1" presStyleIdx="1" presStyleCnt="4">
        <dgm:presLayoutVars>
          <dgm:bulletEnabled val="1"/>
        </dgm:presLayoutVars>
      </dgm:prSet>
      <dgm:spPr/>
    </dgm:pt>
    <dgm:pt modelId="{EA5781E1-5E9D-4CA4-B7BA-05385FACD9F3}" type="pres">
      <dgm:prSet presAssocID="{39A21A0E-9EB4-4E5F-B8CF-46766FADA53F}" presName="spacing" presStyleCnt="0"/>
      <dgm:spPr/>
    </dgm:pt>
    <dgm:pt modelId="{62D28963-CD2C-49E6-BEDC-63E63C5DF281}" type="pres">
      <dgm:prSet presAssocID="{C62393F9-F4CC-42CF-BFC7-517205453697}" presName="linNode" presStyleCnt="0"/>
      <dgm:spPr/>
    </dgm:pt>
    <dgm:pt modelId="{5594D337-1309-45F4-924B-97768E52BCB0}" type="pres">
      <dgm:prSet presAssocID="{C62393F9-F4CC-42CF-BFC7-517205453697}" presName="parentShp" presStyleLbl="node1" presStyleIdx="2" presStyleCnt="4">
        <dgm:presLayoutVars>
          <dgm:bulletEnabled val="1"/>
        </dgm:presLayoutVars>
      </dgm:prSet>
      <dgm:spPr/>
    </dgm:pt>
    <dgm:pt modelId="{ABED2110-B66A-4055-B0BD-D52A193A7A60}" type="pres">
      <dgm:prSet presAssocID="{C62393F9-F4CC-42CF-BFC7-517205453697}" presName="childShp" presStyleLbl="bgAccFollowNode1" presStyleIdx="2" presStyleCnt="4">
        <dgm:presLayoutVars>
          <dgm:bulletEnabled val="1"/>
        </dgm:presLayoutVars>
      </dgm:prSet>
      <dgm:spPr/>
    </dgm:pt>
    <dgm:pt modelId="{CC039031-2876-40B3-8F84-322279F6B01C}" type="pres">
      <dgm:prSet presAssocID="{A7FA618C-6A34-469B-BE93-57B89649DFAD}" presName="spacing" presStyleCnt="0"/>
      <dgm:spPr/>
    </dgm:pt>
    <dgm:pt modelId="{2C3DEDC8-49E0-40C7-853A-4FECEE471079}" type="pres">
      <dgm:prSet presAssocID="{648C3CD0-6DDE-4077-BA19-336575807806}" presName="linNode" presStyleCnt="0"/>
      <dgm:spPr/>
    </dgm:pt>
    <dgm:pt modelId="{24DC423A-3D73-4D00-861A-4CB95033DD35}" type="pres">
      <dgm:prSet presAssocID="{648C3CD0-6DDE-4077-BA19-336575807806}" presName="parentShp" presStyleLbl="node1" presStyleIdx="3" presStyleCnt="4">
        <dgm:presLayoutVars>
          <dgm:bulletEnabled val="1"/>
        </dgm:presLayoutVars>
      </dgm:prSet>
      <dgm:spPr/>
    </dgm:pt>
    <dgm:pt modelId="{31636021-A234-4B16-B624-2FFC7EF69DC6}" type="pres">
      <dgm:prSet presAssocID="{648C3CD0-6DDE-4077-BA19-336575807806}" presName="childShp" presStyleLbl="bgAccFollowNode1" presStyleIdx="3" presStyleCnt="4">
        <dgm:presLayoutVars>
          <dgm:bulletEnabled val="1"/>
        </dgm:presLayoutVars>
      </dgm:prSet>
      <dgm:spPr/>
    </dgm:pt>
  </dgm:ptLst>
  <dgm:cxnLst>
    <dgm:cxn modelId="{ECA57336-B03A-4566-B76B-AF24AD61E016}" srcId="{DFD45B3A-E42D-4900-85CD-F0366F8DE240}" destId="{648C3CD0-6DDE-4077-BA19-336575807806}" srcOrd="3" destOrd="0" parTransId="{81207CAC-CC7A-4C43-AFD8-57B06FB831D6}" sibTransId="{42225654-B437-409B-9AD4-C6E45EF77ACB}"/>
    <dgm:cxn modelId="{80DCBA5B-4CFC-4738-99FB-62E69FE5BF81}" type="presOf" srcId="{C62393F9-F4CC-42CF-BFC7-517205453697}" destId="{5594D337-1309-45F4-924B-97768E52BCB0}" srcOrd="0" destOrd="0" presId="urn:microsoft.com/office/officeart/2005/8/layout/vList6"/>
    <dgm:cxn modelId="{0AC5075C-BA40-40A6-A436-365E14B1C7CF}" type="presOf" srcId="{DFD45B3A-E42D-4900-85CD-F0366F8DE240}" destId="{4101C166-8556-4071-85E5-EF602430AC0D}" srcOrd="0" destOrd="0" presId="urn:microsoft.com/office/officeart/2005/8/layout/vList6"/>
    <dgm:cxn modelId="{4DB6514D-FD6C-4E9B-8913-C38FAEEECA5C}" srcId="{DFD45B3A-E42D-4900-85CD-F0366F8DE240}" destId="{EDA537FD-850D-483A-9A9D-2D8485F44AB9}" srcOrd="0" destOrd="0" parTransId="{7484D7F1-9DC8-46B1-91DC-F9CF1C17F90C}" sibTransId="{52245E9B-F8FF-4AC1-9D75-B59A986C537B}"/>
    <dgm:cxn modelId="{457A5083-02E7-4C89-BD9D-F5D11EF6ACD0}" type="presOf" srcId="{EDA537FD-850D-483A-9A9D-2D8485F44AB9}" destId="{0E992C13-DCE2-4007-A600-FA7A295405A1}" srcOrd="0" destOrd="0" presId="urn:microsoft.com/office/officeart/2005/8/layout/vList6"/>
    <dgm:cxn modelId="{84C665A5-B5B3-4ACB-B8F0-FC489008BDE4}" type="presOf" srcId="{648C3CD0-6DDE-4077-BA19-336575807806}" destId="{24DC423A-3D73-4D00-861A-4CB95033DD35}" srcOrd="0" destOrd="0" presId="urn:microsoft.com/office/officeart/2005/8/layout/vList6"/>
    <dgm:cxn modelId="{F6E098B2-B0ED-481B-9179-FD5B5FDB88A5}" type="presOf" srcId="{41AEFB27-B3C9-409C-9F3B-490081B789F5}" destId="{E4A4C7E4-12EE-4BA2-B943-BEEC3DECB178}" srcOrd="0" destOrd="0" presId="urn:microsoft.com/office/officeart/2005/8/layout/vList6"/>
    <dgm:cxn modelId="{45EC3FC2-0672-43E2-B905-18ED18BDC78F}" srcId="{DFD45B3A-E42D-4900-85CD-F0366F8DE240}" destId="{41AEFB27-B3C9-409C-9F3B-490081B789F5}" srcOrd="1" destOrd="0" parTransId="{968844E9-4311-4582-AA68-B60270F5B1EE}" sibTransId="{39A21A0E-9EB4-4E5F-B8CF-46766FADA53F}"/>
    <dgm:cxn modelId="{F19BA9C7-A21E-436C-8C8E-81A320BBDCF6}" srcId="{DFD45B3A-E42D-4900-85CD-F0366F8DE240}" destId="{C62393F9-F4CC-42CF-BFC7-517205453697}" srcOrd="2" destOrd="0" parTransId="{573D230E-939D-4385-8644-7435BB5DE003}" sibTransId="{A7FA618C-6A34-469B-BE93-57B89649DFAD}"/>
    <dgm:cxn modelId="{14880643-D12A-4704-998A-BFCE2D157D50}" type="presParOf" srcId="{4101C166-8556-4071-85E5-EF602430AC0D}" destId="{C0C969F2-1426-4F99-987D-42CD5CDC3A87}" srcOrd="0" destOrd="0" presId="urn:microsoft.com/office/officeart/2005/8/layout/vList6"/>
    <dgm:cxn modelId="{87CA08E9-A482-4B30-B49A-2BF99D2E1704}" type="presParOf" srcId="{C0C969F2-1426-4F99-987D-42CD5CDC3A87}" destId="{0E992C13-DCE2-4007-A600-FA7A295405A1}" srcOrd="0" destOrd="0" presId="urn:microsoft.com/office/officeart/2005/8/layout/vList6"/>
    <dgm:cxn modelId="{2A908D27-A538-4D07-BA8F-205E4DFB8085}" type="presParOf" srcId="{C0C969F2-1426-4F99-987D-42CD5CDC3A87}" destId="{4781BF7F-1919-417B-A0BD-EEAFBEDBB334}" srcOrd="1" destOrd="0" presId="urn:microsoft.com/office/officeart/2005/8/layout/vList6"/>
    <dgm:cxn modelId="{12951248-2F6D-4B3F-B0BD-0224D900A027}" type="presParOf" srcId="{4101C166-8556-4071-85E5-EF602430AC0D}" destId="{CF84BF42-DBB2-417F-A35B-4E128B2583BD}" srcOrd="1" destOrd="0" presId="urn:microsoft.com/office/officeart/2005/8/layout/vList6"/>
    <dgm:cxn modelId="{772F71B9-5881-430E-B3E6-F10CF0D169CD}" type="presParOf" srcId="{4101C166-8556-4071-85E5-EF602430AC0D}" destId="{D195CEA3-F95B-49E5-94C4-36D461B2041F}" srcOrd="2" destOrd="0" presId="urn:microsoft.com/office/officeart/2005/8/layout/vList6"/>
    <dgm:cxn modelId="{90D95140-A7EB-4902-932A-FE8D9DAA6713}" type="presParOf" srcId="{D195CEA3-F95B-49E5-94C4-36D461B2041F}" destId="{E4A4C7E4-12EE-4BA2-B943-BEEC3DECB178}" srcOrd="0" destOrd="0" presId="urn:microsoft.com/office/officeart/2005/8/layout/vList6"/>
    <dgm:cxn modelId="{6DF83420-78BD-458A-A034-D7C2F81C95EB}" type="presParOf" srcId="{D195CEA3-F95B-49E5-94C4-36D461B2041F}" destId="{CAD6FEA0-2A24-41E2-B225-F3DC77267DCD}" srcOrd="1" destOrd="0" presId="urn:microsoft.com/office/officeart/2005/8/layout/vList6"/>
    <dgm:cxn modelId="{2EA8B606-E187-4649-95DA-F42857081D0C}" type="presParOf" srcId="{4101C166-8556-4071-85E5-EF602430AC0D}" destId="{EA5781E1-5E9D-4CA4-B7BA-05385FACD9F3}" srcOrd="3" destOrd="0" presId="urn:microsoft.com/office/officeart/2005/8/layout/vList6"/>
    <dgm:cxn modelId="{B5991902-7C15-4A39-9D3F-9103FE6A27B7}" type="presParOf" srcId="{4101C166-8556-4071-85E5-EF602430AC0D}" destId="{62D28963-CD2C-49E6-BEDC-63E63C5DF281}" srcOrd="4" destOrd="0" presId="urn:microsoft.com/office/officeart/2005/8/layout/vList6"/>
    <dgm:cxn modelId="{7A589079-F161-487F-B77A-82974F2B170D}" type="presParOf" srcId="{62D28963-CD2C-49E6-BEDC-63E63C5DF281}" destId="{5594D337-1309-45F4-924B-97768E52BCB0}" srcOrd="0" destOrd="0" presId="urn:microsoft.com/office/officeart/2005/8/layout/vList6"/>
    <dgm:cxn modelId="{3B7E4D25-FECC-426B-9E81-826997910FC2}" type="presParOf" srcId="{62D28963-CD2C-49E6-BEDC-63E63C5DF281}" destId="{ABED2110-B66A-4055-B0BD-D52A193A7A60}" srcOrd="1" destOrd="0" presId="urn:microsoft.com/office/officeart/2005/8/layout/vList6"/>
    <dgm:cxn modelId="{775B59B0-29EC-4AA5-83D7-95C2E8997982}" type="presParOf" srcId="{4101C166-8556-4071-85E5-EF602430AC0D}" destId="{CC039031-2876-40B3-8F84-322279F6B01C}" srcOrd="5" destOrd="0" presId="urn:microsoft.com/office/officeart/2005/8/layout/vList6"/>
    <dgm:cxn modelId="{BC637DE4-CBAD-46F2-8BC2-6A1978AFD1A4}" type="presParOf" srcId="{4101C166-8556-4071-85E5-EF602430AC0D}" destId="{2C3DEDC8-49E0-40C7-853A-4FECEE471079}" srcOrd="6" destOrd="0" presId="urn:microsoft.com/office/officeart/2005/8/layout/vList6"/>
    <dgm:cxn modelId="{DB2B7FC7-1928-4A14-A9DB-2F0D2A8AC01C}" type="presParOf" srcId="{2C3DEDC8-49E0-40C7-853A-4FECEE471079}" destId="{24DC423A-3D73-4D00-861A-4CB95033DD35}" srcOrd="0" destOrd="0" presId="urn:microsoft.com/office/officeart/2005/8/layout/vList6"/>
    <dgm:cxn modelId="{8F1C40F8-92C6-4E22-85FC-CCAE14BCB521}" type="presParOf" srcId="{2C3DEDC8-49E0-40C7-853A-4FECEE471079}" destId="{31636021-A234-4B16-B624-2FFC7EF69DC6}"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C23D51-2853-4F11-8BE6-029F48FD7F45}">
      <dsp:nvSpPr>
        <dsp:cNvPr id="0" name=""/>
        <dsp:cNvSpPr/>
      </dsp:nvSpPr>
      <dsp:spPr>
        <a:xfrm>
          <a:off x="0" y="0"/>
          <a:ext cx="45094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DF3037-D9AD-4B76-8252-75FD8DC1C70B}">
      <dsp:nvSpPr>
        <dsp:cNvPr id="0" name=""/>
        <dsp:cNvSpPr/>
      </dsp:nvSpPr>
      <dsp:spPr>
        <a:xfrm>
          <a:off x="0" y="0"/>
          <a:ext cx="4509412" cy="832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latin typeface="Calibri Light" panose="020F0302020204030204"/>
            </a:rPr>
            <a:t>John Lewis</a:t>
          </a:r>
        </a:p>
      </dsp:txBody>
      <dsp:txXfrm>
        <a:off x="0" y="0"/>
        <a:ext cx="4509412" cy="832507"/>
      </dsp:txXfrm>
    </dsp:sp>
    <dsp:sp modelId="{BFC66F9A-CCA8-4C8C-91DD-F2E82FC9FE71}">
      <dsp:nvSpPr>
        <dsp:cNvPr id="0" name=""/>
        <dsp:cNvSpPr/>
      </dsp:nvSpPr>
      <dsp:spPr>
        <a:xfrm>
          <a:off x="0" y="832507"/>
          <a:ext cx="45094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78725-C909-4E92-A30A-2E5FAF86C0C3}">
      <dsp:nvSpPr>
        <dsp:cNvPr id="0" name=""/>
        <dsp:cNvSpPr/>
      </dsp:nvSpPr>
      <dsp:spPr>
        <a:xfrm>
          <a:off x="0" y="832507"/>
          <a:ext cx="4509412" cy="832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latin typeface="Calibri Light" panose="020F0302020204030204"/>
            </a:rPr>
            <a:t>Customer type : Retail B2B</a:t>
          </a:r>
          <a:endParaRPr lang="en-GB" sz="3100" kern="1200"/>
        </a:p>
      </dsp:txBody>
      <dsp:txXfrm>
        <a:off x="0" y="832507"/>
        <a:ext cx="4509412" cy="8325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1BF7F-1919-417B-A0BD-EEAFBEDBB334}">
      <dsp:nvSpPr>
        <dsp:cNvPr id="0" name=""/>
        <dsp:cNvSpPr/>
      </dsp:nvSpPr>
      <dsp:spPr>
        <a:xfrm>
          <a:off x="4206240" y="1274"/>
          <a:ext cx="6309360" cy="101134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E992C13-DCE2-4007-A600-FA7A295405A1}">
      <dsp:nvSpPr>
        <dsp:cNvPr id="0" name=""/>
        <dsp:cNvSpPr/>
      </dsp:nvSpPr>
      <dsp:spPr>
        <a:xfrm>
          <a:off x="0" y="1274"/>
          <a:ext cx="4206240" cy="10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rtl="0">
            <a:lnSpc>
              <a:spcPct val="90000"/>
            </a:lnSpc>
            <a:spcBef>
              <a:spcPct val="0"/>
            </a:spcBef>
            <a:spcAft>
              <a:spcPct val="35000"/>
            </a:spcAft>
            <a:buNone/>
          </a:pPr>
          <a:r>
            <a:rPr lang="en-GB" sz="5100" kern="1200">
              <a:latin typeface="Calibri Light" panose="020F0302020204030204"/>
            </a:rPr>
            <a:t>Political </a:t>
          </a:r>
          <a:endParaRPr lang="en-GB" sz="5100" kern="1200"/>
        </a:p>
      </dsp:txBody>
      <dsp:txXfrm>
        <a:off x="49370" y="50644"/>
        <a:ext cx="4107500" cy="912606"/>
      </dsp:txXfrm>
    </dsp:sp>
    <dsp:sp modelId="{CAD6FEA0-2A24-41E2-B225-F3DC77267DCD}">
      <dsp:nvSpPr>
        <dsp:cNvPr id="0" name=""/>
        <dsp:cNvSpPr/>
      </dsp:nvSpPr>
      <dsp:spPr>
        <a:xfrm>
          <a:off x="4206240" y="1113755"/>
          <a:ext cx="6309360" cy="101134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A4C7E4-12EE-4BA2-B943-BEEC3DECB178}">
      <dsp:nvSpPr>
        <dsp:cNvPr id="0" name=""/>
        <dsp:cNvSpPr/>
      </dsp:nvSpPr>
      <dsp:spPr>
        <a:xfrm>
          <a:off x="0" y="1113755"/>
          <a:ext cx="4206240" cy="10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a:lnSpc>
              <a:spcPct val="90000"/>
            </a:lnSpc>
            <a:spcBef>
              <a:spcPct val="0"/>
            </a:spcBef>
            <a:spcAft>
              <a:spcPct val="35000"/>
            </a:spcAft>
            <a:buNone/>
          </a:pPr>
          <a:r>
            <a:rPr lang="en-GB" sz="5100" kern="1200">
              <a:latin typeface="Calibri Light" panose="020F0302020204030204"/>
            </a:rPr>
            <a:t>Economics</a:t>
          </a:r>
          <a:endParaRPr lang="en-GB" sz="5100" kern="1200"/>
        </a:p>
      </dsp:txBody>
      <dsp:txXfrm>
        <a:off x="49370" y="1163125"/>
        <a:ext cx="4107500" cy="912606"/>
      </dsp:txXfrm>
    </dsp:sp>
    <dsp:sp modelId="{ABED2110-B66A-4055-B0BD-D52A193A7A60}">
      <dsp:nvSpPr>
        <dsp:cNvPr id="0" name=""/>
        <dsp:cNvSpPr/>
      </dsp:nvSpPr>
      <dsp:spPr>
        <a:xfrm>
          <a:off x="4206240" y="2226236"/>
          <a:ext cx="6309360" cy="101134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94D337-1309-45F4-924B-97768E52BCB0}">
      <dsp:nvSpPr>
        <dsp:cNvPr id="0" name=""/>
        <dsp:cNvSpPr/>
      </dsp:nvSpPr>
      <dsp:spPr>
        <a:xfrm>
          <a:off x="0" y="2226236"/>
          <a:ext cx="4206240" cy="10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rtl="0">
            <a:lnSpc>
              <a:spcPct val="90000"/>
            </a:lnSpc>
            <a:spcBef>
              <a:spcPct val="0"/>
            </a:spcBef>
            <a:spcAft>
              <a:spcPct val="35000"/>
            </a:spcAft>
            <a:buNone/>
          </a:pPr>
          <a:r>
            <a:rPr lang="en-GB" sz="5100" kern="1200">
              <a:latin typeface="Calibri Light" panose="020F0302020204030204"/>
            </a:rPr>
            <a:t>Social</a:t>
          </a:r>
        </a:p>
      </dsp:txBody>
      <dsp:txXfrm>
        <a:off x="49370" y="2275606"/>
        <a:ext cx="4107500" cy="912606"/>
      </dsp:txXfrm>
    </dsp:sp>
    <dsp:sp modelId="{31636021-A234-4B16-B624-2FFC7EF69DC6}">
      <dsp:nvSpPr>
        <dsp:cNvPr id="0" name=""/>
        <dsp:cNvSpPr/>
      </dsp:nvSpPr>
      <dsp:spPr>
        <a:xfrm>
          <a:off x="4206240" y="3338717"/>
          <a:ext cx="6309360" cy="101134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DC423A-3D73-4D00-861A-4CB95033DD35}">
      <dsp:nvSpPr>
        <dsp:cNvPr id="0" name=""/>
        <dsp:cNvSpPr/>
      </dsp:nvSpPr>
      <dsp:spPr>
        <a:xfrm>
          <a:off x="0" y="3338717"/>
          <a:ext cx="4206240" cy="101134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4310" tIns="97155" rIns="194310" bIns="97155" numCol="1" spcCol="1270" anchor="ctr" anchorCtr="0">
          <a:noAutofit/>
        </a:bodyPr>
        <a:lstStyle/>
        <a:p>
          <a:pPr marL="0" lvl="0" indent="0" algn="ctr" defTabSz="2266950">
            <a:lnSpc>
              <a:spcPct val="90000"/>
            </a:lnSpc>
            <a:spcBef>
              <a:spcPct val="0"/>
            </a:spcBef>
            <a:spcAft>
              <a:spcPct val="35000"/>
            </a:spcAft>
            <a:buNone/>
          </a:pPr>
          <a:r>
            <a:rPr lang="en-GB" sz="5100" kern="1200">
              <a:latin typeface="Calibri Light" panose="020F0302020204030204"/>
            </a:rPr>
            <a:t>technical</a:t>
          </a:r>
          <a:endParaRPr lang="en-GB" sz="5100" kern="1200"/>
        </a:p>
      </dsp:txBody>
      <dsp:txXfrm>
        <a:off x="49370" y="3388087"/>
        <a:ext cx="4107500" cy="9126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a:extLst>
              <a:ext uri="{FF2B5EF4-FFF2-40B4-BE49-F238E27FC236}">
                <a16:creationId xmlns:a16="http://schemas.microsoft.com/office/drawing/2014/main" id="{AEE41000-6C22-494C-B8CA-037B50F1B89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a:stretch/>
        </p:blipFill>
        <p:spPr>
          <a:xfrm>
            <a:off x="-3047" y="10"/>
            <a:ext cx="12191999" cy="6857990"/>
          </a:xfrm>
          <a:prstGeom prst="rect">
            <a:avLst/>
          </a:prstGeom>
        </p:spPr>
      </p:pic>
      <p:sp>
        <p:nvSpPr>
          <p:cNvPr id="49" name="Rectangle 48">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a:solidFill>
                  <a:srgbClr val="FFFFFF"/>
                </a:solidFill>
                <a:cs typeface="Calibri Light"/>
              </a:rPr>
              <a:t>Problem solving and decision making</a:t>
            </a:r>
            <a:endParaRPr lang="en-GB" sz="5200">
              <a:solidFill>
                <a:srgbClr val="FFFFFF"/>
              </a:solidFill>
            </a:endParaRPr>
          </a:p>
        </p:txBody>
      </p:sp>
      <p:sp>
        <p:nvSpPr>
          <p:cNvPr id="3" name="Subtitle 2"/>
          <p:cNvSpPr>
            <a:spLocks noGrp="1"/>
          </p:cNvSpPr>
          <p:nvPr>
            <p:ph type="subTitle" idx="1"/>
          </p:nvPr>
        </p:nvSpPr>
        <p:spPr>
          <a:xfrm>
            <a:off x="1186315" y="4158307"/>
            <a:ext cx="10072777" cy="2777952"/>
          </a:xfrm>
          <a:effectLst>
            <a:outerShdw blurRad="50800" dist="38100" dir="2700000" algn="tl" rotWithShape="0">
              <a:prstClr val="black">
                <a:alpha val="40000"/>
              </a:prstClr>
            </a:outerShdw>
          </a:effectLst>
        </p:spPr>
        <p:txBody>
          <a:bodyPr vert="horz" lIns="91440" tIns="45720" rIns="91440" bIns="45720" rtlCol="0" anchor="t">
            <a:normAutofit/>
          </a:bodyPr>
          <a:lstStyle/>
          <a:p>
            <a:r>
              <a:rPr lang="en-GB" sz="2800" dirty="0">
                <a:solidFill>
                  <a:srgbClr val="FFFFFF"/>
                </a:solidFill>
                <a:cs typeface="Calibri"/>
              </a:rPr>
              <a:t>(Bsmw4004)</a:t>
            </a:r>
          </a:p>
          <a:p>
            <a:r>
              <a:rPr lang="en-GB" sz="2800" dirty="0">
                <a:solidFill>
                  <a:srgbClr val="FFFFFF"/>
                </a:solidFill>
                <a:cs typeface="Calibri"/>
              </a:rPr>
              <a:t>Sebastian Cotterill</a:t>
            </a:r>
          </a:p>
          <a:p>
            <a:r>
              <a:rPr lang="en-GB" sz="2800" dirty="0">
                <a:solidFill>
                  <a:srgbClr val="FFFFFF"/>
                </a:solidFill>
                <a:cs typeface="Calibri"/>
              </a:rPr>
              <a:t>2028210 </a:t>
            </a:r>
          </a:p>
          <a:p>
            <a:r>
              <a:rPr lang="en-GB" sz="2800" dirty="0">
                <a:solidFill>
                  <a:srgbClr val="FFFFFF"/>
                </a:solidFill>
                <a:cs typeface="Calibri"/>
              </a:rPr>
              <a:t> Nauman m </a:t>
            </a:r>
            <a:r>
              <a:rPr lang="en-GB" sz="2800" dirty="0" err="1">
                <a:solidFill>
                  <a:srgbClr val="FFFFFF"/>
                </a:solidFill>
                <a:cs typeface="Calibri"/>
              </a:rPr>
              <a:t>ali</a:t>
            </a:r>
            <a:endParaRPr lang="en-GB" sz="2800" dirty="0">
              <a:solidFill>
                <a:srgbClr val="FFFFFF"/>
              </a:solidFill>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56913-97EA-44F6-8DA4-3CB5611A9EBC}"/>
              </a:ext>
            </a:extLst>
          </p:cNvPr>
          <p:cNvSpPr>
            <a:spLocks noGrp="1"/>
          </p:cNvSpPr>
          <p:nvPr>
            <p:ph type="title"/>
          </p:nvPr>
        </p:nvSpPr>
        <p:spPr>
          <a:xfrm>
            <a:off x="762001" y="803325"/>
            <a:ext cx="5314536" cy="1325563"/>
          </a:xfrm>
        </p:spPr>
        <p:txBody>
          <a:bodyPr>
            <a:normAutofit/>
          </a:bodyPr>
          <a:lstStyle/>
          <a:p>
            <a:r>
              <a:rPr lang="en-GB">
                <a:cs typeface="Calibri Light"/>
              </a:rPr>
              <a:t>introduction</a:t>
            </a:r>
            <a:endParaRPr lang="en-GB"/>
          </a:p>
        </p:txBody>
      </p:sp>
      <p:sp>
        <p:nvSpPr>
          <p:cNvPr id="28" name="Freeform: Shape 2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a:extLst>
              <a:ext uri="{FF2B5EF4-FFF2-40B4-BE49-F238E27FC236}">
                <a16:creationId xmlns:a16="http://schemas.microsoft.com/office/drawing/2014/main" id="{859DD5C7-73D0-47B8-955D-D38A91EA8469}"/>
              </a:ext>
            </a:extLst>
          </p:cNvPr>
          <p:cNvPicPr>
            <a:picLocks noChangeAspect="1"/>
          </p:cNvPicPr>
          <p:nvPr/>
        </p:nvPicPr>
        <p:blipFill rotWithShape="1">
          <a:blip r:embed="rId2"/>
          <a:srcRect l="13340" r="22427"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5" name="Content Placeholder 2">
            <a:extLst>
              <a:ext uri="{FF2B5EF4-FFF2-40B4-BE49-F238E27FC236}">
                <a16:creationId xmlns:a16="http://schemas.microsoft.com/office/drawing/2014/main" id="{A3174FE5-E5E0-4ACB-B24A-4FFCF85AA5F6}"/>
              </a:ext>
            </a:extLst>
          </p:cNvPr>
          <p:cNvGraphicFramePr>
            <a:graphicFrameLocks noGrp="1"/>
          </p:cNvGraphicFramePr>
          <p:nvPr>
            <p:ph idx="1"/>
            <p:extLst>
              <p:ext uri="{D42A27DB-BD31-4B8C-83A1-F6EECF244321}">
                <p14:modId xmlns:p14="http://schemas.microsoft.com/office/powerpoint/2010/main" val="3064053696"/>
              </p:ext>
            </p:extLst>
          </p:nvPr>
        </p:nvGraphicFramePr>
        <p:xfrm>
          <a:off x="963283" y="2437169"/>
          <a:ext cx="4509412" cy="1665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94" name="TextBox 993">
            <a:extLst>
              <a:ext uri="{FF2B5EF4-FFF2-40B4-BE49-F238E27FC236}">
                <a16:creationId xmlns:a16="http://schemas.microsoft.com/office/drawing/2014/main" id="{A6BF1B72-D671-48F9-93BB-31E01DF89EEF}"/>
              </a:ext>
            </a:extLst>
          </p:cNvPr>
          <p:cNvSpPr txBox="1"/>
          <p:nvPr/>
        </p:nvSpPr>
        <p:spPr>
          <a:xfrm>
            <a:off x="856890" y="4436853"/>
            <a:ext cx="8264104"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dirty="0">
              <a:cs typeface="Calibri"/>
            </a:endParaRPr>
          </a:p>
          <a:p>
            <a:endParaRPr lang="en-GB" sz="2800" dirty="0">
              <a:cs typeface="Calibri"/>
            </a:endParaRPr>
          </a:p>
          <a:p>
            <a:endParaRPr lang="en-GB" sz="2800" dirty="0">
              <a:cs typeface="Calibri"/>
            </a:endParaRPr>
          </a:p>
          <a:p>
            <a:endParaRPr lang="en-GB" sz="2800" dirty="0">
              <a:cs typeface="Calibri"/>
            </a:endParaRPr>
          </a:p>
          <a:p>
            <a:r>
              <a:rPr lang="en-GB" sz="2800" dirty="0">
                <a:cs typeface="Calibri"/>
              </a:rPr>
              <a:t>Problem: Work Related Stress</a:t>
            </a:r>
            <a:endParaRPr lang="en-GB" dirty="0">
              <a:cs typeface="Calibri"/>
            </a:endParaRPr>
          </a:p>
        </p:txBody>
      </p:sp>
    </p:spTree>
    <p:extLst>
      <p:ext uri="{BB962C8B-B14F-4D97-AF65-F5344CB8AC3E}">
        <p14:creationId xmlns:p14="http://schemas.microsoft.com/office/powerpoint/2010/main" val="100971669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697A7-7302-4E85-9660-575D3F610969}"/>
              </a:ext>
            </a:extLst>
          </p:cNvPr>
          <p:cNvSpPr>
            <a:spLocks noGrp="1"/>
          </p:cNvSpPr>
          <p:nvPr>
            <p:ph type="title"/>
          </p:nvPr>
        </p:nvSpPr>
        <p:spPr/>
        <p:txBody>
          <a:bodyPr/>
          <a:lstStyle/>
          <a:p>
            <a:r>
              <a:rPr lang="en-GB">
                <a:cs typeface="Calibri Light"/>
              </a:rPr>
              <a:t>Problem Definition</a:t>
            </a:r>
            <a:endParaRPr lang="en-GB"/>
          </a:p>
        </p:txBody>
      </p:sp>
      <p:sp>
        <p:nvSpPr>
          <p:cNvPr id="3" name="Content Placeholder 2">
            <a:extLst>
              <a:ext uri="{FF2B5EF4-FFF2-40B4-BE49-F238E27FC236}">
                <a16:creationId xmlns:a16="http://schemas.microsoft.com/office/drawing/2014/main" id="{055B0C43-EA66-4008-A9F8-67789A0D8397}"/>
              </a:ext>
            </a:extLst>
          </p:cNvPr>
          <p:cNvSpPr>
            <a:spLocks noGrp="1"/>
          </p:cNvSpPr>
          <p:nvPr>
            <p:ph idx="1"/>
          </p:nvPr>
        </p:nvSpPr>
        <p:spPr>
          <a:xfrm>
            <a:off x="665672" y="1825625"/>
            <a:ext cx="10414959" cy="1892810"/>
          </a:xfrm>
        </p:spPr>
        <p:txBody>
          <a:bodyPr vert="horz" lIns="91440" tIns="45720" rIns="91440" bIns="45720" rtlCol="0" anchor="t">
            <a:normAutofit fontScale="70000" lnSpcReduction="20000"/>
          </a:bodyPr>
          <a:lstStyle/>
          <a:p>
            <a:r>
              <a:rPr lang="en-GB">
                <a:ea typeface="+mn-lt"/>
                <a:cs typeface="+mn-lt"/>
              </a:rPr>
              <a:t>Under John Lewis's "never knowingly undersold" guarantee, the chain promises to match the price of a product with any of its High Street competitors.</a:t>
            </a:r>
            <a:endParaRPr lang="en-GB">
              <a:cs typeface="Calibri" panose="020F0502020204030204"/>
            </a:endParaRPr>
          </a:p>
          <a:p>
            <a:r>
              <a:rPr lang="en-GB">
                <a:ea typeface="+mn-lt"/>
                <a:cs typeface="+mn-lt"/>
              </a:rPr>
              <a:t>This means that they have been hit with "an unprecedented level of discounting in order to match rivals' prices which inevitably undermines profits," said Diane Wehrle of market research firm Springboard.</a:t>
            </a:r>
            <a:endParaRPr lang="en-GB"/>
          </a:p>
          <a:p>
            <a:r>
              <a:rPr lang="en-GB">
                <a:ea typeface="+mn-lt"/>
                <a:cs typeface="+mn-lt"/>
              </a:rPr>
              <a:t>This has been compounded by its competitors driving their own prices down as they try to tempt customers.</a:t>
            </a:r>
            <a:endParaRPr lang="en-GB"/>
          </a:p>
          <a:p>
            <a:endParaRPr lang="en-GB">
              <a:cs typeface="Calibri"/>
            </a:endParaRPr>
          </a:p>
        </p:txBody>
      </p:sp>
      <p:sp>
        <p:nvSpPr>
          <p:cNvPr id="4" name="TextBox 3">
            <a:extLst>
              <a:ext uri="{FF2B5EF4-FFF2-40B4-BE49-F238E27FC236}">
                <a16:creationId xmlns:a16="http://schemas.microsoft.com/office/drawing/2014/main" id="{C2043ED6-418D-4441-86A8-F8135731740C}"/>
              </a:ext>
            </a:extLst>
          </p:cNvPr>
          <p:cNvSpPr txBox="1"/>
          <p:nvPr/>
        </p:nvSpPr>
        <p:spPr>
          <a:xfrm>
            <a:off x="669985" y="4379343"/>
            <a:ext cx="10435086" cy="1433256"/>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3579405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DE0F3-5B34-4FBC-91B8-04E38981863E}"/>
              </a:ext>
            </a:extLst>
          </p:cNvPr>
          <p:cNvSpPr>
            <a:spLocks noGrp="1"/>
          </p:cNvSpPr>
          <p:nvPr>
            <p:ph type="title"/>
          </p:nvPr>
        </p:nvSpPr>
        <p:spPr/>
        <p:txBody>
          <a:bodyPr/>
          <a:lstStyle/>
          <a:p>
            <a:r>
              <a:rPr lang="en-GB">
                <a:cs typeface="Calibri Light"/>
              </a:rPr>
              <a:t>Pest (le)</a:t>
            </a:r>
            <a:endParaRPr lang="en-GB"/>
          </a:p>
        </p:txBody>
      </p:sp>
      <p:graphicFrame>
        <p:nvGraphicFramePr>
          <p:cNvPr id="4" name="Diagram 4">
            <a:extLst>
              <a:ext uri="{FF2B5EF4-FFF2-40B4-BE49-F238E27FC236}">
                <a16:creationId xmlns:a16="http://schemas.microsoft.com/office/drawing/2014/main" id="{7326573D-B540-4DA6-8A71-B49D0F2B6339}"/>
              </a:ext>
            </a:extLst>
          </p:cNvPr>
          <p:cNvGraphicFramePr>
            <a:graphicFrameLocks noGrp="1"/>
          </p:cNvGraphicFramePr>
          <p:nvPr>
            <p:ph idx="1"/>
            <p:extLst>
              <p:ext uri="{D42A27DB-BD31-4B8C-83A1-F6EECF244321}">
                <p14:modId xmlns:p14="http://schemas.microsoft.com/office/powerpoint/2010/main" val="19203384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02" name="TextBox 401">
            <a:extLst>
              <a:ext uri="{FF2B5EF4-FFF2-40B4-BE49-F238E27FC236}">
                <a16:creationId xmlns:a16="http://schemas.microsoft.com/office/drawing/2014/main" id="{FE6C3C12-8E7D-4D84-86E0-D6A79065C23A}"/>
              </a:ext>
            </a:extLst>
          </p:cNvPr>
          <p:cNvSpPr txBox="1"/>
          <p:nvPr/>
        </p:nvSpPr>
        <p:spPr>
          <a:xfrm>
            <a:off x="5170098" y="1992703"/>
            <a:ext cx="41234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.legislation</a:t>
            </a:r>
          </a:p>
        </p:txBody>
      </p:sp>
      <p:sp>
        <p:nvSpPr>
          <p:cNvPr id="403" name="TextBox 402">
            <a:extLst>
              <a:ext uri="{FF2B5EF4-FFF2-40B4-BE49-F238E27FC236}">
                <a16:creationId xmlns:a16="http://schemas.microsoft.com/office/drawing/2014/main" id="{53CF7719-06FD-44F1-9A61-720CBD4E3FF5}"/>
              </a:ext>
            </a:extLst>
          </p:cNvPr>
          <p:cNvSpPr txBox="1"/>
          <p:nvPr/>
        </p:nvSpPr>
        <p:spPr>
          <a:xfrm>
            <a:off x="5183577" y="324263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04" name="TextBox 403">
            <a:extLst>
              <a:ext uri="{FF2B5EF4-FFF2-40B4-BE49-F238E27FC236}">
                <a16:creationId xmlns:a16="http://schemas.microsoft.com/office/drawing/2014/main" id="{3F6DCE0F-FAC3-4A90-B367-7DA38FC88F11}"/>
              </a:ext>
            </a:extLst>
          </p:cNvPr>
          <p:cNvSpPr txBox="1"/>
          <p:nvPr/>
        </p:nvSpPr>
        <p:spPr>
          <a:xfrm>
            <a:off x="5182678" y="44063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05" name="TextBox 404">
            <a:extLst>
              <a:ext uri="{FF2B5EF4-FFF2-40B4-BE49-F238E27FC236}">
                <a16:creationId xmlns:a16="http://schemas.microsoft.com/office/drawing/2014/main" id="{75137826-9519-48E9-8FF0-1B4A529AE96D}"/>
              </a:ext>
            </a:extLst>
          </p:cNvPr>
          <p:cNvSpPr txBox="1"/>
          <p:nvPr/>
        </p:nvSpPr>
        <p:spPr>
          <a:xfrm>
            <a:off x="5167402" y="549808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941301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288521" y="381403"/>
            <a:ext cx="2200313" cy="3342508"/>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8DA0A40-FD45-4C3D-9CE3-09A0A5599443}"/>
              </a:ext>
            </a:extLst>
          </p:cNvPr>
          <p:cNvSpPr>
            <a:spLocks noGrp="1"/>
          </p:cNvSpPr>
          <p:nvPr>
            <p:ph type="title"/>
          </p:nvPr>
        </p:nvSpPr>
        <p:spPr>
          <a:xfrm>
            <a:off x="966952" y="1204108"/>
            <a:ext cx="2669406" cy="1781175"/>
          </a:xfrm>
          <a:prstGeom prst="ellipse">
            <a:avLst/>
          </a:prstGeom>
        </p:spPr>
        <p:txBody>
          <a:bodyPr vert="horz" lIns="91440" tIns="45720" rIns="91440" bIns="45720" rtlCol="0" anchor="ctr">
            <a:normAutofit/>
          </a:bodyPr>
          <a:lstStyle/>
          <a:p>
            <a:r>
              <a:rPr lang="en-US" sz="3200" kern="1200">
                <a:solidFill>
                  <a:srgbClr val="FFFFFF"/>
                </a:solidFill>
                <a:latin typeface="+mj-lt"/>
                <a:ea typeface="+mj-ea"/>
                <a:cs typeface="+mj-cs"/>
              </a:rPr>
              <a:t>Swot analysis</a:t>
            </a:r>
          </a:p>
        </p:txBody>
      </p:sp>
      <p:graphicFrame>
        <p:nvGraphicFramePr>
          <p:cNvPr id="7" name="Table 8">
            <a:extLst>
              <a:ext uri="{FF2B5EF4-FFF2-40B4-BE49-F238E27FC236}">
                <a16:creationId xmlns:a16="http://schemas.microsoft.com/office/drawing/2014/main" id="{CB919EFA-4FF3-4522-8F3B-5C36615705E2}"/>
              </a:ext>
            </a:extLst>
          </p:cNvPr>
          <p:cNvGraphicFramePr>
            <a:graphicFrameLocks noGrp="1"/>
          </p:cNvGraphicFramePr>
          <p:nvPr>
            <p:extLst>
              <p:ext uri="{D42A27DB-BD31-4B8C-83A1-F6EECF244321}">
                <p14:modId xmlns:p14="http://schemas.microsoft.com/office/powerpoint/2010/main" val="149483755"/>
              </p:ext>
            </p:extLst>
          </p:nvPr>
        </p:nvGraphicFramePr>
        <p:xfrm>
          <a:off x="4662102" y="1290087"/>
          <a:ext cx="6903724" cy="5097000"/>
        </p:xfrm>
        <a:graphic>
          <a:graphicData uri="http://schemas.openxmlformats.org/drawingml/2006/table">
            <a:tbl>
              <a:tblPr firstRow="1" bandRow="1">
                <a:tableStyleId>{5C22544A-7EE6-4342-B048-85BDC9FD1C3A}</a:tableStyleId>
              </a:tblPr>
              <a:tblGrid>
                <a:gridCol w="3411303">
                  <a:extLst>
                    <a:ext uri="{9D8B030D-6E8A-4147-A177-3AD203B41FA5}">
                      <a16:colId xmlns:a16="http://schemas.microsoft.com/office/drawing/2014/main" val="2856753935"/>
                    </a:ext>
                  </a:extLst>
                </a:gridCol>
                <a:gridCol w="3492421">
                  <a:extLst>
                    <a:ext uri="{9D8B030D-6E8A-4147-A177-3AD203B41FA5}">
                      <a16:colId xmlns:a16="http://schemas.microsoft.com/office/drawing/2014/main" val="2862519995"/>
                    </a:ext>
                  </a:extLst>
                </a:gridCol>
              </a:tblGrid>
              <a:tr h="2566195">
                <a:tc>
                  <a:txBody>
                    <a:bodyPr/>
                    <a:lstStyle/>
                    <a:p>
                      <a:r>
                        <a:rPr lang="en-GB" sz="1600"/>
                        <a:t>Strengths</a:t>
                      </a:r>
                    </a:p>
                    <a:p>
                      <a:pPr lvl="0">
                        <a:buNone/>
                      </a:pPr>
                      <a:endParaRPr lang="en-GB" sz="1600"/>
                    </a:p>
                    <a:p>
                      <a:pPr lvl="0">
                        <a:buNone/>
                      </a:pPr>
                      <a:r>
                        <a:rPr lang="en-GB" sz="1600"/>
                        <a:t>.Robust Growth Strategy</a:t>
                      </a:r>
                    </a:p>
                    <a:p>
                      <a:pPr lvl="0">
                        <a:buNone/>
                      </a:pPr>
                      <a:r>
                        <a:rPr lang="en-GB" sz="1600"/>
                        <a:t>.Strong Online presence</a:t>
                      </a:r>
                    </a:p>
                    <a:p>
                      <a:pPr lvl="0">
                        <a:buNone/>
                      </a:pPr>
                      <a:r>
                        <a:rPr lang="en-GB" sz="1600"/>
                        <a:t>.Focus on innovation and creativity platform</a:t>
                      </a:r>
                    </a:p>
                    <a:p>
                      <a:pPr lvl="0">
                        <a:buNone/>
                      </a:pPr>
                      <a:r>
                        <a:rPr lang="en-GB" sz="1600"/>
                        <a:t>.High brand strength extensive product offering</a:t>
                      </a:r>
                    </a:p>
                  </a:txBody>
                  <a:tcPr marL="52688" marR="52688" marT="26344" marB="26344"/>
                </a:tc>
                <a:tc>
                  <a:txBody>
                    <a:bodyPr/>
                    <a:lstStyle/>
                    <a:p>
                      <a:r>
                        <a:rPr lang="en-GB" sz="1600"/>
                        <a:t>Weakness</a:t>
                      </a:r>
                    </a:p>
                    <a:p>
                      <a:pPr lvl="0">
                        <a:buNone/>
                      </a:pPr>
                      <a:endParaRPr lang="en-GB" sz="1600"/>
                    </a:p>
                    <a:p>
                      <a:pPr lvl="0">
                        <a:buNone/>
                      </a:pPr>
                      <a:r>
                        <a:rPr lang="en-GB" sz="1600"/>
                        <a:t>.Lack of international presence</a:t>
                      </a:r>
                    </a:p>
                    <a:p>
                      <a:pPr lvl="0">
                        <a:buNone/>
                      </a:pPr>
                      <a:r>
                        <a:rPr lang="en-GB" sz="1600"/>
                        <a:t>.inconsistent profitability</a:t>
                      </a:r>
                    </a:p>
                  </a:txBody>
                  <a:tcPr marL="52688" marR="52688" marT="26344" marB="26344"/>
                </a:tc>
                <a:extLst>
                  <a:ext uri="{0D108BD9-81ED-4DB2-BD59-A6C34878D82A}">
                    <a16:rowId xmlns:a16="http://schemas.microsoft.com/office/drawing/2014/main" val="626030108"/>
                  </a:ext>
                </a:extLst>
              </a:tr>
              <a:tr h="2530805">
                <a:tc>
                  <a:txBody>
                    <a:bodyPr/>
                    <a:lstStyle/>
                    <a:p>
                      <a:r>
                        <a:rPr lang="en-GB" sz="1600"/>
                        <a:t>Opportunities</a:t>
                      </a:r>
                    </a:p>
                    <a:p>
                      <a:pPr lvl="0">
                        <a:buNone/>
                      </a:pPr>
                      <a:endParaRPr lang="en-GB" sz="1600"/>
                    </a:p>
                    <a:p>
                      <a:pPr lvl="0">
                        <a:buNone/>
                      </a:pPr>
                      <a:r>
                        <a:rPr lang="en-GB" sz="1600"/>
                        <a:t>.Growing demands for private labels</a:t>
                      </a:r>
                      <a:endParaRPr lang="en-GB" sz="1000"/>
                    </a:p>
                    <a:p>
                      <a:pPr lvl="0">
                        <a:buNone/>
                      </a:pPr>
                      <a:r>
                        <a:rPr lang="en-GB" sz="1600"/>
                        <a:t>.Scope to enter new markets</a:t>
                      </a:r>
                    </a:p>
                    <a:p>
                      <a:pPr lvl="0">
                        <a:buNone/>
                      </a:pPr>
                      <a:r>
                        <a:rPr lang="en-GB" sz="1600"/>
                        <a:t>.Rising focus on healthy food</a:t>
                      </a:r>
                    </a:p>
                    <a:p>
                      <a:pPr lvl="0">
                        <a:buNone/>
                      </a:pPr>
                      <a:endParaRPr lang="en-GB" sz="1600"/>
                    </a:p>
                  </a:txBody>
                  <a:tcPr marL="52688" marR="52688" marT="26344" marB="26344"/>
                </a:tc>
                <a:tc>
                  <a:txBody>
                    <a:bodyPr/>
                    <a:lstStyle/>
                    <a:p>
                      <a:r>
                        <a:rPr lang="en-GB" sz="1600"/>
                        <a:t>Threat</a:t>
                      </a:r>
                    </a:p>
                    <a:p>
                      <a:pPr lvl="0">
                        <a:buNone/>
                      </a:pPr>
                      <a:endParaRPr lang="en-GB" sz="1600"/>
                    </a:p>
                    <a:p>
                      <a:pPr lvl="0">
                        <a:buNone/>
                      </a:pPr>
                      <a:r>
                        <a:rPr lang="en-GB" sz="1600"/>
                        <a:t>.Rigorous laws and regulations</a:t>
                      </a:r>
                    </a:p>
                    <a:p>
                      <a:pPr lvl="0">
                        <a:buNone/>
                      </a:pPr>
                      <a:r>
                        <a:rPr lang="en-GB" sz="1600"/>
                        <a:t>.Intense competition dominated by strong players</a:t>
                      </a:r>
                    </a:p>
                    <a:p>
                      <a:pPr lvl="0">
                        <a:buNone/>
                      </a:pPr>
                      <a:r>
                        <a:rPr lang="en-GB" sz="1600"/>
                        <a:t>Export to 52 countries worldwide as of september</a:t>
                      </a:r>
                    </a:p>
                    <a:p>
                      <a:pPr lvl="0">
                        <a:buNone/>
                      </a:pPr>
                      <a:endParaRPr lang="en-GB" sz="1600"/>
                    </a:p>
                  </a:txBody>
                  <a:tcPr marL="52688" marR="52688" marT="26344" marB="26344"/>
                </a:tc>
                <a:extLst>
                  <a:ext uri="{0D108BD9-81ED-4DB2-BD59-A6C34878D82A}">
                    <a16:rowId xmlns:a16="http://schemas.microsoft.com/office/drawing/2014/main" val="3043646698"/>
                  </a:ext>
                </a:extLst>
              </a:tr>
            </a:tbl>
          </a:graphicData>
        </a:graphic>
      </p:graphicFrame>
    </p:spTree>
    <p:extLst>
      <p:ext uri="{BB962C8B-B14F-4D97-AF65-F5344CB8AC3E}">
        <p14:creationId xmlns:p14="http://schemas.microsoft.com/office/powerpoint/2010/main" val="2745056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8A291-DF55-4810-AD91-D143B90E575D}"/>
              </a:ext>
            </a:extLst>
          </p:cNvPr>
          <p:cNvSpPr>
            <a:spLocks noGrp="1"/>
          </p:cNvSpPr>
          <p:nvPr>
            <p:ph type="title"/>
          </p:nvPr>
        </p:nvSpPr>
        <p:spPr>
          <a:xfrm>
            <a:off x="838200" y="365126"/>
            <a:ext cx="5340605" cy="1146176"/>
          </a:xfrm>
        </p:spPr>
        <p:txBody>
          <a:bodyPr>
            <a:normAutofit/>
          </a:bodyPr>
          <a:lstStyle/>
          <a:p>
            <a:r>
              <a:rPr lang="en-GB" sz="3700">
                <a:cs typeface="Calibri Light"/>
              </a:rPr>
              <a:t>Cause and effect diagram</a:t>
            </a:r>
            <a:endParaRPr lang="en-GB" sz="3700"/>
          </a:p>
        </p:txBody>
      </p:sp>
      <p:sp>
        <p:nvSpPr>
          <p:cNvPr id="7" name="Freeform: Shape 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1">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3">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0895780-3A75-4C47-895D-DB43BB8133AE}"/>
              </a:ext>
            </a:extLst>
          </p:cNvPr>
          <p:cNvSpPr>
            <a:spLocks noGrp="1"/>
          </p:cNvSpPr>
          <p:nvPr>
            <p:ph idx="1"/>
          </p:nvPr>
        </p:nvSpPr>
        <p:spPr>
          <a:xfrm>
            <a:off x="579408" y="1785100"/>
            <a:ext cx="2754908" cy="634815"/>
          </a:xfrm>
        </p:spPr>
        <p:txBody>
          <a:bodyPr vert="horz" lIns="91440" tIns="45720" rIns="91440" bIns="45720" rtlCol="0" anchor="ctr">
            <a:normAutofit/>
          </a:bodyPr>
          <a:lstStyle/>
          <a:p>
            <a:pPr marL="0" indent="0">
              <a:buNone/>
            </a:pPr>
            <a:r>
              <a:rPr lang="en-GB" sz="2000">
                <a:solidFill>
                  <a:srgbClr val="FFFFFF"/>
                </a:solidFill>
                <a:cs typeface="Calibri"/>
              </a:rPr>
              <a:t>( Fishbone diagram0</a:t>
            </a:r>
            <a:endParaRPr lang="en-US"/>
          </a:p>
          <a:p>
            <a:endParaRPr lang="en-GB" sz="2000">
              <a:solidFill>
                <a:srgbClr val="FFFFFF"/>
              </a:solidFill>
              <a:cs typeface="Calibri"/>
            </a:endParaRPr>
          </a:p>
        </p:txBody>
      </p:sp>
      <p:sp>
        <p:nvSpPr>
          <p:cNvPr id="6" name="TextBox 5">
            <a:extLst>
              <a:ext uri="{FF2B5EF4-FFF2-40B4-BE49-F238E27FC236}">
                <a16:creationId xmlns:a16="http://schemas.microsoft.com/office/drawing/2014/main" id="{73008A4C-8645-4B7D-B437-F7316273B0F9}"/>
              </a:ext>
            </a:extLst>
          </p:cNvPr>
          <p:cNvSpPr txBox="1"/>
          <p:nvPr/>
        </p:nvSpPr>
        <p:spPr>
          <a:xfrm>
            <a:off x="238664" y="2467155"/>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Never knowingly undersold</a:t>
            </a:r>
            <a:endParaRPr lang="en-US">
              <a:solidFill>
                <a:schemeClr val="bg1"/>
              </a:solidFill>
              <a:cs typeface="Calibri"/>
            </a:endParaRPr>
          </a:p>
          <a:p>
            <a:pPr algn="l"/>
            <a:endParaRPr lang="en-GB" dirty="0">
              <a:solidFill>
                <a:schemeClr val="bg1"/>
              </a:solidFill>
              <a:cs typeface="Calibri"/>
            </a:endParaRPr>
          </a:p>
        </p:txBody>
      </p:sp>
      <p:cxnSp>
        <p:nvCxnSpPr>
          <p:cNvPr id="10" name="Straight Arrow Connector 9">
            <a:extLst>
              <a:ext uri="{FF2B5EF4-FFF2-40B4-BE49-F238E27FC236}">
                <a16:creationId xmlns:a16="http://schemas.microsoft.com/office/drawing/2014/main" id="{D57F94D8-750D-453F-8B10-D4038D653C40}"/>
              </a:ext>
            </a:extLst>
          </p:cNvPr>
          <p:cNvCxnSpPr/>
          <p:nvPr/>
        </p:nvCxnSpPr>
        <p:spPr>
          <a:xfrm>
            <a:off x="2201714" y="4149845"/>
            <a:ext cx="7461846" cy="43131"/>
          </a:xfrm>
          <a:prstGeom prst="straightConnector1">
            <a:avLst/>
          </a:prstGeom>
          <a:ln/>
        </p:spPr>
        <p:style>
          <a:lnRef idx="1">
            <a:schemeClr val="accent2"/>
          </a:lnRef>
          <a:fillRef idx="0">
            <a:schemeClr val="accent2"/>
          </a:fillRef>
          <a:effectRef idx="0">
            <a:schemeClr val="accent2"/>
          </a:effectRef>
          <a:fontRef idx="minor">
            <a:schemeClr val="tx1"/>
          </a:fontRef>
        </p:style>
      </p:cxnSp>
      <p:cxnSp>
        <p:nvCxnSpPr>
          <p:cNvPr id="11" name="Straight Arrow Connector 10">
            <a:extLst>
              <a:ext uri="{FF2B5EF4-FFF2-40B4-BE49-F238E27FC236}">
                <a16:creationId xmlns:a16="http://schemas.microsoft.com/office/drawing/2014/main" id="{A7AECE25-BBA4-447E-85B9-78BCF8FA0D54}"/>
              </a:ext>
            </a:extLst>
          </p:cNvPr>
          <p:cNvCxnSpPr/>
          <p:nvPr/>
        </p:nvCxnSpPr>
        <p:spPr>
          <a:xfrm>
            <a:off x="5565117" y="2883739"/>
            <a:ext cx="1273833" cy="12594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97B922F-D170-4B30-8E05-FF96FFFE718C}"/>
              </a:ext>
            </a:extLst>
          </p:cNvPr>
          <p:cNvCxnSpPr/>
          <p:nvPr/>
        </p:nvCxnSpPr>
        <p:spPr>
          <a:xfrm>
            <a:off x="6067425" y="3400425"/>
            <a:ext cx="920150" cy="92015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B29A6721-79A0-4420-BB19-72FCB3A2BCFB}"/>
              </a:ext>
            </a:extLst>
          </p:cNvPr>
          <p:cNvCxnSpPr/>
          <p:nvPr/>
        </p:nvCxnSpPr>
        <p:spPr>
          <a:xfrm flipV="1">
            <a:off x="5362036" y="4155776"/>
            <a:ext cx="1489495" cy="124220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B26F1F36-CDE1-4FC9-8CA9-4736C5B073D3}"/>
              </a:ext>
            </a:extLst>
          </p:cNvPr>
          <p:cNvCxnSpPr/>
          <p:nvPr/>
        </p:nvCxnSpPr>
        <p:spPr>
          <a:xfrm flipH="1">
            <a:off x="2695576" y="4160628"/>
            <a:ext cx="1285333" cy="1230701"/>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65935AE-EE80-484D-AB40-398815E450F4}"/>
              </a:ext>
            </a:extLst>
          </p:cNvPr>
          <p:cNvCxnSpPr/>
          <p:nvPr/>
        </p:nvCxnSpPr>
        <p:spPr>
          <a:xfrm flipH="1" flipV="1">
            <a:off x="2234603" y="2946282"/>
            <a:ext cx="1802920" cy="1270957"/>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696FB60A-64BD-4714-B04D-A2750DB9C0BC}"/>
              </a:ext>
            </a:extLst>
          </p:cNvPr>
          <p:cNvSpPr txBox="1"/>
          <p:nvPr/>
        </p:nvSpPr>
        <p:spPr>
          <a:xfrm>
            <a:off x="4804374" y="2345847"/>
            <a:ext cx="209621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lumMod val="95000"/>
                  </a:schemeClr>
                </a:solidFill>
                <a:cs typeface="Calibri"/>
              </a:rPr>
              <a:t>Working condition</a:t>
            </a:r>
          </a:p>
        </p:txBody>
      </p:sp>
      <p:sp>
        <p:nvSpPr>
          <p:cNvPr id="17" name="TextBox 16">
            <a:extLst>
              <a:ext uri="{FF2B5EF4-FFF2-40B4-BE49-F238E27FC236}">
                <a16:creationId xmlns:a16="http://schemas.microsoft.com/office/drawing/2014/main" id="{6A16B729-4B46-47F4-B9C2-28A312031C6B}"/>
              </a:ext>
            </a:extLst>
          </p:cNvPr>
          <p:cNvSpPr txBox="1"/>
          <p:nvPr/>
        </p:nvSpPr>
        <p:spPr>
          <a:xfrm>
            <a:off x="9663022" y="3667665"/>
            <a:ext cx="23406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lumMod val="95000"/>
                  </a:schemeClr>
                </a:solidFill>
                <a:cs typeface="Calibri"/>
              </a:rPr>
              <a:t>Work related stress</a:t>
            </a:r>
          </a:p>
        </p:txBody>
      </p:sp>
      <p:sp>
        <p:nvSpPr>
          <p:cNvPr id="18" name="TextBox 17">
            <a:extLst>
              <a:ext uri="{FF2B5EF4-FFF2-40B4-BE49-F238E27FC236}">
                <a16:creationId xmlns:a16="http://schemas.microsoft.com/office/drawing/2014/main" id="{7A102CBA-574E-40E1-A3A7-79F42E106938}"/>
              </a:ext>
            </a:extLst>
          </p:cNvPr>
          <p:cNvSpPr txBox="1"/>
          <p:nvPr/>
        </p:nvSpPr>
        <p:spPr>
          <a:xfrm>
            <a:off x="4802576" y="54495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95000"/>
                  </a:schemeClr>
                </a:solidFill>
                <a:cs typeface="Calibri"/>
              </a:rPr>
              <a:t>Retail malaise</a:t>
            </a:r>
            <a:endParaRPr lang="en-GB" dirty="0">
              <a:solidFill>
                <a:schemeClr val="bg1">
                  <a:lumMod val="95000"/>
                </a:schemeClr>
              </a:solidFill>
              <a:cs typeface="Calibri"/>
            </a:endParaRPr>
          </a:p>
        </p:txBody>
      </p:sp>
      <p:sp>
        <p:nvSpPr>
          <p:cNvPr id="19" name="TextBox 18">
            <a:extLst>
              <a:ext uri="{FF2B5EF4-FFF2-40B4-BE49-F238E27FC236}">
                <a16:creationId xmlns:a16="http://schemas.microsoft.com/office/drawing/2014/main" id="{0AB3AEDC-31A6-4A71-AF07-6B38AA386CAB}"/>
              </a:ext>
            </a:extLst>
          </p:cNvPr>
          <p:cNvSpPr txBox="1"/>
          <p:nvPr/>
        </p:nvSpPr>
        <p:spPr>
          <a:xfrm>
            <a:off x="244056" y="544866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lumMod val="95000"/>
                  </a:schemeClr>
                </a:solidFill>
                <a:cs typeface="Calibri"/>
              </a:rPr>
              <a:t>The declined in department stores</a:t>
            </a:r>
            <a:endParaRPr lang="en-GB" dirty="0">
              <a:solidFill>
                <a:schemeClr val="bg1">
                  <a:lumMod val="95000"/>
                </a:schemeClr>
              </a:solidFill>
              <a:cs typeface="Calibri"/>
            </a:endParaRPr>
          </a:p>
        </p:txBody>
      </p:sp>
    </p:spTree>
    <p:extLst>
      <p:ext uri="{BB962C8B-B14F-4D97-AF65-F5344CB8AC3E}">
        <p14:creationId xmlns:p14="http://schemas.microsoft.com/office/powerpoint/2010/main" val="3059804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80A31-F522-44CA-8060-7D023D849C0E}"/>
              </a:ext>
            </a:extLst>
          </p:cNvPr>
          <p:cNvSpPr>
            <a:spLocks noGrp="1"/>
          </p:cNvSpPr>
          <p:nvPr>
            <p:ph type="title"/>
          </p:nvPr>
        </p:nvSpPr>
        <p:spPr/>
        <p:txBody>
          <a:bodyPr/>
          <a:lstStyle/>
          <a:p>
            <a:r>
              <a:rPr lang="en-GB">
                <a:cs typeface="Calibri Light"/>
              </a:rPr>
              <a:t>Suggested Literature</a:t>
            </a:r>
            <a:endParaRPr lang="en-GB"/>
          </a:p>
        </p:txBody>
      </p:sp>
      <p:sp>
        <p:nvSpPr>
          <p:cNvPr id="631" name="Content Placeholder 630">
            <a:extLst>
              <a:ext uri="{FF2B5EF4-FFF2-40B4-BE49-F238E27FC236}">
                <a16:creationId xmlns:a16="http://schemas.microsoft.com/office/drawing/2014/main" id="{15D56FC4-22E6-480C-BE25-257ED369C1C0}"/>
              </a:ext>
            </a:extLst>
          </p:cNvPr>
          <p:cNvSpPr>
            <a:spLocks noGrp="1"/>
          </p:cNvSpPr>
          <p:nvPr>
            <p:ph idx="1"/>
          </p:nvPr>
        </p:nvSpPr>
        <p:spPr/>
        <p:txBody>
          <a:bodyPr vert="horz" lIns="91440" tIns="45720" rIns="91440" bIns="45720" rtlCol="0" anchor="t">
            <a:normAutofit/>
          </a:bodyPr>
          <a:lstStyle/>
          <a:p>
            <a:r>
              <a:rPr lang="en-GB">
                <a:cs typeface="Calibri"/>
              </a:rPr>
              <a:t>Stress </a:t>
            </a:r>
          </a:p>
          <a:p>
            <a:endParaRPr lang="en-GB">
              <a:cs typeface="Calibri"/>
            </a:endParaRPr>
          </a:p>
          <a:p>
            <a:r>
              <a:rPr lang="en-GB">
                <a:cs typeface="Calibri"/>
              </a:rPr>
              <a:t>Working environment</a:t>
            </a:r>
          </a:p>
          <a:p>
            <a:endParaRPr lang="en-GB">
              <a:cs typeface="Calibri"/>
            </a:endParaRPr>
          </a:p>
          <a:p>
            <a:r>
              <a:rPr lang="en-GB">
                <a:cs typeface="Calibri"/>
              </a:rPr>
              <a:t>Global environment</a:t>
            </a:r>
          </a:p>
          <a:p>
            <a:endParaRPr lang="en-GB">
              <a:cs typeface="Calibri"/>
            </a:endParaRPr>
          </a:p>
          <a:p>
            <a:r>
              <a:rPr lang="en-GB">
                <a:cs typeface="Calibri"/>
              </a:rPr>
              <a:t>Individual</a:t>
            </a:r>
          </a:p>
        </p:txBody>
      </p:sp>
      <p:pic>
        <p:nvPicPr>
          <p:cNvPr id="632" name="Graphic 632" descr="Circles with lines with solid fill">
            <a:extLst>
              <a:ext uri="{FF2B5EF4-FFF2-40B4-BE49-F238E27FC236}">
                <a16:creationId xmlns:a16="http://schemas.microsoft.com/office/drawing/2014/main" id="{44A5AC9B-902E-48FE-BE0E-085CA8DA77A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8800" y="585159"/>
            <a:ext cx="6679719" cy="5989606"/>
          </a:xfrm>
          <a:prstGeom prst="rect">
            <a:avLst/>
          </a:prstGeom>
        </p:spPr>
      </p:pic>
      <p:sp>
        <p:nvSpPr>
          <p:cNvPr id="633" name="TextBox 632">
            <a:extLst>
              <a:ext uri="{FF2B5EF4-FFF2-40B4-BE49-F238E27FC236}">
                <a16:creationId xmlns:a16="http://schemas.microsoft.com/office/drawing/2014/main" id="{84BDC725-B085-45D1-8CF1-9FFB60B055F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42438107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86372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8111E2-783D-4734-BD17-2344AD219051}"/>
              </a:ext>
            </a:extLst>
          </p:cNvPr>
          <p:cNvSpPr>
            <a:spLocks noGrp="1"/>
          </p:cNvSpPr>
          <p:nvPr>
            <p:ph type="title"/>
          </p:nvPr>
        </p:nvSpPr>
        <p:spPr>
          <a:xfrm>
            <a:off x="804671" y="365125"/>
            <a:ext cx="4800424" cy="1003568"/>
          </a:xfrm>
        </p:spPr>
        <p:txBody>
          <a:bodyPr anchor="ctr">
            <a:normAutofit/>
          </a:bodyPr>
          <a:lstStyle/>
          <a:p>
            <a:r>
              <a:rPr lang="en-GB">
                <a:cs typeface="Calibri Light"/>
              </a:rPr>
              <a:t>Proposed solution</a:t>
            </a:r>
          </a:p>
        </p:txBody>
      </p:sp>
      <p:sp>
        <p:nvSpPr>
          <p:cNvPr id="3" name="Content Placeholder 2">
            <a:extLst>
              <a:ext uri="{FF2B5EF4-FFF2-40B4-BE49-F238E27FC236}">
                <a16:creationId xmlns:a16="http://schemas.microsoft.com/office/drawing/2014/main" id="{7940A9C1-8745-42FC-89A0-7EDBD2212D5B}"/>
              </a:ext>
            </a:extLst>
          </p:cNvPr>
          <p:cNvSpPr>
            <a:spLocks noGrp="1"/>
          </p:cNvSpPr>
          <p:nvPr>
            <p:ph idx="1"/>
          </p:nvPr>
        </p:nvSpPr>
        <p:spPr>
          <a:xfrm>
            <a:off x="1126483" y="1382333"/>
            <a:ext cx="10404100" cy="4444310"/>
          </a:xfrm>
        </p:spPr>
        <p:txBody>
          <a:bodyPr anchor="ctr">
            <a:normAutofit/>
          </a:bodyPr>
          <a:lstStyle/>
          <a:p>
            <a:r>
              <a:rPr lang="en-GB" sz="2100">
                <a:cs typeface="Calibri"/>
              </a:rPr>
              <a:t>Main cause(s) of the problem:</a:t>
            </a:r>
          </a:p>
          <a:p>
            <a:r>
              <a:rPr lang="en-GB" sz="2100">
                <a:cs typeface="Calibri"/>
              </a:rPr>
              <a:t>Closing of branches</a:t>
            </a:r>
          </a:p>
          <a:p>
            <a:endParaRPr lang="en-GB" sz="2100" dirty="0">
              <a:cs typeface="Calibri"/>
            </a:endParaRPr>
          </a:p>
          <a:p>
            <a:pPr marL="0" indent="0">
              <a:buNone/>
            </a:pPr>
            <a:endParaRPr lang="en-GB" sz="2100">
              <a:cs typeface="Calibri"/>
            </a:endParaRPr>
          </a:p>
          <a:p>
            <a:pPr marL="0" indent="0">
              <a:buNone/>
            </a:pPr>
            <a:endParaRPr lang="en-GB" sz="2100" dirty="0">
              <a:cs typeface="Calibri"/>
            </a:endParaRPr>
          </a:p>
          <a:p>
            <a:r>
              <a:rPr lang="en-GB" sz="2100">
                <a:cs typeface="Calibri"/>
              </a:rPr>
              <a:t>Suggested solution:</a:t>
            </a:r>
            <a:endParaRPr lang="en-GB">
              <a:cs typeface="Calibri"/>
            </a:endParaRPr>
          </a:p>
          <a:p>
            <a:r>
              <a:rPr lang="en-GB" sz="2100">
                <a:ea typeface="+mn-lt"/>
                <a:cs typeface="+mn-lt"/>
              </a:rPr>
              <a:t>Looking ahead, the company added that digital investment across both brands will be at a significantly higher level than recent years.</a:t>
            </a:r>
            <a:endParaRPr lang="en-GB" sz="2100">
              <a:cs typeface="Calibri"/>
            </a:endParaRPr>
          </a:p>
          <a:p>
            <a:r>
              <a:rPr lang="en-GB" sz="2100">
                <a:ea typeface="+mn-lt"/>
                <a:cs typeface="+mn-lt"/>
              </a:rPr>
              <a:t>The company will look at new formats of smaller, more local shops “with the very best of John Lewis”.</a:t>
            </a:r>
            <a:endParaRPr lang="en-GB" sz="2100">
              <a:cs typeface="Calibri"/>
            </a:endParaRPr>
          </a:p>
          <a:p>
            <a:endParaRPr lang="en-GB" sz="2100">
              <a:cs typeface="Calibri"/>
            </a:endParaRPr>
          </a:p>
        </p:txBody>
      </p:sp>
    </p:spTree>
    <p:extLst>
      <p:ext uri="{BB962C8B-B14F-4D97-AF65-F5344CB8AC3E}">
        <p14:creationId xmlns:p14="http://schemas.microsoft.com/office/powerpoint/2010/main" val="102793956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302F4-CCE8-4315-9A61-A293F91C02D7}"/>
              </a:ext>
            </a:extLst>
          </p:cNvPr>
          <p:cNvSpPr>
            <a:spLocks noGrp="1"/>
          </p:cNvSpPr>
          <p:nvPr>
            <p:ph type="title"/>
          </p:nvPr>
        </p:nvSpPr>
        <p:spPr>
          <a:xfrm>
            <a:off x="804673" y="1445494"/>
            <a:ext cx="3616856" cy="4376572"/>
          </a:xfrm>
        </p:spPr>
        <p:txBody>
          <a:bodyPr anchor="ctr">
            <a:normAutofit/>
          </a:bodyPr>
          <a:lstStyle/>
          <a:p>
            <a:r>
              <a:rPr lang="en-GB" sz="4800">
                <a:cs typeface="Calibri Light"/>
              </a:rPr>
              <a:t>References</a:t>
            </a:r>
            <a:endParaRPr lang="en-GB" sz="4800"/>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BE74245-E959-4726-AC52-DE4F4659A9E1}"/>
              </a:ext>
            </a:extLst>
          </p:cNvPr>
          <p:cNvSpPr>
            <a:spLocks noGrp="1"/>
          </p:cNvSpPr>
          <p:nvPr>
            <p:ph idx="1"/>
          </p:nvPr>
        </p:nvSpPr>
        <p:spPr>
          <a:xfrm>
            <a:off x="6096000" y="1399032"/>
            <a:ext cx="5501834" cy="4471416"/>
          </a:xfrm>
        </p:spPr>
        <p:txBody>
          <a:bodyPr anchor="ctr">
            <a:normAutofit/>
          </a:bodyPr>
          <a:lstStyle/>
          <a:p>
            <a:endParaRPr lang="en-GB" sz="2200">
              <a:solidFill>
                <a:schemeClr val="bg1"/>
              </a:solidFill>
            </a:endParaRPr>
          </a:p>
        </p:txBody>
      </p:sp>
    </p:spTree>
    <p:extLst>
      <p:ext uri="{BB962C8B-B14F-4D97-AF65-F5344CB8AC3E}">
        <p14:creationId xmlns:p14="http://schemas.microsoft.com/office/powerpoint/2010/main" val="2334191083"/>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Problem solving and decision making</vt:lpstr>
      <vt:lpstr>introduction</vt:lpstr>
      <vt:lpstr>Problem Definition</vt:lpstr>
      <vt:lpstr>Pest (le)</vt:lpstr>
      <vt:lpstr>Swot analysis</vt:lpstr>
      <vt:lpstr>Cause and effect diagram</vt:lpstr>
      <vt:lpstr>Suggested Literature</vt:lpstr>
      <vt:lpstr>Proposed solution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dc:title>
  <dc:creator/>
  <cp:revision>69</cp:revision>
  <dcterms:created xsi:type="dcterms:W3CDTF">2021-10-15T11:36:54Z</dcterms:created>
  <dcterms:modified xsi:type="dcterms:W3CDTF">2021-11-19T09:36:50Z</dcterms:modified>
</cp:coreProperties>
</file>