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88FD66-240C-9CFD-7291-FC3224EBC4CF}" v="145" dt="2026-06-13T20:09:56.1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rbara Singh (2507806)" userId="S::2507806@student.uwtsd.ac.uk::ceed9484-344c-4132-ae04-6dc0b55ef19c" providerId="AD" clId="Web-{0588FD66-240C-9CFD-7291-FC3224EBC4CF}"/>
    <pc:docChg chg="modSld">
      <pc:chgData name="Barbara Singh (2507806)" userId="S::2507806@student.uwtsd.ac.uk::ceed9484-344c-4132-ae04-6dc0b55ef19c" providerId="AD" clId="Web-{0588FD66-240C-9CFD-7291-FC3224EBC4CF}" dt="2026-06-13T20:09:56.171" v="158" actId="20577"/>
      <pc:docMkLst>
        <pc:docMk/>
      </pc:docMkLst>
      <pc:sldChg chg="modSp">
        <pc:chgData name="Barbara Singh (2507806)" userId="S::2507806@student.uwtsd.ac.uk::ceed9484-344c-4132-ae04-6dc0b55ef19c" providerId="AD" clId="Web-{0588FD66-240C-9CFD-7291-FC3224EBC4CF}" dt="2026-06-13T20:09:56.171" v="158" actId="20577"/>
        <pc:sldMkLst>
          <pc:docMk/>
          <pc:sldMk cId="2898086993" sldId="256"/>
        </pc:sldMkLst>
        <pc:spChg chg="mod">
          <ac:chgData name="Barbara Singh (2507806)" userId="S::2507806@student.uwtsd.ac.uk::ceed9484-344c-4132-ae04-6dc0b55ef19c" providerId="AD" clId="Web-{0588FD66-240C-9CFD-7291-FC3224EBC4CF}" dt="2026-06-13T20:09:56.171" v="158" actId="20577"/>
          <ac:spMkLst>
            <pc:docMk/>
            <pc:sldMk cId="2898086993" sldId="256"/>
            <ac:spMk id="3" creationId="{28BC0A81-807F-5465-55AE-2814D01CEE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70A97-8A3A-49FC-A362-25EFAEAFADF2}"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F70884-709D-477F-84AF-638902768C8D}" type="slidenum">
              <a:rPr lang="en-GB" smtClean="0"/>
              <a:t>‹#›</a:t>
            </a:fld>
            <a:endParaRPr lang="en-GB"/>
          </a:p>
        </p:txBody>
      </p:sp>
    </p:spTree>
    <p:extLst>
      <p:ext uri="{BB962C8B-B14F-4D97-AF65-F5344CB8AC3E}">
        <p14:creationId xmlns:p14="http://schemas.microsoft.com/office/powerpoint/2010/main" val="3560609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Good morning/afternoon. This presentation will focus on matters arising from critical thinking skill development in the context of health/social care professional practice. The ability of critical thinking is essential to the ability of healthcare professionals to analyse, make effective decisions and deliver safe care. The concept of critical thinking, its significance and the application of critical thinking in actual health care situations will be covered. It will also talk about Gibbs' Reflective Cycle as a useful pattern to enhance the development of critical thinking and professional ability.</a:t>
            </a:r>
          </a:p>
          <a:p>
            <a:endParaRPr lang="en-GB"/>
          </a:p>
        </p:txBody>
      </p:sp>
      <p:sp>
        <p:nvSpPr>
          <p:cNvPr id="4" name="Slide Number Placeholder 3"/>
          <p:cNvSpPr>
            <a:spLocks noGrp="1"/>
          </p:cNvSpPr>
          <p:nvPr>
            <p:ph type="sldNum" sz="quarter" idx="5"/>
          </p:nvPr>
        </p:nvSpPr>
        <p:spPr/>
        <p:txBody>
          <a:bodyPr/>
          <a:lstStyle/>
          <a:p>
            <a:fld id="{DFF70884-709D-477F-84AF-638902768C8D}" type="slidenum">
              <a:rPr lang="en-GB" smtClean="0"/>
              <a:t>1</a:t>
            </a:fld>
            <a:endParaRPr lang="en-GB"/>
          </a:p>
        </p:txBody>
      </p:sp>
    </p:spTree>
    <p:extLst>
      <p:ext uri="{BB962C8B-B14F-4D97-AF65-F5344CB8AC3E}">
        <p14:creationId xmlns:p14="http://schemas.microsoft.com/office/powerpoint/2010/main" val="2475335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ability to examine information carefully, question ideas, and make decisions using the information provided, and not based on an assumption is called critical thinking. Situations can be difficult for health and social care staff to deal with, and they might need to use skilled judgement. Applying critical thinking skills care workers can recognise problems, evaluate possible solutions to a problem and choose the most suitable solution in their responding. This skill will build confidence, independence and will enable provision of person-centred care. It also provides facilities for making ethical decisions, and promotes the quality of care in healthcare services.</a:t>
            </a:r>
          </a:p>
          <a:p>
            <a:endParaRPr lang="en-GB"/>
          </a:p>
        </p:txBody>
      </p:sp>
      <p:sp>
        <p:nvSpPr>
          <p:cNvPr id="4" name="Slide Number Placeholder 3"/>
          <p:cNvSpPr>
            <a:spLocks noGrp="1"/>
          </p:cNvSpPr>
          <p:nvPr>
            <p:ph type="sldNum" sz="quarter" idx="5"/>
          </p:nvPr>
        </p:nvSpPr>
        <p:spPr/>
        <p:txBody>
          <a:bodyPr/>
          <a:lstStyle/>
          <a:p>
            <a:fld id="{DFF70884-709D-477F-84AF-638902768C8D}" type="slidenum">
              <a:rPr lang="en-GB" smtClean="0"/>
              <a:t>2</a:t>
            </a:fld>
            <a:endParaRPr lang="en-GB"/>
          </a:p>
        </p:txBody>
      </p:sp>
    </p:spTree>
    <p:extLst>
      <p:ext uri="{BB962C8B-B14F-4D97-AF65-F5344CB8AC3E}">
        <p14:creationId xmlns:p14="http://schemas.microsoft.com/office/powerpoint/2010/main" val="610970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It is important in a care setting that values high levels of quality care to think creatively. Healthcare professional will need to know the level of services to which the service user(s) have a need for, assess information and make safe decisions. This skill assists in minimising errors, which include considering the evidence and using professional judgement. Critical thinking also helps us be effective in response in the difficult situation of changes in patient's condition. The approach is one way that experts can improve patient safety, provide patient-</a:t>
            </a:r>
            <a:r>
              <a:rPr lang="en-GB" sz="1200" kern="1200" err="1">
                <a:solidFill>
                  <a:schemeClr val="tx1"/>
                </a:solidFill>
                <a:effectLst/>
                <a:latin typeface="+mn-lt"/>
                <a:ea typeface="+mn-ea"/>
                <a:cs typeface="+mn-cs"/>
              </a:rPr>
              <a:t>centered</a:t>
            </a:r>
            <a:r>
              <a:rPr lang="en-GB" sz="1200" kern="1200">
                <a:solidFill>
                  <a:schemeClr val="tx1"/>
                </a:solidFill>
                <a:effectLst/>
                <a:latin typeface="+mn-lt"/>
                <a:ea typeface="+mn-ea"/>
                <a:cs typeface="+mn-cs"/>
              </a:rPr>
              <a:t> care and aid in effective goals from the people they care for using critical thinking.</a:t>
            </a:r>
          </a:p>
          <a:p>
            <a:endParaRPr lang="en-GB"/>
          </a:p>
        </p:txBody>
      </p:sp>
      <p:sp>
        <p:nvSpPr>
          <p:cNvPr id="4" name="Slide Number Placeholder 3"/>
          <p:cNvSpPr>
            <a:spLocks noGrp="1"/>
          </p:cNvSpPr>
          <p:nvPr>
            <p:ph type="sldNum" sz="quarter" idx="5"/>
          </p:nvPr>
        </p:nvSpPr>
        <p:spPr/>
        <p:txBody>
          <a:bodyPr/>
          <a:lstStyle/>
          <a:p>
            <a:fld id="{DFF70884-709D-477F-84AF-638902768C8D}" type="slidenum">
              <a:rPr lang="en-GB" smtClean="0"/>
              <a:t>3</a:t>
            </a:fld>
            <a:endParaRPr lang="en-GB"/>
          </a:p>
        </p:txBody>
      </p:sp>
    </p:spTree>
    <p:extLst>
      <p:ext uri="{BB962C8B-B14F-4D97-AF65-F5344CB8AC3E}">
        <p14:creationId xmlns:p14="http://schemas.microsoft.com/office/powerpoint/2010/main" val="2999788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Structures reflection is achieved using the Gibbs' Reflective Cycle, a model that is helpful in developing critical thinking. The model consists of 6 phases - description, feeling, evaluation, analysis, conclusion and action plan. Model therefore can be employed by the healthcare practitioners in reflecting on their experiences and ways to improve or those practices that were successful. Reflection enables people to be reflective about the first experience, and make better strategies in practice during another experience. So Gibbs' model bolsters the professional judgement, lifelong learning, and good decision making in Health and Social Care.</a:t>
            </a:r>
          </a:p>
          <a:p>
            <a:endParaRPr lang="en-GB"/>
          </a:p>
        </p:txBody>
      </p:sp>
      <p:sp>
        <p:nvSpPr>
          <p:cNvPr id="4" name="Slide Number Placeholder 3"/>
          <p:cNvSpPr>
            <a:spLocks noGrp="1"/>
          </p:cNvSpPr>
          <p:nvPr>
            <p:ph type="sldNum" sz="quarter" idx="5"/>
          </p:nvPr>
        </p:nvSpPr>
        <p:spPr/>
        <p:txBody>
          <a:bodyPr/>
          <a:lstStyle/>
          <a:p>
            <a:fld id="{DFF70884-709D-477F-84AF-638902768C8D}" type="slidenum">
              <a:rPr lang="en-GB" smtClean="0"/>
              <a:t>4</a:t>
            </a:fld>
            <a:endParaRPr lang="en-GB"/>
          </a:p>
        </p:txBody>
      </p:sp>
    </p:spTree>
    <p:extLst>
      <p:ext uri="{BB962C8B-B14F-4D97-AF65-F5344CB8AC3E}">
        <p14:creationId xmlns:p14="http://schemas.microsoft.com/office/powerpoint/2010/main" val="1446417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An example of how critical thinking skills are applied to provide care for an older adult patient is as a healthcare assistant. If the assistant sees any unusual </a:t>
            </a:r>
            <a:r>
              <a:rPr lang="en-GB" sz="1200" kern="1200" err="1">
                <a:solidFill>
                  <a:schemeClr val="tx1"/>
                </a:solidFill>
                <a:effectLst/>
                <a:latin typeface="+mn-lt"/>
                <a:ea typeface="+mn-ea"/>
                <a:cs typeface="+mn-cs"/>
              </a:rPr>
              <a:t>behavior</a:t>
            </a:r>
            <a:r>
              <a:rPr lang="en-GB" sz="1200" kern="1200">
                <a:solidFill>
                  <a:schemeClr val="tx1"/>
                </a:solidFill>
                <a:effectLst/>
                <a:latin typeface="+mn-lt"/>
                <a:ea typeface="+mn-ea"/>
                <a:cs typeface="+mn-cs"/>
              </a:rPr>
              <a:t>, poor communication and/or physical changes for which he/she would assume it is a medical condition, they should not. They should, instead, consider the impact, check the data and provide a written report to the nurse or other appropriate personnel about the concern(s). This demonstrates critical thinking as the worker is thinking about the evidence before moving into action. The decisions might help prevent health risks, improve patient safety, and promote collaborative working in providing care.</a:t>
            </a:r>
          </a:p>
          <a:p>
            <a:endParaRPr lang="en-GB"/>
          </a:p>
        </p:txBody>
      </p:sp>
      <p:sp>
        <p:nvSpPr>
          <p:cNvPr id="4" name="Slide Number Placeholder 3"/>
          <p:cNvSpPr>
            <a:spLocks noGrp="1"/>
          </p:cNvSpPr>
          <p:nvPr>
            <p:ph type="sldNum" sz="quarter" idx="5"/>
          </p:nvPr>
        </p:nvSpPr>
        <p:spPr/>
        <p:txBody>
          <a:bodyPr/>
          <a:lstStyle/>
          <a:p>
            <a:fld id="{DFF70884-709D-477F-84AF-638902768C8D}" type="slidenum">
              <a:rPr lang="en-GB" smtClean="0"/>
              <a:t>5</a:t>
            </a:fld>
            <a:endParaRPr lang="en-GB"/>
          </a:p>
        </p:txBody>
      </p:sp>
    </p:spTree>
    <p:extLst>
      <p:ext uri="{BB962C8B-B14F-4D97-AF65-F5344CB8AC3E}">
        <p14:creationId xmlns:p14="http://schemas.microsoft.com/office/powerpoint/2010/main" val="292525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development of critical thinking skills are important in health and social care for personal growth and the future workplace. This is a skill that will be needed to be more confident during situations of obstruction on the workplace, communicate with colleagues. Creative critical thinkers are able to address issues, make sound choices and navigate multiple scenarios. Organisations value individuals who can describe their information and take measures in a specialist way. Progressive development of critical thinking also facilitates lifelong learning, promotion of career advancement and quality care for various service users.</a:t>
            </a:r>
          </a:p>
          <a:p>
            <a:endParaRPr lang="en-GB"/>
          </a:p>
        </p:txBody>
      </p:sp>
      <p:sp>
        <p:nvSpPr>
          <p:cNvPr id="4" name="Slide Number Placeholder 3"/>
          <p:cNvSpPr>
            <a:spLocks noGrp="1"/>
          </p:cNvSpPr>
          <p:nvPr>
            <p:ph type="sldNum" sz="quarter" idx="5"/>
          </p:nvPr>
        </p:nvSpPr>
        <p:spPr/>
        <p:txBody>
          <a:bodyPr/>
          <a:lstStyle/>
          <a:p>
            <a:fld id="{DFF70884-709D-477F-84AF-638902768C8D}" type="slidenum">
              <a:rPr lang="en-GB" smtClean="0"/>
              <a:t>6</a:t>
            </a:fld>
            <a:endParaRPr lang="en-GB"/>
          </a:p>
        </p:txBody>
      </p:sp>
    </p:spTree>
    <p:extLst>
      <p:ext uri="{BB962C8B-B14F-4D97-AF65-F5344CB8AC3E}">
        <p14:creationId xmlns:p14="http://schemas.microsoft.com/office/powerpoint/2010/main" val="3134938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Lastly, the importance of critical thinking in effective working within health and social care is as per usual of high importance. Knows how to evaluate situations, make informed choices and to provide safe, person centred provision using it. Involving individuals in learning from their experiences and how they could improve for the improved performance of the future using methods such as Gibbs reflective cycle. The development of critical thinking positively affects communication skills, problem solving and professional responsibility. This skill can be continually refined and put into practice by a healthcare professional to achieve better health outcomes, better quality of healthcare services.</a:t>
            </a:r>
          </a:p>
          <a:p>
            <a:endParaRPr lang="en-GB"/>
          </a:p>
        </p:txBody>
      </p:sp>
      <p:sp>
        <p:nvSpPr>
          <p:cNvPr id="4" name="Slide Number Placeholder 3"/>
          <p:cNvSpPr>
            <a:spLocks noGrp="1"/>
          </p:cNvSpPr>
          <p:nvPr>
            <p:ph type="sldNum" sz="quarter" idx="5"/>
          </p:nvPr>
        </p:nvSpPr>
        <p:spPr/>
        <p:txBody>
          <a:bodyPr/>
          <a:lstStyle/>
          <a:p>
            <a:fld id="{DFF70884-709D-477F-84AF-638902768C8D}" type="slidenum">
              <a:rPr lang="en-GB" smtClean="0"/>
              <a:t>7</a:t>
            </a:fld>
            <a:endParaRPr lang="en-GB"/>
          </a:p>
        </p:txBody>
      </p:sp>
    </p:spTree>
    <p:extLst>
      <p:ext uri="{BB962C8B-B14F-4D97-AF65-F5344CB8AC3E}">
        <p14:creationId xmlns:p14="http://schemas.microsoft.com/office/powerpoint/2010/main" val="4270471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788240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978686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131377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208044-4E2B-4528-8B1D-04BB95FC7B7D}"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677980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D208044-4E2B-4528-8B1D-04BB95FC7B7D}" type="datetimeFigureOut">
              <a:rPr lang="en-GB" smtClean="0"/>
              <a:t>13/06/2026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1726564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D208044-4E2B-4528-8B1D-04BB95FC7B7D}" type="datetimeFigureOut">
              <a:rPr lang="en-GB" smtClean="0"/>
              <a:t>13/06/2026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1148614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208044-4E2B-4528-8B1D-04BB95FC7B7D}" type="datetimeFigureOut">
              <a:rPr lang="en-GB" smtClean="0"/>
              <a:t>13/06/2026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1470226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208044-4E2B-4528-8B1D-04BB95FC7B7D}"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462161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208044-4E2B-4528-8B1D-04BB95FC7B7D}"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851748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208044-4E2B-4528-8B1D-04BB95FC7B7D}"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961993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638064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637692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359556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13906412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82816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2086871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208044-4E2B-4528-8B1D-04BB95FC7B7D}"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1460FD-03EA-4A88-B4D3-665C5F6E573C}" type="slidenum">
              <a:rPr lang="en-GB" smtClean="0"/>
              <a:t>‹#›</a:t>
            </a:fld>
            <a:endParaRPr lang="en-GB"/>
          </a:p>
        </p:txBody>
      </p:sp>
    </p:spTree>
    <p:extLst>
      <p:ext uri="{BB962C8B-B14F-4D97-AF65-F5344CB8AC3E}">
        <p14:creationId xmlns:p14="http://schemas.microsoft.com/office/powerpoint/2010/main" val="379080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D208044-4E2B-4528-8B1D-04BB95FC7B7D}" type="datetimeFigureOut">
              <a:rPr lang="en-GB" smtClean="0"/>
              <a:t>13/06/2026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1460FD-03EA-4A88-B4D3-665C5F6E573C}" type="slidenum">
              <a:rPr lang="en-GB" smtClean="0"/>
              <a:t>‹#›</a:t>
            </a:fld>
            <a:endParaRPr lang="en-GB"/>
          </a:p>
        </p:txBody>
      </p:sp>
    </p:spTree>
    <p:extLst>
      <p:ext uri="{BB962C8B-B14F-4D97-AF65-F5344CB8AC3E}">
        <p14:creationId xmlns:p14="http://schemas.microsoft.com/office/powerpoint/2010/main" val="9341226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CA106-B5DF-9FBA-8FF0-D2D2972FA26B}"/>
              </a:ext>
            </a:extLst>
          </p:cNvPr>
          <p:cNvSpPr>
            <a:spLocks noGrp="1"/>
          </p:cNvSpPr>
          <p:nvPr>
            <p:ph type="ctrTitle"/>
          </p:nvPr>
        </p:nvSpPr>
        <p:spPr/>
        <p:txBody>
          <a:bodyPr>
            <a:noAutofit/>
          </a:bodyPr>
          <a:lstStyle/>
          <a:p>
            <a:r>
              <a:rPr lang="en-GB" sz="4000" b="1" noProof="0"/>
              <a:t>Developing Critical Thinking Skills for Professional Practice in Health and Social Care</a:t>
            </a:r>
            <a:endParaRPr lang="en-GB" sz="4000" noProof="0"/>
          </a:p>
        </p:txBody>
      </p:sp>
      <p:sp>
        <p:nvSpPr>
          <p:cNvPr id="3" name="Subtitle 2">
            <a:extLst>
              <a:ext uri="{FF2B5EF4-FFF2-40B4-BE49-F238E27FC236}">
                <a16:creationId xmlns:a16="http://schemas.microsoft.com/office/drawing/2014/main" id="{28BC0A81-807F-5465-55AE-2814D01CEE88}"/>
              </a:ext>
            </a:extLst>
          </p:cNvPr>
          <p:cNvSpPr>
            <a:spLocks noGrp="1"/>
          </p:cNvSpPr>
          <p:nvPr>
            <p:ph type="subTitle" idx="1"/>
          </p:nvPr>
        </p:nvSpPr>
        <p:spPr>
          <a:xfrm>
            <a:off x="4515377" y="3996267"/>
            <a:ext cx="3552784" cy="1388534"/>
          </a:xfrm>
        </p:spPr>
        <p:txBody>
          <a:bodyPr>
            <a:normAutofit fontScale="55000" lnSpcReduction="20000"/>
          </a:bodyPr>
          <a:lstStyle/>
          <a:p>
            <a:r>
              <a:rPr lang="en-GB" sz="2400" i="1" noProof="0">
                <a:latin typeface="Arial"/>
                <a:cs typeface="Arial"/>
              </a:rPr>
              <a:t>Chosen Key Skill: Critical Thinking </a:t>
            </a:r>
          </a:p>
          <a:p>
            <a:r>
              <a:rPr lang="en-GB" sz="2400" i="1" noProof="0">
                <a:latin typeface="Arial"/>
                <a:cs typeface="Arial"/>
              </a:rPr>
              <a:t>NAME</a:t>
            </a:r>
            <a:r>
              <a:rPr lang="en-GB" sz="2400" i="1">
                <a:latin typeface="Arial"/>
                <a:cs typeface="Arial"/>
              </a:rPr>
              <a:t>: Barbara Singh 2507806</a:t>
            </a:r>
            <a:endParaRPr lang="en-GB" sz="2400">
              <a:latin typeface="Arial"/>
              <a:cs typeface="Arial"/>
            </a:endParaRPr>
          </a:p>
          <a:p>
            <a:r>
              <a:rPr lang="en-GB" sz="2400" i="1">
                <a:latin typeface="Arial"/>
                <a:cs typeface="Arial"/>
              </a:rPr>
              <a:t>Lecture: </a:t>
            </a:r>
            <a:r>
              <a:rPr lang="en-GB" sz="2400" b="1">
                <a:solidFill>
                  <a:srgbClr val="1D2125"/>
                </a:solidFill>
                <a:highlight>
                  <a:srgbClr val="FFFFFF"/>
                </a:highlight>
                <a:latin typeface="Arial"/>
                <a:ea typeface="+mn-lt"/>
                <a:cs typeface="Arial"/>
              </a:rPr>
              <a:t>Olubukola Adegbite</a:t>
            </a:r>
            <a:r>
              <a:rPr lang="en-GB" sz="2400" i="1">
                <a:latin typeface="Arial"/>
                <a:cs typeface="Arial"/>
              </a:rPr>
              <a:t> </a:t>
            </a:r>
          </a:p>
          <a:p>
            <a:r>
              <a:rPr lang="en-GB" sz="2400" i="1" err="1">
                <a:latin typeface="Arial"/>
                <a:cs typeface="Arial"/>
              </a:rPr>
              <a:t>Moodul</a:t>
            </a:r>
            <a:r>
              <a:rPr lang="en-GB" sz="2400" i="1">
                <a:latin typeface="Arial"/>
                <a:cs typeface="Arial"/>
              </a:rPr>
              <a:t>: Professional Development </a:t>
            </a:r>
            <a:r>
              <a:rPr lang="en-GB" sz="2400" i="1" err="1">
                <a:latin typeface="Arial"/>
                <a:cs typeface="Arial"/>
              </a:rPr>
              <a:t>withim</a:t>
            </a:r>
            <a:r>
              <a:rPr lang="en-GB" sz="2400" i="1">
                <a:latin typeface="Arial"/>
                <a:cs typeface="Arial"/>
              </a:rPr>
              <a:t> Health and </a:t>
            </a:r>
            <a:r>
              <a:rPr lang="en-GB" sz="2400" i="1" err="1">
                <a:latin typeface="Arial"/>
                <a:cs typeface="Arial"/>
              </a:rPr>
              <a:t>SocialCare</a:t>
            </a:r>
            <a:r>
              <a:rPr lang="en-GB" sz="2400" i="1">
                <a:latin typeface="Arial"/>
                <a:cs typeface="Arial"/>
              </a:rPr>
              <a:t> (LCHS4009)</a:t>
            </a:r>
            <a:r>
              <a:rPr lang="en-GB" sz="2000" i="1">
                <a:latin typeface="Arial"/>
                <a:cs typeface="Arial"/>
              </a:rPr>
              <a:t> </a:t>
            </a:r>
            <a:r>
              <a:rPr lang="en-GB" i="1"/>
              <a:t> </a:t>
            </a:r>
            <a:endParaRPr lang="en-GB"/>
          </a:p>
        </p:txBody>
      </p:sp>
    </p:spTree>
    <p:extLst>
      <p:ext uri="{BB962C8B-B14F-4D97-AF65-F5344CB8AC3E}">
        <p14:creationId xmlns:p14="http://schemas.microsoft.com/office/powerpoint/2010/main" val="2898086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050C-1280-059B-02E4-B331344009C6}"/>
              </a:ext>
            </a:extLst>
          </p:cNvPr>
          <p:cNvSpPr>
            <a:spLocks noGrp="1"/>
          </p:cNvSpPr>
          <p:nvPr>
            <p:ph type="title"/>
          </p:nvPr>
        </p:nvSpPr>
        <p:spPr/>
        <p:txBody>
          <a:bodyPr/>
          <a:lstStyle/>
          <a:p>
            <a:r>
              <a:rPr lang="en-GB" b="1" noProof="0"/>
              <a:t>Introduction to Critical Thinking</a:t>
            </a:r>
            <a:br>
              <a:rPr lang="en-GB" noProof="0"/>
            </a:br>
            <a:endParaRPr lang="en-GB" noProof="0"/>
          </a:p>
        </p:txBody>
      </p:sp>
      <p:sp>
        <p:nvSpPr>
          <p:cNvPr id="3" name="Content Placeholder 2">
            <a:extLst>
              <a:ext uri="{FF2B5EF4-FFF2-40B4-BE49-F238E27FC236}">
                <a16:creationId xmlns:a16="http://schemas.microsoft.com/office/drawing/2014/main" id="{A41ED84C-189F-2808-FD26-FFDA71F6B081}"/>
              </a:ext>
            </a:extLst>
          </p:cNvPr>
          <p:cNvSpPr>
            <a:spLocks noGrp="1"/>
          </p:cNvSpPr>
          <p:nvPr>
            <p:ph idx="1"/>
          </p:nvPr>
        </p:nvSpPr>
        <p:spPr>
          <a:xfrm>
            <a:off x="1146686" y="2568525"/>
            <a:ext cx="6520206" cy="3603675"/>
          </a:xfrm>
        </p:spPr>
        <p:txBody>
          <a:bodyPr>
            <a:normAutofit fontScale="77500" lnSpcReduction="20000"/>
          </a:bodyPr>
          <a:lstStyle/>
          <a:p>
            <a:pPr algn="just" defTabSz="914400" eaLnBrk="0" fontAlgn="base" hangingPunct="0">
              <a:lnSpc>
                <a:spcPct val="170000"/>
              </a:lnSpc>
              <a:spcBef>
                <a:spcPct val="0"/>
              </a:spcBef>
              <a:spcAft>
                <a:spcPct val="0"/>
              </a:spcAft>
              <a:buClrTx/>
              <a:buSzTx/>
            </a:pPr>
            <a:r>
              <a:rPr lang="en-GB" noProof="0">
                <a:latin typeface="Arial" panose="020B0604020202020204" pitchFamily="34" charset="0"/>
              </a:rPr>
              <a:t>Analysing information before making decisions </a:t>
            </a:r>
          </a:p>
          <a:p>
            <a:pPr algn="just" defTabSz="914400" eaLnBrk="0" fontAlgn="base" hangingPunct="0">
              <a:lnSpc>
                <a:spcPct val="170000"/>
              </a:lnSpc>
              <a:spcBef>
                <a:spcPct val="0"/>
              </a:spcBef>
              <a:spcAft>
                <a:spcPct val="0"/>
              </a:spcAft>
              <a:buClrTx/>
              <a:buSzTx/>
            </a:pPr>
            <a:r>
              <a:rPr lang="en-GB" noProof="0">
                <a:latin typeface="Arial" panose="020B0604020202020204" pitchFamily="34" charset="0"/>
              </a:rPr>
              <a:t>Applying reasoning, questioning, evidence evaluation skills </a:t>
            </a:r>
          </a:p>
          <a:p>
            <a:pPr algn="just" defTabSz="914400" eaLnBrk="0" fontAlgn="base" hangingPunct="0">
              <a:lnSpc>
                <a:spcPct val="170000"/>
              </a:lnSpc>
              <a:spcBef>
                <a:spcPct val="0"/>
              </a:spcBef>
              <a:spcAft>
                <a:spcPct val="0"/>
              </a:spcAft>
              <a:buClrTx/>
              <a:buSzTx/>
            </a:pPr>
            <a:r>
              <a:rPr lang="en-GB" noProof="0">
                <a:latin typeface="Arial" panose="020B0604020202020204" pitchFamily="34" charset="0"/>
              </a:rPr>
              <a:t>Understanding complex healthcare practice situations </a:t>
            </a:r>
          </a:p>
          <a:p>
            <a:pPr algn="just" defTabSz="914400" eaLnBrk="0" fontAlgn="base" hangingPunct="0">
              <a:lnSpc>
                <a:spcPct val="170000"/>
              </a:lnSpc>
              <a:spcBef>
                <a:spcPct val="0"/>
              </a:spcBef>
              <a:spcAft>
                <a:spcPct val="0"/>
              </a:spcAft>
              <a:buClrTx/>
              <a:buSzTx/>
            </a:pPr>
            <a:r>
              <a:rPr lang="en-GB" noProof="0">
                <a:latin typeface="Arial" panose="020B0604020202020204" pitchFamily="34" charset="0"/>
              </a:rPr>
              <a:t>Identifying problems and suitable solutions (Grimwood, 2023) </a:t>
            </a:r>
          </a:p>
          <a:p>
            <a:pPr algn="just" defTabSz="914400" eaLnBrk="0" fontAlgn="base" hangingPunct="0">
              <a:lnSpc>
                <a:spcPct val="170000"/>
              </a:lnSpc>
              <a:spcBef>
                <a:spcPct val="0"/>
              </a:spcBef>
              <a:spcAft>
                <a:spcPct val="0"/>
              </a:spcAft>
              <a:buClrTx/>
              <a:buSzTx/>
            </a:pPr>
            <a:r>
              <a:rPr lang="en-GB" noProof="0">
                <a:latin typeface="Arial" panose="020B0604020202020204" pitchFamily="34" charset="0"/>
              </a:rPr>
              <a:t>Encouraging safe, ethical, person-centred practice </a:t>
            </a:r>
          </a:p>
          <a:p>
            <a:pPr algn="just" defTabSz="914400" eaLnBrk="0" fontAlgn="base" hangingPunct="0">
              <a:lnSpc>
                <a:spcPct val="170000"/>
              </a:lnSpc>
              <a:spcBef>
                <a:spcPct val="0"/>
              </a:spcBef>
              <a:spcAft>
                <a:spcPct val="0"/>
              </a:spcAft>
              <a:buClrTx/>
              <a:buSzTx/>
            </a:pPr>
            <a:r>
              <a:rPr lang="en-GB" noProof="0">
                <a:latin typeface="Arial" panose="020B0604020202020204" pitchFamily="34" charset="0"/>
              </a:rPr>
              <a:t>Improving professional decision-making confidence </a:t>
            </a:r>
          </a:p>
        </p:txBody>
      </p:sp>
      <p:pic>
        <p:nvPicPr>
          <p:cNvPr id="1026" name="Picture 2" descr="The Benefits of Critical Thinking &amp; How to develop it - TSCFM">
            <a:extLst>
              <a:ext uri="{FF2B5EF4-FFF2-40B4-BE49-F238E27FC236}">
                <a16:creationId xmlns:a16="http://schemas.microsoft.com/office/drawing/2014/main" id="{BB57E58E-0685-3D7D-6943-1D47A1399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3299" y="2773768"/>
            <a:ext cx="3679725" cy="27562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A76AE47-18FA-C246-7770-6D91B8CDD51F}"/>
              </a:ext>
            </a:extLst>
          </p:cNvPr>
          <p:cNvSpPr txBox="1"/>
          <p:nvPr/>
        </p:nvSpPr>
        <p:spPr>
          <a:xfrm>
            <a:off x="7960091" y="5530010"/>
            <a:ext cx="3406140" cy="646331"/>
          </a:xfrm>
          <a:prstGeom prst="rect">
            <a:avLst/>
          </a:prstGeom>
          <a:noFill/>
        </p:spPr>
        <p:txBody>
          <a:bodyPr wrap="square">
            <a:spAutoFit/>
          </a:bodyPr>
          <a:lstStyle/>
          <a:p>
            <a:pPr algn="ctr"/>
            <a:r>
              <a:rPr lang="en-GB" b="1" noProof="0"/>
              <a:t>Critical Thinking</a:t>
            </a:r>
          </a:p>
          <a:p>
            <a:pPr algn="ctr"/>
            <a:r>
              <a:rPr lang="en-GB" noProof="0"/>
              <a:t>(Source: TSFCM, 2024)</a:t>
            </a:r>
          </a:p>
        </p:txBody>
      </p:sp>
    </p:spTree>
    <p:extLst>
      <p:ext uri="{BB962C8B-B14F-4D97-AF65-F5344CB8AC3E}">
        <p14:creationId xmlns:p14="http://schemas.microsoft.com/office/powerpoint/2010/main" val="885746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C77C5-F79B-1FF9-1C5D-B0222E15F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37E720-D79B-0D81-89A7-BECD58676C75}"/>
              </a:ext>
            </a:extLst>
          </p:cNvPr>
          <p:cNvSpPr>
            <a:spLocks noGrp="1"/>
          </p:cNvSpPr>
          <p:nvPr>
            <p:ph type="title"/>
          </p:nvPr>
        </p:nvSpPr>
        <p:spPr/>
        <p:txBody>
          <a:bodyPr/>
          <a:lstStyle/>
          <a:p>
            <a:r>
              <a:rPr lang="en-GB" b="1" noProof="0"/>
              <a:t>Importance of Critical Thinking in Health and Social Care Practice</a:t>
            </a:r>
            <a:endParaRPr lang="en-GB" noProof="0"/>
          </a:p>
        </p:txBody>
      </p:sp>
      <p:sp>
        <p:nvSpPr>
          <p:cNvPr id="3" name="Content Placeholder 2">
            <a:extLst>
              <a:ext uri="{FF2B5EF4-FFF2-40B4-BE49-F238E27FC236}">
                <a16:creationId xmlns:a16="http://schemas.microsoft.com/office/drawing/2014/main" id="{D61AE3CE-B37F-E52C-1F7E-98B05EED4580}"/>
              </a:ext>
            </a:extLst>
          </p:cNvPr>
          <p:cNvSpPr>
            <a:spLocks noGrp="1"/>
          </p:cNvSpPr>
          <p:nvPr>
            <p:ph idx="1"/>
          </p:nvPr>
        </p:nvSpPr>
        <p:spPr>
          <a:xfrm>
            <a:off x="1484310" y="2666999"/>
            <a:ext cx="6070041" cy="3505201"/>
          </a:xfrm>
        </p:spPr>
        <p:txBody>
          <a:bodyPr>
            <a:normAutofit fontScale="85000" lnSpcReduction="10000"/>
          </a:bodyPr>
          <a:lstStyle/>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Supporting accurate service-user needs assessment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Making evidence-based healthcare decisions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Reducing risks, improving patient safety outcomes (Ho, Chen and Li, 2023)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Responding effectively to unexpected situations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Promoting ethical individual care decisions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Improving care quality and judgement </a:t>
            </a:r>
          </a:p>
        </p:txBody>
      </p:sp>
      <p:pic>
        <p:nvPicPr>
          <p:cNvPr id="2050" name="Picture 2" descr="The Importance of Critical Thinking in Nursin | CEUfast.com Blog">
            <a:extLst>
              <a:ext uri="{FF2B5EF4-FFF2-40B4-BE49-F238E27FC236}">
                <a16:creationId xmlns:a16="http://schemas.microsoft.com/office/drawing/2014/main" id="{F68B9A8A-3A65-EE35-1464-B6D926C6B7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2487" y="2835555"/>
            <a:ext cx="4321750" cy="28759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331943F-4003-76EA-E970-3624EFE853E5}"/>
              </a:ext>
            </a:extLst>
          </p:cNvPr>
          <p:cNvSpPr txBox="1"/>
          <p:nvPr/>
        </p:nvSpPr>
        <p:spPr>
          <a:xfrm>
            <a:off x="7554350" y="5711483"/>
            <a:ext cx="4321749" cy="369332"/>
          </a:xfrm>
          <a:prstGeom prst="rect">
            <a:avLst/>
          </a:prstGeom>
          <a:noFill/>
        </p:spPr>
        <p:txBody>
          <a:bodyPr wrap="square">
            <a:spAutoFit/>
          </a:bodyPr>
          <a:lstStyle/>
          <a:p>
            <a:pPr algn="ctr"/>
            <a:r>
              <a:rPr lang="en-GB" b="1" noProof="0"/>
              <a:t>Importance of Critical Thinking</a:t>
            </a:r>
          </a:p>
        </p:txBody>
      </p:sp>
      <p:sp>
        <p:nvSpPr>
          <p:cNvPr id="7" name="TextBox 6">
            <a:extLst>
              <a:ext uri="{FF2B5EF4-FFF2-40B4-BE49-F238E27FC236}">
                <a16:creationId xmlns:a16="http://schemas.microsoft.com/office/drawing/2014/main" id="{88C773DC-345F-C727-7B16-37B4D4DE9C5C}"/>
              </a:ext>
            </a:extLst>
          </p:cNvPr>
          <p:cNvSpPr txBox="1"/>
          <p:nvPr/>
        </p:nvSpPr>
        <p:spPr>
          <a:xfrm>
            <a:off x="7554350" y="6080814"/>
            <a:ext cx="4637650" cy="369332"/>
          </a:xfrm>
          <a:prstGeom prst="rect">
            <a:avLst/>
          </a:prstGeom>
          <a:noFill/>
        </p:spPr>
        <p:txBody>
          <a:bodyPr wrap="square">
            <a:spAutoFit/>
          </a:bodyPr>
          <a:lstStyle/>
          <a:p>
            <a:pPr algn="ctr"/>
            <a:r>
              <a:rPr lang="en-GB" noProof="0"/>
              <a:t>(Source: Palma Pires, 2024.) </a:t>
            </a:r>
          </a:p>
        </p:txBody>
      </p:sp>
    </p:spTree>
    <p:extLst>
      <p:ext uri="{BB962C8B-B14F-4D97-AF65-F5344CB8AC3E}">
        <p14:creationId xmlns:p14="http://schemas.microsoft.com/office/powerpoint/2010/main" val="3398421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64040-E5CC-04B1-BA09-C39852EA39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9B837-86DD-EA3A-70C3-F8915F9B5FA3}"/>
              </a:ext>
            </a:extLst>
          </p:cNvPr>
          <p:cNvSpPr>
            <a:spLocks noGrp="1"/>
          </p:cNvSpPr>
          <p:nvPr>
            <p:ph type="title"/>
          </p:nvPr>
        </p:nvSpPr>
        <p:spPr/>
        <p:txBody>
          <a:bodyPr>
            <a:normAutofit fontScale="90000"/>
          </a:bodyPr>
          <a:lstStyle/>
          <a:p>
            <a:r>
              <a:rPr lang="en-GB" b="1" noProof="0"/>
              <a:t>Critical Thinking Model – Gibbs’ Reflective Cycle</a:t>
            </a:r>
            <a:br>
              <a:rPr lang="en-GB" noProof="0"/>
            </a:br>
            <a:endParaRPr lang="en-GB" noProof="0"/>
          </a:p>
        </p:txBody>
      </p:sp>
      <p:sp>
        <p:nvSpPr>
          <p:cNvPr id="3" name="Content Placeholder 2">
            <a:extLst>
              <a:ext uri="{FF2B5EF4-FFF2-40B4-BE49-F238E27FC236}">
                <a16:creationId xmlns:a16="http://schemas.microsoft.com/office/drawing/2014/main" id="{2BBCC71F-1407-6643-A5FF-6BF32F845519}"/>
              </a:ext>
            </a:extLst>
          </p:cNvPr>
          <p:cNvSpPr>
            <a:spLocks noGrp="1"/>
          </p:cNvSpPr>
          <p:nvPr>
            <p:ph idx="1"/>
          </p:nvPr>
        </p:nvSpPr>
        <p:spPr>
          <a:xfrm>
            <a:off x="1484311" y="2666999"/>
            <a:ext cx="5943431" cy="3124201"/>
          </a:xfrm>
        </p:spPr>
        <p:txBody>
          <a:bodyPr>
            <a:normAutofit fontScale="77500" lnSpcReduction="20000"/>
          </a:bodyPr>
          <a:lstStyle/>
          <a:p>
            <a:pPr algn="just" defTabSz="914400" eaLnBrk="0" fontAlgn="base" hangingPunct="0">
              <a:lnSpc>
                <a:spcPct val="160000"/>
              </a:lnSpc>
              <a:spcBef>
                <a:spcPct val="0"/>
              </a:spcBef>
              <a:spcAft>
                <a:spcPct val="0"/>
              </a:spcAft>
              <a:buClrTx/>
              <a:buSzTx/>
            </a:pPr>
            <a:r>
              <a:rPr lang="en-GB" noProof="0">
                <a:latin typeface="Arial" panose="020B0604020202020204" pitchFamily="34" charset="0"/>
              </a:rPr>
              <a:t>Gibbs’ Cycle supports reflective learning </a:t>
            </a:r>
          </a:p>
          <a:p>
            <a:pPr algn="just" defTabSz="914400" eaLnBrk="0" fontAlgn="base" hangingPunct="0">
              <a:lnSpc>
                <a:spcPct val="160000"/>
              </a:lnSpc>
              <a:spcBef>
                <a:spcPct val="0"/>
              </a:spcBef>
              <a:spcAft>
                <a:spcPct val="0"/>
              </a:spcAft>
              <a:buClrTx/>
              <a:buSzTx/>
            </a:pPr>
            <a:r>
              <a:rPr lang="en-GB" noProof="0">
                <a:latin typeface="Arial" panose="020B0604020202020204" pitchFamily="34" charset="0"/>
              </a:rPr>
              <a:t>Includes six structured reflection stages </a:t>
            </a:r>
          </a:p>
          <a:p>
            <a:pPr algn="just" defTabSz="914400" eaLnBrk="0" fontAlgn="base" hangingPunct="0">
              <a:lnSpc>
                <a:spcPct val="160000"/>
              </a:lnSpc>
              <a:spcBef>
                <a:spcPct val="0"/>
              </a:spcBef>
              <a:spcAft>
                <a:spcPct val="0"/>
              </a:spcAft>
              <a:buClrTx/>
              <a:buSzTx/>
            </a:pPr>
            <a:r>
              <a:rPr lang="en-GB" noProof="0">
                <a:latin typeface="Arial" panose="020B0604020202020204" pitchFamily="34" charset="0"/>
              </a:rPr>
              <a:t>Reviewing professional experiences critically (Thornhill-Miller et al., 2023) </a:t>
            </a:r>
          </a:p>
          <a:p>
            <a:pPr algn="just" defTabSz="914400" eaLnBrk="0" fontAlgn="base" hangingPunct="0">
              <a:lnSpc>
                <a:spcPct val="160000"/>
              </a:lnSpc>
              <a:spcBef>
                <a:spcPct val="0"/>
              </a:spcBef>
              <a:spcAft>
                <a:spcPct val="0"/>
              </a:spcAft>
              <a:buClrTx/>
              <a:buSzTx/>
            </a:pPr>
            <a:r>
              <a:rPr lang="en-GB" noProof="0">
                <a:latin typeface="Arial" panose="020B0604020202020204" pitchFamily="34" charset="0"/>
              </a:rPr>
              <a:t>Identifying strengths and improvement areas </a:t>
            </a:r>
          </a:p>
          <a:p>
            <a:pPr algn="just" defTabSz="914400" eaLnBrk="0" fontAlgn="base" hangingPunct="0">
              <a:lnSpc>
                <a:spcPct val="160000"/>
              </a:lnSpc>
              <a:spcBef>
                <a:spcPct val="0"/>
              </a:spcBef>
              <a:spcAft>
                <a:spcPct val="0"/>
              </a:spcAft>
              <a:buClrTx/>
              <a:buSzTx/>
            </a:pPr>
            <a:r>
              <a:rPr lang="en-GB" noProof="0">
                <a:latin typeface="Arial" panose="020B0604020202020204" pitchFamily="34" charset="0"/>
              </a:rPr>
              <a:t>Supporting continuous healthcare practice learning </a:t>
            </a:r>
          </a:p>
          <a:p>
            <a:pPr algn="just" defTabSz="914400" eaLnBrk="0" fontAlgn="base" hangingPunct="0">
              <a:lnSpc>
                <a:spcPct val="160000"/>
              </a:lnSpc>
              <a:spcBef>
                <a:spcPct val="0"/>
              </a:spcBef>
              <a:spcAft>
                <a:spcPct val="0"/>
              </a:spcAft>
              <a:buClrTx/>
              <a:buSzTx/>
            </a:pPr>
            <a:r>
              <a:rPr lang="en-GB" noProof="0">
                <a:latin typeface="Arial" panose="020B0604020202020204" pitchFamily="34" charset="0"/>
              </a:rPr>
              <a:t>Developing judgement for future situations </a:t>
            </a:r>
          </a:p>
        </p:txBody>
      </p:sp>
      <p:pic>
        <p:nvPicPr>
          <p:cNvPr id="3074" name="Picture 2" descr="Gibbs' Reflective Cycle | Reflection ...">
            <a:extLst>
              <a:ext uri="{FF2B5EF4-FFF2-40B4-BE49-F238E27FC236}">
                <a16:creationId xmlns:a16="http://schemas.microsoft.com/office/drawing/2014/main" id="{0FB6965B-606C-0C94-34FA-A1BFA8F8B1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3398" y="2932493"/>
            <a:ext cx="2974217" cy="297421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D33E68-FCCD-65EF-19D9-66105F1E70A8}"/>
              </a:ext>
            </a:extLst>
          </p:cNvPr>
          <p:cNvSpPr txBox="1"/>
          <p:nvPr/>
        </p:nvSpPr>
        <p:spPr>
          <a:xfrm>
            <a:off x="6493667" y="5962128"/>
            <a:ext cx="6099048" cy="923330"/>
          </a:xfrm>
          <a:prstGeom prst="rect">
            <a:avLst/>
          </a:prstGeom>
          <a:noFill/>
        </p:spPr>
        <p:txBody>
          <a:bodyPr wrap="square">
            <a:spAutoFit/>
          </a:bodyPr>
          <a:lstStyle/>
          <a:p>
            <a:pPr algn="ctr"/>
            <a:r>
              <a:rPr lang="en-GB" b="1" noProof="0"/>
              <a:t> Gibbs’ Reflective Cycle</a:t>
            </a:r>
          </a:p>
          <a:p>
            <a:pPr algn="ctr"/>
            <a:r>
              <a:rPr lang="en-GB" noProof="0"/>
              <a:t>(Source: Gibbs, 1988)</a:t>
            </a:r>
            <a:br>
              <a:rPr lang="en-GB" noProof="0"/>
            </a:br>
            <a:endParaRPr lang="en-GB" noProof="0"/>
          </a:p>
        </p:txBody>
      </p:sp>
    </p:spTree>
    <p:extLst>
      <p:ext uri="{BB962C8B-B14F-4D97-AF65-F5344CB8AC3E}">
        <p14:creationId xmlns:p14="http://schemas.microsoft.com/office/powerpoint/2010/main" val="11497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2AFAA-D5A9-288D-F020-E2CE3FD84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0014AD-23B2-CDC6-3473-457BADEF3F20}"/>
              </a:ext>
            </a:extLst>
          </p:cNvPr>
          <p:cNvSpPr>
            <a:spLocks noGrp="1"/>
          </p:cNvSpPr>
          <p:nvPr>
            <p:ph type="title"/>
          </p:nvPr>
        </p:nvSpPr>
        <p:spPr/>
        <p:txBody>
          <a:bodyPr/>
          <a:lstStyle/>
          <a:p>
            <a:r>
              <a:rPr lang="en-GB" b="1" noProof="0"/>
              <a:t>Applying Critical Thinking in a Health and Social Care Setting</a:t>
            </a:r>
            <a:endParaRPr lang="en-GB" noProof="0"/>
          </a:p>
        </p:txBody>
      </p:sp>
      <p:sp>
        <p:nvSpPr>
          <p:cNvPr id="3" name="Content Placeholder 2">
            <a:extLst>
              <a:ext uri="{FF2B5EF4-FFF2-40B4-BE49-F238E27FC236}">
                <a16:creationId xmlns:a16="http://schemas.microsoft.com/office/drawing/2014/main" id="{A40B5DD6-97FE-34C2-3FEA-BB971758B497}"/>
              </a:ext>
            </a:extLst>
          </p:cNvPr>
          <p:cNvSpPr>
            <a:spLocks noGrp="1"/>
          </p:cNvSpPr>
          <p:nvPr>
            <p:ph idx="1"/>
          </p:nvPr>
        </p:nvSpPr>
        <p:spPr>
          <a:xfrm>
            <a:off x="825943" y="2857501"/>
            <a:ext cx="5995481" cy="4000499"/>
          </a:xfrm>
        </p:spPr>
        <p:txBody>
          <a:bodyPr>
            <a:normAutofit fontScale="85000" lnSpcReduction="10000"/>
          </a:bodyPr>
          <a:lstStyle/>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Healthcare assistant supporting elderly patient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Observing behaviour and physical changes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Analysing information without making assumptions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Communicating concerns with professionals (Purwanto et al., 2022)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Preventing possible health-related risks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Demonstrating safe responsible professional practice </a:t>
            </a:r>
          </a:p>
        </p:txBody>
      </p:sp>
      <p:pic>
        <p:nvPicPr>
          <p:cNvPr id="1026" name="Picture 2" descr="Critical and Creative Thinking in the Context of Education in the Health  Professions | Springer Nature Link">
            <a:extLst>
              <a:ext uri="{FF2B5EF4-FFF2-40B4-BE49-F238E27FC236}">
                <a16:creationId xmlns:a16="http://schemas.microsoft.com/office/drawing/2014/main" id="{B3FE7AB5-AF65-3AA9-8EFF-3E2C4EA0C9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1641" y="2930650"/>
            <a:ext cx="4646104" cy="29572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C4968BE-88F3-30CF-F834-AAE42BEE0571}"/>
              </a:ext>
            </a:extLst>
          </p:cNvPr>
          <p:cNvSpPr txBox="1"/>
          <p:nvPr/>
        </p:nvSpPr>
        <p:spPr>
          <a:xfrm>
            <a:off x="6295169" y="5987534"/>
            <a:ext cx="6099048" cy="369332"/>
          </a:xfrm>
          <a:prstGeom prst="rect">
            <a:avLst/>
          </a:prstGeom>
          <a:noFill/>
        </p:spPr>
        <p:txBody>
          <a:bodyPr wrap="square">
            <a:spAutoFit/>
          </a:bodyPr>
          <a:lstStyle/>
          <a:p>
            <a:pPr algn="ctr"/>
            <a:r>
              <a:rPr lang="en-IN" b="1"/>
              <a:t>Critical Thinking in a Health and Social Care Setting</a:t>
            </a:r>
          </a:p>
        </p:txBody>
      </p:sp>
      <p:sp>
        <p:nvSpPr>
          <p:cNvPr id="7" name="TextBox 6">
            <a:extLst>
              <a:ext uri="{FF2B5EF4-FFF2-40B4-BE49-F238E27FC236}">
                <a16:creationId xmlns:a16="http://schemas.microsoft.com/office/drawing/2014/main" id="{EB8EF473-C0C9-BE1A-A072-6C930820823B}"/>
              </a:ext>
            </a:extLst>
          </p:cNvPr>
          <p:cNvSpPr txBox="1"/>
          <p:nvPr/>
        </p:nvSpPr>
        <p:spPr>
          <a:xfrm>
            <a:off x="5992368" y="6380129"/>
            <a:ext cx="6199632" cy="369332"/>
          </a:xfrm>
          <a:prstGeom prst="rect">
            <a:avLst/>
          </a:prstGeom>
          <a:noFill/>
        </p:spPr>
        <p:txBody>
          <a:bodyPr wrap="square">
            <a:spAutoFit/>
          </a:bodyPr>
          <a:lstStyle/>
          <a:p>
            <a:pPr algn="ctr"/>
            <a:r>
              <a:rPr lang="en-US"/>
              <a:t>(Source: Saha and Ghosh, 2025)</a:t>
            </a:r>
            <a:endParaRPr lang="en-IN"/>
          </a:p>
        </p:txBody>
      </p:sp>
    </p:spTree>
    <p:extLst>
      <p:ext uri="{BB962C8B-B14F-4D97-AF65-F5344CB8AC3E}">
        <p14:creationId xmlns:p14="http://schemas.microsoft.com/office/powerpoint/2010/main" val="1880207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21F8E-13BF-1B10-A7CC-1FA01DF347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3B7B3B-4D8E-A6A3-D4CE-52AE1A18FF8A}"/>
              </a:ext>
            </a:extLst>
          </p:cNvPr>
          <p:cNvSpPr>
            <a:spLocks noGrp="1"/>
          </p:cNvSpPr>
          <p:nvPr>
            <p:ph type="title"/>
          </p:nvPr>
        </p:nvSpPr>
        <p:spPr/>
        <p:txBody>
          <a:bodyPr>
            <a:normAutofit fontScale="90000"/>
          </a:bodyPr>
          <a:lstStyle/>
          <a:p>
            <a:r>
              <a:rPr lang="en-GB" b="1" noProof="0"/>
              <a:t>Personal Development and Employability Benefits of Critical Thinking</a:t>
            </a:r>
            <a:br>
              <a:rPr lang="en-GB" noProof="0"/>
            </a:br>
            <a:endParaRPr lang="en-GB" noProof="0"/>
          </a:p>
        </p:txBody>
      </p:sp>
      <p:sp>
        <p:nvSpPr>
          <p:cNvPr id="4" name="Rectangle 1">
            <a:extLst>
              <a:ext uri="{FF2B5EF4-FFF2-40B4-BE49-F238E27FC236}">
                <a16:creationId xmlns:a16="http://schemas.microsoft.com/office/drawing/2014/main" id="{F0BABBC0-4B61-108E-A30A-74E6B90625F8}"/>
              </a:ext>
            </a:extLst>
          </p:cNvPr>
          <p:cNvSpPr>
            <a:spLocks noGrp="1" noChangeArrowheads="1"/>
          </p:cNvSpPr>
          <p:nvPr>
            <p:ph idx="1"/>
          </p:nvPr>
        </p:nvSpPr>
        <p:spPr bwMode="auto">
          <a:xfrm>
            <a:off x="1484310" y="1923340"/>
            <a:ext cx="5337114" cy="4611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lnSpc>
                <a:spcPct val="150000"/>
              </a:lnSpc>
              <a:spcBef>
                <a:spcPct val="0"/>
              </a:spcBef>
              <a:spcAft>
                <a:spcPct val="0"/>
              </a:spcAft>
              <a:buClrTx/>
              <a:buSzTx/>
            </a:pPr>
            <a:r>
              <a:rPr kumimoji="0" lang="en-GB" sz="1800" b="0" i="0" u="none" strike="noStrike" cap="none" normalizeH="0" baseline="0" noProof="0">
                <a:ln>
                  <a:noFill/>
                </a:ln>
                <a:solidFill>
                  <a:schemeClr val="tx1"/>
                </a:solidFill>
                <a:effectLst/>
                <a:latin typeface="Arial" panose="020B0604020202020204" pitchFamily="34" charset="0"/>
              </a:rPr>
              <a:t>Building confidence managing workplace challenges </a:t>
            </a:r>
          </a:p>
          <a:p>
            <a:pPr defTabSz="914400" eaLnBrk="0" fontAlgn="base" hangingPunct="0">
              <a:lnSpc>
                <a:spcPct val="150000"/>
              </a:lnSpc>
              <a:spcBef>
                <a:spcPct val="0"/>
              </a:spcBef>
              <a:spcAft>
                <a:spcPct val="0"/>
              </a:spcAft>
              <a:buClrTx/>
              <a:buSzTx/>
            </a:pPr>
            <a:r>
              <a:rPr kumimoji="0" lang="en-GB" sz="1800" b="0" i="0" u="none" strike="noStrike" cap="none" normalizeH="0" baseline="0" noProof="0">
                <a:ln>
                  <a:noFill/>
                </a:ln>
                <a:solidFill>
                  <a:schemeClr val="tx1"/>
                </a:solidFill>
                <a:effectLst/>
                <a:latin typeface="Arial" panose="020B0604020202020204" pitchFamily="34" charset="0"/>
              </a:rPr>
              <a:t>Improving multidisciplinary healthcare team communication </a:t>
            </a:r>
          </a:p>
          <a:p>
            <a:pPr defTabSz="914400" eaLnBrk="0" fontAlgn="base" hangingPunct="0">
              <a:lnSpc>
                <a:spcPct val="150000"/>
              </a:lnSpc>
              <a:spcBef>
                <a:spcPct val="0"/>
              </a:spcBef>
              <a:spcAft>
                <a:spcPct val="0"/>
              </a:spcAft>
              <a:buClrTx/>
              <a:buSzTx/>
            </a:pPr>
            <a:r>
              <a:rPr kumimoji="0" lang="en-GB" sz="1800" b="0" i="0" u="none" strike="noStrike" cap="none" normalizeH="0" baseline="0" noProof="0">
                <a:ln>
                  <a:noFill/>
                </a:ln>
                <a:solidFill>
                  <a:schemeClr val="tx1"/>
                </a:solidFill>
                <a:effectLst/>
                <a:latin typeface="Arial" panose="020B0604020202020204" pitchFamily="34" charset="0"/>
              </a:rPr>
              <a:t>Strengthening problem-solving and decision-making abilities </a:t>
            </a:r>
          </a:p>
          <a:p>
            <a:pPr defTabSz="914400" eaLnBrk="0" fontAlgn="base" hangingPunct="0">
              <a:lnSpc>
                <a:spcPct val="150000"/>
              </a:lnSpc>
              <a:spcBef>
                <a:spcPct val="0"/>
              </a:spcBef>
              <a:spcAft>
                <a:spcPct val="0"/>
              </a:spcAft>
              <a:buClrTx/>
              <a:buSzTx/>
            </a:pPr>
            <a:r>
              <a:rPr kumimoji="0" lang="en-GB" sz="1800" b="0" i="0" u="none" strike="noStrike" cap="none" normalizeH="0" baseline="0" noProof="0">
                <a:ln>
                  <a:noFill/>
                </a:ln>
                <a:solidFill>
                  <a:schemeClr val="tx1"/>
                </a:solidFill>
                <a:effectLst/>
                <a:latin typeface="Arial" panose="020B0604020202020204" pitchFamily="34" charset="0"/>
              </a:rPr>
              <a:t>Supporting responsibility and independent practice </a:t>
            </a:r>
          </a:p>
          <a:p>
            <a:pPr defTabSz="914400" eaLnBrk="0" fontAlgn="base" hangingPunct="0">
              <a:lnSpc>
                <a:spcPct val="150000"/>
              </a:lnSpc>
              <a:spcBef>
                <a:spcPct val="0"/>
              </a:spcBef>
              <a:spcAft>
                <a:spcPct val="0"/>
              </a:spcAft>
              <a:buClrTx/>
              <a:buSzTx/>
            </a:pPr>
            <a:r>
              <a:rPr kumimoji="0" lang="en-GB" sz="1800" b="0" i="0" u="none" strike="noStrike" cap="none" normalizeH="0" baseline="0" noProof="0">
                <a:ln>
                  <a:noFill/>
                </a:ln>
                <a:solidFill>
                  <a:schemeClr val="tx1"/>
                </a:solidFill>
                <a:effectLst/>
                <a:latin typeface="Arial" panose="020B0604020202020204" pitchFamily="34" charset="0"/>
              </a:rPr>
              <a:t>Encouraging lifelong learning development (Indah et al., 2022) </a:t>
            </a:r>
          </a:p>
          <a:p>
            <a:pPr defTabSz="914400" eaLnBrk="0" fontAlgn="base" hangingPunct="0">
              <a:lnSpc>
                <a:spcPct val="150000"/>
              </a:lnSpc>
              <a:spcBef>
                <a:spcPct val="0"/>
              </a:spcBef>
              <a:spcAft>
                <a:spcPct val="0"/>
              </a:spcAft>
              <a:buClrTx/>
              <a:buSzTx/>
            </a:pPr>
            <a:r>
              <a:rPr kumimoji="0" lang="en-GB" sz="1800" b="0" i="0" u="none" strike="noStrike" cap="none" normalizeH="0" baseline="0" noProof="0">
                <a:ln>
                  <a:noFill/>
                </a:ln>
                <a:solidFill>
                  <a:schemeClr val="tx1"/>
                </a:solidFill>
                <a:effectLst/>
                <a:latin typeface="Arial" panose="020B0604020202020204" pitchFamily="34" charset="0"/>
              </a:rPr>
              <a:t>Achieving future healthcare employment goals </a:t>
            </a:r>
          </a:p>
        </p:txBody>
      </p:sp>
      <p:pic>
        <p:nvPicPr>
          <p:cNvPr id="2050" name="Picture 2" descr="What Are Critical Thinking Skills? | Kapable Blog">
            <a:extLst>
              <a:ext uri="{FF2B5EF4-FFF2-40B4-BE49-F238E27FC236}">
                <a16:creationId xmlns:a16="http://schemas.microsoft.com/office/drawing/2014/main" id="{2484B3EE-E37A-E812-954F-8AC0CE9A77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368"/>
          <a:stretch/>
        </p:blipFill>
        <p:spPr bwMode="auto">
          <a:xfrm>
            <a:off x="6691313" y="2261618"/>
            <a:ext cx="4811711" cy="24201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6144F3B-148F-4692-2B3C-94FA3301F6F6}"/>
              </a:ext>
            </a:extLst>
          </p:cNvPr>
          <p:cNvSpPr txBox="1"/>
          <p:nvPr/>
        </p:nvSpPr>
        <p:spPr>
          <a:xfrm>
            <a:off x="6047644" y="5238961"/>
            <a:ext cx="6099048" cy="369332"/>
          </a:xfrm>
          <a:prstGeom prst="rect">
            <a:avLst/>
          </a:prstGeom>
          <a:noFill/>
        </p:spPr>
        <p:txBody>
          <a:bodyPr wrap="square">
            <a:spAutoFit/>
          </a:bodyPr>
          <a:lstStyle/>
          <a:p>
            <a:pPr algn="ctr"/>
            <a:r>
              <a:rPr lang="en-IN"/>
              <a:t>(Source: </a:t>
            </a:r>
            <a:r>
              <a:rPr lang="en-IN" err="1"/>
              <a:t>Kapable</a:t>
            </a:r>
            <a:r>
              <a:rPr lang="en-IN"/>
              <a:t>, 2024)</a:t>
            </a:r>
          </a:p>
        </p:txBody>
      </p:sp>
      <p:sp>
        <p:nvSpPr>
          <p:cNvPr id="7" name="TextBox 6">
            <a:extLst>
              <a:ext uri="{FF2B5EF4-FFF2-40B4-BE49-F238E27FC236}">
                <a16:creationId xmlns:a16="http://schemas.microsoft.com/office/drawing/2014/main" id="{6F6DD659-D5B4-04B3-D253-FCA2660D8BE6}"/>
              </a:ext>
            </a:extLst>
          </p:cNvPr>
          <p:cNvSpPr txBox="1"/>
          <p:nvPr/>
        </p:nvSpPr>
        <p:spPr>
          <a:xfrm>
            <a:off x="6096000" y="4869629"/>
            <a:ext cx="6099048" cy="369332"/>
          </a:xfrm>
          <a:prstGeom prst="rect">
            <a:avLst/>
          </a:prstGeom>
          <a:noFill/>
        </p:spPr>
        <p:txBody>
          <a:bodyPr wrap="square">
            <a:spAutoFit/>
          </a:bodyPr>
          <a:lstStyle/>
          <a:p>
            <a:pPr algn="ctr"/>
            <a:r>
              <a:rPr lang="en-GB" b="1" noProof="0"/>
              <a:t>Employability Benefits of Critical Thinking</a:t>
            </a:r>
            <a:endParaRPr lang="en-IN"/>
          </a:p>
        </p:txBody>
      </p:sp>
    </p:spTree>
    <p:extLst>
      <p:ext uri="{BB962C8B-B14F-4D97-AF65-F5344CB8AC3E}">
        <p14:creationId xmlns:p14="http://schemas.microsoft.com/office/powerpoint/2010/main" val="3295707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63C3F-9863-FDB6-9E8C-E71729B768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6D7CFD-0294-4D65-5E0D-6135B8FB943E}"/>
              </a:ext>
            </a:extLst>
          </p:cNvPr>
          <p:cNvSpPr>
            <a:spLocks noGrp="1"/>
          </p:cNvSpPr>
          <p:nvPr>
            <p:ph type="title"/>
          </p:nvPr>
        </p:nvSpPr>
        <p:spPr/>
        <p:txBody>
          <a:bodyPr/>
          <a:lstStyle/>
          <a:p>
            <a:r>
              <a:rPr lang="en-GB" b="1" noProof="0"/>
              <a:t>Conclusion</a:t>
            </a:r>
            <a:endParaRPr lang="en-GB" noProof="0"/>
          </a:p>
        </p:txBody>
      </p:sp>
      <p:sp>
        <p:nvSpPr>
          <p:cNvPr id="3" name="Content Placeholder 2">
            <a:extLst>
              <a:ext uri="{FF2B5EF4-FFF2-40B4-BE49-F238E27FC236}">
                <a16:creationId xmlns:a16="http://schemas.microsoft.com/office/drawing/2014/main" id="{E8ED2F5A-3EDF-FFBA-0727-8C31C33BFD48}"/>
              </a:ext>
            </a:extLst>
          </p:cNvPr>
          <p:cNvSpPr>
            <a:spLocks noGrp="1"/>
          </p:cNvSpPr>
          <p:nvPr>
            <p:ph idx="1"/>
          </p:nvPr>
        </p:nvSpPr>
        <p:spPr>
          <a:xfrm>
            <a:off x="1484311" y="2666999"/>
            <a:ext cx="5721161" cy="3733801"/>
          </a:xfrm>
        </p:spPr>
        <p:txBody>
          <a:bodyPr>
            <a:normAutofit fontScale="77500" lnSpcReduction="20000"/>
          </a:bodyPr>
          <a:lstStyle/>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Critical thinking improves care practice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Supporting safer decisions, patient outcomes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Analysing situations before actions (</a:t>
            </a:r>
            <a:r>
              <a:rPr lang="en-GB" noProof="0" err="1">
                <a:latin typeface="Arial" panose="020B0604020202020204" pitchFamily="34" charset="0"/>
              </a:rPr>
              <a:t>Nurhidayah</a:t>
            </a:r>
            <a:r>
              <a:rPr lang="en-GB" noProof="0">
                <a:latin typeface="Arial" panose="020B0604020202020204" pitchFamily="34" charset="0"/>
              </a:rPr>
              <a:t>, Amin and Tanjung, 2022)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Improving knowledge through reflective practice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Supporting continuous professional skill development </a:t>
            </a:r>
          </a:p>
          <a:p>
            <a:pPr algn="just" defTabSz="914400" eaLnBrk="0" fontAlgn="base" hangingPunct="0">
              <a:lnSpc>
                <a:spcPct val="150000"/>
              </a:lnSpc>
              <a:spcBef>
                <a:spcPct val="0"/>
              </a:spcBef>
              <a:spcAft>
                <a:spcPct val="0"/>
              </a:spcAft>
              <a:buClrTx/>
              <a:buSzTx/>
            </a:pPr>
            <a:r>
              <a:rPr lang="en-GB" noProof="0">
                <a:latin typeface="Arial" panose="020B0604020202020204" pitchFamily="34" charset="0"/>
              </a:rPr>
              <a:t>Strengthening healthcare service delivery quality </a:t>
            </a:r>
          </a:p>
        </p:txBody>
      </p:sp>
      <p:pic>
        <p:nvPicPr>
          <p:cNvPr id="5" name="Picture 4">
            <a:extLst>
              <a:ext uri="{FF2B5EF4-FFF2-40B4-BE49-F238E27FC236}">
                <a16:creationId xmlns:a16="http://schemas.microsoft.com/office/drawing/2014/main" id="{E2D99581-A7A2-B731-C11E-4EBBFB1D0D3F}"/>
              </a:ext>
            </a:extLst>
          </p:cNvPr>
          <p:cNvPicPr>
            <a:picLocks noChangeAspect="1"/>
          </p:cNvPicPr>
          <p:nvPr/>
        </p:nvPicPr>
        <p:blipFill>
          <a:blip r:embed="rId3"/>
          <a:stretch>
            <a:fillRect/>
          </a:stretch>
        </p:blipFill>
        <p:spPr>
          <a:xfrm>
            <a:off x="7542276" y="2914411"/>
            <a:ext cx="4399788" cy="3010381"/>
          </a:xfrm>
          <a:prstGeom prst="rect">
            <a:avLst/>
          </a:prstGeom>
        </p:spPr>
      </p:pic>
      <p:sp>
        <p:nvSpPr>
          <p:cNvPr id="9" name="TextBox 8">
            <a:extLst>
              <a:ext uri="{FF2B5EF4-FFF2-40B4-BE49-F238E27FC236}">
                <a16:creationId xmlns:a16="http://schemas.microsoft.com/office/drawing/2014/main" id="{7BB8C6A9-B1C8-9E73-B955-0C5E900AB971}"/>
              </a:ext>
            </a:extLst>
          </p:cNvPr>
          <p:cNvSpPr txBox="1"/>
          <p:nvPr/>
        </p:nvSpPr>
        <p:spPr>
          <a:xfrm>
            <a:off x="6692646" y="5968726"/>
            <a:ext cx="6099048" cy="369332"/>
          </a:xfrm>
          <a:prstGeom prst="rect">
            <a:avLst/>
          </a:prstGeom>
          <a:noFill/>
        </p:spPr>
        <p:txBody>
          <a:bodyPr wrap="square">
            <a:spAutoFit/>
          </a:bodyPr>
          <a:lstStyle/>
          <a:p>
            <a:pPr algn="ctr"/>
            <a:r>
              <a:rPr lang="en-US" b="1"/>
              <a:t>5 Ways to Improve Critical Thinking </a:t>
            </a:r>
            <a:endParaRPr lang="en-IN" b="1"/>
          </a:p>
        </p:txBody>
      </p:sp>
      <p:sp>
        <p:nvSpPr>
          <p:cNvPr id="11" name="TextBox 10">
            <a:extLst>
              <a:ext uri="{FF2B5EF4-FFF2-40B4-BE49-F238E27FC236}">
                <a16:creationId xmlns:a16="http://schemas.microsoft.com/office/drawing/2014/main" id="{A9AC9151-6B66-8C75-F7A3-AE4DDF6669B3}"/>
              </a:ext>
            </a:extLst>
          </p:cNvPr>
          <p:cNvSpPr txBox="1"/>
          <p:nvPr/>
        </p:nvSpPr>
        <p:spPr>
          <a:xfrm>
            <a:off x="6096000" y="6381992"/>
            <a:ext cx="6391656" cy="369332"/>
          </a:xfrm>
          <a:prstGeom prst="rect">
            <a:avLst/>
          </a:prstGeom>
          <a:noFill/>
        </p:spPr>
        <p:txBody>
          <a:bodyPr wrap="square">
            <a:spAutoFit/>
          </a:bodyPr>
          <a:lstStyle/>
          <a:p>
            <a:pPr algn="ctr"/>
            <a:r>
              <a:rPr lang="en-US"/>
              <a:t>(Source: Credenza Health, 2026.)</a:t>
            </a:r>
            <a:endParaRPr lang="en-IN"/>
          </a:p>
        </p:txBody>
      </p:sp>
    </p:spTree>
    <p:extLst>
      <p:ext uri="{BB962C8B-B14F-4D97-AF65-F5344CB8AC3E}">
        <p14:creationId xmlns:p14="http://schemas.microsoft.com/office/powerpoint/2010/main" val="1134626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4299C8-BF0E-832A-3182-737F02047B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280840-C5FA-8EF5-9A03-AED550523B81}"/>
              </a:ext>
            </a:extLst>
          </p:cNvPr>
          <p:cNvSpPr>
            <a:spLocks noGrp="1"/>
          </p:cNvSpPr>
          <p:nvPr>
            <p:ph type="title"/>
          </p:nvPr>
        </p:nvSpPr>
        <p:spPr>
          <a:xfrm>
            <a:off x="1463991" y="183643"/>
            <a:ext cx="10018713" cy="419100"/>
          </a:xfrm>
        </p:spPr>
        <p:txBody>
          <a:bodyPr>
            <a:normAutofit fontScale="90000"/>
          </a:bodyPr>
          <a:lstStyle/>
          <a:p>
            <a:r>
              <a:rPr lang="en-GB" b="1" noProof="0"/>
              <a:t>References</a:t>
            </a:r>
          </a:p>
        </p:txBody>
      </p:sp>
      <p:sp>
        <p:nvSpPr>
          <p:cNvPr id="3" name="Content Placeholder 2">
            <a:extLst>
              <a:ext uri="{FF2B5EF4-FFF2-40B4-BE49-F238E27FC236}">
                <a16:creationId xmlns:a16="http://schemas.microsoft.com/office/drawing/2014/main" id="{435A407A-428A-0938-3A12-F818EBF36C7A}"/>
              </a:ext>
            </a:extLst>
          </p:cNvPr>
          <p:cNvSpPr>
            <a:spLocks noGrp="1"/>
          </p:cNvSpPr>
          <p:nvPr>
            <p:ph idx="1"/>
          </p:nvPr>
        </p:nvSpPr>
        <p:spPr>
          <a:xfrm>
            <a:off x="182879" y="751840"/>
            <a:ext cx="11785601" cy="5922517"/>
          </a:xfrm>
          <a:solidFill>
            <a:schemeClr val="bg1"/>
          </a:solidFill>
        </p:spPr>
        <p:txBody>
          <a:bodyPr>
            <a:noAutofit/>
          </a:bodyPr>
          <a:lstStyle/>
          <a:p>
            <a:pPr marL="0" marR="0" algn="just">
              <a:lnSpc>
                <a:spcPct val="107000"/>
              </a:lnSpc>
              <a:spcBef>
                <a:spcPts val="0"/>
              </a:spcBef>
              <a:spcAft>
                <a:spcPts val="0"/>
              </a:spcAft>
            </a:pPr>
            <a:r>
              <a:rPr lang="en-US" sz="1500">
                <a:effectLst/>
                <a:latin typeface="Calibri" panose="020F0502020204030204" pitchFamily="34" charset="0"/>
                <a:ea typeface="Calibri" panose="020F0502020204030204" pitchFamily="34" charset="0"/>
                <a:cs typeface="Times New Roman" panose="02020603050405020304" pitchFamily="18" charset="0"/>
              </a:rPr>
              <a:t>Credenza Health, n.d. 5 Ways to Improve Critical Thinking in Nursing. Available at: https://credenzahealth.com/career-advice/5-ways-to-improve-critical-thinking-in-nursing (Accessed: 12 June 2026).</a:t>
            </a:r>
          </a:p>
          <a:p>
            <a:pPr marL="0" marR="0" algn="just">
              <a:lnSpc>
                <a:spcPct val="107000"/>
              </a:lnSpc>
              <a:spcBef>
                <a:spcPts val="0"/>
              </a:spcBef>
              <a:spcAft>
                <a:spcPts val="0"/>
              </a:spcAft>
            </a:pPr>
            <a:r>
              <a:rPr lang="en-US" sz="1500">
                <a:effectLst/>
                <a:latin typeface="Calibri" panose="020F0502020204030204" pitchFamily="34" charset="0"/>
                <a:ea typeface="Calibri" panose="020F0502020204030204" pitchFamily="34" charset="0"/>
                <a:cs typeface="Times New Roman" panose="02020603050405020304" pitchFamily="18" charset="0"/>
              </a:rPr>
              <a:t>Gibbs G (1988). Learning by Doing: A guide to teaching and learning methods. Further Education Unit. Oxford Polytechnic: Oxford.</a:t>
            </a:r>
          </a:p>
          <a:p>
            <a:pPr marL="0" marR="0" algn="just">
              <a:lnSpc>
                <a:spcPct val="107000"/>
              </a:lnSpc>
              <a:spcBef>
                <a:spcPts val="0"/>
              </a:spcBef>
              <a:spcAft>
                <a:spcPts val="0"/>
              </a:spcAft>
            </a:pPr>
            <a:r>
              <a:rPr lang="en-US" sz="1500" err="1">
                <a:effectLst/>
                <a:latin typeface="Calibri" panose="020F0502020204030204" pitchFamily="34" charset="0"/>
                <a:ea typeface="Calibri" panose="020F0502020204030204" pitchFamily="34" charset="0"/>
                <a:cs typeface="Times New Roman" panose="02020603050405020304" pitchFamily="18" charset="0"/>
              </a:rPr>
              <a:t>Grimwood</a:t>
            </a:r>
            <a:r>
              <a:rPr lang="en-US" sz="1500">
                <a:effectLst/>
                <a:latin typeface="Calibri" panose="020F0502020204030204" pitchFamily="34" charset="0"/>
                <a:ea typeface="Calibri" panose="020F0502020204030204" pitchFamily="34" charset="0"/>
                <a:cs typeface="Times New Roman" panose="02020603050405020304" pitchFamily="18" charset="0"/>
              </a:rPr>
              <a:t>, T., 2023. Against critical thinking in health, social care and social work: Reframing philosophy for professional practice. Routledge.</a:t>
            </a:r>
          </a:p>
          <a:p>
            <a:pPr marL="0" marR="0" algn="just">
              <a:lnSpc>
                <a:spcPct val="107000"/>
              </a:lnSpc>
              <a:spcBef>
                <a:spcPts val="0"/>
              </a:spcBef>
              <a:spcAft>
                <a:spcPts val="0"/>
              </a:spcAft>
            </a:pPr>
            <a:r>
              <a:rPr lang="en-US" sz="1500">
                <a:effectLst/>
                <a:latin typeface="Calibri" panose="020F0502020204030204" pitchFamily="34" charset="0"/>
                <a:ea typeface="Calibri" panose="020F0502020204030204" pitchFamily="34" charset="0"/>
                <a:cs typeface="Times New Roman" panose="02020603050405020304" pitchFamily="18" charset="0"/>
              </a:rPr>
              <a:t>Ho, Y.R., Chen, B.Y. and Li, C.M., 2023. Thinking more wisely: using the Socratic method to develop critical thinking skills amongst healthcare students. BMC medical education, 23(1), p.173.</a:t>
            </a:r>
          </a:p>
          <a:p>
            <a:pPr marL="0" marR="0" algn="just">
              <a:lnSpc>
                <a:spcPct val="107000"/>
              </a:lnSpc>
              <a:spcBef>
                <a:spcPts val="0"/>
              </a:spcBef>
              <a:spcAft>
                <a:spcPts val="0"/>
              </a:spcAft>
            </a:pPr>
            <a:r>
              <a:rPr lang="en-US" sz="1500">
                <a:effectLst/>
                <a:latin typeface="Calibri" panose="020F0502020204030204" pitchFamily="34" charset="0"/>
                <a:ea typeface="Calibri" panose="020F0502020204030204" pitchFamily="34" charset="0"/>
                <a:cs typeface="Times New Roman" panose="02020603050405020304" pitchFamily="18" charset="0"/>
              </a:rPr>
              <a:t>Indah, R.N., </a:t>
            </a:r>
            <a:r>
              <a:rPr lang="en-US" sz="1500" err="1">
                <a:effectLst/>
                <a:latin typeface="Calibri" panose="020F0502020204030204" pitchFamily="34" charset="0"/>
                <a:ea typeface="Calibri" panose="020F0502020204030204" pitchFamily="34" charset="0"/>
                <a:cs typeface="Times New Roman" panose="02020603050405020304" pitchFamily="18" charset="0"/>
              </a:rPr>
              <a:t>Toyyibah</a:t>
            </a:r>
            <a:r>
              <a:rPr lang="en-US" sz="1500">
                <a:effectLst/>
                <a:latin typeface="Calibri" panose="020F0502020204030204" pitchFamily="34" charset="0"/>
                <a:ea typeface="Calibri" panose="020F0502020204030204" pitchFamily="34" charset="0"/>
                <a:cs typeface="Times New Roman" panose="02020603050405020304" pitchFamily="18" charset="0"/>
              </a:rPr>
              <a:t>, T., </a:t>
            </a:r>
            <a:r>
              <a:rPr lang="en-US" sz="1500" err="1">
                <a:effectLst/>
                <a:latin typeface="Calibri" panose="020F0502020204030204" pitchFamily="34" charset="0"/>
                <a:ea typeface="Calibri" panose="020F0502020204030204" pitchFamily="34" charset="0"/>
                <a:cs typeface="Times New Roman" panose="02020603050405020304" pitchFamily="18" charset="0"/>
              </a:rPr>
              <a:t>Budhiningrum</a:t>
            </a:r>
            <a:r>
              <a:rPr lang="en-US" sz="1500">
                <a:effectLst/>
                <a:latin typeface="Calibri" panose="020F0502020204030204" pitchFamily="34" charset="0"/>
                <a:ea typeface="Calibri" panose="020F0502020204030204" pitchFamily="34" charset="0"/>
                <a:cs typeface="Times New Roman" panose="02020603050405020304" pitchFamily="18" charset="0"/>
              </a:rPr>
              <a:t>, A.S. and Afifi, N., 2022. The research competence, critical thinking skills and digital literacy of Indonesian EFL students. Journal of Language Teaching and Research, 13(2), pp.315-324.</a:t>
            </a:r>
          </a:p>
          <a:p>
            <a:pPr marL="0" marR="0" algn="just">
              <a:lnSpc>
                <a:spcPct val="107000"/>
              </a:lnSpc>
              <a:spcBef>
                <a:spcPts val="0"/>
              </a:spcBef>
              <a:spcAft>
                <a:spcPts val="0"/>
              </a:spcAft>
            </a:pPr>
            <a:r>
              <a:rPr lang="en-US" sz="1500" err="1">
                <a:effectLst/>
                <a:latin typeface="Calibri" panose="020F0502020204030204" pitchFamily="34" charset="0"/>
                <a:ea typeface="Calibri" panose="020F0502020204030204" pitchFamily="34" charset="0"/>
                <a:cs typeface="Times New Roman" panose="02020603050405020304" pitchFamily="18" charset="0"/>
              </a:rPr>
              <a:t>Kapable</a:t>
            </a:r>
            <a:r>
              <a:rPr lang="en-US" sz="1500">
                <a:effectLst/>
                <a:latin typeface="Calibri" panose="020F0502020204030204" pitchFamily="34" charset="0"/>
                <a:ea typeface="Calibri" panose="020F0502020204030204" pitchFamily="34" charset="0"/>
                <a:cs typeface="Times New Roman" panose="02020603050405020304" pitchFamily="18" charset="0"/>
              </a:rPr>
              <a:t>, 2024. Critical Thinking Skills: Meaning, Importance, Examples and How to Improve. Available at: https://kapable.club/blog/thinking-skills/critical-thinking-skills/ (Accessed: 12 June 2026).</a:t>
            </a:r>
          </a:p>
          <a:p>
            <a:pPr marL="0" marR="0" algn="just">
              <a:lnSpc>
                <a:spcPct val="107000"/>
              </a:lnSpc>
              <a:spcBef>
                <a:spcPts val="0"/>
              </a:spcBef>
              <a:spcAft>
                <a:spcPts val="0"/>
              </a:spcAft>
            </a:pPr>
            <a:r>
              <a:rPr lang="en-US" sz="1500" err="1">
                <a:effectLst/>
                <a:latin typeface="Calibri" panose="020F0502020204030204" pitchFamily="34" charset="0"/>
                <a:ea typeface="Calibri" panose="020F0502020204030204" pitchFamily="34" charset="0"/>
                <a:cs typeface="Times New Roman" panose="02020603050405020304" pitchFamily="18" charset="0"/>
              </a:rPr>
              <a:t>Nurhidayah</a:t>
            </a:r>
            <a:r>
              <a:rPr lang="en-US" sz="1500">
                <a:effectLst/>
                <a:latin typeface="Calibri" panose="020F0502020204030204" pitchFamily="34" charset="0"/>
                <a:ea typeface="Calibri" panose="020F0502020204030204" pitchFamily="34" charset="0"/>
                <a:cs typeface="Times New Roman" panose="02020603050405020304" pitchFamily="18" charset="0"/>
              </a:rPr>
              <a:t>, R.E., Amin, M.M. and </a:t>
            </a:r>
            <a:r>
              <a:rPr lang="en-US" sz="1500" err="1">
                <a:effectLst/>
                <a:latin typeface="Calibri" panose="020F0502020204030204" pitchFamily="34" charset="0"/>
                <a:ea typeface="Calibri" panose="020F0502020204030204" pitchFamily="34" charset="0"/>
                <a:cs typeface="Times New Roman" panose="02020603050405020304" pitchFamily="18" charset="0"/>
              </a:rPr>
              <a:t>Tanjung</a:t>
            </a:r>
            <a:r>
              <a:rPr lang="en-US" sz="1500">
                <a:effectLst/>
                <a:latin typeface="Calibri" panose="020F0502020204030204" pitchFamily="34" charset="0"/>
                <a:ea typeface="Calibri" panose="020F0502020204030204" pitchFamily="34" charset="0"/>
                <a:cs typeface="Times New Roman" panose="02020603050405020304" pitchFamily="18" charset="0"/>
              </a:rPr>
              <a:t>, H.R., 2022, March. Virtual patient to support inter professional education and inter professional collaboration. In 2nd International Conference on Social Science, Political Science, and Humanities (</a:t>
            </a:r>
            <a:r>
              <a:rPr lang="en-US" sz="1500" err="1">
                <a:effectLst/>
                <a:latin typeface="Calibri" panose="020F0502020204030204" pitchFamily="34" charset="0"/>
                <a:ea typeface="Calibri" panose="020F0502020204030204" pitchFamily="34" charset="0"/>
                <a:cs typeface="Times New Roman" panose="02020603050405020304" pitchFamily="18" charset="0"/>
              </a:rPr>
              <a:t>ICoSPOLHUM</a:t>
            </a:r>
            <a:r>
              <a:rPr lang="en-US" sz="1500">
                <a:effectLst/>
                <a:latin typeface="Calibri" panose="020F0502020204030204" pitchFamily="34" charset="0"/>
                <a:ea typeface="Calibri" panose="020F0502020204030204" pitchFamily="34" charset="0"/>
                <a:cs typeface="Times New Roman" panose="02020603050405020304" pitchFamily="18" charset="0"/>
              </a:rPr>
              <a:t> 2021) (pp. 315-318). Atlantis Press.</a:t>
            </a:r>
          </a:p>
          <a:p>
            <a:pPr marL="0" marR="0" algn="just">
              <a:lnSpc>
                <a:spcPct val="107000"/>
              </a:lnSpc>
              <a:spcBef>
                <a:spcPts val="0"/>
              </a:spcBef>
              <a:spcAft>
                <a:spcPts val="0"/>
              </a:spcAft>
            </a:pPr>
            <a:r>
              <a:rPr lang="en-US" sz="1500">
                <a:effectLst/>
                <a:latin typeface="Calibri" panose="020F0502020204030204" pitchFamily="34" charset="0"/>
                <a:ea typeface="Calibri" panose="020F0502020204030204" pitchFamily="34" charset="0"/>
                <a:cs typeface="Times New Roman" panose="02020603050405020304" pitchFamily="18" charset="0"/>
              </a:rPr>
              <a:t>Palma Pires, L., 2024. The importance of critical thinking in education: Nurturing minds for the future. LinkedIn. Available at: https://www.linkedin.com/pulse/importance-critical-thinking-education-nurturing-luis-palma-pires-pawac (Accessed: 11 June 2026).</a:t>
            </a:r>
          </a:p>
          <a:p>
            <a:pPr marL="0" marR="0" algn="just">
              <a:lnSpc>
                <a:spcPct val="107000"/>
              </a:lnSpc>
              <a:spcBef>
                <a:spcPts val="0"/>
              </a:spcBef>
              <a:spcAft>
                <a:spcPts val="0"/>
              </a:spcAft>
            </a:pPr>
            <a:r>
              <a:rPr lang="en-US" sz="1500" err="1">
                <a:effectLst/>
                <a:latin typeface="Calibri" panose="020F0502020204030204" pitchFamily="34" charset="0"/>
                <a:ea typeface="Calibri" panose="020F0502020204030204" pitchFamily="34" charset="0"/>
                <a:cs typeface="Times New Roman" panose="02020603050405020304" pitchFamily="18" charset="0"/>
              </a:rPr>
              <a:t>Purwanto</a:t>
            </a:r>
            <a:r>
              <a:rPr lang="en-US" sz="1500">
                <a:effectLst/>
                <a:latin typeface="Calibri" panose="020F0502020204030204" pitchFamily="34" charset="0"/>
                <a:ea typeface="Calibri" panose="020F0502020204030204" pitchFamily="34" charset="0"/>
                <a:cs typeface="Times New Roman" panose="02020603050405020304" pitchFamily="18" charset="0"/>
              </a:rPr>
              <a:t>, A., </a:t>
            </a:r>
            <a:r>
              <a:rPr lang="en-US" sz="1500" err="1">
                <a:effectLst/>
                <a:latin typeface="Calibri" panose="020F0502020204030204" pitchFamily="34" charset="0"/>
                <a:ea typeface="Calibri" panose="020F0502020204030204" pitchFamily="34" charset="0"/>
                <a:cs typeface="Times New Roman" panose="02020603050405020304" pitchFamily="18" charset="0"/>
              </a:rPr>
              <a:t>Rahmawati</a:t>
            </a:r>
            <a:r>
              <a:rPr lang="en-US" sz="1500">
                <a:effectLst/>
                <a:latin typeface="Calibri" panose="020F0502020204030204" pitchFamily="34" charset="0"/>
                <a:ea typeface="Calibri" panose="020F0502020204030204" pitchFamily="34" charset="0"/>
                <a:cs typeface="Times New Roman" panose="02020603050405020304" pitchFamily="18" charset="0"/>
              </a:rPr>
              <a:t>, Y., </a:t>
            </a:r>
            <a:r>
              <a:rPr lang="en-US" sz="1500" err="1">
                <a:effectLst/>
                <a:latin typeface="Calibri" panose="020F0502020204030204" pitchFamily="34" charset="0"/>
                <a:ea typeface="Calibri" panose="020F0502020204030204" pitchFamily="34" charset="0"/>
                <a:cs typeface="Times New Roman" panose="02020603050405020304" pitchFamily="18" charset="0"/>
              </a:rPr>
              <a:t>Rahmayanti</a:t>
            </a:r>
            <a:r>
              <a:rPr lang="en-US" sz="1500">
                <a:effectLst/>
                <a:latin typeface="Calibri" panose="020F0502020204030204" pitchFamily="34" charset="0"/>
                <a:ea typeface="Calibri" panose="020F0502020204030204" pitchFamily="34" charset="0"/>
                <a:cs typeface="Times New Roman" panose="02020603050405020304" pitchFamily="18" charset="0"/>
              </a:rPr>
              <a:t>, N., </a:t>
            </a:r>
            <a:r>
              <a:rPr lang="en-US" sz="1500" err="1">
                <a:effectLst/>
                <a:latin typeface="Calibri" panose="020F0502020204030204" pitchFamily="34" charset="0"/>
                <a:ea typeface="Calibri" panose="020F0502020204030204" pitchFamily="34" charset="0"/>
                <a:cs typeface="Times New Roman" panose="02020603050405020304" pitchFamily="18" charset="0"/>
              </a:rPr>
              <a:t>Mardiah</a:t>
            </a:r>
            <a:r>
              <a:rPr lang="en-US" sz="1500">
                <a:effectLst/>
                <a:latin typeface="Calibri" panose="020F0502020204030204" pitchFamily="34" charset="0"/>
                <a:ea typeface="Calibri" panose="020F0502020204030204" pitchFamily="34" charset="0"/>
                <a:cs typeface="Times New Roman" panose="02020603050405020304" pitchFamily="18" charset="0"/>
              </a:rPr>
              <a:t>, A. and Putri, R.A., 2022. Socio-critical and problem-oriented approach in environmental issues for students' critical thinking skills development in Chemistry learning. JOTSE, 12(1), pp.50-67.</a:t>
            </a:r>
          </a:p>
          <a:p>
            <a:pPr marL="0" marR="0" algn="just">
              <a:lnSpc>
                <a:spcPct val="107000"/>
              </a:lnSpc>
              <a:spcBef>
                <a:spcPts val="0"/>
              </a:spcBef>
              <a:spcAft>
                <a:spcPts val="0"/>
              </a:spcAft>
            </a:pPr>
            <a:r>
              <a:rPr lang="en-US" sz="1500" err="1">
                <a:effectLst/>
                <a:latin typeface="Calibri" panose="020F0502020204030204" pitchFamily="34" charset="0"/>
                <a:ea typeface="Calibri" panose="020F0502020204030204" pitchFamily="34" charset="0"/>
                <a:cs typeface="Times New Roman" panose="02020603050405020304" pitchFamily="18" charset="0"/>
              </a:rPr>
              <a:t>Saha</a:t>
            </a:r>
            <a:r>
              <a:rPr lang="en-US" sz="1500">
                <a:effectLst/>
                <a:latin typeface="Calibri" panose="020F0502020204030204" pitchFamily="34" charset="0"/>
                <a:ea typeface="Calibri" panose="020F0502020204030204" pitchFamily="34" charset="0"/>
                <a:cs typeface="Times New Roman" panose="02020603050405020304" pitchFamily="18" charset="0"/>
              </a:rPr>
              <a:t>, S. and Ghosh, S., 2025. Critical Thinking Skills: The Key to Personal and Professional Success. In: Proceedings of International Conference on Emerging Technologies and Intelligent Systems. Singapore: Springer. Available at: https://link.springer.com/chapter/10.1007/978-981-96-5670-7_9 (Accessed: 12 June 2026).</a:t>
            </a:r>
          </a:p>
          <a:p>
            <a:pPr marL="0" marR="0" algn="just">
              <a:lnSpc>
                <a:spcPct val="107000"/>
              </a:lnSpc>
              <a:spcBef>
                <a:spcPts val="0"/>
              </a:spcBef>
              <a:spcAft>
                <a:spcPts val="0"/>
              </a:spcAft>
            </a:pPr>
            <a:r>
              <a:rPr lang="en-US" sz="1500">
                <a:effectLst/>
                <a:latin typeface="Calibri" panose="020F0502020204030204" pitchFamily="34" charset="0"/>
                <a:ea typeface="Calibri" panose="020F0502020204030204" pitchFamily="34" charset="0"/>
                <a:cs typeface="Times New Roman" panose="02020603050405020304" pitchFamily="18" charset="0"/>
              </a:rPr>
              <a:t>Thornhill-Miller, B., </a:t>
            </a:r>
            <a:r>
              <a:rPr lang="en-US" sz="1500" err="1">
                <a:effectLst/>
                <a:latin typeface="Calibri" panose="020F0502020204030204" pitchFamily="34" charset="0"/>
                <a:ea typeface="Calibri" panose="020F0502020204030204" pitchFamily="34" charset="0"/>
                <a:cs typeface="Times New Roman" panose="02020603050405020304" pitchFamily="18" charset="0"/>
              </a:rPr>
              <a:t>Camarda</a:t>
            </a:r>
            <a:r>
              <a:rPr lang="en-US" sz="1500">
                <a:effectLst/>
                <a:latin typeface="Calibri" panose="020F0502020204030204" pitchFamily="34" charset="0"/>
                <a:ea typeface="Calibri" panose="020F0502020204030204" pitchFamily="34" charset="0"/>
                <a:cs typeface="Times New Roman" panose="02020603050405020304" pitchFamily="18" charset="0"/>
              </a:rPr>
              <a:t>, A., Mercier, M., Burkhardt, J.M., </a:t>
            </a:r>
            <a:r>
              <a:rPr lang="en-US" sz="1500" err="1">
                <a:effectLst/>
                <a:latin typeface="Calibri" panose="020F0502020204030204" pitchFamily="34" charset="0"/>
                <a:ea typeface="Calibri" panose="020F0502020204030204" pitchFamily="34" charset="0"/>
                <a:cs typeface="Times New Roman" panose="02020603050405020304" pitchFamily="18" charset="0"/>
              </a:rPr>
              <a:t>Morisseau</a:t>
            </a:r>
            <a:r>
              <a:rPr lang="en-US" sz="1500">
                <a:effectLst/>
                <a:latin typeface="Calibri" panose="020F0502020204030204" pitchFamily="34" charset="0"/>
                <a:ea typeface="Calibri" panose="020F0502020204030204" pitchFamily="34" charset="0"/>
                <a:cs typeface="Times New Roman" panose="02020603050405020304" pitchFamily="18" charset="0"/>
              </a:rPr>
              <a:t>, T., Bourgeois-</a:t>
            </a:r>
            <a:r>
              <a:rPr lang="en-US" sz="1500" err="1">
                <a:effectLst/>
                <a:latin typeface="Calibri" panose="020F0502020204030204" pitchFamily="34" charset="0"/>
                <a:ea typeface="Calibri" panose="020F0502020204030204" pitchFamily="34" charset="0"/>
                <a:cs typeface="Times New Roman" panose="02020603050405020304" pitchFamily="18" charset="0"/>
              </a:rPr>
              <a:t>Bougrine</a:t>
            </a:r>
            <a:r>
              <a:rPr lang="en-US" sz="1500">
                <a:effectLst/>
                <a:latin typeface="Calibri" panose="020F0502020204030204" pitchFamily="34" charset="0"/>
                <a:ea typeface="Calibri" panose="020F0502020204030204" pitchFamily="34" charset="0"/>
                <a:cs typeface="Times New Roman" panose="02020603050405020304" pitchFamily="18" charset="0"/>
              </a:rPr>
              <a:t>, S., </a:t>
            </a:r>
            <a:r>
              <a:rPr lang="en-US" sz="1500" err="1">
                <a:effectLst/>
                <a:latin typeface="Calibri" panose="020F0502020204030204" pitchFamily="34" charset="0"/>
                <a:ea typeface="Calibri" panose="020F0502020204030204" pitchFamily="34" charset="0"/>
                <a:cs typeface="Times New Roman" panose="02020603050405020304" pitchFamily="18" charset="0"/>
              </a:rPr>
              <a:t>Vinchon</a:t>
            </a:r>
            <a:r>
              <a:rPr lang="en-US" sz="1500">
                <a:effectLst/>
                <a:latin typeface="Calibri" panose="020F0502020204030204" pitchFamily="34" charset="0"/>
                <a:ea typeface="Calibri" panose="020F0502020204030204" pitchFamily="34" charset="0"/>
                <a:cs typeface="Times New Roman" panose="02020603050405020304" pitchFamily="18" charset="0"/>
              </a:rPr>
              <a:t>, F., El Hayek, S., </a:t>
            </a:r>
            <a:r>
              <a:rPr lang="en-US" sz="1500" err="1">
                <a:effectLst/>
                <a:latin typeface="Calibri" panose="020F0502020204030204" pitchFamily="34" charset="0"/>
                <a:ea typeface="Calibri" panose="020F0502020204030204" pitchFamily="34" charset="0"/>
                <a:cs typeface="Times New Roman" panose="02020603050405020304" pitchFamily="18" charset="0"/>
              </a:rPr>
              <a:t>Augereau-Landais</a:t>
            </a:r>
            <a:r>
              <a:rPr lang="en-US" sz="1500">
                <a:effectLst/>
                <a:latin typeface="Calibri" panose="020F0502020204030204" pitchFamily="34" charset="0"/>
                <a:ea typeface="Calibri" panose="020F0502020204030204" pitchFamily="34" charset="0"/>
                <a:cs typeface="Times New Roman" panose="02020603050405020304" pitchFamily="18" charset="0"/>
              </a:rPr>
              <a:t>, M., </a:t>
            </a:r>
            <a:r>
              <a:rPr lang="en-US" sz="1500" err="1">
                <a:effectLst/>
                <a:latin typeface="Calibri" panose="020F0502020204030204" pitchFamily="34" charset="0"/>
                <a:ea typeface="Calibri" panose="020F0502020204030204" pitchFamily="34" charset="0"/>
                <a:cs typeface="Times New Roman" panose="02020603050405020304" pitchFamily="18" charset="0"/>
              </a:rPr>
              <a:t>Mourey</a:t>
            </a:r>
            <a:r>
              <a:rPr lang="en-US" sz="1500">
                <a:effectLst/>
                <a:latin typeface="Calibri" panose="020F0502020204030204" pitchFamily="34" charset="0"/>
                <a:ea typeface="Calibri" panose="020F0502020204030204" pitchFamily="34" charset="0"/>
                <a:cs typeface="Times New Roman" panose="02020603050405020304" pitchFamily="18" charset="0"/>
              </a:rPr>
              <a:t>, F. and </a:t>
            </a:r>
            <a:r>
              <a:rPr lang="en-US" sz="1500" err="1">
                <a:effectLst/>
                <a:latin typeface="Calibri" panose="020F0502020204030204" pitchFamily="34" charset="0"/>
                <a:ea typeface="Calibri" panose="020F0502020204030204" pitchFamily="34" charset="0"/>
                <a:cs typeface="Times New Roman" panose="02020603050405020304" pitchFamily="18" charset="0"/>
              </a:rPr>
              <a:t>Feybesse</a:t>
            </a:r>
            <a:r>
              <a:rPr lang="en-US" sz="1500">
                <a:effectLst/>
                <a:latin typeface="Calibri" panose="020F0502020204030204" pitchFamily="34" charset="0"/>
                <a:ea typeface="Calibri" panose="020F0502020204030204" pitchFamily="34" charset="0"/>
                <a:cs typeface="Times New Roman" panose="02020603050405020304" pitchFamily="18" charset="0"/>
              </a:rPr>
              <a:t>, C., 2023. Creativity, critical thinking, communication, and collaboration: Assessment, certification, and promotion of 21st century skills for the future of work and education. Journal of Intelligence, 11(3), p.54.</a:t>
            </a:r>
          </a:p>
          <a:p>
            <a:pPr marL="0" marR="0" algn="just">
              <a:lnSpc>
                <a:spcPct val="107000"/>
              </a:lnSpc>
              <a:spcBef>
                <a:spcPts val="0"/>
              </a:spcBef>
              <a:spcAft>
                <a:spcPts val="0"/>
              </a:spcAft>
            </a:pPr>
            <a:r>
              <a:rPr lang="en-US" sz="1500">
                <a:effectLst/>
                <a:latin typeface="Calibri" panose="020F0502020204030204" pitchFamily="34" charset="0"/>
                <a:ea typeface="Calibri" panose="020F0502020204030204" pitchFamily="34" charset="0"/>
                <a:cs typeface="Times New Roman" panose="02020603050405020304" pitchFamily="18" charset="0"/>
              </a:rPr>
              <a:t>TSFCM, 2024. The benefits of critical thinking for students. Available at: https://tscfm.org/blogs/the-benefits-of-critical-thinking-for-students/ (Accessed: 11 June 2026).</a:t>
            </a:r>
          </a:p>
        </p:txBody>
      </p:sp>
    </p:spTree>
    <p:extLst>
      <p:ext uri="{BB962C8B-B14F-4D97-AF65-F5344CB8AC3E}">
        <p14:creationId xmlns:p14="http://schemas.microsoft.com/office/powerpoint/2010/main" val="3491435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8174-3D10-86B9-B605-7CD6FDDCD456}"/>
              </a:ext>
            </a:extLst>
          </p:cNvPr>
          <p:cNvSpPr>
            <a:spLocks noGrp="1"/>
          </p:cNvSpPr>
          <p:nvPr>
            <p:ph type="title"/>
          </p:nvPr>
        </p:nvSpPr>
        <p:spPr>
          <a:xfrm>
            <a:off x="1594039" y="2240280"/>
            <a:ext cx="10018713" cy="1752599"/>
          </a:xfrm>
        </p:spPr>
        <p:txBody>
          <a:bodyPr>
            <a:normAutofit/>
          </a:bodyPr>
          <a:lstStyle/>
          <a:p>
            <a:r>
              <a:rPr lang="en-GB" sz="6000" b="1" i="1" noProof="0"/>
              <a:t>ANY QUESTIONS?</a:t>
            </a:r>
          </a:p>
        </p:txBody>
      </p:sp>
    </p:spTree>
    <p:extLst>
      <p:ext uri="{BB962C8B-B14F-4D97-AF65-F5344CB8AC3E}">
        <p14:creationId xmlns:p14="http://schemas.microsoft.com/office/powerpoint/2010/main" val="2325533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
            <a:extLst>
              <a:ext uri="{FF2B5EF4-FFF2-40B4-BE49-F238E27FC236}">
                <a16:creationId xmlns:a16="http://schemas.microsoft.com/office/drawing/2014/main" id="{E2590DD1-5DB4-E1CE-4EE0-6D10FC8270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2185" y="1880807"/>
            <a:ext cx="5528169" cy="36787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300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8ecddd3b0bbdf2842529f5265cc37a8d">
  <xsd:schema xmlns:xsd="http://www.w3.org/2001/XMLSchema" xmlns:xs="http://www.w3.org/2001/XMLSchema" xmlns:p="http://schemas.microsoft.com/office/2006/metadata/properties" xmlns:ns3="3ef5847a-e696-4fee-a2c0-6c3f87568321" targetNamespace="http://schemas.microsoft.com/office/2006/metadata/properties" ma:root="true" ma:fieldsID="69071df78b38bfd9ae0e55be9b1f54d0"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73DCCC-77BF-4917-8EE1-6A2A106869A2}">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D049A9F-0FE1-42C6-A457-6F224D9B72A9}">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DD2CE3E-67EF-4A45-9933-6D91FF7708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Parallax</Template>
  <Application>Microsoft Office PowerPoint</Application>
  <PresentationFormat>Widescreen</PresentationFormat>
  <Slides>10</Slides>
  <Notes>7</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Developing Critical Thinking Skills for Professional Practice in Health and Social Care</vt:lpstr>
      <vt:lpstr>Introduction to Critical Thinking </vt:lpstr>
      <vt:lpstr>Importance of Critical Thinking in Health and Social Care Practice</vt:lpstr>
      <vt:lpstr>Critical Thinking Model – Gibbs’ Reflective Cycle </vt:lpstr>
      <vt:lpstr>Applying Critical Thinking in a Health and Social Care Setting</vt:lpstr>
      <vt:lpstr>Personal Development and Employability Benefits of Critical Thinking </vt:lpstr>
      <vt:lpstr>Conclusion</vt:lpstr>
      <vt:lpstr>References</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Critical Thinking Skills for Professional Practice in Health and Social Care</dc:title>
  <dc:creator>user</dc:creator>
  <cp:revision>1</cp:revision>
  <dcterms:created xsi:type="dcterms:W3CDTF">2026-06-11T12:32:07Z</dcterms:created>
  <dcterms:modified xsi:type="dcterms:W3CDTF">2026-06-13T20:10:09Z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