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5"/>
  </p:notesMasterIdLst>
  <p:sldIdLst>
    <p:sldId id="256" r:id="rId2"/>
    <p:sldId id="668" r:id="rId3"/>
    <p:sldId id="669" r:id="rId4"/>
    <p:sldId id="272" r:id="rId5"/>
    <p:sldId id="306" r:id="rId6"/>
    <p:sldId id="308" r:id="rId7"/>
    <p:sldId id="670" r:id="rId8"/>
    <p:sldId id="703" r:id="rId9"/>
    <p:sldId id="705" r:id="rId10"/>
    <p:sldId id="672" r:id="rId11"/>
    <p:sldId id="679" r:id="rId12"/>
    <p:sldId id="684" r:id="rId13"/>
    <p:sldId id="685" r:id="rId14"/>
    <p:sldId id="686" r:id="rId15"/>
    <p:sldId id="675" r:id="rId16"/>
    <p:sldId id="676" r:id="rId17"/>
    <p:sldId id="677" r:id="rId18"/>
    <p:sldId id="678" r:id="rId19"/>
    <p:sldId id="680" r:id="rId20"/>
    <p:sldId id="681" r:id="rId21"/>
    <p:sldId id="683" r:id="rId22"/>
    <p:sldId id="698" r:id="rId23"/>
    <p:sldId id="700" r:id="rId24"/>
    <p:sldId id="704" r:id="rId25"/>
    <p:sldId id="701" r:id="rId26"/>
    <p:sldId id="689" r:id="rId27"/>
    <p:sldId id="688" r:id="rId28"/>
    <p:sldId id="702" r:id="rId29"/>
    <p:sldId id="690" r:id="rId30"/>
    <p:sldId id="693" r:id="rId31"/>
    <p:sldId id="692" r:id="rId32"/>
    <p:sldId id="691" r:id="rId33"/>
    <p:sldId id="694" r:id="rId34"/>
    <p:sldId id="699" r:id="rId35"/>
    <p:sldId id="695" r:id="rId36"/>
    <p:sldId id="372" r:id="rId37"/>
    <p:sldId id="350" r:id="rId38"/>
    <p:sldId id="351" r:id="rId39"/>
    <p:sldId id="352" r:id="rId40"/>
    <p:sldId id="353" r:id="rId41"/>
    <p:sldId id="373" r:id="rId42"/>
    <p:sldId id="697" r:id="rId43"/>
    <p:sldId id="69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DC207F-43F2-4C4D-8397-20ED56C65BAE}" v="41" dt="2026-09-25T15:42:55.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031" autoAdjust="0"/>
    <p:restoredTop sz="96247" autoAdjust="0"/>
  </p:normalViewPr>
  <p:slideViewPr>
    <p:cSldViewPr snapToGrid="0">
      <p:cViewPr varScale="1">
        <p:scale>
          <a:sx n="104" d="100"/>
          <a:sy n="104" d="100"/>
        </p:scale>
        <p:origin x="10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undo custSel addSld delSld modSld">
      <pc:chgData name="Hoang Dang Nguyen" userId="1de6b3a7-5191-4a0c-8968-b8f905305e1d" providerId="ADAL" clId="{1479FA30-7CD6-43D6-9981-0488DB1D0CB6}" dt="2026-09-25T15:42:55.572" v="130" actId="1036"/>
      <pc:docMkLst>
        <pc:docMk/>
      </pc:docMkLst>
      <pc:sldChg chg="modSp mod">
        <pc:chgData name="Hoang Dang Nguyen" userId="1de6b3a7-5191-4a0c-8968-b8f905305e1d" providerId="ADAL" clId="{1479FA30-7CD6-43D6-9981-0488DB1D0CB6}" dt="2026-09-25T10:37:28.342" v="12" actId="207"/>
        <pc:sldMkLst>
          <pc:docMk/>
          <pc:sldMk cId="2908505157" sldId="672"/>
        </pc:sldMkLst>
        <pc:spChg chg="mod">
          <ac:chgData name="Hoang Dang Nguyen" userId="1de6b3a7-5191-4a0c-8968-b8f905305e1d" providerId="ADAL" clId="{1479FA30-7CD6-43D6-9981-0488DB1D0CB6}" dt="2026-09-25T10:37:28.342" v="12" actId="207"/>
          <ac:spMkLst>
            <pc:docMk/>
            <pc:sldMk cId="2908505157" sldId="672"/>
            <ac:spMk id="3" creationId="{F7FC45F0-8DC5-CCA8-9F1C-DDA579458633}"/>
          </ac:spMkLst>
        </pc:spChg>
      </pc:sldChg>
      <pc:sldChg chg="del">
        <pc:chgData name="Hoang Dang Nguyen" userId="1de6b3a7-5191-4a0c-8968-b8f905305e1d" providerId="ADAL" clId="{1479FA30-7CD6-43D6-9981-0488DB1D0CB6}" dt="2026-09-25T13:32:28.417" v="32" actId="47"/>
        <pc:sldMkLst>
          <pc:docMk/>
          <pc:sldMk cId="1311197664" sldId="674"/>
        </pc:sldMkLst>
      </pc:sldChg>
      <pc:sldChg chg="addSp delSp modSp mod">
        <pc:chgData name="Hoang Dang Nguyen" userId="1de6b3a7-5191-4a0c-8968-b8f905305e1d" providerId="ADAL" clId="{1479FA30-7CD6-43D6-9981-0488DB1D0CB6}" dt="2026-09-25T10:56:07.358" v="29" actId="1076"/>
        <pc:sldMkLst>
          <pc:docMk/>
          <pc:sldMk cId="118814102" sldId="699"/>
        </pc:sldMkLst>
        <pc:spChg chg="mod">
          <ac:chgData name="Hoang Dang Nguyen" userId="1de6b3a7-5191-4a0c-8968-b8f905305e1d" providerId="ADAL" clId="{1479FA30-7CD6-43D6-9981-0488DB1D0CB6}" dt="2026-09-25T10:55:47.874" v="26" actId="20577"/>
          <ac:spMkLst>
            <pc:docMk/>
            <pc:sldMk cId="118814102" sldId="699"/>
            <ac:spMk id="3" creationId="{978B6F80-1FA9-F71B-1006-216478CF2009}"/>
          </ac:spMkLst>
        </pc:spChg>
        <pc:picChg chg="add mod">
          <ac:chgData name="Hoang Dang Nguyen" userId="1de6b3a7-5191-4a0c-8968-b8f905305e1d" providerId="ADAL" clId="{1479FA30-7CD6-43D6-9981-0488DB1D0CB6}" dt="2026-09-25T10:56:07.358" v="29" actId="1076"/>
          <ac:picMkLst>
            <pc:docMk/>
            <pc:sldMk cId="118814102" sldId="699"/>
            <ac:picMk id="6" creationId="{871BA6E6-2EF5-616E-E091-AEFE082995E2}"/>
          </ac:picMkLst>
        </pc:picChg>
        <pc:picChg chg="add del">
          <ac:chgData name="Hoang Dang Nguyen" userId="1de6b3a7-5191-4a0c-8968-b8f905305e1d" providerId="ADAL" clId="{1479FA30-7CD6-43D6-9981-0488DB1D0CB6}" dt="2026-09-25T10:56:02.144" v="27" actId="478"/>
          <ac:picMkLst>
            <pc:docMk/>
            <pc:sldMk cId="118814102" sldId="699"/>
            <ac:picMk id="8" creationId="{84F182C2-DCF1-F7DF-F921-4F9E95E3A5D5}"/>
          </ac:picMkLst>
        </pc:picChg>
      </pc:sldChg>
      <pc:sldChg chg="addSp delSp modSp new mod">
        <pc:chgData name="Hoang Dang Nguyen" userId="1de6b3a7-5191-4a0c-8968-b8f905305e1d" providerId="ADAL" clId="{1479FA30-7CD6-43D6-9981-0488DB1D0CB6}" dt="2026-09-25T15:42:55.572" v="130" actId="1036"/>
        <pc:sldMkLst>
          <pc:docMk/>
          <pc:sldMk cId="1760141752" sldId="705"/>
        </pc:sldMkLst>
        <pc:spChg chg="mod">
          <ac:chgData name="Hoang Dang Nguyen" userId="1de6b3a7-5191-4a0c-8968-b8f905305e1d" providerId="ADAL" clId="{1479FA30-7CD6-43D6-9981-0488DB1D0CB6}" dt="2026-09-25T15:42:55.572" v="130" actId="1036"/>
          <ac:spMkLst>
            <pc:docMk/>
            <pc:sldMk cId="1760141752" sldId="705"/>
            <ac:spMk id="2" creationId="{769C8AEC-8C18-B226-FFFA-C0357E9C578E}"/>
          </ac:spMkLst>
        </pc:spChg>
        <pc:spChg chg="add del mod">
          <ac:chgData name="Hoang Dang Nguyen" userId="1de6b3a7-5191-4a0c-8968-b8f905305e1d" providerId="ADAL" clId="{1479FA30-7CD6-43D6-9981-0488DB1D0CB6}" dt="2026-09-25T15:42:49.010" v="103" actId="478"/>
          <ac:spMkLst>
            <pc:docMk/>
            <pc:sldMk cId="1760141752" sldId="705"/>
            <ac:spMk id="5" creationId="{BAF315C1-AA55-B495-5A27-F52788FD48ED}"/>
          </ac:spMkLst>
        </pc:spChg>
        <pc:picChg chg="add mod modCrop">
          <ac:chgData name="Hoang Dang Nguyen" userId="1de6b3a7-5191-4a0c-8968-b8f905305e1d" providerId="ADAL" clId="{1479FA30-7CD6-43D6-9981-0488DB1D0CB6}" dt="2026-09-25T15:42:42.341" v="100" actId="1036"/>
          <ac:picMkLst>
            <pc:docMk/>
            <pc:sldMk cId="1760141752" sldId="705"/>
            <ac:picMk id="6" creationId="{1553D12B-353D-AC49-0E1F-E87D1C06673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91A495-49ED-4D58-9210-2BA258D4EC9B}" type="doc">
      <dgm:prSet loTypeId="urn:microsoft.com/office/officeart/2005/8/layout/cycle5" loCatId="cycle" qsTypeId="urn:microsoft.com/office/officeart/2005/8/quickstyle/simple1#1" qsCatId="simple" csTypeId="urn:microsoft.com/office/officeart/2005/8/colors/accent1_2#1" csCatId="accent1" phldr="1"/>
      <dgm:spPr/>
      <dgm:t>
        <a:bodyPr/>
        <a:lstStyle/>
        <a:p>
          <a:endParaRPr lang="en-GB"/>
        </a:p>
      </dgm:t>
    </dgm:pt>
    <dgm:pt modelId="{559225EA-DDEF-4376-96AA-868B4389B55F}">
      <dgm:prSet phldrT="[Text]" custT="1"/>
      <dgm:spPr/>
      <dgm:t>
        <a:bodyPr/>
        <a:lstStyle/>
        <a:p>
          <a:r>
            <a:rPr lang="en-GB" sz="2000" dirty="0"/>
            <a:t>Observation</a:t>
          </a:r>
        </a:p>
      </dgm:t>
    </dgm:pt>
    <dgm:pt modelId="{1DE71F8B-54AF-4631-8893-00D551BF8BD1}" type="parTrans" cxnId="{DC311B99-F51D-4EA7-B7FD-3BC6930C996D}">
      <dgm:prSet/>
      <dgm:spPr/>
      <dgm:t>
        <a:bodyPr/>
        <a:lstStyle/>
        <a:p>
          <a:endParaRPr lang="en-GB"/>
        </a:p>
      </dgm:t>
    </dgm:pt>
    <dgm:pt modelId="{5093D6B0-E7FC-4F6D-90CB-7590DDEE03A4}" type="sibTrans" cxnId="{DC311B99-F51D-4EA7-B7FD-3BC6930C996D}">
      <dgm:prSet/>
      <dgm:spPr/>
      <dgm:t>
        <a:bodyPr/>
        <a:lstStyle/>
        <a:p>
          <a:endParaRPr lang="en-GB"/>
        </a:p>
      </dgm:t>
    </dgm:pt>
    <dgm:pt modelId="{A287FE33-7567-4AFC-B00D-6F04A377A16E}">
      <dgm:prSet phldrT="[Text]" custT="1"/>
      <dgm:spPr/>
      <dgm:t>
        <a:bodyPr/>
        <a:lstStyle/>
        <a:p>
          <a:r>
            <a:rPr lang="en-GB" sz="1800" dirty="0"/>
            <a:t>Experimentation</a:t>
          </a:r>
        </a:p>
      </dgm:t>
    </dgm:pt>
    <dgm:pt modelId="{34F2F9F6-D4AF-435B-A488-55525CE51139}" type="parTrans" cxnId="{DD17FC0D-2920-4F84-B1EE-38F891474458}">
      <dgm:prSet/>
      <dgm:spPr/>
      <dgm:t>
        <a:bodyPr/>
        <a:lstStyle/>
        <a:p>
          <a:endParaRPr lang="en-GB"/>
        </a:p>
      </dgm:t>
    </dgm:pt>
    <dgm:pt modelId="{63D1AA0D-4176-457C-BE87-2BE17E003F98}" type="sibTrans" cxnId="{DD17FC0D-2920-4F84-B1EE-38F891474458}">
      <dgm:prSet/>
      <dgm:spPr/>
      <dgm:t>
        <a:bodyPr/>
        <a:lstStyle/>
        <a:p>
          <a:endParaRPr lang="en-GB"/>
        </a:p>
      </dgm:t>
    </dgm:pt>
    <dgm:pt modelId="{52EA5648-8525-4C2D-B830-A8FDA0A320D7}">
      <dgm:prSet phldrT="[Text]" custT="1"/>
      <dgm:spPr/>
      <dgm:t>
        <a:bodyPr/>
        <a:lstStyle/>
        <a:p>
          <a:r>
            <a:rPr lang="en-GB" sz="1800" dirty="0"/>
            <a:t>Analysis</a:t>
          </a:r>
        </a:p>
      </dgm:t>
    </dgm:pt>
    <dgm:pt modelId="{F407BCBB-1823-4DF3-B2BD-FB320051B8B1}" type="parTrans" cxnId="{823E9273-2282-405E-9864-A4EC6A23A85C}">
      <dgm:prSet/>
      <dgm:spPr/>
      <dgm:t>
        <a:bodyPr/>
        <a:lstStyle/>
        <a:p>
          <a:endParaRPr lang="en-GB"/>
        </a:p>
      </dgm:t>
    </dgm:pt>
    <dgm:pt modelId="{9E902B34-77A9-45C9-B8A1-8DD63BD2FC90}" type="sibTrans" cxnId="{823E9273-2282-405E-9864-A4EC6A23A85C}">
      <dgm:prSet/>
      <dgm:spPr/>
      <dgm:t>
        <a:bodyPr/>
        <a:lstStyle/>
        <a:p>
          <a:endParaRPr lang="en-GB"/>
        </a:p>
      </dgm:t>
    </dgm:pt>
    <dgm:pt modelId="{A94B5299-C4D0-4772-B613-084D4E92449D}">
      <dgm:prSet phldrT="[Text]" custT="1"/>
      <dgm:spPr/>
      <dgm:t>
        <a:bodyPr/>
        <a:lstStyle/>
        <a:p>
          <a:r>
            <a:rPr lang="en-GB" sz="1800" dirty="0"/>
            <a:t>Conclusion</a:t>
          </a:r>
        </a:p>
      </dgm:t>
    </dgm:pt>
    <dgm:pt modelId="{A8FDD7AA-0C65-47E5-A077-805FB6519E76}" type="parTrans" cxnId="{E5E1E40C-D04A-4B50-A863-B4262C5392F3}">
      <dgm:prSet/>
      <dgm:spPr/>
      <dgm:t>
        <a:bodyPr/>
        <a:lstStyle/>
        <a:p>
          <a:endParaRPr lang="en-GB"/>
        </a:p>
      </dgm:t>
    </dgm:pt>
    <dgm:pt modelId="{ECA8DEDE-00FA-446C-8F49-2426F93CA7F2}" type="sibTrans" cxnId="{E5E1E40C-D04A-4B50-A863-B4262C5392F3}">
      <dgm:prSet/>
      <dgm:spPr/>
      <dgm:t>
        <a:bodyPr/>
        <a:lstStyle/>
        <a:p>
          <a:endParaRPr lang="en-GB"/>
        </a:p>
      </dgm:t>
    </dgm:pt>
    <dgm:pt modelId="{3BC6D754-B504-4409-A9F2-C8607C7AB20B}">
      <dgm:prSet phldrT="[Text]" custT="1"/>
      <dgm:spPr/>
      <dgm:t>
        <a:bodyPr/>
        <a:lstStyle/>
        <a:p>
          <a:r>
            <a:rPr lang="en-GB" sz="1800" dirty="0"/>
            <a:t>Hypothesis formulation</a:t>
          </a:r>
        </a:p>
      </dgm:t>
    </dgm:pt>
    <dgm:pt modelId="{9B1A9C46-8863-4C7C-B302-0CB4055BB3BA}" type="parTrans" cxnId="{1B2E9F8C-3142-461E-93B7-1A2D748D62F5}">
      <dgm:prSet/>
      <dgm:spPr/>
      <dgm:t>
        <a:bodyPr/>
        <a:lstStyle/>
        <a:p>
          <a:endParaRPr lang="en-GB"/>
        </a:p>
      </dgm:t>
    </dgm:pt>
    <dgm:pt modelId="{82568803-6B21-4911-8A65-1F319F1C88AC}" type="sibTrans" cxnId="{1B2E9F8C-3142-461E-93B7-1A2D748D62F5}">
      <dgm:prSet/>
      <dgm:spPr/>
      <dgm:t>
        <a:bodyPr/>
        <a:lstStyle/>
        <a:p>
          <a:endParaRPr lang="en-GB"/>
        </a:p>
      </dgm:t>
    </dgm:pt>
    <dgm:pt modelId="{BF03CCBB-9847-42AA-9DC7-4B70D554B04C}" type="pres">
      <dgm:prSet presAssocID="{3C91A495-49ED-4D58-9210-2BA258D4EC9B}" presName="cycle" presStyleCnt="0">
        <dgm:presLayoutVars>
          <dgm:dir/>
          <dgm:resizeHandles val="exact"/>
        </dgm:presLayoutVars>
      </dgm:prSet>
      <dgm:spPr/>
    </dgm:pt>
    <dgm:pt modelId="{6C0A9084-21A4-43C9-A6AD-40AC89E2A447}" type="pres">
      <dgm:prSet presAssocID="{559225EA-DDEF-4376-96AA-868B4389B55F}" presName="node" presStyleLbl="node1" presStyleIdx="0" presStyleCnt="5" custScaleX="161361">
        <dgm:presLayoutVars>
          <dgm:bulletEnabled val="1"/>
        </dgm:presLayoutVars>
      </dgm:prSet>
      <dgm:spPr/>
    </dgm:pt>
    <dgm:pt modelId="{CB10494B-C96E-484B-B081-BA16383E0787}" type="pres">
      <dgm:prSet presAssocID="{559225EA-DDEF-4376-96AA-868B4389B55F}" presName="spNode" presStyleCnt="0"/>
      <dgm:spPr/>
    </dgm:pt>
    <dgm:pt modelId="{F4D5ECE1-CC1C-4C95-A708-F581BC86A2AE}" type="pres">
      <dgm:prSet presAssocID="{5093D6B0-E7FC-4F6D-90CB-7590DDEE03A4}" presName="sibTrans" presStyleLbl="sibTrans1D1" presStyleIdx="0" presStyleCnt="5"/>
      <dgm:spPr/>
    </dgm:pt>
    <dgm:pt modelId="{400A918A-1D12-43DB-BC47-5D1E94B5D35B}" type="pres">
      <dgm:prSet presAssocID="{3BC6D754-B504-4409-A9F2-C8607C7AB20B}" presName="node" presStyleLbl="node1" presStyleIdx="1" presStyleCnt="5" custScaleX="161361">
        <dgm:presLayoutVars>
          <dgm:bulletEnabled val="1"/>
        </dgm:presLayoutVars>
      </dgm:prSet>
      <dgm:spPr/>
    </dgm:pt>
    <dgm:pt modelId="{99163486-922B-48A8-9A66-BB8F349385EA}" type="pres">
      <dgm:prSet presAssocID="{3BC6D754-B504-4409-A9F2-C8607C7AB20B}" presName="spNode" presStyleCnt="0"/>
      <dgm:spPr/>
    </dgm:pt>
    <dgm:pt modelId="{D7EDCAFB-138F-495A-95BA-6AFB7456FB36}" type="pres">
      <dgm:prSet presAssocID="{82568803-6B21-4911-8A65-1F319F1C88AC}" presName="sibTrans" presStyleLbl="sibTrans1D1" presStyleIdx="1" presStyleCnt="5"/>
      <dgm:spPr/>
    </dgm:pt>
    <dgm:pt modelId="{683A8858-050C-4853-BD7D-07F5095864D9}" type="pres">
      <dgm:prSet presAssocID="{A287FE33-7567-4AFC-B00D-6F04A377A16E}" presName="node" presStyleLbl="node1" presStyleIdx="2" presStyleCnt="5" custScaleX="161361" custRadScaleRad="105703" custRadScaleInc="-49732">
        <dgm:presLayoutVars>
          <dgm:bulletEnabled val="1"/>
        </dgm:presLayoutVars>
      </dgm:prSet>
      <dgm:spPr/>
    </dgm:pt>
    <dgm:pt modelId="{9111B34A-A6FA-43E0-92BD-64A786850F25}" type="pres">
      <dgm:prSet presAssocID="{A287FE33-7567-4AFC-B00D-6F04A377A16E}" presName="spNode" presStyleCnt="0"/>
      <dgm:spPr/>
    </dgm:pt>
    <dgm:pt modelId="{02C287E3-5304-4689-A7FA-DB55A9BE0666}" type="pres">
      <dgm:prSet presAssocID="{63D1AA0D-4176-457C-BE87-2BE17E003F98}" presName="sibTrans" presStyleLbl="sibTrans1D1" presStyleIdx="2" presStyleCnt="5"/>
      <dgm:spPr/>
    </dgm:pt>
    <dgm:pt modelId="{7AAAC191-7908-47B1-AA47-20314EF2D6F1}" type="pres">
      <dgm:prSet presAssocID="{52EA5648-8525-4C2D-B830-A8FDA0A320D7}" presName="node" presStyleLbl="node1" presStyleIdx="3" presStyleCnt="5" custScaleX="161361" custRadScaleRad="105022" custRadScaleInc="49937">
        <dgm:presLayoutVars>
          <dgm:bulletEnabled val="1"/>
        </dgm:presLayoutVars>
      </dgm:prSet>
      <dgm:spPr/>
    </dgm:pt>
    <dgm:pt modelId="{8591963D-563A-4CB3-AA72-2BCDFBF4F5E5}" type="pres">
      <dgm:prSet presAssocID="{52EA5648-8525-4C2D-B830-A8FDA0A320D7}" presName="spNode" presStyleCnt="0"/>
      <dgm:spPr/>
    </dgm:pt>
    <dgm:pt modelId="{98C99F8C-B77A-40B3-BF52-DBBED2F68F53}" type="pres">
      <dgm:prSet presAssocID="{9E902B34-77A9-45C9-B8A1-8DD63BD2FC90}" presName="sibTrans" presStyleLbl="sibTrans1D1" presStyleIdx="3" presStyleCnt="5"/>
      <dgm:spPr/>
    </dgm:pt>
    <dgm:pt modelId="{CD86C57C-6ACD-4384-A80F-5848FD9494CB}" type="pres">
      <dgm:prSet presAssocID="{A94B5299-C4D0-4772-B613-084D4E92449D}" presName="node" presStyleLbl="node1" presStyleIdx="4" presStyleCnt="5" custScaleX="161361">
        <dgm:presLayoutVars>
          <dgm:bulletEnabled val="1"/>
        </dgm:presLayoutVars>
      </dgm:prSet>
      <dgm:spPr/>
    </dgm:pt>
    <dgm:pt modelId="{B3C99E50-A879-48B7-8929-8ACABB3D3A2B}" type="pres">
      <dgm:prSet presAssocID="{A94B5299-C4D0-4772-B613-084D4E92449D}" presName="spNode" presStyleCnt="0"/>
      <dgm:spPr/>
    </dgm:pt>
    <dgm:pt modelId="{255C34FA-220C-4C76-A59E-3696AEF45A4D}" type="pres">
      <dgm:prSet presAssocID="{ECA8DEDE-00FA-446C-8F49-2426F93CA7F2}" presName="sibTrans" presStyleLbl="sibTrans1D1" presStyleIdx="4" presStyleCnt="5"/>
      <dgm:spPr/>
    </dgm:pt>
  </dgm:ptLst>
  <dgm:cxnLst>
    <dgm:cxn modelId="{F4C03B00-F502-4D5C-832E-5ABA186D244B}" type="presOf" srcId="{3C91A495-49ED-4D58-9210-2BA258D4EC9B}" destId="{BF03CCBB-9847-42AA-9DC7-4B70D554B04C}" srcOrd="0" destOrd="0" presId="urn:microsoft.com/office/officeart/2005/8/layout/cycle5"/>
    <dgm:cxn modelId="{C71A8D08-77FA-409B-BB3B-9946A52ACB78}" type="presOf" srcId="{9E902B34-77A9-45C9-B8A1-8DD63BD2FC90}" destId="{98C99F8C-B77A-40B3-BF52-DBBED2F68F53}" srcOrd="0" destOrd="0" presId="urn:microsoft.com/office/officeart/2005/8/layout/cycle5"/>
    <dgm:cxn modelId="{E5E1E40C-D04A-4B50-A863-B4262C5392F3}" srcId="{3C91A495-49ED-4D58-9210-2BA258D4EC9B}" destId="{A94B5299-C4D0-4772-B613-084D4E92449D}" srcOrd="4" destOrd="0" parTransId="{A8FDD7AA-0C65-47E5-A077-805FB6519E76}" sibTransId="{ECA8DEDE-00FA-446C-8F49-2426F93CA7F2}"/>
    <dgm:cxn modelId="{DD17FC0D-2920-4F84-B1EE-38F891474458}" srcId="{3C91A495-49ED-4D58-9210-2BA258D4EC9B}" destId="{A287FE33-7567-4AFC-B00D-6F04A377A16E}" srcOrd="2" destOrd="0" parTransId="{34F2F9F6-D4AF-435B-A488-55525CE51139}" sibTransId="{63D1AA0D-4176-457C-BE87-2BE17E003F98}"/>
    <dgm:cxn modelId="{DC4BE417-15A0-4DD7-B86F-E323E007C4A2}" type="presOf" srcId="{63D1AA0D-4176-457C-BE87-2BE17E003F98}" destId="{02C287E3-5304-4689-A7FA-DB55A9BE0666}" srcOrd="0" destOrd="0" presId="urn:microsoft.com/office/officeart/2005/8/layout/cycle5"/>
    <dgm:cxn modelId="{40A99725-593B-49EE-9B03-09AB795579AD}" type="presOf" srcId="{82568803-6B21-4911-8A65-1F319F1C88AC}" destId="{D7EDCAFB-138F-495A-95BA-6AFB7456FB36}" srcOrd="0" destOrd="0" presId="urn:microsoft.com/office/officeart/2005/8/layout/cycle5"/>
    <dgm:cxn modelId="{C4A8C22A-D222-4C93-B948-1EFF3D272792}" type="presOf" srcId="{ECA8DEDE-00FA-446C-8F49-2426F93CA7F2}" destId="{255C34FA-220C-4C76-A59E-3696AEF45A4D}" srcOrd="0" destOrd="0" presId="urn:microsoft.com/office/officeart/2005/8/layout/cycle5"/>
    <dgm:cxn modelId="{DF60AD37-AEFD-4986-8B24-D7649E96028A}" type="presOf" srcId="{5093D6B0-E7FC-4F6D-90CB-7590DDEE03A4}" destId="{F4D5ECE1-CC1C-4C95-A708-F581BC86A2AE}" srcOrd="0" destOrd="0" presId="urn:microsoft.com/office/officeart/2005/8/layout/cycle5"/>
    <dgm:cxn modelId="{A69FCB61-1603-4CED-B0BE-8F855E44A1DA}" type="presOf" srcId="{52EA5648-8525-4C2D-B830-A8FDA0A320D7}" destId="{7AAAC191-7908-47B1-AA47-20314EF2D6F1}" srcOrd="0" destOrd="0" presId="urn:microsoft.com/office/officeart/2005/8/layout/cycle5"/>
    <dgm:cxn modelId="{D6FF4E48-FD3D-4380-8E68-A93FD8821B46}" type="presOf" srcId="{3BC6D754-B504-4409-A9F2-C8607C7AB20B}" destId="{400A918A-1D12-43DB-BC47-5D1E94B5D35B}" srcOrd="0" destOrd="0" presId="urn:microsoft.com/office/officeart/2005/8/layout/cycle5"/>
    <dgm:cxn modelId="{823E9273-2282-405E-9864-A4EC6A23A85C}" srcId="{3C91A495-49ED-4D58-9210-2BA258D4EC9B}" destId="{52EA5648-8525-4C2D-B830-A8FDA0A320D7}" srcOrd="3" destOrd="0" parTransId="{F407BCBB-1823-4DF3-B2BD-FB320051B8B1}" sibTransId="{9E902B34-77A9-45C9-B8A1-8DD63BD2FC90}"/>
    <dgm:cxn modelId="{FC6DF578-1C6A-433A-A25A-C6D9B26975DA}" type="presOf" srcId="{A94B5299-C4D0-4772-B613-084D4E92449D}" destId="{CD86C57C-6ACD-4384-A80F-5848FD9494CB}" srcOrd="0" destOrd="0" presId="urn:microsoft.com/office/officeart/2005/8/layout/cycle5"/>
    <dgm:cxn modelId="{9449EF5A-E8A9-4AE1-8FF7-5AD286242534}" type="presOf" srcId="{559225EA-DDEF-4376-96AA-868B4389B55F}" destId="{6C0A9084-21A4-43C9-A6AD-40AC89E2A447}" srcOrd="0" destOrd="0" presId="urn:microsoft.com/office/officeart/2005/8/layout/cycle5"/>
    <dgm:cxn modelId="{1B2E9F8C-3142-461E-93B7-1A2D748D62F5}" srcId="{3C91A495-49ED-4D58-9210-2BA258D4EC9B}" destId="{3BC6D754-B504-4409-A9F2-C8607C7AB20B}" srcOrd="1" destOrd="0" parTransId="{9B1A9C46-8863-4C7C-B302-0CB4055BB3BA}" sibTransId="{82568803-6B21-4911-8A65-1F319F1C88AC}"/>
    <dgm:cxn modelId="{DC311B99-F51D-4EA7-B7FD-3BC6930C996D}" srcId="{3C91A495-49ED-4D58-9210-2BA258D4EC9B}" destId="{559225EA-DDEF-4376-96AA-868B4389B55F}" srcOrd="0" destOrd="0" parTransId="{1DE71F8B-54AF-4631-8893-00D551BF8BD1}" sibTransId="{5093D6B0-E7FC-4F6D-90CB-7590DDEE03A4}"/>
    <dgm:cxn modelId="{D6E58EE8-06B4-4C77-9423-CAC8F3CC2BEF}" type="presOf" srcId="{A287FE33-7567-4AFC-B00D-6F04A377A16E}" destId="{683A8858-050C-4853-BD7D-07F5095864D9}" srcOrd="0" destOrd="0" presId="urn:microsoft.com/office/officeart/2005/8/layout/cycle5"/>
    <dgm:cxn modelId="{F6BABE36-1529-47E5-AB8E-7B80BAA7ED02}" type="presParOf" srcId="{BF03CCBB-9847-42AA-9DC7-4B70D554B04C}" destId="{6C0A9084-21A4-43C9-A6AD-40AC89E2A447}" srcOrd="0" destOrd="0" presId="urn:microsoft.com/office/officeart/2005/8/layout/cycle5"/>
    <dgm:cxn modelId="{F7240FC0-1C75-4DC8-A9CF-4C76B3734860}" type="presParOf" srcId="{BF03CCBB-9847-42AA-9DC7-4B70D554B04C}" destId="{CB10494B-C96E-484B-B081-BA16383E0787}" srcOrd="1" destOrd="0" presId="urn:microsoft.com/office/officeart/2005/8/layout/cycle5"/>
    <dgm:cxn modelId="{E7F11B0B-00C3-42B8-98CA-7F094D12C823}" type="presParOf" srcId="{BF03CCBB-9847-42AA-9DC7-4B70D554B04C}" destId="{F4D5ECE1-CC1C-4C95-A708-F581BC86A2AE}" srcOrd="2" destOrd="0" presId="urn:microsoft.com/office/officeart/2005/8/layout/cycle5"/>
    <dgm:cxn modelId="{54823637-C2E7-4534-BCD6-8A21F0AA6CDC}" type="presParOf" srcId="{BF03CCBB-9847-42AA-9DC7-4B70D554B04C}" destId="{400A918A-1D12-43DB-BC47-5D1E94B5D35B}" srcOrd="3" destOrd="0" presId="urn:microsoft.com/office/officeart/2005/8/layout/cycle5"/>
    <dgm:cxn modelId="{E27D7862-597B-401D-91CD-8CFAA0CD3A86}" type="presParOf" srcId="{BF03CCBB-9847-42AA-9DC7-4B70D554B04C}" destId="{99163486-922B-48A8-9A66-BB8F349385EA}" srcOrd="4" destOrd="0" presId="urn:microsoft.com/office/officeart/2005/8/layout/cycle5"/>
    <dgm:cxn modelId="{AB18244D-C824-4C35-B5C6-11DB27271610}" type="presParOf" srcId="{BF03CCBB-9847-42AA-9DC7-4B70D554B04C}" destId="{D7EDCAFB-138F-495A-95BA-6AFB7456FB36}" srcOrd="5" destOrd="0" presId="urn:microsoft.com/office/officeart/2005/8/layout/cycle5"/>
    <dgm:cxn modelId="{A10C633E-3759-4A7B-BFC9-7FF3845356EA}" type="presParOf" srcId="{BF03CCBB-9847-42AA-9DC7-4B70D554B04C}" destId="{683A8858-050C-4853-BD7D-07F5095864D9}" srcOrd="6" destOrd="0" presId="urn:microsoft.com/office/officeart/2005/8/layout/cycle5"/>
    <dgm:cxn modelId="{274D44E7-80B0-4348-A3B5-20DA69C32234}" type="presParOf" srcId="{BF03CCBB-9847-42AA-9DC7-4B70D554B04C}" destId="{9111B34A-A6FA-43E0-92BD-64A786850F25}" srcOrd="7" destOrd="0" presId="urn:microsoft.com/office/officeart/2005/8/layout/cycle5"/>
    <dgm:cxn modelId="{647BCB4D-0325-4D3F-9C4C-1EFD0DB46B44}" type="presParOf" srcId="{BF03CCBB-9847-42AA-9DC7-4B70D554B04C}" destId="{02C287E3-5304-4689-A7FA-DB55A9BE0666}" srcOrd="8" destOrd="0" presId="urn:microsoft.com/office/officeart/2005/8/layout/cycle5"/>
    <dgm:cxn modelId="{C9DFC784-A8D7-4BDB-BE9C-060DED1CD17F}" type="presParOf" srcId="{BF03CCBB-9847-42AA-9DC7-4B70D554B04C}" destId="{7AAAC191-7908-47B1-AA47-20314EF2D6F1}" srcOrd="9" destOrd="0" presId="urn:microsoft.com/office/officeart/2005/8/layout/cycle5"/>
    <dgm:cxn modelId="{6FF898A1-2573-4393-844E-32F373A13487}" type="presParOf" srcId="{BF03CCBB-9847-42AA-9DC7-4B70D554B04C}" destId="{8591963D-563A-4CB3-AA72-2BCDFBF4F5E5}" srcOrd="10" destOrd="0" presId="urn:microsoft.com/office/officeart/2005/8/layout/cycle5"/>
    <dgm:cxn modelId="{54D34296-6A67-49C9-BD53-83F4BCD69A37}" type="presParOf" srcId="{BF03CCBB-9847-42AA-9DC7-4B70D554B04C}" destId="{98C99F8C-B77A-40B3-BF52-DBBED2F68F53}" srcOrd="11" destOrd="0" presId="urn:microsoft.com/office/officeart/2005/8/layout/cycle5"/>
    <dgm:cxn modelId="{E289EB31-BA7B-4B81-839D-6128CD54662F}" type="presParOf" srcId="{BF03CCBB-9847-42AA-9DC7-4B70D554B04C}" destId="{CD86C57C-6ACD-4384-A80F-5848FD9494CB}" srcOrd="12" destOrd="0" presId="urn:microsoft.com/office/officeart/2005/8/layout/cycle5"/>
    <dgm:cxn modelId="{9D8AEC1A-5997-4B7D-B873-99BD26418B39}" type="presParOf" srcId="{BF03CCBB-9847-42AA-9DC7-4B70D554B04C}" destId="{B3C99E50-A879-48B7-8929-8ACABB3D3A2B}" srcOrd="13" destOrd="0" presId="urn:microsoft.com/office/officeart/2005/8/layout/cycle5"/>
    <dgm:cxn modelId="{7D533BAE-3944-4E73-9A4A-0AA2421CB71B}" type="presParOf" srcId="{BF03CCBB-9847-42AA-9DC7-4B70D554B04C}" destId="{255C34FA-220C-4C76-A59E-3696AEF45A4D}"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A9084-21A4-43C9-A6AD-40AC89E2A447}">
      <dsp:nvSpPr>
        <dsp:cNvPr id="0" name=""/>
        <dsp:cNvSpPr/>
      </dsp:nvSpPr>
      <dsp:spPr>
        <a:xfrm>
          <a:off x="2104991" y="48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Observation</a:t>
          </a:r>
        </a:p>
      </dsp:txBody>
      <dsp:txXfrm>
        <a:off x="2148615" y="44113"/>
        <a:ext cx="2131188" cy="806390"/>
      </dsp:txXfrm>
    </dsp:sp>
    <dsp:sp modelId="{F4D5ECE1-CC1C-4C95-A708-F581BC86A2AE}">
      <dsp:nvSpPr>
        <dsp:cNvPr id="0" name=""/>
        <dsp:cNvSpPr/>
      </dsp:nvSpPr>
      <dsp:spPr>
        <a:xfrm>
          <a:off x="1429906" y="447308"/>
          <a:ext cx="3568605" cy="3568605"/>
        </a:xfrm>
        <a:custGeom>
          <a:avLst/>
          <a:gdLst/>
          <a:ahLst/>
          <a:cxnLst/>
          <a:rect l="0" t="0" r="0" b="0"/>
          <a:pathLst>
            <a:path>
              <a:moveTo>
                <a:pt x="2976672" y="456903"/>
              </a:moveTo>
              <a:arcTo wR="1784302" hR="1784302" stAng="18715954"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00A918A-1D12-43DB-BC47-5D1E94B5D35B}">
      <dsp:nvSpPr>
        <dsp:cNvPr id="0" name=""/>
        <dsp:cNvSpPr/>
      </dsp:nvSpPr>
      <dsp:spPr>
        <a:xfrm>
          <a:off x="3801964"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Hypothesis formulation</a:t>
          </a:r>
        </a:p>
      </dsp:txBody>
      <dsp:txXfrm>
        <a:off x="3845588" y="1277035"/>
        <a:ext cx="2131188" cy="806390"/>
      </dsp:txXfrm>
    </dsp:sp>
    <dsp:sp modelId="{D7EDCAFB-138F-495A-95BA-6AFB7456FB36}">
      <dsp:nvSpPr>
        <dsp:cNvPr id="0" name=""/>
        <dsp:cNvSpPr/>
      </dsp:nvSpPr>
      <dsp:spPr>
        <a:xfrm>
          <a:off x="1453863" y="652110"/>
          <a:ext cx="3568605" cy="3568605"/>
        </a:xfrm>
        <a:custGeom>
          <a:avLst/>
          <a:gdLst/>
          <a:ahLst/>
          <a:cxnLst/>
          <a:rect l="0" t="0" r="0" b="0"/>
          <a:pathLst>
            <a:path>
              <a:moveTo>
                <a:pt x="3564161" y="1658454"/>
              </a:moveTo>
              <a:arcTo wR="1784302" hR="1784302" stAng="21357332" swAng="10897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83A8858-050C-4853-BD7D-07F5095864D9}">
      <dsp:nvSpPr>
        <dsp:cNvPr id="0" name=""/>
        <dsp:cNvSpPr/>
      </dsp:nvSpPr>
      <dsp:spPr>
        <a:xfrm>
          <a:off x="3505190" y="3048385"/>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Experimentation</a:t>
          </a:r>
        </a:p>
      </dsp:txBody>
      <dsp:txXfrm>
        <a:off x="3548814" y="3092009"/>
        <a:ext cx="2131188" cy="806390"/>
      </dsp:txXfrm>
    </dsp:sp>
    <dsp:sp modelId="{02C287E3-5304-4689-A7FA-DB55A9BE0666}">
      <dsp:nvSpPr>
        <dsp:cNvPr id="0" name=""/>
        <dsp:cNvSpPr/>
      </dsp:nvSpPr>
      <dsp:spPr>
        <a:xfrm>
          <a:off x="1443730" y="553413"/>
          <a:ext cx="3568605" cy="3568605"/>
        </a:xfrm>
        <a:custGeom>
          <a:avLst/>
          <a:gdLst/>
          <a:ahLst/>
          <a:cxnLst/>
          <a:rect l="0" t="0" r="0" b="0"/>
          <a:pathLst>
            <a:path>
              <a:moveTo>
                <a:pt x="2270258" y="3501155"/>
              </a:moveTo>
              <a:arcTo wR="1784302" hR="1784302" stAng="4451750" swAng="193710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AAAC191-7908-47B1-AA47-20314EF2D6F1}">
      <dsp:nvSpPr>
        <dsp:cNvPr id="0" name=""/>
        <dsp:cNvSpPr/>
      </dsp:nvSpPr>
      <dsp:spPr>
        <a:xfrm>
          <a:off x="712735" y="303904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Analysis</a:t>
          </a:r>
        </a:p>
      </dsp:txBody>
      <dsp:txXfrm>
        <a:off x="756359" y="3082673"/>
        <a:ext cx="2131188" cy="806390"/>
      </dsp:txXfrm>
    </dsp:sp>
    <dsp:sp modelId="{98C99F8C-B77A-40B3-BF52-DBBED2F68F53}">
      <dsp:nvSpPr>
        <dsp:cNvPr id="0" name=""/>
        <dsp:cNvSpPr/>
      </dsp:nvSpPr>
      <dsp:spPr>
        <a:xfrm>
          <a:off x="1409860" y="629008"/>
          <a:ext cx="3568605" cy="3568605"/>
        </a:xfrm>
        <a:custGeom>
          <a:avLst/>
          <a:gdLst/>
          <a:ahLst/>
          <a:cxnLst/>
          <a:rect l="0" t="0" r="0" b="0"/>
          <a:pathLst>
            <a:path>
              <a:moveTo>
                <a:pt x="57962" y="2235395"/>
              </a:moveTo>
              <a:arcTo wR="1784302" hR="1784302" stAng="9921362" swAng="10794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D86C57C-6ACD-4384-A80F-5848FD9494CB}">
      <dsp:nvSpPr>
        <dsp:cNvPr id="0" name=""/>
        <dsp:cNvSpPr/>
      </dsp:nvSpPr>
      <dsp:spPr>
        <a:xfrm>
          <a:off x="408018"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Conclusion</a:t>
          </a:r>
        </a:p>
      </dsp:txBody>
      <dsp:txXfrm>
        <a:off x="451642" y="1277035"/>
        <a:ext cx="2131188" cy="806390"/>
      </dsp:txXfrm>
    </dsp:sp>
    <dsp:sp modelId="{255C34FA-220C-4C76-A59E-3696AEF45A4D}">
      <dsp:nvSpPr>
        <dsp:cNvPr id="0" name=""/>
        <dsp:cNvSpPr/>
      </dsp:nvSpPr>
      <dsp:spPr>
        <a:xfrm>
          <a:off x="1429906" y="447308"/>
          <a:ext cx="3568605" cy="3568605"/>
        </a:xfrm>
        <a:custGeom>
          <a:avLst/>
          <a:gdLst/>
          <a:ahLst/>
          <a:cxnLst/>
          <a:rect l="0" t="0" r="0" b="0"/>
          <a:pathLst>
            <a:path>
              <a:moveTo>
                <a:pt x="368951" y="697786"/>
              </a:moveTo>
              <a:arcTo wR="1784302" hR="1784302" stAng="13050733"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3</a:t>
            </a:fld>
            <a:endParaRPr sz="1200" b="0" i="0" u="none" strike="noStrike" cap="none">
              <a:solidFill>
                <a:srgbClr val="000000"/>
              </a:solidFill>
              <a:latin typeface="Times New Roman"/>
              <a:ea typeface="Times New Roman"/>
              <a:cs typeface="Times New Roman"/>
              <a:sym typeface="Times New Roman"/>
            </a:endParaRPr>
          </a:p>
        </p:txBody>
      </p:sp>
      <p:sp>
        <p:nvSpPr>
          <p:cNvPr id="159" name="Google Shape;159;p15: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0" name="Google Shape;160;p15: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1" name="Google Shape;161;p15: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7C14CB50-E7FC-D41E-A5AA-A267F61E60C6}"/>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5832DEED-BE6B-71D1-3A65-FB28104E71A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DC02737A-0188-DF4A-2BC3-3474610FA5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64440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EEB2F401-1E17-A28E-40DD-CE8D4853B7D0}"/>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747F6D5E-6E1D-5848-06B2-45B9779C3A0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B444A44E-7F3C-39D3-96D9-B1BFBF48AD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2454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BDP process, observation is used to identify a potential opportunity. The hypothesis represents the approach taken to analyse that opportunity and develop a possible solution to capture it. The experiment refers to actually implementing the solution in practice. Analysis takes place after implementation, when results are available and can be examined to understand why the solution and the underlying assumptions worked or did not work. The next cycle of observation then begins with the identification of a new opportunity</a:t>
            </a:r>
          </a:p>
        </p:txBody>
      </p:sp>
      <p:sp>
        <p:nvSpPr>
          <p:cNvPr id="4" name="Slide Number Placeholder 3"/>
          <p:cNvSpPr>
            <a:spLocks noGrp="1"/>
          </p:cNvSpPr>
          <p:nvPr>
            <p:ph type="sldNum" sz="quarter" idx="5"/>
          </p:nvPr>
        </p:nvSpPr>
        <p:spPr/>
        <p:txBody>
          <a:bodyPr/>
          <a:lstStyle/>
          <a:p>
            <a:fld id="{657F13BE-0D13-4DB1-B8FE-C23C5387B70B}" type="slidenum">
              <a:rPr lang="en-GB" smtClean="0"/>
              <a:t>8</a:t>
            </a:fld>
            <a:endParaRPr lang="en-GB"/>
          </a:p>
        </p:txBody>
      </p:sp>
    </p:spTree>
    <p:extLst>
      <p:ext uri="{BB962C8B-B14F-4D97-AF65-F5344CB8AC3E}">
        <p14:creationId xmlns:p14="http://schemas.microsoft.com/office/powerpoint/2010/main" val="24358327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C2B (Consumer-to-Business)</a:t>
            </a:r>
            <a:r>
              <a:rPr lang="en-GB" dirty="0"/>
              <a:t> – A model where consumers provide goods or services to businesses. Example: Freelancers offering services on platforms like Fiverr or Upwork.</a:t>
            </a:r>
          </a:p>
          <a:p>
            <a:r>
              <a:rPr lang="en-GB" b="1" dirty="0"/>
              <a:t>C2C (Consumer-to-Consumer)</a:t>
            </a:r>
            <a:r>
              <a:rPr lang="en-GB" dirty="0"/>
              <a:t> – A model where consumers sell directly to other consumers. Example: eBay, Facebook Marketplace, or Craigslist.</a:t>
            </a:r>
          </a:p>
          <a:p>
            <a:r>
              <a:rPr lang="en-GB" b="1" dirty="0"/>
              <a:t>C2G (Consumer-to-Government)</a:t>
            </a:r>
            <a:r>
              <a:rPr lang="en-GB" dirty="0"/>
              <a:t> – A model where individuals interact with the government, often for payments or services. Example: Paying taxes online or applying for a government permit.</a:t>
            </a:r>
          </a:p>
          <a:p>
            <a:r>
              <a:rPr lang="en-GB" b="1" dirty="0"/>
              <a:t>G2C (Government-to-Consumer/Citizen)</a:t>
            </a:r>
            <a:r>
              <a:rPr lang="en-GB" dirty="0"/>
              <a:t> – A model where governments provide services directly to individuals. Example: Online passport applications, social security benefits, or public healthcare services.</a:t>
            </a:r>
          </a:p>
          <a:p>
            <a:endParaRPr lang="en-GB" dirty="0"/>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10</a:t>
            </a:fld>
            <a:endParaRPr lang="en-GB"/>
          </a:p>
        </p:txBody>
      </p:sp>
    </p:spTree>
    <p:extLst>
      <p:ext uri="{BB962C8B-B14F-4D97-AF65-F5344CB8AC3E}">
        <p14:creationId xmlns:p14="http://schemas.microsoft.com/office/powerpoint/2010/main" val="30955580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forms.cloud.microsoft/e/GV0FDKL0Zc"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startuploans.co.uk/support-and-guidance/planning-templates-and-guides/the-essential-guide-to-starting-a-business/researching-your-idea"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christenseninstitute.org/theory/jobs-to-be-don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LCMB7037</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1: Session 2:</a:t>
            </a:r>
          </a:p>
          <a:p>
            <a:pPr>
              <a:spcBef>
                <a:spcPct val="0"/>
              </a:spcBef>
              <a:buFontTx/>
              <a:buNone/>
            </a:pPr>
            <a:r>
              <a:rPr lang="en-GB" altLang="en-US" sz="2800" b="1" dirty="0">
                <a:solidFill>
                  <a:srgbClr val="FFFF00"/>
                </a:solidFill>
                <a:latin typeface="Arial" panose="020B0604020202020204" pitchFamily="34" charset="0"/>
              </a:rPr>
              <a:t>Steps in the BDP development</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Development Proposal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29788-D66A-6B5D-1BB2-F9B3CF28F1A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Learning outcomes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4CBDF77-D3F5-5DB2-DC17-FADD15BD619F}"/>
              </a:ext>
            </a:extLst>
          </p:cNvPr>
          <p:cNvSpPr>
            <a:spLocks noGrp="1"/>
          </p:cNvSpPr>
          <p:nvPr>
            <p:ph idx="1"/>
          </p:nvPr>
        </p:nvSpPr>
        <p:spPr/>
        <p:txBody>
          <a:bodyPr/>
          <a:lstStyle/>
          <a:p>
            <a:pPr marL="514350" indent="-514350">
              <a:buFont typeface="+mj-lt"/>
              <a:buAutoNum type="arabicPeriod"/>
            </a:pPr>
            <a:r>
              <a:rPr lang="en-US" sz="2400" dirty="0">
                <a:latin typeface="Arial" panose="020B0604020202020204" pitchFamily="34" charset="0"/>
                <a:cs typeface="Arial" panose="020B0604020202020204" pitchFamily="34" charset="0"/>
              </a:rPr>
              <a:t>The concept of research</a:t>
            </a:r>
          </a:p>
          <a:p>
            <a:pPr marL="514350" indent="-514350">
              <a:buFont typeface="+mj-lt"/>
              <a:buAutoNum type="arabicPeriod"/>
            </a:pPr>
            <a:r>
              <a:rPr lang="en-US" sz="2400" dirty="0">
                <a:latin typeface="Arial" panose="020B0604020202020204" pitchFamily="34" charset="0"/>
                <a:cs typeface="Arial" panose="020B0604020202020204" pitchFamily="34" charset="0"/>
              </a:rPr>
              <a:t>Scientific Method Cycle</a:t>
            </a:r>
          </a:p>
          <a:p>
            <a:pPr marL="514350" indent="-514350">
              <a:buFont typeface="+mj-lt"/>
              <a:buAutoNum type="arabicPeriod"/>
            </a:pPr>
            <a:r>
              <a:rPr lang="en-US" sz="2400" dirty="0">
                <a:latin typeface="Arial" panose="020B0604020202020204" pitchFamily="34" charset="0"/>
                <a:cs typeface="Arial" panose="020B0604020202020204" pitchFamily="34" charset="0"/>
              </a:rPr>
              <a:t>BDP process</a:t>
            </a:r>
          </a:p>
          <a:p>
            <a:pPr marL="514350" indent="-514350">
              <a:buFont typeface="+mj-lt"/>
              <a:buAutoNum type="arabicPeriod"/>
            </a:pPr>
            <a:r>
              <a:rPr lang="en-US" sz="2400" dirty="0">
                <a:latin typeface="Arial" panose="020B0604020202020204" pitchFamily="34" charset="0"/>
                <a:cs typeface="Arial" panose="020B0604020202020204" pitchFamily="34" charset="0"/>
              </a:rPr>
              <a:t>Independent Studies</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F95959D-BFF3-7FF3-C5F0-4DBF757DDB2A}"/>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5157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7"/>
          <p:cNvSpPr txBox="1">
            <a:spLocks noGrp="1"/>
          </p:cNvSpPr>
          <p:nvPr>
            <p:ph type="title"/>
          </p:nvPr>
        </p:nvSpPr>
        <p:spPr>
          <a:xfrm>
            <a:off x="609600" y="274638"/>
            <a:ext cx="10972800" cy="1143000"/>
          </a:xfrm>
          <a:noFill/>
          <a:ln>
            <a:noFill/>
          </a:ln>
        </p:spPr>
        <p:txBody>
          <a:bodyPr spcFirstLastPara="1" wrap="square" lIns="90475" tIns="44450" rIns="90475" bIns="44450" anchor="ctr" anchorCtr="0">
            <a:normAutofit/>
          </a:bodyPr>
          <a:lstStyle/>
          <a:p>
            <a:pPr lvl="0"/>
            <a:r>
              <a:rPr lang="en-GB" dirty="0">
                <a:latin typeface="Arial" panose="020B0604020202020204" pitchFamily="34" charset="0"/>
                <a:cs typeface="Arial" panose="020B0604020202020204" pitchFamily="34" charset="0"/>
              </a:rPr>
              <a:t>What is research?</a:t>
            </a:r>
          </a:p>
        </p:txBody>
      </p:sp>
      <p:sp>
        <p:nvSpPr>
          <p:cNvPr id="164" name="Google Shape;164;p27"/>
          <p:cNvSpPr txBox="1">
            <a:spLocks noGrp="1"/>
          </p:cNvSpPr>
          <p:nvPr>
            <p:ph type="body" idx="1"/>
          </p:nvPr>
        </p:nvSpPr>
        <p:spPr>
          <a:xfrm>
            <a:off x="609600" y="1600201"/>
            <a:ext cx="10972800" cy="3917032"/>
          </a:xfrm>
          <a:noFill/>
          <a:ln>
            <a:noFill/>
          </a:ln>
        </p:spPr>
        <p:txBody>
          <a:bodyPr spcFirstLastPara="1" wrap="square" lIns="90475" tIns="44450" rIns="90475" bIns="44450" anchor="t" anchorCtr="0">
            <a:normAutofit lnSpcReduction="10000"/>
          </a:bodyPr>
          <a:lstStyle/>
          <a:p>
            <a:pPr marL="571500" indent="-457200"/>
            <a:r>
              <a:rPr lang="en-US" dirty="0">
                <a:latin typeface="Arial" panose="020B0604020202020204" pitchFamily="34" charset="0"/>
                <a:cs typeface="Arial" panose="020B0604020202020204" pitchFamily="34" charset="0"/>
              </a:rPr>
              <a:t>“A focused and systematic enquiry that goes beyond generally available knowledge to acquire specialised and detailed information, providing a basis for analysis and elucidating comment on the topic of the enquiry” </a:t>
            </a:r>
            <a:r>
              <a:rPr lang="en-US" dirty="0">
                <a:latin typeface="Arial" panose="020B0604020202020204" pitchFamily="34" charset="0"/>
                <a:cs typeface="Arial" panose="020B0604020202020204" pitchFamily="34" charset="0"/>
                <a:sym typeface="Open Sans"/>
              </a:rPr>
              <a:t>Johnson (1994:3)</a:t>
            </a:r>
          </a:p>
          <a:p>
            <a:pPr marL="571500" indent="-457200"/>
            <a:r>
              <a:rPr lang="en-US" dirty="0">
                <a:latin typeface="Arial" panose="020B0604020202020204" pitchFamily="34" charset="0"/>
                <a:cs typeface="Arial" panose="020B0604020202020204" pitchFamily="34" charset="0"/>
                <a:sym typeface="Open Sans"/>
              </a:rPr>
              <a:t>“Research is systematic, critical and self-critical enquiry which aims to contribute towards the advancement of knowledge and wisdom”</a:t>
            </a:r>
            <a:r>
              <a:rPr lang="en-US"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sym typeface="Open Sans"/>
              </a:rPr>
              <a:t>Bassey (1999:38)</a:t>
            </a:r>
            <a:endParaRPr lang="en-US" dirty="0">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2153A333-0CBE-5009-9740-645CFE5FFA6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3</a:t>
            </a:fld>
            <a:endParaRPr lang="en-US" altLang="en-US">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8" name="Google Shape;178;p29"/>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Arial" panose="020B0604020202020204" pitchFamily="34" charset="0"/>
                <a:cs typeface="Arial" panose="020B0604020202020204" pitchFamily="34" charset="0"/>
              </a:rPr>
              <a:t>What is research? - Cont’d</a:t>
            </a:r>
          </a:p>
        </p:txBody>
      </p:sp>
      <p:sp>
        <p:nvSpPr>
          <p:cNvPr id="179" name="Google Shape;179;p29"/>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Arial" panose="020B0604020202020204" pitchFamily="34" charset="0"/>
                <a:cs typeface="Arial" panose="020B0604020202020204" pitchFamily="34" charset="0"/>
              </a:rPr>
              <a:t>The systematic investigation into and study of materials, sources, etc., to establish facts and reach new conclusions.</a:t>
            </a:r>
          </a:p>
          <a:p>
            <a:pPr lvl="0"/>
            <a:r>
              <a:rPr lang="en-US" dirty="0">
                <a:latin typeface="Arial" panose="020B0604020202020204" pitchFamily="34" charset="0"/>
                <a:cs typeface="Arial" panose="020B0604020202020204" pitchFamily="34" charset="0"/>
              </a:rPr>
              <a:t>An endeavour to discover new or collate old facts, etc, by the scientific study of a subject or by a course of critical investigation. (Oxford Concise Dictionary)</a:t>
            </a:r>
          </a:p>
        </p:txBody>
      </p:sp>
      <p:sp>
        <p:nvSpPr>
          <p:cNvPr id="177" name="Google Shape;177;p29"/>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Arial" panose="020B0604020202020204" pitchFamily="34" charset="0"/>
                <a:cs typeface="Arial" panose="020B0604020202020204" pitchFamily="34" charset="0"/>
                <a:sym typeface="Arial"/>
              </a:rPr>
              <a:pPr lvl="0"/>
              <a:t>4</a:t>
            </a:fld>
            <a:endParaRPr lang="en-GB">
              <a:latin typeface="Arial" panose="020B0604020202020204" pitchFamily="34" charset="0"/>
              <a:cs typeface="Arial" panose="020B0604020202020204" pitchFamily="34" charset="0"/>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74B5EB12-3A36-3423-5000-DC4A8162D48C}"/>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14A00C42-AAB2-3BE2-9518-5061BADC74B9}"/>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smtClean="0">
                <a:latin typeface="Calibri" panose="020F0502020204030204" pitchFamily="34" charset="0"/>
                <a:cs typeface="Calibri" panose="020F0502020204030204" pitchFamily="34" charset="0"/>
              </a:rPr>
              <a:pPr marL="0" lvl="0" indent="0" algn="r" rtl="0">
                <a:spcBef>
                  <a:spcPts val="0"/>
                </a:spcBef>
                <a:spcAft>
                  <a:spcPts val="0"/>
                </a:spcAft>
                <a:buNone/>
              </a:pPr>
              <a:t>5</a:t>
            </a:fld>
            <a:endParaRPr sz="1200" b="0" i="0" u="none" strike="noStrike" cap="none">
              <a:solidFill>
                <a:schemeClr val="dk1"/>
              </a:solidFill>
              <a:latin typeface="Calibri" panose="020F0502020204030204" pitchFamily="34" charset="0"/>
              <a:ea typeface="Arial"/>
              <a:cs typeface="Calibri" panose="020F0502020204030204" pitchFamily="34" charset="0"/>
              <a:sym typeface="Arial"/>
            </a:endParaRPr>
          </a:p>
        </p:txBody>
      </p:sp>
      <p:sp>
        <p:nvSpPr>
          <p:cNvPr id="199" name="Google Shape;199;p32">
            <a:extLst>
              <a:ext uri="{FF2B5EF4-FFF2-40B4-BE49-F238E27FC236}">
                <a16:creationId xmlns:a16="http://schemas.microsoft.com/office/drawing/2014/main" id="{5A7E47CA-A4E1-74C2-6F2E-58949CCF7C3E}"/>
              </a:ext>
            </a:extLst>
          </p:cNvPr>
          <p:cNvSpPr txBox="1">
            <a:spLocks noGrp="1"/>
          </p:cNvSpPr>
          <p:nvPr>
            <p:ph type="title" idx="4294967295"/>
          </p:nvPr>
        </p:nvSpPr>
        <p:spPr>
          <a:xfrm>
            <a:off x="609600" y="333361"/>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latin typeface="Calibri" panose="020F0502020204030204" pitchFamily="34" charset="0"/>
                <a:cs typeface="Calibri" panose="020F0502020204030204" pitchFamily="34" charset="0"/>
              </a:rPr>
              <a:t>Scientific Method Cycle</a:t>
            </a:r>
            <a:endParaRPr b="1" dirty="0">
              <a:latin typeface="Calibri" panose="020F0502020204030204" pitchFamily="34" charset="0"/>
              <a:cs typeface="Calibri" panose="020F0502020204030204" pitchFamily="34" charset="0"/>
            </a:endParaRPr>
          </a:p>
        </p:txBody>
      </p:sp>
      <p:graphicFrame>
        <p:nvGraphicFramePr>
          <p:cNvPr id="3" name="Diagram 2">
            <a:extLst>
              <a:ext uri="{FF2B5EF4-FFF2-40B4-BE49-F238E27FC236}">
                <a16:creationId xmlns:a16="http://schemas.microsoft.com/office/drawing/2014/main" id="{A8743375-128E-1DEE-ECF6-73E226E8DB3B}"/>
              </a:ext>
            </a:extLst>
          </p:cNvPr>
          <p:cNvGraphicFramePr/>
          <p:nvPr/>
        </p:nvGraphicFramePr>
        <p:xfrm>
          <a:off x="758361" y="1400453"/>
          <a:ext cx="6428419" cy="4181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8E84EE9B-B491-840E-A4CA-3F616D01E9C1}"/>
              </a:ext>
            </a:extLst>
          </p:cNvPr>
          <p:cNvSpPr txBox="1"/>
          <p:nvPr/>
        </p:nvSpPr>
        <p:spPr>
          <a:xfrm>
            <a:off x="8028282" y="4581531"/>
            <a:ext cx="3935117" cy="923330"/>
          </a:xfrm>
          <a:prstGeom prst="rect">
            <a:avLst/>
          </a:prstGeom>
          <a:noFill/>
        </p:spPr>
        <p:txBody>
          <a:bodyPr wrap="square" rtlCol="0">
            <a:spAutoFit/>
          </a:bodyPr>
          <a:lstStyle/>
          <a:p>
            <a:r>
              <a:rPr lang="en-GB" dirty="0"/>
              <a:t>“Magic is just science that we don't understand yet”</a:t>
            </a:r>
          </a:p>
          <a:p>
            <a:pPr algn="r"/>
            <a:r>
              <a:rPr lang="en-GB" dirty="0"/>
              <a:t>(Arthur C. Clarke, most likely)</a:t>
            </a:r>
          </a:p>
        </p:txBody>
      </p:sp>
      <p:pic>
        <p:nvPicPr>
          <p:cNvPr id="3074" name="Picture 2" descr="Arthur C. Clarke - Wikipedia">
            <a:extLst>
              <a:ext uri="{FF2B5EF4-FFF2-40B4-BE49-F238E27FC236}">
                <a16:creationId xmlns:a16="http://schemas.microsoft.com/office/drawing/2014/main" id="{F1C845DF-2E9E-FB9F-A818-165D6D39B77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88162" y="1643629"/>
            <a:ext cx="2047548" cy="2770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735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D9DDEEAF-BA4C-DB7C-6A3B-618955A28039}"/>
            </a:ext>
          </a:extLst>
        </p:cNvPr>
        <p:cNvGrpSpPr/>
        <p:nvPr/>
      </p:nvGrpSpPr>
      <p:grpSpPr>
        <a:xfrm>
          <a:off x="0" y="0"/>
          <a:ext cx="0" cy="0"/>
          <a:chOff x="0" y="0"/>
          <a:chExt cx="0" cy="0"/>
        </a:xfrm>
      </p:grpSpPr>
      <p:sp>
        <p:nvSpPr>
          <p:cNvPr id="199" name="Google Shape;199;p32">
            <a:extLst>
              <a:ext uri="{FF2B5EF4-FFF2-40B4-BE49-F238E27FC236}">
                <a16:creationId xmlns:a16="http://schemas.microsoft.com/office/drawing/2014/main" id="{2837ED7F-D78E-F317-E1B9-72372ADC8CFB}"/>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latin typeface="Calibri" panose="020F0502020204030204" pitchFamily="34" charset="0"/>
                <a:cs typeface="Calibri" panose="020F0502020204030204" pitchFamily="34" charset="0"/>
              </a:rPr>
              <a:t>Key Steps in Scientific Method Cycle</a:t>
            </a:r>
          </a:p>
        </p:txBody>
      </p:sp>
      <p:sp>
        <p:nvSpPr>
          <p:cNvPr id="200" name="Google Shape;200;p32">
            <a:extLst>
              <a:ext uri="{FF2B5EF4-FFF2-40B4-BE49-F238E27FC236}">
                <a16:creationId xmlns:a16="http://schemas.microsoft.com/office/drawing/2014/main" id="{0CF1EB7C-6A55-25EE-0B06-B3BA0795BD49}"/>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pPr lvl="0">
              <a:lnSpc>
                <a:spcPct val="120000"/>
              </a:lnSpc>
            </a:pPr>
            <a:r>
              <a:rPr lang="en-US" dirty="0">
                <a:latin typeface="Calibri" panose="020F0502020204030204" pitchFamily="34" charset="0"/>
                <a:cs typeface="Calibri" panose="020F0502020204030204" pitchFamily="34" charset="0"/>
              </a:rPr>
              <a:t>Observation of some phenomenon</a:t>
            </a:r>
          </a:p>
          <a:p>
            <a:pPr lvl="1">
              <a:lnSpc>
                <a:spcPct val="120000"/>
              </a:lnSpc>
            </a:pPr>
            <a:r>
              <a:rPr lang="en-US" dirty="0">
                <a:latin typeface="Calibri" panose="020F0502020204030204" pitchFamily="34" charset="0"/>
                <a:cs typeface="Calibri" panose="020F0502020204030204" pitchFamily="34" charset="0"/>
              </a:rPr>
              <a:t>Maybe systematic, occasional or accidental</a:t>
            </a:r>
          </a:p>
          <a:p>
            <a:pPr>
              <a:lnSpc>
                <a:spcPct val="120000"/>
              </a:lnSpc>
            </a:pPr>
            <a:r>
              <a:rPr lang="en-US" dirty="0">
                <a:latin typeface="Calibri" panose="020F0502020204030204" pitchFamily="34" charset="0"/>
                <a:cs typeface="Calibri" panose="020F0502020204030204" pitchFamily="34" charset="0"/>
              </a:rPr>
              <a:t>Hypothesis: Some ideas of an explanation, tentative relationship, induction, conjecture, intuition, or guesswork.</a:t>
            </a:r>
          </a:p>
          <a:p>
            <a:pPr lvl="1">
              <a:lnSpc>
                <a:spcPct val="120000"/>
              </a:lnSpc>
            </a:pPr>
            <a:r>
              <a:rPr lang="en-US" dirty="0">
                <a:latin typeface="Calibri" panose="020F0502020204030204" pitchFamily="34" charset="0"/>
                <a:cs typeface="Calibri" panose="020F0502020204030204" pitchFamily="34" charset="0"/>
              </a:rPr>
              <a:t>Usually informed by related work or an existing theory</a:t>
            </a:r>
          </a:p>
          <a:p>
            <a:pPr lvl="0">
              <a:lnSpc>
                <a:spcPct val="120000"/>
              </a:lnSpc>
            </a:pPr>
            <a:r>
              <a:rPr lang="en-US" dirty="0">
                <a:latin typeface="Calibri" panose="020F0502020204030204" pitchFamily="34" charset="0"/>
                <a:cs typeface="Calibri" panose="020F0502020204030204" pitchFamily="34" charset="0"/>
              </a:rPr>
              <a:t>Experimentation – design of an experiment to test the hypothesis by collecting data, either qualitative or quantitative</a:t>
            </a:r>
          </a:p>
          <a:p>
            <a:pPr lvl="0">
              <a:lnSpc>
                <a:spcPct val="120000"/>
              </a:lnSpc>
            </a:pPr>
            <a:r>
              <a:rPr lang="en-US" dirty="0">
                <a:latin typeface="Calibri" panose="020F0502020204030204" pitchFamily="34" charset="0"/>
                <a:cs typeface="Calibri" panose="020F0502020204030204" pitchFamily="34" charset="0"/>
              </a:rPr>
              <a:t>Analysis: Testing of the hypothesis by using quantitative or qualitative data analysis tools.</a:t>
            </a:r>
          </a:p>
          <a:p>
            <a:pPr lvl="0">
              <a:lnSpc>
                <a:spcPct val="120000"/>
              </a:lnSpc>
            </a:pPr>
            <a:r>
              <a:rPr lang="en-US" dirty="0">
                <a:latin typeface="Calibri" panose="020F0502020204030204" pitchFamily="34" charset="0"/>
                <a:cs typeface="Calibri" panose="020F0502020204030204" pitchFamily="34" charset="0"/>
              </a:rPr>
              <a:t>Conclusion: Conclude based on evidence (data), which could lead to a new hypothesis</a:t>
            </a:r>
          </a:p>
          <a:p>
            <a:pPr lvl="1">
              <a:lnSpc>
                <a:spcPct val="120000"/>
              </a:lnSpc>
            </a:pPr>
            <a:r>
              <a:rPr lang="en-US" dirty="0">
                <a:latin typeface="Calibri" panose="020F0502020204030204" pitchFamily="34" charset="0"/>
                <a:cs typeface="Calibri" panose="020F0502020204030204" pitchFamily="34" charset="0"/>
              </a:rPr>
              <a:t>Test and revision cycle</a:t>
            </a:r>
          </a:p>
        </p:txBody>
      </p:sp>
      <p:sp>
        <p:nvSpPr>
          <p:cNvPr id="198" name="Google Shape;198;p32">
            <a:extLst>
              <a:ext uri="{FF2B5EF4-FFF2-40B4-BE49-F238E27FC236}">
                <a16:creationId xmlns:a16="http://schemas.microsoft.com/office/drawing/2014/main" id="{22AB6AEB-A6A5-0241-B3B6-E83F43CEEBF6}"/>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6</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4042603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BB810-65C2-3DC7-D580-0180110A689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Research in BDP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5AB0C34-5B6A-8497-3501-0C61D2910157}"/>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BDP does not attempt to create new knowledge to add to the body of literature</a:t>
            </a:r>
          </a:p>
          <a:p>
            <a:r>
              <a:rPr lang="en-US" dirty="0">
                <a:latin typeface="Arial" panose="020B0604020202020204" pitchFamily="34" charset="0"/>
                <a:cs typeface="Arial" panose="020B0604020202020204" pitchFamily="34" charset="0"/>
              </a:rPr>
              <a:t>Instead, BDP identifies the most suitable literature to guide activities that would help to identify and capture a business opportunity, then apply that knowledge to identify and capture one.</a:t>
            </a:r>
          </a:p>
        </p:txBody>
      </p:sp>
      <p:sp>
        <p:nvSpPr>
          <p:cNvPr id="4" name="Slide Number Placeholder 3">
            <a:extLst>
              <a:ext uri="{FF2B5EF4-FFF2-40B4-BE49-F238E27FC236}">
                <a16:creationId xmlns:a16="http://schemas.microsoft.com/office/drawing/2014/main" id="{8C418C28-FB46-3370-E15B-7625CCCB5C0B}"/>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7</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2634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A6EE5-0C47-8811-CF6C-906C74BCE5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41A542-E999-5179-2137-9D6F0666FC74}"/>
              </a:ext>
            </a:extLst>
          </p:cNvPr>
          <p:cNvSpPr>
            <a:spLocks noGrp="1"/>
          </p:cNvSpPr>
          <p:nvPr>
            <p:ph type="title"/>
          </p:nvPr>
        </p:nvSpPr>
        <p:spPr>
          <a:solidFill>
            <a:schemeClr val="accent2"/>
          </a:solidFill>
        </p:spPr>
        <p:txBody>
          <a:bodyPr/>
          <a:lstStyle/>
          <a:p>
            <a:r>
              <a:rPr lang="en-US" dirty="0"/>
              <a:t>Activity: Scientific Method Cycle and BDP</a:t>
            </a:r>
            <a:endParaRPr lang="en-GB" dirty="0"/>
          </a:p>
        </p:txBody>
      </p:sp>
      <p:sp>
        <p:nvSpPr>
          <p:cNvPr id="3" name="Content Placeholder 2">
            <a:extLst>
              <a:ext uri="{FF2B5EF4-FFF2-40B4-BE49-F238E27FC236}">
                <a16:creationId xmlns:a16="http://schemas.microsoft.com/office/drawing/2014/main" id="{D4E55B04-7DAC-6125-006E-585D33593767}"/>
              </a:ext>
            </a:extLst>
          </p:cNvPr>
          <p:cNvSpPr>
            <a:spLocks noGrp="1"/>
          </p:cNvSpPr>
          <p:nvPr>
            <p:ph idx="1"/>
          </p:nvPr>
        </p:nvSpPr>
        <p:spPr/>
        <p:txBody>
          <a:bodyPr/>
          <a:lstStyle/>
          <a:p>
            <a:r>
              <a:rPr lang="en-US" dirty="0"/>
              <a:t>Group-base, 10 minutes</a:t>
            </a:r>
          </a:p>
          <a:p>
            <a:r>
              <a:rPr lang="en-US" dirty="0"/>
              <a:t>How can Scientific Method Cycle be applied for BDP?</a:t>
            </a:r>
          </a:p>
          <a:p>
            <a:r>
              <a:rPr lang="en-US" dirty="0"/>
              <a:t>Your group may be asked to present your answer to the class.</a:t>
            </a:r>
          </a:p>
          <a:p>
            <a:endParaRPr lang="en-GB" dirty="0"/>
          </a:p>
        </p:txBody>
      </p:sp>
      <p:sp>
        <p:nvSpPr>
          <p:cNvPr id="4" name="Slide Number Placeholder 3">
            <a:extLst>
              <a:ext uri="{FF2B5EF4-FFF2-40B4-BE49-F238E27FC236}">
                <a16:creationId xmlns:a16="http://schemas.microsoft.com/office/drawing/2014/main" id="{0CCD3D48-C7ED-DB47-F989-692AD2B20EC1}"/>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extLst>
      <p:ext uri="{BB962C8B-B14F-4D97-AF65-F5344CB8AC3E}">
        <p14:creationId xmlns:p14="http://schemas.microsoft.com/office/powerpoint/2010/main" val="1248086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8AEC-8C18-B226-FFFA-C0357E9C578E}"/>
              </a:ext>
            </a:extLst>
          </p:cNvPr>
          <p:cNvSpPr>
            <a:spLocks noGrp="1"/>
          </p:cNvSpPr>
          <p:nvPr>
            <p:ph type="title"/>
          </p:nvPr>
        </p:nvSpPr>
        <p:spPr>
          <a:xfrm>
            <a:off x="609600" y="-177945"/>
            <a:ext cx="10972800" cy="1143000"/>
          </a:xfrm>
        </p:spPr>
        <p:txBody>
          <a:bodyPr/>
          <a:lstStyle/>
          <a:p>
            <a:r>
              <a:rPr lang="en-US" dirty="0"/>
              <a:t>Business Development Proposal Process</a:t>
            </a:r>
            <a:endParaRPr lang="en-GB" dirty="0"/>
          </a:p>
        </p:txBody>
      </p:sp>
      <p:sp>
        <p:nvSpPr>
          <p:cNvPr id="3" name="Content Placeholder 2">
            <a:extLst>
              <a:ext uri="{FF2B5EF4-FFF2-40B4-BE49-F238E27FC236}">
                <a16:creationId xmlns:a16="http://schemas.microsoft.com/office/drawing/2014/main" id="{3DDC3586-A466-E18A-3AC9-64B1A9CB4B4D}"/>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9537F9D2-1E7F-CA93-36D2-F07260400CBC}"/>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pic>
        <p:nvPicPr>
          <p:cNvPr id="6" name="Picture 5">
            <a:extLst>
              <a:ext uri="{FF2B5EF4-FFF2-40B4-BE49-F238E27FC236}">
                <a16:creationId xmlns:a16="http://schemas.microsoft.com/office/drawing/2014/main" id="{1553D12B-353D-AC49-0E1F-E87D1C066732}"/>
              </a:ext>
            </a:extLst>
          </p:cNvPr>
          <p:cNvPicPr>
            <a:picLocks noChangeAspect="1"/>
          </p:cNvPicPr>
          <p:nvPr/>
        </p:nvPicPr>
        <p:blipFill>
          <a:blip r:embed="rId2"/>
          <a:srcRect t="8732" b="1965"/>
          <a:stretch>
            <a:fillRect/>
          </a:stretch>
        </p:blipFill>
        <p:spPr>
          <a:xfrm>
            <a:off x="0" y="748139"/>
            <a:ext cx="12192000" cy="6121113"/>
          </a:xfrm>
          <a:prstGeom prst="rect">
            <a:avLst/>
          </a:prstGeom>
        </p:spPr>
      </p:pic>
    </p:spTree>
    <p:extLst>
      <p:ext uri="{BB962C8B-B14F-4D97-AF65-F5344CB8AC3E}">
        <p14:creationId xmlns:p14="http://schemas.microsoft.com/office/powerpoint/2010/main" val="1760141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36268-E958-C44D-DC96-A0FA0A9738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0D3F71-AD55-1020-1F32-40EEF94F4A8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1: Identifying business opportunities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7FC45F0-8DC5-CCA8-9F1C-DDA579458633}"/>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In these markets, where are the opportunities: </a:t>
            </a:r>
            <a:r>
              <a:rPr lang="en-GB" sz="2800" b="1" dirty="0">
                <a:latin typeface="Arial" panose="020B0604020202020204" pitchFamily="34" charset="0"/>
                <a:cs typeface="Arial" panose="020B0604020202020204" pitchFamily="34" charset="0"/>
              </a:rPr>
              <a:t>B2B, </a:t>
            </a:r>
            <a:r>
              <a:rPr lang="en-GB" sz="2800" b="1" dirty="0">
                <a:solidFill>
                  <a:srgbClr val="FF0000"/>
                </a:solidFill>
                <a:latin typeface="Arial" panose="020B0604020202020204" pitchFamily="34" charset="0"/>
                <a:cs typeface="Arial" panose="020B0604020202020204" pitchFamily="34" charset="0"/>
              </a:rPr>
              <a:t>B2C</a:t>
            </a:r>
            <a:r>
              <a:rPr lang="en-GB" sz="2800" b="1" dirty="0">
                <a:latin typeface="Arial" panose="020B0604020202020204" pitchFamily="34" charset="0"/>
                <a:cs typeface="Arial" panose="020B0604020202020204" pitchFamily="34" charset="0"/>
              </a:rPr>
              <a:t>, B2G? </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Note: Marketing is how you prove the need exists. Strategy is how you prove you are the right company to </a:t>
            </a:r>
            <a:r>
              <a:rPr lang="en-GB" sz="2800" dirty="0" err="1">
                <a:latin typeface="Arial" panose="020B0604020202020204" pitchFamily="34" charset="0"/>
                <a:cs typeface="Arial" panose="020B0604020202020204" pitchFamily="34" charset="0"/>
              </a:rPr>
              <a:t>fulfill</a:t>
            </a:r>
            <a:r>
              <a:rPr lang="en-GB" sz="2800" dirty="0">
                <a:latin typeface="Arial" panose="020B0604020202020204" pitchFamily="34" charset="0"/>
                <a:cs typeface="Arial" panose="020B0604020202020204" pitchFamily="34" charset="0"/>
              </a:rPr>
              <a:t> it. This step is to confirm the existence of the need.</a:t>
            </a:r>
          </a:p>
        </p:txBody>
      </p:sp>
      <p:sp>
        <p:nvSpPr>
          <p:cNvPr id="4" name="Slide Number Placeholder 3">
            <a:extLst>
              <a:ext uri="{FF2B5EF4-FFF2-40B4-BE49-F238E27FC236}">
                <a16:creationId xmlns:a16="http://schemas.microsoft.com/office/drawing/2014/main" id="{7D26F81B-9922-59E5-4DEB-C5FE0069EE25}"/>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10</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8505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9B26B-F6E6-F21C-7535-1BDB73F7FC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75729F-310C-1129-784E-58046A871622}"/>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1. Identify a business opportunity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7EC4B5-BDC7-6466-951D-B4270054ABA0}"/>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Theories: </a:t>
            </a:r>
          </a:p>
          <a:p>
            <a:pPr lvl="1"/>
            <a:r>
              <a:rPr lang="en-US" sz="1600" dirty="0">
                <a:latin typeface="Arial" panose="020B0604020202020204" pitchFamily="34" charset="0"/>
                <a:cs typeface="Arial" panose="020B0604020202020204" pitchFamily="34" charset="0"/>
              </a:rPr>
              <a:t>Job-to-be-done or JTBD (Christensen, 2016)</a:t>
            </a:r>
          </a:p>
          <a:p>
            <a:pPr lvl="1"/>
            <a:r>
              <a:rPr lang="en-US" sz="1600" dirty="0">
                <a:latin typeface="Arial" panose="020B0604020202020204" pitchFamily="34" charset="0"/>
                <a:cs typeface="Arial" panose="020B0604020202020204" pitchFamily="34" charset="0"/>
              </a:rPr>
              <a:t>Product life cycle (Introduction, Growth, Maturity, Decline). Note that a product’s opportunities include its whole ecosystem, not just the product itself. For example, the success of iPhone leads to the growth of apps, entertainment on the move, etc.</a:t>
            </a:r>
          </a:p>
          <a:p>
            <a:pPr lvl="1"/>
            <a:r>
              <a:rPr lang="en-US" sz="1600" dirty="0">
                <a:latin typeface="Arial" panose="020B0604020202020204" pitchFamily="34" charset="0"/>
                <a:cs typeface="Arial" panose="020B0604020202020204" pitchFamily="34" charset="0"/>
              </a:rPr>
              <a:t>Blue Ocean: create new demands (e.g. using disruptive technologies, e.g. cars, Internet, touch screen, AI, etc. ) or capture unmet</a:t>
            </a:r>
          </a:p>
          <a:p>
            <a:pPr lvl="1"/>
            <a:r>
              <a:rPr lang="en-US" sz="1600" dirty="0">
                <a:latin typeface="Arial" panose="020B0604020202020204" pitchFamily="34" charset="0"/>
                <a:cs typeface="Arial" panose="020B0604020202020204" pitchFamily="34" charset="0"/>
              </a:rPr>
              <a:t>Strategic group map</a:t>
            </a:r>
          </a:p>
          <a:p>
            <a:pPr lvl="1"/>
            <a:r>
              <a:rPr lang="en-US" sz="1600" dirty="0">
                <a:latin typeface="Arial" panose="020B0604020202020204" pitchFamily="34" charset="0"/>
                <a:cs typeface="Arial" panose="020B0604020202020204" pitchFamily="34" charset="0"/>
              </a:rPr>
              <a:t>Five forces model</a:t>
            </a:r>
          </a:p>
          <a:p>
            <a:pPr lvl="1"/>
            <a:r>
              <a:rPr lang="en-US" sz="1600" dirty="0">
                <a:latin typeface="Arial" panose="020B0604020202020204" pitchFamily="34" charset="0"/>
                <a:cs typeface="Arial" panose="020B0604020202020204" pitchFamily="34" charset="0"/>
              </a:rPr>
              <a:t>Ansoff matrix</a:t>
            </a:r>
          </a:p>
          <a:p>
            <a:pPr lvl="1"/>
            <a:r>
              <a:rPr lang="en-US" sz="1600" dirty="0">
                <a:latin typeface="Arial" panose="020B0604020202020204" pitchFamily="34" charset="0"/>
                <a:cs typeface="Arial" panose="020B0604020202020204" pitchFamily="34" charset="0"/>
              </a:rPr>
              <a:t>Industry value chain</a:t>
            </a:r>
          </a:p>
          <a:p>
            <a:pPr lvl="1"/>
            <a:r>
              <a:rPr lang="en-US" sz="1600" dirty="0">
                <a:latin typeface="Arial" panose="020B0604020202020204" pitchFamily="34" charset="0"/>
                <a:cs typeface="Arial" panose="020B0604020202020204" pitchFamily="34" charset="0"/>
              </a:rPr>
              <a:t>PESTEL</a:t>
            </a:r>
          </a:p>
          <a:p>
            <a:pPr marL="57150" indent="0">
              <a:buNone/>
            </a:pPr>
            <a:r>
              <a:rPr lang="en-US" sz="1600" dirty="0">
                <a:latin typeface="Arial" panose="020B0604020202020204" pitchFamily="34" charset="0"/>
                <a:cs typeface="Arial" panose="020B0604020202020204" pitchFamily="34" charset="0"/>
              </a:rPr>
              <a:t>*Note: An opportunity is stronger if it is supported by multiple theories.</a:t>
            </a:r>
          </a:p>
        </p:txBody>
      </p:sp>
      <p:sp>
        <p:nvSpPr>
          <p:cNvPr id="4" name="Slide Number Placeholder 3">
            <a:extLst>
              <a:ext uri="{FF2B5EF4-FFF2-40B4-BE49-F238E27FC236}">
                <a16:creationId xmlns:a16="http://schemas.microsoft.com/office/drawing/2014/main" id="{774E1C30-ECFD-4FBD-37FC-96DF438640A0}"/>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11</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4338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D97932-7D86-5167-33EA-6EA182BA040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1. Identify a business opportunity</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D9E967C-F1ED-807F-880C-67BC96CE062D}"/>
              </a:ext>
            </a:extLst>
          </p:cNvPr>
          <p:cNvSpPr>
            <a:spLocks noGrp="1"/>
          </p:cNvSpPr>
          <p:nvPr>
            <p:ph type="sldNum" sz="quarter" idx="11"/>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12</a:t>
            </a:fld>
            <a:endParaRPr lang="en-US" altLang="en-US">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C6926FF6-8868-6673-7360-1EE47E10D871}"/>
              </a:ext>
            </a:extLst>
          </p:cNvPr>
          <p:cNvGraphicFramePr>
            <a:graphicFrameLocks noGrp="1"/>
          </p:cNvGraphicFramePr>
          <p:nvPr>
            <p:ph idx="4294967295"/>
            <p:extLst>
              <p:ext uri="{D42A27DB-BD31-4B8C-83A1-F6EECF244321}">
                <p14:modId xmlns:p14="http://schemas.microsoft.com/office/powerpoint/2010/main" val="3864858390"/>
              </p:ext>
            </p:extLst>
          </p:nvPr>
        </p:nvGraphicFramePr>
        <p:xfrm>
          <a:off x="90434" y="1369908"/>
          <a:ext cx="11927394" cy="3505200"/>
        </p:xfrm>
        <a:graphic>
          <a:graphicData uri="http://schemas.openxmlformats.org/drawingml/2006/table">
            <a:tbl>
              <a:tblPr/>
              <a:tblGrid>
                <a:gridCol w="1604235">
                  <a:extLst>
                    <a:ext uri="{9D8B030D-6E8A-4147-A177-3AD203B41FA5}">
                      <a16:colId xmlns:a16="http://schemas.microsoft.com/office/drawing/2014/main" val="2063865829"/>
                    </a:ext>
                  </a:extLst>
                </a:gridCol>
                <a:gridCol w="3821876">
                  <a:extLst>
                    <a:ext uri="{9D8B030D-6E8A-4147-A177-3AD203B41FA5}">
                      <a16:colId xmlns:a16="http://schemas.microsoft.com/office/drawing/2014/main" val="4105161036"/>
                    </a:ext>
                  </a:extLst>
                </a:gridCol>
                <a:gridCol w="3060230">
                  <a:extLst>
                    <a:ext uri="{9D8B030D-6E8A-4147-A177-3AD203B41FA5}">
                      <a16:colId xmlns:a16="http://schemas.microsoft.com/office/drawing/2014/main" val="4199314483"/>
                    </a:ext>
                  </a:extLst>
                </a:gridCol>
                <a:gridCol w="3441053">
                  <a:extLst>
                    <a:ext uri="{9D8B030D-6E8A-4147-A177-3AD203B41FA5}">
                      <a16:colId xmlns:a16="http://schemas.microsoft.com/office/drawing/2014/main" val="1276461218"/>
                    </a:ext>
                  </a:extLst>
                </a:gridCol>
              </a:tblGrid>
              <a:tr h="0">
                <a:tc>
                  <a:txBody>
                    <a:bodyPr/>
                    <a:lstStyle/>
                    <a:p>
                      <a:pPr>
                        <a:buNone/>
                      </a:pPr>
                      <a:r>
                        <a:rPr lang="en-GB" sz="2000" b="1" dirty="0">
                          <a:latin typeface="Arial" panose="020B0604020202020204" pitchFamily="34" charset="0"/>
                          <a:cs typeface="Arial" panose="020B0604020202020204" pitchFamily="34" charset="0"/>
                        </a:rPr>
                        <a:t>Framework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buNone/>
                      </a:pPr>
                      <a:r>
                        <a:rPr lang="en-GB" sz="2000" b="1" dirty="0">
                          <a:latin typeface="Arial" panose="020B0604020202020204" pitchFamily="34" charset="0"/>
                          <a:cs typeface="Arial" panose="020B0604020202020204" pitchFamily="34" charset="0"/>
                        </a:rPr>
                        <a:t>Main Question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buNone/>
                      </a:pPr>
                      <a:r>
                        <a:rPr lang="en-US" sz="2000" b="1" dirty="0">
                          <a:latin typeface="Arial" panose="020B0604020202020204" pitchFamily="34" charset="0"/>
                          <a:cs typeface="Arial" panose="020B0604020202020204" pitchFamily="34" charset="0"/>
                        </a:rPr>
                        <a:t>Business opportunity</a:t>
                      </a:r>
                      <a:endParaRPr lang="en-GB" sz="2000" b="1"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buNone/>
                      </a:pPr>
                      <a:r>
                        <a:rPr lang="en-US" sz="2000" b="1" dirty="0">
                          <a:latin typeface="Arial" panose="020B0604020202020204" pitchFamily="34" charset="0"/>
                          <a:cs typeface="Arial" panose="020B0604020202020204" pitchFamily="34" charset="0"/>
                        </a:rPr>
                        <a:t>Examples</a:t>
                      </a:r>
                      <a:endParaRPr lang="en-GB" sz="2000" b="1"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2724060325"/>
                  </a:ext>
                </a:extLst>
              </a:tr>
              <a:tr h="0">
                <a:tc>
                  <a:txBody>
                    <a:bodyPr/>
                    <a:lstStyle/>
                    <a:p>
                      <a:pPr>
                        <a:buNone/>
                      </a:pPr>
                      <a:r>
                        <a:rPr lang="en-GB" sz="2000">
                          <a:latin typeface="Arial" panose="020B0604020202020204" pitchFamily="34" charset="0"/>
                          <a:cs typeface="Arial" panose="020B0604020202020204" pitchFamily="34" charset="0"/>
                        </a:rPr>
                        <a:t>JTBD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dirty="0">
                          <a:latin typeface="Arial" panose="020B0604020202020204" pitchFamily="34" charset="0"/>
                          <a:cs typeface="Arial" panose="020B0604020202020204" pitchFamily="34" charset="0"/>
                        </a:rPr>
                        <a:t>What customer job is underserved?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Current customers could be served better</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Health care in the UK</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5692747"/>
                  </a:ext>
                </a:extLst>
              </a:tr>
              <a:tr h="0">
                <a:tc>
                  <a:txBody>
                    <a:bodyPr/>
                    <a:lstStyle/>
                    <a:p>
                      <a:pPr>
                        <a:buNone/>
                      </a:pPr>
                      <a:r>
                        <a:rPr lang="en-GB" sz="2000">
                          <a:latin typeface="Arial" panose="020B0604020202020204" pitchFamily="34" charset="0"/>
                          <a:cs typeface="Arial" panose="020B0604020202020204" pitchFamily="34" charset="0"/>
                        </a:rPr>
                        <a:t>Product Life Cycle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dirty="0">
                          <a:latin typeface="Arial" panose="020B0604020202020204" pitchFamily="34" charset="0"/>
                          <a:cs typeface="Arial" panose="020B0604020202020204" pitchFamily="34" charset="0"/>
                        </a:rPr>
                        <a:t>Is the market entering a growth phase?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New customers could be served</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AI, space tourism, renewable energy</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71165430"/>
                  </a:ext>
                </a:extLst>
              </a:tr>
              <a:tr h="0">
                <a:tc>
                  <a:txBody>
                    <a:bodyPr/>
                    <a:lstStyle/>
                    <a:p>
                      <a:pPr>
                        <a:buNone/>
                      </a:pPr>
                      <a:r>
                        <a:rPr lang="en-GB" sz="2000" dirty="0">
                          <a:latin typeface="Arial" panose="020B0604020202020204" pitchFamily="34" charset="0"/>
                          <a:cs typeface="Arial" panose="020B0604020202020204" pitchFamily="34" charset="0"/>
                        </a:rPr>
                        <a:t>Blue Ocean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dirty="0">
                          <a:latin typeface="Arial" panose="020B0604020202020204" pitchFamily="34" charset="0"/>
                          <a:cs typeface="Arial" panose="020B0604020202020204" pitchFamily="34" charset="0"/>
                        </a:rPr>
                        <a:t>Can new demand be created?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New customers could be created</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Neural network, hologram, plant-based meat</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01594683"/>
                  </a:ext>
                </a:extLst>
              </a:tr>
              <a:tr h="0">
                <a:tc>
                  <a:txBody>
                    <a:bodyPr/>
                    <a:lstStyle/>
                    <a:p>
                      <a:pPr>
                        <a:buNone/>
                      </a:pPr>
                      <a:r>
                        <a:rPr lang="en-US" sz="2000" dirty="0">
                          <a:latin typeface="Arial" panose="020B0604020202020204" pitchFamily="34" charset="0"/>
                          <a:cs typeface="Arial" panose="020B0604020202020204" pitchFamily="34" charset="0"/>
                        </a:rPr>
                        <a:t>Strategic group map</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Where the </a:t>
                      </a:r>
                      <a:r>
                        <a:rPr lang="en-US" sz="2000">
                          <a:latin typeface="Arial" panose="020B0604020202020204" pitchFamily="34" charset="0"/>
                          <a:cs typeface="Arial" panose="020B0604020202020204" pitchFamily="34" charset="0"/>
                        </a:rPr>
                        <a:t>competition is weak </a:t>
                      </a:r>
                      <a:r>
                        <a:rPr lang="en-US" sz="2000" dirty="0">
                          <a:latin typeface="Arial" panose="020B0604020202020204" pitchFamily="34" charset="0"/>
                          <a:cs typeface="Arial" panose="020B0604020202020204" pitchFamily="34" charset="0"/>
                        </a:rPr>
                        <a:t>and the demand is good?</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Cater to neglected customers or beat weak competitors</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Xiaomi, Shein</a:t>
                      </a:r>
                      <a:endParaRPr lang="en-GB" sz="20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55694708"/>
                  </a:ext>
                </a:extLst>
              </a:tr>
            </a:tbl>
          </a:graphicData>
        </a:graphic>
      </p:graphicFrame>
    </p:spTree>
    <p:extLst>
      <p:ext uri="{BB962C8B-B14F-4D97-AF65-F5344CB8AC3E}">
        <p14:creationId xmlns:p14="http://schemas.microsoft.com/office/powerpoint/2010/main" val="769319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554377-2E9D-59CB-C4A9-16EB61B9B7B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9085A44-06CD-8886-AEFA-3D7AE6A1E36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1. Identify a business opportunity</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D0B81B5-2454-71ED-EF1F-6B2900AE0A28}"/>
              </a:ext>
            </a:extLst>
          </p:cNvPr>
          <p:cNvSpPr>
            <a:spLocks noGrp="1"/>
          </p:cNvSpPr>
          <p:nvPr>
            <p:ph type="sldNum" sz="quarter" idx="11"/>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13</a:t>
            </a:fld>
            <a:endParaRPr lang="en-US" altLang="en-US">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5F3B50C5-7B85-F2DE-913A-23D6CF6612B9}"/>
              </a:ext>
            </a:extLst>
          </p:cNvPr>
          <p:cNvGraphicFramePr>
            <a:graphicFrameLocks noGrp="1"/>
          </p:cNvGraphicFramePr>
          <p:nvPr>
            <p:ph idx="4294967295"/>
            <p:extLst>
              <p:ext uri="{D42A27DB-BD31-4B8C-83A1-F6EECF244321}">
                <p14:modId xmlns:p14="http://schemas.microsoft.com/office/powerpoint/2010/main" val="1414296558"/>
              </p:ext>
            </p:extLst>
          </p:nvPr>
        </p:nvGraphicFramePr>
        <p:xfrm>
          <a:off x="90434" y="1369908"/>
          <a:ext cx="11927394" cy="3383280"/>
        </p:xfrm>
        <a:graphic>
          <a:graphicData uri="http://schemas.openxmlformats.org/drawingml/2006/table">
            <a:tbl>
              <a:tblPr/>
              <a:tblGrid>
                <a:gridCol w="1604235">
                  <a:extLst>
                    <a:ext uri="{9D8B030D-6E8A-4147-A177-3AD203B41FA5}">
                      <a16:colId xmlns:a16="http://schemas.microsoft.com/office/drawing/2014/main" val="2063865829"/>
                    </a:ext>
                  </a:extLst>
                </a:gridCol>
                <a:gridCol w="3821876">
                  <a:extLst>
                    <a:ext uri="{9D8B030D-6E8A-4147-A177-3AD203B41FA5}">
                      <a16:colId xmlns:a16="http://schemas.microsoft.com/office/drawing/2014/main" val="4105161036"/>
                    </a:ext>
                  </a:extLst>
                </a:gridCol>
                <a:gridCol w="3060230">
                  <a:extLst>
                    <a:ext uri="{9D8B030D-6E8A-4147-A177-3AD203B41FA5}">
                      <a16:colId xmlns:a16="http://schemas.microsoft.com/office/drawing/2014/main" val="4199314483"/>
                    </a:ext>
                  </a:extLst>
                </a:gridCol>
                <a:gridCol w="3441053">
                  <a:extLst>
                    <a:ext uri="{9D8B030D-6E8A-4147-A177-3AD203B41FA5}">
                      <a16:colId xmlns:a16="http://schemas.microsoft.com/office/drawing/2014/main" val="1276461218"/>
                    </a:ext>
                  </a:extLst>
                </a:gridCol>
              </a:tblGrid>
              <a:tr h="0">
                <a:tc>
                  <a:txBody>
                    <a:bodyPr/>
                    <a:lstStyle/>
                    <a:p>
                      <a:pPr>
                        <a:buNone/>
                      </a:pPr>
                      <a:r>
                        <a:rPr lang="en-GB" sz="1600" b="1" dirty="0">
                          <a:latin typeface="Arial" panose="020B0604020202020204" pitchFamily="34" charset="0"/>
                          <a:cs typeface="Arial" panose="020B0604020202020204" pitchFamily="34" charset="0"/>
                        </a:rPr>
                        <a:t>Framework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buNone/>
                      </a:pPr>
                      <a:r>
                        <a:rPr lang="en-GB" sz="1600" b="1" dirty="0">
                          <a:latin typeface="Arial" panose="020B0604020202020204" pitchFamily="34" charset="0"/>
                          <a:cs typeface="Arial" panose="020B0604020202020204" pitchFamily="34" charset="0"/>
                        </a:rPr>
                        <a:t>Main Question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buNone/>
                      </a:pPr>
                      <a:r>
                        <a:rPr lang="en-US" sz="1600" b="1" dirty="0">
                          <a:latin typeface="Arial" panose="020B0604020202020204" pitchFamily="34" charset="0"/>
                          <a:cs typeface="Arial" panose="020B0604020202020204" pitchFamily="34" charset="0"/>
                        </a:rPr>
                        <a:t>Business opportunity</a:t>
                      </a:r>
                      <a:endParaRPr lang="en-GB" sz="1600" b="1"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buNone/>
                      </a:pPr>
                      <a:r>
                        <a:rPr lang="en-US" sz="1600" b="1" dirty="0">
                          <a:latin typeface="Arial" panose="020B0604020202020204" pitchFamily="34" charset="0"/>
                          <a:cs typeface="Arial" panose="020B0604020202020204" pitchFamily="34" charset="0"/>
                        </a:rPr>
                        <a:t>Examples</a:t>
                      </a:r>
                      <a:endParaRPr lang="en-GB" sz="1600" b="1"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2724060325"/>
                  </a:ext>
                </a:extLst>
              </a:tr>
              <a:tr h="0">
                <a:tc>
                  <a:txBody>
                    <a:bodyPr/>
                    <a:lstStyle/>
                    <a:p>
                      <a:pPr>
                        <a:buNone/>
                      </a:pPr>
                      <a:r>
                        <a:rPr lang="en-GB" sz="1600">
                          <a:latin typeface="Arial" panose="020B0604020202020204" pitchFamily="34" charset="0"/>
                          <a:cs typeface="Arial" panose="020B0604020202020204" pitchFamily="34" charset="0"/>
                        </a:rPr>
                        <a:t>Five Forces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Could substitutes reshape the industry?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dirty="0">
                          <a:latin typeface="Arial" panose="020B0604020202020204" pitchFamily="34" charset="0"/>
                          <a:cs typeface="Arial" panose="020B0604020202020204" pitchFamily="34" charset="0"/>
                        </a:rPr>
                        <a:t>Current customers could be served better</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lvl="1" indent="0"/>
                      <a:r>
                        <a:rPr lang="en-US" sz="1600" dirty="0">
                          <a:latin typeface="Arial" panose="020B0604020202020204" pitchFamily="34" charset="0"/>
                          <a:cs typeface="Arial" panose="020B0604020202020204" pitchFamily="34" charset="0"/>
                        </a:rPr>
                        <a:t>Air conditioner vs fan, cellphone vs landline, smart screen vs billboard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2569465"/>
                  </a:ext>
                </a:extLst>
              </a:tr>
              <a:tr h="0">
                <a:tc>
                  <a:txBody>
                    <a:bodyPr/>
                    <a:lstStyle/>
                    <a:p>
                      <a:pPr>
                        <a:buNone/>
                      </a:pPr>
                      <a:r>
                        <a:rPr lang="en-GB" sz="1600" b="0" dirty="0">
                          <a:latin typeface="Arial" panose="020B0604020202020204" pitchFamily="34" charset="0"/>
                          <a:cs typeface="Arial" panose="020B0604020202020204" pitchFamily="34" charset="0"/>
                        </a:rPr>
                        <a:t>Ansoff Matrix</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Could new customers be found?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dirty="0">
                          <a:latin typeface="Arial" panose="020B0604020202020204" pitchFamily="34" charset="0"/>
                          <a:cs typeface="Arial" panose="020B0604020202020204" pitchFamily="34" charset="0"/>
                        </a:rPr>
                        <a:t>New customers could be served</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dirty="0">
                          <a:latin typeface="Arial" panose="020B0604020202020204" pitchFamily="34" charset="0"/>
                          <a:cs typeface="Arial" panose="020B0604020202020204" pitchFamily="34" charset="0"/>
                        </a:rPr>
                        <a:t>Starlink is now available to the UK customer</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04542920"/>
                  </a:ext>
                </a:extLst>
              </a:tr>
              <a:tr h="0">
                <a:tc>
                  <a:txBody>
                    <a:bodyPr/>
                    <a:lstStyle/>
                    <a:p>
                      <a:pPr>
                        <a:buNone/>
                      </a:pPr>
                      <a:r>
                        <a:rPr lang="en-US" sz="1600" dirty="0">
                          <a:latin typeface="Arial" panose="020B0604020202020204" pitchFamily="34" charset="0"/>
                          <a:cs typeface="Arial" panose="020B0604020202020204" pitchFamily="34" charset="0"/>
                        </a:rPr>
                        <a:t>Industrial value chain</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dirty="0">
                          <a:latin typeface="Arial" panose="020B0604020202020204" pitchFamily="34" charset="0"/>
                          <a:cs typeface="Arial" panose="020B0604020202020204" pitchFamily="34" charset="0"/>
                        </a:rPr>
                        <a:t>Which elements in the value chain are currently underperformed?</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dirty="0">
                          <a:latin typeface="Arial" panose="020B0604020202020204" pitchFamily="34" charset="0"/>
                          <a:cs typeface="Arial" panose="020B0604020202020204" pitchFamily="34" charset="0"/>
                        </a:rPr>
                        <a:t>New B2B opportunities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dirty="0">
                          <a:latin typeface="Arial" panose="020B0604020202020204" pitchFamily="34" charset="0"/>
                          <a:cs typeface="Arial" panose="020B0604020202020204" pitchFamily="34" charset="0"/>
                        </a:rPr>
                        <a:t>Data center to support AI growth</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07059720"/>
                  </a:ext>
                </a:extLst>
              </a:tr>
              <a:tr h="0">
                <a:tc>
                  <a:txBody>
                    <a:bodyPr/>
                    <a:lstStyle/>
                    <a:p>
                      <a:pPr>
                        <a:buNone/>
                      </a:pPr>
                      <a:r>
                        <a:rPr lang="en-US" sz="1600" dirty="0">
                          <a:latin typeface="Arial" panose="020B0604020202020204" pitchFamily="34" charset="0"/>
                          <a:cs typeface="Arial" panose="020B0604020202020204" pitchFamily="34" charset="0"/>
                        </a:rPr>
                        <a:t>PESTEL</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How do the current and changing environments shape existing demands and create new demands?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dirty="0">
                          <a:latin typeface="Arial" panose="020B0604020202020204" pitchFamily="34" charset="0"/>
                          <a:cs typeface="Arial" panose="020B0604020202020204" pitchFamily="34" charset="0"/>
                        </a:rPr>
                        <a:t>New demands or changing demands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The Iran war has led to increased demand for locked-in energy contracts, i.e., contracts that guarantee prices will not increase during the contract period.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84315936"/>
                  </a:ext>
                </a:extLst>
              </a:tr>
            </a:tbl>
          </a:graphicData>
        </a:graphic>
      </p:graphicFrame>
    </p:spTree>
    <p:extLst>
      <p:ext uri="{BB962C8B-B14F-4D97-AF65-F5344CB8AC3E}">
        <p14:creationId xmlns:p14="http://schemas.microsoft.com/office/powerpoint/2010/main" val="1568014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16C2C6-291E-7B66-1F08-FEEE14A34C8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1. Identify a business opportunity</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4078123-3FCD-3CD2-E79D-9A9A372A4C84}"/>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We are to discuss JTBD, as other approaches were introduced to you in previous modules</a:t>
            </a:r>
            <a:endParaRPr lang="en-GB"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8C019334-2F07-2459-FB88-2FC1BE31EDC3}"/>
              </a:ext>
            </a:extLst>
          </p:cNvPr>
          <p:cNvSpPr>
            <a:spLocks noGrp="1"/>
          </p:cNvSpPr>
          <p:nvPr>
            <p:ph type="sldNum" sz="quarter" idx="12"/>
          </p:nvPr>
        </p:nvSpPr>
        <p:spPr/>
        <p:txBody>
          <a:bodyPr/>
          <a:lstStyle/>
          <a:p>
            <a:pPr>
              <a:defRPr/>
            </a:pPr>
            <a:fld id="{32C76563-ED30-428B-AA1A-693B19CC86B5}" type="slidenum">
              <a:rPr lang="en-US" altLang="en-US" smtClean="0">
                <a:latin typeface="Arial" panose="020B0604020202020204" pitchFamily="34" charset="0"/>
                <a:cs typeface="Arial" panose="020B0604020202020204" pitchFamily="34" charset="0"/>
              </a:rPr>
              <a:pPr>
                <a:defRPr/>
              </a:pPr>
              <a:t>14</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5295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969BA-A780-59C6-A563-B69D8F58B345}"/>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Understanding Customer Needs Through</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Jobs-to-Be-Done (JTBD)</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E8D149-AE02-E6B9-5A3C-25809A59207C}"/>
              </a:ext>
            </a:extLst>
          </p:cNvPr>
          <p:cNvSpPr>
            <a:spLocks noGrp="1"/>
          </p:cNvSpPr>
          <p:nvPr>
            <p:ph idx="1"/>
          </p:nvPr>
        </p:nvSpPr>
        <p:spPr/>
        <p:txBody>
          <a:bodyPr/>
          <a:lstStyle/>
          <a:p>
            <a:r>
              <a:rPr lang="en-US" sz="2800" dirty="0">
                <a:latin typeface="Arial" panose="020B0604020202020204" pitchFamily="34" charset="0"/>
                <a:cs typeface="Arial" panose="020B0604020202020204" pitchFamily="34" charset="0"/>
              </a:rPr>
              <a:t>Core Idea:</a:t>
            </a:r>
          </a:p>
          <a:p>
            <a:pPr lvl="1"/>
            <a:r>
              <a:rPr lang="en-US" sz="2000" dirty="0">
                <a:latin typeface="Arial" panose="020B0604020202020204" pitchFamily="34" charset="0"/>
                <a:cs typeface="Arial" panose="020B0604020202020204" pitchFamily="34" charset="0"/>
              </a:rPr>
              <a:t>Customers don't simply buy products.</a:t>
            </a:r>
          </a:p>
          <a:p>
            <a:pPr lvl="1"/>
            <a:r>
              <a:rPr lang="en-US" sz="2000" dirty="0">
                <a:latin typeface="Arial" panose="020B0604020202020204" pitchFamily="34" charset="0"/>
                <a:cs typeface="Arial" panose="020B0604020202020204" pitchFamily="34" charset="0"/>
              </a:rPr>
              <a:t>Customers "hire" products and services to make progress in their lives.</a:t>
            </a:r>
          </a:p>
          <a:p>
            <a:r>
              <a:rPr lang="en-US" sz="2800" dirty="0">
                <a:latin typeface="Arial" panose="020B0604020202020204" pitchFamily="34" charset="0"/>
                <a:cs typeface="Arial" panose="020B0604020202020204" pitchFamily="34" charset="0"/>
              </a:rPr>
              <a:t>The key question:</a:t>
            </a:r>
          </a:p>
          <a:p>
            <a:pPr lvl="1"/>
            <a:r>
              <a:rPr lang="en-US" sz="2000" dirty="0">
                <a:latin typeface="Arial" panose="020B0604020202020204" pitchFamily="34" charset="0"/>
                <a:cs typeface="Arial" panose="020B0604020202020204" pitchFamily="34" charset="0"/>
              </a:rPr>
              <a:t>What job is the customer trying to get done?</a:t>
            </a:r>
          </a:p>
          <a:p>
            <a:r>
              <a:rPr lang="en-US" sz="2400" dirty="0">
                <a:latin typeface="Arial" panose="020B0604020202020204" pitchFamily="34" charset="0"/>
                <a:cs typeface="Arial" panose="020B0604020202020204" pitchFamily="34" charset="0"/>
              </a:rPr>
              <a:t>Customers Hire Solutions for their jobs.  A job consists of:</a:t>
            </a:r>
          </a:p>
          <a:p>
            <a:pPr lvl="1"/>
            <a:r>
              <a:rPr lang="en-US" sz="2000" dirty="0">
                <a:latin typeface="Arial" panose="020B0604020202020204" pitchFamily="34" charset="0"/>
                <a:cs typeface="Arial" panose="020B0604020202020204" pitchFamily="34" charset="0"/>
              </a:rPr>
              <a:t>Functional needs (complete a task)</a:t>
            </a:r>
          </a:p>
          <a:p>
            <a:pPr lvl="1"/>
            <a:r>
              <a:rPr lang="en-US" sz="2000" dirty="0">
                <a:latin typeface="Arial" panose="020B0604020202020204" pitchFamily="34" charset="0"/>
                <a:cs typeface="Arial" panose="020B0604020202020204" pitchFamily="34" charset="0"/>
              </a:rPr>
              <a:t>Emotional needs (reduce anxiety, gain confidence)</a:t>
            </a:r>
          </a:p>
          <a:p>
            <a:pPr lvl="1"/>
            <a:r>
              <a:rPr lang="en-US" sz="2000" dirty="0">
                <a:latin typeface="Arial" panose="020B0604020202020204" pitchFamily="34" charset="0"/>
                <a:cs typeface="Arial" panose="020B0604020202020204" pitchFamily="34" charset="0"/>
              </a:rPr>
              <a:t>Social needs (improve status or perception)</a:t>
            </a:r>
            <a:endParaRPr lang="en-GB" sz="14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813A765-89EE-5827-8203-29780A31F3AA}"/>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15</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1971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64FC8-3B77-B6BF-BC60-BDA3234955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F451A6-936F-EC80-B381-65F2E7689FC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JTBD Framework</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D23A950-45D3-2E4B-5D57-F0BF81CFA62C}"/>
              </a:ext>
            </a:extLst>
          </p:cNvPr>
          <p:cNvSpPr>
            <a:spLocks noGrp="1"/>
          </p:cNvSpPr>
          <p:nvPr>
            <p:ph idx="1"/>
          </p:nvPr>
        </p:nvSpPr>
        <p:spPr/>
        <p:txBody>
          <a:bodyPr/>
          <a:lstStyle/>
          <a:p>
            <a:pPr marL="57150" indent="0">
              <a:buNone/>
            </a:pPr>
            <a:r>
              <a:rPr lang="en-US" sz="2800" dirty="0">
                <a:latin typeface="Arial" panose="020B0604020202020204" pitchFamily="34" charset="0"/>
                <a:cs typeface="Arial" panose="020B0604020202020204" pitchFamily="34" charset="0"/>
              </a:rPr>
              <a:t>Example 1:</a:t>
            </a:r>
          </a:p>
          <a:p>
            <a:pPr marL="400050"/>
            <a:r>
              <a:rPr lang="en-US" sz="2400" dirty="0">
                <a:latin typeface="Arial" panose="020B0604020202020204" pitchFamily="34" charset="0"/>
                <a:cs typeface="Arial" panose="020B0604020202020204" pitchFamily="34" charset="0"/>
              </a:rPr>
              <a:t>Job: Stay productive while commuting.</a:t>
            </a:r>
          </a:p>
          <a:p>
            <a:pPr marL="400050"/>
            <a:r>
              <a:rPr lang="en-US" sz="2400" dirty="0">
                <a:latin typeface="Arial" panose="020B0604020202020204" pitchFamily="34" charset="0"/>
                <a:cs typeface="Arial" panose="020B0604020202020204" pitchFamily="34" charset="0"/>
              </a:rPr>
              <a:t>Possible hires: Podcast, Audiobook, Music app, Mobile game</a:t>
            </a:r>
          </a:p>
          <a:p>
            <a:pPr marL="400050"/>
            <a:r>
              <a:rPr lang="en-US" sz="2400" dirty="0">
                <a:latin typeface="Arial" panose="020B0604020202020204" pitchFamily="34" charset="0"/>
                <a:cs typeface="Arial" panose="020B0604020202020204" pitchFamily="34" charset="0"/>
              </a:rPr>
              <a:t>All compete for the same job.</a:t>
            </a:r>
          </a:p>
          <a:p>
            <a:pPr marL="57150" indent="0">
              <a:buNone/>
            </a:pPr>
            <a:endParaRPr lang="en-US" sz="2400" dirty="0">
              <a:latin typeface="Arial" panose="020B0604020202020204" pitchFamily="34" charset="0"/>
              <a:cs typeface="Arial" panose="020B0604020202020204" pitchFamily="34" charset="0"/>
            </a:endParaRPr>
          </a:p>
          <a:p>
            <a:pPr marL="57150" indent="0">
              <a:buNone/>
            </a:pPr>
            <a:r>
              <a:rPr lang="en-US" sz="2800" dirty="0">
                <a:latin typeface="Arial" panose="020B0604020202020204" pitchFamily="34" charset="0"/>
                <a:cs typeface="Arial" panose="020B0604020202020204" pitchFamily="34" charset="0"/>
              </a:rPr>
              <a:t>Example 2:</a:t>
            </a:r>
          </a:p>
          <a:p>
            <a:r>
              <a:rPr lang="en-US" sz="2400" dirty="0">
                <a:latin typeface="Arial" panose="020B0604020202020204" pitchFamily="34" charset="0"/>
                <a:cs typeface="Arial" panose="020B0604020202020204" pitchFamily="34" charset="0"/>
              </a:rPr>
              <a:t>Learning Programming</a:t>
            </a:r>
          </a:p>
          <a:p>
            <a:r>
              <a:rPr lang="en-US" sz="2400" dirty="0">
                <a:latin typeface="Arial" panose="020B0604020202020204" pitchFamily="34" charset="0"/>
                <a:cs typeface="Arial" panose="020B0604020202020204" pitchFamily="34" charset="0"/>
              </a:rPr>
              <a:t>Job: Learn coding while staying motivated.</a:t>
            </a:r>
          </a:p>
          <a:p>
            <a:r>
              <a:rPr lang="en-US" sz="2400" dirty="0">
                <a:latin typeface="Arial" panose="020B0604020202020204" pitchFamily="34" charset="0"/>
                <a:cs typeface="Arial" panose="020B0604020202020204" pitchFamily="34" charset="0"/>
              </a:rPr>
              <a:t>Opportunity: Gamified learning platforms</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pPr marL="57150" indent="0">
              <a:buNone/>
            </a:pPr>
            <a:endParaRPr lang="en-US"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E88138D-1411-C68D-F9D6-2CBA6C67DECF}"/>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151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11A61-6486-4A33-F2C5-D46872802C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6D11B9-4F8B-3223-A671-4DE8B4C6E90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JTBD: Focus on circumstances, not demographics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A6A64C-BDE9-6253-0325-82E3D52A6B58}"/>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Traditional segmentation could fail as they focus on age, income, or gender.</a:t>
            </a:r>
          </a:p>
          <a:p>
            <a:r>
              <a:rPr lang="en-US" sz="2400" dirty="0">
                <a:latin typeface="Arial" panose="020B0604020202020204" pitchFamily="34" charset="0"/>
                <a:cs typeface="Arial" panose="020B0604020202020204" pitchFamily="34" charset="0"/>
              </a:rPr>
              <a:t>JTBD questions:</a:t>
            </a:r>
          </a:p>
          <a:p>
            <a:pPr lvl="1"/>
            <a:r>
              <a:rPr lang="en-US" sz="1800" dirty="0">
                <a:latin typeface="Arial" panose="020B0604020202020204" pitchFamily="34" charset="0"/>
                <a:cs typeface="Arial" panose="020B0604020202020204" pitchFamily="34" charset="0"/>
              </a:rPr>
              <a:t>What situation triggered the need?</a:t>
            </a:r>
          </a:p>
          <a:p>
            <a:pPr lvl="1"/>
            <a:r>
              <a:rPr lang="en-US" sz="1800" dirty="0">
                <a:latin typeface="Arial" panose="020B0604020202020204" pitchFamily="34" charset="0"/>
                <a:cs typeface="Arial" panose="020B0604020202020204" pitchFamily="34" charset="0"/>
              </a:rPr>
              <a:t>What progress is the customer trying to make?</a:t>
            </a:r>
          </a:p>
          <a:p>
            <a:pPr lvl="1"/>
            <a:r>
              <a:rPr lang="en-US" sz="1800" dirty="0">
                <a:latin typeface="Arial" panose="020B0604020202020204" pitchFamily="34" charset="0"/>
                <a:cs typeface="Arial" panose="020B0604020202020204" pitchFamily="34" charset="0"/>
              </a:rPr>
              <a:t>What obstacles exist today?</a:t>
            </a:r>
          </a:p>
          <a:p>
            <a:pPr marL="0" indent="0">
              <a:buNone/>
            </a:pPr>
            <a:r>
              <a:rPr lang="en-US" sz="2400" dirty="0">
                <a:latin typeface="Arial" panose="020B0604020202020204" pitchFamily="34" charset="0"/>
                <a:cs typeface="Arial" panose="020B0604020202020204" pitchFamily="34" charset="0"/>
                <a:sym typeface="Wingdings" panose="05000000000000000000" pitchFamily="2" charset="2"/>
              </a:rPr>
              <a:t> </a:t>
            </a:r>
            <a:r>
              <a:rPr lang="en-US" sz="2400" dirty="0">
                <a:latin typeface="Arial" panose="020B0604020202020204" pitchFamily="34" charset="0"/>
                <a:cs typeface="Arial" panose="020B0604020202020204" pitchFamily="34" charset="0"/>
              </a:rPr>
              <a:t>Insight: Different people may hire the same solution for the same job.</a:t>
            </a:r>
            <a:endParaRPr lang="en-US"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AD52137-218A-2C4E-FAD5-F52BC0608417}"/>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17</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8102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E3DB3-4155-191F-2198-39854EF323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48B361-76C6-8FC0-D72B-C783E1A491D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Finding Business Opportunities with JTBD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DE78871-1536-EF12-03EC-353B91A5F43E}"/>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Business Opportunity = Important Job + Poor Existing Solution + Large Number of Customers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Look for:</a:t>
            </a:r>
          </a:p>
          <a:p>
            <a:pPr lvl="1"/>
            <a:r>
              <a:rPr lang="en-US" sz="2000" dirty="0">
                <a:latin typeface="Arial" panose="020B0604020202020204" pitchFamily="34" charset="0"/>
                <a:cs typeface="Arial" panose="020B0604020202020204" pitchFamily="34" charset="0"/>
              </a:rPr>
              <a:t>Customer frustrations</a:t>
            </a:r>
          </a:p>
          <a:p>
            <a:pPr lvl="1"/>
            <a:r>
              <a:rPr lang="en-US" sz="2000" dirty="0">
                <a:latin typeface="Arial" panose="020B0604020202020204" pitchFamily="34" charset="0"/>
                <a:cs typeface="Arial" panose="020B0604020202020204" pitchFamily="34" charset="0"/>
              </a:rPr>
              <a:t>Unmet needs</a:t>
            </a:r>
          </a:p>
          <a:p>
            <a:pPr lvl="1"/>
            <a:r>
              <a:rPr lang="en-US" sz="2000" dirty="0">
                <a:latin typeface="Arial" panose="020B0604020202020204" pitchFamily="34" charset="0"/>
                <a:cs typeface="Arial" panose="020B0604020202020204" pitchFamily="34" charset="0"/>
              </a:rPr>
              <a:t>Inefficient processes</a:t>
            </a:r>
          </a:p>
          <a:p>
            <a:pPr lvl="1"/>
            <a:r>
              <a:rPr lang="en-US" sz="2000" dirty="0">
                <a:latin typeface="Arial" panose="020B0604020202020204" pitchFamily="34" charset="0"/>
                <a:cs typeface="Arial" panose="020B0604020202020204" pitchFamily="34" charset="0"/>
              </a:rPr>
              <a:t>Repeated complaints</a:t>
            </a:r>
            <a:endParaRPr lang="en-US"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5ECF8F1-9687-157D-3146-24400E888BB0}"/>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18</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7866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F80C7-3B2E-C35A-F7AE-7E484F95351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Three Signals of Opportunity</a:t>
            </a:r>
          </a:p>
        </p:txBody>
      </p:sp>
      <p:sp>
        <p:nvSpPr>
          <p:cNvPr id="3" name="Content Placeholder 2">
            <a:extLst>
              <a:ext uri="{FF2B5EF4-FFF2-40B4-BE49-F238E27FC236}">
                <a16:creationId xmlns:a16="http://schemas.microsoft.com/office/drawing/2014/main" id="{754DAC9A-DBBD-EFB2-2793-DC083A106AFB}"/>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Frustration: Customers complain about current solutions.</a:t>
            </a:r>
          </a:p>
          <a:p>
            <a:r>
              <a:rPr lang="en-US" sz="2400" dirty="0">
                <a:latin typeface="Arial" panose="020B0604020202020204" pitchFamily="34" charset="0"/>
                <a:cs typeface="Arial" panose="020B0604020202020204" pitchFamily="34" charset="0"/>
              </a:rPr>
              <a:t>Workarounds: Customers create their own methods to solve problems.</a:t>
            </a:r>
          </a:p>
          <a:p>
            <a:r>
              <a:rPr lang="en-US" sz="2400" dirty="0">
                <a:latin typeface="Arial" panose="020B0604020202020204" pitchFamily="34" charset="0"/>
                <a:cs typeface="Arial" panose="020B0604020202020204" pitchFamily="34" charset="0"/>
              </a:rPr>
              <a:t>Non-Consumption: People avoid existing solutions because they are:</a:t>
            </a:r>
          </a:p>
          <a:p>
            <a:pPr lvl="1"/>
            <a:r>
              <a:rPr lang="en-US" sz="2000" dirty="0">
                <a:latin typeface="Arial" panose="020B0604020202020204" pitchFamily="34" charset="0"/>
                <a:cs typeface="Arial" panose="020B0604020202020204" pitchFamily="34" charset="0"/>
              </a:rPr>
              <a:t>Too expensive</a:t>
            </a:r>
          </a:p>
          <a:p>
            <a:pPr lvl="1"/>
            <a:r>
              <a:rPr lang="en-US" sz="2000" dirty="0">
                <a:latin typeface="Arial" panose="020B0604020202020204" pitchFamily="34" charset="0"/>
                <a:cs typeface="Arial" panose="020B0604020202020204" pitchFamily="34" charset="0"/>
              </a:rPr>
              <a:t>Too difficult</a:t>
            </a:r>
          </a:p>
          <a:p>
            <a:pPr lvl="1"/>
            <a:r>
              <a:rPr lang="en-US" sz="2000" dirty="0">
                <a:latin typeface="Arial" panose="020B0604020202020204" pitchFamily="34" charset="0"/>
                <a:cs typeface="Arial" panose="020B0604020202020204" pitchFamily="34" charset="0"/>
              </a:rPr>
              <a:t>Too inconvenient</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These are often strong indicators of market opportunities.</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E5A053D-6D92-7AE7-21AD-2DC008AB7E60}"/>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19</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2448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D06BA-D73B-0A19-3197-8FFE5E25B6C4}"/>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JTBD - Examples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4120F7-1A8A-B285-794C-A97A63E55C5C}"/>
              </a:ext>
            </a:extLst>
          </p:cNvPr>
          <p:cNvSpPr>
            <a:spLocks noGrp="1"/>
          </p:cNvSpPr>
          <p:nvPr>
            <p:ph idx="1"/>
          </p:nvPr>
        </p:nvSpPr>
        <p:spPr/>
        <p:txBody>
          <a:bodyPr/>
          <a:lstStyle/>
          <a:p>
            <a:pPr marL="0" indent="0">
              <a:buNone/>
            </a:pPr>
            <a:r>
              <a:rPr lang="en-US" sz="2400" dirty="0">
                <a:latin typeface="Arial" panose="020B0604020202020204" pitchFamily="34" charset="0"/>
                <a:cs typeface="Arial" panose="020B0604020202020204" pitchFamily="34" charset="0"/>
              </a:rPr>
              <a:t>Example 1:</a:t>
            </a:r>
          </a:p>
          <a:p>
            <a:r>
              <a:rPr lang="en-US" sz="2000" dirty="0">
                <a:latin typeface="Arial" panose="020B0604020202020204" pitchFamily="34" charset="0"/>
                <a:cs typeface="Arial" panose="020B0604020202020204" pitchFamily="34" charset="0"/>
              </a:rPr>
              <a:t>Food Delivery:</a:t>
            </a:r>
          </a:p>
          <a:p>
            <a:r>
              <a:rPr lang="en-US" sz="2000" dirty="0">
                <a:latin typeface="Arial" panose="020B0604020202020204" pitchFamily="34" charset="0"/>
                <a:cs typeface="Arial" panose="020B0604020202020204" pitchFamily="34" charset="0"/>
              </a:rPr>
              <a:t>Job: Get a meal quickly and conveniently.</a:t>
            </a:r>
          </a:p>
          <a:p>
            <a:r>
              <a:rPr lang="en-US" sz="2000" dirty="0">
                <a:latin typeface="Arial" panose="020B0604020202020204" pitchFamily="34" charset="0"/>
                <a:cs typeface="Arial" panose="020B0604020202020204" pitchFamily="34" charset="0"/>
              </a:rPr>
              <a:t>Opportunity: Faster and easier delivery services.</a:t>
            </a:r>
          </a:p>
          <a:p>
            <a:endParaRPr lang="en-US" sz="20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Example 2:</a:t>
            </a:r>
          </a:p>
          <a:p>
            <a:r>
              <a:rPr lang="en-US" sz="2000" dirty="0">
                <a:latin typeface="Arial" panose="020B0604020202020204" pitchFamily="34" charset="0"/>
                <a:cs typeface="Arial" panose="020B0604020202020204" pitchFamily="34" charset="0"/>
              </a:rPr>
              <a:t>Project Management</a:t>
            </a:r>
          </a:p>
          <a:p>
            <a:r>
              <a:rPr lang="en-US" sz="2000" dirty="0">
                <a:latin typeface="Arial" panose="020B0604020202020204" pitchFamily="34" charset="0"/>
                <a:cs typeface="Arial" panose="020B0604020202020204" pitchFamily="34" charset="0"/>
              </a:rPr>
              <a:t>Job: Coordinate team activities efficiently.</a:t>
            </a:r>
          </a:p>
          <a:p>
            <a:r>
              <a:rPr lang="en-US" sz="2000" dirty="0">
                <a:latin typeface="Arial" panose="020B0604020202020204" pitchFamily="34" charset="0"/>
                <a:cs typeface="Arial" panose="020B0604020202020204" pitchFamily="34" charset="0"/>
              </a:rPr>
              <a:t>Workarounds: Email chains, Spreadsheets, Sticky notes</a:t>
            </a:r>
          </a:p>
          <a:p>
            <a:r>
              <a:rPr lang="en-US" sz="2000" dirty="0">
                <a:latin typeface="Arial" panose="020B0604020202020204" pitchFamily="34" charset="0"/>
                <a:cs typeface="Arial" panose="020B0604020202020204" pitchFamily="34" charset="0"/>
              </a:rPr>
              <a:t>Opportunity: Dedicated collaboration tools.</a:t>
            </a:r>
          </a:p>
        </p:txBody>
      </p:sp>
      <p:sp>
        <p:nvSpPr>
          <p:cNvPr id="4" name="Slide Number Placeholder 3">
            <a:extLst>
              <a:ext uri="{FF2B5EF4-FFF2-40B4-BE49-F238E27FC236}">
                <a16:creationId xmlns:a16="http://schemas.microsoft.com/office/drawing/2014/main" id="{86945250-82AB-2F53-74C0-65F228250B2F}"/>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20</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5643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F9D3-5622-0BBB-60E1-EAF756D27A5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JTBD - Summary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2CC2D9-C63C-3816-7504-12056FA741E3}"/>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What We Should Ask</a:t>
            </a:r>
          </a:p>
          <a:p>
            <a:pPr lvl="1"/>
            <a:r>
              <a:rPr lang="en-US" sz="1800" dirty="0">
                <a:latin typeface="Arial" panose="020B0604020202020204" pitchFamily="34" charset="0"/>
                <a:cs typeface="Arial" panose="020B0604020202020204" pitchFamily="34" charset="0"/>
              </a:rPr>
              <a:t>Instead of: "What product should we build?"</a:t>
            </a:r>
          </a:p>
          <a:p>
            <a:pPr lvl="1"/>
            <a:r>
              <a:rPr lang="en-US" sz="1800" dirty="0">
                <a:latin typeface="Arial" panose="020B0604020202020204" pitchFamily="34" charset="0"/>
                <a:cs typeface="Arial" panose="020B0604020202020204" pitchFamily="34" charset="0"/>
              </a:rPr>
              <a:t>Ask: "What job are customers struggling to get done?"</a:t>
            </a:r>
          </a:p>
          <a:p>
            <a:r>
              <a:rPr lang="en-US" sz="2400" dirty="0">
                <a:latin typeface="Arial" panose="020B0604020202020204" pitchFamily="34" charset="0"/>
                <a:cs typeface="Arial" panose="020B0604020202020204" pitchFamily="34" charset="0"/>
              </a:rPr>
              <a:t>Remember</a:t>
            </a:r>
          </a:p>
          <a:p>
            <a:pPr lvl="1"/>
            <a:r>
              <a:rPr lang="en-US" sz="1800" dirty="0">
                <a:latin typeface="Arial" panose="020B0604020202020204" pitchFamily="34" charset="0"/>
                <a:cs typeface="Arial" panose="020B0604020202020204" pitchFamily="34" charset="0"/>
              </a:rPr>
              <a:t>Customers hire solutions to make progress.</a:t>
            </a:r>
          </a:p>
          <a:p>
            <a:pPr lvl="1"/>
            <a:r>
              <a:rPr lang="en-US" sz="1800" dirty="0">
                <a:latin typeface="Arial" panose="020B0604020202020204" pitchFamily="34" charset="0"/>
                <a:cs typeface="Arial" panose="020B0604020202020204" pitchFamily="34" charset="0"/>
              </a:rPr>
              <a:t>Competitors include any alternative that performs the same job.</a:t>
            </a:r>
          </a:p>
          <a:p>
            <a:pPr lvl="1"/>
            <a:r>
              <a:rPr lang="en-US" sz="1800" dirty="0">
                <a:latin typeface="Arial" panose="020B0604020202020204" pitchFamily="34" charset="0"/>
                <a:cs typeface="Arial" panose="020B0604020202020204" pitchFamily="34" charset="0"/>
              </a:rPr>
              <a:t>Understanding jobs reveals unmet needs.</a:t>
            </a:r>
          </a:p>
          <a:p>
            <a:pPr lvl="1"/>
            <a:r>
              <a:rPr lang="en-US" sz="1800" dirty="0">
                <a:latin typeface="Arial" panose="020B0604020202020204" pitchFamily="34" charset="0"/>
                <a:cs typeface="Arial" panose="020B0604020202020204" pitchFamily="34" charset="0"/>
              </a:rPr>
              <a:t>Unmet needs create innovation and business opportunities.</a:t>
            </a:r>
          </a:p>
          <a:p>
            <a:r>
              <a:rPr lang="en-US" sz="2400" dirty="0">
                <a:latin typeface="Arial" panose="020B0604020202020204" pitchFamily="34" charset="0"/>
                <a:cs typeface="Arial" panose="020B0604020202020204" pitchFamily="34" charset="0"/>
              </a:rPr>
              <a:t>Bottom Line:</a:t>
            </a:r>
          </a:p>
          <a:p>
            <a:pPr lvl="1"/>
            <a:r>
              <a:rPr lang="en-US" sz="1800" dirty="0">
                <a:latin typeface="Arial" panose="020B0604020202020204" pitchFamily="34" charset="0"/>
                <a:cs typeface="Arial" panose="020B0604020202020204" pitchFamily="34" charset="0"/>
              </a:rPr>
              <a:t>The best opportunities are often hidden inside customer frustrations, workarounds, and non-consumption.</a:t>
            </a: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2C45BAE-55EC-1EA9-A152-EED55DCD0A1D}"/>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21</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1104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DEF6C-DAD6-1F40-8AEC-A1EC56E1550C}"/>
              </a:ext>
            </a:extLst>
          </p:cNvPr>
          <p:cNvSpPr>
            <a:spLocks noGrp="1"/>
          </p:cNvSpPr>
          <p:nvPr>
            <p:ph type="title"/>
          </p:nvPr>
        </p:nvSpPr>
        <p:spPr>
          <a:solidFill>
            <a:schemeClr val="accent2"/>
          </a:solidFill>
        </p:spPr>
        <p:txBody>
          <a:bodyPr/>
          <a:lstStyle/>
          <a:p>
            <a:r>
              <a:rPr lang="en-US" dirty="0"/>
              <a:t>Activity: JTBD</a:t>
            </a:r>
            <a:endParaRPr lang="en-GB" dirty="0"/>
          </a:p>
        </p:txBody>
      </p:sp>
      <p:sp>
        <p:nvSpPr>
          <p:cNvPr id="3" name="Content Placeholder 2">
            <a:extLst>
              <a:ext uri="{FF2B5EF4-FFF2-40B4-BE49-F238E27FC236}">
                <a16:creationId xmlns:a16="http://schemas.microsoft.com/office/drawing/2014/main" id="{5D2CA166-0AC3-A367-20CC-AFFCFDA77C15}"/>
              </a:ext>
            </a:extLst>
          </p:cNvPr>
          <p:cNvSpPr>
            <a:spLocks noGrp="1"/>
          </p:cNvSpPr>
          <p:nvPr>
            <p:ph idx="1"/>
          </p:nvPr>
        </p:nvSpPr>
        <p:spPr/>
        <p:txBody>
          <a:bodyPr/>
          <a:lstStyle/>
          <a:p>
            <a:r>
              <a:rPr lang="en-US" dirty="0"/>
              <a:t>Group-base, 20 minutes</a:t>
            </a:r>
          </a:p>
          <a:p>
            <a:r>
              <a:rPr lang="en-US" dirty="0"/>
              <a:t>Use JTBD, identify a business opportunity.</a:t>
            </a:r>
          </a:p>
          <a:p>
            <a:r>
              <a:rPr lang="en-US" dirty="0"/>
              <a:t>Your group may be asked to present your answer to the class.</a:t>
            </a:r>
          </a:p>
          <a:p>
            <a:endParaRPr lang="en-GB" dirty="0"/>
          </a:p>
        </p:txBody>
      </p:sp>
      <p:sp>
        <p:nvSpPr>
          <p:cNvPr id="4" name="Slide Number Placeholder 3">
            <a:extLst>
              <a:ext uri="{FF2B5EF4-FFF2-40B4-BE49-F238E27FC236}">
                <a16:creationId xmlns:a16="http://schemas.microsoft.com/office/drawing/2014/main" id="{866F7B3D-FFCE-F6B3-5379-E64A7D165CB6}"/>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extLst>
      <p:ext uri="{BB962C8B-B14F-4D97-AF65-F5344CB8AC3E}">
        <p14:creationId xmlns:p14="http://schemas.microsoft.com/office/powerpoint/2010/main" val="1862593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F7A1F-DCC1-08C9-1213-F34C56E8EB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A70B92-4CCF-D80A-2AE7-BB82A88A3464}"/>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1. Identify a business opportunity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458BC0-4CF5-1A7D-F1FD-BF8ACB0CC46E}"/>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Theories: </a:t>
            </a:r>
          </a:p>
          <a:p>
            <a:pPr lvl="1"/>
            <a:r>
              <a:rPr lang="en-US" sz="1600" dirty="0">
                <a:latin typeface="Arial" panose="020B0604020202020204" pitchFamily="34" charset="0"/>
                <a:cs typeface="Arial" panose="020B0604020202020204" pitchFamily="34" charset="0"/>
              </a:rPr>
              <a:t>Job-to-be-done or JTBD (Christensen, 2016)</a:t>
            </a:r>
          </a:p>
          <a:p>
            <a:pPr lvl="1"/>
            <a:r>
              <a:rPr lang="en-US" sz="1600" dirty="0">
                <a:solidFill>
                  <a:srgbClr val="FF0000"/>
                </a:solidFill>
                <a:latin typeface="Arial" panose="020B0604020202020204" pitchFamily="34" charset="0"/>
                <a:cs typeface="Arial" panose="020B0604020202020204" pitchFamily="34" charset="0"/>
              </a:rPr>
              <a:t>Product life cycle (Introduction, Growth, Maturity, Decline). Note that a product’s opportunities include its whole ecosystem, not just the product itself. For example, the success of iPhone leads to the growth of apps, entertainment on the move, etc.</a:t>
            </a:r>
          </a:p>
          <a:p>
            <a:pPr lvl="1"/>
            <a:r>
              <a:rPr lang="en-US" sz="1600" dirty="0">
                <a:solidFill>
                  <a:srgbClr val="FF0000"/>
                </a:solidFill>
                <a:latin typeface="Arial" panose="020B0604020202020204" pitchFamily="34" charset="0"/>
                <a:cs typeface="Arial" panose="020B0604020202020204" pitchFamily="34" charset="0"/>
              </a:rPr>
              <a:t>Blue Ocean: create new demands (e.g. using disruptive technologies, e.g. cars, Internet, touch screen, AI, etc. ) or capture unmet</a:t>
            </a:r>
          </a:p>
          <a:p>
            <a:pPr lvl="1"/>
            <a:r>
              <a:rPr lang="en-US" sz="1600" dirty="0">
                <a:solidFill>
                  <a:srgbClr val="FF0000"/>
                </a:solidFill>
                <a:latin typeface="Arial" panose="020B0604020202020204" pitchFamily="34" charset="0"/>
                <a:cs typeface="Arial" panose="020B0604020202020204" pitchFamily="34" charset="0"/>
              </a:rPr>
              <a:t>Strategic group map</a:t>
            </a:r>
          </a:p>
          <a:p>
            <a:pPr lvl="1"/>
            <a:r>
              <a:rPr lang="en-US" sz="1600" dirty="0">
                <a:solidFill>
                  <a:srgbClr val="FF0000"/>
                </a:solidFill>
                <a:latin typeface="Arial" panose="020B0604020202020204" pitchFamily="34" charset="0"/>
                <a:cs typeface="Arial" panose="020B0604020202020204" pitchFamily="34" charset="0"/>
              </a:rPr>
              <a:t>Five forces model</a:t>
            </a:r>
          </a:p>
          <a:p>
            <a:pPr lvl="1"/>
            <a:r>
              <a:rPr lang="en-US" sz="1600" dirty="0">
                <a:solidFill>
                  <a:srgbClr val="FF0000"/>
                </a:solidFill>
                <a:latin typeface="Arial" panose="020B0604020202020204" pitchFamily="34" charset="0"/>
                <a:cs typeface="Arial" panose="020B0604020202020204" pitchFamily="34" charset="0"/>
              </a:rPr>
              <a:t>Ansoff matrix</a:t>
            </a:r>
          </a:p>
          <a:p>
            <a:pPr lvl="1"/>
            <a:r>
              <a:rPr lang="en-US" sz="1600" dirty="0">
                <a:solidFill>
                  <a:srgbClr val="FF0000"/>
                </a:solidFill>
                <a:latin typeface="Arial" panose="020B0604020202020204" pitchFamily="34" charset="0"/>
                <a:cs typeface="Arial" panose="020B0604020202020204" pitchFamily="34" charset="0"/>
              </a:rPr>
              <a:t>Industry value chain</a:t>
            </a:r>
          </a:p>
          <a:p>
            <a:pPr lvl="1"/>
            <a:r>
              <a:rPr lang="en-US" sz="1600" dirty="0">
                <a:solidFill>
                  <a:srgbClr val="FF0000"/>
                </a:solidFill>
                <a:latin typeface="Arial" panose="020B0604020202020204" pitchFamily="34" charset="0"/>
                <a:cs typeface="Arial" panose="020B0604020202020204" pitchFamily="34" charset="0"/>
              </a:rPr>
              <a:t>PESTEL</a:t>
            </a:r>
          </a:p>
          <a:p>
            <a:pPr marL="57150" indent="0">
              <a:buNone/>
            </a:pPr>
            <a:r>
              <a:rPr lang="en-US" sz="1600" dirty="0">
                <a:latin typeface="Arial" panose="020B0604020202020204" pitchFamily="34" charset="0"/>
                <a:cs typeface="Arial" panose="020B0604020202020204" pitchFamily="34" charset="0"/>
              </a:rPr>
              <a:t>*Note: An opportunity is stronger if it is supported by multiple theories.</a:t>
            </a:r>
          </a:p>
        </p:txBody>
      </p:sp>
      <p:sp>
        <p:nvSpPr>
          <p:cNvPr id="4" name="Slide Number Placeholder 3">
            <a:extLst>
              <a:ext uri="{FF2B5EF4-FFF2-40B4-BE49-F238E27FC236}">
                <a16:creationId xmlns:a16="http://schemas.microsoft.com/office/drawing/2014/main" id="{A3AC7995-680B-C9CC-4B17-669B1B875B9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23</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277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32E380-265D-7ED4-3E40-A1F29FAE99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12D5CC-EC27-AE8F-DFFB-BF44E5929850}"/>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1. Identify a business opportunity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413300F-611F-2DDE-3E8B-86A5201823CE}"/>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Ansoff matrix</a:t>
            </a:r>
          </a:p>
          <a:p>
            <a:r>
              <a:rPr lang="en-US" sz="2400" dirty="0">
                <a:latin typeface="Arial" panose="020B0604020202020204" pitchFamily="34" charset="0"/>
                <a:cs typeface="Arial" panose="020B0604020202020204" pitchFamily="34" charset="0"/>
              </a:rPr>
              <a:t>Strategic group map</a:t>
            </a:r>
          </a:p>
          <a:p>
            <a:pPr marL="0" indent="0">
              <a:buNone/>
            </a:pPr>
            <a:endParaRPr lang="en-US"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0C16FC0-862E-953A-D7A8-F5CA6F920334}"/>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24</a:t>
            </a:fld>
            <a:endParaRPr lang="en-US" altLang="en-US">
              <a:latin typeface="Arial" panose="020B0604020202020204" pitchFamily="34" charset="0"/>
              <a:cs typeface="Arial" panose="020B0604020202020204" pitchFamily="34" charset="0"/>
            </a:endParaRPr>
          </a:p>
        </p:txBody>
      </p:sp>
      <p:pic>
        <p:nvPicPr>
          <p:cNvPr id="5" name="Picture 4" descr="Apple Ansoff Matrix - Research-Methodology">
            <a:extLst>
              <a:ext uri="{FF2B5EF4-FFF2-40B4-BE49-F238E27FC236}">
                <a16:creationId xmlns:a16="http://schemas.microsoft.com/office/drawing/2014/main" id="{F5A698BD-485F-4CC0-B5D9-A7E8F545E0EA}"/>
              </a:ext>
            </a:extLst>
          </p:cNvPr>
          <p:cNvPicPr>
            <a:picLocks noChangeAspect="1"/>
          </p:cNvPicPr>
          <p:nvPr/>
        </p:nvPicPr>
        <p:blipFill>
          <a:blip r:embed="rId2"/>
          <a:stretch>
            <a:fillRect/>
          </a:stretch>
        </p:blipFill>
        <p:spPr>
          <a:xfrm>
            <a:off x="1049743" y="2601938"/>
            <a:ext cx="4448796" cy="3038899"/>
          </a:xfrm>
          <a:prstGeom prst="rect">
            <a:avLst/>
          </a:prstGeom>
        </p:spPr>
      </p:pic>
      <p:pic>
        <p:nvPicPr>
          <p:cNvPr id="6" name="Picture 5" descr="Strategic Analysis of Wendy's">
            <a:extLst>
              <a:ext uri="{FF2B5EF4-FFF2-40B4-BE49-F238E27FC236}">
                <a16:creationId xmlns:a16="http://schemas.microsoft.com/office/drawing/2014/main" id="{DEF9AAA5-298F-E00C-09AF-492901A321B4}"/>
              </a:ext>
            </a:extLst>
          </p:cNvPr>
          <p:cNvPicPr>
            <a:picLocks noChangeAspect="1"/>
          </p:cNvPicPr>
          <p:nvPr/>
        </p:nvPicPr>
        <p:blipFill>
          <a:blip r:embed="rId3"/>
          <a:stretch>
            <a:fillRect/>
          </a:stretch>
        </p:blipFill>
        <p:spPr>
          <a:xfrm>
            <a:off x="7413522" y="2667110"/>
            <a:ext cx="3454797" cy="2908556"/>
          </a:xfrm>
          <a:prstGeom prst="rect">
            <a:avLst/>
          </a:prstGeom>
        </p:spPr>
      </p:pic>
    </p:spTree>
    <p:extLst>
      <p:ext uri="{BB962C8B-B14F-4D97-AF65-F5344CB8AC3E}">
        <p14:creationId xmlns:p14="http://schemas.microsoft.com/office/powerpoint/2010/main" val="2839176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E3FAD6-0AAB-25B5-D718-E64DEFE004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41B841-7BF1-32F0-908E-E139BE34C423}"/>
              </a:ext>
            </a:extLst>
          </p:cNvPr>
          <p:cNvSpPr>
            <a:spLocks noGrp="1"/>
          </p:cNvSpPr>
          <p:nvPr>
            <p:ph type="title"/>
          </p:nvPr>
        </p:nvSpPr>
        <p:spPr>
          <a:solidFill>
            <a:schemeClr val="accent2"/>
          </a:solidFill>
        </p:spPr>
        <p:txBody>
          <a:bodyPr/>
          <a:lstStyle/>
          <a:p>
            <a:r>
              <a:rPr lang="en-US" dirty="0"/>
              <a:t>Activity: Identify a business activities</a:t>
            </a:r>
            <a:endParaRPr lang="en-GB" dirty="0"/>
          </a:p>
        </p:txBody>
      </p:sp>
      <p:sp>
        <p:nvSpPr>
          <p:cNvPr id="3" name="Content Placeholder 2">
            <a:extLst>
              <a:ext uri="{FF2B5EF4-FFF2-40B4-BE49-F238E27FC236}">
                <a16:creationId xmlns:a16="http://schemas.microsoft.com/office/drawing/2014/main" id="{DC0844AA-C563-A653-B34C-3157ACA0DB75}"/>
              </a:ext>
            </a:extLst>
          </p:cNvPr>
          <p:cNvSpPr>
            <a:spLocks noGrp="1"/>
          </p:cNvSpPr>
          <p:nvPr>
            <p:ph idx="1"/>
          </p:nvPr>
        </p:nvSpPr>
        <p:spPr/>
        <p:txBody>
          <a:bodyPr/>
          <a:lstStyle/>
          <a:p>
            <a:r>
              <a:rPr lang="en-US" dirty="0"/>
              <a:t>Group-base, 10 minutes</a:t>
            </a:r>
          </a:p>
          <a:p>
            <a:r>
              <a:rPr lang="en-US" dirty="0"/>
              <a:t>Each group use a different theory to find a business opportunity.</a:t>
            </a:r>
          </a:p>
          <a:p>
            <a:r>
              <a:rPr lang="en-US" dirty="0"/>
              <a:t>Your group may be asked to present your answer to the class.</a:t>
            </a:r>
          </a:p>
        </p:txBody>
      </p:sp>
      <p:sp>
        <p:nvSpPr>
          <p:cNvPr id="4" name="Slide Number Placeholder 3">
            <a:extLst>
              <a:ext uri="{FF2B5EF4-FFF2-40B4-BE49-F238E27FC236}">
                <a16:creationId xmlns:a16="http://schemas.microsoft.com/office/drawing/2014/main" id="{DF09BAFC-69B9-26D1-8BFE-3DDA743D316D}"/>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extLst>
      <p:ext uri="{BB962C8B-B14F-4D97-AF65-F5344CB8AC3E}">
        <p14:creationId xmlns:p14="http://schemas.microsoft.com/office/powerpoint/2010/main" val="783945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BFA67-9795-426D-B9FF-E061372E586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1. Identify a business opportunity</a:t>
            </a:r>
            <a:endParaRPr lang="en-GB" dirty="0"/>
          </a:p>
        </p:txBody>
      </p:sp>
      <p:sp>
        <p:nvSpPr>
          <p:cNvPr id="3" name="Content Placeholder 2">
            <a:extLst>
              <a:ext uri="{FF2B5EF4-FFF2-40B4-BE49-F238E27FC236}">
                <a16:creationId xmlns:a16="http://schemas.microsoft.com/office/drawing/2014/main" id="{90F97070-AB7B-6F24-55F3-DE44C0C0FB79}"/>
              </a:ext>
            </a:extLst>
          </p:cNvPr>
          <p:cNvSpPr>
            <a:spLocks noGrp="1"/>
          </p:cNvSpPr>
          <p:nvPr>
            <p:ph idx="1"/>
          </p:nvPr>
        </p:nvSpPr>
        <p:spPr/>
        <p:txBody>
          <a:bodyPr/>
          <a:lstStyle/>
          <a:p>
            <a:r>
              <a:rPr lang="en-US" dirty="0"/>
              <a:t>An opportunity is clearer if it is confirmed by multiple theories</a:t>
            </a:r>
          </a:p>
          <a:p>
            <a:r>
              <a:rPr lang="en-US" dirty="0"/>
              <a:t>One this step is done, an opportunity has been identified.</a:t>
            </a:r>
          </a:p>
          <a:p>
            <a:r>
              <a:rPr lang="en-US" dirty="0"/>
              <a:t>The next step is to examine if we can this opportunity can be captured.</a:t>
            </a:r>
          </a:p>
          <a:p>
            <a:r>
              <a:rPr lang="en-US" dirty="0"/>
              <a:t>To do so, we need to understand the competitive landscape</a:t>
            </a:r>
            <a:endParaRPr lang="en-GB" dirty="0"/>
          </a:p>
        </p:txBody>
      </p:sp>
      <p:sp>
        <p:nvSpPr>
          <p:cNvPr id="4" name="Slide Number Placeholder 3">
            <a:extLst>
              <a:ext uri="{FF2B5EF4-FFF2-40B4-BE49-F238E27FC236}">
                <a16:creationId xmlns:a16="http://schemas.microsoft.com/office/drawing/2014/main" id="{41D8D0E0-FA43-481F-602A-52D621600310}"/>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741660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DACE0-C34A-4C86-7B82-B37B15FEEC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1E4E87-BA24-D118-144E-F16F41B4B7E9}"/>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C3CFAC-2B0E-BB34-87D8-6CFCEA7B3429}"/>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Purpose: to understand if we can capture the business opportunity</a:t>
            </a:r>
          </a:p>
          <a:p>
            <a:r>
              <a:rPr lang="en-US" sz="2400" dirty="0">
                <a:latin typeface="Arial" panose="020B0604020202020204" pitchFamily="34" charset="0"/>
                <a:cs typeface="Arial" panose="020B0604020202020204" pitchFamily="34" charset="0"/>
              </a:rPr>
              <a:t>Theories and frameworks:</a:t>
            </a:r>
          </a:p>
          <a:p>
            <a:pPr lvl="1"/>
            <a:r>
              <a:rPr lang="en-GB" sz="1800" dirty="0"/>
              <a:t>Key success factors</a:t>
            </a:r>
          </a:p>
          <a:p>
            <a:pPr lvl="1"/>
            <a:r>
              <a:rPr lang="en-GB" sz="1800" dirty="0"/>
              <a:t>Analysis of main competitors</a:t>
            </a:r>
          </a:p>
          <a:p>
            <a:pPr lvl="1"/>
            <a:r>
              <a:rPr lang="en-GB" sz="1800" dirty="0"/>
              <a:t>Market share estimates</a:t>
            </a:r>
          </a:p>
          <a:p>
            <a:pPr lvl="1"/>
            <a:r>
              <a:rPr lang="en-GB" sz="1800" dirty="0"/>
              <a:t>Competitor strengths and weaknesses</a:t>
            </a:r>
          </a:p>
          <a:p>
            <a:pPr lvl="1"/>
            <a:r>
              <a:rPr lang="en-GB" sz="1800" dirty="0"/>
              <a:t>Strategic positioning (e.g., value vs. price)</a:t>
            </a:r>
          </a:p>
          <a:p>
            <a:pPr lvl="1"/>
            <a:r>
              <a:rPr lang="en-GB" sz="1800" dirty="0"/>
              <a:t>Porter’s Five Forces analysis</a:t>
            </a:r>
          </a:p>
          <a:p>
            <a:pPr lvl="1"/>
            <a:r>
              <a:rPr lang="en-GB" sz="1800" dirty="0"/>
              <a:t>PESTLE analysis</a:t>
            </a:r>
          </a:p>
          <a:p>
            <a:pPr lvl="1"/>
            <a:r>
              <a:rPr lang="en-GB" sz="1800" dirty="0"/>
              <a:t>Industry attractiveness assessment</a:t>
            </a:r>
          </a:p>
          <a:p>
            <a:pPr lvl="1"/>
            <a:r>
              <a:rPr lang="en-GB" sz="1800" dirty="0"/>
              <a:t>Market gaps and opportunities</a:t>
            </a:r>
          </a:p>
          <a:p>
            <a:endParaRPr lang="en-US" sz="22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GB"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967EE41-71C4-5928-B171-56193A38B7B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27</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9687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FCFEA-5D9E-546F-BD68-913F18D5C9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4C3E9E-6BCC-A741-C54F-6BB04FC206C3}"/>
              </a:ext>
            </a:extLst>
          </p:cNvPr>
          <p:cNvSpPr>
            <a:spLocks noGrp="1"/>
          </p:cNvSpPr>
          <p:nvPr>
            <p:ph type="title"/>
          </p:nvPr>
        </p:nvSpPr>
        <p:spPr>
          <a:solidFill>
            <a:schemeClr val="accent2"/>
          </a:solidFill>
        </p:spPr>
        <p:txBody>
          <a:bodyPr/>
          <a:lstStyle/>
          <a:p>
            <a:r>
              <a:rPr lang="en-US" dirty="0"/>
              <a:t>Activity: The usefulness of the competitive landscape analysis</a:t>
            </a:r>
            <a:endParaRPr lang="en-GB" dirty="0"/>
          </a:p>
        </p:txBody>
      </p:sp>
      <p:sp>
        <p:nvSpPr>
          <p:cNvPr id="3" name="Content Placeholder 2">
            <a:extLst>
              <a:ext uri="{FF2B5EF4-FFF2-40B4-BE49-F238E27FC236}">
                <a16:creationId xmlns:a16="http://schemas.microsoft.com/office/drawing/2014/main" id="{2F226C6C-1E08-2049-9CF3-9D74F335C6AF}"/>
              </a:ext>
            </a:extLst>
          </p:cNvPr>
          <p:cNvSpPr>
            <a:spLocks noGrp="1"/>
          </p:cNvSpPr>
          <p:nvPr>
            <p:ph idx="1"/>
          </p:nvPr>
        </p:nvSpPr>
        <p:spPr/>
        <p:txBody>
          <a:bodyPr/>
          <a:lstStyle/>
          <a:p>
            <a:r>
              <a:rPr lang="en-US" dirty="0"/>
              <a:t>Group-base, 10 minutes</a:t>
            </a:r>
          </a:p>
          <a:p>
            <a:r>
              <a:rPr lang="en-US" dirty="0"/>
              <a:t>For each theory and framework, explain why it is important and relevant to the BDP. Provide one example to illustrate your answer.</a:t>
            </a:r>
          </a:p>
          <a:p>
            <a:r>
              <a:rPr lang="en-US" dirty="0"/>
              <a:t>Your group may be asked to present your answer to the class.</a:t>
            </a:r>
          </a:p>
          <a:p>
            <a:endParaRPr lang="en-US" dirty="0"/>
          </a:p>
        </p:txBody>
      </p:sp>
      <p:sp>
        <p:nvSpPr>
          <p:cNvPr id="4" name="Slide Number Placeholder 3">
            <a:extLst>
              <a:ext uri="{FF2B5EF4-FFF2-40B4-BE49-F238E27FC236}">
                <a16:creationId xmlns:a16="http://schemas.microsoft.com/office/drawing/2014/main" id="{7177FE48-0C24-1FF0-667D-228E42359FD7}"/>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6153057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9A23E-1B59-968A-E171-6EDCD83806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3096A3-75FC-3F8A-9178-B89A0643885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BMC</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DA07BC-9BFD-7AA6-E298-3B9FD9B1052F}"/>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Purpose: to develop a gameplan to capture the opportunity, knowing that we can beat the competition.</a:t>
            </a:r>
          </a:p>
          <a:p>
            <a:r>
              <a:rPr lang="en-US" sz="2400" dirty="0">
                <a:latin typeface="Arial" panose="020B0604020202020204" pitchFamily="34" charset="0"/>
                <a:cs typeface="Arial" panose="020B0604020202020204" pitchFamily="34" charset="0"/>
              </a:rPr>
              <a:t>Theories and frameworks:</a:t>
            </a:r>
          </a:p>
          <a:p>
            <a:pPr lvl="1"/>
            <a:r>
              <a:rPr lang="en-GB" sz="2000" dirty="0"/>
              <a:t>External analysis (linked with section 6 above)</a:t>
            </a:r>
          </a:p>
          <a:p>
            <a:pPr lvl="1"/>
            <a:r>
              <a:rPr lang="en-GB" sz="2000" dirty="0"/>
              <a:t>Internal analysis (VRIO)</a:t>
            </a:r>
          </a:p>
          <a:p>
            <a:pPr lvl="1"/>
            <a:r>
              <a:rPr lang="en-GB" sz="2000" dirty="0"/>
              <a:t>SWOT analysis</a:t>
            </a:r>
          </a:p>
          <a:p>
            <a:pPr lvl="1"/>
            <a:r>
              <a:rPr lang="en-GB" sz="2000" dirty="0"/>
              <a:t>Strategy, unique selling point (USP), value proposition (VP)</a:t>
            </a:r>
          </a:p>
          <a:p>
            <a:pPr lvl="1"/>
            <a:r>
              <a:rPr lang="en-GB" sz="2000" dirty="0"/>
              <a:t>Competitive advantages, How key success factors are secured</a:t>
            </a:r>
          </a:p>
          <a:p>
            <a:r>
              <a:rPr lang="en-GB" sz="2400" dirty="0"/>
              <a:t>Business Model Canvas (next slide)</a:t>
            </a:r>
          </a:p>
          <a:p>
            <a:pPr lvl="1"/>
            <a:endParaRPr lang="en-US" sz="18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GB"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DB6F566-6502-8A0E-2408-FB77DB3A121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29</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4748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D792CC9-8063-E85F-5088-25CDD87C6EEF}"/>
              </a:ext>
            </a:extLst>
          </p:cNvPr>
          <p:cNvPicPr>
            <a:picLocks noChangeAspect="1"/>
          </p:cNvPicPr>
          <p:nvPr/>
        </p:nvPicPr>
        <p:blipFill>
          <a:blip r:embed="rId2"/>
          <a:srcRect b="13793"/>
          <a:stretch>
            <a:fillRect/>
          </a:stretch>
        </p:blipFill>
        <p:spPr>
          <a:xfrm>
            <a:off x="20" y="10"/>
            <a:ext cx="12191980" cy="6857990"/>
          </a:xfrm>
          <a:prstGeom prst="rect">
            <a:avLst/>
          </a:prstGeom>
          <a:noFill/>
        </p:spPr>
      </p:pic>
      <p:sp>
        <p:nvSpPr>
          <p:cNvPr id="4" name="Slide Number Placeholder 3" hidden="1">
            <a:extLst>
              <a:ext uri="{FF2B5EF4-FFF2-40B4-BE49-F238E27FC236}">
                <a16:creationId xmlns:a16="http://schemas.microsoft.com/office/drawing/2014/main" id="{61826E53-7BF8-DA0C-6732-A829AFC4BC9A}"/>
              </a:ext>
            </a:extLst>
          </p:cNvPr>
          <p:cNvSpPr>
            <a:spLocks noGrp="1"/>
          </p:cNvSpPr>
          <p:nvPr>
            <p:ph type="sldNum" sz="quarter" idx="4294967295"/>
          </p:nvPr>
        </p:nvSpPr>
        <p:spPr>
          <a:xfrm>
            <a:off x="10608733" y="6381751"/>
            <a:ext cx="973667" cy="339725"/>
          </a:xfrm>
        </p:spPr>
        <p:txBody>
          <a:bodyPr/>
          <a:lstStyle/>
          <a:p>
            <a:pPr>
              <a:spcAft>
                <a:spcPts val="600"/>
              </a:spcAft>
              <a:defRPr/>
            </a:pPr>
            <a:fld id="{6B9CAAEB-5DD4-4716-AEA0-BEF1B1D22BD1}" type="slidenum">
              <a:rPr lang="en-US" altLang="en-US" smtClean="0"/>
              <a:pPr>
                <a:spcAft>
                  <a:spcPts val="600"/>
                </a:spcAft>
                <a:defRPr/>
              </a:pPr>
              <a:t>30</a:t>
            </a:fld>
            <a:endParaRPr lang="en-US" altLang="en-US"/>
          </a:p>
        </p:txBody>
      </p:sp>
    </p:spTree>
    <p:extLst>
      <p:ext uri="{BB962C8B-B14F-4D97-AF65-F5344CB8AC3E}">
        <p14:creationId xmlns:p14="http://schemas.microsoft.com/office/powerpoint/2010/main" val="21517388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73FC8-28DA-78C5-8392-FD91124CD4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C94845-832B-2B34-9B24-7C679569572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4. Develop capabilities to execute the strategy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5EE34C-334A-9CA3-C92B-0391D8F3D898}"/>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Purpose: to develop functional strategies and activities to facilitate the selected business strategy.</a:t>
            </a:r>
          </a:p>
          <a:p>
            <a:r>
              <a:rPr lang="en-US" sz="2400" dirty="0">
                <a:latin typeface="Arial" panose="020B0604020202020204" pitchFamily="34" charset="0"/>
                <a:cs typeface="Arial" panose="020B0604020202020204" pitchFamily="34" charset="0"/>
              </a:rPr>
              <a:t>Theories and frameworks:</a:t>
            </a:r>
          </a:p>
          <a:p>
            <a:pPr lvl="1"/>
            <a:r>
              <a:rPr lang="en-US" sz="1800" dirty="0">
                <a:latin typeface="Arial" panose="020B0604020202020204" pitchFamily="34" charset="0"/>
                <a:cs typeface="Arial" panose="020B0604020202020204" pitchFamily="34" charset="0"/>
              </a:rPr>
              <a:t>Individual functional strategies: use their respective theories: e.g. Marketing theories, Human capital management theories, financial management theories, international marketing theories, or international business theories.</a:t>
            </a:r>
          </a:p>
          <a:p>
            <a:pPr lvl="1"/>
            <a:r>
              <a:rPr lang="en-US" sz="1800" dirty="0">
                <a:latin typeface="Arial" panose="020B0604020202020204" pitchFamily="34" charset="0"/>
                <a:cs typeface="Arial" panose="020B0604020202020204" pitchFamily="34" charset="0"/>
              </a:rPr>
              <a:t>Strategic fit: are the individual functional strategies fit well with one another?</a:t>
            </a:r>
          </a:p>
          <a:p>
            <a:pPr lvl="1"/>
            <a:r>
              <a:rPr lang="en-US" sz="1800" dirty="0">
                <a:latin typeface="Arial" panose="020B0604020202020204" pitchFamily="34" charset="0"/>
                <a:cs typeface="Arial" panose="020B0604020202020204" pitchFamily="34" charset="0"/>
              </a:rPr>
              <a:t>STM theories are used to ensure different functional capabilities are well developed and together help to develop the overall business strategy.</a:t>
            </a:r>
          </a:p>
        </p:txBody>
      </p:sp>
      <p:sp>
        <p:nvSpPr>
          <p:cNvPr id="4" name="Slide Number Placeholder 3">
            <a:extLst>
              <a:ext uri="{FF2B5EF4-FFF2-40B4-BE49-F238E27FC236}">
                <a16:creationId xmlns:a16="http://schemas.microsoft.com/office/drawing/2014/main" id="{4474090B-3B31-E639-CA1E-AEFE85672D5C}"/>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31</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96543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B36CF-C3A1-9370-AB1C-84081975E8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F6947E-72D4-D56A-B569-8D88FD53AAC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5. Feasibility and Implementation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DB85E5F-F69D-3E67-FD7E-964F011329F9}"/>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Purpose: to understand if we can capture the business opportunity</a:t>
            </a:r>
          </a:p>
          <a:p>
            <a:r>
              <a:rPr lang="en-US" sz="2400" dirty="0">
                <a:latin typeface="Arial" panose="020B0604020202020204" pitchFamily="34" charset="0"/>
                <a:cs typeface="Arial" panose="020B0604020202020204" pitchFamily="34" charset="0"/>
              </a:rPr>
              <a:t>Theories and frameworks:</a:t>
            </a:r>
          </a:p>
          <a:p>
            <a:pPr lvl="1"/>
            <a:r>
              <a:rPr lang="en-GB" sz="1600" dirty="0"/>
              <a:t>A clear clarification of what theories/frameworks are used and how they are used.</a:t>
            </a:r>
          </a:p>
          <a:p>
            <a:pPr lvl="1"/>
            <a:r>
              <a:rPr lang="en-GB" sz="1600" dirty="0"/>
              <a:t>Ethical feasibility: assessing whether the proposed product/service is socially responsible, legally compliant, and acceptable to stakeholders.</a:t>
            </a:r>
          </a:p>
          <a:p>
            <a:pPr lvl="1"/>
            <a:r>
              <a:rPr lang="en-GB" sz="1600" dirty="0"/>
              <a:t>Market feasibility</a:t>
            </a:r>
          </a:p>
          <a:p>
            <a:pPr lvl="1"/>
            <a:r>
              <a:rPr lang="en-GB" sz="1600" dirty="0"/>
              <a:t>Technical/operational feasibility</a:t>
            </a:r>
          </a:p>
          <a:p>
            <a:pPr lvl="1"/>
            <a:r>
              <a:rPr lang="en-GB" sz="1600" dirty="0"/>
              <a:t>Financial feasibility</a:t>
            </a:r>
          </a:p>
          <a:p>
            <a:pPr lvl="1"/>
            <a:r>
              <a:rPr lang="en-GB" sz="1600" dirty="0"/>
              <a:t>Strategic fit</a:t>
            </a:r>
          </a:p>
          <a:p>
            <a:pPr lvl="1"/>
            <a:r>
              <a:rPr lang="en-GB" sz="1600" dirty="0"/>
              <a:t>Opportunity risks</a:t>
            </a:r>
          </a:p>
          <a:p>
            <a:pPr lvl="1"/>
            <a:r>
              <a:rPr lang="en-GB" sz="1600" dirty="0"/>
              <a:t>Risk mitigation strategies</a:t>
            </a:r>
          </a:p>
          <a:p>
            <a:pPr lvl="1"/>
            <a:endParaRPr lang="en-US" sz="14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GB"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F602700-4A0A-8834-B74C-EEFC7E19287E}"/>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32</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37945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2E59BB-0443-9A9C-4515-D8A7BEC2F7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329D40-2166-9928-B787-BCCEC574A1F7}"/>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5. Feasibility and Implementation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A95F34-309D-BCEB-08F0-EE7397D13DC9}"/>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Theories and frameworks:</a:t>
            </a:r>
          </a:p>
          <a:p>
            <a:pPr lvl="1"/>
            <a:r>
              <a:rPr lang="en-GB" sz="2000" dirty="0"/>
              <a:t>Phased implementation timeline</a:t>
            </a:r>
          </a:p>
          <a:p>
            <a:pPr lvl="1"/>
            <a:r>
              <a:rPr lang="en-GB" sz="2000" dirty="0"/>
              <a:t>Gantt chart (or milestone table)</a:t>
            </a:r>
          </a:p>
          <a:p>
            <a:pPr lvl="1"/>
            <a:r>
              <a:rPr lang="en-GB" sz="2000" dirty="0"/>
              <a:t>Short-term vs. long-term priorities</a:t>
            </a:r>
          </a:p>
          <a:p>
            <a:pPr lvl="1"/>
            <a:r>
              <a:rPr lang="en-GB" sz="2000" dirty="0"/>
              <a:t>Resource allocation</a:t>
            </a:r>
          </a:p>
          <a:p>
            <a:pPr lvl="1"/>
            <a:r>
              <a:rPr lang="en-GB" sz="2000" dirty="0"/>
              <a:t>Key performance indicators (KPIs)</a:t>
            </a:r>
          </a:p>
          <a:p>
            <a:pPr lvl="1"/>
            <a:r>
              <a:rPr lang="en-GB" sz="2000" dirty="0"/>
              <a:t>Monitoring and control mechanisms</a:t>
            </a:r>
          </a:p>
          <a:p>
            <a:pPr lvl="1"/>
            <a:endParaRPr lang="en-US" sz="14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GB"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9F2D9B7-00BD-C293-FC05-5F162B15E5F5}"/>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33</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77287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35800-5049-4604-9D36-97B960BD0E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7F4774-028E-EC73-0662-38B309976883}"/>
              </a:ext>
            </a:extLst>
          </p:cNvPr>
          <p:cNvSpPr>
            <a:spLocks noGrp="1"/>
          </p:cNvSpPr>
          <p:nvPr>
            <p:ph type="title"/>
          </p:nvPr>
        </p:nvSpPr>
        <p:spPr>
          <a:solidFill>
            <a:schemeClr val="accent2"/>
          </a:solidFill>
        </p:spPr>
        <p:txBody>
          <a:bodyPr/>
          <a:lstStyle/>
          <a:p>
            <a:r>
              <a:rPr lang="en-US" dirty="0"/>
              <a:t>Activity: Diagnostic test</a:t>
            </a:r>
            <a:endParaRPr lang="en-GB" dirty="0"/>
          </a:p>
        </p:txBody>
      </p:sp>
      <p:sp>
        <p:nvSpPr>
          <p:cNvPr id="3" name="Content Placeholder 2">
            <a:extLst>
              <a:ext uri="{FF2B5EF4-FFF2-40B4-BE49-F238E27FC236}">
                <a16:creationId xmlns:a16="http://schemas.microsoft.com/office/drawing/2014/main" id="{978B6F80-1FA9-F71B-1006-216478CF2009}"/>
              </a:ext>
            </a:extLst>
          </p:cNvPr>
          <p:cNvSpPr>
            <a:spLocks noGrp="1"/>
          </p:cNvSpPr>
          <p:nvPr>
            <p:ph idx="1"/>
          </p:nvPr>
        </p:nvSpPr>
        <p:spPr>
          <a:xfrm>
            <a:off x="609600" y="1600201"/>
            <a:ext cx="6936712" cy="3917032"/>
          </a:xfrm>
        </p:spPr>
        <p:txBody>
          <a:bodyPr/>
          <a:lstStyle/>
          <a:p>
            <a:r>
              <a:rPr lang="en-US" dirty="0"/>
              <a:t>Complete this short diagnostic test by using the following QR code.</a:t>
            </a:r>
          </a:p>
          <a:p>
            <a:r>
              <a:rPr lang="en-US" dirty="0"/>
              <a:t>Or use this link:</a:t>
            </a:r>
            <a:br>
              <a:rPr lang="en-US" dirty="0"/>
            </a:br>
            <a:r>
              <a:rPr lang="en-US" dirty="0">
                <a:hlinkClick r:id="rId2"/>
              </a:rPr>
              <a:t>https://forms.cloud.microsoft/e/GV0FDKL0Zc</a:t>
            </a:r>
            <a:r>
              <a:rPr lang="en-US" dirty="0"/>
              <a:t> </a:t>
            </a:r>
          </a:p>
          <a:p>
            <a:r>
              <a:rPr lang="en-US" dirty="0"/>
              <a:t>Time: 20 minutes</a:t>
            </a:r>
          </a:p>
          <a:p>
            <a:endParaRPr lang="en-US" dirty="0"/>
          </a:p>
          <a:p>
            <a:endParaRPr lang="en-GB" dirty="0"/>
          </a:p>
        </p:txBody>
      </p:sp>
      <p:sp>
        <p:nvSpPr>
          <p:cNvPr id="4" name="Slide Number Placeholder 3">
            <a:extLst>
              <a:ext uri="{FF2B5EF4-FFF2-40B4-BE49-F238E27FC236}">
                <a16:creationId xmlns:a16="http://schemas.microsoft.com/office/drawing/2014/main" id="{F55A02FA-9A71-3DC9-47D5-47DCB8265DF4}"/>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pic>
        <p:nvPicPr>
          <p:cNvPr id="6" name="Picture 5">
            <a:extLst>
              <a:ext uri="{FF2B5EF4-FFF2-40B4-BE49-F238E27FC236}">
                <a16:creationId xmlns:a16="http://schemas.microsoft.com/office/drawing/2014/main" id="{871BA6E6-2EF5-616E-E091-AEFE082995E2}"/>
              </a:ext>
            </a:extLst>
          </p:cNvPr>
          <p:cNvPicPr>
            <a:picLocks noChangeAspect="1"/>
          </p:cNvPicPr>
          <p:nvPr/>
        </p:nvPicPr>
        <p:blipFill>
          <a:blip r:embed="rId3"/>
          <a:stretch>
            <a:fillRect/>
          </a:stretch>
        </p:blipFill>
        <p:spPr>
          <a:xfrm>
            <a:off x="8037498" y="1671392"/>
            <a:ext cx="3448531" cy="3515216"/>
          </a:xfrm>
          <a:prstGeom prst="rect">
            <a:avLst/>
          </a:prstGeom>
        </p:spPr>
      </p:pic>
    </p:spTree>
    <p:extLst>
      <p:ext uri="{BB962C8B-B14F-4D97-AF65-F5344CB8AC3E}">
        <p14:creationId xmlns:p14="http://schemas.microsoft.com/office/powerpoint/2010/main" val="118814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414FB-7968-6D1C-1424-135632228179}"/>
              </a:ext>
            </a:extLst>
          </p:cNvPr>
          <p:cNvSpPr>
            <a:spLocks noGrp="1"/>
          </p:cNvSpPr>
          <p:nvPr>
            <p:ph type="title"/>
          </p:nvPr>
        </p:nvSpPr>
        <p:spPr/>
        <p:txBody>
          <a:bodyPr/>
          <a:lstStyle/>
          <a:p>
            <a:r>
              <a:rPr lang="en-US" dirty="0"/>
              <a:t>Key terms</a:t>
            </a:r>
            <a:endParaRPr lang="en-GB" dirty="0"/>
          </a:p>
        </p:txBody>
      </p:sp>
      <p:sp>
        <p:nvSpPr>
          <p:cNvPr id="5" name="Content Placeholder 4">
            <a:extLst>
              <a:ext uri="{FF2B5EF4-FFF2-40B4-BE49-F238E27FC236}">
                <a16:creationId xmlns:a16="http://schemas.microsoft.com/office/drawing/2014/main" id="{6BFCF0AF-1B20-A371-9B9E-89D86835BE6F}"/>
              </a:ext>
            </a:extLst>
          </p:cNvPr>
          <p:cNvSpPr>
            <a:spLocks noGrp="1"/>
          </p:cNvSpPr>
          <p:nvPr>
            <p:ph sz="half" idx="1"/>
          </p:nvPr>
        </p:nvSpPr>
        <p:spPr/>
        <p:txBody>
          <a:bodyPr/>
          <a:lstStyle/>
          <a:p>
            <a:r>
              <a:rPr lang="en-US" dirty="0"/>
              <a:t>Executive Summary</a:t>
            </a:r>
          </a:p>
          <a:p>
            <a:r>
              <a:rPr lang="en-US" dirty="0"/>
              <a:t>Literature Review</a:t>
            </a:r>
          </a:p>
          <a:p>
            <a:r>
              <a:rPr lang="en-US" dirty="0"/>
              <a:t>Methodology</a:t>
            </a:r>
          </a:p>
          <a:p>
            <a:r>
              <a:rPr lang="en-US" dirty="0"/>
              <a:t>Market Opportunity Analysis</a:t>
            </a:r>
          </a:p>
          <a:p>
            <a:r>
              <a:rPr lang="en-US" dirty="0"/>
              <a:t>Competitive Environment Analysis</a:t>
            </a:r>
            <a:endParaRPr lang="en-GB" dirty="0"/>
          </a:p>
        </p:txBody>
      </p:sp>
      <p:sp>
        <p:nvSpPr>
          <p:cNvPr id="6" name="Content Placeholder 5">
            <a:extLst>
              <a:ext uri="{FF2B5EF4-FFF2-40B4-BE49-F238E27FC236}">
                <a16:creationId xmlns:a16="http://schemas.microsoft.com/office/drawing/2014/main" id="{1CF42D70-1B83-55F2-BB87-3CDC483014A7}"/>
              </a:ext>
            </a:extLst>
          </p:cNvPr>
          <p:cNvSpPr>
            <a:spLocks noGrp="1"/>
          </p:cNvSpPr>
          <p:nvPr>
            <p:ph sz="half" idx="2"/>
          </p:nvPr>
        </p:nvSpPr>
        <p:spPr/>
        <p:txBody>
          <a:bodyPr/>
          <a:lstStyle/>
          <a:p>
            <a:r>
              <a:rPr lang="en-US" dirty="0"/>
              <a:t>Business Strategy</a:t>
            </a:r>
          </a:p>
          <a:p>
            <a:r>
              <a:rPr lang="en-US" dirty="0"/>
              <a:t>Business Model Canvas</a:t>
            </a:r>
          </a:p>
          <a:p>
            <a:r>
              <a:rPr lang="en-US" dirty="0"/>
              <a:t>Financial, Marketing, and Human Capital Management</a:t>
            </a:r>
          </a:p>
          <a:p>
            <a:r>
              <a:rPr lang="en-US" dirty="0"/>
              <a:t>Operation Plan</a:t>
            </a:r>
          </a:p>
          <a:p>
            <a:r>
              <a:rPr lang="en-US" dirty="0"/>
              <a:t>Feasibility Analysis</a:t>
            </a:r>
          </a:p>
          <a:p>
            <a:r>
              <a:rPr lang="en-US" dirty="0"/>
              <a:t>Implementation Plan</a:t>
            </a:r>
            <a:endParaRPr lang="en-GB" dirty="0"/>
          </a:p>
        </p:txBody>
      </p:sp>
      <p:sp>
        <p:nvSpPr>
          <p:cNvPr id="4" name="Slide Number Placeholder 3">
            <a:extLst>
              <a:ext uri="{FF2B5EF4-FFF2-40B4-BE49-F238E27FC236}">
                <a16:creationId xmlns:a16="http://schemas.microsoft.com/office/drawing/2014/main" id="{804B45B1-F93F-BA58-EEA8-58FE944E400A}"/>
              </a:ext>
            </a:extLst>
          </p:cNvPr>
          <p:cNvSpPr>
            <a:spLocks noGrp="1"/>
          </p:cNvSpPr>
          <p:nvPr>
            <p:ph type="sldNum" sz="quarter" idx="11"/>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2276154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CAF5C-B947-43CB-37B1-3DABAAD25C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9CD676-6B05-CA3F-F121-29C3ED51E441}"/>
              </a:ext>
            </a:extLst>
          </p:cNvPr>
          <p:cNvSpPr>
            <a:spLocks noGrp="1"/>
          </p:cNvSpPr>
          <p:nvPr>
            <p:ph type="title"/>
          </p:nvPr>
        </p:nvSpPr>
        <p:spPr/>
        <p:txBody>
          <a:bodyPr/>
          <a:lstStyle/>
          <a:p>
            <a:r>
              <a:rPr lang="en-US" dirty="0"/>
              <a:t>Independent Study(1/6)</a:t>
            </a:r>
            <a:endParaRPr lang="en-GB" dirty="0"/>
          </a:p>
        </p:txBody>
      </p:sp>
      <p:sp>
        <p:nvSpPr>
          <p:cNvPr id="3" name="Content Placeholder 2">
            <a:extLst>
              <a:ext uri="{FF2B5EF4-FFF2-40B4-BE49-F238E27FC236}">
                <a16:creationId xmlns:a16="http://schemas.microsoft.com/office/drawing/2014/main" id="{952E8E61-6703-15AF-E3C4-F7E8E0B1B45B}"/>
              </a:ext>
            </a:extLst>
          </p:cNvPr>
          <p:cNvSpPr>
            <a:spLocks noGrp="1"/>
          </p:cNvSpPr>
          <p:nvPr>
            <p:ph idx="1"/>
          </p:nvPr>
        </p:nvSpPr>
        <p:spPr/>
        <p:txBody>
          <a:bodyPr/>
          <a:lstStyle/>
          <a:p>
            <a:r>
              <a:rPr lang="en-GB" sz="2800" dirty="0"/>
              <a:t>Independent Study is designed to help you develop your independent learning skills.</a:t>
            </a:r>
          </a:p>
          <a:p>
            <a:r>
              <a:rPr lang="en-GB" sz="2800" dirty="0"/>
              <a:t>You are expected to complete at least one independent study task before attending the next workshop.</a:t>
            </a:r>
          </a:p>
          <a:p>
            <a:r>
              <a:rPr lang="en-GB" sz="2800" dirty="0"/>
              <a:t>Your completed work should be recorded in some form, such as notes, posters, audio or video recordings, or digital files.</a:t>
            </a:r>
          </a:p>
          <a:p>
            <a:r>
              <a:rPr lang="en-GB" sz="2800" dirty="0"/>
              <a:t>You may be asked to share your work with the class during the next session.</a:t>
            </a:r>
            <a:endParaRPr lang="en-US" sz="2800" dirty="0"/>
          </a:p>
        </p:txBody>
      </p:sp>
      <p:sp>
        <p:nvSpPr>
          <p:cNvPr id="4" name="Slide Number Placeholder 3">
            <a:extLst>
              <a:ext uri="{FF2B5EF4-FFF2-40B4-BE49-F238E27FC236}">
                <a16:creationId xmlns:a16="http://schemas.microsoft.com/office/drawing/2014/main" id="{529423A5-F673-92B8-D52C-734380DF4189}"/>
              </a:ext>
            </a:extLst>
          </p:cNvPr>
          <p:cNvSpPr>
            <a:spLocks noGrp="1"/>
          </p:cNvSpPr>
          <p:nvPr>
            <p:ph type="sldNum" sz="quarter" idx="12"/>
          </p:nvPr>
        </p:nvSpPr>
        <p:spPr/>
        <p:txBody>
          <a:bodyPr/>
          <a:lstStyle/>
          <a:p>
            <a:pPr>
              <a:defRPr/>
            </a:pPr>
            <a:fld id="{6B9CAAEB-5DD4-4716-AEA0-BEF1B1D22BD1}" type="slidenum">
              <a:rPr lang="en-US" altLang="en-US" smtClean="0"/>
              <a:pPr>
                <a:defRPr/>
              </a:pPr>
              <a:t>36</a:t>
            </a:fld>
            <a:endParaRPr lang="en-US" altLang="en-US"/>
          </a:p>
        </p:txBody>
      </p:sp>
    </p:spTree>
    <p:extLst>
      <p:ext uri="{BB962C8B-B14F-4D97-AF65-F5344CB8AC3E}">
        <p14:creationId xmlns:p14="http://schemas.microsoft.com/office/powerpoint/2010/main" val="24915104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59E03-C4A0-62B2-D24E-DFD517F22CB7}"/>
              </a:ext>
            </a:extLst>
          </p:cNvPr>
          <p:cNvSpPr>
            <a:spLocks noGrp="1"/>
          </p:cNvSpPr>
          <p:nvPr>
            <p:ph type="title"/>
          </p:nvPr>
        </p:nvSpPr>
        <p:spPr/>
        <p:txBody>
          <a:bodyPr/>
          <a:lstStyle/>
          <a:p>
            <a:r>
              <a:rPr lang="en-US" dirty="0"/>
              <a:t>Independent Study (2/6)</a:t>
            </a:r>
            <a:endParaRPr lang="en-GB" dirty="0"/>
          </a:p>
        </p:txBody>
      </p:sp>
      <p:sp>
        <p:nvSpPr>
          <p:cNvPr id="3" name="Content Placeholder 2">
            <a:extLst>
              <a:ext uri="{FF2B5EF4-FFF2-40B4-BE49-F238E27FC236}">
                <a16:creationId xmlns:a16="http://schemas.microsoft.com/office/drawing/2014/main" id="{6BC4ACD1-B0FD-1851-7296-8E9EF9D29029}"/>
              </a:ext>
            </a:extLst>
          </p:cNvPr>
          <p:cNvSpPr>
            <a:spLocks noGrp="1"/>
          </p:cNvSpPr>
          <p:nvPr>
            <p:ph idx="1"/>
          </p:nvPr>
        </p:nvSpPr>
        <p:spPr/>
        <p:txBody>
          <a:bodyPr/>
          <a:lstStyle/>
          <a:p>
            <a:pPr marL="0" indent="0">
              <a:buNone/>
            </a:pPr>
            <a:r>
              <a:rPr lang="en-GB" sz="2400" dirty="0"/>
              <a:t>1. V</a:t>
            </a:r>
            <a:r>
              <a:rPr lang="en-US" sz="2400" dirty="0" err="1"/>
              <a:t>isit</a:t>
            </a:r>
            <a:r>
              <a:rPr lang="en-US" sz="2400" dirty="0"/>
              <a:t> this link: </a:t>
            </a:r>
            <a:r>
              <a:rPr lang="en-GB" sz="2400" kern="100" dirty="0">
                <a:latin typeface="Aptos" panose="020B0004020202020204" pitchFamily="34" charset="0"/>
                <a:ea typeface="DengXian" panose="02010600030101010101" pitchFamily="2" charset="-122"/>
                <a:cs typeface="Arial" panose="020B0604020202020204" pitchFamily="34" charset="0"/>
                <a:hlinkClick r:id="rId2"/>
              </a:rPr>
              <a:t>https://www.startuploans.co.uk/support-and-guidance/planning-templates-and-guides/the-essential-guide-to-starting-a-business/researching-your-idea</a:t>
            </a:r>
            <a:r>
              <a:rPr lang="en-GB" sz="2400" kern="100" dirty="0">
                <a:latin typeface="Aptos" panose="020B0004020202020204" pitchFamily="34" charset="0"/>
                <a:ea typeface="DengXian" panose="02010600030101010101" pitchFamily="2" charset="-122"/>
                <a:cs typeface="Arial" panose="020B0604020202020204" pitchFamily="34" charset="0"/>
              </a:rPr>
              <a:t>. What insights can you learn from this website? Write your answer to your notebook and prepare to present it to the class.</a:t>
            </a:r>
          </a:p>
          <a:p>
            <a:pPr marL="0" indent="0">
              <a:buNone/>
            </a:pPr>
            <a:endParaRPr lang="en-GB" sz="2400" dirty="0"/>
          </a:p>
          <a:p>
            <a:pPr marL="0" indent="0">
              <a:buNone/>
            </a:pPr>
            <a:r>
              <a:rPr lang="en-GB" sz="2400" dirty="0"/>
              <a:t>2. Select one article to read in depth and write your own summary of it. Then use AI to summarise the same article and compare the two summaries. Consider: What similarities or differences do you notice? What does this reveal about your understanding versus the AI’s interpretation?</a:t>
            </a:r>
          </a:p>
        </p:txBody>
      </p:sp>
      <p:sp>
        <p:nvSpPr>
          <p:cNvPr id="4" name="Slide Number Placeholder 3">
            <a:extLst>
              <a:ext uri="{FF2B5EF4-FFF2-40B4-BE49-F238E27FC236}">
                <a16:creationId xmlns:a16="http://schemas.microsoft.com/office/drawing/2014/main" id="{1561278E-7E6F-AC93-52D4-C23E652400B9}"/>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1826923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A3012-2EF3-6C07-1462-8B67353F88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57E09E-7614-000A-449A-2BFD6F23DDAE}"/>
              </a:ext>
            </a:extLst>
          </p:cNvPr>
          <p:cNvSpPr>
            <a:spLocks noGrp="1"/>
          </p:cNvSpPr>
          <p:nvPr>
            <p:ph type="title"/>
          </p:nvPr>
        </p:nvSpPr>
        <p:spPr/>
        <p:txBody>
          <a:bodyPr/>
          <a:lstStyle/>
          <a:p>
            <a:r>
              <a:rPr lang="en-US" dirty="0"/>
              <a:t>Independent Study (3/6)</a:t>
            </a:r>
            <a:endParaRPr lang="en-GB" dirty="0"/>
          </a:p>
        </p:txBody>
      </p:sp>
      <p:sp>
        <p:nvSpPr>
          <p:cNvPr id="3" name="Content Placeholder 2">
            <a:extLst>
              <a:ext uri="{FF2B5EF4-FFF2-40B4-BE49-F238E27FC236}">
                <a16:creationId xmlns:a16="http://schemas.microsoft.com/office/drawing/2014/main" id="{F246B72E-F52D-C738-F984-02395761BFFC}"/>
              </a:ext>
            </a:extLst>
          </p:cNvPr>
          <p:cNvSpPr>
            <a:spLocks noGrp="1"/>
          </p:cNvSpPr>
          <p:nvPr>
            <p:ph idx="1"/>
          </p:nvPr>
        </p:nvSpPr>
        <p:spPr/>
        <p:txBody>
          <a:bodyPr/>
          <a:lstStyle/>
          <a:p>
            <a:pPr marL="0" indent="0">
              <a:buNone/>
            </a:pPr>
            <a:r>
              <a:rPr lang="en-GB" sz="2400" dirty="0"/>
              <a:t>3. Examine current developments in one industry of your choice. What do you think about the business development opportunities in that industry? What evidence do you have that support your points?</a:t>
            </a:r>
          </a:p>
          <a:p>
            <a:pPr marL="0" indent="0">
              <a:buNone/>
            </a:pPr>
            <a:endParaRPr lang="en-GB" sz="2400" dirty="0"/>
          </a:p>
          <a:p>
            <a:pPr marL="0" indent="0">
              <a:buNone/>
            </a:pPr>
            <a:r>
              <a:rPr lang="en-GB" sz="2400" dirty="0"/>
              <a:t>4. Form a group of 4–5 students and hold a 45‑minute online meeting using MS Teams. Discuss what BDP is and how you plan to develop your BDP. Record the meeting and share the link with your tutor. Make sure your discussion includes: Your understanding of BDP; How you plan to find the </a:t>
            </a:r>
            <a:r>
              <a:rPr lang="en-GB" sz="2400" dirty="0" err="1"/>
              <a:t>opporturnities</a:t>
            </a:r>
            <a:r>
              <a:rPr lang="en-GB" sz="2400" dirty="0"/>
              <a:t>; How you will collect and analyse data; Any challenges you expect and how you might address them;</a:t>
            </a:r>
          </a:p>
        </p:txBody>
      </p:sp>
      <p:sp>
        <p:nvSpPr>
          <p:cNvPr id="4" name="Slide Number Placeholder 3">
            <a:extLst>
              <a:ext uri="{FF2B5EF4-FFF2-40B4-BE49-F238E27FC236}">
                <a16:creationId xmlns:a16="http://schemas.microsoft.com/office/drawing/2014/main" id="{6BFB3E30-A438-F1A0-F425-D8954AB35CAC}"/>
              </a:ext>
            </a:extLst>
          </p:cNvPr>
          <p:cNvSpPr>
            <a:spLocks noGrp="1"/>
          </p:cNvSpPr>
          <p:nvPr>
            <p:ph type="sldNum" sz="quarter" idx="12"/>
          </p:nvPr>
        </p:nvSpPr>
        <p:spPr/>
        <p:txBody>
          <a:bodyPr/>
          <a:lstStyle/>
          <a:p>
            <a:pPr>
              <a:defRPr/>
            </a:pPr>
            <a:fld id="{6B9CAAEB-5DD4-4716-AEA0-BEF1B1D22BD1}" type="slidenum">
              <a:rPr lang="en-US" altLang="en-US" smtClean="0"/>
              <a:pPr>
                <a:defRPr/>
              </a:pPr>
              <a:t>38</a:t>
            </a:fld>
            <a:endParaRPr lang="en-US" altLang="en-US"/>
          </a:p>
        </p:txBody>
      </p:sp>
    </p:spTree>
    <p:extLst>
      <p:ext uri="{BB962C8B-B14F-4D97-AF65-F5344CB8AC3E}">
        <p14:creationId xmlns:p14="http://schemas.microsoft.com/office/powerpoint/2010/main" val="14695385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8B48B-86CB-9588-920F-1C6B3BD63B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742B56-4FBD-7DC2-8866-054D1558C266}"/>
              </a:ext>
            </a:extLst>
          </p:cNvPr>
          <p:cNvSpPr>
            <a:spLocks noGrp="1"/>
          </p:cNvSpPr>
          <p:nvPr>
            <p:ph type="title"/>
          </p:nvPr>
        </p:nvSpPr>
        <p:spPr/>
        <p:txBody>
          <a:bodyPr/>
          <a:lstStyle/>
          <a:p>
            <a:r>
              <a:rPr lang="en-US" dirty="0"/>
              <a:t>Independent Study (4/6)</a:t>
            </a:r>
            <a:endParaRPr lang="en-GB" dirty="0"/>
          </a:p>
        </p:txBody>
      </p:sp>
      <p:sp>
        <p:nvSpPr>
          <p:cNvPr id="3" name="Content Placeholder 2">
            <a:extLst>
              <a:ext uri="{FF2B5EF4-FFF2-40B4-BE49-F238E27FC236}">
                <a16:creationId xmlns:a16="http://schemas.microsoft.com/office/drawing/2014/main" id="{C91A832A-78AB-D287-C0F3-0511229DCA12}"/>
              </a:ext>
            </a:extLst>
          </p:cNvPr>
          <p:cNvSpPr>
            <a:spLocks noGrp="1"/>
          </p:cNvSpPr>
          <p:nvPr>
            <p:ph idx="1"/>
          </p:nvPr>
        </p:nvSpPr>
        <p:spPr/>
        <p:txBody>
          <a:bodyPr/>
          <a:lstStyle/>
          <a:p>
            <a:pPr marL="0" indent="0">
              <a:buNone/>
            </a:pPr>
            <a:r>
              <a:rPr lang="en-GB" sz="2400" dirty="0"/>
              <a:t>5. Find a recent case of an unsuccessful business development case. What were the reasons of their failure? Do they reflect well the theories and frameworks that you have learned? Why or why not?</a:t>
            </a:r>
          </a:p>
          <a:p>
            <a:pPr marL="0" indent="0">
              <a:buNone/>
            </a:pPr>
            <a:endParaRPr lang="en-GB" sz="2400" dirty="0"/>
          </a:p>
          <a:p>
            <a:pPr marL="0" indent="0">
              <a:buNone/>
            </a:pPr>
            <a:r>
              <a:rPr lang="en-GB" sz="2400" dirty="0"/>
              <a:t>6. Review the recommended structure for a BDP outline. Identify the key components of this structure and evaluate their relevance. Consider: Why each component is included; Whether it is essential for your BDP development; How it contributes to clarity, rigour, and feasibility.</a:t>
            </a:r>
          </a:p>
        </p:txBody>
      </p:sp>
      <p:sp>
        <p:nvSpPr>
          <p:cNvPr id="4" name="Slide Number Placeholder 3">
            <a:extLst>
              <a:ext uri="{FF2B5EF4-FFF2-40B4-BE49-F238E27FC236}">
                <a16:creationId xmlns:a16="http://schemas.microsoft.com/office/drawing/2014/main" id="{5FC037CE-2213-E2CF-834D-20BD74FB09F4}"/>
              </a:ext>
            </a:extLst>
          </p:cNvPr>
          <p:cNvSpPr>
            <a:spLocks noGrp="1"/>
          </p:cNvSpPr>
          <p:nvPr>
            <p:ph type="sldNum" sz="quarter" idx="12"/>
          </p:nvPr>
        </p:nvSpPr>
        <p:spPr/>
        <p:txBody>
          <a:bodyPr/>
          <a:lstStyle/>
          <a:p>
            <a:pPr>
              <a:defRPr/>
            </a:pPr>
            <a:fld id="{6B9CAAEB-5DD4-4716-AEA0-BEF1B1D22BD1}" type="slidenum">
              <a:rPr lang="en-US" altLang="en-US" smtClean="0"/>
              <a:pPr>
                <a:defRPr/>
              </a:pPr>
              <a:t>39</a:t>
            </a:fld>
            <a:endParaRPr lang="en-US" altLang="en-US"/>
          </a:p>
        </p:txBody>
      </p:sp>
    </p:spTree>
    <p:extLst>
      <p:ext uri="{BB962C8B-B14F-4D97-AF65-F5344CB8AC3E}">
        <p14:creationId xmlns:p14="http://schemas.microsoft.com/office/powerpoint/2010/main" val="33107557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D1AAFF-3194-CFED-87E3-34334C8E5F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2E9D1B-8687-6407-ACD2-CF17E8B41E3C}"/>
              </a:ext>
            </a:extLst>
          </p:cNvPr>
          <p:cNvSpPr>
            <a:spLocks noGrp="1"/>
          </p:cNvSpPr>
          <p:nvPr>
            <p:ph type="title"/>
          </p:nvPr>
        </p:nvSpPr>
        <p:spPr/>
        <p:txBody>
          <a:bodyPr/>
          <a:lstStyle/>
          <a:p>
            <a:r>
              <a:rPr lang="en-US" dirty="0"/>
              <a:t>Independent Study (5/6)</a:t>
            </a:r>
            <a:endParaRPr lang="en-GB" dirty="0"/>
          </a:p>
        </p:txBody>
      </p:sp>
      <p:sp>
        <p:nvSpPr>
          <p:cNvPr id="3" name="Content Placeholder 2">
            <a:extLst>
              <a:ext uri="{FF2B5EF4-FFF2-40B4-BE49-F238E27FC236}">
                <a16:creationId xmlns:a16="http://schemas.microsoft.com/office/drawing/2014/main" id="{860B1E26-3CBF-EB4F-372A-0A1CDB1BB0DF}"/>
              </a:ext>
            </a:extLst>
          </p:cNvPr>
          <p:cNvSpPr>
            <a:spLocks noGrp="1"/>
          </p:cNvSpPr>
          <p:nvPr>
            <p:ph idx="1"/>
          </p:nvPr>
        </p:nvSpPr>
        <p:spPr/>
        <p:txBody>
          <a:bodyPr/>
          <a:lstStyle/>
          <a:p>
            <a:pPr marL="0" indent="0">
              <a:buNone/>
            </a:pPr>
            <a:r>
              <a:rPr lang="en-GB" sz="2000" dirty="0"/>
              <a:t>7. Find a popular Y</a:t>
            </a:r>
            <a:r>
              <a:rPr lang="en-GB" sz="2000"/>
              <a:t>outube</a:t>
            </a:r>
            <a:r>
              <a:rPr lang="en-GB" sz="2000" dirty="0"/>
              <a:t> videos which discusses how to start a new business. Compare its contents with what you have been learning in this programme. What are the similarities and differences? What do you think about the differences?</a:t>
            </a:r>
          </a:p>
          <a:p>
            <a:pPr marL="0" indent="0">
              <a:buNone/>
            </a:pPr>
            <a:endParaRPr lang="en-GB" sz="2000" dirty="0"/>
          </a:p>
          <a:p>
            <a:pPr marL="0" indent="0">
              <a:buNone/>
            </a:pPr>
            <a:r>
              <a:rPr lang="en-GB" sz="2000" dirty="0"/>
              <a:t>8. Find a recent case of a successful business development case. What were they critical success factors? Do they reflect well the theories and frameworks that you have learned? Why or why not?</a:t>
            </a:r>
          </a:p>
        </p:txBody>
      </p:sp>
      <p:sp>
        <p:nvSpPr>
          <p:cNvPr id="4" name="Slide Number Placeholder 3">
            <a:extLst>
              <a:ext uri="{FF2B5EF4-FFF2-40B4-BE49-F238E27FC236}">
                <a16:creationId xmlns:a16="http://schemas.microsoft.com/office/drawing/2014/main" id="{B8810B40-1771-7801-7724-D8E360E65A59}"/>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278930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F2F0A-8A9F-C2BA-D8A1-2F44E371EB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90AE9C-287B-DD90-04BD-831E970EAA0D}"/>
              </a:ext>
            </a:extLst>
          </p:cNvPr>
          <p:cNvSpPr>
            <a:spLocks noGrp="1"/>
          </p:cNvSpPr>
          <p:nvPr>
            <p:ph type="title"/>
          </p:nvPr>
        </p:nvSpPr>
        <p:spPr/>
        <p:txBody>
          <a:bodyPr/>
          <a:lstStyle/>
          <a:p>
            <a:r>
              <a:rPr lang="en-US" dirty="0"/>
              <a:t>Independent Study (6/6)</a:t>
            </a:r>
            <a:endParaRPr lang="en-GB" dirty="0"/>
          </a:p>
        </p:txBody>
      </p:sp>
      <p:sp>
        <p:nvSpPr>
          <p:cNvPr id="3" name="Content Placeholder 2">
            <a:extLst>
              <a:ext uri="{FF2B5EF4-FFF2-40B4-BE49-F238E27FC236}">
                <a16:creationId xmlns:a16="http://schemas.microsoft.com/office/drawing/2014/main" id="{4D416004-DEEC-37FC-B40F-CA69814A822C}"/>
              </a:ext>
            </a:extLst>
          </p:cNvPr>
          <p:cNvSpPr>
            <a:spLocks noGrp="1"/>
          </p:cNvSpPr>
          <p:nvPr>
            <p:ph idx="1"/>
          </p:nvPr>
        </p:nvSpPr>
        <p:spPr/>
        <p:txBody>
          <a:bodyPr/>
          <a:lstStyle/>
          <a:p>
            <a:pPr marL="0" indent="0">
              <a:buNone/>
            </a:pPr>
            <a:r>
              <a:rPr lang="en-GB" sz="2000" dirty="0"/>
              <a:t>9. Before attending your first meeting with your supervisor, prepare your questions and materials (e.g., your research topics or research questions). Have a conversation with an AI acting as your supervisor and conduct a mock first meeting. Reflect on the experience: Did the AI conversation help you prepare more effectively; How was it similar to or different from your actual meeting with your supervisor; Keep a record of your use of AI, including prompts, outputs, and reflections.</a:t>
            </a:r>
          </a:p>
          <a:p>
            <a:pPr marL="0" indent="0">
              <a:buNone/>
            </a:pPr>
            <a:endParaRPr lang="en-GB" sz="2000" dirty="0"/>
          </a:p>
          <a:p>
            <a:pPr marL="0" indent="0">
              <a:buNone/>
            </a:pPr>
            <a:r>
              <a:rPr lang="en-GB" sz="2000" dirty="0"/>
              <a:t>10. Review all the modules you have studied so far. Identify which theories from these modules could be relevant to your current research and explain how they connect. Consider whether they help you: Frame your research problem; Develop your research questions; Choose appropriate methods; Interpret your findings.</a:t>
            </a:r>
          </a:p>
        </p:txBody>
      </p:sp>
      <p:sp>
        <p:nvSpPr>
          <p:cNvPr id="4" name="Slide Number Placeholder 3">
            <a:extLst>
              <a:ext uri="{FF2B5EF4-FFF2-40B4-BE49-F238E27FC236}">
                <a16:creationId xmlns:a16="http://schemas.microsoft.com/office/drawing/2014/main" id="{C7BA91FD-2866-4E5C-B1AA-D4FF0D8487B7}"/>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14863390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195EA5-19D9-1AAD-BC83-3A80CA831545}"/>
              </a:ext>
            </a:extLst>
          </p:cNvPr>
          <p:cNvSpPr>
            <a:spLocks noGrp="1"/>
          </p:cNvSpPr>
          <p:nvPr>
            <p:ph type="title"/>
          </p:nvPr>
        </p:nvSpPr>
        <p:spPr/>
        <p:txBody>
          <a:bodyPr/>
          <a:lstStyle/>
          <a:p>
            <a:r>
              <a:rPr lang="en-US" dirty="0"/>
              <a:t>Bibliography</a:t>
            </a:r>
            <a:endParaRPr lang="en-GB" dirty="0"/>
          </a:p>
        </p:txBody>
      </p:sp>
      <p:sp>
        <p:nvSpPr>
          <p:cNvPr id="7" name="Content Placeholder 6">
            <a:extLst>
              <a:ext uri="{FF2B5EF4-FFF2-40B4-BE49-F238E27FC236}">
                <a16:creationId xmlns:a16="http://schemas.microsoft.com/office/drawing/2014/main" id="{B7A1C2C3-2502-2AC1-0F25-AE0F6586C200}"/>
              </a:ext>
            </a:extLst>
          </p:cNvPr>
          <p:cNvSpPr>
            <a:spLocks noGrp="1"/>
          </p:cNvSpPr>
          <p:nvPr>
            <p:ph idx="1"/>
          </p:nvPr>
        </p:nvSpPr>
        <p:spPr/>
        <p:txBody>
          <a:bodyPr/>
          <a:lstStyle/>
          <a:p>
            <a:r>
              <a:rPr lang="en-GB" sz="2000" dirty="0"/>
              <a:t>Christensen Institute (n.d.) </a:t>
            </a:r>
            <a:r>
              <a:rPr lang="en-GB" sz="2000" i="1" dirty="0"/>
              <a:t>Jobs to be done</a:t>
            </a:r>
            <a:r>
              <a:rPr lang="en-GB" sz="2000" dirty="0"/>
              <a:t>. Available at: </a:t>
            </a:r>
            <a:r>
              <a:rPr lang="en-GB" sz="2000" dirty="0">
                <a:hlinkClick r:id="rId2"/>
              </a:rPr>
              <a:t>https://www.christenseninstitute.org/theory/jobs-to-be-done/</a:t>
            </a:r>
            <a:r>
              <a:rPr lang="en-GB" sz="2000" dirty="0"/>
              <a:t> (Accessed: 6 June 2026).</a:t>
            </a:r>
          </a:p>
          <a:p>
            <a:r>
              <a:rPr lang="en-GB" sz="2000" dirty="0"/>
              <a:t>Duhaime, I.M., Hitt, M.A. and Lyles, M.A. (eds.) (2021) </a:t>
            </a:r>
            <a:r>
              <a:rPr lang="en-GB" sz="2000" i="1" dirty="0"/>
              <a:t>Strategic management: State of the field and its future</a:t>
            </a:r>
            <a:r>
              <a:rPr lang="en-GB" sz="2000" dirty="0"/>
              <a:t>. Oxford: Oxford University Press.</a:t>
            </a:r>
          </a:p>
          <a:p>
            <a:r>
              <a:rPr lang="en-GB" sz="2000" dirty="0" err="1"/>
              <a:t>Soegoto</a:t>
            </a:r>
            <a:r>
              <a:rPr lang="en-GB" sz="2000" dirty="0"/>
              <a:t>, E.S. </a:t>
            </a:r>
            <a:r>
              <a:rPr lang="en-GB" sz="2000" i="1" dirty="0"/>
              <a:t>et al.</a:t>
            </a:r>
            <a:r>
              <a:rPr lang="en-GB" sz="2000" dirty="0"/>
              <a:t> (2023) ‘A review of business development methods in entrepreneurship’, </a:t>
            </a:r>
            <a:r>
              <a:rPr lang="en-GB" sz="2000" i="1" dirty="0"/>
              <a:t>Journal of Eastern European and Central Asian Research</a:t>
            </a:r>
            <a:r>
              <a:rPr lang="en-GB" sz="2000" dirty="0"/>
              <a:t>, 10(4).</a:t>
            </a:r>
          </a:p>
          <a:p>
            <a:r>
              <a:rPr lang="en-GB" sz="2000" dirty="0"/>
              <a:t>Wei, Y. and Lin, H. (2024) ‘Revisiting business development: A review, reconceptualization, and proposed framework’, </a:t>
            </a:r>
            <a:r>
              <a:rPr lang="en-GB" sz="2000" i="1" dirty="0"/>
              <a:t>Cogent Business &amp; Management</a:t>
            </a:r>
            <a:r>
              <a:rPr lang="en-GB" sz="2000" dirty="0"/>
              <a:t>, 11(1), p. 2351475. </a:t>
            </a:r>
            <a:r>
              <a:rPr lang="en-GB" sz="2000" dirty="0" err="1"/>
              <a:t>doi</a:t>
            </a:r>
            <a:r>
              <a:rPr lang="en-GB" sz="2000" dirty="0"/>
              <a:t>: 10.1080/23311975.2024.2351475.</a:t>
            </a:r>
          </a:p>
          <a:p>
            <a:endParaRPr lang="en-GB" sz="2000" dirty="0"/>
          </a:p>
        </p:txBody>
      </p:sp>
      <p:sp>
        <p:nvSpPr>
          <p:cNvPr id="5" name="Slide Number Placeholder 4">
            <a:extLst>
              <a:ext uri="{FF2B5EF4-FFF2-40B4-BE49-F238E27FC236}">
                <a16:creationId xmlns:a16="http://schemas.microsoft.com/office/drawing/2014/main" id="{514378F1-3C69-3013-766F-80DBBD003022}"/>
              </a:ext>
            </a:extLst>
          </p:cNvPr>
          <p:cNvSpPr>
            <a:spLocks noGrp="1"/>
          </p:cNvSpPr>
          <p:nvPr>
            <p:ph type="sldNum" sz="quarter" idx="12"/>
          </p:nvPr>
        </p:nvSpPr>
        <p:spPr/>
        <p:txBody>
          <a:bodyPr/>
          <a:lstStyle/>
          <a:p>
            <a:pPr>
              <a:defRPr/>
            </a:pPr>
            <a:fld id="{89004277-C628-43FA-A2BC-FD18438DA077}" type="slidenum">
              <a:rPr lang="en-US" altLang="en-US" smtClean="0"/>
              <a:pPr>
                <a:defRPr/>
              </a:pPr>
              <a:t>42</a:t>
            </a:fld>
            <a:endParaRPr lang="en-US" altLang="en-US"/>
          </a:p>
        </p:txBody>
      </p:sp>
    </p:spTree>
    <p:extLst>
      <p:ext uri="{BB962C8B-B14F-4D97-AF65-F5344CB8AC3E}">
        <p14:creationId xmlns:p14="http://schemas.microsoft.com/office/powerpoint/2010/main" val="6944325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73D28-61C6-94BD-62FA-13F52C2DCD26}"/>
              </a:ext>
            </a:extLst>
          </p:cNvPr>
          <p:cNvSpPr>
            <a:spLocks noGrp="1"/>
          </p:cNvSpPr>
          <p:nvPr>
            <p:ph type="title"/>
          </p:nvPr>
        </p:nvSpPr>
        <p:spPr/>
        <p:txBody>
          <a:bodyPr/>
          <a:lstStyle/>
          <a:p>
            <a:r>
              <a:rPr lang="en-US" dirty="0"/>
              <a:t>Thank you for your attention?</a:t>
            </a:r>
            <a:endParaRPr lang="en-GB" dirty="0"/>
          </a:p>
        </p:txBody>
      </p:sp>
      <p:sp>
        <p:nvSpPr>
          <p:cNvPr id="3" name="Content Placeholder 2">
            <a:extLst>
              <a:ext uri="{FF2B5EF4-FFF2-40B4-BE49-F238E27FC236}">
                <a16:creationId xmlns:a16="http://schemas.microsoft.com/office/drawing/2014/main" id="{72571A4D-3C47-DF30-76A4-08639F642902}"/>
              </a:ext>
            </a:extLst>
          </p:cNvPr>
          <p:cNvSpPr>
            <a:spLocks noGrp="1"/>
          </p:cNvSpPr>
          <p:nvPr>
            <p:ph idx="1"/>
          </p:nvPr>
        </p:nvSpPr>
        <p:spPr/>
        <p:txBody>
          <a:bodyPr/>
          <a:lstStyle/>
          <a:p>
            <a:r>
              <a:rPr lang="en-US" dirty="0"/>
              <a:t>Do you have any questions?</a:t>
            </a:r>
            <a:endParaRPr lang="en-GB" dirty="0"/>
          </a:p>
        </p:txBody>
      </p:sp>
      <p:sp>
        <p:nvSpPr>
          <p:cNvPr id="4" name="Slide Number Placeholder 3">
            <a:extLst>
              <a:ext uri="{FF2B5EF4-FFF2-40B4-BE49-F238E27FC236}">
                <a16:creationId xmlns:a16="http://schemas.microsoft.com/office/drawing/2014/main" id="{7DDBE2E2-2D0E-BDBA-BEFC-898170147633}"/>
              </a:ext>
            </a:extLst>
          </p:cNvPr>
          <p:cNvSpPr>
            <a:spLocks noGrp="1"/>
          </p:cNvSpPr>
          <p:nvPr>
            <p:ph type="sldNum" sz="quarter" idx="12"/>
          </p:nvPr>
        </p:nvSpPr>
        <p:spPr/>
        <p:txBody>
          <a:bodyPr/>
          <a:lstStyle/>
          <a:p>
            <a:pPr>
              <a:defRPr/>
            </a:pPr>
            <a:fld id="{6B9CAAEB-5DD4-4716-AEA0-BEF1B1D22BD1}" type="slidenum">
              <a:rPr lang="en-US" altLang="en-US" smtClean="0"/>
              <a:pPr>
                <a:defRPr/>
              </a:pPr>
              <a:t>43</a:t>
            </a:fld>
            <a:endParaRPr lang="en-US" altLang="en-US"/>
          </a:p>
        </p:txBody>
      </p:sp>
    </p:spTree>
    <p:extLst>
      <p:ext uri="{BB962C8B-B14F-4D97-AF65-F5344CB8AC3E}">
        <p14:creationId xmlns:p14="http://schemas.microsoft.com/office/powerpoint/2010/main" val="5003140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3045</Words>
  <Application>Microsoft Office PowerPoint</Application>
  <PresentationFormat>Widescreen</PresentationFormat>
  <Paragraphs>354</Paragraphs>
  <Slides>43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Myriad Pro</vt:lpstr>
      <vt:lpstr>Aharoni</vt:lpstr>
      <vt:lpstr>Aptos</vt:lpstr>
      <vt:lpstr>Arial</vt:lpstr>
      <vt:lpstr>Calibri</vt:lpstr>
      <vt:lpstr>Open Sans</vt:lpstr>
      <vt:lpstr>Times New Roman</vt:lpstr>
      <vt:lpstr>20140311PresentationUWTSDTemplate</vt:lpstr>
      <vt:lpstr>LCMB7037</vt:lpstr>
      <vt:lpstr>Learning outcomes</vt:lpstr>
      <vt:lpstr>What is research?</vt:lpstr>
      <vt:lpstr>What is research? - Cont’d</vt:lpstr>
      <vt:lpstr>Scientific Method Cycle</vt:lpstr>
      <vt:lpstr>Key Steps in Scientific Method Cycle</vt:lpstr>
      <vt:lpstr>Research in BDP </vt:lpstr>
      <vt:lpstr>Activity: Scientific Method Cycle and BDP</vt:lpstr>
      <vt:lpstr>Business Development Proposal Process</vt:lpstr>
      <vt:lpstr>Step 1: Identifying business opportunities</vt:lpstr>
      <vt:lpstr>Step 1. Identify a business opportunity</vt:lpstr>
      <vt:lpstr>Step 1. Identify a business opportunity</vt:lpstr>
      <vt:lpstr>Step 1. Identify a business opportunity</vt:lpstr>
      <vt:lpstr>Step 1. Identify a business opportunity</vt:lpstr>
      <vt:lpstr>Understanding Customer Needs Through Jobs-to-Be-Done (JTBD)</vt:lpstr>
      <vt:lpstr>JTBD Framework</vt:lpstr>
      <vt:lpstr>JTBD: Focus on circumstances, not demographics</vt:lpstr>
      <vt:lpstr>Finding Business Opportunities with JTBD</vt:lpstr>
      <vt:lpstr>Three Signals of Opportunity</vt:lpstr>
      <vt:lpstr>JTBD - Examples</vt:lpstr>
      <vt:lpstr>JTBD - Summary</vt:lpstr>
      <vt:lpstr>Activity: JTBD</vt:lpstr>
      <vt:lpstr>Step 1. Identify a business opportunity</vt:lpstr>
      <vt:lpstr>Step 1. Identify a business opportunity</vt:lpstr>
      <vt:lpstr>Activity: Identify a business activities</vt:lpstr>
      <vt:lpstr>Step 1. Identify a business opportunity</vt:lpstr>
      <vt:lpstr>Step 2. Analyse the competitive landscape</vt:lpstr>
      <vt:lpstr>Activity: The usefulness of the competitive landscape analysis</vt:lpstr>
      <vt:lpstr>Step 3. Define the strategy &amp; BMC</vt:lpstr>
      <vt:lpstr>PowerPoint Presentation</vt:lpstr>
      <vt:lpstr>Step 4. Develop capabilities to execute the strategy</vt:lpstr>
      <vt:lpstr>Step 5. Feasibility and Implementation</vt:lpstr>
      <vt:lpstr>Step 5. Feasibility and Implementation</vt:lpstr>
      <vt:lpstr>Activity: Diagnostic test</vt:lpstr>
      <vt:lpstr>Key terms</vt:lpstr>
      <vt:lpstr>Independent Study(1/6)</vt:lpstr>
      <vt:lpstr>Independent Study (2/6)</vt:lpstr>
      <vt:lpstr>Independent Study (3/6)</vt:lpstr>
      <vt:lpstr>Independent Study (4/6)</vt:lpstr>
      <vt:lpstr>Independent Study (5/6)</vt:lpstr>
      <vt:lpstr>Independent Study (6/6)</vt:lpstr>
      <vt:lpstr>Bibliography</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2026-09-25T15:42:56Z</dcterms:modified>
</cp:coreProperties>
</file>