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slideLayouts/slideLayout17.xml" ContentType="application/vnd.openxmlformats-officedocument.presentationml.slideLayout+xml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13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76" r:id="rId1"/>
  </p:sldMasterIdLst>
  <p:notesMasterIdLst>
    <p:notesMasterId r:id="rId17"/>
  </p:notesMasterIdLst>
  <p:sldIdLst>
    <p:sldId id="256" r:id="rId2"/>
    <p:sldId id="257" r:id="rId3"/>
    <p:sldId id="327" r:id="rId4"/>
    <p:sldId id="329" r:id="rId5"/>
    <p:sldId id="324" r:id="rId6"/>
    <p:sldId id="330" r:id="rId7"/>
    <p:sldId id="346" r:id="rId8"/>
    <p:sldId id="305" r:id="rId9"/>
    <p:sldId id="331" r:id="rId10"/>
    <p:sldId id="332" r:id="rId11"/>
    <p:sldId id="333" r:id="rId12"/>
    <p:sldId id="335" r:id="rId13"/>
    <p:sldId id="322" r:id="rId14"/>
    <p:sldId id="328" r:id="rId15"/>
    <p:sldId id="325" r:id="rId16"/>
  </p:sldIdLst>
  <p:sldSz cx="9144000" cy="6858000" type="screen4x3"/>
  <p:notesSz cx="6858000" cy="9144000"/>
  <p:defaultTextStyle>
    <a:defPPr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407" autoAdjust="0"/>
    <p:restoredTop sz="98495" autoAdjust="0"/>
  </p:normalViewPr>
  <p:slideViewPr>
    <p:cSldViewPr snapToGrid="0" snapToObjects="1">
      <p:cViewPr>
        <p:scale>
          <a:sx n="75" d="100"/>
          <a:sy n="75" d="100"/>
        </p:scale>
        <p:origin x="-1312" y="-2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C6915D-16A3-3843-9190-7105A244C8FD}" type="datetimeFigureOut">
              <a:rPr lang="en-GB" smtClean="0"/>
              <a:pPr/>
              <a:t>11/1/16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EAD4DA-9C38-B04E-B000-78B385EB842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dirty="0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fld id="{AD439F1E-FAB3-4C48-A82D-7FC4B80BECB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fld id="{CF293202-4C99-314B-A920-7C9A809496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3221613-FC8C-C44B-BFBE-147BDD7921BC}" type="datetimeFigureOut">
              <a:rPr lang="en-GB" smtClean="0"/>
              <a:pPr/>
              <a:t>11/1/16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E5C682B-6CCC-4744-8690-F36B0030AFD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  <p:sldLayoutId id="2147483693" r:id="rId17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Relationship Id="rId3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10.png"/><Relationship Id="rId5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2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79495"/>
            <a:ext cx="8915400" cy="877824"/>
          </a:xfrm>
        </p:spPr>
        <p:txBody>
          <a:bodyPr>
            <a:normAutofit/>
          </a:bodyPr>
          <a:lstStyle/>
          <a:p>
            <a:r>
              <a:rPr lang="en-GB" dirty="0" smtClean="0"/>
              <a:t>Class Relations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7266" y="264178"/>
            <a:ext cx="3268134" cy="37862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068" y="2760133"/>
            <a:ext cx="5960532" cy="34988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en-GB" dirty="0" smtClean="0">
                <a:latin typeface="Times New Roman"/>
                <a:ea typeface="Cambria"/>
                <a:cs typeface="Times New Roman"/>
              </a:rPr>
              <a:t/>
            </a:r>
            <a:br>
              <a:rPr lang="en-GB" dirty="0" smtClean="0">
                <a:latin typeface="Times New Roman"/>
                <a:ea typeface="Cambria"/>
                <a:cs typeface="Times New Roman"/>
              </a:rPr>
            </a:br>
            <a:r>
              <a:rPr lang="en-GB" dirty="0" smtClean="0">
                <a:ea typeface="Cambria"/>
                <a:cs typeface="Times New Roman"/>
              </a:rPr>
              <a:t>Key Themes </a:t>
            </a:r>
            <a:r>
              <a:rPr lang="en-GB" dirty="0" smtClean="0">
                <a:latin typeface="Times New Roman"/>
                <a:ea typeface="Cambria"/>
                <a:cs typeface="Times New Roman"/>
              </a:rPr>
              <a:t/>
            </a:r>
            <a:br>
              <a:rPr lang="en-GB" dirty="0" smtClean="0">
                <a:latin typeface="Times New Roman"/>
                <a:ea typeface="Cambria"/>
                <a:cs typeface="Times New Roman"/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365080"/>
            <a:ext cx="7610476" cy="3503820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 smtClean="0"/>
              <a:t>How is class performed through consumption, leisure, lifestyle and objects</a:t>
            </a:r>
          </a:p>
          <a:p>
            <a:pPr lvl="0"/>
            <a:r>
              <a:rPr lang="en-GB" dirty="0" smtClean="0"/>
              <a:t>Conspicuous consumption</a:t>
            </a:r>
          </a:p>
          <a:p>
            <a:pPr lvl="0"/>
            <a:r>
              <a:rPr lang="en-GB" dirty="0" smtClean="0"/>
              <a:t>Class as</a:t>
            </a:r>
          </a:p>
          <a:p>
            <a:pPr lvl="1"/>
            <a:r>
              <a:rPr lang="en-GB" dirty="0" smtClean="0"/>
              <a:t>Distinction</a:t>
            </a:r>
          </a:p>
          <a:p>
            <a:pPr lvl="1"/>
            <a:r>
              <a:rPr lang="en-GB" dirty="0" smtClean="0"/>
              <a:t>Taste </a:t>
            </a:r>
          </a:p>
          <a:p>
            <a:r>
              <a:rPr lang="en-GB" dirty="0" smtClean="0"/>
              <a:t>Can we think of class relations as a form of emulation? </a:t>
            </a:r>
          </a:p>
          <a:p>
            <a:r>
              <a:rPr lang="en-GB" dirty="0" smtClean="0"/>
              <a:t>Gender, generation and its interplay with class</a:t>
            </a:r>
          </a:p>
          <a:p>
            <a:pPr>
              <a:buNone/>
            </a:pPr>
            <a:endParaRPr lang="en-GB" dirty="0" smtClean="0"/>
          </a:p>
          <a:p>
            <a:pPr lvl="0"/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Veblen (1994), The Leisure Class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28133" y="2370667"/>
            <a:ext cx="3955627" cy="3906308"/>
          </a:xfrm>
        </p:spPr>
        <p:txBody>
          <a:bodyPr/>
          <a:lstStyle/>
          <a:p>
            <a:r>
              <a:rPr lang="en-GB" dirty="0" smtClean="0"/>
              <a:t>Conspicuous consumption and its relation to class</a:t>
            </a:r>
          </a:p>
          <a:p>
            <a:r>
              <a:rPr lang="en-GB" dirty="0" smtClean="0"/>
              <a:t>Spending for the sake of prestige </a:t>
            </a:r>
          </a:p>
          <a:p>
            <a:r>
              <a:rPr lang="en-GB" dirty="0" smtClean="0"/>
              <a:t>Symbolic, over the utilitarian, role of goods</a:t>
            </a:r>
          </a:p>
          <a:p>
            <a:r>
              <a:rPr lang="en-GB" dirty="0" smtClean="0"/>
              <a:t>The way that the elite ‘leisure class’ differentiated themselves from the working class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7534" y="2595563"/>
            <a:ext cx="3566160" cy="368141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63456"/>
            <a:ext cx="8913813" cy="914400"/>
          </a:xfrm>
        </p:spPr>
        <p:txBody>
          <a:bodyPr/>
          <a:lstStyle/>
          <a:p>
            <a:r>
              <a:rPr lang="en-GB" dirty="0" smtClean="0"/>
              <a:t>Influence in Ethnography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40268" y="1693333"/>
            <a:ext cx="3708400" cy="4583642"/>
          </a:xfrm>
        </p:spPr>
        <p:txBody>
          <a:bodyPr/>
          <a:lstStyle/>
          <a:p>
            <a:r>
              <a:rPr lang="en-GB" dirty="0" smtClean="0"/>
              <a:t>Abbots (2012):</a:t>
            </a:r>
          </a:p>
          <a:p>
            <a:pPr lvl="1"/>
            <a:r>
              <a:rPr lang="en-GB" dirty="0" smtClean="0"/>
              <a:t>Domestic Service among the Migrant/Peasant Class</a:t>
            </a:r>
          </a:p>
          <a:p>
            <a:r>
              <a:rPr lang="en-GB" dirty="0" smtClean="0"/>
              <a:t>Conspicuous consumption</a:t>
            </a:r>
          </a:p>
          <a:p>
            <a:r>
              <a:rPr lang="en-GB" dirty="0" smtClean="0"/>
              <a:t>Social value of ‘leisure’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683760" y="2595563"/>
            <a:ext cx="4029934" cy="3681412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7" name="Picture 6" descr="village and house from balcony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2802" y="4139540"/>
            <a:ext cx="3335866" cy="2464459"/>
          </a:xfrm>
          <a:prstGeom prst="rect">
            <a:avLst/>
          </a:prstGeom>
          <a:noFill/>
        </p:spPr>
      </p:pic>
      <p:pic>
        <p:nvPicPr>
          <p:cNvPr id="8" name="Picture 7" descr="house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1766" y="1693333"/>
            <a:ext cx="3991928" cy="4910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Emulation</a:t>
            </a:r>
            <a:endParaRPr lang="en-GB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114424" y="2641599"/>
            <a:ext cx="7610476" cy="3149601"/>
          </a:xfrm>
        </p:spPr>
        <p:txBody>
          <a:bodyPr>
            <a:normAutofit/>
          </a:bodyPr>
          <a:lstStyle/>
          <a:p>
            <a:r>
              <a:rPr lang="en-GB" sz="2000" dirty="0" smtClean="0"/>
              <a:t>The leisure class set the social standard</a:t>
            </a:r>
          </a:p>
          <a:p>
            <a:r>
              <a:rPr lang="en-GB" dirty="0" smtClean="0"/>
              <a:t>Working class aspire to attain that standard</a:t>
            </a:r>
          </a:p>
          <a:p>
            <a:r>
              <a:rPr lang="en-GB" dirty="0" smtClean="0"/>
              <a:t>“the possession of goods …becomes the conventional basis of reputability” (Veblen 1994 : 37)</a:t>
            </a:r>
          </a:p>
          <a:p>
            <a:pPr>
              <a:buNone/>
            </a:pPr>
            <a:endParaRPr lang="en-GB" sz="2000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Or in other words…..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99" y="2319867"/>
            <a:ext cx="3369733" cy="39571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6533" y="2319867"/>
            <a:ext cx="4277161" cy="405976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Good and Bad Taste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14424" y="2595563"/>
            <a:ext cx="7610476" cy="3297238"/>
          </a:xfrm>
        </p:spPr>
        <p:txBody>
          <a:bodyPr/>
          <a:lstStyle/>
          <a:p>
            <a:r>
              <a:rPr lang="en-GB" dirty="0" smtClean="0"/>
              <a:t>Organise your examples into those that are: </a:t>
            </a:r>
          </a:p>
          <a:p>
            <a:pPr lvl="1"/>
            <a:r>
              <a:rPr lang="en-GB" dirty="0" smtClean="0"/>
              <a:t>Good Taste</a:t>
            </a:r>
          </a:p>
          <a:p>
            <a:pPr lvl="1"/>
            <a:r>
              <a:rPr lang="en-GB" dirty="0" smtClean="0"/>
              <a:t>Bad Taste</a:t>
            </a:r>
          </a:p>
          <a:p>
            <a:r>
              <a:rPr lang="en-GB" dirty="0" smtClean="0"/>
              <a:t>How is social class reflected in these examples? </a:t>
            </a:r>
          </a:p>
          <a:p>
            <a:pPr lvl="1"/>
            <a:r>
              <a:rPr lang="en-GB" dirty="0" smtClean="0"/>
              <a:t>Pick a few key examples </a:t>
            </a:r>
          </a:p>
          <a:p>
            <a:r>
              <a:rPr lang="en-GB" dirty="0" smtClean="0"/>
              <a:t>What would Bourdieu have to say about this? 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Bourdieu (1984) Distinction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‘Taste’ among the French bourgeoisie </a:t>
            </a:r>
          </a:p>
          <a:p>
            <a:r>
              <a:rPr lang="en-GB" dirty="0" smtClean="0"/>
              <a:t>They distinguish themselves from other classes through their everyday consumption of household items, </a:t>
            </a:r>
          </a:p>
          <a:p>
            <a:pPr lvl="1"/>
            <a:r>
              <a:rPr lang="en-GB" dirty="0" smtClean="0"/>
              <a:t>such as furniture, clothing and food </a:t>
            </a:r>
          </a:p>
          <a:p>
            <a:r>
              <a:rPr lang="en-GB" dirty="0" smtClean="0"/>
              <a:t>Different social groups inhabit differentiated social spaces </a:t>
            </a:r>
          </a:p>
          <a:p>
            <a:r>
              <a:rPr lang="en-GB" dirty="0" smtClean="0"/>
              <a:t>These are characterised by distinct lifestyles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Capital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595562"/>
            <a:ext cx="7610476" cy="3534305"/>
          </a:xfrm>
        </p:spPr>
        <p:txBody>
          <a:bodyPr>
            <a:normAutofit/>
          </a:bodyPr>
          <a:lstStyle/>
          <a:p>
            <a:r>
              <a:rPr lang="en-GB" dirty="0" smtClean="0"/>
              <a:t>The difference between cultural and economic capital</a:t>
            </a:r>
          </a:p>
          <a:p>
            <a:r>
              <a:rPr lang="en-GB" dirty="0" smtClean="0"/>
              <a:t>‘Taste’ is a mode of social and class distinction  </a:t>
            </a:r>
          </a:p>
          <a:p>
            <a:r>
              <a:rPr lang="en-GB" dirty="0" smtClean="0"/>
              <a:t>The cultured elites are distinguished from the newly-wealthy, </a:t>
            </a:r>
          </a:p>
          <a:p>
            <a:pPr lvl="1"/>
            <a:r>
              <a:rPr lang="en-GB" dirty="0" smtClean="0"/>
              <a:t>not in terms of their material resources</a:t>
            </a:r>
          </a:p>
          <a:p>
            <a:pPr lvl="1"/>
            <a:r>
              <a:rPr lang="en-GB" dirty="0" smtClean="0"/>
              <a:t>but in the expression and articulation of their preferred everyday ‘tastes’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67" y="626533"/>
            <a:ext cx="2645833" cy="3352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9049" y="2872317"/>
            <a:ext cx="2413000" cy="33655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5549" y="626533"/>
            <a:ext cx="4125383" cy="21082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35600" y="2935817"/>
            <a:ext cx="3149599" cy="368511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Broadcasting Class 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Taste performs a social orientation role </a:t>
            </a:r>
          </a:p>
          <a:p>
            <a:r>
              <a:rPr lang="en-GB" dirty="0" smtClean="0"/>
              <a:t>Gives a ‘sense of one’s place’ </a:t>
            </a:r>
          </a:p>
          <a:p>
            <a:r>
              <a:rPr lang="en-GB" dirty="0" smtClean="0"/>
              <a:t>Possession of certain ‘prestige’ commodities becomes a means for an individual to acquire and express social status </a:t>
            </a:r>
          </a:p>
          <a:p>
            <a:r>
              <a:rPr lang="en-GB" dirty="0" smtClean="0"/>
              <a:t>Aesthetic judgements are culturally and socially determined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i="1" dirty="0" err="1" smtClean="0"/>
              <a:t>Habitus</a:t>
            </a:r>
            <a:r>
              <a:rPr lang="en-GB" dirty="0" smtClean="0"/>
              <a:t>, Emulation and Trajectories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Tastes change and the goal posts move</a:t>
            </a:r>
          </a:p>
          <a:p>
            <a:r>
              <a:rPr lang="en-GB" dirty="0" smtClean="0"/>
              <a:t>Trajectory Effect</a:t>
            </a:r>
          </a:p>
          <a:p>
            <a:pPr lvl="1"/>
            <a:r>
              <a:rPr lang="en-GB" dirty="0" smtClean="0"/>
              <a:t>Practices of a given group (</a:t>
            </a:r>
            <a:r>
              <a:rPr lang="en-GB" dirty="0" err="1" smtClean="0"/>
              <a:t>habitus</a:t>
            </a:r>
            <a:r>
              <a:rPr lang="en-GB" dirty="0" smtClean="0"/>
              <a:t>)</a:t>
            </a:r>
          </a:p>
          <a:p>
            <a:pPr lvl="1"/>
            <a:r>
              <a:rPr lang="en-GB" dirty="0" smtClean="0"/>
              <a:t>Objective possibilities that are open to them</a:t>
            </a:r>
          </a:p>
          <a:p>
            <a:r>
              <a:rPr lang="en-GB" dirty="0" smtClean="0"/>
              <a:t>Relationship is not static</a:t>
            </a:r>
          </a:p>
          <a:p>
            <a:r>
              <a:rPr lang="en-GB" dirty="0" smtClean="0"/>
              <a:t>Symbolic boundaries are social boundaries </a:t>
            </a:r>
          </a:p>
          <a:p>
            <a:r>
              <a:rPr lang="en-GB" dirty="0" smtClean="0"/>
              <a:t>Struggle over ‘tastes’ are political struggles</a:t>
            </a:r>
          </a:p>
          <a:p>
            <a:endParaRPr lang="en-GB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Roseberry (1996), Yuppie Coffees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emergence of gourmet coffee market in the US</a:t>
            </a:r>
          </a:p>
          <a:p>
            <a:r>
              <a:rPr lang="en-GB" dirty="0" smtClean="0"/>
              <a:t>Backdrop of declining sales</a:t>
            </a:r>
          </a:p>
          <a:p>
            <a:r>
              <a:rPr lang="en-GB" dirty="0" smtClean="0"/>
              <a:t>Shift from mass market to segmentation</a:t>
            </a:r>
          </a:p>
          <a:p>
            <a:r>
              <a:rPr lang="en-GB" dirty="0" smtClean="0"/>
              <a:t>Imagines, but also reflects existing, class and generational relations</a:t>
            </a:r>
          </a:p>
          <a:p>
            <a:endParaRPr lang="en-GB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7534" y="2595563"/>
            <a:ext cx="3566160" cy="368141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Are you an individual or a ‘Joel’?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14424" y="2370668"/>
            <a:ext cx="7610476" cy="3895662"/>
          </a:xfrm>
        </p:spPr>
        <p:txBody>
          <a:bodyPr/>
          <a:lstStyle/>
          <a:p>
            <a:r>
              <a:rPr lang="en-GB" dirty="0" smtClean="0"/>
              <a:t>We may think of ourselves as actors and individuals</a:t>
            </a:r>
          </a:p>
          <a:p>
            <a:r>
              <a:rPr lang="en-GB" dirty="0" smtClean="0"/>
              <a:t>But our ‘choices’ are shaped along class lines</a:t>
            </a:r>
          </a:p>
          <a:p>
            <a:r>
              <a:rPr lang="en-GB" dirty="0" smtClean="0"/>
              <a:t>Not an orchestrated conspiracy by big business </a:t>
            </a:r>
          </a:p>
          <a:p>
            <a:r>
              <a:rPr lang="en-GB" dirty="0" smtClean="0"/>
              <a:t>Small and medium players, and new entrants to the market</a:t>
            </a:r>
          </a:p>
          <a:p>
            <a:r>
              <a:rPr lang="en-GB" dirty="0" smtClean="0"/>
              <a:t>Bumbling experimentation and stumbling upon strategies</a:t>
            </a:r>
          </a:p>
          <a:p>
            <a:pPr lvl="1"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Abbots (2011, 2012)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migrant peasantry are forging new routes of distinction</a:t>
            </a:r>
          </a:p>
          <a:p>
            <a:pPr lvl="1"/>
            <a:r>
              <a:rPr lang="en-GB" dirty="0" smtClean="0"/>
              <a:t>Through their consumption practices </a:t>
            </a:r>
          </a:p>
          <a:p>
            <a:r>
              <a:rPr lang="en-GB" dirty="0" smtClean="0"/>
              <a:t>Emulation of the elites and middle classes is limited</a:t>
            </a:r>
          </a:p>
          <a:p>
            <a:r>
              <a:rPr lang="en-GB" dirty="0" smtClean="0"/>
              <a:t>Orientated towards different sites of symbolic value </a:t>
            </a:r>
          </a:p>
          <a:p>
            <a:r>
              <a:rPr lang="en-GB" dirty="0" smtClean="0"/>
              <a:t>Emergence of new class boundaries and new sources of culture capital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erspective">
  <a:themeElements>
    <a:clrScheme name="Spectrum">
      <a:dk1>
        <a:sysClr val="windowText" lastClr="000000"/>
      </a:dk1>
      <a:lt1>
        <a:sysClr val="window" lastClr="FFFFFF"/>
      </a:lt1>
      <a:dk2>
        <a:srgbClr val="252731"/>
      </a:dk2>
      <a:lt2>
        <a:srgbClr val="EAE7E4"/>
      </a:lt2>
      <a:accent1>
        <a:srgbClr val="990000"/>
      </a:accent1>
      <a:accent2>
        <a:srgbClr val="FF6600"/>
      </a:accent2>
      <a:accent3>
        <a:srgbClr val="FFBA00"/>
      </a:accent3>
      <a:accent4>
        <a:srgbClr val="99CC00"/>
      </a:accent4>
      <a:accent5>
        <a:srgbClr val="528A02"/>
      </a:accent5>
      <a:accent6>
        <a:srgbClr val="333333"/>
      </a:accent6>
      <a:hlink>
        <a:srgbClr val="660000"/>
      </a:hlink>
      <a:folHlink>
        <a:srgbClr val="CC3300"/>
      </a:folHlink>
    </a:clrScheme>
    <a:fontScheme name="Perspective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Perspective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1155</TotalTime>
  <Words>516</Words>
  <Application>Microsoft Macintosh PowerPoint</Application>
  <PresentationFormat>On-screen Show (4:3)</PresentationFormat>
  <Paragraphs>74</Paragraphs>
  <Slides>15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Perspective</vt:lpstr>
      <vt:lpstr>Class Relations</vt:lpstr>
      <vt:lpstr> Key Themes  </vt:lpstr>
      <vt:lpstr>Veblen (1994), The Leisure Class</vt:lpstr>
      <vt:lpstr>Influence in Ethnography</vt:lpstr>
      <vt:lpstr>Emulation</vt:lpstr>
      <vt:lpstr>Or in other words…..</vt:lpstr>
      <vt:lpstr>Exercise: Good and Bad Taste</vt:lpstr>
      <vt:lpstr>Bourdieu (1984) Distinction</vt:lpstr>
      <vt:lpstr>Cultural Capital</vt:lpstr>
      <vt:lpstr>Slide 10</vt:lpstr>
      <vt:lpstr>Broadcasting Class </vt:lpstr>
      <vt:lpstr>Habitus, Emulation and Trajectories </vt:lpstr>
      <vt:lpstr>Roseberry (1996), Yuppie Coffees</vt:lpstr>
      <vt:lpstr>Are you an individual or a ‘Joel’?</vt:lpstr>
      <vt:lpstr>Abbots (2011, 2012)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(Trans)Nationalism &amp; Regionalism</dc:title>
  <dc:creator>Emma-Jayne Abbots</dc:creator>
  <cp:lastModifiedBy>Emma-Jayne Abbots</cp:lastModifiedBy>
  <cp:revision>116</cp:revision>
  <dcterms:created xsi:type="dcterms:W3CDTF">2016-11-01T15:46:37Z</dcterms:created>
  <dcterms:modified xsi:type="dcterms:W3CDTF">2016-11-01T15:52:32Z</dcterms:modified>
</cp:coreProperties>
</file>