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 cheung" initials="jc" lastIdx="1" clrIdx="0">
    <p:extLst>
      <p:ext uri="{19B8F6BF-5375-455C-9EA6-DF929625EA0E}">
        <p15:presenceInfo xmlns:p15="http://schemas.microsoft.com/office/powerpoint/2012/main" userId="e7691d3101f8b1b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81081" autoAdjust="0"/>
  </p:normalViewPr>
  <p:slideViewPr>
    <p:cSldViewPr snapToGrid="0">
      <p:cViewPr varScale="1">
        <p:scale>
          <a:sx n="75" d="100"/>
          <a:sy n="75" d="100"/>
        </p:scale>
        <p:origin x="48" y="350"/>
      </p:cViewPr>
      <p:guideLst/>
    </p:cSldViewPr>
  </p:slideViewPr>
  <p:outlineViewPr>
    <p:cViewPr>
      <p:scale>
        <a:sx n="33" d="100"/>
        <a:sy n="33" d="100"/>
      </p:scale>
      <p:origin x="0" y="-6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9BF7A4-028F-4F5F-9DD0-2C3393DFF1F8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1E28F8-38D0-4544-A861-3ECA61771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305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1E28F8-38D0-4544-A861-3ECA6177185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507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1E28F8-38D0-4544-A861-3ECA6177185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0796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1E28F8-38D0-4544-A861-3ECA6177185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6982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1E28F8-38D0-4544-A861-3ECA6177185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771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773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864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8580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442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522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897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403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422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396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9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84148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1677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25972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5637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3179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083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736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95" r:id="rId13"/>
    <p:sldLayoutId id="2147483696" r:id="rId14"/>
    <p:sldLayoutId id="2147483697" r:id="rId15"/>
    <p:sldLayoutId id="214748369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pusanweb.com/aggregator/sources/3?page=5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www.flickr.com/photos/bz3rk/6880995026/" TargetMode="External"/><Relationship Id="rId5" Type="http://schemas.openxmlformats.org/officeDocument/2006/relationships/image" Target="../media/image8.jpg"/><Relationship Id="rId4" Type="http://schemas.openxmlformats.org/officeDocument/2006/relationships/hyperlink" Target="https://commons.wikimedia.org/wiki/File:Confucius_Statue_in_New_Park_20140707.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aboutphilosophy.org/chinese/life-of-confucius.htm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en.wikipedia.org/wiki/Tang_Yi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15CF3-0B51-4C82-9840-3FFBB15843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13725" y="1166219"/>
            <a:ext cx="8915399" cy="2262781"/>
          </a:xfrm>
        </p:spPr>
        <p:txBody>
          <a:bodyPr/>
          <a:lstStyle/>
          <a:p>
            <a:r>
              <a:rPr lang="en-GB" dirty="0"/>
              <a:t>The Stories of Confucius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163020-56AF-44D1-A2C1-306D8FD4E1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1424" y="5691781"/>
            <a:ext cx="5466947" cy="923826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Name: Pei-shin Cheung</a:t>
            </a:r>
          </a:p>
          <a:p>
            <a:r>
              <a:rPr lang="en-GB" sz="2400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Date: 07 May 2018</a:t>
            </a:r>
          </a:p>
        </p:txBody>
      </p:sp>
    </p:spTree>
    <p:extLst>
      <p:ext uri="{BB962C8B-B14F-4D97-AF65-F5344CB8AC3E}">
        <p14:creationId xmlns:p14="http://schemas.microsoft.com/office/powerpoint/2010/main" val="832256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EA501-C786-41DB-A8BC-0C0128F02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3" y="645106"/>
            <a:ext cx="5712665" cy="46342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Confucius, 551BC – 479BC Aged 73</a:t>
            </a:r>
            <a:br>
              <a:rPr lang="en-US" sz="2800" dirty="0"/>
            </a:br>
            <a:endParaRPr lang="en-US" sz="2800" dirty="0"/>
          </a:p>
        </p:txBody>
      </p:sp>
      <p:pic>
        <p:nvPicPr>
          <p:cNvPr id="5" name="Content Placeholder 4" descr="A person wearing a hat&#10;&#10;Description generated with high confidence">
            <a:extLst>
              <a:ext uri="{FF2B5EF4-FFF2-40B4-BE49-F238E27FC236}">
                <a16:creationId xmlns:a16="http://schemas.microsoft.com/office/drawing/2014/main" id="{922BD1BB-8641-477C-8725-EAF21D9246E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432" r="10068" b="1"/>
          <a:stretch/>
        </p:blipFill>
        <p:spPr>
          <a:xfrm>
            <a:off x="1376706" y="1329469"/>
            <a:ext cx="3451839" cy="5382959"/>
          </a:xfrm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F649654-1406-4A67-880D-7B3AD9DF64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2292" y="5150355"/>
            <a:ext cx="5839193" cy="1304599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buFont typeface="Wingdings 3" charset="2"/>
              <a:buChar char=""/>
            </a:pPr>
            <a:r>
              <a:rPr lang="en-US" sz="2000" dirty="0">
                <a:latin typeface="Adobe Garamond Pro Bold" panose="02020702060506020403" pitchFamily="18" charset="0"/>
              </a:rPr>
              <a:t>Six Arts : </a:t>
            </a:r>
          </a:p>
          <a:p>
            <a:pPr>
              <a:buFont typeface="Wingdings 3" charset="2"/>
              <a:buChar char=""/>
            </a:pPr>
            <a:r>
              <a:rPr lang="en-GB" sz="2000" dirty="0">
                <a:solidFill>
                  <a:srgbClr val="212121"/>
                </a:solidFill>
                <a:latin typeface="Adobe Garamond Pro Bold" panose="02020702060506020403" pitchFamily="18" charset="0"/>
              </a:rPr>
              <a:t>Rites, Music, Archery, Charioteering, Calligraphy and Mathematics</a:t>
            </a:r>
            <a:endParaRPr lang="en-US" sz="2000" dirty="0">
              <a:latin typeface="Adobe Garamond Pro Bold" panose="02020702060506020403" pitchFamily="18" charset="0"/>
            </a:endParaRPr>
          </a:p>
        </p:txBody>
      </p:sp>
      <p:pic>
        <p:nvPicPr>
          <p:cNvPr id="13" name="Picture 12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0D927C73-CA45-48A6-9821-0F283D097E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2867" y="1072184"/>
            <a:ext cx="5999133" cy="365109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7B08F64-6F5D-4C0A-A7AD-919323D32098}"/>
              </a:ext>
            </a:extLst>
          </p:cNvPr>
          <p:cNvSpPr/>
          <p:nvPr/>
        </p:nvSpPr>
        <p:spPr>
          <a:xfrm>
            <a:off x="11215787" y="4723277"/>
            <a:ext cx="8755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Six Arts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91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9C332-3E38-4C33-83C7-987C7FB6C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297" y="257659"/>
            <a:ext cx="5122606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tabLst>
                <a:tab pos="88900" algn="l"/>
              </a:tabLst>
            </a:pPr>
            <a:r>
              <a:rPr lang="en-US" sz="2800" dirty="0">
                <a:latin typeface="Adobe Fan Heiti Std B" panose="020B0700000000000000" pitchFamily="34" charset="-128"/>
                <a:ea typeface="Adobe Fan Heiti Std B" panose="020B0700000000000000" pitchFamily="34" charset="-128"/>
              </a:rPr>
              <a:t>The First Private School for everyone in China</a:t>
            </a:r>
            <a:br>
              <a:rPr lang="en-US" sz="2800" dirty="0">
                <a:latin typeface="Adobe Fan Heiti Std B" panose="020B0700000000000000" pitchFamily="34" charset="-128"/>
                <a:ea typeface="Adobe Fan Heiti Std B" panose="020B0700000000000000" pitchFamily="34" charset="-128"/>
              </a:rPr>
            </a:br>
            <a:endParaRPr lang="en-US" sz="2800" dirty="0">
              <a:latin typeface="Adobe Fan Heiti Std B" panose="020B0700000000000000" pitchFamily="34" charset="-128"/>
              <a:ea typeface="Adobe Fan Heiti Std B" panose="020B0700000000000000" pitchFamily="34" charset="-128"/>
            </a:endParaRPr>
          </a:p>
        </p:txBody>
      </p:sp>
      <p:pic>
        <p:nvPicPr>
          <p:cNvPr id="6" name="Picture Placeholder 5" descr="A picture containing building, photo&#10;&#10;Description generated with high confidence">
            <a:extLst>
              <a:ext uri="{FF2B5EF4-FFF2-40B4-BE49-F238E27FC236}">
                <a16:creationId xmlns:a16="http://schemas.microsoft.com/office/drawing/2014/main" id="{FE46C5D0-A31D-421B-B991-779AE48A7D9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23429" b="23429"/>
          <a:stretch/>
        </p:blipFill>
        <p:spPr>
          <a:xfrm>
            <a:off x="5814259" y="541301"/>
            <a:ext cx="6209374" cy="547604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FA50C0-6F3C-4105-9AB3-125B00259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58517" y="1647938"/>
            <a:ext cx="4140772" cy="476811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3" charset="2"/>
              <a:buChar char=""/>
            </a:pPr>
            <a:r>
              <a:rPr lang="en-US" sz="2800" b="1" dirty="0">
                <a:solidFill>
                  <a:srgbClr val="000000"/>
                </a:solidFill>
                <a:latin typeface="Adobe Gurmukhi" panose="01010101010101010101" pitchFamily="50" charset="0"/>
                <a:cs typeface="Adobe Gurmukhi" panose="01010101010101010101" pitchFamily="50" charset="0"/>
              </a:rPr>
              <a:t>Confucius pioneered education for everyone.</a:t>
            </a:r>
          </a:p>
          <a:p>
            <a:r>
              <a:rPr lang="en-US" sz="14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(Fu Pei-</a:t>
            </a:r>
            <a:r>
              <a:rPr lang="en-US" sz="1400" b="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Rong</a:t>
            </a:r>
            <a:r>
              <a:rPr lang="en-US" sz="14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2013)</a:t>
            </a:r>
          </a:p>
          <a:p>
            <a:pPr>
              <a:buFont typeface="Wingdings 3" charset="2"/>
              <a:buChar char=""/>
            </a:pPr>
            <a:r>
              <a:rPr lang="en-US" sz="2800" b="1" dirty="0">
                <a:solidFill>
                  <a:srgbClr val="000000"/>
                </a:solidFill>
                <a:latin typeface="Adobe Gurmukhi" panose="01010101010101010101" pitchFamily="50" charset="0"/>
                <a:cs typeface="Adobe Gurmukhi" panose="01010101010101010101" pitchFamily="50" charset="0"/>
              </a:rPr>
              <a:t>Set a good example to his students.</a:t>
            </a:r>
          </a:p>
          <a:p>
            <a:r>
              <a:rPr lang="en-GB" sz="1400" b="1" dirty="0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(Lin </a:t>
            </a:r>
            <a:r>
              <a:rPr lang="en-GB" sz="1400" b="1" dirty="0" err="1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Yutang</a:t>
            </a:r>
            <a:r>
              <a:rPr lang="en-GB" sz="1400" b="1" dirty="0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, 1938-1966)</a:t>
            </a:r>
            <a:endParaRPr lang="en-US" sz="1400" b="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 3" charset="2"/>
              <a:buChar char=""/>
            </a:pPr>
            <a:r>
              <a:rPr lang="en-US" sz="2800" b="1" dirty="0">
                <a:solidFill>
                  <a:srgbClr val="000000"/>
                </a:solidFill>
                <a:latin typeface="Adobe Gurmukhi" panose="01010101010101010101" pitchFamily="50" charset="0"/>
                <a:cs typeface="Adobe Gurmukhi" panose="01010101010101010101" pitchFamily="50" charset="0"/>
              </a:rPr>
              <a:t>Learner and Teacher all his life.</a:t>
            </a:r>
          </a:p>
          <a:p>
            <a:r>
              <a:rPr lang="en-GB" sz="14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(Cheng </a:t>
            </a:r>
            <a:r>
              <a:rPr lang="en-GB" sz="1400" b="1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Shude</a:t>
            </a:r>
            <a:r>
              <a:rPr lang="en-GB" sz="14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1990)</a:t>
            </a:r>
            <a:endParaRPr lang="en-US" sz="1400" b="1" dirty="0">
              <a:solidFill>
                <a:srgbClr val="000000"/>
              </a:solidFill>
              <a:latin typeface="Adobe Gurmukhi" panose="01010101010101010101" pitchFamily="50" charset="0"/>
              <a:cs typeface="Adobe Gurmukhi" panose="01010101010101010101" pitchFamily="50" charset="0"/>
            </a:endParaRPr>
          </a:p>
          <a:p>
            <a:pPr>
              <a:buFont typeface="Wingdings 3" charset="2"/>
              <a:buChar char=""/>
            </a:pP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749432" y="6132033"/>
            <a:ext cx="5274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Confucius teaching, picture from scroll 500AD</a:t>
            </a:r>
          </a:p>
        </p:txBody>
      </p:sp>
    </p:spTree>
    <p:extLst>
      <p:ext uri="{BB962C8B-B14F-4D97-AF65-F5344CB8AC3E}">
        <p14:creationId xmlns:p14="http://schemas.microsoft.com/office/powerpoint/2010/main" val="1323356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22B1C-0DAC-4544-B0A8-4F7F7E488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5122652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Confucianism has long influenced China</a:t>
            </a:r>
          </a:p>
        </p:txBody>
      </p:sp>
      <p:pic>
        <p:nvPicPr>
          <p:cNvPr id="6" name="Picture Placeholder 5" descr="An old photo of a person&#10;&#10;Description generated with high confidence">
            <a:extLst>
              <a:ext uri="{FF2B5EF4-FFF2-40B4-BE49-F238E27FC236}">
                <a16:creationId xmlns:a16="http://schemas.microsoft.com/office/drawing/2014/main" id="{D06DBB8E-51E9-4C9D-BC90-8A6E1754D3D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11570" b="11570"/>
          <a:stretch>
            <a:fillRect/>
          </a:stretch>
        </p:blipFill>
        <p:spPr>
          <a:xfrm>
            <a:off x="6091915" y="228600"/>
            <a:ext cx="5451627" cy="261851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A47E8C-ADD6-43E4-B0E2-3AAB285688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9813" y="2926257"/>
            <a:ext cx="5122652" cy="375925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"/>
            </a:pPr>
            <a:r>
              <a:rPr lang="en-US" sz="2400" dirty="0"/>
              <a:t>From the Han Dynasty to the Qing Dynasty, and till the present</a:t>
            </a:r>
          </a:p>
          <a:p>
            <a:endParaRPr lang="en-US" sz="2400" dirty="0"/>
          </a:p>
          <a:p>
            <a:pPr>
              <a:buFont typeface="Wingdings 3" charset="2"/>
              <a:buChar char=""/>
            </a:pPr>
            <a:r>
              <a:rPr lang="en-US" sz="2400" dirty="0"/>
              <a:t>Over 2500 years influence</a:t>
            </a:r>
          </a:p>
          <a:p>
            <a:pPr lvl="1"/>
            <a:r>
              <a:rPr lang="en-GB" sz="18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                                                 (Han </a:t>
            </a:r>
            <a:r>
              <a:rPr lang="en-GB" sz="1800" b="1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Zhaoqi</a:t>
            </a:r>
            <a:r>
              <a:rPr lang="en-GB" sz="18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2008</a:t>
            </a:r>
            <a:r>
              <a:rPr lang="en-US" sz="18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)</a:t>
            </a:r>
            <a:endParaRPr lang="en-US" sz="1800" b="1" dirty="0"/>
          </a:p>
        </p:txBody>
      </p:sp>
      <p:pic>
        <p:nvPicPr>
          <p:cNvPr id="8" name="Picture 7" descr="A picture containing indoor, wall, floor, furniture&#10;&#10;Description generated with high confidence">
            <a:extLst>
              <a:ext uri="{FF2B5EF4-FFF2-40B4-BE49-F238E27FC236}">
                <a16:creationId xmlns:a16="http://schemas.microsoft.com/office/drawing/2014/main" id="{38332E4C-CDEA-48FF-9086-D79684C98E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134" y="3441465"/>
            <a:ext cx="5451627" cy="291650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A254FFB-95BF-43F3-B4FD-D9E3D1FFFFAD}"/>
              </a:ext>
            </a:extLst>
          </p:cNvPr>
          <p:cNvSpPr/>
          <p:nvPr/>
        </p:nvSpPr>
        <p:spPr>
          <a:xfrm>
            <a:off x="8426401" y="2787196"/>
            <a:ext cx="31668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Han Dynasty 206BC -220AD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F33C8A0-2454-480D-8717-3066B7E7C978}"/>
              </a:ext>
            </a:extLst>
          </p:cNvPr>
          <p:cNvSpPr/>
          <p:nvPr/>
        </p:nvSpPr>
        <p:spPr>
          <a:xfrm>
            <a:off x="8784081" y="6319130"/>
            <a:ext cx="28863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Qing Dynasty 1964-1912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054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8E645-D4CE-461D-93CA-D4B86905C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894" y="645106"/>
            <a:ext cx="4027610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The Holy Teacher</a:t>
            </a:r>
          </a:p>
        </p:txBody>
      </p:sp>
      <p:pic>
        <p:nvPicPr>
          <p:cNvPr id="6" name="Picture Placeholder 5" descr="A statue sitting on a bench in front of a building&#10;&#10;Description generated with high confidence">
            <a:extLst>
              <a:ext uri="{FF2B5EF4-FFF2-40B4-BE49-F238E27FC236}">
                <a16:creationId xmlns:a16="http://schemas.microsoft.com/office/drawing/2014/main" id="{9E837C15-D6D7-41BF-9E91-2B7CB534D94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9745" r="27742" b="-2"/>
          <a:stretch/>
        </p:blipFill>
        <p:spPr>
          <a:xfrm>
            <a:off x="4299503" y="520957"/>
            <a:ext cx="3395275" cy="527114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EA6A22-63FF-4A7E-B2E2-F223F932CB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9448" y="2492671"/>
            <a:ext cx="3845808" cy="2763327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>
              <a:buFont typeface="Wingdings 3" charset="2"/>
              <a:buChar char=""/>
            </a:pPr>
            <a:r>
              <a:rPr lang="en-US" sz="8000" dirty="0"/>
              <a:t>Confucius was honored as the Most Holy Teacher.</a:t>
            </a:r>
          </a:p>
          <a:p>
            <a:endParaRPr lang="en-US" sz="8000" dirty="0"/>
          </a:p>
          <a:p>
            <a:pPr>
              <a:buFont typeface="Wingdings 3" charset="2"/>
              <a:buChar char=""/>
            </a:pPr>
            <a:r>
              <a:rPr lang="en-US" sz="8000" dirty="0"/>
              <a:t>The Teacher Exemplary for a Myriad of Generations</a:t>
            </a:r>
          </a:p>
          <a:p>
            <a:r>
              <a:rPr lang="en-GB" sz="64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                                        (Han </a:t>
            </a:r>
            <a:r>
              <a:rPr lang="en-GB" sz="6400" b="1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Zhaoqi</a:t>
            </a:r>
            <a:r>
              <a:rPr lang="en-GB" sz="64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2008</a:t>
            </a:r>
            <a:r>
              <a:rPr lang="en-US" sz="64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)</a:t>
            </a:r>
            <a:endParaRPr lang="en-US" sz="6400" dirty="0"/>
          </a:p>
        </p:txBody>
      </p:sp>
      <p:pic>
        <p:nvPicPr>
          <p:cNvPr id="10" name="Picture 9" descr="A large white building&#10;&#10;Description generated with high confidence">
            <a:extLst>
              <a:ext uri="{FF2B5EF4-FFF2-40B4-BE49-F238E27FC236}">
                <a16:creationId xmlns:a16="http://schemas.microsoft.com/office/drawing/2014/main" id="{2238A6CC-007A-4E2E-B809-EB6EF755DD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93575" y="3201258"/>
            <a:ext cx="4069817" cy="295588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D6AC3B3-79BC-4E39-88A4-74B209F4042F}"/>
              </a:ext>
            </a:extLst>
          </p:cNvPr>
          <p:cNvSpPr txBox="1"/>
          <p:nvPr/>
        </p:nvSpPr>
        <p:spPr>
          <a:xfrm>
            <a:off x="6826301" y="6373874"/>
            <a:ext cx="406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Memorial Confucius  </a:t>
            </a:r>
          </a:p>
        </p:txBody>
      </p:sp>
      <p:pic>
        <p:nvPicPr>
          <p:cNvPr id="26" name="Picture 25" descr="A statue in a city&#10;&#10;Description generated with very high confidence">
            <a:extLst>
              <a:ext uri="{FF2B5EF4-FFF2-40B4-BE49-F238E27FC236}">
                <a16:creationId xmlns:a16="http://schemas.microsoft.com/office/drawing/2014/main" id="{379D3B51-C175-42AB-98F6-5B954DFCF3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858301" y="556953"/>
            <a:ext cx="1831866" cy="2523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63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3737E-2033-41CE-81C8-D5BB17E6A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The first literary work in China</a:t>
            </a:r>
          </a:p>
        </p:txBody>
      </p:sp>
      <p:pic>
        <p:nvPicPr>
          <p:cNvPr id="6" name="Picture Placeholder 5" descr="A picture containing floor, indoor, building&#10;&#10;Description generated with very high confidence">
            <a:extLst>
              <a:ext uri="{FF2B5EF4-FFF2-40B4-BE49-F238E27FC236}">
                <a16:creationId xmlns:a16="http://schemas.microsoft.com/office/drawing/2014/main" id="{4B2180D6-F4BD-4023-99FC-00C937A2DB2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0901" r="20986" b="-1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8D82C2-8229-4439-AF49-078FEE34AB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8191" y="2133600"/>
            <a:ext cx="5066419" cy="37776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"/>
            </a:pPr>
            <a:endParaRPr lang="en-US" sz="2000" dirty="0"/>
          </a:p>
          <a:p>
            <a:pPr>
              <a:buFont typeface="Wingdings 3" charset="2"/>
              <a:buChar char=""/>
            </a:pPr>
            <a:endParaRPr lang="en-US" sz="2000" dirty="0"/>
          </a:p>
          <a:p>
            <a:pPr>
              <a:buFont typeface="Wingdings 3" charset="2"/>
              <a:buChar char=""/>
            </a:pPr>
            <a:r>
              <a:rPr lang="en-US" sz="2000" dirty="0"/>
              <a:t>Confucius compiled the Book of Poetry Songs</a:t>
            </a:r>
          </a:p>
          <a:p>
            <a:endParaRPr lang="en-US" sz="2000" dirty="0"/>
          </a:p>
          <a:p>
            <a:pPr>
              <a:buFont typeface="Wingdings 3" charset="2"/>
              <a:buChar char=""/>
            </a:pPr>
            <a:r>
              <a:rPr lang="en-US" sz="2000" dirty="0"/>
              <a:t>It facilitated the book handed down and preserved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71170CF-A04B-475E-ABCA-3B74902C1DCB}"/>
              </a:ext>
            </a:extLst>
          </p:cNvPr>
          <p:cNvSpPr/>
          <p:nvPr/>
        </p:nvSpPr>
        <p:spPr>
          <a:xfrm>
            <a:off x="9687947" y="4922156"/>
            <a:ext cx="17472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(Jiang </a:t>
            </a:r>
            <a:r>
              <a:rPr lang="en-GB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YiZi</a:t>
            </a:r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2011)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175F6D-B056-40C3-80ED-E83AA93E1D0E}"/>
              </a:ext>
            </a:extLst>
          </p:cNvPr>
          <p:cNvSpPr/>
          <p:nvPr/>
        </p:nvSpPr>
        <p:spPr>
          <a:xfrm>
            <a:off x="4669536" y="6488668"/>
            <a:ext cx="19768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Book of Songs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434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96864-C285-442F-A6F6-69A56E5AA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795" y="430212"/>
            <a:ext cx="8915400" cy="566738"/>
          </a:xfrm>
        </p:spPr>
        <p:txBody>
          <a:bodyPr>
            <a:noAutofit/>
          </a:bodyPr>
          <a:lstStyle/>
          <a:p>
            <a:r>
              <a:rPr lang="en-GB" sz="3200" dirty="0"/>
              <a:t>Bibliography 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FC1E0C-DBD1-4D3C-ADD7-907FDF3CBD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98268" y="1080655"/>
            <a:ext cx="8915400" cy="5631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Lin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Yutang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1938-1966. The Wisdom of Confucius which he edited. (London: Random House)</a:t>
            </a:r>
            <a:endParaRPr lang="en-GB" sz="2000" dirty="0">
              <a:latin typeface="Calibri" panose="020F0502020204030204" pitchFamily="34" charset="0"/>
              <a:ea typeface="PMingLiU" panose="02020500000000000000" pitchFamily="18" charset="-120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Calibri"/>
              </a:rPr>
              <a:t>Fu Pei-Rong. 2013. Confucius Dictionary. (Taiwan: Linking Publishing) </a:t>
            </a:r>
            <a:endParaRPr lang="en-GB" sz="2000" dirty="0"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Cheng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Shude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1990.  Collected Commentaries on the Analects -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Lun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Yu Ji Shi .  (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Beijin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: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Zhongh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)</a:t>
            </a: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Han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Zhaoqi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2008. New translation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Shiji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(Taiwan: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Sanmin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shuju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Jiang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YiZi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2011. The story of Confucius. (China: World Affairs Press)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James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Legge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1991. The Chinese Classics. (Taiwan: SMC PUBLISHING INC)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AllAboutPhilosophy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Life of Confucius. All About. Available from:  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3"/>
              </a:rPr>
              <a:t>https://www.allaboutphilosophy.org/chinese/life-of-confucius.htm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</a:t>
            </a:r>
            <a:r>
              <a:rPr lang="en-GB" sz="2000" dirty="0">
                <a:solidFill>
                  <a:srgbClr val="212121"/>
                </a:solidFill>
                <a:latin typeface="wf_segoe-ui_normal"/>
              </a:rPr>
              <a:t>[Accessed 24th April 2018]</a:t>
            </a:r>
            <a:endParaRPr lang="en-GB" sz="2000" dirty="0"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672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272F8-D358-4E00-A785-543DB6694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6CDDD7C4-A96E-41B5-9D34-7214B9E723B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8512" b="38512"/>
          <a:stretch>
            <a:fillRect/>
          </a:stretch>
        </p:blipFill>
        <p:spPr>
          <a:xfrm>
            <a:off x="1604356" y="108066"/>
            <a:ext cx="9900256" cy="5259272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2D0F11-4DB1-44EC-911A-D8340CBEC99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en-GB" sz="6000" dirty="0"/>
              <a:t>The end, thank you</a:t>
            </a:r>
          </a:p>
        </p:txBody>
      </p:sp>
    </p:spTree>
    <p:extLst>
      <p:ext uri="{BB962C8B-B14F-4D97-AF65-F5344CB8AC3E}">
        <p14:creationId xmlns:p14="http://schemas.microsoft.com/office/powerpoint/2010/main" val="187293291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2880</TotalTime>
  <Words>234</Words>
  <Application>Microsoft Office PowerPoint</Application>
  <PresentationFormat>Widescreen</PresentationFormat>
  <Paragraphs>52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20" baseType="lpstr">
      <vt:lpstr>Adobe Fan Heiti Std B</vt:lpstr>
      <vt:lpstr>Adobe Heiti Std R</vt:lpstr>
      <vt:lpstr>PMingLiU</vt:lpstr>
      <vt:lpstr>wf_segoe-ui_normal</vt:lpstr>
      <vt:lpstr>Adobe Garamond Pro Bold</vt:lpstr>
      <vt:lpstr>Adobe Gurmukhi</vt:lpstr>
      <vt:lpstr>Arial</vt:lpstr>
      <vt:lpstr>Calibri</vt:lpstr>
      <vt:lpstr>Century Gothic</vt:lpstr>
      <vt:lpstr>Times New Roman</vt:lpstr>
      <vt:lpstr>Wingdings 3</vt:lpstr>
      <vt:lpstr>Wisp</vt:lpstr>
      <vt:lpstr>The Stories of Confucius </vt:lpstr>
      <vt:lpstr>Confucius, 551BC – 479BC Aged 73 </vt:lpstr>
      <vt:lpstr>The First Private School for everyone in China </vt:lpstr>
      <vt:lpstr>Confucianism has long influenced China</vt:lpstr>
      <vt:lpstr>The Holy Teacher</vt:lpstr>
      <vt:lpstr>The first literary work in China</vt:lpstr>
      <vt:lpstr>Bibliography :</vt:lpstr>
      <vt:lpstr>                     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Stories of Confucius</dc:title>
  <dc:creator>jo cheung</dc:creator>
  <cp:lastModifiedBy>jo cheung</cp:lastModifiedBy>
  <cp:revision>49</cp:revision>
  <dcterms:created xsi:type="dcterms:W3CDTF">2018-04-25T10:24:48Z</dcterms:created>
  <dcterms:modified xsi:type="dcterms:W3CDTF">2018-05-02T13:23:06Z</dcterms:modified>
</cp:coreProperties>
</file>