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theme/themeOverride3.xml" ContentType="application/vnd.openxmlformats-officedocument.themeOverride+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heme/themeOverride1.xml" ContentType="application/vnd.openxmlformats-officedocument.themeOverride+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theme/themeOverride4.xml" ContentType="application/vnd.openxmlformats-officedocument.themeOverrid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theme/themeOverride2.xml" ContentType="application/vnd.openxmlformats-officedocument.themeOverride+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31"/>
  </p:notesMasterIdLst>
  <p:handoutMasterIdLst>
    <p:handoutMasterId r:id="rId32"/>
  </p:handoutMasterIdLst>
  <p:sldIdLst>
    <p:sldId id="256" r:id="rId2"/>
    <p:sldId id="282" r:id="rId3"/>
    <p:sldId id="283" r:id="rId4"/>
    <p:sldId id="284" r:id="rId5"/>
    <p:sldId id="301" r:id="rId6"/>
    <p:sldId id="302" r:id="rId7"/>
    <p:sldId id="303" r:id="rId8"/>
    <p:sldId id="299" r:id="rId9"/>
    <p:sldId id="270" r:id="rId10"/>
    <p:sldId id="286" r:id="rId11"/>
    <p:sldId id="278" r:id="rId12"/>
    <p:sldId id="273" r:id="rId13"/>
    <p:sldId id="293" r:id="rId14"/>
    <p:sldId id="294" r:id="rId15"/>
    <p:sldId id="292" r:id="rId16"/>
    <p:sldId id="268" r:id="rId17"/>
    <p:sldId id="291" r:id="rId18"/>
    <p:sldId id="271" r:id="rId19"/>
    <p:sldId id="298" r:id="rId20"/>
    <p:sldId id="275" r:id="rId21"/>
    <p:sldId id="279" r:id="rId22"/>
    <p:sldId id="276" r:id="rId23"/>
    <p:sldId id="257" r:id="rId24"/>
    <p:sldId id="295" r:id="rId25"/>
    <p:sldId id="277" r:id="rId26"/>
    <p:sldId id="260" r:id="rId27"/>
    <p:sldId id="296" r:id="rId28"/>
    <p:sldId id="265" r:id="rId29"/>
    <p:sldId id="300" r:id="rId30"/>
  </p:sldIdLst>
  <p:sldSz cx="9144000" cy="6858000" type="screen4x3"/>
  <p:notesSz cx="6873875" cy="10063163"/>
  <p:defaultTextStyle>
    <a:defPPr>
      <a:defRPr lang="en-US"/>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764" autoAdjust="0"/>
  </p:normalViewPr>
  <p:slideViewPr>
    <p:cSldViewPr>
      <p:cViewPr varScale="1">
        <p:scale>
          <a:sx n="84" d="100"/>
          <a:sy n="84" d="100"/>
        </p:scale>
        <p:origin x="-744"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886"/>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p:cNvSpPr>
            <a:spLocks noGrp="1" noChangeArrowheads="1"/>
          </p:cNvSpPr>
          <p:nvPr>
            <p:ph type="hdr" sz="quarter"/>
          </p:nvPr>
        </p:nvSpPr>
        <p:spPr bwMode="auto">
          <a:xfrm>
            <a:off x="0" y="0"/>
            <a:ext cx="2978150" cy="503238"/>
          </a:xfrm>
          <a:prstGeom prst="rect">
            <a:avLst/>
          </a:prstGeom>
          <a:noFill/>
          <a:ln w="9525">
            <a:noFill/>
            <a:miter lim="800000"/>
            <a:headEnd/>
            <a:tailEnd/>
          </a:ln>
          <a:effectLst/>
        </p:spPr>
        <p:txBody>
          <a:bodyPr vert="horz" wrap="square" lIns="96780" tIns="48390" rIns="96780" bIns="48390" numCol="1" anchor="t" anchorCtr="0" compatLnSpc="1">
            <a:prstTxWarp prst="textNoShape">
              <a:avLst/>
            </a:prstTxWarp>
          </a:bodyPr>
          <a:lstStyle>
            <a:lvl1pPr defTabSz="968375" eaLnBrk="1" hangingPunct="1">
              <a:defRPr sz="1300">
                <a:latin typeface="Arial" charset="0"/>
              </a:defRPr>
            </a:lvl1pPr>
          </a:lstStyle>
          <a:p>
            <a:pPr>
              <a:defRPr/>
            </a:pPr>
            <a:endParaRPr lang="en-US"/>
          </a:p>
        </p:txBody>
      </p:sp>
      <p:sp>
        <p:nvSpPr>
          <p:cNvPr id="63491" name="Rectangle 3"/>
          <p:cNvSpPr>
            <a:spLocks noGrp="1" noChangeArrowheads="1"/>
          </p:cNvSpPr>
          <p:nvPr>
            <p:ph type="dt" sz="quarter" idx="1"/>
          </p:nvPr>
        </p:nvSpPr>
        <p:spPr bwMode="auto">
          <a:xfrm>
            <a:off x="3894138" y="0"/>
            <a:ext cx="2978150" cy="503238"/>
          </a:xfrm>
          <a:prstGeom prst="rect">
            <a:avLst/>
          </a:prstGeom>
          <a:noFill/>
          <a:ln w="9525">
            <a:noFill/>
            <a:miter lim="800000"/>
            <a:headEnd/>
            <a:tailEnd/>
          </a:ln>
          <a:effectLst/>
        </p:spPr>
        <p:txBody>
          <a:bodyPr vert="horz" wrap="square" lIns="96780" tIns="48390" rIns="96780" bIns="48390" numCol="1" anchor="t" anchorCtr="0" compatLnSpc="1">
            <a:prstTxWarp prst="textNoShape">
              <a:avLst/>
            </a:prstTxWarp>
          </a:bodyPr>
          <a:lstStyle>
            <a:lvl1pPr algn="r" defTabSz="968375" eaLnBrk="1" hangingPunct="1">
              <a:defRPr sz="1300">
                <a:latin typeface="Arial" charset="0"/>
              </a:defRPr>
            </a:lvl1pPr>
          </a:lstStyle>
          <a:p>
            <a:pPr>
              <a:defRPr/>
            </a:pPr>
            <a:endParaRPr lang="en-US"/>
          </a:p>
        </p:txBody>
      </p:sp>
      <p:sp>
        <p:nvSpPr>
          <p:cNvPr id="63492" name="Rectangle 4"/>
          <p:cNvSpPr>
            <a:spLocks noGrp="1" noChangeArrowheads="1"/>
          </p:cNvSpPr>
          <p:nvPr>
            <p:ph type="ftr" sz="quarter" idx="2"/>
          </p:nvPr>
        </p:nvSpPr>
        <p:spPr bwMode="auto">
          <a:xfrm>
            <a:off x="0" y="9558338"/>
            <a:ext cx="2978150" cy="503237"/>
          </a:xfrm>
          <a:prstGeom prst="rect">
            <a:avLst/>
          </a:prstGeom>
          <a:noFill/>
          <a:ln w="9525">
            <a:noFill/>
            <a:miter lim="800000"/>
            <a:headEnd/>
            <a:tailEnd/>
          </a:ln>
          <a:effectLst/>
        </p:spPr>
        <p:txBody>
          <a:bodyPr vert="horz" wrap="square" lIns="96780" tIns="48390" rIns="96780" bIns="48390" numCol="1" anchor="b" anchorCtr="0" compatLnSpc="1">
            <a:prstTxWarp prst="textNoShape">
              <a:avLst/>
            </a:prstTxWarp>
          </a:bodyPr>
          <a:lstStyle>
            <a:lvl1pPr defTabSz="968375" eaLnBrk="1" hangingPunct="1">
              <a:defRPr sz="1300">
                <a:latin typeface="Arial" charset="0"/>
              </a:defRPr>
            </a:lvl1pPr>
          </a:lstStyle>
          <a:p>
            <a:pPr>
              <a:defRPr/>
            </a:pPr>
            <a:endParaRPr lang="en-US"/>
          </a:p>
        </p:txBody>
      </p:sp>
      <p:sp>
        <p:nvSpPr>
          <p:cNvPr id="63493" name="Rectangle 5"/>
          <p:cNvSpPr>
            <a:spLocks noGrp="1" noChangeArrowheads="1"/>
          </p:cNvSpPr>
          <p:nvPr>
            <p:ph type="sldNum" sz="quarter" idx="3"/>
          </p:nvPr>
        </p:nvSpPr>
        <p:spPr bwMode="auto">
          <a:xfrm>
            <a:off x="3894138" y="9558338"/>
            <a:ext cx="2978150" cy="503237"/>
          </a:xfrm>
          <a:prstGeom prst="rect">
            <a:avLst/>
          </a:prstGeom>
          <a:noFill/>
          <a:ln w="9525">
            <a:noFill/>
            <a:miter lim="800000"/>
            <a:headEnd/>
            <a:tailEnd/>
          </a:ln>
          <a:effectLst/>
        </p:spPr>
        <p:txBody>
          <a:bodyPr vert="horz" wrap="square" lIns="96780" tIns="48390" rIns="96780" bIns="48390" numCol="1" anchor="b" anchorCtr="0" compatLnSpc="1">
            <a:prstTxWarp prst="textNoShape">
              <a:avLst/>
            </a:prstTxWarp>
          </a:bodyPr>
          <a:lstStyle>
            <a:lvl1pPr algn="r" defTabSz="968375" eaLnBrk="1" hangingPunct="1">
              <a:defRPr sz="1300">
                <a:latin typeface="Arial" charset="0"/>
              </a:defRPr>
            </a:lvl1pPr>
          </a:lstStyle>
          <a:p>
            <a:pPr>
              <a:defRPr/>
            </a:pPr>
            <a:fld id="{45B8B056-4E04-4D2E-83CB-F125359D2C6D}"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8150" cy="503238"/>
          </a:xfrm>
          <a:prstGeom prst="rect">
            <a:avLst/>
          </a:prstGeom>
          <a:noFill/>
          <a:ln w="9525">
            <a:noFill/>
            <a:miter lim="800000"/>
            <a:headEnd/>
            <a:tailEnd/>
          </a:ln>
          <a:effectLst/>
        </p:spPr>
        <p:txBody>
          <a:bodyPr vert="horz" wrap="square" lIns="96780" tIns="48390" rIns="96780" bIns="48390" numCol="1" anchor="t" anchorCtr="0" compatLnSpc="1">
            <a:prstTxWarp prst="textNoShape">
              <a:avLst/>
            </a:prstTxWarp>
          </a:bodyPr>
          <a:lstStyle>
            <a:lvl1pPr defTabSz="968375" eaLnBrk="1" hangingPunct="1">
              <a:defRPr sz="1300">
                <a:latin typeface="Arial" charset="0"/>
              </a:defRPr>
            </a:lvl1pPr>
          </a:lstStyle>
          <a:p>
            <a:pPr>
              <a:defRPr/>
            </a:pPr>
            <a:endParaRPr lang="en-US"/>
          </a:p>
        </p:txBody>
      </p:sp>
      <p:sp>
        <p:nvSpPr>
          <p:cNvPr id="13315" name="Rectangle 3"/>
          <p:cNvSpPr>
            <a:spLocks noGrp="1" noChangeArrowheads="1"/>
          </p:cNvSpPr>
          <p:nvPr>
            <p:ph type="dt" idx="1"/>
          </p:nvPr>
        </p:nvSpPr>
        <p:spPr bwMode="auto">
          <a:xfrm>
            <a:off x="3894138" y="0"/>
            <a:ext cx="2978150" cy="503238"/>
          </a:xfrm>
          <a:prstGeom prst="rect">
            <a:avLst/>
          </a:prstGeom>
          <a:noFill/>
          <a:ln w="9525">
            <a:noFill/>
            <a:miter lim="800000"/>
            <a:headEnd/>
            <a:tailEnd/>
          </a:ln>
          <a:effectLst/>
        </p:spPr>
        <p:txBody>
          <a:bodyPr vert="horz" wrap="square" lIns="96780" tIns="48390" rIns="96780" bIns="48390" numCol="1" anchor="t" anchorCtr="0" compatLnSpc="1">
            <a:prstTxWarp prst="textNoShape">
              <a:avLst/>
            </a:prstTxWarp>
          </a:bodyPr>
          <a:lstStyle>
            <a:lvl1pPr algn="r" defTabSz="968375" eaLnBrk="1" hangingPunct="1">
              <a:defRPr sz="1300">
                <a:latin typeface="Arial" charset="0"/>
              </a:defRPr>
            </a:lvl1pPr>
          </a:lstStyle>
          <a:p>
            <a:pPr>
              <a:defRPr/>
            </a:pPr>
            <a:endParaRPr lang="en-US"/>
          </a:p>
        </p:txBody>
      </p:sp>
      <p:sp>
        <p:nvSpPr>
          <p:cNvPr id="38916" name="Rectangle 4"/>
          <p:cNvSpPr>
            <a:spLocks noRot="1" noChangeArrowheads="1" noTextEdit="1"/>
          </p:cNvSpPr>
          <p:nvPr>
            <p:ph type="sldImg" idx="2"/>
          </p:nvPr>
        </p:nvSpPr>
        <p:spPr bwMode="auto">
          <a:xfrm>
            <a:off x="920750" y="754063"/>
            <a:ext cx="5033963" cy="3775075"/>
          </a:xfrm>
          <a:prstGeom prst="rect">
            <a:avLst/>
          </a:prstGeom>
          <a:noFill/>
          <a:ln w="9525">
            <a:solidFill>
              <a:srgbClr val="000000"/>
            </a:solidFill>
            <a:miter lim="800000"/>
            <a:headEnd/>
            <a:tailEnd/>
          </a:ln>
        </p:spPr>
      </p:sp>
      <p:sp>
        <p:nvSpPr>
          <p:cNvPr id="13317" name="Rectangle 5"/>
          <p:cNvSpPr>
            <a:spLocks noGrp="1" noChangeArrowheads="1"/>
          </p:cNvSpPr>
          <p:nvPr>
            <p:ph type="body" sz="quarter" idx="3"/>
          </p:nvPr>
        </p:nvSpPr>
        <p:spPr bwMode="auto">
          <a:xfrm>
            <a:off x="687388" y="4779963"/>
            <a:ext cx="5499100" cy="4529137"/>
          </a:xfrm>
          <a:prstGeom prst="rect">
            <a:avLst/>
          </a:prstGeom>
          <a:noFill/>
          <a:ln w="9525">
            <a:noFill/>
            <a:miter lim="800000"/>
            <a:headEnd/>
            <a:tailEnd/>
          </a:ln>
          <a:effectLst/>
        </p:spPr>
        <p:txBody>
          <a:bodyPr vert="horz" wrap="square" lIns="96780" tIns="48390" rIns="96780" bIns="4839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3318" name="Rectangle 6"/>
          <p:cNvSpPr>
            <a:spLocks noGrp="1" noChangeArrowheads="1"/>
          </p:cNvSpPr>
          <p:nvPr>
            <p:ph type="ftr" sz="quarter" idx="4"/>
          </p:nvPr>
        </p:nvSpPr>
        <p:spPr bwMode="auto">
          <a:xfrm>
            <a:off x="0" y="9558338"/>
            <a:ext cx="2978150" cy="503237"/>
          </a:xfrm>
          <a:prstGeom prst="rect">
            <a:avLst/>
          </a:prstGeom>
          <a:noFill/>
          <a:ln w="9525">
            <a:noFill/>
            <a:miter lim="800000"/>
            <a:headEnd/>
            <a:tailEnd/>
          </a:ln>
          <a:effectLst/>
        </p:spPr>
        <p:txBody>
          <a:bodyPr vert="horz" wrap="square" lIns="96780" tIns="48390" rIns="96780" bIns="48390" numCol="1" anchor="b" anchorCtr="0" compatLnSpc="1">
            <a:prstTxWarp prst="textNoShape">
              <a:avLst/>
            </a:prstTxWarp>
          </a:bodyPr>
          <a:lstStyle>
            <a:lvl1pPr defTabSz="968375" eaLnBrk="1" hangingPunct="1">
              <a:defRPr sz="1300">
                <a:latin typeface="Arial" charset="0"/>
              </a:defRPr>
            </a:lvl1pPr>
          </a:lstStyle>
          <a:p>
            <a:pPr>
              <a:defRPr/>
            </a:pPr>
            <a:endParaRPr lang="en-US"/>
          </a:p>
        </p:txBody>
      </p:sp>
      <p:sp>
        <p:nvSpPr>
          <p:cNvPr id="13319" name="Rectangle 7"/>
          <p:cNvSpPr>
            <a:spLocks noGrp="1" noChangeArrowheads="1"/>
          </p:cNvSpPr>
          <p:nvPr>
            <p:ph type="sldNum" sz="quarter" idx="5"/>
          </p:nvPr>
        </p:nvSpPr>
        <p:spPr bwMode="auto">
          <a:xfrm>
            <a:off x="3894138" y="9558338"/>
            <a:ext cx="2978150" cy="503237"/>
          </a:xfrm>
          <a:prstGeom prst="rect">
            <a:avLst/>
          </a:prstGeom>
          <a:noFill/>
          <a:ln w="9525">
            <a:noFill/>
            <a:miter lim="800000"/>
            <a:headEnd/>
            <a:tailEnd/>
          </a:ln>
          <a:effectLst/>
        </p:spPr>
        <p:txBody>
          <a:bodyPr vert="horz" wrap="square" lIns="96780" tIns="48390" rIns="96780" bIns="48390" numCol="1" anchor="b" anchorCtr="0" compatLnSpc="1">
            <a:prstTxWarp prst="textNoShape">
              <a:avLst/>
            </a:prstTxWarp>
          </a:bodyPr>
          <a:lstStyle>
            <a:lvl1pPr algn="r" defTabSz="968375" eaLnBrk="1" hangingPunct="1">
              <a:defRPr sz="1300">
                <a:latin typeface="Arial" charset="0"/>
              </a:defRPr>
            </a:lvl1pPr>
          </a:lstStyle>
          <a:p>
            <a:pPr>
              <a:defRPr/>
            </a:pPr>
            <a:fld id="{746E5068-EF00-42B5-BDB8-3C9CE9123CC8}"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7B234180-21E1-4FEB-85CB-5950C1A079F6}" type="slidenum">
              <a:rPr lang="en-US" smtClean="0"/>
              <a:pPr/>
              <a:t>1</a:t>
            </a:fld>
            <a:endParaRPr lang="en-US" smtClean="0"/>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lnSpcReduction="10000"/>
          </a:bodyPr>
          <a:lstStyle/>
          <a:p>
            <a:pPr>
              <a:defRPr/>
            </a:pPr>
            <a:endParaRPr lang="en-US" dirty="0"/>
          </a:p>
        </p:txBody>
      </p:sp>
      <p:sp>
        <p:nvSpPr>
          <p:cNvPr id="40964" name="Slide Number Placeholder 3"/>
          <p:cNvSpPr>
            <a:spLocks noGrp="1"/>
          </p:cNvSpPr>
          <p:nvPr>
            <p:ph type="sldNum" sz="quarter" idx="5"/>
          </p:nvPr>
        </p:nvSpPr>
        <p:spPr>
          <a:noFill/>
        </p:spPr>
        <p:txBody>
          <a:bodyPr/>
          <a:lstStyle/>
          <a:p>
            <a:fld id="{7DDE43A5-5234-4CED-A7C6-4E307A2D38FC}" type="slidenum">
              <a:rPr lang="en-US" smtClean="0"/>
              <a:pPr/>
              <a:t>2</a:t>
            </a:fld>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lnSpcReduction="10000"/>
          </a:bodyPr>
          <a:lstStyle/>
          <a:p>
            <a:pPr lvl="1" eaLnBrk="1" hangingPunct="1">
              <a:defRPr/>
            </a:pPr>
            <a:endParaRPr lang="en-US" dirty="0"/>
          </a:p>
        </p:txBody>
      </p:sp>
      <p:sp>
        <p:nvSpPr>
          <p:cNvPr id="41988" name="Slide Number Placeholder 3"/>
          <p:cNvSpPr>
            <a:spLocks noGrp="1"/>
          </p:cNvSpPr>
          <p:nvPr>
            <p:ph type="sldNum" sz="quarter" idx="5"/>
          </p:nvPr>
        </p:nvSpPr>
        <p:spPr>
          <a:noFill/>
        </p:spPr>
        <p:txBody>
          <a:bodyPr/>
          <a:lstStyle/>
          <a:p>
            <a:fld id="{DFCC5EAD-8BAD-47BD-8951-90B067964539}" type="slidenum">
              <a:rPr lang="en-US" smtClean="0"/>
              <a:pPr/>
              <a:t>3</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p:spPr>
        <p:txBody>
          <a:bodyPr/>
          <a:lstStyle/>
          <a:p>
            <a:r>
              <a:rPr lang="en-GB" smtClean="0"/>
              <a:t>Plagiarism definition:- Thesaurus –  1) stealing somebody’s work or idea. (The process of copying another person’s idea  or written work and claiming it as original.) – Encarta Dictionary English (UK) </a:t>
            </a:r>
          </a:p>
          <a:p>
            <a:endParaRPr lang="en-GB" smtClean="0"/>
          </a:p>
          <a:p>
            <a:endParaRPr lang="en-GB" smtClean="0"/>
          </a:p>
        </p:txBody>
      </p:sp>
      <p:sp>
        <p:nvSpPr>
          <p:cNvPr id="43012" name="Slide Number Placeholder 3"/>
          <p:cNvSpPr>
            <a:spLocks noGrp="1"/>
          </p:cNvSpPr>
          <p:nvPr>
            <p:ph type="sldNum" sz="quarter" idx="5"/>
          </p:nvPr>
        </p:nvSpPr>
        <p:spPr>
          <a:noFill/>
        </p:spPr>
        <p:txBody>
          <a:bodyPr/>
          <a:lstStyle/>
          <a:p>
            <a:fld id="{7345B486-A482-47D9-8AA7-2A9AC9324DE4}" type="slidenum">
              <a:rPr lang="en-US" smtClean="0"/>
              <a:pPr/>
              <a:t>4</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p:spPr>
        <p:txBody>
          <a:bodyPr/>
          <a:lstStyle/>
          <a:p>
            <a:endParaRPr lang="en-GB" smtClean="0"/>
          </a:p>
        </p:txBody>
      </p:sp>
      <p:sp>
        <p:nvSpPr>
          <p:cNvPr id="44036" name="Slide Number Placeholder 3"/>
          <p:cNvSpPr>
            <a:spLocks noGrp="1"/>
          </p:cNvSpPr>
          <p:nvPr>
            <p:ph type="sldNum" sz="quarter" idx="5"/>
          </p:nvPr>
        </p:nvSpPr>
        <p:spPr>
          <a:noFill/>
        </p:spPr>
        <p:txBody>
          <a:bodyPr/>
          <a:lstStyle/>
          <a:p>
            <a:fld id="{70FFE7C3-2615-436C-9591-BD660635846B}" type="slidenum">
              <a:rPr lang="en-US" smtClean="0"/>
              <a:pPr/>
              <a:t>5</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p:spPr>
        <p:txBody>
          <a:bodyPr/>
          <a:lstStyle/>
          <a:p>
            <a:r>
              <a:rPr lang="en-US" smtClean="0"/>
              <a:t>Other systems of referencing?:-</a:t>
            </a:r>
          </a:p>
          <a:p>
            <a:endParaRPr lang="en-US" smtClean="0"/>
          </a:p>
          <a:p>
            <a:r>
              <a:rPr lang="en-GB" smtClean="0"/>
              <a:t>Modern Humanities Research Association (MHRA), </a:t>
            </a:r>
          </a:p>
          <a:p>
            <a:r>
              <a:rPr lang="en-GB" smtClean="0"/>
              <a:t>The Harvard System (often called the 'Author Date System'), </a:t>
            </a:r>
          </a:p>
          <a:p>
            <a:r>
              <a:rPr lang="en-GB" smtClean="0"/>
              <a:t>Chicago System </a:t>
            </a:r>
          </a:p>
          <a:p>
            <a:r>
              <a:rPr lang="en-GB" smtClean="0"/>
              <a:t>Modern Language Association of America (MLA) </a:t>
            </a:r>
          </a:p>
          <a:p>
            <a:r>
              <a:rPr lang="en-GB" smtClean="0"/>
              <a:t>American Psychological Association (APA)</a:t>
            </a:r>
          </a:p>
          <a:p>
            <a:r>
              <a:rPr lang="en-GB" smtClean="0"/>
              <a:t>Available on line at:</a:t>
            </a:r>
          </a:p>
          <a:p>
            <a:r>
              <a:rPr lang="en-GB" smtClean="0"/>
              <a:t>Http://www.bristol.ac.uk/arts/exercises/referencing/referencing%20skills/page_05.htm</a:t>
            </a:r>
          </a:p>
          <a:p>
            <a:r>
              <a:rPr lang="en-US" smtClean="0"/>
              <a:t>Accessed 20</a:t>
            </a:r>
            <a:r>
              <a:rPr lang="en-US" baseline="30000" smtClean="0"/>
              <a:t>th</a:t>
            </a:r>
            <a:r>
              <a:rPr lang="en-US" smtClean="0"/>
              <a:t> October 2012</a:t>
            </a:r>
          </a:p>
        </p:txBody>
      </p:sp>
      <p:sp>
        <p:nvSpPr>
          <p:cNvPr id="45060" name="Slide Number Placeholder 3"/>
          <p:cNvSpPr>
            <a:spLocks noGrp="1"/>
          </p:cNvSpPr>
          <p:nvPr>
            <p:ph type="sldNum" sz="quarter" idx="5"/>
          </p:nvPr>
        </p:nvSpPr>
        <p:spPr>
          <a:noFill/>
        </p:spPr>
        <p:txBody>
          <a:bodyPr/>
          <a:lstStyle/>
          <a:p>
            <a:fld id="{17C603A5-4DF6-4E51-8AF2-033043A86E01}" type="slidenum">
              <a:rPr lang="en-US" smtClean="0"/>
              <a:pPr/>
              <a:t>8</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02E422F-DD68-4AD7-AF47-070BA40439CB}" type="slidenum">
              <a:rPr lang="en-US" smtClean="0"/>
              <a:pPr/>
              <a:t>9</a:t>
            </a:fld>
            <a:endParaRPr lang="en-US" smtClean="0"/>
          </a:p>
        </p:txBody>
      </p:sp>
      <p:sp>
        <p:nvSpPr>
          <p:cNvPr id="46083" name="Rectangle 2"/>
          <p:cNvSpPr>
            <a:spLocks noRo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endParaRPr lang="en-GB" smtClean="0"/>
          </a:p>
        </p:txBody>
      </p:sp>
      <p:sp>
        <p:nvSpPr>
          <p:cNvPr id="47108" name="Slide Number Placeholder 3"/>
          <p:cNvSpPr>
            <a:spLocks noGrp="1"/>
          </p:cNvSpPr>
          <p:nvPr>
            <p:ph type="sldNum" sz="quarter" idx="5"/>
          </p:nvPr>
        </p:nvSpPr>
        <p:spPr>
          <a:noFill/>
        </p:spPr>
        <p:txBody>
          <a:bodyPr/>
          <a:lstStyle/>
          <a:p>
            <a:fld id="{C3C6345C-1FBB-4255-9914-EABC090E0FB5}" type="slidenum">
              <a:rPr lang="en-US" smtClean="0"/>
              <a:pPr/>
              <a:t>12</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endParaRPr lang="en-US" smtClean="0"/>
          </a:p>
        </p:txBody>
      </p:sp>
      <p:sp>
        <p:nvSpPr>
          <p:cNvPr id="48132" name="Slide Number Placeholder 3"/>
          <p:cNvSpPr>
            <a:spLocks noGrp="1"/>
          </p:cNvSpPr>
          <p:nvPr>
            <p:ph type="sldNum" sz="quarter" idx="5"/>
          </p:nvPr>
        </p:nvSpPr>
        <p:spPr>
          <a:noFill/>
        </p:spPr>
        <p:txBody>
          <a:bodyPr/>
          <a:lstStyle/>
          <a:p>
            <a:fld id="{D44C3BB1-C368-4799-9D11-D24E11EF6762}" type="slidenum">
              <a:rPr lang="en-US" smtClean="0"/>
              <a:pPr/>
              <a:t>13</a:t>
            </a:fld>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p:spPr>
        <p:txBody>
          <a:bodyPr/>
          <a:lstStyle/>
          <a:p>
            <a:endParaRPr lang="en-GB" smtClean="0"/>
          </a:p>
        </p:txBody>
      </p:sp>
      <p:sp>
        <p:nvSpPr>
          <p:cNvPr id="49156" name="Slide Number Placeholder 3"/>
          <p:cNvSpPr>
            <a:spLocks noGrp="1"/>
          </p:cNvSpPr>
          <p:nvPr>
            <p:ph type="sldNum" sz="quarter" idx="5"/>
          </p:nvPr>
        </p:nvSpPr>
        <p:spPr>
          <a:noFill/>
        </p:spPr>
        <p:txBody>
          <a:bodyPr/>
          <a:lstStyle/>
          <a:p>
            <a:fld id="{0AC8A9C3-A09D-4FB7-A746-8E3ADC1407F0}" type="slidenum">
              <a:rPr lang="en-US" smtClean="0"/>
              <a:pPr/>
              <a:t>14</a:t>
            </a:fld>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p:spPr>
        <p:txBody>
          <a:bodyPr/>
          <a:lstStyle/>
          <a:p>
            <a:endParaRPr lang="en-US" smtClean="0"/>
          </a:p>
        </p:txBody>
      </p:sp>
      <p:sp>
        <p:nvSpPr>
          <p:cNvPr id="50180" name="Slide Number Placeholder 3"/>
          <p:cNvSpPr>
            <a:spLocks noGrp="1"/>
          </p:cNvSpPr>
          <p:nvPr>
            <p:ph type="sldNum" sz="quarter" idx="5"/>
          </p:nvPr>
        </p:nvSpPr>
        <p:spPr>
          <a:noFill/>
        </p:spPr>
        <p:txBody>
          <a:bodyPr/>
          <a:lstStyle/>
          <a:p>
            <a:fld id="{2D90DF9A-CC1B-4E33-9C33-5B63CF8B40AA}" type="slidenum">
              <a:rPr lang="en-US" smtClean="0"/>
              <a:pPr/>
              <a:t>15</a:t>
            </a:fld>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878C42E0-4F0F-46FF-9401-E9B020A48EA7}" type="slidenum">
              <a:rPr lang="en-US" smtClean="0"/>
              <a:pPr/>
              <a:t>16</a:t>
            </a:fld>
            <a:endParaRPr lang="en-US" smtClean="0"/>
          </a:p>
        </p:txBody>
      </p:sp>
      <p:sp>
        <p:nvSpPr>
          <p:cNvPr id="51203" name="Rectangle 2"/>
          <p:cNvSpPr>
            <a:spLocks noRo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p:spPr>
        <p:txBody>
          <a:bodyPr/>
          <a:lstStyle/>
          <a:p>
            <a:endParaRPr lang="en-US" smtClean="0"/>
          </a:p>
        </p:txBody>
      </p:sp>
      <p:sp>
        <p:nvSpPr>
          <p:cNvPr id="52228" name="Slide Number Placeholder 3"/>
          <p:cNvSpPr>
            <a:spLocks noGrp="1"/>
          </p:cNvSpPr>
          <p:nvPr>
            <p:ph type="sldNum" sz="quarter" idx="5"/>
          </p:nvPr>
        </p:nvSpPr>
        <p:spPr>
          <a:noFill/>
        </p:spPr>
        <p:txBody>
          <a:bodyPr/>
          <a:lstStyle/>
          <a:p>
            <a:fld id="{C366DE6A-8A75-488C-B70D-47B01044B75E}" type="slidenum">
              <a:rPr lang="en-US" smtClean="0"/>
              <a:pPr/>
              <a:t>17</a:t>
            </a:fld>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45946859-5356-496A-AB05-F9528E3B7761}" type="slidenum">
              <a:rPr lang="en-US" smtClean="0"/>
              <a:pPr/>
              <a:t>18</a:t>
            </a:fld>
            <a:endParaRPr lang="en-US" smtClean="0"/>
          </a:p>
        </p:txBody>
      </p:sp>
      <p:sp>
        <p:nvSpPr>
          <p:cNvPr id="53251" name="Rectangle 2"/>
          <p:cNvSpPr>
            <a:spLocks noRo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p:spPr>
        <p:txBody>
          <a:bodyPr/>
          <a:lstStyle/>
          <a:p>
            <a:endParaRPr lang="en-US" smtClean="0"/>
          </a:p>
        </p:txBody>
      </p:sp>
      <p:sp>
        <p:nvSpPr>
          <p:cNvPr id="54276" name="Slide Number Placeholder 3"/>
          <p:cNvSpPr>
            <a:spLocks noGrp="1"/>
          </p:cNvSpPr>
          <p:nvPr>
            <p:ph type="sldNum" sz="quarter" idx="5"/>
          </p:nvPr>
        </p:nvSpPr>
        <p:spPr>
          <a:noFill/>
        </p:spPr>
        <p:txBody>
          <a:bodyPr/>
          <a:lstStyle/>
          <a:p>
            <a:fld id="{99EC0EAA-BDA2-43FF-811C-79D58D0CBDA0}" type="slidenum">
              <a:rPr lang="en-US" smtClean="0"/>
              <a:pPr/>
              <a:t>20</a:t>
            </a:fld>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r>
              <a:rPr lang="en-GB" smtClean="0"/>
              <a:t>What is the difference between </a:t>
            </a:r>
            <a:r>
              <a:rPr lang="en-GB" b="1" smtClean="0"/>
              <a:t>a</a:t>
            </a:r>
            <a:r>
              <a:rPr lang="en-GB" smtClean="0"/>
              <a:t> </a:t>
            </a:r>
            <a:r>
              <a:rPr lang="en-GB" b="1" smtClean="0"/>
              <a:t>reference list </a:t>
            </a:r>
            <a:r>
              <a:rPr lang="en-GB" smtClean="0"/>
              <a:t>and a bibliography?</a:t>
            </a:r>
          </a:p>
          <a:p>
            <a:r>
              <a:rPr lang="en-GB" smtClean="0"/>
              <a:t>A reference list includes all the sources of information that have been cited in a piece of work and is located at the end of the piece of work.</a:t>
            </a:r>
          </a:p>
          <a:p>
            <a:r>
              <a:rPr lang="en-GB" smtClean="0"/>
              <a:t>A bibliography includes all the sources used in the preparation of a piece of work - not just those that have been cited in the text of the work and included in a reference list. The bibliography is located at the end of the piece of work. Available on line at: http://amow.boardofstudies.nsw.edu.au/faq.html.  Accessed 20th October 2012.</a:t>
            </a:r>
          </a:p>
          <a:p>
            <a:endParaRPr lang="en-US" smtClean="0"/>
          </a:p>
        </p:txBody>
      </p:sp>
      <p:sp>
        <p:nvSpPr>
          <p:cNvPr id="55300" name="Slide Number Placeholder 3"/>
          <p:cNvSpPr>
            <a:spLocks noGrp="1"/>
          </p:cNvSpPr>
          <p:nvPr>
            <p:ph type="sldNum" sz="quarter" idx="5"/>
          </p:nvPr>
        </p:nvSpPr>
        <p:spPr>
          <a:noFill/>
        </p:spPr>
        <p:txBody>
          <a:bodyPr/>
          <a:lstStyle/>
          <a:p>
            <a:fld id="{A2875781-F7CD-43FF-8C2D-8B29BD14B2BC}" type="slidenum">
              <a:rPr lang="en-US" smtClean="0"/>
              <a:pPr/>
              <a:t>21</a:t>
            </a:fld>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A85CA141-B89F-4EC6-8D3E-B26853396B7F}" type="slidenum">
              <a:rPr lang="en-US" smtClean="0"/>
              <a:pPr/>
              <a:t>23</a:t>
            </a:fld>
            <a:endParaRPr lang="en-US" smtClean="0"/>
          </a:p>
        </p:txBody>
      </p:sp>
      <p:sp>
        <p:nvSpPr>
          <p:cNvPr id="56323" name="Rectangle 2"/>
          <p:cNvSpPr>
            <a:spLocks noRo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endParaRPr lang="en-US" smtClean="0"/>
          </a:p>
        </p:txBody>
      </p:sp>
      <p:sp>
        <p:nvSpPr>
          <p:cNvPr id="57348" name="Slide Number Placeholder 3"/>
          <p:cNvSpPr>
            <a:spLocks noGrp="1"/>
          </p:cNvSpPr>
          <p:nvPr>
            <p:ph type="sldNum" sz="quarter" idx="5"/>
          </p:nvPr>
        </p:nvSpPr>
        <p:spPr>
          <a:noFill/>
        </p:spPr>
        <p:txBody>
          <a:bodyPr/>
          <a:lstStyle/>
          <a:p>
            <a:fld id="{A33F5AB3-B491-4014-BA99-0F5057B08720}" type="slidenum">
              <a:rPr lang="en-US" smtClean="0"/>
              <a:pPr/>
              <a:t>24</a:t>
            </a:fld>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r>
              <a:rPr lang="en-GB" smtClean="0"/>
              <a:t>There are those researchers who also subscribe to the view that social sciences are essentially the same as natural sciences and are therefore concerned with discovering natural and universal laws, regulating and determining universal behaviour, which should be explained, and there must be an emphasis on how people differ from inanimate natural phenomena (Mouly,1978 cited by Cohen &amp; Manion, 1994).</a:t>
            </a:r>
          </a:p>
          <a:p>
            <a:r>
              <a:rPr lang="en-GB" smtClean="0"/>
              <a:t>“.....the umbrella term for a family of research methods, having in common, the decision to focus on an enquiry around an instance” (Adelman et al 1977, cited by Bell 1999, p10). </a:t>
            </a:r>
          </a:p>
          <a:p>
            <a:endParaRPr lang="en-GB" smtClean="0"/>
          </a:p>
          <a:p>
            <a:endParaRPr lang="en-US" smtClean="0"/>
          </a:p>
        </p:txBody>
      </p:sp>
      <p:sp>
        <p:nvSpPr>
          <p:cNvPr id="58372" name="Slide Number Placeholder 3"/>
          <p:cNvSpPr>
            <a:spLocks noGrp="1"/>
          </p:cNvSpPr>
          <p:nvPr>
            <p:ph type="sldNum" sz="quarter" idx="5"/>
          </p:nvPr>
        </p:nvSpPr>
        <p:spPr>
          <a:noFill/>
        </p:spPr>
        <p:txBody>
          <a:bodyPr/>
          <a:lstStyle/>
          <a:p>
            <a:fld id="{2D6BD3C8-51C3-417A-8C25-C36064E5AC19}" type="slidenum">
              <a:rPr lang="en-US" smtClean="0"/>
              <a:pPr/>
              <a:t>25</a:t>
            </a:fld>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D98F046D-EC88-4951-AB00-0504763C7FF1}" type="slidenum">
              <a:rPr lang="en-US" smtClean="0"/>
              <a:pPr/>
              <a:t>26</a:t>
            </a:fld>
            <a:endParaRPr lang="en-US" smtClean="0"/>
          </a:p>
        </p:txBody>
      </p:sp>
      <p:sp>
        <p:nvSpPr>
          <p:cNvPr id="59395" name="Rectangle 2"/>
          <p:cNvSpPr>
            <a:spLocks noRo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F02EDE42-7BA1-40ED-9F3F-97790983D50B}" type="slidenum">
              <a:rPr lang="en-US" smtClean="0"/>
              <a:pPr/>
              <a:t>28</a:t>
            </a:fld>
            <a:endParaRPr lang="en-US" smtClean="0"/>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p:spPr>
        <p:txBody>
          <a:bodyPr/>
          <a:lstStyle/>
          <a:p>
            <a:endParaRPr lang="en-GB" smtClean="0"/>
          </a:p>
        </p:txBody>
      </p:sp>
      <p:sp>
        <p:nvSpPr>
          <p:cNvPr id="61444" name="Slide Number Placeholder 3"/>
          <p:cNvSpPr>
            <a:spLocks noGrp="1"/>
          </p:cNvSpPr>
          <p:nvPr>
            <p:ph type="sldNum" sz="quarter" idx="5"/>
          </p:nvPr>
        </p:nvSpPr>
        <p:spPr>
          <a:noFill/>
        </p:spPr>
        <p:txBody>
          <a:bodyPr/>
          <a:lstStyle/>
          <a:p>
            <a:fld id="{C46BC8BA-8FAA-44E9-8319-C83EDAF9C1B1}" type="slidenum">
              <a:rPr lang="en-US" smtClean="0"/>
              <a:pPr/>
              <a:t>29</a:t>
            </a:fld>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Master" Target="../slideMasters/slideMaster1.xml"/><Relationship Id="rId1" Type="http://schemas.openxmlformats.org/officeDocument/2006/relationships/themeOverride" Target="../theme/themeOverride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smtClean="0">
                <a:solidFill>
                  <a:srgbClr val="FFFFFF"/>
                </a:solidFill>
              </a:defRPr>
            </a:lvl1pPr>
            <a:extLst/>
          </a:lstStyle>
          <a:p>
            <a:pPr>
              <a:defRPr/>
            </a:pPr>
            <a:fld id="{060B570F-5421-44C0-9918-38BDAB7FECAC}"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0E568CAE-B723-49B2-B1A8-C0C157364E73}"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a:lvl1pPr>
            <a:extLst/>
          </a:lstStyle>
          <a:p>
            <a:pPr>
              <a:defRPr/>
            </a:pPr>
            <a:fld id="{CEC78992-BBF0-402E-BA51-AF3135ACB06E}"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extLst/>
          </a:lstStyle>
          <a:p>
            <a:pPr>
              <a:defRPr/>
            </a:pPr>
            <a:fld id="{1821F0CF-7F24-4687-9829-E00E3BFFC3D6}"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extLst/>
          </a:lstStyle>
          <a:p>
            <a:pPr>
              <a:defRPr/>
            </a:pPr>
            <a:fld id="{EB8B3244-CAA4-4878-A443-F970BA4589BA}"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a:lvl1pPr>
            <a:extLst/>
          </a:lstStyle>
          <a:p>
            <a:pPr>
              <a:defRPr/>
            </a:pPr>
            <a:fld id="{C9EE4336-80E4-49DF-9767-43447CA593B2}"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BB6394D2-06DA-4B81-B735-6D83F81927E9}"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extLst/>
          </a:lstStyle>
          <a:p>
            <a:pPr>
              <a:defRPr/>
            </a:pPr>
            <a:fld id="{4E2C4598-5314-472D-9942-F890FBBB42C2}" type="slidenum">
              <a:rPr lang="en-US"/>
              <a:pPr>
                <a:defRPr/>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7" name="Right Triangle 6"/>
          <p:cNvSpPr>
            <a:spLocks/>
          </p:cNvSpPr>
          <p:nvPr/>
        </p:nvSpPr>
        <p:spPr bwMode="auto">
          <a:xfrm>
            <a:off x="-6042" y="5791253"/>
            <a:ext cx="3402314" cy="1080868"/>
          </a:xfrm>
          <a:prstGeom prst="rtTriangle">
            <a:avLst/>
          </a:prstGeom>
          <a:blipFill>
            <a:blip r:embed="rId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smtClean="0">
                <a:solidFill>
                  <a:schemeClr val="tx1"/>
                </a:solidFill>
              </a:defRPr>
            </a:lvl1pPr>
            <a:extLst/>
          </a:lstStyle>
          <a:p>
            <a:pPr>
              <a:defRPr/>
            </a:pPr>
            <a:fld id="{3E0204D7-0C59-4E2D-BB72-FFDF9F067E1C}" type="slidenum">
              <a:rPr lang="en-US"/>
              <a:pPr>
                <a:defRPr/>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B4188631-B8E5-4E12-A4D8-B185164EB50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4B3E33B3-083F-40D8-A337-6E40A7B48DE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extLst/>
          </a:lstStyle>
          <a:p>
            <a:pPr>
              <a:defRPr/>
            </a:pPr>
            <a:endParaRPr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smtClean="0">
                <a:solidFill>
                  <a:schemeClr val="tx1"/>
                </a:solidFill>
              </a:defRPr>
            </a:lvl1pPr>
            <a:extLst/>
          </a:lstStyle>
          <a:p>
            <a:pPr>
              <a:defRPr/>
            </a:pPr>
            <a:fld id="{F5E52CEC-8945-4F39-9C7A-577DB78C8557}"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968" r:id="rId1"/>
    <p:sldLayoutId id="2147483964" r:id="rId2"/>
    <p:sldLayoutId id="2147483969" r:id="rId3"/>
    <p:sldLayoutId id="2147483970" r:id="rId4"/>
    <p:sldLayoutId id="2147483971" r:id="rId5"/>
    <p:sldLayoutId id="2147483972" r:id="rId6"/>
    <p:sldLayoutId id="2147483965" r:id="rId7"/>
    <p:sldLayoutId id="2147483973" r:id="rId8"/>
    <p:sldLayoutId id="2147483974" r:id="rId9"/>
    <p:sldLayoutId id="2147483966" r:id="rId10"/>
    <p:sldLayoutId id="2147483967" r:id="rId11"/>
  </p:sldLayoutIdLst>
  <p:txStyles>
    <p:titleStyle>
      <a:lvl1pPr algn="l" rtl="0" fontAlgn="base">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fontAlgn="base">
        <a:spcBef>
          <a:spcPct val="0"/>
        </a:spcBef>
        <a:spcAft>
          <a:spcPct val="0"/>
        </a:spcAft>
        <a:defRPr sz="4100" b="1">
          <a:solidFill>
            <a:schemeClr val="tx2"/>
          </a:solidFill>
          <a:latin typeface="Lucida Sans Unicode" pitchFamily="34" charset="0"/>
        </a:defRPr>
      </a:lvl2pPr>
      <a:lvl3pPr algn="l" rtl="0" fontAlgn="base">
        <a:spcBef>
          <a:spcPct val="0"/>
        </a:spcBef>
        <a:spcAft>
          <a:spcPct val="0"/>
        </a:spcAft>
        <a:defRPr sz="4100" b="1">
          <a:solidFill>
            <a:schemeClr val="tx2"/>
          </a:solidFill>
          <a:latin typeface="Lucida Sans Unicode" pitchFamily="34" charset="0"/>
        </a:defRPr>
      </a:lvl3pPr>
      <a:lvl4pPr algn="l" rtl="0" fontAlgn="base">
        <a:spcBef>
          <a:spcPct val="0"/>
        </a:spcBef>
        <a:spcAft>
          <a:spcPct val="0"/>
        </a:spcAft>
        <a:defRPr sz="4100" b="1">
          <a:solidFill>
            <a:schemeClr val="tx2"/>
          </a:solidFill>
          <a:latin typeface="Lucida Sans Unicode" pitchFamily="34" charset="0"/>
        </a:defRPr>
      </a:lvl4pPr>
      <a:lvl5pPr algn="l" rtl="0" fontAlgn="base">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fontAlgn="base">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fontAlgn="base">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fontAlgn="base">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fontAlgn="base">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fontAlgn="base">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www.marketing-online.co.uk/sqpap.ht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32" y="1071546"/>
            <a:ext cx="9144032" cy="1829761"/>
          </a:xfrm>
        </p:spPr>
        <p:txBody>
          <a:bodyPr/>
          <a:lstStyle/>
          <a:p>
            <a:pPr algn="ctr" fontAlgn="auto">
              <a:spcAft>
                <a:spcPts val="0"/>
              </a:spcAft>
              <a:defRPr/>
            </a:pPr>
            <a:r>
              <a:rPr lang="en-GB" dirty="0" smtClean="0"/>
              <a:t>Harvard Referencing</a:t>
            </a:r>
            <a:endParaRPr lang="en-US" dirty="0" smtClean="0"/>
          </a:p>
        </p:txBody>
      </p:sp>
      <p:sp>
        <p:nvSpPr>
          <p:cNvPr id="9219" name="Rectangle 3"/>
          <p:cNvSpPr>
            <a:spLocks noGrp="1" noChangeArrowheads="1"/>
          </p:cNvSpPr>
          <p:nvPr>
            <p:ph type="subTitle" idx="1"/>
          </p:nvPr>
        </p:nvSpPr>
        <p:spPr>
          <a:xfrm>
            <a:off x="1571625" y="2928938"/>
            <a:ext cx="7239000" cy="2449512"/>
          </a:xfrm>
        </p:spPr>
        <p:txBody>
          <a:bodyPr/>
          <a:lstStyle/>
          <a:p>
            <a:pPr marR="0"/>
            <a:endParaRPr lang="en-GB" altLang="zh-CN" sz="2800" smtClean="0">
              <a:ea typeface="SimSun" pitchFamily="2" charset="-122"/>
            </a:endParaRPr>
          </a:p>
          <a:p>
            <a:pPr marR="0"/>
            <a:endParaRPr lang="en-GB" altLang="zh-CN" sz="2800" smtClean="0">
              <a:ea typeface="SimSun" pitchFamily="2" charset="-122"/>
            </a:endParaRPr>
          </a:p>
          <a:p>
            <a:pPr marR="0"/>
            <a:r>
              <a:rPr lang="en-GB" altLang="zh-CN" sz="2800" smtClean="0">
                <a:ea typeface="SimSun" pitchFamily="2" charset="-122"/>
              </a:rPr>
              <a:t>John Apps/Rhian Pole/Jamie Tavender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714375" y="1428750"/>
            <a:ext cx="8072438" cy="4929188"/>
          </a:xfrm>
        </p:spPr>
        <p:txBody>
          <a:bodyPr/>
          <a:lstStyle/>
          <a:p>
            <a:pPr>
              <a:buFont typeface="Wingdings" pitchFamily="2" charset="2"/>
              <a:buNone/>
            </a:pPr>
            <a:r>
              <a:rPr lang="en-US" sz="2800" b="1" u="sng" smtClean="0">
                <a:latin typeface="Franklin Gothic Book" pitchFamily="34" charset="0"/>
              </a:rPr>
              <a:t>Academic reasons</a:t>
            </a:r>
            <a:r>
              <a:rPr lang="en-US" sz="2800" b="1" smtClean="0">
                <a:latin typeface="Franklin Gothic Book" pitchFamily="34" charset="0"/>
              </a:rPr>
              <a:t>:</a:t>
            </a:r>
          </a:p>
          <a:p>
            <a:pPr>
              <a:buFont typeface="Wingdings" pitchFamily="2" charset="2"/>
              <a:buNone/>
            </a:pPr>
            <a:endParaRPr lang="en-US" sz="2200" b="1" smtClean="0">
              <a:latin typeface="Franklin Gothic Book" pitchFamily="34" charset="0"/>
            </a:endParaRPr>
          </a:p>
          <a:p>
            <a:r>
              <a:rPr lang="en-US" sz="2800" b="1" smtClean="0">
                <a:latin typeface="Franklin Gothic Book" pitchFamily="34" charset="0"/>
              </a:rPr>
              <a:t>to show the variety of sources you have used </a:t>
            </a:r>
          </a:p>
          <a:p>
            <a:r>
              <a:rPr lang="en-US" sz="2800" b="1" smtClean="0">
                <a:latin typeface="Franklin Gothic Book" pitchFamily="34" charset="0"/>
              </a:rPr>
              <a:t>to show that you have used relevant sources </a:t>
            </a:r>
          </a:p>
          <a:p>
            <a:r>
              <a:rPr lang="en-US" sz="2800" b="1" smtClean="0">
                <a:latin typeface="Franklin Gothic Book" pitchFamily="34" charset="0"/>
              </a:rPr>
              <a:t>to support the ideas and arguments that you discuss in your work</a:t>
            </a:r>
          </a:p>
          <a:p>
            <a:pPr>
              <a:lnSpc>
                <a:spcPct val="80000"/>
              </a:lnSpc>
            </a:pPr>
            <a:endParaRPr lang="en-US" sz="2000" smtClean="0"/>
          </a:p>
        </p:txBody>
      </p:sp>
      <p:sp>
        <p:nvSpPr>
          <p:cNvPr id="5122"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Why use a referencing system?</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lstStyle/>
          <a:p>
            <a:r>
              <a:rPr lang="en-US" smtClean="0"/>
              <a:t>Practical reasons:</a:t>
            </a:r>
          </a:p>
          <a:p>
            <a:endParaRPr lang="en-US" smtClean="0"/>
          </a:p>
          <a:p>
            <a:r>
              <a:rPr lang="en-US" smtClean="0"/>
              <a:t>to </a:t>
            </a:r>
            <a:r>
              <a:rPr lang="en-US" smtClean="0">
                <a:latin typeface="Franklin Gothic Book" pitchFamily="34" charset="0"/>
              </a:rPr>
              <a:t>help</a:t>
            </a:r>
            <a:r>
              <a:rPr lang="en-US" smtClean="0"/>
              <a:t> a reader to trace the sources you have used</a:t>
            </a:r>
          </a:p>
          <a:p>
            <a:r>
              <a:rPr lang="en-US" smtClean="0"/>
              <a:t>to help you to retrace the sources you have used in the past</a:t>
            </a:r>
          </a:p>
          <a:p>
            <a:pPr lvl="1"/>
            <a:r>
              <a:rPr lang="en-US" smtClean="0"/>
              <a:t/>
            </a:r>
            <a:br>
              <a:rPr lang="en-US" smtClean="0"/>
            </a:br>
            <a:endParaRPr lang="en-US" smtClean="0"/>
          </a:p>
        </p:txBody>
      </p:sp>
      <p:sp>
        <p:nvSpPr>
          <p:cNvPr id="6146" name="Rectangle 2"/>
          <p:cNvSpPr>
            <a:spLocks noGrp="1" noChangeArrowheads="1"/>
          </p:cNvSpPr>
          <p:nvPr>
            <p:ph type="title"/>
          </p:nvPr>
        </p:nvSpPr>
        <p:spPr/>
        <p:txBody>
          <a:bodyPr/>
          <a:lstStyle/>
          <a:p>
            <a:pPr fontAlgn="auto">
              <a:spcAft>
                <a:spcPts val="0"/>
              </a:spcAft>
              <a:defRPr/>
            </a:pPr>
            <a:r>
              <a:rPr lang="en-GB" smtClean="0"/>
              <a:t>Why use a referencing system?</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928688" y="1500188"/>
            <a:ext cx="8215312" cy="4770437"/>
          </a:xfrm>
        </p:spPr>
        <p:txBody>
          <a:bodyPr/>
          <a:lstStyle/>
          <a:p>
            <a:pPr>
              <a:buFont typeface="Wingdings" pitchFamily="2" charset="2"/>
              <a:buNone/>
            </a:pPr>
            <a:r>
              <a:rPr lang="en-US" sz="2200" b="1" u="sng" smtClean="0"/>
              <a:t>Legal reasons to avoid plagiarism</a:t>
            </a:r>
          </a:p>
          <a:p>
            <a:r>
              <a:rPr lang="en-US" sz="2200" smtClean="0"/>
              <a:t>Plagiarism is the use of another person's ideas or work without acknowledging them.</a:t>
            </a:r>
          </a:p>
          <a:p>
            <a:r>
              <a:rPr lang="en-US" sz="2200" smtClean="0"/>
              <a:t>If you talk about someone's work or gain ideas from it without referencing the source, this is plagiarism.</a:t>
            </a:r>
          </a:p>
          <a:p>
            <a:r>
              <a:rPr lang="en-US" sz="2200" smtClean="0"/>
              <a:t>If you use a quotation from someone else's work or paraphrase (put their information in your own words) without referencing the source, this is plagiarism.</a:t>
            </a:r>
          </a:p>
          <a:p>
            <a:r>
              <a:rPr lang="en-US" sz="2200" smtClean="0"/>
              <a:t>The University takes plagiarism very seriously. If you do not reference the sources of information that you use in your work it is likely that you will be penalised at 40% or get a mark of zero. You may also face disciplinary action. </a:t>
            </a:r>
          </a:p>
          <a:p>
            <a:endParaRPr lang="en-US" sz="2200" smtClean="0"/>
          </a:p>
        </p:txBody>
      </p:sp>
      <p:sp>
        <p:nvSpPr>
          <p:cNvPr id="7170"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Why use a referencing system?</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1143000" y="428604"/>
            <a:ext cx="7793038" cy="846138"/>
          </a:xfrm>
        </p:spPr>
        <p:txBody>
          <a:bodyPr/>
          <a:lstStyle/>
          <a:p>
            <a:pPr fontAlgn="auto">
              <a:spcAft>
                <a:spcPts val="0"/>
              </a:spcAft>
              <a:defRPr/>
            </a:pPr>
            <a:r>
              <a:rPr lang="en-GB" dirty="0" smtClean="0"/>
              <a:t>Plagiarism?</a:t>
            </a:r>
            <a:endParaRPr lang="en-GB" dirty="0"/>
          </a:p>
        </p:txBody>
      </p:sp>
      <p:sp>
        <p:nvSpPr>
          <p:cNvPr id="100356" name="Text Box 4"/>
          <p:cNvSpPr txBox="1">
            <a:spLocks noChangeArrowheads="1"/>
          </p:cNvSpPr>
          <p:nvPr/>
        </p:nvSpPr>
        <p:spPr bwMode="auto">
          <a:xfrm>
            <a:off x="2362200" y="5715000"/>
            <a:ext cx="6781800" cy="769938"/>
          </a:xfrm>
          <a:prstGeom prst="rect">
            <a:avLst/>
          </a:prstGeom>
          <a:noFill/>
          <a:ln w="9525">
            <a:noFill/>
            <a:miter lim="800000"/>
            <a:headEnd/>
            <a:tailEnd/>
          </a:ln>
        </p:spPr>
        <p:txBody>
          <a:bodyPr>
            <a:spAutoFit/>
          </a:bodyPr>
          <a:lstStyle/>
          <a:p>
            <a:pPr>
              <a:spcBef>
                <a:spcPct val="50000"/>
              </a:spcBef>
            </a:pPr>
            <a:r>
              <a:rPr lang="en-GB" sz="2200" b="1" i="1">
                <a:cs typeface="Times New Roman" pitchFamily="18" charset="0"/>
              </a:rPr>
              <a:t>Copied word for word without giving credit to the author - Plagiarism</a:t>
            </a:r>
            <a:endParaRPr lang="en-GB" sz="2200" b="1" i="1"/>
          </a:p>
        </p:txBody>
      </p:sp>
      <p:sp>
        <p:nvSpPr>
          <p:cNvPr id="13316" name="Rectangle 6"/>
          <p:cNvSpPr>
            <a:spLocks noChangeArrowheads="1"/>
          </p:cNvSpPr>
          <p:nvPr/>
        </p:nvSpPr>
        <p:spPr bwMode="auto">
          <a:xfrm>
            <a:off x="609600" y="1357313"/>
            <a:ext cx="8153400" cy="3810000"/>
          </a:xfrm>
          <a:prstGeom prst="rect">
            <a:avLst/>
          </a:prstGeom>
          <a:noFill/>
          <a:ln w="9525">
            <a:noFill/>
            <a:miter lim="800000"/>
            <a:headEnd/>
            <a:tailEnd/>
          </a:ln>
        </p:spPr>
        <p:txBody>
          <a:bodyPr/>
          <a:lstStyle/>
          <a:p>
            <a:pPr marL="342900" indent="-342900">
              <a:spcBef>
                <a:spcPct val="20000"/>
              </a:spcBef>
              <a:buClr>
                <a:schemeClr val="folHlink"/>
              </a:buClr>
              <a:buSzPct val="60000"/>
              <a:buFont typeface="Wingdings" pitchFamily="2" charset="2"/>
              <a:buNone/>
            </a:pPr>
            <a:r>
              <a:rPr lang="en-GB" sz="2200">
                <a:cs typeface="Times New Roman" pitchFamily="18" charset="0"/>
              </a:rPr>
              <a:t>Original – Green 1999</a:t>
            </a:r>
          </a:p>
          <a:p>
            <a:pPr marL="342900" indent="-342900">
              <a:spcBef>
                <a:spcPct val="20000"/>
              </a:spcBef>
              <a:buClr>
                <a:schemeClr val="folHlink"/>
              </a:buClr>
              <a:buSzPct val="60000"/>
              <a:buFont typeface="Wingdings" pitchFamily="2" charset="2"/>
              <a:buNone/>
            </a:pPr>
            <a:r>
              <a:rPr lang="en-GB" sz="2200">
                <a:cs typeface="Times New Roman" pitchFamily="18" charset="0"/>
              </a:rPr>
              <a:t>	At the core of any discussion of what happened during the sixties, one inevitably comes up against the word ‘revolution’.  For the purposes of this discussion it seems best to divide the ‘revolution’ into two parts.</a:t>
            </a:r>
          </a:p>
          <a:p>
            <a:pPr marL="342900" indent="-342900">
              <a:spcBef>
                <a:spcPct val="20000"/>
              </a:spcBef>
              <a:buClr>
                <a:schemeClr val="folHlink"/>
              </a:buClr>
              <a:buSzPct val="60000"/>
              <a:buFont typeface="Wingdings" pitchFamily="2" charset="2"/>
              <a:buNone/>
            </a:pPr>
            <a:endParaRPr lang="en-GB" sz="500">
              <a:cs typeface="Times New Roman" pitchFamily="18" charset="0"/>
            </a:endParaRPr>
          </a:p>
          <a:p>
            <a:pPr marL="342900" indent="-342900">
              <a:spcBef>
                <a:spcPct val="20000"/>
              </a:spcBef>
              <a:buClr>
                <a:schemeClr val="folHlink"/>
              </a:buClr>
              <a:buSzPct val="60000"/>
              <a:buFont typeface="Wingdings" pitchFamily="2" charset="2"/>
              <a:buNone/>
            </a:pPr>
            <a:r>
              <a:rPr lang="en-GB" sz="2200">
                <a:cs typeface="Times New Roman" pitchFamily="18" charset="0"/>
              </a:rPr>
              <a:t>Essay extract</a:t>
            </a:r>
          </a:p>
          <a:p>
            <a:pPr marL="342900" indent="-342900">
              <a:spcBef>
                <a:spcPct val="20000"/>
              </a:spcBef>
              <a:buClr>
                <a:schemeClr val="folHlink"/>
              </a:buClr>
              <a:buSzPct val="60000"/>
              <a:buFont typeface="Wingdings" pitchFamily="2" charset="2"/>
              <a:buNone/>
            </a:pPr>
            <a:r>
              <a:rPr lang="en-GB" sz="2200">
                <a:cs typeface="Times New Roman" pitchFamily="18" charset="0"/>
              </a:rPr>
              <a:t>	At the core of any discussion of what happened during the sixties, one inevitably comes up against the word ‘revolution’.  For the purposes of this discussion it seems best to divide the ‘revolution’ into two parts.</a:t>
            </a:r>
            <a:endParaRPr lang="en-GB" sz="2200"/>
          </a:p>
          <a:p>
            <a:pPr marL="342900" indent="-342900">
              <a:spcBef>
                <a:spcPct val="20000"/>
              </a:spcBef>
              <a:buClr>
                <a:schemeClr val="folHlink"/>
              </a:buClr>
              <a:buSzPct val="60000"/>
              <a:buFont typeface="Wingdings" pitchFamily="2" charset="2"/>
              <a:buNone/>
            </a:pPr>
            <a:endParaRPr lang="en-GB" sz="2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0356"/>
                                        </p:tgtEl>
                                        <p:attrNameLst>
                                          <p:attrName>style.visibility</p:attrName>
                                        </p:attrNameLst>
                                      </p:cBhvr>
                                      <p:to>
                                        <p:strVal val="visible"/>
                                      </p:to>
                                    </p:set>
                                    <p:animEffect transition="in" filter="dissolve">
                                      <p:cBhvr>
                                        <p:cTn id="7" dur="500"/>
                                        <p:tgtEl>
                                          <p:spTgt spid="1003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6"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1143000" y="357166"/>
            <a:ext cx="7793038" cy="846138"/>
          </a:xfrm>
        </p:spPr>
        <p:txBody>
          <a:bodyPr/>
          <a:lstStyle/>
          <a:p>
            <a:pPr fontAlgn="auto">
              <a:spcAft>
                <a:spcPts val="0"/>
              </a:spcAft>
              <a:defRPr/>
            </a:pPr>
            <a:r>
              <a:rPr lang="en-GB" dirty="0" smtClean="0"/>
              <a:t>Plagiarism?</a:t>
            </a:r>
            <a:endParaRPr lang="en-GB" dirty="0"/>
          </a:p>
        </p:txBody>
      </p:sp>
      <p:sp>
        <p:nvSpPr>
          <p:cNvPr id="106499" name="Text Box 3"/>
          <p:cNvSpPr txBox="1">
            <a:spLocks noChangeArrowheads="1"/>
          </p:cNvSpPr>
          <p:nvPr/>
        </p:nvSpPr>
        <p:spPr bwMode="auto">
          <a:xfrm>
            <a:off x="1238250" y="5357813"/>
            <a:ext cx="7620000" cy="762000"/>
          </a:xfrm>
          <a:prstGeom prst="rect">
            <a:avLst/>
          </a:prstGeom>
          <a:noFill/>
          <a:ln w="9525">
            <a:noFill/>
            <a:miter lim="800000"/>
            <a:headEnd/>
            <a:tailEnd/>
          </a:ln>
        </p:spPr>
        <p:txBody>
          <a:bodyPr>
            <a:spAutoFit/>
          </a:bodyPr>
          <a:lstStyle/>
          <a:p>
            <a:pPr>
              <a:spcBef>
                <a:spcPct val="50000"/>
              </a:spcBef>
            </a:pPr>
            <a:r>
              <a:rPr lang="en-GB" sz="2200" b="1" i="1">
                <a:cs typeface="Arial" charset="0"/>
              </a:rPr>
              <a:t>This is still plagiarism. The essay example just exchanges one word for another.</a:t>
            </a:r>
            <a:endParaRPr lang="en-GB" sz="2200" b="1" i="1">
              <a:cs typeface="Times New Roman" pitchFamily="18" charset="0"/>
            </a:endParaRPr>
          </a:p>
        </p:txBody>
      </p:sp>
      <p:sp>
        <p:nvSpPr>
          <p:cNvPr id="14340" name="Rectangle 4"/>
          <p:cNvSpPr>
            <a:spLocks noChangeArrowheads="1"/>
          </p:cNvSpPr>
          <p:nvPr/>
        </p:nvSpPr>
        <p:spPr bwMode="auto">
          <a:xfrm>
            <a:off x="609600" y="1357313"/>
            <a:ext cx="8229600" cy="3733800"/>
          </a:xfrm>
          <a:prstGeom prst="rect">
            <a:avLst/>
          </a:prstGeom>
          <a:noFill/>
          <a:ln w="9525">
            <a:noFill/>
            <a:miter lim="800000"/>
            <a:headEnd/>
            <a:tailEnd/>
          </a:ln>
        </p:spPr>
        <p:txBody>
          <a:bodyPr/>
          <a:lstStyle/>
          <a:p>
            <a:pPr marL="342900" indent="-342900">
              <a:spcBef>
                <a:spcPct val="20000"/>
              </a:spcBef>
              <a:buClr>
                <a:schemeClr val="folHlink"/>
              </a:buClr>
              <a:buSzPct val="60000"/>
              <a:buFont typeface="Wingdings" pitchFamily="2" charset="2"/>
              <a:buNone/>
            </a:pPr>
            <a:r>
              <a:rPr lang="en-GB" sz="2200">
                <a:cs typeface="Times New Roman" pitchFamily="18" charset="0"/>
              </a:rPr>
              <a:t>Original – Green 1999</a:t>
            </a:r>
          </a:p>
          <a:p>
            <a:pPr marL="342900" indent="-342900">
              <a:spcBef>
                <a:spcPct val="20000"/>
              </a:spcBef>
              <a:buClr>
                <a:schemeClr val="folHlink"/>
              </a:buClr>
              <a:buSzPct val="60000"/>
              <a:buFont typeface="Wingdings" pitchFamily="2" charset="2"/>
              <a:buNone/>
            </a:pPr>
            <a:r>
              <a:rPr lang="en-GB" sz="2200">
                <a:cs typeface="Times New Roman" pitchFamily="18" charset="0"/>
              </a:rPr>
              <a:t>	At the core of any discussion of what happened during the sixties, one inevitably comes up against the word ‘revolution’.  For the purposes of this discussion it seems best to divide  the ‘revolution’ into two parts.</a:t>
            </a:r>
          </a:p>
          <a:p>
            <a:pPr marL="342900" indent="-342900">
              <a:spcBef>
                <a:spcPct val="20000"/>
              </a:spcBef>
              <a:buClr>
                <a:schemeClr val="folHlink"/>
              </a:buClr>
              <a:buSzPct val="60000"/>
              <a:buFont typeface="Wingdings" pitchFamily="2" charset="2"/>
              <a:buNone/>
            </a:pPr>
            <a:endParaRPr lang="en-GB" sz="500">
              <a:cs typeface="Times New Roman" pitchFamily="18" charset="0"/>
            </a:endParaRPr>
          </a:p>
          <a:p>
            <a:pPr marL="342900" indent="-342900">
              <a:spcBef>
                <a:spcPct val="20000"/>
              </a:spcBef>
              <a:buClr>
                <a:schemeClr val="folHlink"/>
              </a:buClr>
              <a:buSzPct val="60000"/>
              <a:buFont typeface="Wingdings" pitchFamily="2" charset="2"/>
              <a:buNone/>
            </a:pPr>
            <a:r>
              <a:rPr lang="en-GB" sz="2200">
                <a:cs typeface="Times New Roman" pitchFamily="18" charset="0"/>
              </a:rPr>
              <a:t> Essay extract</a:t>
            </a:r>
            <a:endParaRPr lang="en-GB" sz="2200" b="1">
              <a:cs typeface="Times New Roman" pitchFamily="18" charset="0"/>
            </a:endParaRPr>
          </a:p>
          <a:p>
            <a:pPr marL="342900" indent="-342900">
              <a:spcBef>
                <a:spcPct val="20000"/>
              </a:spcBef>
              <a:buClr>
                <a:schemeClr val="folHlink"/>
              </a:buClr>
              <a:buSzPct val="60000"/>
              <a:buFont typeface="Wingdings" pitchFamily="2" charset="2"/>
              <a:buNone/>
            </a:pPr>
            <a:r>
              <a:rPr lang="en-GB" sz="2200">
                <a:cs typeface="Times New Roman" pitchFamily="18" charset="0"/>
              </a:rPr>
              <a:t>	</a:t>
            </a:r>
            <a:r>
              <a:rPr lang="en-GB" sz="2200">
                <a:solidFill>
                  <a:srgbClr val="000000"/>
                </a:solidFill>
                <a:cs typeface="Arial" charset="0"/>
              </a:rPr>
              <a:t>At the core of any discussion of what </a:t>
            </a:r>
            <a:r>
              <a:rPr lang="en-GB" sz="2200" b="1">
                <a:solidFill>
                  <a:srgbClr val="000000"/>
                </a:solidFill>
                <a:cs typeface="Arial" charset="0"/>
              </a:rPr>
              <a:t>occurred</a:t>
            </a:r>
            <a:r>
              <a:rPr lang="en-GB" sz="2200">
                <a:solidFill>
                  <a:srgbClr val="000000"/>
                </a:solidFill>
                <a:cs typeface="Arial" charset="0"/>
              </a:rPr>
              <a:t> during the sixties, one </a:t>
            </a:r>
            <a:r>
              <a:rPr lang="en-GB" sz="2200" b="1">
                <a:solidFill>
                  <a:srgbClr val="000000"/>
                </a:solidFill>
                <a:cs typeface="Arial" charset="0"/>
              </a:rPr>
              <a:t>unavoidably</a:t>
            </a:r>
            <a:r>
              <a:rPr lang="en-GB" sz="2200">
                <a:solidFill>
                  <a:srgbClr val="000000"/>
                </a:solidFill>
                <a:cs typeface="Arial" charset="0"/>
              </a:rPr>
              <a:t> meets the word ‘revolution’.  For the </a:t>
            </a:r>
            <a:r>
              <a:rPr lang="en-GB" sz="2200" b="1">
                <a:solidFill>
                  <a:srgbClr val="000000"/>
                </a:solidFill>
                <a:cs typeface="Arial" charset="0"/>
              </a:rPr>
              <a:t>intention</a:t>
            </a:r>
            <a:r>
              <a:rPr lang="en-GB" sz="2200">
                <a:solidFill>
                  <a:srgbClr val="000000"/>
                </a:solidFill>
                <a:cs typeface="Arial" charset="0"/>
              </a:rPr>
              <a:t> of this discussion, it is </a:t>
            </a:r>
            <a:r>
              <a:rPr lang="en-GB" sz="2200" b="1">
                <a:solidFill>
                  <a:srgbClr val="000000"/>
                </a:solidFill>
                <a:cs typeface="Arial" charset="0"/>
              </a:rPr>
              <a:t>necessary</a:t>
            </a:r>
            <a:r>
              <a:rPr lang="en-GB" sz="2200">
                <a:solidFill>
                  <a:srgbClr val="000000"/>
                </a:solidFill>
                <a:cs typeface="Arial" charset="0"/>
              </a:rPr>
              <a:t> to </a:t>
            </a:r>
            <a:r>
              <a:rPr lang="en-GB" sz="2200" b="1" i="1">
                <a:cs typeface="Arial" charset="0"/>
              </a:rPr>
              <a:t>separate</a:t>
            </a:r>
            <a:r>
              <a:rPr lang="en-GB" sz="2200">
                <a:solidFill>
                  <a:srgbClr val="000000"/>
                </a:solidFill>
                <a:cs typeface="Arial" charset="0"/>
              </a:rPr>
              <a:t> the ‘revolution’ into two parts.</a:t>
            </a:r>
            <a:endParaRPr lang="en-GB" sz="2200" b="1">
              <a:cs typeface="Times New Roman" pitchFamily="18" charset="0"/>
            </a:endParaRPr>
          </a:p>
          <a:p>
            <a:pPr marL="342900" indent="-342900">
              <a:spcBef>
                <a:spcPct val="20000"/>
              </a:spcBef>
              <a:buClr>
                <a:schemeClr val="folHlink"/>
              </a:buClr>
              <a:buSzPct val="60000"/>
              <a:buFont typeface="Wingdings" pitchFamily="2" charset="2"/>
              <a:buNone/>
            </a:pPr>
            <a:endParaRPr lang="en-GB" sz="2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6499"/>
                                        </p:tgtEl>
                                        <p:attrNameLst>
                                          <p:attrName>style.visibility</p:attrName>
                                        </p:attrNameLst>
                                      </p:cBhvr>
                                      <p:to>
                                        <p:strVal val="visible"/>
                                      </p:to>
                                    </p:set>
                                    <p:animEffect transition="in" filter="dissolve">
                                      <p:cBhvr>
                                        <p:cTn id="7" dur="500"/>
                                        <p:tgtEl>
                                          <p:spTgt spid="1064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9"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143000" y="285728"/>
            <a:ext cx="7793038" cy="846138"/>
          </a:xfrm>
        </p:spPr>
        <p:txBody>
          <a:bodyPr/>
          <a:lstStyle/>
          <a:p>
            <a:pPr fontAlgn="auto">
              <a:spcAft>
                <a:spcPts val="0"/>
              </a:spcAft>
              <a:defRPr/>
            </a:pPr>
            <a:r>
              <a:rPr lang="en-GB" dirty="0" smtClean="0"/>
              <a:t>Plagiarism??</a:t>
            </a:r>
            <a:endParaRPr lang="en-GB" dirty="0"/>
          </a:p>
        </p:txBody>
      </p:sp>
      <p:sp>
        <p:nvSpPr>
          <p:cNvPr id="107523" name="Text Box 3"/>
          <p:cNvSpPr txBox="1">
            <a:spLocks noChangeArrowheads="1"/>
          </p:cNvSpPr>
          <p:nvPr/>
        </p:nvSpPr>
        <p:spPr bwMode="auto">
          <a:xfrm>
            <a:off x="2024063" y="5357813"/>
            <a:ext cx="6477000" cy="769937"/>
          </a:xfrm>
          <a:prstGeom prst="rect">
            <a:avLst/>
          </a:prstGeom>
          <a:noFill/>
          <a:ln w="9525">
            <a:noFill/>
            <a:miter lim="800000"/>
            <a:headEnd/>
            <a:tailEnd/>
          </a:ln>
        </p:spPr>
        <p:txBody>
          <a:bodyPr>
            <a:spAutoFit/>
          </a:bodyPr>
          <a:lstStyle/>
          <a:p>
            <a:pPr algn="ctr">
              <a:spcBef>
                <a:spcPct val="50000"/>
              </a:spcBef>
            </a:pPr>
            <a:r>
              <a:rPr lang="en-GB" sz="2200" b="1" i="1">
                <a:cs typeface="Arial" charset="0"/>
              </a:rPr>
              <a:t>The source is correctly referenced.            No plagiarism.</a:t>
            </a:r>
          </a:p>
        </p:txBody>
      </p:sp>
      <p:sp>
        <p:nvSpPr>
          <p:cNvPr id="15364" name="Rectangle 4"/>
          <p:cNvSpPr>
            <a:spLocks noChangeArrowheads="1"/>
          </p:cNvSpPr>
          <p:nvPr/>
        </p:nvSpPr>
        <p:spPr bwMode="auto">
          <a:xfrm>
            <a:off x="609600" y="1357313"/>
            <a:ext cx="8229600" cy="3505200"/>
          </a:xfrm>
          <a:prstGeom prst="rect">
            <a:avLst/>
          </a:prstGeom>
          <a:noFill/>
          <a:ln w="9525">
            <a:noFill/>
            <a:miter lim="800000"/>
            <a:headEnd/>
            <a:tailEnd/>
          </a:ln>
        </p:spPr>
        <p:txBody>
          <a:bodyPr/>
          <a:lstStyle/>
          <a:p>
            <a:pPr marL="342900" indent="-342900">
              <a:spcBef>
                <a:spcPct val="20000"/>
              </a:spcBef>
              <a:buClr>
                <a:schemeClr val="folHlink"/>
              </a:buClr>
              <a:buSzPct val="60000"/>
              <a:buFont typeface="Wingdings" pitchFamily="2" charset="2"/>
              <a:buNone/>
            </a:pPr>
            <a:r>
              <a:rPr lang="en-GB" sz="2200">
                <a:cs typeface="Times New Roman" pitchFamily="18" charset="0"/>
              </a:rPr>
              <a:t>Original – Green 1999</a:t>
            </a:r>
          </a:p>
          <a:p>
            <a:pPr marL="342900" indent="-342900">
              <a:spcBef>
                <a:spcPct val="20000"/>
              </a:spcBef>
              <a:buClr>
                <a:schemeClr val="folHlink"/>
              </a:buClr>
              <a:buSzPct val="60000"/>
              <a:buFont typeface="Wingdings" pitchFamily="2" charset="2"/>
              <a:buNone/>
            </a:pPr>
            <a:r>
              <a:rPr lang="en-GB" sz="2200">
                <a:cs typeface="Times New Roman" pitchFamily="18" charset="0"/>
              </a:rPr>
              <a:t>	At the core of any discussion of what happened during the sixties, one inevitably comes up against the word ‘revolution’.  For the purposes of this discussion it seems best to divide  the ‘revolution’ into two parts.</a:t>
            </a:r>
          </a:p>
          <a:p>
            <a:pPr marL="342900" indent="-342900">
              <a:spcBef>
                <a:spcPct val="20000"/>
              </a:spcBef>
              <a:buClr>
                <a:schemeClr val="folHlink"/>
              </a:buClr>
              <a:buSzPct val="60000"/>
              <a:buFont typeface="Wingdings" pitchFamily="2" charset="2"/>
              <a:buNone/>
            </a:pPr>
            <a:endParaRPr lang="en-GB" sz="500">
              <a:cs typeface="Times New Roman" pitchFamily="18" charset="0"/>
            </a:endParaRPr>
          </a:p>
          <a:p>
            <a:pPr marL="342900" indent="-342900">
              <a:spcBef>
                <a:spcPct val="20000"/>
              </a:spcBef>
              <a:buClr>
                <a:schemeClr val="folHlink"/>
              </a:buClr>
              <a:buSzPct val="60000"/>
              <a:buFont typeface="Wingdings" pitchFamily="2" charset="2"/>
              <a:buNone/>
            </a:pPr>
            <a:r>
              <a:rPr lang="en-GB" sz="2200">
                <a:cs typeface="Times New Roman" pitchFamily="18" charset="0"/>
              </a:rPr>
              <a:t> Essay extract</a:t>
            </a:r>
            <a:endParaRPr lang="en-GB" sz="2200" b="1">
              <a:cs typeface="Times New Roman" pitchFamily="18" charset="0"/>
            </a:endParaRPr>
          </a:p>
          <a:p>
            <a:pPr marL="342900" indent="-342900">
              <a:spcBef>
                <a:spcPct val="20000"/>
              </a:spcBef>
              <a:buClr>
                <a:schemeClr val="folHlink"/>
              </a:buClr>
              <a:buSzPct val="60000"/>
              <a:buFont typeface="Wingdings" pitchFamily="2" charset="2"/>
              <a:buNone/>
            </a:pPr>
            <a:r>
              <a:rPr lang="en-GB" sz="2200">
                <a:cs typeface="Times New Roman" pitchFamily="18" charset="0"/>
              </a:rPr>
              <a:t>	</a:t>
            </a:r>
            <a:r>
              <a:rPr lang="en-GB" sz="2200">
                <a:solidFill>
                  <a:srgbClr val="000000"/>
                </a:solidFill>
                <a:cs typeface="Arial" charset="0"/>
              </a:rPr>
              <a:t>Green (1999) argues that any discussion of ‘the sixties’ inevitably involves use of the term ‘revolution’.  In his book, he chooses to divide this ‘revolution’ into two distinct parts.</a:t>
            </a:r>
            <a:endParaRPr lang="en-GB" sz="2200" b="1">
              <a:cs typeface="Times New Roman" pitchFamily="18" charset="0"/>
            </a:endParaRPr>
          </a:p>
          <a:p>
            <a:pPr marL="342900" indent="-342900">
              <a:spcBef>
                <a:spcPct val="20000"/>
              </a:spcBef>
              <a:buClr>
                <a:schemeClr val="folHlink"/>
              </a:buClr>
              <a:buSzPct val="60000"/>
              <a:buFont typeface="Wingdings" pitchFamily="2" charset="2"/>
              <a:buNone/>
            </a:pPr>
            <a:endParaRPr lang="en-GB" sz="2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7523"/>
                                        </p:tgtEl>
                                        <p:attrNameLst>
                                          <p:attrName>style.visibility</p:attrName>
                                        </p:attrNameLst>
                                      </p:cBhvr>
                                      <p:to>
                                        <p:strVal val="visible"/>
                                      </p:to>
                                    </p:set>
                                    <p:animEffect transition="in" filter="dissolve">
                                      <p:cBhvr>
                                        <p:cTn id="7" dur="500"/>
                                        <p:tgtEl>
                                          <p:spTgt spid="107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a:xfrm>
            <a:off x="571500" y="1857375"/>
            <a:ext cx="8229600" cy="4525963"/>
          </a:xfrm>
        </p:spPr>
        <p:txBody>
          <a:bodyPr/>
          <a:lstStyle/>
          <a:p>
            <a:r>
              <a:rPr lang="en-GB" sz="2800" smtClean="0"/>
              <a:t>The Harvard system is a type of     author-date style.</a:t>
            </a:r>
          </a:p>
          <a:p>
            <a:r>
              <a:rPr lang="en-GB" sz="2800" smtClean="0"/>
              <a:t>At the end of the essay/report is </a:t>
            </a:r>
          </a:p>
          <a:p>
            <a:pPr>
              <a:buFont typeface="Wingdings 3" pitchFamily="18" charset="2"/>
              <a:buNone/>
            </a:pPr>
            <a:r>
              <a:rPr lang="en-GB" sz="2800" smtClean="0"/>
              <a:t>	an alphabetical list of references.</a:t>
            </a:r>
          </a:p>
          <a:p>
            <a:pPr>
              <a:buFont typeface="Wingdings 3" pitchFamily="18" charset="2"/>
              <a:buNone/>
            </a:pPr>
            <a:r>
              <a:rPr lang="en-GB" sz="2800" smtClean="0"/>
              <a:t>	                                       </a:t>
            </a:r>
            <a:endParaRPr lang="en-US" smtClean="0"/>
          </a:p>
        </p:txBody>
      </p:sp>
      <p:sp>
        <p:nvSpPr>
          <p:cNvPr id="3" name="Title 2"/>
          <p:cNvSpPr>
            <a:spLocks noGrp="1"/>
          </p:cNvSpPr>
          <p:nvPr>
            <p:ph type="title"/>
          </p:nvPr>
        </p:nvSpPr>
        <p:spPr/>
        <p:txBody>
          <a:bodyPr>
            <a:normAutofit fontScale="90000"/>
          </a:bodyPr>
          <a:lstStyle/>
          <a:p>
            <a:pPr algn="ctr" fontAlgn="auto">
              <a:spcAft>
                <a:spcPts val="0"/>
              </a:spcAft>
              <a:defRPr/>
            </a:pPr>
            <a:r>
              <a:rPr lang="en-GB" sz="4400" dirty="0" smtClean="0"/>
              <a:t>What is the Harvard Referencing System?</a:t>
            </a:r>
            <a:endParaRPr lang="en-US" dirty="0"/>
          </a:p>
        </p:txBody>
      </p:sp>
      <p:pic>
        <p:nvPicPr>
          <p:cNvPr id="16388" name="Picture 7" descr="MCj02317830000[1]"/>
          <p:cNvPicPr>
            <a:picLocks noChangeAspect="1" noChangeArrowheads="1"/>
          </p:cNvPicPr>
          <p:nvPr/>
        </p:nvPicPr>
        <p:blipFill>
          <a:blip r:embed="rId3" cstate="print"/>
          <a:srcRect/>
          <a:stretch>
            <a:fillRect/>
          </a:stretch>
        </p:blipFill>
        <p:spPr bwMode="auto">
          <a:xfrm>
            <a:off x="6772275" y="4429125"/>
            <a:ext cx="2371725" cy="223678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normAutofit fontScale="92500" lnSpcReduction="10000"/>
          </a:bodyPr>
          <a:lstStyle/>
          <a:p>
            <a:pPr marL="365760" indent="-256032" fontAlgn="auto">
              <a:lnSpc>
                <a:spcPct val="120000"/>
              </a:lnSpc>
              <a:spcAft>
                <a:spcPts val="0"/>
              </a:spcAft>
              <a:buFont typeface="Wingdings 3"/>
              <a:buChar char=""/>
              <a:defRPr/>
            </a:pPr>
            <a:r>
              <a:rPr lang="en-US" sz="2400" smtClean="0"/>
              <a:t>It ensures that the author's name and year of publication appear within the text </a:t>
            </a:r>
          </a:p>
          <a:p>
            <a:pPr marL="365760" indent="-256032" fontAlgn="auto">
              <a:lnSpc>
                <a:spcPct val="120000"/>
              </a:lnSpc>
              <a:spcAft>
                <a:spcPts val="0"/>
              </a:spcAft>
              <a:buFont typeface="Wingdings 3"/>
              <a:buChar char=""/>
              <a:defRPr/>
            </a:pPr>
            <a:endParaRPr lang="en-US" sz="2400" smtClean="0"/>
          </a:p>
          <a:p>
            <a:pPr marL="365760" indent="-256032" fontAlgn="auto">
              <a:lnSpc>
                <a:spcPct val="120000"/>
              </a:lnSpc>
              <a:spcAft>
                <a:spcPts val="0"/>
              </a:spcAft>
              <a:buFont typeface="Wingdings 3"/>
              <a:buChar char=""/>
              <a:defRPr/>
            </a:pPr>
            <a:r>
              <a:rPr lang="en-US" sz="2400" smtClean="0"/>
              <a:t>The alphabetical order of the reference list makes it easy to consult/browse </a:t>
            </a:r>
          </a:p>
          <a:p>
            <a:pPr marL="365760" indent="-256032" fontAlgn="auto">
              <a:lnSpc>
                <a:spcPct val="120000"/>
              </a:lnSpc>
              <a:spcAft>
                <a:spcPts val="0"/>
              </a:spcAft>
              <a:buFont typeface="Wingdings 3"/>
              <a:buChar char=""/>
              <a:defRPr/>
            </a:pPr>
            <a:endParaRPr lang="en-US" sz="2400" smtClean="0"/>
          </a:p>
          <a:p>
            <a:pPr marL="365760" indent="-256032" fontAlgn="auto">
              <a:lnSpc>
                <a:spcPct val="120000"/>
              </a:lnSpc>
              <a:spcAft>
                <a:spcPts val="0"/>
              </a:spcAft>
              <a:buFont typeface="Wingdings 3"/>
              <a:buChar char=""/>
              <a:defRPr/>
            </a:pPr>
            <a:r>
              <a:rPr lang="en-US" sz="2400" smtClean="0"/>
              <a:t>For each reference in the text, only one entry in the reference list is necessary, no matter how many times you use a reference</a:t>
            </a:r>
          </a:p>
          <a:p>
            <a:pPr marL="365760" indent="-256032" fontAlgn="auto">
              <a:lnSpc>
                <a:spcPct val="120000"/>
              </a:lnSpc>
              <a:spcAft>
                <a:spcPts val="0"/>
              </a:spcAft>
              <a:buFont typeface="Wingdings 3"/>
              <a:buChar char=""/>
              <a:defRPr/>
            </a:pPr>
            <a:r>
              <a:rPr lang="en-US" sz="2400" smtClean="0"/>
              <a:t>Harvard example:</a:t>
            </a:r>
          </a:p>
          <a:p>
            <a:pPr marL="365760" indent="-256032" fontAlgn="auto">
              <a:lnSpc>
                <a:spcPct val="120000"/>
              </a:lnSpc>
              <a:spcAft>
                <a:spcPts val="0"/>
              </a:spcAft>
              <a:buFont typeface="Wingdings" pitchFamily="2" charset="2"/>
              <a:buNone/>
              <a:defRPr/>
            </a:pPr>
            <a:r>
              <a:rPr lang="en-US" sz="2400" smtClean="0"/>
              <a:t> </a:t>
            </a:r>
          </a:p>
        </p:txBody>
      </p:sp>
      <p:sp>
        <p:nvSpPr>
          <p:cNvPr id="9218"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sz="3600" dirty="0" smtClean="0"/>
              <a:t>Advantages of the Harvard system</a:t>
            </a:r>
            <a:endParaRPr lang="en-US" sz="36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571500" y="1928813"/>
            <a:ext cx="7872413" cy="4525962"/>
          </a:xfrm>
        </p:spPr>
        <p:txBody>
          <a:bodyPr/>
          <a:lstStyle/>
          <a:p>
            <a:pPr marL="514350" indent="-514350">
              <a:buFont typeface="Arial" charset="0"/>
              <a:buAutoNum type="arabicPeriod"/>
            </a:pPr>
            <a:r>
              <a:rPr lang="en-US" sz="2800" smtClean="0"/>
              <a:t>Citations within the text (i.e. in-text references) </a:t>
            </a:r>
          </a:p>
          <a:p>
            <a:pPr marL="514350" indent="-514350">
              <a:buFont typeface="Arial" charset="0"/>
              <a:buAutoNum type="arabicPeriod"/>
            </a:pPr>
            <a:endParaRPr lang="en-US" sz="2800" smtClean="0"/>
          </a:p>
          <a:p>
            <a:pPr marL="514350" indent="-514350">
              <a:buFont typeface="Arial" charset="0"/>
              <a:buAutoNum type="arabicPeriod"/>
            </a:pPr>
            <a:r>
              <a:rPr lang="en-US" sz="2800" smtClean="0"/>
              <a:t>A list of references cited given at the end (or a bibliography)</a:t>
            </a:r>
            <a:endParaRPr lang="en-US" sz="2500" smtClean="0"/>
          </a:p>
        </p:txBody>
      </p:sp>
      <p:sp>
        <p:nvSpPr>
          <p:cNvPr id="10242" name="Rectangle 2"/>
          <p:cNvSpPr>
            <a:spLocks noGrp="1" noChangeArrowheads="1"/>
          </p:cNvSpPr>
          <p:nvPr>
            <p:ph type="title"/>
          </p:nvPr>
        </p:nvSpPr>
        <p:spPr/>
        <p:txBody>
          <a:bodyPr/>
          <a:lstStyle/>
          <a:p>
            <a:pPr fontAlgn="auto">
              <a:spcAft>
                <a:spcPts val="0"/>
              </a:spcAft>
              <a:defRPr/>
            </a:pPr>
            <a:r>
              <a:rPr lang="en-US" sz="3200" smtClean="0"/>
              <a:t>So…there are two aspects to learn: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1071563" y="1500188"/>
            <a:ext cx="7640637" cy="4625975"/>
          </a:xfrm>
        </p:spPr>
        <p:txBody>
          <a:bodyPr/>
          <a:lstStyle/>
          <a:p>
            <a:pPr algn="just"/>
            <a:r>
              <a:rPr lang="en-US" sz="2400" smtClean="0"/>
              <a:t>When you refer to, or quote, the work of other people in your own work this is a </a:t>
            </a:r>
            <a:r>
              <a:rPr lang="en-US" sz="2400" b="1" smtClean="0"/>
              <a:t>citation</a:t>
            </a:r>
            <a:r>
              <a:rPr lang="en-US" sz="2400" smtClean="0"/>
              <a:t>; you are </a:t>
            </a:r>
            <a:r>
              <a:rPr lang="en-US" sz="2400" b="1" smtClean="0"/>
              <a:t>citing</a:t>
            </a:r>
            <a:r>
              <a:rPr lang="en-US" sz="2400" smtClean="0"/>
              <a:t> someone else's ideas. </a:t>
            </a:r>
            <a:endParaRPr lang="en-US" sz="2400" b="1" smtClean="0">
              <a:hlinkClick r:id="" action="ppaction://noaction"/>
            </a:endParaRPr>
          </a:p>
          <a:p>
            <a:pPr>
              <a:buFont typeface="Wingdings 3" pitchFamily="18" charset="2"/>
              <a:buNone/>
            </a:pPr>
            <a:endParaRPr lang="en-US" sz="2400" b="1" smtClean="0"/>
          </a:p>
          <a:p>
            <a:r>
              <a:rPr lang="en-US" sz="2400" smtClean="0"/>
              <a:t>A </a:t>
            </a:r>
            <a:r>
              <a:rPr lang="en-US" sz="2400" b="1" smtClean="0"/>
              <a:t>reference</a:t>
            </a:r>
            <a:r>
              <a:rPr lang="en-US" sz="2400" smtClean="0"/>
              <a:t> is a piece of text that lists all the information a reader needs in order to identify and locate the source that you have </a:t>
            </a:r>
            <a:r>
              <a:rPr lang="en-US" sz="2400" b="1" smtClean="0"/>
              <a:t>cited</a:t>
            </a:r>
            <a:r>
              <a:rPr lang="en-US" sz="2400" smtClean="0"/>
              <a:t> in your work.</a:t>
            </a:r>
            <a:br>
              <a:rPr lang="en-US" sz="2400" smtClean="0"/>
            </a:br>
            <a:endParaRPr lang="en-US" sz="2400" smtClean="0"/>
          </a:p>
        </p:txBody>
      </p:sp>
      <p:sp>
        <p:nvSpPr>
          <p:cNvPr id="4098"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Citations and references</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500063" y="1628775"/>
            <a:ext cx="8643937" cy="5040313"/>
          </a:xfrm>
        </p:spPr>
        <p:txBody>
          <a:bodyPr/>
          <a:lstStyle/>
          <a:p>
            <a:pPr marL="0" indent="0">
              <a:lnSpc>
                <a:spcPct val="90000"/>
              </a:lnSpc>
              <a:buFont typeface="Wingdings" pitchFamily="2" charset="2"/>
              <a:buNone/>
            </a:pPr>
            <a:r>
              <a:rPr lang="en-US" sz="2100" smtClean="0"/>
              <a:t>Generally, when using the Harvard style, a reference in your paper requires only the name of the author (or authors) and the year of publication. For example:</a:t>
            </a:r>
          </a:p>
          <a:p>
            <a:pPr marL="0" indent="0">
              <a:lnSpc>
                <a:spcPct val="90000"/>
              </a:lnSpc>
              <a:buFont typeface="Wingdings" pitchFamily="2" charset="2"/>
              <a:buNone/>
            </a:pPr>
            <a:endParaRPr lang="en-US" sz="2100" smtClean="0"/>
          </a:p>
          <a:p>
            <a:pPr marL="0" indent="0">
              <a:lnSpc>
                <a:spcPct val="90000"/>
              </a:lnSpc>
              <a:buFont typeface="Wingdings" pitchFamily="2" charset="2"/>
              <a:buNone/>
            </a:pPr>
            <a:r>
              <a:rPr lang="en-US" sz="2100" smtClean="0"/>
              <a:t>One author:</a:t>
            </a:r>
          </a:p>
          <a:p>
            <a:pPr marL="539750" lvl="1" indent="3175">
              <a:lnSpc>
                <a:spcPct val="90000"/>
              </a:lnSpc>
              <a:buFont typeface="Wingdings" pitchFamily="2" charset="2"/>
              <a:buNone/>
            </a:pPr>
            <a:r>
              <a:rPr lang="en-US" sz="1900" smtClean="0"/>
              <a:t>As Deitel (2009) outlines: 'It would be dangerous to enable applets arriving from anywhere on the World Wide Web to be able to read files on the client system.'</a:t>
            </a:r>
          </a:p>
          <a:p>
            <a:pPr marL="0" indent="0">
              <a:lnSpc>
                <a:spcPct val="90000"/>
              </a:lnSpc>
              <a:buFont typeface="Wingdings" pitchFamily="2" charset="2"/>
              <a:buNone/>
            </a:pPr>
            <a:endParaRPr lang="en-US" sz="2100" smtClean="0"/>
          </a:p>
          <a:p>
            <a:pPr marL="0" indent="0">
              <a:lnSpc>
                <a:spcPct val="90000"/>
              </a:lnSpc>
              <a:buFont typeface="Wingdings" pitchFamily="2" charset="2"/>
              <a:buNone/>
            </a:pPr>
            <a:r>
              <a:rPr lang="en-US" sz="2100" smtClean="0"/>
              <a:t>Two authors of one work:</a:t>
            </a:r>
          </a:p>
          <a:p>
            <a:pPr marL="539750" lvl="1" indent="3175">
              <a:lnSpc>
                <a:spcPct val="90000"/>
              </a:lnSpc>
              <a:buFont typeface="Wingdings" pitchFamily="2" charset="2"/>
              <a:buNone/>
            </a:pPr>
            <a:r>
              <a:rPr lang="en-US" sz="1900" smtClean="0"/>
              <a:t>Rossetti and Revonsuo (2009) recently stated...</a:t>
            </a:r>
          </a:p>
          <a:p>
            <a:pPr marL="0" indent="0">
              <a:lnSpc>
                <a:spcPct val="90000"/>
              </a:lnSpc>
              <a:buFont typeface="Wingdings" pitchFamily="2" charset="2"/>
              <a:buNone/>
            </a:pPr>
            <a:endParaRPr lang="en-US" sz="2100" smtClean="0"/>
          </a:p>
          <a:p>
            <a:pPr marL="0" indent="0">
              <a:lnSpc>
                <a:spcPct val="90000"/>
              </a:lnSpc>
              <a:buFont typeface="Wingdings" pitchFamily="2" charset="2"/>
              <a:buNone/>
            </a:pPr>
            <a:r>
              <a:rPr lang="en-US" sz="2100" smtClean="0"/>
              <a:t>Three or more authors of one work:</a:t>
            </a:r>
          </a:p>
          <a:p>
            <a:pPr marL="539750" lvl="1" indent="3175">
              <a:lnSpc>
                <a:spcPct val="90000"/>
              </a:lnSpc>
              <a:buFont typeface="Wingdings" pitchFamily="2" charset="2"/>
              <a:buNone/>
            </a:pPr>
            <a:r>
              <a:rPr lang="en-US" sz="1900" smtClean="0"/>
              <a:t>Chavarria </a:t>
            </a:r>
            <a:r>
              <a:rPr lang="en-US" sz="1900" i="1" smtClean="0"/>
              <a:t>et al</a:t>
            </a:r>
            <a:r>
              <a:rPr lang="en-US" sz="1900" smtClean="0"/>
              <a:t> (2008) contend that…</a:t>
            </a:r>
          </a:p>
          <a:p>
            <a:pPr marL="0" indent="0">
              <a:lnSpc>
                <a:spcPct val="90000"/>
              </a:lnSpc>
              <a:buFont typeface="Wingdings" pitchFamily="2" charset="2"/>
              <a:buNone/>
            </a:pPr>
            <a:endParaRPr lang="en-US" sz="2100" smtClean="0"/>
          </a:p>
          <a:p>
            <a:pPr marL="0" indent="0">
              <a:lnSpc>
                <a:spcPct val="90000"/>
              </a:lnSpc>
              <a:buFont typeface="Wingdings" pitchFamily="2" charset="2"/>
              <a:buNone/>
            </a:pPr>
            <a:endParaRPr lang="en-US" sz="2100" smtClean="0"/>
          </a:p>
          <a:p>
            <a:pPr marL="0" indent="0">
              <a:lnSpc>
                <a:spcPct val="90000"/>
              </a:lnSpc>
              <a:buFont typeface="Wingdings" pitchFamily="2" charset="2"/>
              <a:buNone/>
            </a:pPr>
            <a:endParaRPr lang="en-US" sz="2100" smtClean="0"/>
          </a:p>
        </p:txBody>
      </p:sp>
      <p:sp>
        <p:nvSpPr>
          <p:cNvPr id="11266" name="Rectangle 2"/>
          <p:cNvSpPr>
            <a:spLocks noGrp="1" noChangeArrowheads="1"/>
          </p:cNvSpPr>
          <p:nvPr>
            <p:ph type="title"/>
          </p:nvPr>
        </p:nvSpPr>
        <p:spPr>
          <a:xfrm>
            <a:off x="0" y="301625"/>
            <a:ext cx="9144000" cy="1143000"/>
          </a:xfrm>
        </p:spPr>
        <p:txBody>
          <a:bodyPr/>
          <a:lstStyle/>
          <a:p>
            <a:pPr algn="ctr" fontAlgn="auto">
              <a:spcAft>
                <a:spcPts val="0"/>
              </a:spcAft>
              <a:defRPr/>
            </a:pPr>
            <a:r>
              <a:rPr lang="en-GB" sz="3200" dirty="0" smtClean="0"/>
              <a:t>Using citations within the text/main body of your report or paper</a:t>
            </a:r>
            <a:endParaRPr lang="en-US" sz="3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434">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857250" y="1628775"/>
            <a:ext cx="8286750" cy="5040313"/>
          </a:xfrm>
        </p:spPr>
        <p:txBody>
          <a:bodyPr>
            <a:normAutofit/>
          </a:bodyPr>
          <a:lstStyle/>
          <a:p>
            <a:pPr marL="365760" indent="-256032" fontAlgn="auto">
              <a:spcAft>
                <a:spcPts val="0"/>
              </a:spcAft>
              <a:buFont typeface="Wingdings 3"/>
              <a:buChar char=""/>
              <a:defRPr/>
            </a:pPr>
            <a:r>
              <a:rPr lang="en-US" sz="2400" dirty="0" smtClean="0"/>
              <a:t>If there is more than one reference by an author in the same year they are generally </a:t>
            </a:r>
            <a:r>
              <a:rPr lang="en-GB" sz="2400" dirty="0" smtClean="0"/>
              <a:t>labelled</a:t>
            </a:r>
            <a:r>
              <a:rPr lang="en-US" sz="2400" dirty="0" smtClean="0"/>
              <a:t> with a lower case letter (e.g. 2009a, 2009b).</a:t>
            </a:r>
          </a:p>
          <a:p>
            <a:pPr marL="621792" lvl="1" fontAlgn="auto">
              <a:spcBef>
                <a:spcPts val="324"/>
              </a:spcBef>
              <a:spcAft>
                <a:spcPts val="0"/>
              </a:spcAft>
              <a:buFont typeface="Verdana"/>
              <a:buChar char="◦"/>
              <a:defRPr/>
            </a:pPr>
            <a:r>
              <a:rPr lang="en-US" sz="2000" dirty="0" smtClean="0"/>
              <a:t>other researchers faced this problem (Stairs 2009a) while Stairs (2009b) recognised...</a:t>
            </a:r>
          </a:p>
          <a:p>
            <a:pPr marL="365760" indent="-256032" fontAlgn="auto">
              <a:spcAft>
                <a:spcPts val="0"/>
              </a:spcAft>
              <a:buFont typeface="Wingdings 3"/>
              <a:buChar char=""/>
              <a:defRPr/>
            </a:pPr>
            <a:endParaRPr lang="en-US" sz="2400" dirty="0" smtClean="0"/>
          </a:p>
          <a:p>
            <a:pPr marL="365760" indent="-256032" fontAlgn="auto">
              <a:spcAft>
                <a:spcPts val="0"/>
              </a:spcAft>
              <a:buFont typeface="Wingdings 3"/>
              <a:buChar char=""/>
              <a:defRPr/>
            </a:pPr>
            <a:r>
              <a:rPr lang="en-US" sz="2400" dirty="0" smtClean="0"/>
              <a:t>If the author's name is unknown you should give the title of the article, book or webpage.</a:t>
            </a:r>
          </a:p>
          <a:p>
            <a:pPr marL="621792" lvl="1" fontAlgn="auto">
              <a:spcBef>
                <a:spcPts val="324"/>
              </a:spcBef>
              <a:spcAft>
                <a:spcPts val="0"/>
              </a:spcAft>
              <a:buFont typeface="Verdana"/>
              <a:buChar char="◦"/>
              <a:defRPr/>
            </a:pPr>
            <a:r>
              <a:rPr lang="en-US" sz="2000" dirty="0" smtClean="0"/>
              <a:t>the worst election loss in the party's history (The Age 4 May, 1968, p.2)...</a:t>
            </a:r>
          </a:p>
          <a:p>
            <a:pPr marL="0" indent="0" fontAlgn="auto">
              <a:lnSpc>
                <a:spcPct val="90000"/>
              </a:lnSpc>
              <a:spcAft>
                <a:spcPts val="0"/>
              </a:spcAft>
              <a:buFont typeface="Wingdings" pitchFamily="2" charset="2"/>
              <a:buNone/>
              <a:defRPr/>
            </a:pPr>
            <a:endParaRPr lang="en-US" sz="2100" dirty="0" smtClean="0"/>
          </a:p>
          <a:p>
            <a:pPr marL="0" indent="0" fontAlgn="auto">
              <a:lnSpc>
                <a:spcPct val="90000"/>
              </a:lnSpc>
              <a:spcAft>
                <a:spcPts val="0"/>
              </a:spcAft>
              <a:buFont typeface="Wingdings" pitchFamily="2" charset="2"/>
              <a:buNone/>
              <a:defRPr/>
            </a:pPr>
            <a:endParaRPr lang="en-US" sz="2100" dirty="0" smtClean="0"/>
          </a:p>
          <a:p>
            <a:pPr marL="0" indent="0" fontAlgn="auto">
              <a:lnSpc>
                <a:spcPct val="90000"/>
              </a:lnSpc>
              <a:spcAft>
                <a:spcPts val="0"/>
              </a:spcAft>
              <a:buFont typeface="Wingdings" pitchFamily="2" charset="2"/>
              <a:buNone/>
              <a:defRPr/>
            </a:pPr>
            <a:endParaRPr lang="en-US" sz="2100" dirty="0" smtClean="0"/>
          </a:p>
        </p:txBody>
      </p:sp>
      <p:sp>
        <p:nvSpPr>
          <p:cNvPr id="12290" name="Rectangle 2"/>
          <p:cNvSpPr>
            <a:spLocks noGrp="1" noChangeArrowheads="1"/>
          </p:cNvSpPr>
          <p:nvPr>
            <p:ph type="title"/>
          </p:nvPr>
        </p:nvSpPr>
        <p:spPr>
          <a:xfrm>
            <a:off x="0" y="301625"/>
            <a:ext cx="9144000" cy="1143000"/>
          </a:xfrm>
        </p:spPr>
        <p:txBody>
          <a:bodyPr/>
          <a:lstStyle/>
          <a:p>
            <a:pPr algn="ctr" fontAlgn="auto">
              <a:spcAft>
                <a:spcPts val="0"/>
              </a:spcAft>
              <a:defRPr/>
            </a:pPr>
            <a:r>
              <a:rPr lang="en-GB" sz="3200" dirty="0" smtClean="0"/>
              <a:t>Using citations within the text/main body of your report or paper</a:t>
            </a:r>
            <a:endParaRPr lang="en-US" sz="3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857250" y="1628775"/>
            <a:ext cx="8286750" cy="5040313"/>
          </a:xfrm>
        </p:spPr>
        <p:txBody>
          <a:bodyPr>
            <a:normAutofit/>
          </a:bodyPr>
          <a:lstStyle/>
          <a:p>
            <a:pPr marL="365760" indent="-256032" fontAlgn="auto">
              <a:spcAft>
                <a:spcPts val="0"/>
              </a:spcAft>
              <a:buFont typeface="Wingdings 3"/>
              <a:buChar char=""/>
              <a:defRPr/>
            </a:pPr>
            <a:r>
              <a:rPr lang="en-US" sz="2200" dirty="0" smtClean="0"/>
              <a:t>Secondary referencing is when one author is referring to the work of another and the primary (original) source is not available. You should cite the primary source and the source you have read e.g. (Fiedler and </a:t>
            </a:r>
            <a:r>
              <a:rPr lang="en-US" sz="2200" dirty="0" err="1" smtClean="0"/>
              <a:t>Chemers</a:t>
            </a:r>
            <a:r>
              <a:rPr lang="en-US" sz="2200" dirty="0" smtClean="0"/>
              <a:t>, 2004, cited in Douglass, 2009). </a:t>
            </a:r>
          </a:p>
          <a:p>
            <a:pPr marL="621792" lvl="1" fontAlgn="auto">
              <a:spcBef>
                <a:spcPts val="324"/>
              </a:spcBef>
              <a:spcAft>
                <a:spcPts val="0"/>
              </a:spcAft>
              <a:buFont typeface="Verdana"/>
              <a:buChar char="◦"/>
              <a:defRPr/>
            </a:pPr>
            <a:endParaRPr lang="en-US" sz="2200" dirty="0" smtClean="0"/>
          </a:p>
          <a:p>
            <a:pPr marL="365760" indent="-256032" fontAlgn="auto">
              <a:spcAft>
                <a:spcPts val="0"/>
              </a:spcAft>
              <a:buFont typeface="Wingdings 3"/>
              <a:buChar char=""/>
              <a:defRPr/>
            </a:pPr>
            <a:r>
              <a:rPr lang="en-US" sz="2200" dirty="0" smtClean="0"/>
              <a:t>In the list of references at the end of your work only include the reference where you read about the original work. You cannot include details about the original study as you have not read it. </a:t>
            </a:r>
          </a:p>
          <a:p>
            <a:pPr marL="365760" indent="-256032" fontAlgn="auto">
              <a:spcAft>
                <a:spcPts val="0"/>
              </a:spcAft>
              <a:buFont typeface="Wingdings 3"/>
              <a:buChar char=""/>
              <a:defRPr/>
            </a:pPr>
            <a:endParaRPr lang="en-US" sz="2200" dirty="0" smtClean="0"/>
          </a:p>
          <a:p>
            <a:pPr marL="365760" indent="-256032" fontAlgn="auto">
              <a:spcAft>
                <a:spcPts val="0"/>
              </a:spcAft>
              <a:buFont typeface="Wingdings 3"/>
              <a:buChar char=""/>
              <a:defRPr/>
            </a:pPr>
            <a:r>
              <a:rPr lang="en-US" sz="2200" dirty="0" smtClean="0"/>
              <a:t>Don’t over-use secondary referencing</a:t>
            </a:r>
          </a:p>
          <a:p>
            <a:pPr marL="365760" indent="-256032" fontAlgn="auto">
              <a:spcAft>
                <a:spcPts val="0"/>
              </a:spcAft>
              <a:buFont typeface="Wingdings 3"/>
              <a:buChar char=""/>
              <a:defRPr/>
            </a:pPr>
            <a:endParaRPr lang="en-US" sz="2200" dirty="0" smtClean="0"/>
          </a:p>
          <a:p>
            <a:pPr marL="0" indent="0" fontAlgn="auto">
              <a:lnSpc>
                <a:spcPct val="90000"/>
              </a:lnSpc>
              <a:spcAft>
                <a:spcPts val="0"/>
              </a:spcAft>
              <a:buFont typeface="Wingdings" pitchFamily="2" charset="2"/>
              <a:buNone/>
              <a:defRPr/>
            </a:pPr>
            <a:endParaRPr lang="en-US" sz="2200" dirty="0" smtClean="0"/>
          </a:p>
          <a:p>
            <a:pPr marL="0" indent="0" fontAlgn="auto">
              <a:lnSpc>
                <a:spcPct val="90000"/>
              </a:lnSpc>
              <a:spcAft>
                <a:spcPts val="0"/>
              </a:spcAft>
              <a:buFont typeface="Wingdings" pitchFamily="2" charset="2"/>
              <a:buNone/>
              <a:defRPr/>
            </a:pPr>
            <a:endParaRPr lang="en-US" sz="2200" dirty="0" smtClean="0"/>
          </a:p>
          <a:p>
            <a:pPr marL="0" indent="0" fontAlgn="auto">
              <a:lnSpc>
                <a:spcPct val="90000"/>
              </a:lnSpc>
              <a:spcAft>
                <a:spcPts val="0"/>
              </a:spcAft>
              <a:buFont typeface="Wingdings" pitchFamily="2" charset="2"/>
              <a:buNone/>
              <a:defRPr/>
            </a:pPr>
            <a:endParaRPr lang="en-US" sz="2200" dirty="0" smtClean="0"/>
          </a:p>
        </p:txBody>
      </p:sp>
      <p:sp>
        <p:nvSpPr>
          <p:cNvPr id="41986" name="Rectangle 2"/>
          <p:cNvSpPr>
            <a:spLocks noGrp="1" noChangeArrowheads="1"/>
          </p:cNvSpPr>
          <p:nvPr>
            <p:ph type="title"/>
          </p:nvPr>
        </p:nvSpPr>
        <p:spPr>
          <a:xfrm>
            <a:off x="0" y="301625"/>
            <a:ext cx="9144000" cy="1143000"/>
          </a:xfrm>
        </p:spPr>
        <p:txBody>
          <a:bodyPr>
            <a:normAutofit fontScale="90000"/>
          </a:bodyPr>
          <a:lstStyle/>
          <a:p>
            <a:pPr algn="ctr" fontAlgn="auto">
              <a:spcAft>
                <a:spcPts val="0"/>
              </a:spcAft>
              <a:defRPr/>
            </a:pPr>
            <a:r>
              <a:rPr lang="en-GB" sz="3200" dirty="0" smtClean="0">
                <a:solidFill>
                  <a:schemeClr val="accent6">
                    <a:lumMod val="50000"/>
                  </a:schemeClr>
                </a:solidFill>
                <a:ea typeface="+mn-ea"/>
                <a:cs typeface="+mn-cs"/>
              </a:rPr>
              <a:t>Secondary referencing </a:t>
            </a:r>
            <a:r>
              <a:rPr lang="en-GB" sz="3200" dirty="0" smtClean="0"/>
              <a:t>within the text/main body of your report or paper</a:t>
            </a:r>
            <a:endParaRPr lang="en-US" sz="3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0" y="1428750"/>
            <a:ext cx="9144000" cy="4643438"/>
          </a:xfrm>
        </p:spPr>
        <p:txBody>
          <a:bodyPr>
            <a:normAutofit lnSpcReduction="10000"/>
          </a:bodyPr>
          <a:lstStyle/>
          <a:p>
            <a:pPr marL="514350" indent="-514350" fontAlgn="auto">
              <a:spcAft>
                <a:spcPts val="0"/>
              </a:spcAft>
              <a:buFont typeface="+mj-lt"/>
              <a:buAutoNum type="arabicPeriod"/>
              <a:defRPr/>
            </a:pPr>
            <a:r>
              <a:rPr lang="en-US" sz="2400" dirty="0" smtClean="0"/>
              <a:t>A reference may be placed at the end of a sentence (before the concluding punctuation (with no punctuation between the two items). </a:t>
            </a:r>
          </a:p>
          <a:p>
            <a:pPr marL="514350" indent="-514350" fontAlgn="auto">
              <a:spcAft>
                <a:spcPts val="0"/>
              </a:spcAft>
              <a:buFont typeface="Wingdings 3" pitchFamily="18" charset="2"/>
              <a:buNone/>
              <a:defRPr/>
            </a:pPr>
            <a:r>
              <a:rPr lang="en-US" sz="2400" dirty="0" smtClean="0"/>
              <a:t>For example:</a:t>
            </a:r>
          </a:p>
          <a:p>
            <a:pPr marL="621792" lvl="1" fontAlgn="auto">
              <a:spcBef>
                <a:spcPts val="324"/>
              </a:spcBef>
              <a:spcAft>
                <a:spcPts val="0"/>
              </a:spcAft>
              <a:buFont typeface="Verdana"/>
              <a:buChar char="◦"/>
              <a:defRPr/>
            </a:pPr>
            <a:r>
              <a:rPr lang="en-US" sz="2400" dirty="0" smtClean="0"/>
              <a:t>...as one writer put it ‘the darkest days were still ahead’ (Weston 2008, p.45).</a:t>
            </a:r>
          </a:p>
          <a:p>
            <a:pPr marL="457200" indent="-457200" fontAlgn="auto">
              <a:spcAft>
                <a:spcPts val="0"/>
              </a:spcAft>
              <a:buFont typeface="+mj-lt"/>
              <a:buAutoNum type="arabicPeriod" startAt="2"/>
              <a:defRPr/>
            </a:pPr>
            <a:r>
              <a:rPr lang="en-US" sz="2400" dirty="0" smtClean="0"/>
              <a:t>Alternatively, the author's surname may be integrated into the text, followed immediately by the year of publication in brackets.</a:t>
            </a:r>
          </a:p>
          <a:p>
            <a:pPr marL="621792" lvl="1" fontAlgn="auto">
              <a:spcBef>
                <a:spcPts val="324"/>
              </a:spcBef>
              <a:spcAft>
                <a:spcPts val="0"/>
              </a:spcAft>
              <a:buFont typeface="Verdana"/>
              <a:buChar char="◦"/>
              <a:defRPr/>
            </a:pPr>
            <a:r>
              <a:rPr lang="en-US" sz="2400" dirty="0" smtClean="0"/>
              <a:t>Weston (2008) has argued that...</a:t>
            </a:r>
          </a:p>
          <a:p>
            <a:pPr marL="621792" lvl="1" fontAlgn="auto">
              <a:spcBef>
                <a:spcPts val="324"/>
              </a:spcBef>
              <a:spcAft>
                <a:spcPts val="0"/>
              </a:spcAft>
              <a:buFont typeface="Verdana"/>
              <a:buChar char="◦"/>
              <a:defRPr/>
            </a:pPr>
            <a:endParaRPr lang="en-US" sz="2400" dirty="0" smtClean="0"/>
          </a:p>
          <a:p>
            <a:pPr marL="365760" indent="-256032" fontAlgn="auto">
              <a:spcAft>
                <a:spcPts val="0"/>
              </a:spcAft>
              <a:buFont typeface="Wingdings 3"/>
              <a:buChar char=""/>
              <a:defRPr/>
            </a:pPr>
            <a:r>
              <a:rPr lang="en-US" sz="2000" dirty="0" smtClean="0"/>
              <a:t>NB Direct quotes require page numbers &amp; quotation marks</a:t>
            </a:r>
          </a:p>
          <a:p>
            <a:pPr marL="621792" lvl="1" fontAlgn="auto">
              <a:spcBef>
                <a:spcPts val="324"/>
              </a:spcBef>
              <a:spcAft>
                <a:spcPts val="0"/>
              </a:spcAft>
              <a:buFont typeface="Verdana"/>
              <a:buChar char="◦"/>
              <a:defRPr/>
            </a:pPr>
            <a:endParaRPr lang="en-US" sz="2400" dirty="0" smtClean="0"/>
          </a:p>
          <a:p>
            <a:pPr marL="0" indent="0" fontAlgn="auto">
              <a:lnSpc>
                <a:spcPct val="90000"/>
              </a:lnSpc>
              <a:spcAft>
                <a:spcPts val="0"/>
              </a:spcAft>
              <a:buFont typeface="Wingdings" pitchFamily="2" charset="2"/>
              <a:buNone/>
              <a:defRPr/>
            </a:pPr>
            <a:endParaRPr lang="en-US" sz="2400" dirty="0" smtClean="0"/>
          </a:p>
          <a:p>
            <a:pPr marL="0" indent="0" fontAlgn="auto">
              <a:lnSpc>
                <a:spcPct val="90000"/>
              </a:lnSpc>
              <a:spcAft>
                <a:spcPts val="0"/>
              </a:spcAft>
              <a:buFont typeface="Wingdings" pitchFamily="2" charset="2"/>
              <a:buNone/>
              <a:defRPr/>
            </a:pPr>
            <a:endParaRPr lang="en-US" sz="2400" dirty="0" smtClean="0"/>
          </a:p>
          <a:p>
            <a:pPr marL="0" indent="0" fontAlgn="auto">
              <a:lnSpc>
                <a:spcPct val="90000"/>
              </a:lnSpc>
              <a:spcAft>
                <a:spcPts val="0"/>
              </a:spcAft>
              <a:buFont typeface="Wingdings" pitchFamily="2" charset="2"/>
              <a:buNone/>
              <a:defRPr/>
            </a:pPr>
            <a:endParaRPr lang="en-US" sz="2400" dirty="0" smtClean="0"/>
          </a:p>
        </p:txBody>
      </p:sp>
      <p:sp>
        <p:nvSpPr>
          <p:cNvPr id="14338" name="Rectangle 2"/>
          <p:cNvSpPr>
            <a:spLocks noGrp="1" noChangeArrowheads="1"/>
          </p:cNvSpPr>
          <p:nvPr>
            <p:ph type="title"/>
          </p:nvPr>
        </p:nvSpPr>
        <p:spPr>
          <a:xfrm>
            <a:off x="0" y="-24"/>
            <a:ext cx="9144000" cy="1143000"/>
          </a:xfrm>
        </p:spPr>
        <p:txBody>
          <a:bodyPr>
            <a:normAutofit fontScale="90000"/>
          </a:bodyPr>
          <a:lstStyle/>
          <a:p>
            <a:pPr algn="ctr" fontAlgn="auto">
              <a:spcAft>
                <a:spcPts val="0"/>
              </a:spcAft>
              <a:defRPr/>
            </a:pPr>
            <a:r>
              <a:rPr lang="en-GB" sz="3200" dirty="0" smtClean="0"/>
              <a:t>Where to place the citations within the text/main body of your report or paper</a:t>
            </a:r>
            <a:endParaRPr lang="en-US" sz="3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198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98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500063" y="1500188"/>
            <a:ext cx="8643937" cy="4357687"/>
          </a:xfrm>
        </p:spPr>
        <p:txBody>
          <a:bodyPr>
            <a:normAutofit fontScale="92500" lnSpcReduction="10000"/>
          </a:bodyPr>
          <a:lstStyle/>
          <a:p>
            <a:pPr marL="0" indent="0" fontAlgn="auto">
              <a:spcAft>
                <a:spcPts val="0"/>
              </a:spcAft>
              <a:buFont typeface="Wingdings" pitchFamily="2" charset="2"/>
              <a:buNone/>
              <a:defRPr/>
            </a:pPr>
            <a:r>
              <a:rPr lang="en-GB" sz="2200" b="1" dirty="0" smtClean="0"/>
              <a:t>For example:</a:t>
            </a:r>
          </a:p>
          <a:p>
            <a:pPr marL="0" indent="0" fontAlgn="auto">
              <a:spcAft>
                <a:spcPts val="0"/>
              </a:spcAft>
              <a:buFont typeface="Wingdings" pitchFamily="2" charset="2"/>
              <a:buNone/>
              <a:defRPr/>
            </a:pPr>
            <a:r>
              <a:rPr lang="en-GB" sz="2200" dirty="0" smtClean="0"/>
              <a:t>In an investigation conducted in large factories, Gibbs (2009) reported that absenteeism was higher on the night shift than the day. </a:t>
            </a:r>
          </a:p>
          <a:p>
            <a:pPr marL="0" indent="0" fontAlgn="auto">
              <a:spcAft>
                <a:spcPts val="0"/>
              </a:spcAft>
              <a:buFont typeface="Wingdings" pitchFamily="2" charset="2"/>
              <a:buNone/>
              <a:defRPr/>
            </a:pPr>
            <a:r>
              <a:rPr lang="en-GB" sz="2400" b="1" u="sng" dirty="0" smtClean="0"/>
              <a:t>OR</a:t>
            </a:r>
            <a:endParaRPr lang="en-GB" sz="2200" dirty="0" smtClean="0"/>
          </a:p>
          <a:p>
            <a:pPr marL="0" indent="0" fontAlgn="auto">
              <a:spcAft>
                <a:spcPts val="0"/>
              </a:spcAft>
              <a:buFont typeface="Wingdings" pitchFamily="2" charset="2"/>
              <a:buNone/>
              <a:defRPr/>
            </a:pPr>
            <a:r>
              <a:rPr lang="en-GB" sz="2200" dirty="0" smtClean="0"/>
              <a:t>In an investigation conducted in large factories, it has been reported that absenteeism was higher on the night shift than the day (Gibbs 2009).   </a:t>
            </a:r>
          </a:p>
          <a:p>
            <a:pPr marL="0" indent="0" fontAlgn="auto">
              <a:spcAft>
                <a:spcPts val="0"/>
              </a:spcAft>
              <a:buFont typeface="Wingdings" pitchFamily="2" charset="2"/>
              <a:buNone/>
              <a:defRPr/>
            </a:pPr>
            <a:r>
              <a:rPr lang="en-GB" sz="2400" b="1" u="sng" dirty="0" smtClean="0"/>
              <a:t>OR</a:t>
            </a:r>
            <a:endParaRPr lang="en-GB" sz="2200" dirty="0" smtClean="0"/>
          </a:p>
          <a:p>
            <a:pPr marL="0" indent="0" fontAlgn="auto">
              <a:spcAft>
                <a:spcPts val="0"/>
              </a:spcAft>
              <a:buFont typeface="Wingdings" pitchFamily="2" charset="2"/>
              <a:buNone/>
              <a:defRPr/>
            </a:pPr>
            <a:r>
              <a:rPr lang="en-GB" sz="2200" dirty="0" smtClean="0"/>
              <a:t>In an investigation conducted in large factories, it has been reported that </a:t>
            </a:r>
            <a:r>
              <a:rPr lang="en-GB" sz="2200" i="1" dirty="0" smtClean="0"/>
              <a:t>‘absenteeism on the night shift was measured and found in every instance to be significantly higher than that on the day shift’</a:t>
            </a:r>
            <a:r>
              <a:rPr lang="en-GB" sz="2200" dirty="0" smtClean="0"/>
              <a:t> (Gibbs 2009, p. 45). </a:t>
            </a:r>
          </a:p>
          <a:p>
            <a:pPr marL="0" indent="0" fontAlgn="auto">
              <a:lnSpc>
                <a:spcPct val="80000"/>
              </a:lnSpc>
              <a:spcAft>
                <a:spcPts val="0"/>
              </a:spcAft>
              <a:buFont typeface="Wingdings" pitchFamily="2" charset="2"/>
              <a:buNone/>
              <a:defRPr/>
            </a:pPr>
            <a:endParaRPr lang="en-GB" sz="2200" dirty="0" smtClean="0"/>
          </a:p>
          <a:p>
            <a:pPr marL="0" indent="0" fontAlgn="auto">
              <a:lnSpc>
                <a:spcPct val="80000"/>
              </a:lnSpc>
              <a:spcAft>
                <a:spcPts val="0"/>
              </a:spcAft>
              <a:buFont typeface="Wingdings" pitchFamily="2" charset="2"/>
              <a:buNone/>
              <a:defRPr/>
            </a:pPr>
            <a:endParaRPr lang="en-US" sz="2200" dirty="0" smtClean="0"/>
          </a:p>
        </p:txBody>
      </p:sp>
      <p:sp>
        <p:nvSpPr>
          <p:cNvPr id="15362" name="Rectangle 2"/>
          <p:cNvSpPr>
            <a:spLocks noGrp="1" noChangeArrowheads="1"/>
          </p:cNvSpPr>
          <p:nvPr>
            <p:ph type="title"/>
          </p:nvPr>
        </p:nvSpPr>
        <p:spPr>
          <a:xfrm>
            <a:off x="0" y="301625"/>
            <a:ext cx="9144000" cy="1143000"/>
          </a:xfrm>
        </p:spPr>
        <p:txBody>
          <a:bodyPr/>
          <a:lstStyle/>
          <a:p>
            <a:pPr algn="ctr" fontAlgn="auto">
              <a:spcAft>
                <a:spcPts val="0"/>
              </a:spcAft>
              <a:defRPr/>
            </a:pPr>
            <a:r>
              <a:rPr lang="en-GB" sz="3200" dirty="0" smtClean="0"/>
              <a:t>Using citations within the text/main body of your report or paper</a:t>
            </a:r>
            <a:endParaRPr lang="en-US" sz="3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idx="1"/>
          </p:nvPr>
        </p:nvSpPr>
        <p:spPr>
          <a:xfrm>
            <a:off x="0" y="1827213"/>
            <a:ext cx="9144000" cy="4114800"/>
          </a:xfrm>
        </p:spPr>
        <p:txBody>
          <a:bodyPr/>
          <a:lstStyle/>
          <a:p>
            <a:r>
              <a:rPr lang="en-GB" sz="2600" smtClean="0"/>
              <a:t>Don’t over-use direct quotes</a:t>
            </a:r>
            <a:endParaRPr lang="en-GB" sz="2000" smtClean="0"/>
          </a:p>
          <a:p>
            <a:r>
              <a:rPr lang="en-GB" sz="2600" smtClean="0"/>
              <a:t>Instead, paraphrase to demonstrate you understand the work of others.</a:t>
            </a:r>
          </a:p>
          <a:p>
            <a:r>
              <a:rPr lang="en-GB" sz="2600" smtClean="0"/>
              <a:t>You must provide page numbers for direct quotes.</a:t>
            </a:r>
          </a:p>
          <a:p>
            <a:pPr>
              <a:buFont typeface="Wingdings 3" pitchFamily="18" charset="2"/>
              <a:buNone/>
            </a:pPr>
            <a:r>
              <a:rPr lang="en-GB" sz="2600" smtClean="0"/>
              <a:t>	e.g. (Weston 2009, p.23)</a:t>
            </a:r>
          </a:p>
          <a:p>
            <a:r>
              <a:rPr lang="en-GB" sz="2600" smtClean="0"/>
              <a:t>You must use quotation marks (single)</a:t>
            </a:r>
          </a:p>
        </p:txBody>
      </p:sp>
      <p:sp>
        <p:nvSpPr>
          <p:cNvPr id="16386"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Use of direct quotes</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0" y="1357313"/>
            <a:ext cx="9144000" cy="4841875"/>
          </a:xfrm>
        </p:spPr>
        <p:txBody>
          <a:bodyPr/>
          <a:lstStyle/>
          <a:p>
            <a:r>
              <a:rPr lang="en-GB" sz="2500" b="1" smtClean="0"/>
              <a:t>Write in the third person</a:t>
            </a:r>
            <a:r>
              <a:rPr lang="en-GB" sz="2500" smtClean="0"/>
              <a:t>.  </a:t>
            </a:r>
          </a:p>
          <a:p>
            <a:r>
              <a:rPr lang="en-GB" sz="2500" smtClean="0"/>
              <a:t>For example, rather than </a:t>
            </a:r>
            <a:r>
              <a:rPr lang="en-GB" sz="2500" i="1" smtClean="0"/>
              <a:t>‘ I found…’</a:t>
            </a:r>
            <a:r>
              <a:rPr lang="en-GB" sz="2500" smtClean="0"/>
              <a:t> you should say something like </a:t>
            </a:r>
            <a:r>
              <a:rPr lang="en-GB" sz="2500" i="1" smtClean="0"/>
              <a:t>‘</a:t>
            </a:r>
            <a:r>
              <a:rPr lang="en-GB" sz="2500" smtClean="0"/>
              <a:t>It was evident…’.</a:t>
            </a:r>
          </a:p>
          <a:p>
            <a:r>
              <a:rPr lang="en-GB" sz="2500" smtClean="0"/>
              <a:t>‘</a:t>
            </a:r>
            <a:r>
              <a:rPr lang="en-GB" sz="2500" i="1" smtClean="0"/>
              <a:t>I believe that</a:t>
            </a:r>
            <a:r>
              <a:rPr lang="en-GB" sz="2500" smtClean="0"/>
              <a:t>...’ – ‘It is believed to be the case that...’</a:t>
            </a:r>
          </a:p>
          <a:p>
            <a:r>
              <a:rPr lang="en-GB" sz="2500" smtClean="0"/>
              <a:t>‘</a:t>
            </a:r>
            <a:r>
              <a:rPr lang="en-GB" sz="2500" i="1" smtClean="0"/>
              <a:t>I think this is the right course to take</a:t>
            </a:r>
            <a:r>
              <a:rPr lang="en-GB" sz="2500" smtClean="0"/>
              <a:t>’ – ‘This appears to be the right course to take’</a:t>
            </a:r>
          </a:p>
          <a:p>
            <a:r>
              <a:rPr lang="en-GB" sz="2500" smtClean="0"/>
              <a:t>‘</a:t>
            </a:r>
            <a:r>
              <a:rPr lang="en-GB" sz="2500" i="1" smtClean="0"/>
              <a:t>To me, this argument is weak</a:t>
            </a:r>
            <a:r>
              <a:rPr lang="en-GB" sz="2500" smtClean="0"/>
              <a:t>...’ – ‘Clearly, there are weaknesses in this argument...’</a:t>
            </a:r>
          </a:p>
          <a:p>
            <a:pPr>
              <a:buFont typeface="Wingdings 3" pitchFamily="18" charset="2"/>
              <a:buNone/>
            </a:pPr>
            <a:endParaRPr lang="en-GB" sz="2500" smtClean="0"/>
          </a:p>
          <a:p>
            <a:r>
              <a:rPr lang="en-GB" sz="2500" b="1" smtClean="0"/>
              <a:t>Don’t use the first person ( I, We, Us)</a:t>
            </a:r>
            <a:endParaRPr lang="en-GB" sz="2500" smtClean="0"/>
          </a:p>
        </p:txBody>
      </p:sp>
      <p:sp>
        <p:nvSpPr>
          <p:cNvPr id="18434"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Writing style</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500" smtClean="0"/>
              <a:t>Use a formal style of writing.  For example: </a:t>
            </a:r>
          </a:p>
          <a:p>
            <a:pPr lvl="1"/>
            <a:r>
              <a:rPr lang="en-GB" sz="2100" smtClean="0"/>
              <a:t>no contractions – </a:t>
            </a:r>
            <a:r>
              <a:rPr lang="en-GB" sz="2100" i="1" smtClean="0"/>
              <a:t>‘it’s’</a:t>
            </a:r>
            <a:r>
              <a:rPr lang="en-GB" sz="2100" smtClean="0"/>
              <a:t>  should be </a:t>
            </a:r>
            <a:r>
              <a:rPr lang="en-GB" sz="2100" i="1" smtClean="0"/>
              <a:t>‘it is’, ‘don’t’ = ‘do not’</a:t>
            </a:r>
            <a:r>
              <a:rPr lang="en-GB" sz="2100" smtClean="0"/>
              <a:t>.</a:t>
            </a:r>
          </a:p>
          <a:p>
            <a:pPr lvl="1"/>
            <a:r>
              <a:rPr lang="en-GB" sz="2100" smtClean="0"/>
              <a:t>Avoid slang – ‘</a:t>
            </a:r>
            <a:r>
              <a:rPr lang="en-GB" sz="2100" i="1" smtClean="0"/>
              <a:t>if you pay peanuts you get monkeys</a:t>
            </a:r>
            <a:r>
              <a:rPr lang="en-GB" sz="2100" smtClean="0"/>
              <a:t>’</a:t>
            </a:r>
          </a:p>
          <a:p>
            <a:pPr lvl="1">
              <a:buFont typeface="Verdana" pitchFamily="34" charset="0"/>
              <a:buNone/>
            </a:pPr>
            <a:endParaRPr lang="en-GB" sz="2100" smtClean="0"/>
          </a:p>
          <a:p>
            <a:r>
              <a:rPr lang="en-GB" sz="2500" smtClean="0"/>
              <a:t>Always, always, always: </a:t>
            </a:r>
          </a:p>
          <a:p>
            <a:pPr lvl="1"/>
            <a:r>
              <a:rPr lang="en-GB" sz="2100" smtClean="0"/>
              <a:t>SPELLCHECK your work.  </a:t>
            </a:r>
          </a:p>
          <a:p>
            <a:pPr lvl="1"/>
            <a:r>
              <a:rPr lang="en-GB" sz="2100" smtClean="0"/>
              <a:t>Also grammar check.  </a:t>
            </a:r>
          </a:p>
          <a:p>
            <a:pPr lvl="1"/>
            <a:r>
              <a:rPr lang="en-GB" sz="2100" smtClean="0"/>
              <a:t>Get somebody to proof-read your work where possible.</a:t>
            </a:r>
            <a:r>
              <a:rPr lang="en-US" sz="2100" smtClean="0"/>
              <a:t> </a:t>
            </a:r>
          </a:p>
          <a:p>
            <a:endParaRPr lang="en-US" smtClean="0"/>
          </a:p>
        </p:txBody>
      </p:sp>
      <p:sp>
        <p:nvSpPr>
          <p:cNvPr id="3" name="Title 2"/>
          <p:cNvSpPr>
            <a:spLocks noGrp="1"/>
          </p:cNvSpPr>
          <p:nvPr>
            <p:ph type="title"/>
          </p:nvPr>
        </p:nvSpPr>
        <p:spPr/>
        <p:txBody>
          <a:bodyPr/>
          <a:lstStyle/>
          <a:p>
            <a:pPr algn="ctr" fontAlgn="auto">
              <a:spcAft>
                <a:spcPts val="0"/>
              </a:spcAft>
              <a:defRPr/>
            </a:pPr>
            <a:r>
              <a:rPr lang="en-GB" dirty="0" smtClean="0"/>
              <a:t>Writing Style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Grp="1" noChangeArrowheads="1"/>
          </p:cNvSpPr>
          <p:nvPr>
            <p:ph idx="1"/>
          </p:nvPr>
        </p:nvSpPr>
        <p:spPr>
          <a:xfrm>
            <a:off x="857250" y="1628775"/>
            <a:ext cx="7500938" cy="4086225"/>
          </a:xfrm>
        </p:spPr>
        <p:txBody>
          <a:bodyPr/>
          <a:lstStyle/>
          <a:p>
            <a:pPr algn="just">
              <a:lnSpc>
                <a:spcPct val="90000"/>
              </a:lnSpc>
            </a:pPr>
            <a:r>
              <a:rPr lang="en-GB" sz="2800" smtClean="0"/>
              <a:t>At the end of you paper you must provide a list of all references cited in the main body of the paper.</a:t>
            </a:r>
          </a:p>
          <a:p>
            <a:pPr algn="just">
              <a:lnSpc>
                <a:spcPct val="90000"/>
              </a:lnSpc>
            </a:pPr>
            <a:r>
              <a:rPr lang="en-GB" sz="2800" smtClean="0"/>
              <a:t>An individual reference is made by putting together all the details needed to find a piece of information in a specified order.</a:t>
            </a:r>
          </a:p>
          <a:p>
            <a:pPr algn="just">
              <a:lnSpc>
                <a:spcPct val="90000"/>
              </a:lnSpc>
            </a:pPr>
            <a:r>
              <a:rPr lang="en-GB" sz="2800" smtClean="0"/>
              <a:t>The Harvard style requires that references are listed in alphabetical order by author surname.</a:t>
            </a:r>
          </a:p>
          <a:p>
            <a:pPr algn="just">
              <a:lnSpc>
                <a:spcPct val="90000"/>
              </a:lnSpc>
              <a:buFont typeface="Wingdings 3" pitchFamily="18" charset="2"/>
              <a:buNone/>
            </a:pPr>
            <a:endParaRPr lang="en-GB" sz="2100" smtClean="0"/>
          </a:p>
        </p:txBody>
      </p:sp>
      <p:sp>
        <p:nvSpPr>
          <p:cNvPr id="19458" name="Rectangle 2"/>
          <p:cNvSpPr>
            <a:spLocks noGrp="1" noChangeArrowheads="1"/>
          </p:cNvSpPr>
          <p:nvPr>
            <p:ph type="title"/>
          </p:nvPr>
        </p:nvSpPr>
        <p:spPr>
          <a:xfrm>
            <a:off x="0" y="301625"/>
            <a:ext cx="9144000" cy="1143000"/>
          </a:xfrm>
        </p:spPr>
        <p:txBody>
          <a:bodyPr/>
          <a:lstStyle/>
          <a:p>
            <a:pPr algn="ctr" fontAlgn="auto">
              <a:spcAft>
                <a:spcPts val="0"/>
              </a:spcAft>
              <a:defRPr/>
            </a:pPr>
            <a:r>
              <a:rPr lang="en-GB" dirty="0" smtClean="0"/>
              <a:t>Reference list</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1285875" y="1571625"/>
            <a:ext cx="7143750" cy="4114800"/>
          </a:xfrm>
        </p:spPr>
        <p:txBody>
          <a:bodyPr>
            <a:normAutofit lnSpcReduction="10000"/>
          </a:bodyPr>
          <a:lstStyle/>
          <a:p>
            <a:pPr marL="361950" indent="-276225" fontAlgn="auto">
              <a:spcAft>
                <a:spcPts val="0"/>
              </a:spcAft>
              <a:buFont typeface="Wingdings 3"/>
              <a:buChar char=""/>
              <a:defRPr/>
            </a:pPr>
            <a:r>
              <a:rPr lang="en-US" sz="2400" dirty="0" smtClean="0"/>
              <a:t>If you have read a source but did not cite it in your work the reference for this item should go in a bibliography. </a:t>
            </a:r>
          </a:p>
          <a:p>
            <a:pPr marL="361950" indent="-276225" fontAlgn="auto">
              <a:spcAft>
                <a:spcPts val="0"/>
              </a:spcAft>
              <a:buFont typeface="Wingdings 3"/>
              <a:buChar char=""/>
              <a:defRPr/>
            </a:pPr>
            <a:endParaRPr lang="en-US" sz="2400" dirty="0" smtClean="0"/>
          </a:p>
          <a:p>
            <a:pPr marL="361950" indent="-276225" fontAlgn="auto">
              <a:spcAft>
                <a:spcPts val="0"/>
              </a:spcAft>
              <a:buFont typeface="Wingdings 3"/>
              <a:buChar char=""/>
              <a:defRPr/>
            </a:pPr>
            <a:r>
              <a:rPr lang="en-US" sz="2400" dirty="0" smtClean="0"/>
              <a:t>A bibliography is </a:t>
            </a:r>
            <a:r>
              <a:rPr lang="en-US" sz="2400" dirty="0" err="1" smtClean="0"/>
              <a:t>organised</a:t>
            </a:r>
            <a:r>
              <a:rPr lang="en-US" sz="2400" dirty="0" smtClean="0"/>
              <a:t> alphabetically by author surname and may follow your ‘Reference’ list at the end of your work. </a:t>
            </a:r>
          </a:p>
          <a:p>
            <a:pPr marL="361950" indent="-276225" fontAlgn="auto">
              <a:spcAft>
                <a:spcPts val="0"/>
              </a:spcAft>
              <a:buFont typeface="Wingdings 3"/>
              <a:buChar char=""/>
              <a:defRPr/>
            </a:pPr>
            <a:endParaRPr lang="en-US" sz="2400" dirty="0" smtClean="0"/>
          </a:p>
          <a:p>
            <a:pPr marL="361950" indent="-276225" fontAlgn="auto">
              <a:spcAft>
                <a:spcPts val="0"/>
              </a:spcAft>
              <a:buFont typeface="Wingdings 3"/>
              <a:buChar char=""/>
              <a:defRPr/>
            </a:pPr>
            <a:r>
              <a:rPr lang="en-US" sz="2400" dirty="0" smtClean="0"/>
              <a:t>Or merge the references and bibliography together</a:t>
            </a:r>
            <a:br>
              <a:rPr lang="en-US" sz="2400" dirty="0" smtClean="0"/>
            </a:br>
            <a:endParaRPr lang="en-US" sz="2400" dirty="0" smtClean="0"/>
          </a:p>
        </p:txBody>
      </p:sp>
      <p:sp>
        <p:nvSpPr>
          <p:cNvPr id="20482"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Bibliography</a:t>
            </a: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1143000" y="1827213"/>
            <a:ext cx="7540625" cy="4114800"/>
          </a:xfrm>
        </p:spPr>
        <p:txBody>
          <a:bodyPr/>
          <a:lstStyle/>
          <a:p>
            <a:pPr lvl="1"/>
            <a:r>
              <a:rPr lang="en-US" sz="2100" smtClean="0"/>
              <a:t>a book </a:t>
            </a:r>
          </a:p>
          <a:p>
            <a:pPr lvl="1"/>
            <a:r>
              <a:rPr lang="en-US" sz="2100" smtClean="0"/>
              <a:t>a secondary reference </a:t>
            </a:r>
          </a:p>
          <a:p>
            <a:pPr lvl="1"/>
            <a:r>
              <a:rPr lang="en-US" sz="2100" smtClean="0"/>
              <a:t>a journal article </a:t>
            </a:r>
          </a:p>
          <a:p>
            <a:pPr lvl="1"/>
            <a:r>
              <a:rPr lang="en-US" sz="2100" smtClean="0"/>
              <a:t>Online sources (e.g. an article in an electronic journal, websites) </a:t>
            </a:r>
          </a:p>
          <a:p>
            <a:pPr lvl="1"/>
            <a:endParaRPr lang="en-US" sz="2100" smtClean="0"/>
          </a:p>
          <a:p>
            <a:endParaRPr lang="en-US" sz="2500" smtClean="0"/>
          </a:p>
        </p:txBody>
      </p:sp>
      <p:sp>
        <p:nvSpPr>
          <p:cNvPr id="21506" name="Rectangle 2"/>
          <p:cNvSpPr>
            <a:spLocks noGrp="1" noChangeArrowheads="1"/>
          </p:cNvSpPr>
          <p:nvPr>
            <p:ph type="title"/>
          </p:nvPr>
        </p:nvSpPr>
        <p:spPr>
          <a:xfrm>
            <a:off x="428596" y="500042"/>
            <a:ext cx="8229600" cy="1143000"/>
          </a:xfrm>
        </p:spPr>
        <p:txBody>
          <a:bodyPr>
            <a:normAutofit fontScale="90000"/>
          </a:bodyPr>
          <a:lstStyle/>
          <a:p>
            <a:pPr algn="ctr" fontAlgn="auto">
              <a:spcAft>
                <a:spcPts val="0"/>
              </a:spcAft>
              <a:defRPr/>
            </a:pPr>
            <a:r>
              <a:rPr lang="en-US" sz="4400" dirty="0" smtClean="0"/>
              <a:t>You will need to learn how to reference </a:t>
            </a:r>
            <a:br>
              <a:rPr lang="en-US" sz="4400" dirty="0" smtClean="0"/>
            </a:b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Book</a:t>
            </a:r>
            <a:endParaRPr lang="en-US" dirty="0" smtClean="0"/>
          </a:p>
        </p:txBody>
      </p:sp>
      <p:sp>
        <p:nvSpPr>
          <p:cNvPr id="31747" name="Rectangle 5"/>
          <p:cNvSpPr>
            <a:spLocks noChangeArrowheads="1"/>
          </p:cNvSpPr>
          <p:nvPr/>
        </p:nvSpPr>
        <p:spPr bwMode="auto">
          <a:xfrm>
            <a:off x="642938" y="2500313"/>
            <a:ext cx="8064500" cy="1816100"/>
          </a:xfrm>
          <a:prstGeom prst="rect">
            <a:avLst/>
          </a:prstGeom>
          <a:noFill/>
          <a:ln w="9525">
            <a:noFill/>
            <a:miter lim="800000"/>
            <a:headEnd/>
            <a:tailEnd/>
          </a:ln>
        </p:spPr>
        <p:txBody>
          <a:bodyPr>
            <a:spAutoFit/>
          </a:bodyPr>
          <a:lstStyle/>
          <a:p>
            <a:r>
              <a:rPr lang="en-GB" sz="2800">
                <a:latin typeface="Arial" charset="0"/>
              </a:rPr>
              <a:t>Author(s) of a book, initials (Year of publication), </a:t>
            </a:r>
            <a:r>
              <a:rPr lang="en-GB" sz="2800" u="sng">
                <a:latin typeface="Arial" charset="0"/>
              </a:rPr>
              <a:t>Title of book: and sub-title if there is one</a:t>
            </a:r>
            <a:r>
              <a:rPr lang="en-GB" sz="2800">
                <a:latin typeface="Arial" charset="0"/>
              </a:rPr>
              <a:t> (emphasised), Edition (if not the first), Publisher: Place of publication </a:t>
            </a:r>
            <a:endParaRPr lang="en-US" sz="2800">
              <a:latin typeface="Arial"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p:cNvSpPr>
            <a:spLocks noGrp="1"/>
          </p:cNvSpPr>
          <p:nvPr>
            <p:ph idx="1"/>
          </p:nvPr>
        </p:nvSpPr>
        <p:spPr>
          <a:xfrm>
            <a:off x="785813" y="1785938"/>
            <a:ext cx="8072437" cy="4114800"/>
          </a:xfrm>
        </p:spPr>
        <p:txBody>
          <a:bodyPr/>
          <a:lstStyle/>
          <a:p>
            <a:pPr>
              <a:buFont typeface="Wingdings" pitchFamily="2" charset="2"/>
              <a:buNone/>
            </a:pPr>
            <a:r>
              <a:rPr lang="en-GB" sz="2400" i="1" smtClean="0"/>
              <a:t>One/two/multiple authors:</a:t>
            </a:r>
            <a:endParaRPr lang="en-US" sz="2400" smtClean="0"/>
          </a:p>
          <a:p>
            <a:pPr lvl="1"/>
            <a:r>
              <a:rPr lang="en-GB" sz="2400" smtClean="0"/>
              <a:t>Senn, J.A. (2008) </a:t>
            </a:r>
            <a:r>
              <a:rPr lang="en-GB" sz="2400" u="sng" smtClean="0"/>
              <a:t>Information Technology in Business</a:t>
            </a:r>
            <a:r>
              <a:rPr lang="en-GB" sz="2400" smtClean="0"/>
              <a:t>, 8</a:t>
            </a:r>
            <a:r>
              <a:rPr lang="en-GB" sz="2400" baseline="30000" smtClean="0"/>
              <a:t>th</a:t>
            </a:r>
            <a:r>
              <a:rPr lang="en-GB" sz="2400" smtClean="0"/>
              <a:t> Ed., Prentice Hall: New Jersey, USA</a:t>
            </a:r>
            <a:endParaRPr lang="en-US" sz="2400" smtClean="0"/>
          </a:p>
          <a:p>
            <a:pPr lvl="1"/>
            <a:r>
              <a:rPr lang="en-GB" sz="2400" smtClean="0"/>
              <a:t>Laudon, K.C. &amp; Laudon, J.P. (2010)</a:t>
            </a:r>
            <a:r>
              <a:rPr lang="en-GB" sz="2400" b="1" smtClean="0"/>
              <a:t> </a:t>
            </a:r>
            <a:r>
              <a:rPr lang="en-GB" sz="2400" u="sng" smtClean="0"/>
              <a:t>Management Information Systems</a:t>
            </a:r>
            <a:r>
              <a:rPr lang="en-GB" sz="2400" smtClean="0"/>
              <a:t>, 12</a:t>
            </a:r>
            <a:r>
              <a:rPr lang="en-GB" sz="2400" baseline="30000" smtClean="0"/>
              <a:t>th</a:t>
            </a:r>
            <a:r>
              <a:rPr lang="en-GB" sz="2400" smtClean="0"/>
              <a:t> Edition, Prentice Hall: New Jersey</a:t>
            </a:r>
            <a:endParaRPr lang="en-US" sz="2400" smtClean="0"/>
          </a:p>
          <a:p>
            <a:pPr lvl="1"/>
            <a:r>
              <a:rPr lang="en-GB" sz="2400" smtClean="0"/>
              <a:t>Kotler, P., Armstrong, G., Saunders, J. &amp; Wong, V. (2009)</a:t>
            </a:r>
            <a:r>
              <a:rPr lang="en-GB" sz="2400" b="1" smtClean="0"/>
              <a:t> </a:t>
            </a:r>
            <a:r>
              <a:rPr lang="en-GB" sz="2400" u="sng" smtClean="0"/>
              <a:t>Principles of Marketing,</a:t>
            </a:r>
            <a:r>
              <a:rPr lang="en-GB" sz="2400" smtClean="0"/>
              <a:t> 12</a:t>
            </a:r>
            <a:r>
              <a:rPr lang="en-GB" sz="2400" baseline="30000" smtClean="0"/>
              <a:t>th</a:t>
            </a:r>
            <a:r>
              <a:rPr lang="en-GB" sz="2400" smtClean="0"/>
              <a:t> European Edition, Prentice Hall: London</a:t>
            </a:r>
            <a:endParaRPr lang="en-US" sz="2400" smtClean="0"/>
          </a:p>
          <a:p>
            <a:endParaRPr lang="en-GB" sz="2200" smtClean="0"/>
          </a:p>
        </p:txBody>
      </p:sp>
      <p:sp>
        <p:nvSpPr>
          <p:cNvPr id="23554" name="Title 1"/>
          <p:cNvSpPr>
            <a:spLocks noGrp="1"/>
          </p:cNvSpPr>
          <p:nvPr>
            <p:ph type="title"/>
          </p:nvPr>
        </p:nvSpPr>
        <p:spPr>
          <a:xfrm>
            <a:off x="0" y="274638"/>
            <a:ext cx="9144000" cy="1143000"/>
          </a:xfrm>
        </p:spPr>
        <p:txBody>
          <a:bodyPr/>
          <a:lstStyle/>
          <a:p>
            <a:pPr algn="ctr" fontAlgn="auto">
              <a:spcAft>
                <a:spcPts val="0"/>
              </a:spcAft>
              <a:defRPr/>
            </a:pPr>
            <a:r>
              <a:rPr lang="en-GB" dirty="0" smtClean="0"/>
              <a:t>Book examples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500063" y="1643063"/>
            <a:ext cx="8429625" cy="4697412"/>
          </a:xfrm>
        </p:spPr>
        <p:txBody>
          <a:bodyPr/>
          <a:lstStyle/>
          <a:p>
            <a:pPr marL="0" indent="0">
              <a:lnSpc>
                <a:spcPct val="80000"/>
              </a:lnSpc>
              <a:buFont typeface="Wingdings" pitchFamily="2" charset="2"/>
              <a:buNone/>
            </a:pPr>
            <a:r>
              <a:rPr lang="en-US" sz="2100" smtClean="0"/>
              <a:t>Both the primary source and the source actually read should be quoted in your paper:</a:t>
            </a:r>
            <a:endParaRPr lang="en-US" sz="2100" b="1" smtClean="0"/>
          </a:p>
          <a:p>
            <a:pPr lvl="1" indent="-26988">
              <a:lnSpc>
                <a:spcPct val="80000"/>
              </a:lnSpc>
              <a:buFont typeface="Wingdings" pitchFamily="2" charset="2"/>
              <a:buNone/>
            </a:pPr>
            <a:endParaRPr lang="en-US" sz="1900" b="1" smtClean="0"/>
          </a:p>
          <a:p>
            <a:pPr lvl="1" indent="-26988">
              <a:lnSpc>
                <a:spcPct val="80000"/>
              </a:lnSpc>
              <a:buFont typeface="Wingdings" pitchFamily="2" charset="2"/>
              <a:buNone/>
            </a:pPr>
            <a:r>
              <a:rPr lang="en-US" sz="1900" b="1" smtClean="0"/>
              <a:t>The exact solution of the antiplane shear problem was obtained by Hult and McClintock (cited in Sanford 2003).</a:t>
            </a:r>
            <a:endParaRPr lang="en-US" sz="1900" smtClean="0"/>
          </a:p>
          <a:p>
            <a:pPr lvl="1" indent="-26988">
              <a:lnSpc>
                <a:spcPct val="80000"/>
              </a:lnSpc>
              <a:buFont typeface="Wingdings" pitchFamily="2" charset="2"/>
              <a:buNone/>
            </a:pPr>
            <a:endParaRPr lang="en-US" sz="1900" smtClean="0"/>
          </a:p>
          <a:p>
            <a:pPr lvl="1" indent="-26988">
              <a:lnSpc>
                <a:spcPct val="80000"/>
              </a:lnSpc>
              <a:buFont typeface="Wingdings" pitchFamily="2" charset="2"/>
              <a:buNone/>
            </a:pPr>
            <a:endParaRPr lang="en-US" sz="1900" smtClean="0"/>
          </a:p>
          <a:p>
            <a:pPr lvl="1" indent="-26988">
              <a:lnSpc>
                <a:spcPct val="80000"/>
              </a:lnSpc>
              <a:buFont typeface="Wingdings" pitchFamily="2" charset="2"/>
              <a:buNone/>
            </a:pPr>
            <a:r>
              <a:rPr lang="en-US" sz="1900" smtClean="0"/>
              <a:t>Bibliography:-</a:t>
            </a:r>
          </a:p>
          <a:p>
            <a:pPr lvl="1" indent="-26988">
              <a:lnSpc>
                <a:spcPct val="80000"/>
              </a:lnSpc>
              <a:buFont typeface="Wingdings" pitchFamily="2" charset="2"/>
              <a:buNone/>
            </a:pPr>
            <a:endParaRPr lang="en-US" sz="1900" smtClean="0"/>
          </a:p>
          <a:p>
            <a:pPr lvl="1" indent="-26988">
              <a:lnSpc>
                <a:spcPct val="80000"/>
              </a:lnSpc>
              <a:buFont typeface="Wingdings" pitchFamily="2" charset="2"/>
              <a:buNone/>
            </a:pPr>
            <a:r>
              <a:rPr lang="en-US" sz="1900" smtClean="0"/>
              <a:t>Sanford, R. J. (2003) </a:t>
            </a:r>
            <a:r>
              <a:rPr lang="en-US" sz="1900" u="sng" smtClean="0"/>
              <a:t>Principles of fracture mechanics,</a:t>
            </a:r>
            <a:r>
              <a:rPr lang="en-US" sz="1900" smtClean="0"/>
              <a:t> Prentice Hall:Harlow</a:t>
            </a:r>
          </a:p>
          <a:p>
            <a:pPr marL="0" indent="0">
              <a:lnSpc>
                <a:spcPct val="80000"/>
              </a:lnSpc>
              <a:buFont typeface="Wingdings" pitchFamily="2" charset="2"/>
              <a:buNone/>
            </a:pPr>
            <a:endParaRPr lang="en-US" sz="2100" smtClean="0"/>
          </a:p>
        </p:txBody>
      </p:sp>
      <p:sp>
        <p:nvSpPr>
          <p:cNvPr id="24578" name="Rectangle 2"/>
          <p:cNvSpPr>
            <a:spLocks noGrp="1" noChangeArrowheads="1"/>
          </p:cNvSpPr>
          <p:nvPr>
            <p:ph type="title"/>
          </p:nvPr>
        </p:nvSpPr>
        <p:spPr>
          <a:xfrm>
            <a:off x="1042988" y="301625"/>
            <a:ext cx="7640637" cy="1143000"/>
          </a:xfrm>
        </p:spPr>
        <p:txBody>
          <a:bodyPr/>
          <a:lstStyle/>
          <a:p>
            <a:pPr fontAlgn="auto">
              <a:spcAft>
                <a:spcPts val="0"/>
              </a:spcAft>
              <a:defRPr/>
            </a:pPr>
            <a:r>
              <a:rPr lang="en-US" smtClean="0"/>
              <a:t>Secondary references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144000" cy="1143000"/>
          </a:xfrm>
        </p:spPr>
        <p:txBody>
          <a:bodyPr/>
          <a:lstStyle/>
          <a:p>
            <a:pPr algn="ctr" fontAlgn="auto">
              <a:spcAft>
                <a:spcPts val="0"/>
              </a:spcAft>
              <a:defRPr/>
            </a:pPr>
            <a:r>
              <a:rPr lang="en-GB" dirty="0" smtClean="0"/>
              <a:t>Journal </a:t>
            </a:r>
            <a:r>
              <a:rPr lang="en-GB" dirty="0" smtClean="0">
                <a:solidFill>
                  <a:schemeClr val="accent6">
                    <a:lumMod val="50000"/>
                  </a:schemeClr>
                </a:solidFill>
              </a:rPr>
              <a:t>Article</a:t>
            </a:r>
            <a:r>
              <a:rPr lang="en-GB" sz="4000" dirty="0" smtClean="0">
                <a:solidFill>
                  <a:schemeClr val="accent6">
                    <a:lumMod val="50000"/>
                  </a:schemeClr>
                </a:solidFill>
              </a:rPr>
              <a:t> </a:t>
            </a:r>
            <a:br>
              <a:rPr lang="en-GB" sz="4000" dirty="0" smtClean="0">
                <a:solidFill>
                  <a:schemeClr val="accent6">
                    <a:lumMod val="50000"/>
                  </a:schemeClr>
                </a:solidFill>
              </a:rPr>
            </a:br>
            <a:r>
              <a:rPr lang="en-GB" sz="2000" dirty="0" smtClean="0">
                <a:solidFill>
                  <a:schemeClr val="accent6">
                    <a:lumMod val="50000"/>
                  </a:schemeClr>
                </a:solidFill>
              </a:rPr>
              <a:t>(and newspapers, magazines, etc.)</a:t>
            </a:r>
            <a:endParaRPr lang="en-US" sz="2000" dirty="0" smtClean="0">
              <a:solidFill>
                <a:schemeClr val="accent6">
                  <a:lumMod val="50000"/>
                </a:schemeClr>
              </a:solidFill>
            </a:endParaRPr>
          </a:p>
        </p:txBody>
      </p:sp>
      <p:sp>
        <p:nvSpPr>
          <p:cNvPr id="34819" name="Rectangle 5"/>
          <p:cNvSpPr>
            <a:spLocks noChangeArrowheads="1"/>
          </p:cNvSpPr>
          <p:nvPr/>
        </p:nvSpPr>
        <p:spPr bwMode="auto">
          <a:xfrm>
            <a:off x="936625" y="2428875"/>
            <a:ext cx="8207375" cy="1274763"/>
          </a:xfrm>
          <a:prstGeom prst="rect">
            <a:avLst/>
          </a:prstGeom>
          <a:noFill/>
          <a:ln w="9525">
            <a:noFill/>
            <a:miter lim="800000"/>
            <a:headEnd/>
            <a:tailEnd/>
          </a:ln>
        </p:spPr>
        <p:txBody>
          <a:bodyPr>
            <a:spAutoFit/>
          </a:bodyPr>
          <a:lstStyle/>
          <a:p>
            <a:pPr eaLnBrk="1" hangingPunct="1">
              <a:lnSpc>
                <a:spcPct val="80000"/>
              </a:lnSpc>
              <a:spcBef>
                <a:spcPct val="20000"/>
              </a:spcBef>
              <a:buClr>
                <a:schemeClr val="accent1"/>
              </a:buClr>
              <a:buFont typeface="Wingdings" pitchFamily="2" charset="2"/>
              <a:buNone/>
            </a:pPr>
            <a:r>
              <a:rPr lang="en-GB" sz="2400">
                <a:latin typeface="Arial" charset="0"/>
              </a:rPr>
              <a:t>Author(s) of article (surname and initials), (Date of Publication),  Title of article, </a:t>
            </a:r>
            <a:r>
              <a:rPr lang="en-GB" sz="2400" u="sng">
                <a:latin typeface="Arial" charset="0"/>
              </a:rPr>
              <a:t>Title of Journal</a:t>
            </a:r>
            <a:r>
              <a:rPr lang="en-GB" sz="2400">
                <a:latin typeface="Arial" charset="0"/>
              </a:rPr>
              <a:t> (emphasised), Volume number (and issue number if there is one), Pages covered by article</a:t>
            </a:r>
            <a:endParaRPr lang="en-GB">
              <a:latin typeface="Arial"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2"/>
          <p:cNvSpPr>
            <a:spLocks noGrp="1"/>
          </p:cNvSpPr>
          <p:nvPr>
            <p:ph idx="1"/>
          </p:nvPr>
        </p:nvSpPr>
        <p:spPr/>
        <p:txBody>
          <a:bodyPr/>
          <a:lstStyle/>
          <a:p>
            <a:pPr>
              <a:buFont typeface="Wingdings" pitchFamily="2" charset="2"/>
              <a:buNone/>
            </a:pPr>
            <a:r>
              <a:rPr lang="en-GB" i="1" smtClean="0"/>
              <a:t>Journal article:</a:t>
            </a:r>
            <a:endParaRPr lang="en-US" smtClean="0"/>
          </a:p>
          <a:p>
            <a:pPr lvl="1"/>
            <a:r>
              <a:rPr lang="en-GB" smtClean="0"/>
              <a:t>Clarke, R. (2008)</a:t>
            </a:r>
            <a:r>
              <a:rPr lang="en-GB" i="1" smtClean="0"/>
              <a:t> </a:t>
            </a:r>
            <a:r>
              <a:rPr lang="en-GB" smtClean="0"/>
              <a:t>Information Technology and Dataveillance, </a:t>
            </a:r>
            <a:r>
              <a:rPr lang="en-GB" u="sng" smtClean="0"/>
              <a:t>Communications of the ACM</a:t>
            </a:r>
            <a:r>
              <a:rPr lang="en-GB" smtClean="0"/>
              <a:t>, Vol 35, part 5, pp. 60-67</a:t>
            </a:r>
            <a:endParaRPr lang="en-US" smtClean="0"/>
          </a:p>
          <a:p>
            <a:pPr lvl="1">
              <a:buFont typeface="Wingdings" pitchFamily="2" charset="2"/>
              <a:buNone/>
            </a:pPr>
            <a:r>
              <a:rPr lang="en-GB" b="1" smtClean="0"/>
              <a:t> </a:t>
            </a:r>
            <a:endParaRPr lang="en-US" smtClean="0"/>
          </a:p>
          <a:p>
            <a:pPr>
              <a:buFont typeface="Wingdings" pitchFamily="2" charset="2"/>
              <a:buNone/>
            </a:pPr>
            <a:r>
              <a:rPr lang="en-GB" i="1" smtClean="0"/>
              <a:t>Newspaper article:</a:t>
            </a:r>
            <a:endParaRPr lang="en-US" smtClean="0"/>
          </a:p>
          <a:p>
            <a:pPr lvl="1"/>
            <a:r>
              <a:rPr lang="en-GB" smtClean="0"/>
              <a:t>Hoare, S.  (2009)</a:t>
            </a:r>
            <a:r>
              <a:rPr lang="en-GB" i="1" smtClean="0"/>
              <a:t> </a:t>
            </a:r>
            <a:r>
              <a:rPr lang="en-GB" smtClean="0"/>
              <a:t>Online buyers get hi-tech guarantees</a:t>
            </a:r>
            <a:r>
              <a:rPr lang="en-GB" i="1" smtClean="0"/>
              <a:t>,</a:t>
            </a:r>
            <a:r>
              <a:rPr lang="en-GB" smtClean="0"/>
              <a:t> </a:t>
            </a:r>
            <a:r>
              <a:rPr lang="en-GB" u="sng" smtClean="0"/>
              <a:t>The Times</a:t>
            </a:r>
            <a:r>
              <a:rPr lang="en-GB" smtClean="0"/>
              <a:t>, 8</a:t>
            </a:r>
            <a:r>
              <a:rPr lang="en-GB" baseline="30000" smtClean="0"/>
              <a:t>th</a:t>
            </a:r>
            <a:r>
              <a:rPr lang="en-GB" smtClean="0"/>
              <a:t> December, p. 27</a:t>
            </a:r>
            <a:endParaRPr lang="en-US" smtClean="0"/>
          </a:p>
          <a:p>
            <a:endParaRPr lang="en-GB" smtClean="0"/>
          </a:p>
        </p:txBody>
      </p:sp>
      <p:sp>
        <p:nvSpPr>
          <p:cNvPr id="26626" name="Title 1"/>
          <p:cNvSpPr>
            <a:spLocks noGrp="1"/>
          </p:cNvSpPr>
          <p:nvPr>
            <p:ph type="title"/>
          </p:nvPr>
        </p:nvSpPr>
        <p:spPr>
          <a:xfrm>
            <a:off x="0" y="274638"/>
            <a:ext cx="9144000" cy="1143000"/>
          </a:xfrm>
        </p:spPr>
        <p:txBody>
          <a:bodyPr/>
          <a:lstStyle/>
          <a:p>
            <a:pPr algn="ctr" fontAlgn="auto">
              <a:spcAft>
                <a:spcPts val="0"/>
              </a:spcAft>
              <a:defRPr/>
            </a:pPr>
            <a:r>
              <a:rPr lang="en-GB" dirty="0" smtClean="0"/>
              <a:t>Examples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500063" y="2500313"/>
            <a:ext cx="8424862" cy="3887787"/>
          </a:xfrm>
        </p:spPr>
        <p:txBody>
          <a:bodyPr>
            <a:normAutofit fontScale="92500" lnSpcReduction="20000"/>
          </a:bodyPr>
          <a:lstStyle/>
          <a:p>
            <a:pPr marL="365760" indent="-256032" fontAlgn="auto">
              <a:spcAft>
                <a:spcPts val="0"/>
              </a:spcAft>
              <a:buFont typeface="Wingdings 3"/>
              <a:buChar char=""/>
              <a:defRPr/>
            </a:pPr>
            <a:r>
              <a:rPr lang="en-GB" sz="2400" b="1" dirty="0" smtClean="0"/>
              <a:t>Examples</a:t>
            </a:r>
            <a:r>
              <a:rPr lang="en-GB" sz="2400" dirty="0" smtClean="0"/>
              <a:t>:</a:t>
            </a:r>
          </a:p>
          <a:p>
            <a:pPr marL="365760" indent="-256032" fontAlgn="auto">
              <a:spcAft>
                <a:spcPts val="0"/>
              </a:spcAft>
              <a:buFont typeface="Wingdings 3"/>
              <a:buChar char=""/>
              <a:defRPr/>
            </a:pPr>
            <a:endParaRPr lang="en-GB" sz="2400" dirty="0" smtClean="0"/>
          </a:p>
          <a:p>
            <a:pPr marL="365760" indent="-256032" fontAlgn="auto">
              <a:spcAft>
                <a:spcPts val="0"/>
              </a:spcAft>
              <a:buFont typeface="Wingdings 3"/>
              <a:buNone/>
              <a:defRPr/>
            </a:pPr>
            <a:r>
              <a:rPr lang="en-GB" sz="2800" i="1" dirty="0" smtClean="0"/>
              <a:t>Known author or corporation:</a:t>
            </a:r>
            <a:endParaRPr lang="en-US" sz="2800" dirty="0" smtClean="0"/>
          </a:p>
          <a:p>
            <a:pPr marL="621792" lvl="1" fontAlgn="auto">
              <a:spcBef>
                <a:spcPts val="324"/>
              </a:spcBef>
              <a:spcAft>
                <a:spcPts val="0"/>
              </a:spcAft>
              <a:buFont typeface="Verdana"/>
              <a:buChar char="◦"/>
              <a:defRPr/>
            </a:pPr>
            <a:r>
              <a:rPr lang="en-GB" sz="2400" dirty="0" smtClean="0"/>
              <a:t>Moor, J. (2008) Can Cyberspace Be Just? (online).</a:t>
            </a:r>
            <a:r>
              <a:rPr lang="en-GB" sz="2400" i="1" dirty="0" smtClean="0"/>
              <a:t> </a:t>
            </a:r>
            <a:r>
              <a:rPr lang="en-GB" sz="2400" dirty="0" smtClean="0"/>
              <a:t>Available at </a:t>
            </a:r>
            <a:r>
              <a:rPr lang="en-GB" sz="2400" u="sng" dirty="0" smtClean="0">
                <a:hlinkClick r:id="rId3"/>
              </a:rPr>
              <a:t>http://www.univ.trieste.it/~dipfilo/etica_e_politica/1999_2/moor.html</a:t>
            </a:r>
            <a:r>
              <a:rPr lang="en-GB" sz="2400" dirty="0" smtClean="0"/>
              <a:t>.  Accessed 20 November 2009</a:t>
            </a:r>
          </a:p>
          <a:p>
            <a:pPr marL="621792" lvl="1" fontAlgn="auto">
              <a:spcBef>
                <a:spcPts val="324"/>
              </a:spcBef>
              <a:spcAft>
                <a:spcPts val="0"/>
              </a:spcAft>
              <a:buFont typeface="Verdana"/>
              <a:buChar char="◦"/>
              <a:defRPr/>
            </a:pPr>
            <a:endParaRPr lang="en-US" sz="2400" dirty="0" smtClean="0"/>
          </a:p>
          <a:p>
            <a:pPr marL="365760" indent="-256032" fontAlgn="auto">
              <a:spcAft>
                <a:spcPts val="0"/>
              </a:spcAft>
              <a:buFont typeface="Wingdings 3"/>
              <a:buNone/>
              <a:defRPr/>
            </a:pPr>
            <a:r>
              <a:rPr lang="en-GB" sz="2800" i="1" dirty="0" smtClean="0"/>
              <a:t>Unknown author:</a:t>
            </a:r>
            <a:endParaRPr lang="en-US" sz="2800" dirty="0" smtClean="0"/>
          </a:p>
          <a:p>
            <a:pPr marL="621792" lvl="1" fontAlgn="auto">
              <a:spcBef>
                <a:spcPts val="324"/>
              </a:spcBef>
              <a:spcAft>
                <a:spcPts val="0"/>
              </a:spcAft>
              <a:buFont typeface="Verdana"/>
              <a:buChar char="◦"/>
              <a:defRPr/>
            </a:pPr>
            <a:r>
              <a:rPr lang="en-GB" sz="2400" i="1" dirty="0" smtClean="0"/>
              <a:t>Measuring Online Service Quality, </a:t>
            </a:r>
            <a:r>
              <a:rPr lang="en-GB" sz="2400" dirty="0" smtClean="0"/>
              <a:t>Available online at </a:t>
            </a:r>
            <a:r>
              <a:rPr lang="en-GB" sz="2400" u="sng" dirty="0" smtClean="0">
                <a:hlinkClick r:id="rId4"/>
              </a:rPr>
              <a:t>http://www.marketing-online.co.uk/sqpap.htm</a:t>
            </a:r>
            <a:r>
              <a:rPr lang="en-GB" sz="2400" dirty="0" smtClean="0"/>
              <a:t>.  Accessed 13</a:t>
            </a:r>
            <a:r>
              <a:rPr lang="en-GB" sz="2400" baseline="30000" dirty="0" smtClean="0"/>
              <a:t>th</a:t>
            </a:r>
            <a:r>
              <a:rPr lang="en-GB" sz="2400" dirty="0" smtClean="0"/>
              <a:t> November 2001</a:t>
            </a:r>
            <a:endParaRPr lang="en-US" sz="2400" dirty="0" smtClean="0"/>
          </a:p>
          <a:p>
            <a:pPr marL="365760" indent="-256032" fontAlgn="auto">
              <a:spcAft>
                <a:spcPts val="0"/>
              </a:spcAft>
              <a:buFont typeface="Wingdings 3"/>
              <a:buChar char=""/>
              <a:defRPr/>
            </a:pPr>
            <a:endParaRPr lang="en-US" sz="2100" dirty="0" smtClean="0"/>
          </a:p>
        </p:txBody>
      </p:sp>
      <p:sp>
        <p:nvSpPr>
          <p:cNvPr id="27650" name="Rectangle 2"/>
          <p:cNvSpPr>
            <a:spLocks noGrp="1" noChangeArrowheads="1"/>
          </p:cNvSpPr>
          <p:nvPr>
            <p:ph type="title"/>
          </p:nvPr>
        </p:nvSpPr>
        <p:spPr>
          <a:xfrm>
            <a:off x="0" y="274638"/>
            <a:ext cx="9001156" cy="1143000"/>
          </a:xfrm>
        </p:spPr>
        <p:txBody>
          <a:bodyPr/>
          <a:lstStyle/>
          <a:p>
            <a:pPr algn="ctr" fontAlgn="auto">
              <a:spcAft>
                <a:spcPts val="0"/>
              </a:spcAft>
              <a:defRPr/>
            </a:pPr>
            <a:r>
              <a:rPr lang="en-GB" sz="4000" dirty="0" smtClean="0"/>
              <a:t>Online Source </a:t>
            </a:r>
            <a:endParaRPr lang="en-US" sz="3200" dirty="0" smtClean="0"/>
          </a:p>
        </p:txBody>
      </p:sp>
      <p:sp>
        <p:nvSpPr>
          <p:cNvPr id="36868" name="Rectangle 4"/>
          <p:cNvSpPr>
            <a:spLocks noChangeArrowheads="1"/>
          </p:cNvSpPr>
          <p:nvPr/>
        </p:nvSpPr>
        <p:spPr bwMode="auto">
          <a:xfrm>
            <a:off x="579438" y="1557338"/>
            <a:ext cx="8564562" cy="830262"/>
          </a:xfrm>
          <a:prstGeom prst="rect">
            <a:avLst/>
          </a:prstGeom>
          <a:noFill/>
          <a:ln w="9525">
            <a:noFill/>
            <a:miter lim="800000"/>
            <a:headEnd/>
            <a:tailEnd/>
          </a:ln>
        </p:spPr>
        <p:txBody>
          <a:bodyPr>
            <a:spAutoFit/>
          </a:bodyPr>
          <a:lstStyle/>
          <a:p>
            <a:r>
              <a:rPr lang="en-GB" sz="2400"/>
              <a:t>Surname, initial(s). (year) Title of article, (online).  Available at </a:t>
            </a:r>
            <a:r>
              <a:rPr lang="en-GB" sz="2400" u="sng"/>
              <a:t>URL (emphasised)</a:t>
            </a:r>
            <a:r>
              <a:rPr lang="en-GB" sz="2400"/>
              <a:t>.  Date of access.</a:t>
            </a:r>
            <a:endParaRPr 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765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81075"/>
            <a:ext cx="8229600" cy="5026025"/>
          </a:xfrm>
        </p:spPr>
        <p:txBody>
          <a:bodyPr>
            <a:normAutofit/>
          </a:bodyPr>
          <a:lstStyle/>
          <a:p>
            <a:pPr marL="365760" indent="-256032" fontAlgn="auto">
              <a:spcAft>
                <a:spcPts val="0"/>
              </a:spcAft>
              <a:buFont typeface="Wingdings 3"/>
              <a:buChar char=""/>
              <a:defRPr/>
            </a:pPr>
            <a:r>
              <a:rPr lang="en-GB" sz="1800" dirty="0" smtClean="0"/>
              <a:t>Book Example</a:t>
            </a:r>
          </a:p>
          <a:p>
            <a:pPr marL="365125" lvl="1" indent="-255588" fontAlgn="auto">
              <a:spcBef>
                <a:spcPts val="400"/>
              </a:spcBef>
              <a:spcAft>
                <a:spcPts val="0"/>
              </a:spcAft>
              <a:buSzPct val="68000"/>
              <a:buFont typeface="Wingdings 3" pitchFamily="18" charset="2"/>
              <a:buChar char=""/>
              <a:defRPr/>
            </a:pPr>
            <a:r>
              <a:rPr lang="en-GB" sz="1800" dirty="0" err="1" smtClean="0"/>
              <a:t>Senn</a:t>
            </a:r>
            <a:r>
              <a:rPr lang="en-GB" sz="1800" dirty="0" smtClean="0"/>
              <a:t>, J.A. (2008) </a:t>
            </a:r>
            <a:r>
              <a:rPr lang="en-GB" sz="1800" u="sng" dirty="0" smtClean="0"/>
              <a:t>Information Technology in Business</a:t>
            </a:r>
            <a:r>
              <a:rPr lang="en-GB" sz="1800" dirty="0" smtClean="0"/>
              <a:t>, 8</a:t>
            </a:r>
            <a:r>
              <a:rPr lang="en-GB" sz="1800" baseline="30000" dirty="0" smtClean="0"/>
              <a:t>th</a:t>
            </a:r>
            <a:r>
              <a:rPr lang="en-GB" sz="1800" dirty="0" smtClean="0"/>
              <a:t> Ed., Prentice Hall: New Jersey, USA</a:t>
            </a:r>
            <a:endParaRPr lang="en-US" sz="1800" dirty="0" smtClean="0"/>
          </a:p>
          <a:p>
            <a:pPr marL="365760" indent="-256032" fontAlgn="auto">
              <a:spcAft>
                <a:spcPts val="0"/>
              </a:spcAft>
              <a:buFont typeface="Wingdings 3"/>
              <a:buChar char=""/>
              <a:defRPr/>
            </a:pPr>
            <a:endParaRPr lang="en-GB" sz="1800" dirty="0" smtClean="0"/>
          </a:p>
          <a:p>
            <a:pPr marL="365760" indent="-256032" fontAlgn="auto">
              <a:spcAft>
                <a:spcPts val="0"/>
              </a:spcAft>
              <a:buFont typeface="Wingdings 3"/>
              <a:buChar char=""/>
              <a:defRPr/>
            </a:pPr>
            <a:r>
              <a:rPr lang="en-GB" sz="1800" dirty="0" smtClean="0"/>
              <a:t>Journal Article</a:t>
            </a:r>
            <a:endParaRPr lang="en-US" sz="1800" dirty="0" smtClean="0"/>
          </a:p>
          <a:p>
            <a:pPr marL="621792" lvl="1" fontAlgn="auto">
              <a:spcBef>
                <a:spcPts val="324"/>
              </a:spcBef>
              <a:spcAft>
                <a:spcPts val="0"/>
              </a:spcAft>
              <a:buFont typeface="Verdana"/>
              <a:buChar char="◦"/>
              <a:defRPr/>
            </a:pPr>
            <a:r>
              <a:rPr lang="en-GB" sz="1800" dirty="0" smtClean="0"/>
              <a:t>Clarke, R. (2008)</a:t>
            </a:r>
            <a:r>
              <a:rPr lang="en-GB" sz="1800" i="1" dirty="0" smtClean="0"/>
              <a:t> </a:t>
            </a:r>
            <a:r>
              <a:rPr lang="en-GB" sz="1800" dirty="0" smtClean="0"/>
              <a:t>Information Technology and </a:t>
            </a:r>
            <a:r>
              <a:rPr lang="en-GB" sz="1800" dirty="0" err="1" smtClean="0"/>
              <a:t>Dataveillance</a:t>
            </a:r>
            <a:r>
              <a:rPr lang="en-GB" sz="1800" dirty="0" smtClean="0"/>
              <a:t>, </a:t>
            </a:r>
            <a:r>
              <a:rPr lang="en-GB" sz="1800" u="sng" dirty="0" smtClean="0"/>
              <a:t>Communications of the ACM</a:t>
            </a:r>
            <a:r>
              <a:rPr lang="en-GB" sz="1800" dirty="0" smtClean="0"/>
              <a:t>, </a:t>
            </a:r>
            <a:r>
              <a:rPr lang="en-GB" sz="1800" dirty="0" err="1" smtClean="0"/>
              <a:t>Vol</a:t>
            </a:r>
            <a:r>
              <a:rPr lang="en-GB" sz="1800" dirty="0" smtClean="0"/>
              <a:t> 35, part 5, pp. 60-67</a:t>
            </a:r>
            <a:endParaRPr lang="en-US" sz="1800" dirty="0" smtClean="0"/>
          </a:p>
          <a:p>
            <a:pPr marL="621792" lvl="1" fontAlgn="auto">
              <a:spcBef>
                <a:spcPts val="324"/>
              </a:spcBef>
              <a:spcAft>
                <a:spcPts val="0"/>
              </a:spcAft>
              <a:buFont typeface="Wingdings" pitchFamily="2" charset="2"/>
              <a:buNone/>
              <a:defRPr/>
            </a:pPr>
            <a:r>
              <a:rPr lang="en-GB" sz="1800" b="1" dirty="0" smtClean="0"/>
              <a:t> </a:t>
            </a:r>
            <a:endParaRPr lang="en-US" sz="1800" dirty="0" smtClean="0"/>
          </a:p>
          <a:p>
            <a:pPr marL="365760" indent="-256032" fontAlgn="auto">
              <a:spcAft>
                <a:spcPts val="0"/>
              </a:spcAft>
              <a:buFont typeface="Wingdings" pitchFamily="2" charset="2"/>
              <a:buNone/>
              <a:defRPr/>
            </a:pPr>
            <a:r>
              <a:rPr lang="en-GB" sz="1800" i="1" dirty="0" smtClean="0"/>
              <a:t>Newspaper article:</a:t>
            </a:r>
            <a:endParaRPr lang="en-US" sz="1800" dirty="0" smtClean="0"/>
          </a:p>
          <a:p>
            <a:pPr marL="621792" lvl="1" fontAlgn="auto">
              <a:spcBef>
                <a:spcPts val="324"/>
              </a:spcBef>
              <a:spcAft>
                <a:spcPts val="0"/>
              </a:spcAft>
              <a:buFont typeface="Verdana"/>
              <a:buChar char="◦"/>
              <a:defRPr/>
            </a:pPr>
            <a:r>
              <a:rPr lang="en-GB" sz="1800" dirty="0" smtClean="0"/>
              <a:t>Hoare, S.  (2009)</a:t>
            </a:r>
            <a:r>
              <a:rPr lang="en-GB" sz="1800" i="1" dirty="0" smtClean="0"/>
              <a:t> </a:t>
            </a:r>
            <a:r>
              <a:rPr lang="en-GB" sz="1800" dirty="0" smtClean="0"/>
              <a:t>Online buyers get hi-tech guarantees</a:t>
            </a:r>
            <a:r>
              <a:rPr lang="en-GB" sz="1800" i="1" dirty="0" smtClean="0"/>
              <a:t>,</a:t>
            </a:r>
            <a:r>
              <a:rPr lang="en-GB" sz="1800" dirty="0" smtClean="0"/>
              <a:t> </a:t>
            </a:r>
            <a:r>
              <a:rPr lang="en-GB" sz="1800" u="sng" dirty="0" smtClean="0"/>
              <a:t>The Times</a:t>
            </a:r>
            <a:r>
              <a:rPr lang="en-GB" sz="1800" dirty="0" smtClean="0"/>
              <a:t>, 8</a:t>
            </a:r>
            <a:r>
              <a:rPr lang="en-GB" sz="1800" baseline="30000" dirty="0" smtClean="0"/>
              <a:t>th</a:t>
            </a:r>
            <a:r>
              <a:rPr lang="en-GB" sz="1800" dirty="0" smtClean="0"/>
              <a:t> December, p. 27</a:t>
            </a:r>
          </a:p>
          <a:p>
            <a:pPr marL="621792" lvl="1" fontAlgn="auto">
              <a:spcBef>
                <a:spcPts val="324"/>
              </a:spcBef>
              <a:spcAft>
                <a:spcPts val="0"/>
              </a:spcAft>
              <a:buFont typeface="Verdana"/>
              <a:buChar char="◦"/>
              <a:defRPr/>
            </a:pPr>
            <a:endParaRPr lang="en-GB" sz="1800" dirty="0" smtClean="0"/>
          </a:p>
          <a:p>
            <a:pPr marL="621792" lvl="1" fontAlgn="auto">
              <a:spcBef>
                <a:spcPts val="324"/>
              </a:spcBef>
              <a:spcAft>
                <a:spcPts val="0"/>
              </a:spcAft>
              <a:buFont typeface="Verdana"/>
              <a:buChar char="◦"/>
              <a:defRPr/>
            </a:pPr>
            <a:r>
              <a:rPr lang="en-GB" sz="1800" dirty="0" smtClean="0"/>
              <a:t>Website Example</a:t>
            </a:r>
          </a:p>
          <a:p>
            <a:pPr marL="621792" lvl="1" fontAlgn="auto">
              <a:spcBef>
                <a:spcPts val="324"/>
              </a:spcBef>
              <a:spcAft>
                <a:spcPts val="0"/>
              </a:spcAft>
              <a:buFont typeface="Verdana"/>
              <a:buChar char="◦"/>
              <a:defRPr/>
            </a:pPr>
            <a:r>
              <a:rPr lang="en-GB" sz="1800" dirty="0" smtClean="0"/>
              <a:t>Moor, J. (2008) Can Cyberspace Be Just? (online).</a:t>
            </a:r>
            <a:r>
              <a:rPr lang="en-GB" sz="1800" i="1" dirty="0" smtClean="0"/>
              <a:t> </a:t>
            </a:r>
            <a:r>
              <a:rPr lang="en-GB" sz="1800" dirty="0" smtClean="0"/>
              <a:t>Available at </a:t>
            </a:r>
            <a:r>
              <a:rPr lang="en-GB" sz="1800" u="sng" dirty="0" smtClean="0">
                <a:hlinkClick r:id="rId3"/>
              </a:rPr>
              <a:t>http://www.univ.trieste.it/~dipfilo/etica_e_politica/1999_2/moor.html</a:t>
            </a:r>
            <a:r>
              <a:rPr lang="en-GB" sz="1800" dirty="0" smtClean="0"/>
              <a:t>.  Accessed 20 November 2009</a:t>
            </a:r>
          </a:p>
          <a:p>
            <a:pPr marL="621792" lvl="1" fontAlgn="auto">
              <a:spcBef>
                <a:spcPts val="324"/>
              </a:spcBef>
              <a:spcAft>
                <a:spcPts val="0"/>
              </a:spcAft>
              <a:buFont typeface="Verdana"/>
              <a:buChar char="◦"/>
              <a:defRPr/>
            </a:pPr>
            <a:endParaRPr lang="en-GB" dirty="0" smtClean="0"/>
          </a:p>
          <a:p>
            <a:pPr marL="621792" lvl="1" fontAlgn="auto">
              <a:spcBef>
                <a:spcPts val="324"/>
              </a:spcBef>
              <a:spcAft>
                <a:spcPts val="0"/>
              </a:spcAft>
              <a:buFont typeface="Verdana"/>
              <a:buChar char="◦"/>
              <a:defRPr/>
            </a:pPr>
            <a:endParaRPr lang="en-US" dirty="0" smtClean="0"/>
          </a:p>
          <a:p>
            <a:pPr marL="365760" indent="-256032" fontAlgn="auto">
              <a:spcAft>
                <a:spcPts val="0"/>
              </a:spcAft>
              <a:buFont typeface="Wingdings 3"/>
              <a:buChar char=""/>
              <a:defRPr/>
            </a:pPr>
            <a:endParaRPr lang="en-GB" dirty="0"/>
          </a:p>
        </p:txBody>
      </p:sp>
      <p:sp>
        <p:nvSpPr>
          <p:cNvPr id="3" name="Title 2"/>
          <p:cNvSpPr>
            <a:spLocks noGrp="1"/>
          </p:cNvSpPr>
          <p:nvPr>
            <p:ph type="title"/>
          </p:nvPr>
        </p:nvSpPr>
        <p:spPr>
          <a:xfrm>
            <a:off x="457200" y="274638"/>
            <a:ext cx="8229600" cy="634082"/>
          </a:xfrm>
        </p:spPr>
        <p:txBody>
          <a:bodyPr>
            <a:normAutofit fontScale="90000"/>
          </a:bodyPr>
          <a:lstStyle/>
          <a:p>
            <a:pPr algn="ctr" fontAlgn="auto">
              <a:spcAft>
                <a:spcPts val="0"/>
              </a:spcAft>
              <a:defRPr/>
            </a:pPr>
            <a:r>
              <a:rPr lang="en-GB" dirty="0" smtClean="0"/>
              <a:t>Summary</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8220</TotalTime>
  <Words>1967</Words>
  <Application>Microsoft Office PowerPoint</Application>
  <PresentationFormat>On-screen Show (4:3)</PresentationFormat>
  <Paragraphs>230</Paragraphs>
  <Slides>29</Slides>
  <Notes>22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Verdana</vt:lpstr>
      <vt:lpstr>Arial</vt:lpstr>
      <vt:lpstr>Lucida Sans Unicode</vt:lpstr>
      <vt:lpstr>Wingdings 3</vt:lpstr>
      <vt:lpstr>Wingdings 2</vt:lpstr>
      <vt:lpstr>SimSun</vt:lpstr>
      <vt:lpstr>Franklin Gothic Book</vt:lpstr>
      <vt:lpstr>Wingdings</vt:lpstr>
      <vt:lpstr>Times New Roman</vt:lpstr>
      <vt:lpstr>Concourse</vt:lpstr>
      <vt:lpstr>Harvard Referencing</vt:lpstr>
      <vt:lpstr>Why use a referencing system?</vt:lpstr>
      <vt:lpstr>Why use a referencing system?</vt:lpstr>
      <vt:lpstr>Why use a referencing system?</vt:lpstr>
      <vt:lpstr>Plagiarism?</vt:lpstr>
      <vt:lpstr>Plagiarism?</vt:lpstr>
      <vt:lpstr>Plagiarism??</vt:lpstr>
      <vt:lpstr>What is the Harvard Referencing System?</vt:lpstr>
      <vt:lpstr>Advantages of the Harvard system</vt:lpstr>
      <vt:lpstr>So…there are two aspects to learn:</vt:lpstr>
      <vt:lpstr>Citations and references</vt:lpstr>
      <vt:lpstr>Using citations within the text/main body of your report or paper</vt:lpstr>
      <vt:lpstr>Using citations within the text/main body of your report or paper</vt:lpstr>
      <vt:lpstr>Secondary referencing within the text/main body of your report or paper</vt:lpstr>
      <vt:lpstr>Where to place the citations within the text/main body of your report or paper</vt:lpstr>
      <vt:lpstr>Using citations within the text/main body of your report or paper</vt:lpstr>
      <vt:lpstr>Use of direct quotes</vt:lpstr>
      <vt:lpstr>Writing style</vt:lpstr>
      <vt:lpstr>Writing Style</vt:lpstr>
      <vt:lpstr>Reference list</vt:lpstr>
      <vt:lpstr>Bibliography</vt:lpstr>
      <vt:lpstr>You will need to learn how to reference  </vt:lpstr>
      <vt:lpstr>Book</vt:lpstr>
      <vt:lpstr>Book examples</vt:lpstr>
      <vt:lpstr>Secondary references</vt:lpstr>
      <vt:lpstr>Journal Article  (and newspapers, magazines, etc.)</vt:lpstr>
      <vt:lpstr>Examples</vt:lpstr>
      <vt:lpstr>Online Source </vt:lpstr>
      <vt:lpstr>Summary</vt:lpstr>
    </vt:vector>
  </TitlesOfParts>
  <Company>SIHE(FADE)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Numeric Referencing</dc:title>
  <dc:creator>Karen Jones</dc:creator>
  <cp:lastModifiedBy>Jamie</cp:lastModifiedBy>
  <cp:revision>214</cp:revision>
  <dcterms:created xsi:type="dcterms:W3CDTF">2006-10-12T16:14:15Z</dcterms:created>
  <dcterms:modified xsi:type="dcterms:W3CDTF">2012-10-21T20:58:20Z</dcterms:modified>
</cp:coreProperties>
</file>