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9"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3" r:id="rId17"/>
    <p:sldId id="272" r:id="rId18"/>
    <p:sldId id="274" r:id="rId19"/>
    <p:sldId id="275" r:id="rId20"/>
    <p:sldId id="276" r:id="rId21"/>
    <p:sldId id="277"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5" autoAdjust="0"/>
    <p:restoredTop sz="94660"/>
  </p:normalViewPr>
  <p:slideViewPr>
    <p:cSldViewPr>
      <p:cViewPr>
        <p:scale>
          <a:sx n="75" d="100"/>
          <a:sy n="75" d="100"/>
        </p:scale>
        <p:origin x="-1248"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970B916B-AC0C-45BE-ABB9-EAD8436894FE}"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0B916B-AC0C-45BE-ABB9-EAD8436894FE}"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970B916B-AC0C-45BE-ABB9-EAD8436894FE}" type="datetimeFigureOut">
              <a:rPr lang="en-GB" smtClean="0"/>
              <a:t>02/10/2017</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6BC689D9-AADC-4130-816B-720B9E02FB3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0B916B-AC0C-45BE-ABB9-EAD8436894FE}"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0B916B-AC0C-45BE-ABB9-EAD8436894FE}"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0B916B-AC0C-45BE-ABB9-EAD8436894FE}"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0B916B-AC0C-45BE-ABB9-EAD8436894FE}" type="datetimeFigureOut">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0B916B-AC0C-45BE-ABB9-EAD8436894FE}"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C689D9-AADC-4130-816B-720B9E02FB31}"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970B916B-AC0C-45BE-ABB9-EAD8436894FE}"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C689D9-AADC-4130-816B-720B9E02FB31}"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0B916B-AC0C-45BE-ABB9-EAD8436894FE}"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0B916B-AC0C-45BE-ABB9-EAD8436894FE}"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C689D9-AADC-4130-816B-720B9E02FB3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970B916B-AC0C-45BE-ABB9-EAD8436894FE}" type="datetimeFigureOut">
              <a:rPr lang="en-GB" smtClean="0"/>
              <a:t>02/10/2017</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6BC689D9-AADC-4130-816B-720B9E02FB3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Satan in the Hebrew Bible</a:t>
            </a:r>
            <a:endParaRPr lang="en-GB" dirty="0"/>
          </a:p>
        </p:txBody>
      </p:sp>
      <p:sp>
        <p:nvSpPr>
          <p:cNvPr id="3" name="Subtitle 2"/>
          <p:cNvSpPr>
            <a:spLocks noGrp="1"/>
          </p:cNvSpPr>
          <p:nvPr>
            <p:ph type="subTitle" idx="1"/>
          </p:nvPr>
        </p:nvSpPr>
        <p:spPr/>
        <p:txBody>
          <a:bodyPr/>
          <a:lstStyle/>
          <a:p>
            <a:r>
              <a:rPr lang="en-GB" dirty="0" smtClean="0"/>
              <a:t>TRRS6020</a:t>
            </a:r>
            <a:endParaRPr lang="en-GB" dirty="0"/>
          </a:p>
        </p:txBody>
      </p:sp>
    </p:spTree>
    <p:extLst>
      <p:ext uri="{BB962C8B-B14F-4D97-AF65-F5344CB8AC3E}">
        <p14:creationId xmlns:p14="http://schemas.microsoft.com/office/powerpoint/2010/main" val="41824349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625" y="973138"/>
            <a:ext cx="7778750" cy="525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9586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Satan in the Hebrew Bible</a:t>
            </a:r>
            <a:endParaRPr lang="en-GB" dirty="0"/>
          </a:p>
        </p:txBody>
      </p:sp>
      <p:sp>
        <p:nvSpPr>
          <p:cNvPr id="3" name="Content Placeholder 2"/>
          <p:cNvSpPr>
            <a:spLocks noGrp="1"/>
          </p:cNvSpPr>
          <p:nvPr>
            <p:ph idx="1"/>
          </p:nvPr>
        </p:nvSpPr>
        <p:spPr/>
        <p:txBody>
          <a:bodyPr>
            <a:normAutofit/>
          </a:bodyPr>
          <a:lstStyle/>
          <a:p>
            <a:endParaRPr lang="en-GB" dirty="0"/>
          </a:p>
          <a:p>
            <a:r>
              <a:rPr lang="en-GB" sz="3200" dirty="0"/>
              <a:t>The English word </a:t>
            </a:r>
            <a:r>
              <a:rPr lang="en-GB" sz="3200" dirty="0" smtClean="0"/>
              <a:t>‘devil’ derives </a:t>
            </a:r>
            <a:r>
              <a:rPr lang="en-GB" sz="3200" dirty="0"/>
              <a:t>from the Latin </a:t>
            </a:r>
            <a:r>
              <a:rPr lang="en-GB" sz="3200" i="1" dirty="0" err="1"/>
              <a:t>diabolus</a:t>
            </a:r>
            <a:r>
              <a:rPr lang="en-GB" sz="3200" dirty="0"/>
              <a:t> and from the Greek </a:t>
            </a:r>
            <a:r>
              <a:rPr lang="en-GB" sz="3200" i="1" dirty="0" err="1" smtClean="0"/>
              <a:t>diabolos</a:t>
            </a:r>
            <a:r>
              <a:rPr lang="en-GB" sz="3200" dirty="0"/>
              <a:t> </a:t>
            </a:r>
            <a:r>
              <a:rPr lang="en-GB" sz="3200" dirty="0" smtClean="0"/>
              <a:t>(‘slanderer</a:t>
            </a:r>
            <a:r>
              <a:rPr lang="en-GB" sz="3200" dirty="0"/>
              <a:t>’ or ‘false accuser</a:t>
            </a:r>
            <a:r>
              <a:rPr lang="en-GB" sz="3200" dirty="0" smtClean="0"/>
              <a:t>’). </a:t>
            </a:r>
          </a:p>
          <a:p>
            <a:endParaRPr lang="en-GB" sz="3200" dirty="0"/>
          </a:p>
          <a:p>
            <a:r>
              <a:rPr lang="en-GB" sz="3200" dirty="0" smtClean="0"/>
              <a:t>The </a:t>
            </a:r>
            <a:r>
              <a:rPr lang="en-GB" sz="3200" dirty="0"/>
              <a:t>Greek term is the LXX </a:t>
            </a:r>
            <a:r>
              <a:rPr lang="en-GB" sz="3200" dirty="0" smtClean="0"/>
              <a:t>translation </a:t>
            </a:r>
            <a:r>
              <a:rPr lang="en-GB" sz="3200" dirty="0"/>
              <a:t>of the </a:t>
            </a:r>
            <a:r>
              <a:rPr lang="en-GB" sz="3200" dirty="0" smtClean="0"/>
              <a:t>Hebrew noun </a:t>
            </a:r>
            <a:r>
              <a:rPr lang="en-GB" sz="3200" i="1" dirty="0" err="1" smtClean="0"/>
              <a:t>satan</a:t>
            </a:r>
            <a:r>
              <a:rPr lang="en-GB" sz="3200" dirty="0" smtClean="0"/>
              <a:t>, meaning ‘adversary</a:t>
            </a:r>
            <a:r>
              <a:rPr lang="en-GB" sz="3200" dirty="0"/>
              <a:t>’ or </a:t>
            </a:r>
            <a:r>
              <a:rPr lang="en-GB" sz="3200" dirty="0" smtClean="0"/>
              <a:t>‘one who obstructs’. </a:t>
            </a:r>
            <a:endParaRPr lang="en-GB" sz="3200" dirty="0"/>
          </a:p>
        </p:txBody>
      </p:sp>
    </p:spTree>
    <p:extLst>
      <p:ext uri="{BB962C8B-B14F-4D97-AF65-F5344CB8AC3E}">
        <p14:creationId xmlns:p14="http://schemas.microsoft.com/office/powerpoint/2010/main" val="4924939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188640"/>
            <a:ext cx="8229600" cy="1143000"/>
          </a:xfrm>
        </p:spPr>
        <p:txBody>
          <a:bodyPr>
            <a:normAutofit fontScale="90000"/>
          </a:bodyPr>
          <a:lstStyle/>
          <a:p>
            <a:r>
              <a:rPr lang="en-GB" dirty="0" smtClean="0"/>
              <a:t>Satan as Angelic Enforcer: The Story of Balaam’s Ass</a:t>
            </a:r>
            <a:endParaRPr lang="en-GB" dirty="0"/>
          </a:p>
        </p:txBody>
      </p:sp>
      <p:sp>
        <p:nvSpPr>
          <p:cNvPr id="5" name="Content Placeholder 4"/>
          <p:cNvSpPr>
            <a:spLocks noGrp="1"/>
          </p:cNvSpPr>
          <p:nvPr>
            <p:ph sz="half" idx="1"/>
          </p:nvPr>
        </p:nvSpPr>
        <p:spPr>
          <a:xfrm>
            <a:off x="467544" y="1772816"/>
            <a:ext cx="4038600" cy="4525963"/>
          </a:xfrm>
        </p:spPr>
        <p:txBody>
          <a:bodyPr>
            <a:normAutofit/>
          </a:bodyPr>
          <a:lstStyle/>
          <a:p>
            <a:r>
              <a:rPr lang="en-GB" sz="3600" dirty="0" smtClean="0"/>
              <a:t>In the Book of Numbers, the noun </a:t>
            </a:r>
            <a:r>
              <a:rPr lang="en-GB" sz="3600" i="1" dirty="0" err="1" smtClean="0"/>
              <a:t>satan</a:t>
            </a:r>
            <a:r>
              <a:rPr lang="en-GB" sz="3600" i="1" dirty="0" smtClean="0"/>
              <a:t> </a:t>
            </a:r>
            <a:r>
              <a:rPr lang="en-GB" sz="3600" dirty="0" smtClean="0"/>
              <a:t>is associated with ‘the angel of the LORD’ (</a:t>
            </a:r>
            <a:r>
              <a:rPr lang="en-GB" sz="3600" i="1" dirty="0" err="1" smtClean="0"/>
              <a:t>malak</a:t>
            </a:r>
            <a:r>
              <a:rPr lang="en-GB" sz="3600" i="1" dirty="0" smtClean="0"/>
              <a:t> YHWH). </a:t>
            </a:r>
            <a:endParaRPr lang="en-GB" sz="3600"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340768"/>
            <a:ext cx="3793494" cy="5069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03491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Satan as Angelic Enforcer: The Story of Balaam’s Ass</a:t>
            </a:r>
          </a:p>
        </p:txBody>
      </p:sp>
      <p:sp>
        <p:nvSpPr>
          <p:cNvPr id="5" name="Content Placeholder 4"/>
          <p:cNvSpPr>
            <a:spLocks noGrp="1"/>
          </p:cNvSpPr>
          <p:nvPr>
            <p:ph idx="1"/>
          </p:nvPr>
        </p:nvSpPr>
        <p:spPr>
          <a:xfrm>
            <a:off x="467544" y="1772816"/>
            <a:ext cx="8229600" cy="4525963"/>
          </a:xfrm>
        </p:spPr>
        <p:txBody>
          <a:bodyPr>
            <a:normAutofit/>
          </a:bodyPr>
          <a:lstStyle/>
          <a:p>
            <a:r>
              <a:rPr lang="en-GB" sz="3600" dirty="0" smtClean="0"/>
              <a:t>‘God’s anger was kindled because he [Balaam] was going, and the angel of the LORD took his stand in the road as his adversary’ (Numbers 22:22). </a:t>
            </a:r>
          </a:p>
          <a:p>
            <a:endParaRPr lang="en-GB" sz="3600" dirty="0"/>
          </a:p>
          <a:p>
            <a:r>
              <a:rPr lang="en-GB" sz="3600" dirty="0" smtClean="0"/>
              <a:t>Literally: ‘…the angel of the LORD stood in the road as a </a:t>
            </a:r>
            <a:r>
              <a:rPr lang="en-GB" sz="3600" i="1" dirty="0" err="1" smtClean="0"/>
              <a:t>satan</a:t>
            </a:r>
            <a:r>
              <a:rPr lang="en-GB" sz="3600" dirty="0" smtClean="0"/>
              <a:t> against him’. </a:t>
            </a:r>
            <a:endParaRPr lang="en-GB" sz="3600" dirty="0"/>
          </a:p>
        </p:txBody>
      </p:sp>
    </p:spTree>
    <p:extLst>
      <p:ext uri="{BB962C8B-B14F-4D97-AF65-F5344CB8AC3E}">
        <p14:creationId xmlns:p14="http://schemas.microsoft.com/office/powerpoint/2010/main" val="1475694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71400"/>
            <a:ext cx="8229600" cy="1143000"/>
          </a:xfrm>
        </p:spPr>
        <p:txBody>
          <a:bodyPr>
            <a:normAutofit fontScale="90000"/>
          </a:bodyPr>
          <a:lstStyle/>
          <a:p>
            <a:r>
              <a:rPr lang="en-GB" dirty="0"/>
              <a:t>Balaam </a:t>
            </a:r>
            <a:r>
              <a:rPr lang="en-GB" dirty="0" smtClean="0"/>
              <a:t>and His Ass </a:t>
            </a:r>
            <a:r>
              <a:rPr lang="en-GB" dirty="0"/>
              <a:t>(Gustav Jaeger, 1836)</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340768"/>
            <a:ext cx="8064896"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20536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Satan as Angelic Enforcer: The Story of Balaam’s Ass</a:t>
            </a:r>
          </a:p>
        </p:txBody>
      </p:sp>
      <p:sp>
        <p:nvSpPr>
          <p:cNvPr id="3" name="Content Placeholder 2"/>
          <p:cNvSpPr>
            <a:spLocks noGrp="1"/>
          </p:cNvSpPr>
          <p:nvPr>
            <p:ph idx="1"/>
          </p:nvPr>
        </p:nvSpPr>
        <p:spPr>
          <a:xfrm>
            <a:off x="467544" y="1772816"/>
            <a:ext cx="8229600" cy="4525963"/>
          </a:xfrm>
        </p:spPr>
        <p:txBody>
          <a:bodyPr>
            <a:normAutofit/>
          </a:bodyPr>
          <a:lstStyle/>
          <a:p>
            <a:r>
              <a:rPr lang="en-GB" sz="2800" dirty="0" smtClean="0"/>
              <a:t>‘The angel of the LORD said to him, “Why have you struck your donkey these three times? I have come out as an adversary, because your way is perverse before me”’ (Num. 22:32). </a:t>
            </a:r>
          </a:p>
          <a:p>
            <a:endParaRPr lang="en-GB" sz="2800" dirty="0"/>
          </a:p>
          <a:p>
            <a:r>
              <a:rPr lang="en-GB" sz="2800" dirty="0" smtClean="0"/>
              <a:t>Literally: ‘…I have come out as a </a:t>
            </a:r>
            <a:r>
              <a:rPr lang="en-GB" sz="2800" i="1" dirty="0" err="1" smtClean="0"/>
              <a:t>satan</a:t>
            </a:r>
            <a:r>
              <a:rPr lang="en-GB" sz="2800" dirty="0" smtClean="0"/>
              <a:t>, to stop your journey which is displeasing to me’. </a:t>
            </a:r>
          </a:p>
          <a:p>
            <a:endParaRPr lang="en-GB" sz="2800" dirty="0"/>
          </a:p>
          <a:p>
            <a:r>
              <a:rPr lang="en-GB" sz="2800" i="1" dirty="0" err="1" smtClean="0"/>
              <a:t>satan</a:t>
            </a:r>
            <a:r>
              <a:rPr lang="en-GB" sz="2800" dirty="0"/>
              <a:t> </a:t>
            </a:r>
            <a:r>
              <a:rPr lang="en-GB" sz="2800" dirty="0" smtClean="0"/>
              <a:t>= ‘adversary’ or ‘one who obstructs’</a:t>
            </a:r>
            <a:endParaRPr lang="en-GB" sz="2800" i="1" dirty="0"/>
          </a:p>
        </p:txBody>
      </p:sp>
    </p:spTree>
    <p:extLst>
      <p:ext uri="{BB962C8B-B14F-4D97-AF65-F5344CB8AC3E}">
        <p14:creationId xmlns:p14="http://schemas.microsoft.com/office/powerpoint/2010/main" val="22686869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856"/>
            <a:ext cx="8229600" cy="1143000"/>
          </a:xfrm>
        </p:spPr>
        <p:txBody>
          <a:bodyPr/>
          <a:lstStyle/>
          <a:p>
            <a:r>
              <a:rPr lang="en-GB" dirty="0" smtClean="0"/>
              <a:t>Satan as Human Adversary</a:t>
            </a:r>
            <a:endParaRPr lang="en-GB" dirty="0"/>
          </a:p>
        </p:txBody>
      </p:sp>
      <p:sp>
        <p:nvSpPr>
          <p:cNvPr id="3" name="Content Placeholder 2"/>
          <p:cNvSpPr>
            <a:spLocks noGrp="1"/>
          </p:cNvSpPr>
          <p:nvPr>
            <p:ph idx="1"/>
          </p:nvPr>
        </p:nvSpPr>
        <p:spPr/>
        <p:txBody>
          <a:bodyPr>
            <a:normAutofit/>
          </a:bodyPr>
          <a:lstStyle/>
          <a:p>
            <a:r>
              <a:rPr lang="en-GB" sz="3600" dirty="0" smtClean="0"/>
              <a:t>The </a:t>
            </a:r>
            <a:r>
              <a:rPr lang="en-GB" sz="3600" dirty="0"/>
              <a:t>use of </a:t>
            </a:r>
            <a:r>
              <a:rPr lang="en-GB" sz="3600" i="1" dirty="0" err="1" smtClean="0"/>
              <a:t>satan</a:t>
            </a:r>
            <a:r>
              <a:rPr lang="en-GB" sz="3600" dirty="0" smtClean="0"/>
              <a:t> </a:t>
            </a:r>
            <a:r>
              <a:rPr lang="en-GB" sz="3600" dirty="0"/>
              <a:t>as ‘adversary’ </a:t>
            </a:r>
            <a:r>
              <a:rPr lang="en-GB" sz="3600" dirty="0" smtClean="0"/>
              <a:t>is </a:t>
            </a:r>
            <a:r>
              <a:rPr lang="en-GB" sz="3600" dirty="0"/>
              <a:t>paralleled in </a:t>
            </a:r>
            <a:r>
              <a:rPr lang="en-GB" sz="3600" dirty="0" smtClean="0"/>
              <a:t>other biblical texts, </a:t>
            </a:r>
            <a:r>
              <a:rPr lang="en-GB" sz="3600" dirty="0"/>
              <a:t>specifically the books of Samuel and Kings</a:t>
            </a:r>
            <a:r>
              <a:rPr lang="en-GB" sz="3600" dirty="0" smtClean="0"/>
              <a:t>, where it appears in reference </a:t>
            </a:r>
            <a:r>
              <a:rPr lang="en-GB" sz="3600" dirty="0"/>
              <a:t>to human beings, and not simply a </a:t>
            </a:r>
            <a:r>
              <a:rPr lang="en-GB" sz="3600" dirty="0" smtClean="0"/>
              <a:t>supernatural </a:t>
            </a:r>
            <a:r>
              <a:rPr lang="en-GB" sz="3600" dirty="0"/>
              <a:t>being like </a:t>
            </a:r>
            <a:r>
              <a:rPr lang="en-GB" sz="3600" i="1" dirty="0" err="1"/>
              <a:t>malak</a:t>
            </a:r>
            <a:r>
              <a:rPr lang="en-GB" sz="3600" i="1" dirty="0"/>
              <a:t> YHWH</a:t>
            </a:r>
            <a:r>
              <a:rPr lang="en-GB" sz="3600" dirty="0"/>
              <a:t>. </a:t>
            </a:r>
          </a:p>
        </p:txBody>
      </p:sp>
    </p:spTree>
    <p:extLst>
      <p:ext uri="{BB962C8B-B14F-4D97-AF65-F5344CB8AC3E}">
        <p14:creationId xmlns:p14="http://schemas.microsoft.com/office/powerpoint/2010/main" val="22277309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15416"/>
            <a:ext cx="8229600" cy="1143000"/>
          </a:xfrm>
        </p:spPr>
        <p:txBody>
          <a:bodyPr/>
          <a:lstStyle/>
          <a:p>
            <a:r>
              <a:rPr lang="en-GB" dirty="0" smtClean="0"/>
              <a:t>Satan as Human Adversary</a:t>
            </a:r>
            <a:endParaRPr lang="en-GB" dirty="0"/>
          </a:p>
        </p:txBody>
      </p:sp>
      <p:sp>
        <p:nvSpPr>
          <p:cNvPr id="5" name="Content Placeholder 4"/>
          <p:cNvSpPr>
            <a:spLocks noGrp="1"/>
          </p:cNvSpPr>
          <p:nvPr>
            <p:ph sz="half" idx="2"/>
          </p:nvPr>
        </p:nvSpPr>
        <p:spPr>
          <a:xfrm>
            <a:off x="4644008" y="1268760"/>
            <a:ext cx="4038600" cy="4853136"/>
          </a:xfrm>
        </p:spPr>
        <p:txBody>
          <a:bodyPr>
            <a:noAutofit/>
          </a:bodyPr>
          <a:lstStyle/>
          <a:p>
            <a:r>
              <a:rPr lang="en-GB" sz="2400" dirty="0" smtClean="0"/>
              <a:t>‘…he (David) shall not go down with us to battle, or else he may become an adversary [</a:t>
            </a:r>
            <a:r>
              <a:rPr lang="en-GB" sz="2400" i="1" dirty="0" err="1" smtClean="0"/>
              <a:t>satan</a:t>
            </a:r>
            <a:r>
              <a:rPr lang="en-GB" sz="2400" dirty="0" smtClean="0"/>
              <a:t>] to us in the battle’ (1 Samuel 29:4). </a:t>
            </a:r>
          </a:p>
          <a:p>
            <a:endParaRPr lang="en-GB" sz="2400" dirty="0"/>
          </a:p>
          <a:p>
            <a:r>
              <a:rPr lang="en-GB" sz="2400" dirty="0" smtClean="0"/>
              <a:t>‘But David said, “What have I to do with you, you sons of </a:t>
            </a:r>
            <a:r>
              <a:rPr lang="en-GB" sz="2400" dirty="0" err="1" smtClean="0"/>
              <a:t>Zeruiah</a:t>
            </a:r>
            <a:r>
              <a:rPr lang="en-GB" sz="2400" dirty="0" smtClean="0"/>
              <a:t>, that you should today become an </a:t>
            </a:r>
            <a:r>
              <a:rPr lang="en-GB" sz="2400" i="1" dirty="0" smtClean="0"/>
              <a:t>adversary</a:t>
            </a:r>
            <a:r>
              <a:rPr lang="en-GB" sz="2400" dirty="0" smtClean="0"/>
              <a:t> to me?”’ (2 Samuel 19:22)</a:t>
            </a:r>
            <a:endParaRPr lang="en-GB" sz="2400" dirty="0"/>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9552" y="1196752"/>
            <a:ext cx="3681127"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75590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lstStyle/>
          <a:p>
            <a:r>
              <a:rPr lang="en-GB" dirty="0" smtClean="0"/>
              <a:t>Satan as Human Adversary</a:t>
            </a:r>
            <a:endParaRPr lang="en-GB" dirty="0"/>
          </a:p>
        </p:txBody>
      </p:sp>
      <p:sp>
        <p:nvSpPr>
          <p:cNvPr id="3" name="Content Placeholder 2"/>
          <p:cNvSpPr>
            <a:spLocks noGrp="1"/>
          </p:cNvSpPr>
          <p:nvPr>
            <p:ph sz="half" idx="1"/>
          </p:nvPr>
        </p:nvSpPr>
        <p:spPr>
          <a:xfrm>
            <a:off x="467544" y="1484784"/>
            <a:ext cx="4038600" cy="5112568"/>
          </a:xfrm>
        </p:spPr>
        <p:txBody>
          <a:bodyPr>
            <a:noAutofit/>
          </a:bodyPr>
          <a:lstStyle/>
          <a:p>
            <a:r>
              <a:rPr lang="en-GB" sz="2400" dirty="0" smtClean="0"/>
              <a:t>‘But now the LORD my God has given me rest on every side; there is neither adversary [</a:t>
            </a:r>
            <a:r>
              <a:rPr lang="en-GB" sz="2400" i="1" dirty="0" err="1" smtClean="0"/>
              <a:t>satan</a:t>
            </a:r>
            <a:r>
              <a:rPr lang="en-GB" sz="2400" dirty="0" smtClean="0"/>
              <a:t>] nor misfortune’ (1 Kings 5:4). </a:t>
            </a:r>
          </a:p>
          <a:p>
            <a:pPr marL="0" indent="0">
              <a:buNone/>
            </a:pPr>
            <a:endParaRPr lang="en-GB" sz="2400" dirty="0"/>
          </a:p>
          <a:p>
            <a:r>
              <a:rPr lang="en-GB" sz="2400" dirty="0" smtClean="0"/>
              <a:t>‘Then the LORD raised up an </a:t>
            </a:r>
            <a:r>
              <a:rPr lang="en-GB" sz="2400" i="1" dirty="0" smtClean="0"/>
              <a:t>adversary</a:t>
            </a:r>
            <a:r>
              <a:rPr lang="en-GB" sz="2400" dirty="0" smtClean="0"/>
              <a:t> against Solomon, </a:t>
            </a:r>
            <a:r>
              <a:rPr lang="en-GB" sz="2400" dirty="0" err="1" smtClean="0"/>
              <a:t>Hadad</a:t>
            </a:r>
            <a:r>
              <a:rPr lang="en-GB" sz="2400" dirty="0" smtClean="0"/>
              <a:t> the Edomite’ (1 Kings 11:14; cf. 11:23-25). </a:t>
            </a:r>
            <a:endParaRPr lang="en-GB" sz="2400"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340768"/>
            <a:ext cx="3960440" cy="5069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40038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normAutofit fontScale="90000"/>
          </a:bodyPr>
          <a:lstStyle/>
          <a:p>
            <a:r>
              <a:rPr lang="en-GB" dirty="0" smtClean="0"/>
              <a:t>Satan as Spy and Tester in the Book of Job</a:t>
            </a:r>
            <a:endParaRPr lang="en-GB" dirty="0"/>
          </a:p>
        </p:txBody>
      </p:sp>
      <p:sp>
        <p:nvSpPr>
          <p:cNvPr id="3" name="Content Placeholder 2"/>
          <p:cNvSpPr>
            <a:spLocks noGrp="1"/>
          </p:cNvSpPr>
          <p:nvPr>
            <p:ph idx="1"/>
          </p:nvPr>
        </p:nvSpPr>
        <p:spPr>
          <a:xfrm>
            <a:off x="457200" y="1600200"/>
            <a:ext cx="8229600" cy="4781128"/>
          </a:xfrm>
        </p:spPr>
        <p:txBody>
          <a:bodyPr>
            <a:normAutofit/>
          </a:bodyPr>
          <a:lstStyle/>
          <a:p>
            <a:pPr algn="just"/>
            <a:r>
              <a:rPr lang="en-GB" dirty="0" smtClean="0"/>
              <a:t>The Book of Job is something of an anomaly in the Hebrew Bible. It </a:t>
            </a:r>
            <a:r>
              <a:rPr lang="en-GB" dirty="0"/>
              <a:t>does not deal with the history of Israel </a:t>
            </a:r>
            <a:r>
              <a:rPr lang="en-GB" dirty="0" smtClean="0"/>
              <a:t>but with </a:t>
            </a:r>
            <a:r>
              <a:rPr lang="en-GB" dirty="0"/>
              <a:t>the question, ‘why do righteous people suffer</a:t>
            </a:r>
            <a:r>
              <a:rPr lang="en-GB" dirty="0" smtClean="0"/>
              <a:t>?’</a:t>
            </a:r>
          </a:p>
          <a:p>
            <a:pPr algn="just"/>
            <a:endParaRPr lang="en-GB" dirty="0"/>
          </a:p>
          <a:p>
            <a:pPr algn="just"/>
            <a:r>
              <a:rPr lang="en-GB" dirty="0" smtClean="0"/>
              <a:t>Job begins </a:t>
            </a:r>
            <a:r>
              <a:rPr lang="en-GB" dirty="0"/>
              <a:t>with a prose </a:t>
            </a:r>
            <a:r>
              <a:rPr lang="en-GB" dirty="0" smtClean="0"/>
              <a:t>prologue (</a:t>
            </a:r>
            <a:r>
              <a:rPr lang="en-GB" dirty="0" err="1" smtClean="0"/>
              <a:t>chs</a:t>
            </a:r>
            <a:r>
              <a:rPr lang="en-GB" dirty="0" smtClean="0"/>
              <a:t>. 1-2), </a:t>
            </a:r>
            <a:r>
              <a:rPr lang="en-GB" dirty="0"/>
              <a:t>explaining how Job came to be in his </a:t>
            </a:r>
            <a:r>
              <a:rPr lang="en-GB" dirty="0" smtClean="0"/>
              <a:t>situation</a:t>
            </a:r>
            <a:r>
              <a:rPr lang="en-GB" dirty="0"/>
              <a:t>, followed by a long poetic debate between the </a:t>
            </a:r>
            <a:r>
              <a:rPr lang="en-GB" dirty="0" smtClean="0"/>
              <a:t>main character and his ‘comforters’ (</a:t>
            </a:r>
            <a:r>
              <a:rPr lang="en-GB" dirty="0" err="1" smtClean="0"/>
              <a:t>ch.</a:t>
            </a:r>
            <a:r>
              <a:rPr lang="en-GB" dirty="0" smtClean="0"/>
              <a:t> 3 onwards). </a:t>
            </a:r>
          </a:p>
          <a:p>
            <a:pPr algn="just"/>
            <a:endParaRPr lang="en-GB" dirty="0"/>
          </a:p>
          <a:p>
            <a:pPr algn="just"/>
            <a:r>
              <a:rPr lang="en-GB" dirty="0" smtClean="0"/>
              <a:t>The text was likely composed </a:t>
            </a:r>
            <a:r>
              <a:rPr lang="en-GB" dirty="0"/>
              <a:t>after the return of the Israelites from the Babylonian Exile in 537 BCE. </a:t>
            </a:r>
          </a:p>
        </p:txBody>
      </p:sp>
    </p:spTree>
    <p:extLst>
      <p:ext uri="{BB962C8B-B14F-4D97-AF65-F5344CB8AC3E}">
        <p14:creationId xmlns:p14="http://schemas.microsoft.com/office/powerpoint/2010/main" val="18687673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Satan as Spy and Tester in the Book of Job</a:t>
            </a:r>
            <a:endParaRPr lang="en-GB" dirty="0"/>
          </a:p>
        </p:txBody>
      </p:sp>
      <p:sp>
        <p:nvSpPr>
          <p:cNvPr id="3" name="Content Placeholder 2"/>
          <p:cNvSpPr>
            <a:spLocks noGrp="1"/>
          </p:cNvSpPr>
          <p:nvPr>
            <p:ph idx="1"/>
          </p:nvPr>
        </p:nvSpPr>
        <p:spPr/>
        <p:txBody>
          <a:bodyPr>
            <a:normAutofit lnSpcReduction="10000"/>
          </a:bodyPr>
          <a:lstStyle/>
          <a:p>
            <a:pPr algn="just"/>
            <a:r>
              <a:rPr lang="en-GB" sz="2800" dirty="0" smtClean="0"/>
              <a:t>‘One day the heavenly beings [lit. ‘sons of God’, </a:t>
            </a:r>
            <a:r>
              <a:rPr lang="en-GB" sz="2800" i="1" dirty="0" smtClean="0"/>
              <a:t>Bene ha-Elohim</a:t>
            </a:r>
            <a:r>
              <a:rPr lang="en-GB" sz="2800" dirty="0" smtClean="0"/>
              <a:t>] came to present themselves before the LORD, and Satan [lit. ‘the Adversary/Accuser’, </a:t>
            </a:r>
            <a:r>
              <a:rPr lang="en-GB" sz="2800" i="1" dirty="0" smtClean="0"/>
              <a:t>ha-</a:t>
            </a:r>
            <a:r>
              <a:rPr lang="en-GB" sz="2800" i="1" dirty="0" err="1" smtClean="0"/>
              <a:t>satan</a:t>
            </a:r>
            <a:r>
              <a:rPr lang="en-GB" sz="2800" dirty="0" smtClean="0"/>
              <a:t>]</a:t>
            </a:r>
            <a:r>
              <a:rPr lang="en-GB" sz="2800" i="1" dirty="0" smtClean="0"/>
              <a:t> </a:t>
            </a:r>
            <a:r>
              <a:rPr lang="en-GB" sz="2800" dirty="0" smtClean="0"/>
              <a:t>also came among them. The LORD said to Satan, “Where have </a:t>
            </a:r>
            <a:r>
              <a:rPr lang="en-GB" sz="2800" dirty="0" smtClean="0"/>
              <a:t>you come </a:t>
            </a:r>
            <a:r>
              <a:rPr lang="en-GB" sz="2800" dirty="0" smtClean="0"/>
              <a:t>from?” Satan answered the LORD, “From going to and fro on the earth, and from walking up and down on it.” The LORD said to Satan, “Have you considered my servant Job? There is no one like him on the earth, a blameless and upright man who fears God and turns away from evil” (Job 1:6-8; cf. 2:1-3). </a:t>
            </a:r>
            <a:endParaRPr lang="en-GB" sz="2800" dirty="0"/>
          </a:p>
        </p:txBody>
      </p:sp>
    </p:spTree>
    <p:extLst>
      <p:ext uri="{BB962C8B-B14F-4D97-AF65-F5344CB8AC3E}">
        <p14:creationId xmlns:p14="http://schemas.microsoft.com/office/powerpoint/2010/main" val="34261320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76"/>
            <a:ext cx="8229600" cy="1143000"/>
          </a:xfrm>
        </p:spPr>
        <p:txBody>
          <a:bodyPr>
            <a:normAutofit fontScale="90000"/>
          </a:bodyPr>
          <a:lstStyle/>
          <a:p>
            <a:r>
              <a:rPr lang="en-GB" dirty="0" smtClean="0"/>
              <a:t>Satan in the Book of Job (</a:t>
            </a:r>
            <a:r>
              <a:rPr lang="en-GB" dirty="0" err="1" smtClean="0"/>
              <a:t>Corrado</a:t>
            </a:r>
            <a:r>
              <a:rPr lang="en-GB" dirty="0" smtClean="0"/>
              <a:t> </a:t>
            </a:r>
            <a:r>
              <a:rPr lang="en-GB" dirty="0" err="1" smtClean="0"/>
              <a:t>Giaquinto</a:t>
            </a:r>
            <a:r>
              <a:rPr lang="en-GB" dirty="0" smtClean="0"/>
              <a:t>)</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7624" y="1412776"/>
            <a:ext cx="6681977"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9600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Satan as Spy and Tester in the Book of Job</a:t>
            </a:r>
            <a:endParaRPr lang="en-GB" dirty="0"/>
          </a:p>
        </p:txBody>
      </p:sp>
      <p:sp>
        <p:nvSpPr>
          <p:cNvPr id="5" name="Content Placeholder 4"/>
          <p:cNvSpPr>
            <a:spLocks noGrp="1"/>
          </p:cNvSpPr>
          <p:nvPr>
            <p:ph sz="half" idx="2"/>
          </p:nvPr>
        </p:nvSpPr>
        <p:spPr>
          <a:xfrm>
            <a:off x="4788024" y="1700808"/>
            <a:ext cx="4038600" cy="4525963"/>
          </a:xfrm>
        </p:spPr>
        <p:txBody>
          <a:bodyPr>
            <a:normAutofit fontScale="92500" lnSpcReduction="20000"/>
          </a:bodyPr>
          <a:lstStyle/>
          <a:p>
            <a:r>
              <a:rPr lang="en-GB" dirty="0" smtClean="0"/>
              <a:t>Satan (the Accuser/Adversary) occupies a specific role in the heavenly court. </a:t>
            </a:r>
          </a:p>
          <a:p>
            <a:endParaRPr lang="en-GB" dirty="0"/>
          </a:p>
          <a:p>
            <a:r>
              <a:rPr lang="en-GB" dirty="0" smtClean="0"/>
              <a:t>Satan is more a ‘job title’ than the name of the character. </a:t>
            </a:r>
          </a:p>
          <a:p>
            <a:endParaRPr lang="en-GB" dirty="0"/>
          </a:p>
          <a:p>
            <a:r>
              <a:rPr lang="en-GB" dirty="0" smtClean="0"/>
              <a:t>‘One of the sons of God who served as the </a:t>
            </a:r>
            <a:r>
              <a:rPr lang="en-GB" i="1" dirty="0" err="1" smtClean="0"/>
              <a:t>satan</a:t>
            </a:r>
            <a:r>
              <a:rPr lang="en-GB" i="1" dirty="0" smtClean="0"/>
              <a:t> </a:t>
            </a:r>
            <a:r>
              <a:rPr lang="en-GB" dirty="0" smtClean="0"/>
              <a:t>came before the LORD’. </a:t>
            </a:r>
            <a:endParaRPr lang="en-GB" i="1" dirty="0"/>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3850536" cy="4853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4761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‘Those Who Patrol the Earth’ in the Book of Zechariah </a:t>
            </a:r>
            <a:endParaRPr lang="en-GB" dirty="0"/>
          </a:p>
        </p:txBody>
      </p:sp>
      <p:sp>
        <p:nvSpPr>
          <p:cNvPr id="5" name="Content Placeholder 4"/>
          <p:cNvSpPr>
            <a:spLocks noGrp="1"/>
          </p:cNvSpPr>
          <p:nvPr>
            <p:ph idx="1"/>
          </p:nvPr>
        </p:nvSpPr>
        <p:spPr>
          <a:xfrm>
            <a:off x="467544" y="1772816"/>
            <a:ext cx="8229600" cy="4525963"/>
          </a:xfrm>
        </p:spPr>
        <p:txBody>
          <a:bodyPr>
            <a:normAutofit/>
          </a:bodyPr>
          <a:lstStyle/>
          <a:p>
            <a:pPr algn="just"/>
            <a:r>
              <a:rPr lang="en-GB" sz="3200" dirty="0" smtClean="0"/>
              <a:t>‘So the man who was standing among the myrtle trees answered, “They are those whom the LORD has sent to patrol the earth.” Then they spoke to the angel of the LORD who was standing among the myrtle trees, “We have patrolled the earth, and lo, the whole earth remains at peace”’ (Zechariah 1:10-11). </a:t>
            </a:r>
            <a:endParaRPr lang="en-GB" sz="3200" dirty="0"/>
          </a:p>
        </p:txBody>
      </p:sp>
    </p:spTree>
    <p:extLst>
      <p:ext uri="{BB962C8B-B14F-4D97-AF65-F5344CB8AC3E}">
        <p14:creationId xmlns:p14="http://schemas.microsoft.com/office/powerpoint/2010/main" val="3231043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Satan as Celestial Prosecutor in the Book of Zechariah</a:t>
            </a:r>
            <a:endParaRPr lang="en-GB" dirty="0"/>
          </a:p>
        </p:txBody>
      </p:sp>
      <p:sp>
        <p:nvSpPr>
          <p:cNvPr id="4" name="Content Placeholder 3"/>
          <p:cNvSpPr>
            <a:spLocks noGrp="1"/>
          </p:cNvSpPr>
          <p:nvPr>
            <p:ph sz="half" idx="1"/>
          </p:nvPr>
        </p:nvSpPr>
        <p:spPr>
          <a:xfrm>
            <a:off x="395536" y="1844824"/>
            <a:ext cx="4038600" cy="4525963"/>
          </a:xfrm>
        </p:spPr>
        <p:txBody>
          <a:bodyPr>
            <a:normAutofit fontScale="92500" lnSpcReduction="20000"/>
          </a:bodyPr>
          <a:lstStyle/>
          <a:p>
            <a:r>
              <a:rPr lang="en-GB" dirty="0" smtClean="0"/>
              <a:t>Zechariah’s angelic guide </a:t>
            </a:r>
            <a:r>
              <a:rPr lang="en-GB" dirty="0"/>
              <a:t>shows him the High Priest Joshua in a court of justice, </a:t>
            </a:r>
            <a:r>
              <a:rPr lang="en-GB" dirty="0" smtClean="0"/>
              <a:t>perhaps </a:t>
            </a:r>
            <a:r>
              <a:rPr lang="en-GB" dirty="0"/>
              <a:t>the heavenly court. </a:t>
            </a:r>
            <a:endParaRPr lang="en-GB" dirty="0" smtClean="0"/>
          </a:p>
          <a:p>
            <a:endParaRPr lang="en-GB" dirty="0"/>
          </a:p>
          <a:p>
            <a:r>
              <a:rPr lang="en-GB" dirty="0" smtClean="0"/>
              <a:t>Joshua </a:t>
            </a:r>
            <a:r>
              <a:rPr lang="en-GB" dirty="0"/>
              <a:t>stands before </a:t>
            </a:r>
            <a:r>
              <a:rPr lang="en-GB" dirty="0" smtClean="0"/>
              <a:t>the </a:t>
            </a:r>
            <a:r>
              <a:rPr lang="en-GB" i="1" dirty="0" err="1" smtClean="0"/>
              <a:t>malak</a:t>
            </a:r>
            <a:r>
              <a:rPr lang="en-GB" i="1" dirty="0" smtClean="0"/>
              <a:t> YHWH</a:t>
            </a:r>
            <a:r>
              <a:rPr lang="en-GB" dirty="0" smtClean="0"/>
              <a:t>.  At </a:t>
            </a:r>
            <a:r>
              <a:rPr lang="en-GB" dirty="0"/>
              <a:t>the priest’s right side is the </a:t>
            </a:r>
            <a:r>
              <a:rPr lang="en-GB" dirty="0" err="1"/>
              <a:t>satan</a:t>
            </a:r>
            <a:r>
              <a:rPr lang="en-GB" dirty="0"/>
              <a:t> (</a:t>
            </a:r>
            <a:r>
              <a:rPr lang="en-GB" i="1" dirty="0"/>
              <a:t>ha-</a:t>
            </a:r>
            <a:r>
              <a:rPr lang="en-GB" i="1" dirty="0" err="1"/>
              <a:t>satan</a:t>
            </a:r>
            <a:r>
              <a:rPr lang="en-GB" dirty="0"/>
              <a:t>), exercising the function of </a:t>
            </a:r>
            <a:r>
              <a:rPr lang="en-GB" dirty="0" smtClean="0"/>
              <a:t>accuser/prosecutor in this courtroom scene. </a:t>
            </a:r>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484784"/>
            <a:ext cx="3880488" cy="4781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8213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Satan as Celestial Prosecutor in the Book of Zechariah</a:t>
            </a:r>
            <a:endParaRPr lang="en-GB" dirty="0"/>
          </a:p>
        </p:txBody>
      </p:sp>
      <p:sp>
        <p:nvSpPr>
          <p:cNvPr id="4" name="Content Placeholder 3"/>
          <p:cNvSpPr>
            <a:spLocks noGrp="1"/>
          </p:cNvSpPr>
          <p:nvPr>
            <p:ph idx="1"/>
          </p:nvPr>
        </p:nvSpPr>
        <p:spPr>
          <a:xfrm>
            <a:off x="467544" y="1844824"/>
            <a:ext cx="8229600" cy="4525963"/>
          </a:xfrm>
        </p:spPr>
        <p:txBody>
          <a:bodyPr>
            <a:normAutofit/>
          </a:bodyPr>
          <a:lstStyle/>
          <a:p>
            <a:pPr algn="just"/>
            <a:r>
              <a:rPr lang="en-GB" sz="3200" dirty="0" smtClean="0"/>
              <a:t>‘Then he showed me the high </a:t>
            </a:r>
            <a:r>
              <a:rPr lang="en-GB" sz="3200" dirty="0" smtClean="0"/>
              <a:t>priest </a:t>
            </a:r>
            <a:r>
              <a:rPr lang="en-GB" sz="3200" dirty="0" smtClean="0"/>
              <a:t>Joshua standing before the angel of the LORD, and Satan [lit. ‘the Adversary/Accuser’, </a:t>
            </a:r>
            <a:r>
              <a:rPr lang="en-GB" sz="3200" i="1" dirty="0" smtClean="0"/>
              <a:t>ha-</a:t>
            </a:r>
            <a:r>
              <a:rPr lang="en-GB" sz="3200" i="1" dirty="0" err="1" smtClean="0"/>
              <a:t>satan</a:t>
            </a:r>
            <a:r>
              <a:rPr lang="en-GB" sz="3200" dirty="0" smtClean="0"/>
              <a:t>]</a:t>
            </a:r>
            <a:r>
              <a:rPr lang="en-GB" sz="3200" i="1" dirty="0" smtClean="0"/>
              <a:t> </a:t>
            </a:r>
            <a:r>
              <a:rPr lang="en-GB" sz="3200" dirty="0" smtClean="0"/>
              <a:t>standing at his right hand to accuse him. And the LORD said to Satan, “The LORD rebuke you, O Satan! The LORD who has chosen Jerusalem rebuke you! Is not this man a brand plucked from the fire?”’ (Zech. 3:1-2)</a:t>
            </a:r>
            <a:endParaRPr lang="en-GB" sz="3200" dirty="0"/>
          </a:p>
        </p:txBody>
      </p:sp>
    </p:spTree>
    <p:extLst>
      <p:ext uri="{BB962C8B-B14F-4D97-AF65-F5344CB8AC3E}">
        <p14:creationId xmlns:p14="http://schemas.microsoft.com/office/powerpoint/2010/main" val="3739872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dirty="0" smtClean="0"/>
              <a:t>Satan in Job/Zechariah: The Work of </a:t>
            </a:r>
            <a:r>
              <a:rPr lang="en-GB" dirty="0" err="1" smtClean="0"/>
              <a:t>Adolphe</a:t>
            </a:r>
            <a:r>
              <a:rPr lang="en-GB" dirty="0" smtClean="0"/>
              <a:t> </a:t>
            </a:r>
            <a:r>
              <a:rPr lang="en-GB" dirty="0" err="1" smtClean="0"/>
              <a:t>Lods</a:t>
            </a:r>
            <a:endParaRPr lang="en-GB" dirty="0"/>
          </a:p>
        </p:txBody>
      </p:sp>
      <p:sp>
        <p:nvSpPr>
          <p:cNvPr id="3" name="Content Placeholder 2"/>
          <p:cNvSpPr>
            <a:spLocks noGrp="1"/>
          </p:cNvSpPr>
          <p:nvPr>
            <p:ph idx="1"/>
          </p:nvPr>
        </p:nvSpPr>
        <p:spPr>
          <a:xfrm>
            <a:off x="467544" y="1573560"/>
            <a:ext cx="8229600" cy="5256584"/>
          </a:xfrm>
        </p:spPr>
        <p:txBody>
          <a:bodyPr>
            <a:noAutofit/>
          </a:bodyPr>
          <a:lstStyle/>
          <a:p>
            <a:r>
              <a:rPr lang="en-GB" sz="2000" dirty="0"/>
              <a:t>In 1939, </a:t>
            </a:r>
            <a:r>
              <a:rPr lang="en-GB" sz="2000" dirty="0" err="1"/>
              <a:t>Adolphe</a:t>
            </a:r>
            <a:r>
              <a:rPr lang="en-GB" sz="2000" dirty="0"/>
              <a:t> </a:t>
            </a:r>
            <a:r>
              <a:rPr lang="en-GB" sz="2000" dirty="0" err="1"/>
              <a:t>Lods</a:t>
            </a:r>
            <a:r>
              <a:rPr lang="en-GB" sz="2000" dirty="0"/>
              <a:t> analysed </a:t>
            </a:r>
            <a:r>
              <a:rPr lang="en-GB" sz="2000" dirty="0" smtClean="0"/>
              <a:t>the role of the </a:t>
            </a:r>
            <a:r>
              <a:rPr lang="en-GB" sz="2000" dirty="0" err="1" smtClean="0"/>
              <a:t>satan</a:t>
            </a:r>
            <a:r>
              <a:rPr lang="en-GB" sz="2000" dirty="0" smtClean="0"/>
              <a:t> in Zechariah and Job. According to </a:t>
            </a:r>
            <a:r>
              <a:rPr lang="en-GB" sz="2000" dirty="0" err="1" smtClean="0"/>
              <a:t>Lods</a:t>
            </a:r>
            <a:r>
              <a:rPr lang="en-GB" sz="2000" dirty="0" smtClean="0"/>
              <a:t>, </a:t>
            </a:r>
            <a:r>
              <a:rPr lang="en-GB" sz="2000" dirty="0"/>
              <a:t>the character resembles a widespread figure in the human governments of </a:t>
            </a:r>
            <a:r>
              <a:rPr lang="en-GB" sz="2000" dirty="0" smtClean="0"/>
              <a:t>the ancient Near East, </a:t>
            </a:r>
            <a:r>
              <a:rPr lang="en-GB" sz="2000" dirty="0"/>
              <a:t>i.e. the official inspector and informer employed by the </a:t>
            </a:r>
            <a:r>
              <a:rPr lang="en-GB" sz="2000" dirty="0" smtClean="0"/>
              <a:t>ruling authorities. </a:t>
            </a:r>
          </a:p>
          <a:p>
            <a:endParaRPr lang="en-GB" sz="2000" dirty="0"/>
          </a:p>
          <a:p>
            <a:r>
              <a:rPr lang="en-GB" sz="2000" dirty="0" smtClean="0"/>
              <a:t>The Greek historian Xenophon (430-354) </a:t>
            </a:r>
            <a:r>
              <a:rPr lang="en-GB" sz="2000" dirty="0"/>
              <a:t>speaks of the ‘Eyes and Ears of the King</a:t>
            </a:r>
            <a:r>
              <a:rPr lang="en-GB" sz="2000" dirty="0" smtClean="0"/>
              <a:t>’, the network of regional informers in the Persian kingdom under </a:t>
            </a:r>
            <a:r>
              <a:rPr lang="en-GB" sz="2000" dirty="0"/>
              <a:t>Cyrus the </a:t>
            </a:r>
            <a:r>
              <a:rPr lang="en-GB" sz="2000" dirty="0" smtClean="0"/>
              <a:t>Great (</a:t>
            </a:r>
            <a:r>
              <a:rPr lang="en-GB" sz="2000" dirty="0" err="1"/>
              <a:t>Cyropedia</a:t>
            </a:r>
            <a:r>
              <a:rPr lang="en-GB" sz="2000" dirty="0"/>
              <a:t> </a:t>
            </a:r>
            <a:r>
              <a:rPr lang="en-GB" sz="2000" dirty="0" smtClean="0"/>
              <a:t>8.6.16). </a:t>
            </a:r>
            <a:r>
              <a:rPr lang="en-GB" sz="2000" dirty="0"/>
              <a:t>The organization of this inspecting network </a:t>
            </a:r>
            <a:r>
              <a:rPr lang="en-GB" sz="2000" dirty="0" smtClean="0"/>
              <a:t>was developed further </a:t>
            </a:r>
            <a:r>
              <a:rPr lang="en-GB" sz="2000" dirty="0"/>
              <a:t>under </a:t>
            </a:r>
            <a:r>
              <a:rPr lang="en-GB" sz="2000" dirty="0" smtClean="0"/>
              <a:t>Darius </a:t>
            </a:r>
            <a:r>
              <a:rPr lang="en-GB" sz="2000" dirty="0"/>
              <a:t>I. </a:t>
            </a:r>
            <a:endParaRPr lang="en-GB" sz="2000" dirty="0" smtClean="0"/>
          </a:p>
          <a:p>
            <a:endParaRPr lang="en-GB" sz="2000" dirty="0"/>
          </a:p>
          <a:p>
            <a:r>
              <a:rPr lang="en-GB" sz="2000" dirty="0" smtClean="0"/>
              <a:t>The characterization of the </a:t>
            </a:r>
            <a:r>
              <a:rPr lang="en-GB" sz="2000" dirty="0" err="1" smtClean="0"/>
              <a:t>satan</a:t>
            </a:r>
            <a:r>
              <a:rPr lang="en-GB" sz="2000" dirty="0" smtClean="0"/>
              <a:t> in Job and Zechariah suggests the activity of a field-inspector or informer who returns to the court of the king in order </a:t>
            </a:r>
            <a:r>
              <a:rPr lang="en-GB" sz="2000" dirty="0"/>
              <a:t>to </a:t>
            </a:r>
            <a:r>
              <a:rPr lang="en-GB" sz="2000" dirty="0" smtClean="0"/>
              <a:t>bring accusations and to report on his findings.  </a:t>
            </a:r>
          </a:p>
        </p:txBody>
      </p:sp>
    </p:spTree>
    <p:extLst>
      <p:ext uri="{BB962C8B-B14F-4D97-AF65-F5344CB8AC3E}">
        <p14:creationId xmlns:p14="http://schemas.microsoft.com/office/powerpoint/2010/main" val="4188932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5776"/>
            <a:ext cx="8229600" cy="1143000"/>
          </a:xfrm>
        </p:spPr>
        <p:txBody>
          <a:bodyPr/>
          <a:lstStyle/>
          <a:p>
            <a:r>
              <a:rPr lang="en-GB" dirty="0" smtClean="0"/>
              <a:t>Satan Job Spec (Kelly, p. 28)</a:t>
            </a:r>
            <a:endParaRPr lang="en-GB" dirty="0"/>
          </a:p>
        </p:txBody>
      </p:sp>
      <p:sp>
        <p:nvSpPr>
          <p:cNvPr id="3" name="Content Placeholder 2"/>
          <p:cNvSpPr>
            <a:spLocks noGrp="1"/>
          </p:cNvSpPr>
          <p:nvPr>
            <p:ph idx="1"/>
          </p:nvPr>
        </p:nvSpPr>
        <p:spPr/>
        <p:txBody>
          <a:bodyPr/>
          <a:lstStyle/>
          <a:p>
            <a:r>
              <a:rPr lang="en-GB" sz="3600" dirty="0" smtClean="0"/>
              <a:t>‘Job </a:t>
            </a:r>
            <a:r>
              <a:rPr lang="en-GB" sz="3600" dirty="0"/>
              <a:t>Description of Official </a:t>
            </a:r>
            <a:r>
              <a:rPr lang="en-GB" sz="3600" dirty="0" err="1"/>
              <a:t>Satans</a:t>
            </a:r>
            <a:r>
              <a:rPr lang="en-GB" sz="3600" dirty="0"/>
              <a:t>. Patrol the Earth, observe Human behaviour, test ostensible virtue by various means. Be prepared, upon consultation with High Command, to instigate preventative or punitive measures against sinful actions. Function as accusers in tribunal, and announce verdicts against </a:t>
            </a:r>
            <a:r>
              <a:rPr lang="en-GB" sz="3600" dirty="0" smtClean="0"/>
              <a:t>culprits.’</a:t>
            </a:r>
            <a:endParaRPr lang="en-GB" sz="3600" dirty="0"/>
          </a:p>
          <a:p>
            <a:endParaRPr lang="en-GB" dirty="0"/>
          </a:p>
        </p:txBody>
      </p:sp>
    </p:spTree>
    <p:extLst>
      <p:ext uri="{BB962C8B-B14F-4D97-AF65-F5344CB8AC3E}">
        <p14:creationId xmlns:p14="http://schemas.microsoft.com/office/powerpoint/2010/main" val="127089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r>
              <a:rPr lang="en-GB" dirty="0" smtClean="0"/>
              <a:t>1 Chronicles 21:1</a:t>
            </a:r>
            <a:endParaRPr lang="en-GB" dirty="0"/>
          </a:p>
        </p:txBody>
      </p:sp>
      <p:sp>
        <p:nvSpPr>
          <p:cNvPr id="3" name="Content Placeholder 2"/>
          <p:cNvSpPr>
            <a:spLocks noGrp="1"/>
          </p:cNvSpPr>
          <p:nvPr>
            <p:ph idx="1"/>
          </p:nvPr>
        </p:nvSpPr>
        <p:spPr>
          <a:xfrm>
            <a:off x="467544" y="1844824"/>
            <a:ext cx="8229600" cy="4525963"/>
          </a:xfrm>
        </p:spPr>
        <p:txBody>
          <a:bodyPr>
            <a:normAutofit/>
          </a:bodyPr>
          <a:lstStyle/>
          <a:p>
            <a:pPr algn="just"/>
            <a:r>
              <a:rPr lang="en-GB" sz="3200" dirty="0" smtClean="0"/>
              <a:t>‘Satan [</a:t>
            </a:r>
            <a:r>
              <a:rPr lang="en-GB" sz="3200" smtClean="0"/>
              <a:t>Hebrew: </a:t>
            </a:r>
            <a:r>
              <a:rPr lang="en-GB" sz="3200" i="1" smtClean="0"/>
              <a:t>Satan</a:t>
            </a:r>
            <a:r>
              <a:rPr lang="en-GB" sz="3200" dirty="0" smtClean="0"/>
              <a:t>] stood up against Israel, and incited David to count the people of Israel’ (1 Chron. 21:1; cf. 2 Samuel 24). </a:t>
            </a:r>
          </a:p>
          <a:p>
            <a:pPr algn="just"/>
            <a:endParaRPr lang="en-GB" sz="3200" dirty="0"/>
          </a:p>
          <a:p>
            <a:pPr algn="just"/>
            <a:r>
              <a:rPr lang="en-GB" sz="3200" dirty="0" smtClean="0"/>
              <a:t>This is the only instance in the Hebrew Bible of ‘Satan’ as a proper name (with a capital ‘S’)! Satan has become the supernatural enemy of God and his people. </a:t>
            </a:r>
            <a:endParaRPr lang="en-GB" sz="3200" dirty="0"/>
          </a:p>
        </p:txBody>
      </p:sp>
    </p:spTree>
    <p:extLst>
      <p:ext uri="{BB962C8B-B14F-4D97-AF65-F5344CB8AC3E}">
        <p14:creationId xmlns:p14="http://schemas.microsoft.com/office/powerpoint/2010/main" val="3001067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t>Conclusion</a:t>
            </a:r>
            <a:endParaRPr lang="en-GB" dirty="0"/>
          </a:p>
        </p:txBody>
      </p:sp>
      <p:sp>
        <p:nvSpPr>
          <p:cNvPr id="3" name="Content Placeholder 2"/>
          <p:cNvSpPr>
            <a:spLocks noGrp="1"/>
          </p:cNvSpPr>
          <p:nvPr>
            <p:ph idx="1"/>
          </p:nvPr>
        </p:nvSpPr>
        <p:spPr>
          <a:xfrm>
            <a:off x="395536" y="1700808"/>
            <a:ext cx="8229600" cy="4525963"/>
          </a:xfrm>
        </p:spPr>
        <p:txBody>
          <a:bodyPr>
            <a:normAutofit fontScale="92500" lnSpcReduction="20000"/>
          </a:bodyPr>
          <a:lstStyle/>
          <a:p>
            <a:pPr algn="just"/>
            <a:endParaRPr lang="en-GB" dirty="0"/>
          </a:p>
          <a:p>
            <a:pPr algn="just"/>
            <a:r>
              <a:rPr lang="en-GB" sz="2600" dirty="0" smtClean="0"/>
              <a:t>The Hebrew word </a:t>
            </a:r>
            <a:r>
              <a:rPr lang="en-GB" sz="2600" i="1" dirty="0" err="1" smtClean="0"/>
              <a:t>satan</a:t>
            </a:r>
            <a:r>
              <a:rPr lang="en-GB" sz="2600" dirty="0" smtClean="0"/>
              <a:t> is a common noun meaning ‘adversary’ or ‘one who obstructs’. </a:t>
            </a:r>
          </a:p>
          <a:p>
            <a:pPr algn="just"/>
            <a:endParaRPr lang="en-GB" sz="2600" dirty="0"/>
          </a:p>
          <a:p>
            <a:pPr algn="just"/>
            <a:r>
              <a:rPr lang="en-GB" sz="2600" dirty="0" smtClean="0"/>
              <a:t>It us used in reference to both human (Samuel and Kings) and supernatural  (Numbers, Job and Zechariah) figures. </a:t>
            </a:r>
          </a:p>
          <a:p>
            <a:pPr algn="just"/>
            <a:endParaRPr lang="en-GB" sz="2600" dirty="0"/>
          </a:p>
          <a:p>
            <a:pPr algn="just"/>
            <a:r>
              <a:rPr lang="en-GB" sz="2600" dirty="0" smtClean="0"/>
              <a:t>1 Chron. 21:1 is the only place in the entire Hebrew Bible where </a:t>
            </a:r>
            <a:r>
              <a:rPr lang="en-GB" sz="2600" b="1" dirty="0" smtClean="0"/>
              <a:t>S</a:t>
            </a:r>
            <a:r>
              <a:rPr lang="en-GB" sz="2600" dirty="0" smtClean="0"/>
              <a:t>atan functions as a proper name. </a:t>
            </a:r>
          </a:p>
          <a:p>
            <a:pPr algn="just"/>
            <a:endParaRPr lang="en-GB" sz="2600" dirty="0"/>
          </a:p>
          <a:p>
            <a:pPr algn="just"/>
            <a:r>
              <a:rPr lang="en-GB" sz="2600" dirty="0" smtClean="0"/>
              <a:t>For the most part, the word </a:t>
            </a:r>
            <a:r>
              <a:rPr lang="en-GB" sz="2600" i="1" dirty="0" err="1" smtClean="0"/>
              <a:t>satan</a:t>
            </a:r>
            <a:r>
              <a:rPr lang="en-GB" sz="2600" i="1" dirty="0" smtClean="0"/>
              <a:t> </a:t>
            </a:r>
            <a:r>
              <a:rPr lang="en-GB" sz="2600" dirty="0" smtClean="0"/>
              <a:t>does not refer to an evil supernatural being. </a:t>
            </a:r>
            <a:endParaRPr lang="en-GB" sz="2600" dirty="0"/>
          </a:p>
        </p:txBody>
      </p:sp>
    </p:spTree>
    <p:extLst>
      <p:ext uri="{BB962C8B-B14F-4D97-AF65-F5344CB8AC3E}">
        <p14:creationId xmlns:p14="http://schemas.microsoft.com/office/powerpoint/2010/main" val="37777084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467544" y="1772816"/>
            <a:ext cx="8229600" cy="4525963"/>
          </a:xfrm>
        </p:spPr>
        <p:txBody>
          <a:bodyPr>
            <a:normAutofit/>
          </a:bodyPr>
          <a:lstStyle/>
          <a:p>
            <a:pPr algn="just"/>
            <a:r>
              <a:rPr lang="en-GB" sz="3200" dirty="0" smtClean="0"/>
              <a:t>The question is, since there is virtually no reference in the Hebrew Bible to an evil supernatural being with the proper name Satan, how and why does he appear as a fully fledged character in the New Testament (that is, as the personification of evil and Jesus’ arch nemesis)? </a:t>
            </a:r>
            <a:endParaRPr lang="en-GB" sz="3200" dirty="0"/>
          </a:p>
        </p:txBody>
      </p:sp>
    </p:spTree>
    <p:extLst>
      <p:ext uri="{BB962C8B-B14F-4D97-AF65-F5344CB8AC3E}">
        <p14:creationId xmlns:p14="http://schemas.microsoft.com/office/powerpoint/2010/main" val="1724459881"/>
      </p:ext>
    </p:extLst>
  </p:cSld>
  <p:clrMapOvr>
    <a:masterClrMapping/>
  </p:clrMapOvr>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368</TotalTime>
  <Words>1366</Words>
  <Application>Microsoft Office PowerPoint</Application>
  <PresentationFormat>On-screen Show (4:3)</PresentationFormat>
  <Paragraphs>76</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Thatch</vt:lpstr>
      <vt:lpstr>Satan in the Hebrew Bible</vt:lpstr>
      <vt:lpstr>PowerPoint Presentation</vt:lpstr>
      <vt:lpstr>Satan in the Hebrew Bible</vt:lpstr>
      <vt:lpstr>Satan as Angelic Enforcer: The Story of Balaam’s Ass</vt:lpstr>
      <vt:lpstr>Satan as Angelic Enforcer: The Story of Balaam’s Ass</vt:lpstr>
      <vt:lpstr>Balaam and His Ass (Gustav Jaeger, 1836)</vt:lpstr>
      <vt:lpstr>Satan as Angelic Enforcer: The Story of Balaam’s Ass</vt:lpstr>
      <vt:lpstr>Satan as Human Adversary</vt:lpstr>
      <vt:lpstr>Satan as Human Adversary</vt:lpstr>
      <vt:lpstr>Satan as Human Adversary</vt:lpstr>
      <vt:lpstr>Satan as Spy and Tester in the Book of Job</vt:lpstr>
      <vt:lpstr>Satan as Spy and Tester in the Book of Job</vt:lpstr>
      <vt:lpstr>Satan in the Book of Job (Corrado Giaquinto)</vt:lpstr>
      <vt:lpstr>Satan as Spy and Tester in the Book of Job</vt:lpstr>
      <vt:lpstr>‘Those Who Patrol the Earth’ in the Book of Zechariah </vt:lpstr>
      <vt:lpstr>Satan as Celestial Prosecutor in the Book of Zechariah</vt:lpstr>
      <vt:lpstr>Satan as Celestial Prosecutor in the Book of Zechariah</vt:lpstr>
      <vt:lpstr>Satan in Job/Zechariah: The Work of Adolphe Lods</vt:lpstr>
      <vt:lpstr>Satan Job Spec (Kelly, p. 28)</vt:lpstr>
      <vt:lpstr>1 Chronicles 21:1</vt:lpstr>
      <vt:lpstr>Conclusion</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the Hebrew Bible</dc:title>
  <dc:creator>Rhodri Thomas</dc:creator>
  <cp:lastModifiedBy>Rhodri Thomas</cp:lastModifiedBy>
  <cp:revision>28</cp:revision>
  <dcterms:created xsi:type="dcterms:W3CDTF">2015-09-22T19:50:02Z</dcterms:created>
  <dcterms:modified xsi:type="dcterms:W3CDTF">2017-10-02T14:19:32Z</dcterms:modified>
</cp:coreProperties>
</file>