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19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72" r:id="rId9"/>
    <p:sldId id="273" r:id="rId10"/>
    <p:sldId id="274" r:id="rId11"/>
    <p:sldId id="262" r:id="rId12"/>
    <p:sldId id="268" r:id="rId13"/>
    <p:sldId id="269" r:id="rId14"/>
    <p:sldId id="270" r:id="rId15"/>
    <p:sldId id="271" r:id="rId16"/>
    <p:sldId id="275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D333EC-289A-4B68-8BE2-B0B7A6EF350D}" v="4" dt="2026-07-22T15:20:20.3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255" autoAdjust="0"/>
    <p:restoredTop sz="94660"/>
  </p:normalViewPr>
  <p:slideViewPr>
    <p:cSldViewPr snapToGrid="0">
      <p:cViewPr varScale="1">
        <p:scale>
          <a:sx n="91" d="100"/>
          <a:sy n="91" d="100"/>
        </p:scale>
        <p:origin x="677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0ADBD1-D671-48C0-9ADA-1F0B135DF65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442488-C23B-4651-9B87-EA64C2349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9590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442488-C23B-4651-9B87-EA64C2349BD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6273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442488-C23B-4651-9B87-EA64C2349BD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7057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442488-C23B-4651-9B87-EA64C2349BD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8390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442488-C23B-4651-9B87-EA64C2349BD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2378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F07D5-36DA-4FEF-9113-5EAC0F06583A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78EA457-0765-45D4-99A6-658D5580F99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60761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02CD3-20BF-489A-A918-0C17EBC2EEEC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EA457-0765-45D4-99A6-658D5580F993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7878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ADAB4-0B2F-4320-BC41-993553E82E4C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EA457-0765-45D4-99A6-658D5580F99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3839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F030-739C-4454-A942-C5FFE8FA4AF0}" type="datetime1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EA457-0765-45D4-99A6-658D5580F993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7721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16742-E286-4DE5-904B-AF10C3979C14}" type="datetime1">
              <a:rPr lang="en-GB" smtClean="0"/>
              <a:t>20/07/2026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EA457-0765-45D4-99A6-658D5580F993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4874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8FAA4-2697-46C5-A703-D936F6241938}" type="datetime1">
              <a:rPr lang="en-GB" smtClean="0"/>
              <a:t>20/07/2026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EA457-0765-45D4-99A6-658D5580F993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4892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68B9-8FB4-4B38-95C4-5A89CBFF6736}" type="datetime1">
              <a:rPr lang="en-GB" smtClean="0"/>
              <a:t>20/07/2026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EA457-0765-45D4-99A6-658D5580F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051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D30D7-AFB8-4F81-9C81-A7BCF88E0EBA}" type="datetime1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EA457-0765-45D4-99A6-658D5580F993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40030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97AA3C86-5AD5-42A8-8999-7D0652C154D1}" type="datetime1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EA457-0765-45D4-99A6-658D5580F993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6628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3EA27-299B-46D5-822E-5F5E4774890F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EA457-0765-45D4-99A6-658D5580F993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1163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E6E4-979A-4933-823E-BAB89EE1E350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EA457-0765-45D4-99A6-658D5580F99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7703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A83729-3093-442B-84F6-A8591ED64E1D}" type="datetime1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78EA457-0765-45D4-99A6-658D5580F99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46946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stomach-cancer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hyperlink" Target="https://www.cancer.gov/types/stomach" TargetMode="External"/><Relationship Id="rId4" Type="http://schemas.openxmlformats.org/officeDocument/2006/relationships/hyperlink" Target="https://www.macmillan.org.uk/cancer-information-and-support/stomach-cancer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ncer.org/cancer/types/stomach-cancer.html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E108F-0B30-8FC8-EEF5-39283782BF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3147" y="887569"/>
            <a:ext cx="8637073" cy="2541431"/>
          </a:xfrm>
        </p:spPr>
        <p:txBody>
          <a:bodyPr/>
          <a:lstStyle/>
          <a:p>
            <a:r>
              <a:rPr lang="en-GB" dirty="0"/>
              <a:t>Component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DE98A6-4B52-5220-12FC-285BE0FAB6B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cs typeface="Arial" panose="020B0604020202020204" pitchFamily="34" charset="0"/>
              </a:rPr>
              <a:t>Audio-Recorded</a:t>
            </a:r>
            <a:r>
              <a:rPr lang="en-GB" dirty="0"/>
              <a:t> Presentation</a:t>
            </a:r>
          </a:p>
          <a:p>
            <a:r>
              <a:rPr lang="en-GB" dirty="0"/>
              <a:t>Stomach Cancer</a:t>
            </a: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5C9CAF38-1F47-228A-CEDC-96A59ED7BC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90016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238"/>
    </mc:Choice>
    <mc:Fallback>
      <p:transition spd="slow" advTm="112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E6FD815-AF46-7B10-4A88-4B05D957F01F}"/>
              </a:ext>
            </a:extLst>
          </p:cNvPr>
          <p:cNvSpPr txBox="1"/>
          <p:nvPr/>
        </p:nvSpPr>
        <p:spPr>
          <a:xfrm>
            <a:off x="522514" y="1207980"/>
            <a:ext cx="10400043" cy="24524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Name: Lutfiya Kassamali</a:t>
            </a:r>
            <a:endParaRPr lang="en-GB" sz="1400" b="1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number: 2422426</a:t>
            </a:r>
            <a:endParaRPr lang="en-GB" sz="1400" b="1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b="1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name: Introduction to Physiology</a:t>
            </a:r>
            <a:endParaRPr lang="en-GB" sz="1400" b="1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b="1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code: BMHP5023</a:t>
            </a:r>
            <a:endParaRPr lang="en-GB" sz="1400" b="1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b="1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Lecturer: Gillian Weaver and Robert </a:t>
            </a:r>
            <a:r>
              <a:rPr lang="en-GB" sz="1800" b="1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Nartowski</a:t>
            </a:r>
            <a:endParaRPr lang="en-GB" sz="1400" b="1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A437885-05D4-87E9-B84A-A47F3A85F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80981" y="5452253"/>
            <a:ext cx="811019" cy="503578"/>
          </a:xfrm>
        </p:spPr>
        <p:txBody>
          <a:bodyPr/>
          <a:lstStyle/>
          <a:p>
            <a:fld id="{378EA457-0765-45D4-99A6-658D5580F993}" type="slidenum">
              <a:rPr lang="en-GB" smtClean="0"/>
              <a:t>2</a:t>
            </a:fld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FB39E50-B231-DD5E-0941-036CFE3EC1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18624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96"/>
    </mc:Choice>
    <mc:Fallback>
      <p:transition spd="slow" advTm="12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DA391D6-7C7A-627A-1B76-D6D994832219}"/>
              </a:ext>
            </a:extLst>
          </p:cNvPr>
          <p:cNvSpPr txBox="1"/>
          <p:nvPr/>
        </p:nvSpPr>
        <p:spPr>
          <a:xfrm>
            <a:off x="1022556" y="166951"/>
            <a:ext cx="10477018" cy="88840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Stomach Cancer: Anatomy and Physiology of the Digestive System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Digestive system includes the mouth, oesophagus, stomach, small intestine, large intestine, rectum and anus.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The stomach is a muscular organ in the upper abdomen.</a:t>
            </a:r>
          </a:p>
          <a:p>
            <a:pPr lvl="0"/>
            <a:r>
              <a:rPr lang="en-GB" sz="2400" dirty="0"/>
              <a:t>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Connects the oesophagus to the small intestine.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Has four layers: mucosa, submucosa, muscularis and serosa.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The mucosa contains glands that produce acid and digestive enzymes.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Most stomach cancers begin in the mucosal lining .(Chaudhry et al 2024</a:t>
            </a:r>
          </a:p>
          <a:p>
            <a:br>
              <a:rPr lang="en-GB" sz="2400" dirty="0"/>
            </a:b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lvl="0"/>
            <a:endParaRPr lang="en-GB" sz="2400" dirty="0"/>
          </a:p>
          <a:p>
            <a:pPr marL="285750" lvl="0" indent="-285750">
              <a:lnSpc>
                <a:spcPct val="115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15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15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DFFDDE2-6E8F-CF1F-748E-1F23A6C8C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80981" y="5604653"/>
            <a:ext cx="811019" cy="503578"/>
          </a:xfrm>
        </p:spPr>
        <p:txBody>
          <a:bodyPr/>
          <a:lstStyle/>
          <a:p>
            <a:fld id="{378EA457-0765-45D4-99A6-658D5580F993}" type="slidenum">
              <a:rPr lang="en-GB" smtClean="0"/>
              <a:t>3</a:t>
            </a:fld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22E8BACB-E27E-D529-672C-A0ECB353E9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05334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532"/>
    </mc:Choice>
    <mc:Fallback>
      <p:transition spd="slow" advTm="695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20FD424-864F-549A-2495-E6F28C1882D2}"/>
              </a:ext>
            </a:extLst>
          </p:cNvPr>
          <p:cNvSpPr txBox="1"/>
          <p:nvPr/>
        </p:nvSpPr>
        <p:spPr>
          <a:xfrm>
            <a:off x="485671" y="340213"/>
            <a:ext cx="5373124" cy="5778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2400" dirty="0"/>
          </a:p>
          <a:p>
            <a:endParaRPr lang="en-GB" sz="2400" dirty="0"/>
          </a:p>
          <a:p>
            <a:r>
              <a:rPr lang="en-GB" sz="2400" b="1" dirty="0"/>
              <a:t>Physiology of the Stomach</a:t>
            </a:r>
            <a:endParaRPr lang="en-GB" sz="2400" dirty="0"/>
          </a:p>
          <a:p>
            <a:pPr lvl="0"/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Stores food after swallowing.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Mixes food with digestive enzymes. 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Begins protein digestion using pepsin.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Controls emptying into the small intestine.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Stomach cancer reduces normal digestive function (NHS, 2024)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C5D8A05-119F-AA1D-4ED1-4F724C7D8E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3207" y="340213"/>
            <a:ext cx="4569994" cy="5688798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3FF785-2C54-ED97-F542-7CC0D6E9F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80981" y="5581413"/>
            <a:ext cx="811019" cy="503578"/>
          </a:xfrm>
        </p:spPr>
        <p:txBody>
          <a:bodyPr/>
          <a:lstStyle/>
          <a:p>
            <a:fld id="{378EA457-0765-45D4-99A6-658D5580F993}" type="slidenum">
              <a:rPr lang="en-GB" smtClean="0"/>
              <a:t>4</a:t>
            </a:fld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E65EABF-5070-02BE-87D3-CACBB7E065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93782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182"/>
    </mc:Choice>
    <mc:Fallback>
      <p:transition spd="slow" advTm="701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18643CF-E6AB-B225-AFB4-BCBAE4C9E823}"/>
              </a:ext>
            </a:extLst>
          </p:cNvPr>
          <p:cNvSpPr txBox="1"/>
          <p:nvPr/>
        </p:nvSpPr>
        <p:spPr>
          <a:xfrm>
            <a:off x="397222" y="464083"/>
            <a:ext cx="7045797" cy="4406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the Digestive System Normally Works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digestive system breaks down food into nutrients.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stomach stores food and mixes it with acid and enzymes.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Digestion continues in the small intestine where nutrients are absorbed.</a:t>
            </a:r>
          </a:p>
          <a:p>
            <a:pPr lvl="0" algn="r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healthy stomach is important for normal digestion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B2CA57-4182-2625-431C-AC358635C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08080" y="5636834"/>
            <a:ext cx="811019" cy="503578"/>
          </a:xfrm>
        </p:spPr>
        <p:txBody>
          <a:bodyPr/>
          <a:lstStyle/>
          <a:p>
            <a:fld id="{378EA457-0765-45D4-99A6-658D5580F993}" type="slidenum">
              <a:rPr lang="en-GB" smtClean="0"/>
              <a:t>5</a:t>
            </a:fld>
            <a:endParaRPr lang="en-GB" dirty="0"/>
          </a:p>
        </p:txBody>
      </p:sp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320928A8-D1B3-F8AE-082E-C807D87898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43019" y="1562273"/>
            <a:ext cx="4060723" cy="3622995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030F4A1-C771-86B6-C3CB-1634DE7CC5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27234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670"/>
    </mc:Choice>
    <mc:Fallback>
      <p:transition spd="slow" advTm="266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7F171B3-533F-0770-9EFA-67C13F5A9573}"/>
              </a:ext>
            </a:extLst>
          </p:cNvPr>
          <p:cNvSpPr txBox="1"/>
          <p:nvPr/>
        </p:nvSpPr>
        <p:spPr>
          <a:xfrm>
            <a:off x="1404258" y="979715"/>
            <a:ext cx="871443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9E8E25-A6AE-2122-5948-4311B54204FA}"/>
              </a:ext>
            </a:extLst>
          </p:cNvPr>
          <p:cNvSpPr txBox="1"/>
          <p:nvPr/>
        </p:nvSpPr>
        <p:spPr>
          <a:xfrm>
            <a:off x="727586" y="255641"/>
            <a:ext cx="10060156" cy="50295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Stomach Cancer and Body Function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Cancer develops from abnormal cell growth in the stomach lining.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Tumours can invade deeper layers of the stomach wall.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May reduce food digestion and nutrient absorption. 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Advanced cancer can spread to lymph nodes and other organs.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Early diagnosis improves treatment outcomes (Macmillan Cancer Support, 2024).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4C8872-8630-0492-6AD6-0C8EB459F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80981" y="5614813"/>
            <a:ext cx="811019" cy="503578"/>
          </a:xfrm>
        </p:spPr>
        <p:txBody>
          <a:bodyPr/>
          <a:lstStyle/>
          <a:p>
            <a:fld id="{378EA457-0765-45D4-99A6-658D5580F993}" type="slidenum">
              <a:rPr lang="en-GB" smtClean="0"/>
              <a:t>6</a:t>
            </a:fld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03A6622-AE62-EAAB-A2D2-B2B446AD07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36817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62"/>
    </mc:Choice>
    <mc:Fallback>
      <p:transition spd="slow" advTm="8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DF42470-853F-5701-3C5E-102FF14D6203}"/>
              </a:ext>
            </a:extLst>
          </p:cNvPr>
          <p:cNvSpPr txBox="1"/>
          <p:nvPr/>
        </p:nvSpPr>
        <p:spPr>
          <a:xfrm>
            <a:off x="327991" y="576470"/>
            <a:ext cx="11864009" cy="3553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How Stomach Cancer Affects the Digestive System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Tumours reduce the stomach's normal function.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Food may not move through the stomach properly.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Less stomach acid and enzymes are produced.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Digestion and nutrient absorption become less effective.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6C4F511-8322-4984-E45B-5395524D83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72565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1819"/>
    </mc:Choice>
    <mc:Fallback>
      <p:transition spd="slow" advTm="1218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046B4F4-C7ED-460B-1E18-DC82B031E0D0}"/>
              </a:ext>
            </a:extLst>
          </p:cNvPr>
          <p:cNvSpPr txBox="1"/>
          <p:nvPr/>
        </p:nvSpPr>
        <p:spPr>
          <a:xfrm>
            <a:off x="989901" y="729842"/>
            <a:ext cx="6627303" cy="52028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Fictional Patient 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Patient: Mr John Sen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Age: </a:t>
            </a:r>
            <a:r>
              <a:rPr lang="en-GB" sz="16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79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years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Male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Lives alone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Retired factory worker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Smokes 20 cigarettes daily for 30 years.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Drinks alcohol most evenings.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Eats processed and salty foods regularly.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Rarely exercises.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Family history of cancer.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Risk factors: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Smoking, poor diet, alcohol, age, family history.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(World Health Organization, 2018).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1E539EE1-1F90-19DB-8C7B-6BE27578E9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3113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5984"/>
    </mc:Choice>
    <mc:Fallback>
      <p:transition spd="slow" advTm="1359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F3F8D25-FB91-891A-CF9D-00A9734494A6}"/>
              </a:ext>
            </a:extLst>
          </p:cNvPr>
          <p:cNvSpPr txBox="1"/>
          <p:nvPr/>
        </p:nvSpPr>
        <p:spPr>
          <a:xfrm>
            <a:off x="1332866" y="615153"/>
            <a:ext cx="6100916" cy="40811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Pain assessment and medication.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Small, nutritious meals with dietitian support.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Smoking cessation programme.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Reduce alcohol intake.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Chemotherapy and surgery if appropriate.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Emotional support and counselling.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Regular monitoring by the multidisciplinary team.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Family involvement in care.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(Bell D, 2025)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C98277A1-C92C-DA4B-CA24-EEAB437353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66839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0927"/>
    </mc:Choice>
    <mc:Fallback>
      <p:transition spd="slow" advTm="1409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FFEB190-4A18-A947-DB6C-E2F3408C904D}"/>
              </a:ext>
            </a:extLst>
          </p:cNvPr>
          <p:cNvSpPr txBox="1"/>
          <p:nvPr/>
        </p:nvSpPr>
        <p:spPr>
          <a:xfrm>
            <a:off x="980687" y="1727395"/>
            <a:ext cx="6100916" cy="34193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Stomach cancer affects the digestive system.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Digestion and nutrient absorption become less effective.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Lifestyle factors increase disease risk.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Person-centred care improves outcomes.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Early diagnosis leads to better survival.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(National Cancer Institute, 2025; American Cancer Society, 2025)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F40D93-2B4D-FBE3-16C0-AB355E6A94C6}"/>
              </a:ext>
            </a:extLst>
          </p:cNvPr>
          <p:cNvSpPr txBox="1"/>
          <p:nvPr/>
        </p:nvSpPr>
        <p:spPr>
          <a:xfrm>
            <a:off x="1064353" y="1080265"/>
            <a:ext cx="92876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Summary</a:t>
            </a:r>
            <a:endParaRPr lang="en-GB" sz="2400" b="1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ABCA1B82-B82B-DF74-4D4B-1A6EECC376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05471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4530"/>
    </mc:Choice>
    <mc:Fallback>
      <p:transition spd="slow" advTm="1345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23F4C-2C0D-8E60-5B3B-AC2BCC1F2304}"/>
              </a:ext>
            </a:extLst>
          </p:cNvPr>
          <p:cNvSpPr txBox="1">
            <a:spLocks/>
          </p:cNvSpPr>
          <p:nvPr/>
        </p:nvSpPr>
        <p:spPr>
          <a:xfrm>
            <a:off x="457200" y="1122671"/>
            <a:ext cx="8229600" cy="409959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1D052A-97A1-D5B5-78FE-60B43B4B8C2C}"/>
              </a:ext>
            </a:extLst>
          </p:cNvPr>
          <p:cNvSpPr txBox="1"/>
          <p:nvPr/>
        </p:nvSpPr>
        <p:spPr>
          <a:xfrm>
            <a:off x="388374" y="585971"/>
            <a:ext cx="8717106" cy="51493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ptos" panose="020B0004020202020204" pitchFamily="34" charset="0"/>
              </a:rPr>
              <a:t>Evidence-Based Care Routine and Monitoring</a:t>
            </a:r>
            <a:endParaRPr lang="en-GB" dirty="0">
              <a:latin typeface="Aptos" panose="020B0004020202020204" pitchFamily="34" charset="0"/>
            </a:endParaRPr>
          </a:p>
          <a:p>
            <a:pPr>
              <a:buNone/>
            </a:pPr>
            <a:endParaRPr lang="en-GB" b="1" dirty="0"/>
          </a:p>
          <a:p>
            <a:pPr>
              <a:buNone/>
            </a:pPr>
            <a:endParaRPr lang="en-GB" b="1" dirty="0"/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ptos" panose="020B0004020202020204" pitchFamily="34" charset="0"/>
              </a:rPr>
              <a:t>Person-centred daily care 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ptos" panose="020B0004020202020204" pitchFamily="34" charset="0"/>
              </a:rPr>
              <a:t>Team involvement.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ptos" panose="020B0004020202020204" pitchFamily="34" charset="0"/>
              </a:rPr>
              <a:t>Regular pain and symptom assessment 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ptos" panose="020B0004020202020204" pitchFamily="34" charset="0"/>
              </a:rPr>
              <a:t>Monitor nutrition plan.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ptos" panose="020B0004020202020204" pitchFamily="34" charset="0"/>
              </a:rPr>
              <a:t>Observe for treatment side effects 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ptos" panose="020B0004020202020204" pitchFamily="34" charset="0"/>
              </a:rPr>
              <a:t>Discharge planning.</a:t>
            </a:r>
            <a:br>
              <a:rPr lang="en-GB" sz="2000" dirty="0">
                <a:latin typeface="Aptos" panose="020B0004020202020204" pitchFamily="34" charset="0"/>
              </a:rPr>
            </a:br>
            <a:r>
              <a:rPr lang="en-GB" sz="2000" dirty="0">
                <a:latin typeface="Aptos" panose="020B0004020202020204" pitchFamily="34" charset="0"/>
              </a:rPr>
              <a:t>(Jones et al 2025) 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F1EC5E1-9AFC-B1E5-F594-09DB7B8EA2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29453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7602"/>
    </mc:Choice>
    <mc:Fallback>
      <p:transition spd="slow" advTm="1376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1CAE8D-5F15-972C-EAAD-9DA9E6CC719A}"/>
              </a:ext>
            </a:extLst>
          </p:cNvPr>
          <p:cNvSpPr txBox="1"/>
          <p:nvPr/>
        </p:nvSpPr>
        <p:spPr>
          <a:xfrm>
            <a:off x="602821" y="786582"/>
            <a:ext cx="7860295" cy="42958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200" b="1" dirty="0">
                <a:latin typeface="Aptos" panose="020B0004020202020204" pitchFamily="34" charset="0"/>
              </a:rPr>
              <a:t>Care Planning and Communication</a:t>
            </a:r>
            <a:endParaRPr lang="en-GB" sz="2200" dirty="0">
              <a:latin typeface="Aptos" panose="020B0004020202020204" pitchFamily="34" charset="0"/>
            </a:endParaRPr>
          </a:p>
          <a:p>
            <a:pPr>
              <a:buNone/>
            </a:pPr>
            <a:endParaRPr lang="en-GB" sz="2200" b="1" dirty="0">
              <a:latin typeface="Aptos" panose="020B0004020202020204" pitchFamily="34" charset="0"/>
            </a:endParaRPr>
          </a:p>
          <a:p>
            <a:pPr>
              <a:buNone/>
            </a:pPr>
            <a:endParaRPr lang="en-GB" b="1" dirty="0">
              <a:latin typeface="Aptos" panose="020B0004020202020204" pitchFamily="34" charset="0"/>
            </a:endParaRP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</a:rPr>
              <a:t>Develop an individualised care plan 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</a:rPr>
              <a:t>Involve the patient and family in decisions 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</a:rPr>
              <a:t>Work with the multidisciplinary team (MDT) 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</a:rPr>
              <a:t>Communicate clearly and compassionately 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</a:rPr>
              <a:t>Respect  confidentiality, dignity, cultural beliefs.</a:t>
            </a:r>
            <a:br>
              <a:rPr lang="en-GB" dirty="0">
                <a:latin typeface="Aptos" panose="020B0004020202020204" pitchFamily="34" charset="0"/>
              </a:rPr>
            </a:br>
            <a:endParaRPr lang="en-GB" dirty="0">
              <a:latin typeface="Aptos" panose="020B0004020202020204" pitchFamily="34" charset="0"/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4582B107-C0F4-20DA-AFE4-E8455FD53C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32422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762"/>
    </mc:Choice>
    <mc:Fallback>
      <p:transition spd="slow" advTm="797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6D8FDB5-DF85-BC98-D172-F8E1DCD3E18F}"/>
              </a:ext>
            </a:extLst>
          </p:cNvPr>
          <p:cNvSpPr txBox="1"/>
          <p:nvPr/>
        </p:nvSpPr>
        <p:spPr>
          <a:xfrm>
            <a:off x="551589" y="491612"/>
            <a:ext cx="7509387" cy="42343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200" b="1" dirty="0">
                <a:latin typeface="Aptos" panose="020B0004020202020204" pitchFamily="34" charset="0"/>
              </a:rPr>
              <a:t>Ethical Considerations in Cancer Care</a:t>
            </a:r>
            <a:endParaRPr lang="en-GB" sz="2200" dirty="0">
              <a:latin typeface="Aptos" panose="020B0004020202020204" pitchFamily="34" charset="0"/>
            </a:endParaRPr>
          </a:p>
          <a:p>
            <a:pPr>
              <a:buNone/>
            </a:pPr>
            <a:endParaRPr lang="en-GB" b="1" dirty="0">
              <a:latin typeface="Aptos" panose="020B0004020202020204" pitchFamily="34" charset="0"/>
            </a:endParaRPr>
          </a:p>
          <a:p>
            <a:pPr>
              <a:buNone/>
            </a:pPr>
            <a:endParaRPr lang="en-GB" b="1" dirty="0">
              <a:latin typeface="Aptos" panose="020B0004020202020204" pitchFamily="34" charset="0"/>
            </a:endParaRP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</a:rPr>
              <a:t>Respect patient autonomy 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</a:rPr>
              <a:t>Maintain dignity and confidentiality 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</a:rPr>
              <a:t>Preserve dignity.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</a:rPr>
              <a:t>Gain informed consent 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</a:rPr>
              <a:t>Provide similar care and do not discriminate </a:t>
            </a:r>
          </a:p>
          <a:p>
            <a:pPr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</a:rPr>
              <a:t>Support end-of-life decisions where appropriate (Wilson et al 2024).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825D0F66-832D-8407-8834-E38DDC7833DF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929582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C452490-A31E-EE05-9C50-CF5DDCDC52D2}"/>
              </a:ext>
            </a:extLst>
          </p:cNvPr>
          <p:cNvSpPr txBox="1"/>
          <p:nvPr/>
        </p:nvSpPr>
        <p:spPr>
          <a:xfrm>
            <a:off x="428210" y="663137"/>
            <a:ext cx="753888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Aptos" panose="020B0004020202020204" pitchFamily="34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6F51B1-9DD6-8D78-E0BF-0E70179850D1}"/>
              </a:ext>
            </a:extLst>
          </p:cNvPr>
          <p:cNvSpPr txBox="1"/>
          <p:nvPr/>
        </p:nvSpPr>
        <p:spPr>
          <a:xfrm>
            <a:off x="693681" y="872624"/>
            <a:ext cx="10878887" cy="417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  <a:endParaRPr lang="en-GB" sz="1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41429B-9AA6-4395-2A68-545FFF75A4C5}"/>
              </a:ext>
            </a:extLst>
          </p:cNvPr>
          <p:cNvSpPr txBox="1"/>
          <p:nvPr/>
        </p:nvSpPr>
        <p:spPr>
          <a:xfrm>
            <a:off x="428210" y="3547410"/>
            <a:ext cx="1114435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Jones, C.M., Ng, W.H., Tincknell, L., McClurg, D.P., Adam, E., Bhandari, P., Campbell, K., Chambers, P., Ciccarelli, F., Coleman, H.G. and Crosby, T., 2025. Research priorities for cancers of the oesophagus and stomach recommendations from a UK and Ireland patient and healthcare professional partnership exercise.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Gut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74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(12), pp.1949-1961.</a:t>
            </a:r>
            <a:endParaRPr lang="en-GB" sz="4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BDF997-1426-2040-8074-B50EF68ED6F9}"/>
              </a:ext>
            </a:extLst>
          </p:cNvPr>
          <p:cNvSpPr txBox="1"/>
          <p:nvPr/>
        </p:nvSpPr>
        <p:spPr>
          <a:xfrm>
            <a:off x="428210" y="1654258"/>
            <a:ext cx="10402526" cy="361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(2024) </a:t>
            </a:r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Stomach cancer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6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https://www.nhs.uk/conditions/stomach-cancer/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10 July 2026).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3C2B25-12BF-CCC6-7DC5-F27F267C27A4}"/>
              </a:ext>
            </a:extLst>
          </p:cNvPr>
          <p:cNvSpPr txBox="1"/>
          <p:nvPr/>
        </p:nvSpPr>
        <p:spPr>
          <a:xfrm>
            <a:off x="428210" y="2459257"/>
            <a:ext cx="9354887" cy="6447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Macmillan Cancer Support (2024) </a:t>
            </a:r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Stomach cancer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600" u="sng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https://www.macmillan.org.uk/cancer-information-and-support/stomach-cancer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10 July 2026).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E06B2E3-F658-6B81-6E42-94CA126F5D99}"/>
              </a:ext>
            </a:extLst>
          </p:cNvPr>
          <p:cNvSpPr txBox="1"/>
          <p:nvPr/>
        </p:nvSpPr>
        <p:spPr>
          <a:xfrm>
            <a:off x="693681" y="1654258"/>
            <a:ext cx="10220125" cy="361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401B41-6CB4-9C87-0733-61A38BA0E7C8}"/>
              </a:ext>
            </a:extLst>
          </p:cNvPr>
          <p:cNvSpPr txBox="1"/>
          <p:nvPr/>
        </p:nvSpPr>
        <p:spPr>
          <a:xfrm>
            <a:off x="428210" y="4568557"/>
            <a:ext cx="10645258" cy="6447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Cancer Institute (2025) </a:t>
            </a:r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Gastric (Stomach) Cancer.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6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https://www.cancer.gov/types/stomach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4 July 2026).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776BD3AB-F42A-BD74-44B5-F3FFDD947594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687255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C523B2D-2B68-24A5-0823-44F7FB30963A}"/>
              </a:ext>
            </a:extLst>
          </p:cNvPr>
          <p:cNvSpPr txBox="1"/>
          <p:nvPr/>
        </p:nvSpPr>
        <p:spPr>
          <a:xfrm>
            <a:off x="1046527" y="1335003"/>
            <a:ext cx="9624269" cy="6447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American Cancer Society (2025) </a:t>
            </a:r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Stomach Cancer (Gastric Cancer).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6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https://www.cancer.org/cancer/types/stomach-cancer.html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4 July 2026).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5A5D41-4934-D0B0-2ADC-F0625944C814}"/>
              </a:ext>
            </a:extLst>
          </p:cNvPr>
          <p:cNvSpPr txBox="1"/>
          <p:nvPr/>
        </p:nvSpPr>
        <p:spPr>
          <a:xfrm>
            <a:off x="1022408" y="2222423"/>
            <a:ext cx="928766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Chaudhry, S.R., Liman, M.N.P., Omole, A.E. and Peterson, D.C., 2024. Anatomy, abdomen and pelvis: stomach. In </a:t>
            </a:r>
            <a:r>
              <a:rPr lang="en-GB" sz="1600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StatPearls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[Internet]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Statpearls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publishing.</a:t>
            </a:r>
            <a:endParaRPr lang="en-GB" sz="16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3673B49-9FF9-F455-191C-85DAAEBFAFBA}"/>
              </a:ext>
            </a:extLst>
          </p:cNvPr>
          <p:cNvSpPr txBox="1"/>
          <p:nvPr/>
        </p:nvSpPr>
        <p:spPr>
          <a:xfrm>
            <a:off x="976268" y="4835919"/>
            <a:ext cx="802197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World Health Organization, 2018.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Global status report on alcohol and health 2018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World Health Organization.</a:t>
            </a:r>
            <a:endParaRPr lang="en-GB" sz="16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1C74E41-5D7A-4E1C-4673-A7275131B9CD}"/>
              </a:ext>
            </a:extLst>
          </p:cNvPr>
          <p:cNvSpPr txBox="1"/>
          <p:nvPr/>
        </p:nvSpPr>
        <p:spPr>
          <a:xfrm>
            <a:off x="1046526" y="4042629"/>
            <a:ext cx="844981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Bell, D., 2025. Delivering personalised cancer care to enhance patients’ quality of life.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Cancer Nursing Practice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24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(5).</a:t>
            </a:r>
            <a:endParaRPr lang="en-GB" sz="16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CCC3625-F754-8A07-7299-58A449ACD640}"/>
              </a:ext>
            </a:extLst>
          </p:cNvPr>
          <p:cNvSpPr txBox="1"/>
          <p:nvPr/>
        </p:nvSpPr>
        <p:spPr>
          <a:xfrm>
            <a:off x="1022408" y="2832566"/>
            <a:ext cx="7929693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Wilson, E., Palmer, J., Armstrong, A., Messer, B., Presswood, E. and Faull, C., 2024. End of life decision making when home mechanical ventilation is used to sustain breathing in Motor Neurone Disease: patient and family perspectives.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BMC palliative care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23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p.115.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3799522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36F66D4-1165-7C0F-74DD-5D88731FB960}"/>
              </a:ext>
            </a:extLst>
          </p:cNvPr>
          <p:cNvSpPr txBox="1"/>
          <p:nvPr/>
        </p:nvSpPr>
        <p:spPr>
          <a:xfrm>
            <a:off x="997242" y="2021086"/>
            <a:ext cx="928766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54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THANK YOU</a:t>
            </a: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229159190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5588</TotalTime>
  <Words>955</Words>
  <Application>Microsoft Office PowerPoint</Application>
  <PresentationFormat>Widescreen</PresentationFormat>
  <Paragraphs>142</Paragraphs>
  <Slides>16</Slides>
  <Notes>4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Arial</vt:lpstr>
      <vt:lpstr>Gill Sans MT</vt:lpstr>
      <vt:lpstr>Symbol</vt:lpstr>
      <vt:lpstr>Gallery</vt:lpstr>
      <vt:lpstr>Component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Lutfiya Kassamali (2422426)</dc:creator>
  <cp:lastModifiedBy>Lutfiya Kassamali (2422426)</cp:lastModifiedBy>
  <cp:revision>3</cp:revision>
  <dcterms:created xsi:type="dcterms:W3CDTF">2026-07-06T10:43:27Z</dcterms:created>
  <dcterms:modified xsi:type="dcterms:W3CDTF">2026-07-22T15:52:41Z</dcterms:modified>
</cp:coreProperties>
</file>