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3"/>
  </p:notesMasterIdLst>
  <p:handoutMasterIdLst>
    <p:handoutMasterId r:id="rId24"/>
  </p:handoutMasterIdLst>
  <p:sldIdLst>
    <p:sldId id="258" r:id="rId2"/>
    <p:sldId id="275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84" r:id="rId14"/>
    <p:sldId id="269" r:id="rId15"/>
    <p:sldId id="278" r:id="rId16"/>
    <p:sldId id="270" r:id="rId17"/>
    <p:sldId id="271" r:id="rId18"/>
    <p:sldId id="272" r:id="rId19"/>
    <p:sldId id="273" r:id="rId20"/>
    <p:sldId id="274" r:id="rId21"/>
    <p:sldId id="276" r:id="rId22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130" autoAdjust="0"/>
    <p:restoredTop sz="94576" autoAdjust="0"/>
  </p:normalViewPr>
  <p:slideViewPr>
    <p:cSldViewPr>
      <p:cViewPr varScale="1">
        <p:scale>
          <a:sx n="72" d="100"/>
          <a:sy n="72" d="100"/>
        </p:scale>
        <p:origin x="1218" y="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7">
            <a:extLst>
              <a:ext uri="{FF2B5EF4-FFF2-40B4-BE49-F238E27FC236}">
                <a16:creationId xmlns:a16="http://schemas.microsoft.com/office/drawing/2014/main" id="{F4207364-6B10-4F2F-B77C-AB70A6A2703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435BDCFE-9A9D-4903-A849-3B766CB05CBE}" type="slidenum">
              <a:rPr lang="en-US" altLang="en-US">
                <a:latin typeface="Times New Roman" panose="02020603050405020304" pitchFamily="18" charset="0"/>
              </a:rPr>
              <a:pPr/>
              <a:t>1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4099" name="Rectangle 2">
            <a:extLst>
              <a:ext uri="{FF2B5EF4-FFF2-40B4-BE49-F238E27FC236}">
                <a16:creationId xmlns:a16="http://schemas.microsoft.com/office/drawing/2014/main" id="{3FBD885D-255A-4D6E-88CA-0821C2D371F9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solidFill>
            <a:srgbClr val="FFFFFF"/>
          </a:solidFill>
          <a:ln/>
        </p:spPr>
      </p:sp>
      <p:sp>
        <p:nvSpPr>
          <p:cNvPr id="4100" name="Rectangle 3">
            <a:extLst>
              <a:ext uri="{FF2B5EF4-FFF2-40B4-BE49-F238E27FC236}">
                <a16:creationId xmlns:a16="http://schemas.microsoft.com/office/drawing/2014/main" id="{712A567F-F0D3-40C7-8DC3-4D1E363525D7}"/>
              </a:ext>
            </a:extLst>
          </p:cNvPr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/>
          <a:lstStyle/>
          <a:p>
            <a:pPr eaLnBrk="1" hangingPunct="1"/>
            <a:r>
              <a:rPr lang="en-US" altLang="en-US"/>
              <a:t>This is a test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>
            <a:extLst>
              <a:ext uri="{FF2B5EF4-FFF2-40B4-BE49-F238E27FC236}">
                <a16:creationId xmlns:a16="http://schemas.microsoft.com/office/drawing/2014/main" id="{6AE81974-F8F3-473B-BC16-2E051B4ADB1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B5B4D7AB-469A-4D7E-8229-CB68D4A78A50}" type="slidenum">
              <a:rPr lang="en-US" altLang="en-US">
                <a:latin typeface="Times New Roman" panose="02020603050405020304" pitchFamily="18" charset="0"/>
              </a:rPr>
              <a:pPr/>
              <a:t>4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8195" name="Rectangle 2">
            <a:extLst>
              <a:ext uri="{FF2B5EF4-FFF2-40B4-BE49-F238E27FC236}">
                <a16:creationId xmlns:a16="http://schemas.microsoft.com/office/drawing/2014/main" id="{FFD2C22F-647F-434C-9124-96BCD1F7106F}"/>
              </a:ext>
            </a:extLst>
          </p:cNvPr>
          <p:cNvSpPr>
            <a:spLocks noChangeArrowheads="1"/>
          </p:cNvSpPr>
          <p:nvPr>
            <p:ph type="body" idx="1"/>
          </p:nvPr>
        </p:nvSpPr>
        <p:spPr>
          <a:xfrm>
            <a:off x="908050" y="4341813"/>
            <a:ext cx="5041900" cy="41243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1225" tIns="44443" rIns="91225" bIns="44443"/>
          <a:lstStyle/>
          <a:p>
            <a:pPr eaLnBrk="1" hangingPunct="1"/>
            <a:endParaRPr lang="en-US" altLang="en-US"/>
          </a:p>
        </p:txBody>
      </p:sp>
      <p:sp>
        <p:nvSpPr>
          <p:cNvPr id="8196" name="Rectangle 3">
            <a:extLst>
              <a:ext uri="{FF2B5EF4-FFF2-40B4-BE49-F238E27FC236}">
                <a16:creationId xmlns:a16="http://schemas.microsoft.com/office/drawing/2014/main" id="{9FCD62C6-1CC6-456A-BD9D-568BB1763398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xfrm>
            <a:off x="1657350" y="1073150"/>
            <a:ext cx="3379788" cy="2535238"/>
          </a:xfrm>
          <a:noFill/>
          <a:ln w="12700" cap="flat">
            <a:solidFill>
              <a:schemeClr val="tx1"/>
            </a:solidFill>
          </a:ln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23D03BBD-D159-498B-AAA4-26DC6868EB6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3C967DB6-4378-4419-8534-91D77EF95BA8}" type="slidenum">
              <a:rPr lang="en-US" altLang="en-US">
                <a:latin typeface="Times New Roman" panose="02020603050405020304" pitchFamily="18" charset="0"/>
              </a:rPr>
              <a:pPr/>
              <a:t>5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D11F9AEC-32F0-462D-9059-6DFFD35EB830}"/>
              </a:ext>
            </a:extLst>
          </p:cNvPr>
          <p:cNvSpPr>
            <a:spLocks noChangeArrowheads="1"/>
          </p:cNvSpPr>
          <p:nvPr>
            <p:ph type="body" idx="1"/>
          </p:nvPr>
        </p:nvSpPr>
        <p:spPr>
          <a:xfrm>
            <a:off x="908050" y="4341813"/>
            <a:ext cx="5041900" cy="41243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1225" tIns="44443" rIns="91225" bIns="44443"/>
          <a:lstStyle/>
          <a:p>
            <a:pPr eaLnBrk="1" hangingPunct="1"/>
            <a:endParaRPr lang="en-US" altLang="en-US"/>
          </a:p>
        </p:txBody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CDD48F20-19E7-460E-B421-35D7FADCE8A3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xfrm>
            <a:off x="1657350" y="1073150"/>
            <a:ext cx="3379788" cy="2535238"/>
          </a:xfrm>
          <a:noFill/>
          <a:ln w="12700" cap="flat">
            <a:solidFill>
              <a:schemeClr val="tx1"/>
            </a:solidFill>
          </a:ln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>
            <a:extLst>
              <a:ext uri="{FF2B5EF4-FFF2-40B4-BE49-F238E27FC236}">
                <a16:creationId xmlns:a16="http://schemas.microsoft.com/office/drawing/2014/main" id="{A6741A2B-CF65-4780-9E6D-77A5AC39A92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5A44F15F-AE06-4299-8FDD-A782059DA38E}" type="slidenum">
              <a:rPr lang="en-US" altLang="en-US">
                <a:latin typeface="Times New Roman" panose="02020603050405020304" pitchFamily="18" charset="0"/>
              </a:rPr>
              <a:pPr/>
              <a:t>16</a:t>
            </a:fld>
            <a:endParaRPr lang="en-US" altLang="en-US">
              <a:latin typeface="Times New Roman" panose="02020603050405020304" pitchFamily="18" charset="0"/>
            </a:endParaRPr>
          </a:p>
        </p:txBody>
      </p:sp>
      <p:sp>
        <p:nvSpPr>
          <p:cNvPr id="22531" name="Rectangle 2">
            <a:extLst>
              <a:ext uri="{FF2B5EF4-FFF2-40B4-BE49-F238E27FC236}">
                <a16:creationId xmlns:a16="http://schemas.microsoft.com/office/drawing/2014/main" id="{CFC12A26-C488-44FC-9A58-CC8F12C59764}"/>
              </a:ext>
            </a:extLst>
          </p:cNvPr>
          <p:cNvSpPr>
            <a:spLocks noChangeArrowheads="1"/>
          </p:cNvSpPr>
          <p:nvPr>
            <p:ph type="body" idx="1"/>
          </p:nvPr>
        </p:nvSpPr>
        <p:spPr>
          <a:xfrm>
            <a:off x="908050" y="4341813"/>
            <a:ext cx="5041900" cy="41243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1225" tIns="44443" rIns="91225" bIns="44443"/>
          <a:lstStyle/>
          <a:p>
            <a:pPr eaLnBrk="1" hangingPunct="1"/>
            <a:endParaRPr lang="en-US" altLang="en-US"/>
          </a:p>
        </p:txBody>
      </p:sp>
      <p:sp>
        <p:nvSpPr>
          <p:cNvPr id="22532" name="Rectangle 3">
            <a:extLst>
              <a:ext uri="{FF2B5EF4-FFF2-40B4-BE49-F238E27FC236}">
                <a16:creationId xmlns:a16="http://schemas.microsoft.com/office/drawing/2014/main" id="{880DC687-3160-4BC9-B7D7-CDF193BE2777}"/>
              </a:ext>
            </a:extLst>
          </p:cNvPr>
          <p:cNvSpPr>
            <a:spLocks noChangeArrowheads="1" noTextEdit="1"/>
          </p:cNvSpPr>
          <p:nvPr>
            <p:ph type="sldImg"/>
          </p:nvPr>
        </p:nvSpPr>
        <p:spPr>
          <a:xfrm>
            <a:off x="1657350" y="1073150"/>
            <a:ext cx="3379788" cy="2535238"/>
          </a:xfrm>
          <a:noFill/>
          <a:ln w="12700" cap="flat">
            <a:solidFill>
              <a:schemeClr val="tx1"/>
            </a:solidFill>
          </a:ln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GU3l4CbsCdU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guardian.com/world/2016/oct/06/next-stop-the-red-sea-ethiopia-opens-chinese-built-railway-to-djibouti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3">
            <a:extLst>
              <a:ext uri="{FF2B5EF4-FFF2-40B4-BE49-F238E27FC236}">
                <a16:creationId xmlns:a16="http://schemas.microsoft.com/office/drawing/2014/main" id="{A1C3F8C0-501A-481A-865C-B93073E28981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1143000" y="1752600"/>
            <a:ext cx="7467600" cy="33528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sz="4800" b="1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Foreign Direct Investment</a:t>
            </a:r>
          </a:p>
        </p:txBody>
      </p:sp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Documents and Settings\Owner\Desktop\My Pictures\China Tour March 2005\china tour march 2005\China Tour0308.JPG">
            <a:extLst>
              <a:ext uri="{FF2B5EF4-FFF2-40B4-BE49-F238E27FC236}">
                <a16:creationId xmlns:a16="http://schemas.microsoft.com/office/drawing/2014/main" id="{587B3DC8-1066-4497-B952-AED90DF5786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000" y="381000"/>
            <a:ext cx="8128000" cy="609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>
            <a:extLst>
              <a:ext uri="{FF2B5EF4-FFF2-40B4-BE49-F238E27FC236}">
                <a16:creationId xmlns:a16="http://schemas.microsoft.com/office/drawing/2014/main" id="{0D757B5E-94CC-45CC-83AB-8B711B10845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47800" y="381000"/>
            <a:ext cx="7162800" cy="62865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sz="4600"/>
              <a:t>Foreign Direct Investment</a:t>
            </a: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829A94AC-7B2B-48C2-B1FD-E2200C2C0C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950" y="1009650"/>
            <a:ext cx="8785225" cy="5848350"/>
          </a:xfrm>
        </p:spPr>
        <p:txBody>
          <a:bodyPr/>
          <a:lstStyle/>
          <a:p>
            <a:pPr eaLnBrk="1" hangingPunct="1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US" altLang="en-US" sz="2800" b="1"/>
              <a:t>Why is FDI increasing in the world economy?</a:t>
            </a:r>
          </a:p>
          <a:p>
            <a:pPr eaLnBrk="1" hangingPunct="1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US" altLang="en-US" sz="2800" b="1"/>
              <a:t>Why do firms often prefer FDI to other market entry strategies?</a:t>
            </a:r>
          </a:p>
          <a:p>
            <a:pPr eaLnBrk="1" hangingPunct="1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US" altLang="en-US" sz="2800" b="1"/>
              <a:t>Why do firms imitate competitors with FDI strategies?</a:t>
            </a:r>
          </a:p>
          <a:p>
            <a:pPr eaLnBrk="1" hangingPunct="1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US" altLang="en-US" sz="2800" b="1"/>
              <a:t>Why are certain locations favored for FDI?</a:t>
            </a:r>
          </a:p>
          <a:p>
            <a:pPr eaLnBrk="1" hangingPunct="1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US" altLang="en-US" sz="2800" b="1"/>
              <a:t>How does political ideology affect government FDI policy? </a:t>
            </a:r>
          </a:p>
          <a:p>
            <a:pPr eaLnBrk="1" hangingPunct="1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US" altLang="en-US" sz="2800" b="1"/>
              <a:t>What are key FDI related costs and benefits for receiving and source countries?</a:t>
            </a:r>
          </a:p>
          <a:p>
            <a:pPr eaLnBrk="1" hangingPunct="1">
              <a:buClr>
                <a:schemeClr val="tx1"/>
              </a:buClr>
              <a:buFont typeface="Wingdings" panose="05000000000000000000" pitchFamily="2" charset="2"/>
              <a:buChar char="Ø"/>
            </a:pPr>
            <a:endParaRPr lang="en-US" altLang="en-US" sz="2800" b="1"/>
          </a:p>
          <a:p>
            <a:pPr eaLnBrk="1" hangingPunct="1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US" altLang="en-US" sz="2800" b="1">
                <a:hlinkClick r:id="rId2"/>
              </a:rPr>
              <a:t>https://www.youtube.com/watch?v=GU3l4CbsCdU</a:t>
            </a:r>
            <a:endParaRPr lang="en-US" altLang="en-US" sz="2800" b="1"/>
          </a:p>
          <a:p>
            <a:pPr eaLnBrk="1" hangingPunct="1">
              <a:buClr>
                <a:schemeClr val="tx1"/>
              </a:buClr>
              <a:buFont typeface="Wingdings" panose="05000000000000000000" pitchFamily="2" charset="2"/>
              <a:buChar char="Ø"/>
            </a:pPr>
            <a:endParaRPr lang="en-US" altLang="en-US" sz="2800" b="1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BEB43E54-5FC2-4B3A-9F26-26521EDBCCA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95288" y="400050"/>
            <a:ext cx="7696200" cy="571500"/>
          </a:xfrm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7" tIns="44450" rIns="90487" bIns="44450"/>
          <a:lstStyle/>
          <a:p>
            <a:pPr eaLnBrk="1" hangingPunct="1"/>
            <a:r>
              <a:rPr lang="en-US" altLang="en-US" b="1">
                <a:latin typeface="Tahoma" panose="020B0604030504040204" pitchFamily="34" charset="0"/>
                <a:cs typeface="Tahoma" panose="020B0604030504040204" pitchFamily="34" charset="0"/>
              </a:rPr>
              <a:t>Foreign Direct Investment</a:t>
            </a: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1B202CE2-A780-431C-98CD-11CC12DB7B1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95288" y="1268413"/>
            <a:ext cx="8424862" cy="4903787"/>
          </a:xfrm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7" tIns="44450" rIns="90487" bIns="44450"/>
          <a:lstStyle/>
          <a:p>
            <a:pPr eaLnBrk="1" hangingPunct="1">
              <a:lnSpc>
                <a:spcPct val="120000"/>
              </a:lnSpc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US" altLang="en-US" sz="2800" b="1"/>
              <a:t>Foreign direct investment (FDI): a firm invests directly in foreign facilities </a:t>
            </a:r>
          </a:p>
          <a:p>
            <a:pPr eaLnBrk="1" hangingPunct="1">
              <a:lnSpc>
                <a:spcPct val="120000"/>
              </a:lnSpc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US" altLang="en-US" sz="2800" b="1"/>
              <a:t>A firm that engages in FDI becomes a multinational enterprise (MNE)</a:t>
            </a:r>
          </a:p>
          <a:p>
            <a:pPr lvl="1" eaLnBrk="1" hangingPunct="1">
              <a:lnSpc>
                <a:spcPct val="120000"/>
              </a:lnSpc>
            </a:pPr>
            <a:r>
              <a:rPr lang="en-US" altLang="en-US" sz="3200" b="1"/>
              <a:t>Multinational = “more than one country”</a:t>
            </a:r>
          </a:p>
          <a:p>
            <a:pPr eaLnBrk="1" hangingPunct="1">
              <a:lnSpc>
                <a:spcPct val="120000"/>
              </a:lnSpc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US" altLang="en-US" sz="2800" b="1"/>
              <a:t>Factors which influence FDI are related to factors that stimulate trade</a:t>
            </a:r>
            <a:endParaRPr lang="en-US" altLang="en-US" sz="3600" b="1"/>
          </a:p>
        </p:txBody>
      </p:sp>
    </p:spTree>
  </p:cSld>
  <p:clrMapOvr>
    <a:masterClrMapping/>
  </p:clrMapOvr>
  <p:transition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E70E8960-DF99-4B06-A86A-E10654A986F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7544" y="115887"/>
            <a:ext cx="8014469" cy="576809"/>
          </a:xfrm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7" tIns="44450" rIns="90487" bIns="44450"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Foreign Direct Investment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BF6366EF-C43A-4328-87F8-3EAEAEA6EC2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0" y="692696"/>
            <a:ext cx="9143999" cy="6049417"/>
          </a:xfrm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7" tIns="44450" rIns="90487" bIns="44450"/>
          <a:lstStyle/>
          <a:p>
            <a:pPr eaLnBrk="1" hangingPunct="1">
              <a:lnSpc>
                <a:spcPct val="110000"/>
              </a:lnSpc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US" altLang="en-US" sz="2800" b="1" dirty="0"/>
              <a:t>Involves ownership of entity abroad for</a:t>
            </a:r>
          </a:p>
          <a:p>
            <a:pPr lvl="1" eaLnBrk="1" hangingPunct="1">
              <a:lnSpc>
                <a:spcPct val="110000"/>
              </a:lnSpc>
            </a:pPr>
            <a:r>
              <a:rPr lang="en-US" altLang="en-US" b="1" dirty="0"/>
              <a:t>production</a:t>
            </a:r>
          </a:p>
          <a:p>
            <a:pPr lvl="1" eaLnBrk="1" hangingPunct="1">
              <a:lnSpc>
                <a:spcPct val="110000"/>
              </a:lnSpc>
            </a:pPr>
            <a:r>
              <a:rPr lang="en-US" altLang="en-US" b="1" dirty="0"/>
              <a:t>Marketing/service</a:t>
            </a:r>
          </a:p>
          <a:p>
            <a:pPr lvl="1" eaLnBrk="1" hangingPunct="1">
              <a:lnSpc>
                <a:spcPct val="110000"/>
              </a:lnSpc>
            </a:pPr>
            <a:r>
              <a:rPr lang="en-US" altLang="en-US" b="1" dirty="0"/>
              <a:t>R&amp;D</a:t>
            </a:r>
          </a:p>
          <a:p>
            <a:pPr lvl="1" eaLnBrk="1" hangingPunct="1">
              <a:lnSpc>
                <a:spcPct val="110000"/>
              </a:lnSpc>
            </a:pPr>
            <a:r>
              <a:rPr lang="en-US" altLang="en-US" b="1" dirty="0"/>
              <a:t>Access of raw materials or other resource</a:t>
            </a:r>
          </a:p>
          <a:p>
            <a:pPr eaLnBrk="1" hangingPunct="1">
              <a:lnSpc>
                <a:spcPct val="110000"/>
              </a:lnSpc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US" altLang="en-US" sz="2800" b="1" dirty="0"/>
              <a:t>Parent has direct managerial control</a:t>
            </a:r>
          </a:p>
          <a:p>
            <a:pPr lvl="1" eaLnBrk="1" hangingPunct="1">
              <a:lnSpc>
                <a:spcPct val="110000"/>
              </a:lnSpc>
            </a:pPr>
            <a:r>
              <a:rPr lang="en-US" altLang="en-US" b="1" dirty="0"/>
              <a:t>Depending on its extent of ownership and </a:t>
            </a:r>
          </a:p>
          <a:p>
            <a:pPr lvl="1" eaLnBrk="1" hangingPunct="1">
              <a:lnSpc>
                <a:spcPct val="110000"/>
              </a:lnSpc>
            </a:pPr>
            <a:r>
              <a:rPr lang="en-US" altLang="en-US" b="1" dirty="0"/>
              <a:t>On other contractual terms of the FDI</a:t>
            </a:r>
          </a:p>
          <a:p>
            <a:pPr eaLnBrk="1" hangingPunct="1">
              <a:lnSpc>
                <a:spcPct val="110000"/>
              </a:lnSpc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US" altLang="en-US" sz="2800" b="1" dirty="0"/>
              <a:t>No managerial involvement = portfolio investment </a:t>
            </a:r>
          </a:p>
        </p:txBody>
      </p:sp>
    </p:spTree>
  </p:cSld>
  <p:clrMapOvr>
    <a:masterClrMapping/>
  </p:clrMapOvr>
  <p:transition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90C56D59-618B-479E-A144-64C63A9859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53" y="0"/>
            <a:ext cx="8631236" cy="893763"/>
          </a:xfrm>
        </p:spPr>
        <p:txBody>
          <a:bodyPr/>
          <a:lstStyle/>
          <a:p>
            <a:pPr eaLnBrk="1" hangingPunct="1"/>
            <a:r>
              <a:rPr lang="en-US" altLang="en-US" b="1" dirty="0">
                <a:latin typeface="Tahoma" panose="020B0604030504040204" pitchFamily="34" charset="0"/>
                <a:cs typeface="Tahoma" panose="020B0604030504040204" pitchFamily="34" charset="0"/>
              </a:rPr>
              <a:t>FDI Growth in the World Economy</a:t>
            </a:r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B9DAD9FE-BA56-4574-ABBA-F21F1684562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79388" y="1124744"/>
            <a:ext cx="8631237" cy="4608512"/>
          </a:xfrm>
        </p:spPr>
        <p:txBody>
          <a:bodyPr rtlCol="0">
            <a:normAutofit fontScale="85000" lnSpcReduction="10000"/>
          </a:bodyPr>
          <a:lstStyle/>
          <a:p>
            <a:pPr eaLnBrk="1" fontAlgn="auto" hangingPunct="1"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Ø"/>
              <a:defRPr/>
            </a:pPr>
            <a:r>
              <a:rPr lang="en-US" altLang="en-US" sz="2800" i="1" dirty="0">
                <a:solidFill>
                  <a:schemeClr val="tx2"/>
                </a:solidFill>
              </a:rPr>
              <a:t>FDI Outflow</a:t>
            </a:r>
            <a:r>
              <a:rPr lang="en-US" altLang="en-US" sz="2800" i="1" dirty="0"/>
              <a:t>:</a:t>
            </a:r>
            <a:r>
              <a:rPr lang="en-US" altLang="en-US" sz="2800" dirty="0"/>
              <a:t> $35 billion in ‘75 to $1.3 trillion in ‘00 to $653 billion in ‘03</a:t>
            </a:r>
          </a:p>
          <a:p>
            <a:pPr eaLnBrk="1" fontAlgn="auto" hangingPunct="1"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Ø"/>
              <a:defRPr/>
            </a:pPr>
            <a:r>
              <a:rPr lang="en-US" altLang="en-US" sz="2800" i="1" dirty="0">
                <a:solidFill>
                  <a:schemeClr val="tx2"/>
                </a:solidFill>
              </a:rPr>
              <a:t>FDI Flow</a:t>
            </a:r>
            <a:r>
              <a:rPr lang="en-US" altLang="en-US" sz="2800" dirty="0"/>
              <a:t> (from all countries): from ‘92 to ‘02 up 292%, compared to  trade up 69% and world output up 28%</a:t>
            </a:r>
          </a:p>
          <a:p>
            <a:pPr eaLnBrk="1" fontAlgn="auto" hangingPunct="1"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Ø"/>
              <a:defRPr/>
            </a:pPr>
            <a:r>
              <a:rPr lang="en-US" altLang="en-US" sz="2800" i="1" dirty="0">
                <a:solidFill>
                  <a:schemeClr val="tx2"/>
                </a:solidFill>
              </a:rPr>
              <a:t>FDI Stock:</a:t>
            </a:r>
            <a:r>
              <a:rPr lang="en-US" altLang="en-US" sz="2800" dirty="0"/>
              <a:t> $3.5 trillion by ‘97 to &gt; $7 trillion in ‘02</a:t>
            </a:r>
          </a:p>
          <a:p>
            <a:pPr eaLnBrk="1" fontAlgn="auto" hangingPunct="1"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Ø"/>
              <a:defRPr/>
            </a:pPr>
            <a:r>
              <a:rPr lang="en-US" altLang="en-US" sz="2800" dirty="0"/>
              <a:t>In ‘02: 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US" altLang="en-US" sz="2400" dirty="0"/>
              <a:t>64,000 MNEs had:</a:t>
            </a:r>
          </a:p>
          <a:p>
            <a:pPr lvl="2" eaLnBrk="1" fontAlgn="auto" hangingPunct="1">
              <a:spcAft>
                <a:spcPts val="0"/>
              </a:spcAft>
              <a:defRPr/>
            </a:pPr>
            <a:r>
              <a:rPr lang="en-US" altLang="en-US" sz="2000" dirty="0"/>
              <a:t>850,000 foreign affiliates </a:t>
            </a:r>
          </a:p>
          <a:p>
            <a:pPr lvl="2" eaLnBrk="1" fontAlgn="auto" hangingPunct="1">
              <a:spcAft>
                <a:spcPts val="0"/>
              </a:spcAft>
              <a:defRPr/>
            </a:pPr>
            <a:r>
              <a:rPr lang="en-US" altLang="en-US" sz="2000" dirty="0"/>
              <a:t>53 million employees </a:t>
            </a:r>
          </a:p>
          <a:p>
            <a:pPr lvl="2" eaLnBrk="1" fontAlgn="auto" hangingPunct="1">
              <a:spcAft>
                <a:spcPts val="0"/>
              </a:spcAft>
              <a:defRPr/>
            </a:pPr>
            <a:r>
              <a:rPr lang="en-US" altLang="en-US" sz="2000" dirty="0"/>
              <a:t>$17.7 trillion in sales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US" altLang="en-US" sz="2400" dirty="0"/>
              <a:t>$8 trillions global exports </a:t>
            </a:r>
          </a:p>
          <a:p>
            <a:pPr eaLnBrk="1" fontAlgn="auto" hangingPunct="1">
              <a:spcAft>
                <a:spcPts val="0"/>
              </a:spcAft>
              <a:buClr>
                <a:schemeClr val="tx1"/>
              </a:buClr>
              <a:buFont typeface="Wingdings" panose="05000000000000000000" pitchFamily="2" charset="2"/>
              <a:buChar char="Ø"/>
              <a:defRPr/>
            </a:pPr>
            <a:r>
              <a:rPr lang="en-US" altLang="en-US" sz="2800" dirty="0"/>
              <a:t>Conclusion: </a:t>
            </a:r>
            <a:br>
              <a:rPr lang="en-US" altLang="en-US" sz="2800" dirty="0"/>
            </a:br>
            <a:r>
              <a:rPr lang="en-US" altLang="en-US" sz="2800" dirty="0">
                <a:solidFill>
                  <a:schemeClr val="tx2"/>
                </a:solidFill>
              </a:rPr>
              <a:t>FDI flow growing faster than world trade and world output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hil73714_f0701">
            <a:extLst>
              <a:ext uri="{FF2B5EF4-FFF2-40B4-BE49-F238E27FC236}">
                <a16:creationId xmlns:a16="http://schemas.microsoft.com/office/drawing/2014/main" id="{BE4D70DC-2540-4373-8482-DF0455F911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1955800"/>
            <a:ext cx="7620000" cy="3911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AEA89FD2-6D8D-4528-A98C-FA9BE612FB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" y="116632"/>
            <a:ext cx="8686800" cy="797768"/>
          </a:xfrm>
        </p:spPr>
        <p:txBody>
          <a:bodyPr/>
          <a:lstStyle/>
          <a:p>
            <a:pPr eaLnBrk="1" hangingPunct="1"/>
            <a:r>
              <a:rPr lang="en-US" altLang="en-US" b="1" dirty="0">
                <a:latin typeface="Tahoma" panose="020B0604030504040204" pitchFamily="34" charset="0"/>
                <a:cs typeface="Tahoma" panose="020B0604030504040204" pitchFamily="34" charset="0"/>
              </a:rPr>
              <a:t>Direction and Source of FDI</a:t>
            </a:r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FF01C68F-6197-455E-BC5A-1267977827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" y="914400"/>
            <a:ext cx="8686800" cy="5029200"/>
          </a:xfrm>
        </p:spPr>
        <p:txBody>
          <a:bodyPr/>
          <a:lstStyle/>
          <a:p>
            <a:pPr eaLnBrk="1" hangingPunct="1">
              <a:lnSpc>
                <a:spcPct val="110000"/>
              </a:lnSpc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US" altLang="en-US" sz="2800" b="1" dirty="0"/>
              <a:t>Most FDI flow has been to developed countries from developed countries</a:t>
            </a:r>
          </a:p>
          <a:p>
            <a:pPr lvl="1" eaLnBrk="1" hangingPunct="1">
              <a:lnSpc>
                <a:spcPct val="110000"/>
              </a:lnSpc>
            </a:pPr>
            <a:r>
              <a:rPr lang="en-US" altLang="en-US" sz="3600" b="1" dirty="0"/>
              <a:t>Much to the US from EU, Japan</a:t>
            </a:r>
          </a:p>
          <a:p>
            <a:pPr eaLnBrk="1" hangingPunct="1">
              <a:lnSpc>
                <a:spcPct val="110000"/>
              </a:lnSpc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US" altLang="en-US" sz="2800" b="1" dirty="0"/>
              <a:t>FDI increase to developing countries since ‘85</a:t>
            </a:r>
          </a:p>
          <a:p>
            <a:pPr lvl="1" eaLnBrk="1" hangingPunct="1">
              <a:lnSpc>
                <a:spcPct val="110000"/>
              </a:lnSpc>
            </a:pPr>
            <a:r>
              <a:rPr lang="en-US" altLang="en-US" sz="3600" b="1" dirty="0"/>
              <a:t>Much to the emerging Asian and Latin America economies </a:t>
            </a:r>
          </a:p>
          <a:p>
            <a:pPr lvl="1" eaLnBrk="1" hangingPunct="1">
              <a:lnSpc>
                <a:spcPct val="110000"/>
              </a:lnSpc>
            </a:pPr>
            <a:r>
              <a:rPr lang="en-US" altLang="en-US" sz="3600" b="1" dirty="0"/>
              <a:t>Africa lagging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hil73714_f0703">
            <a:extLst>
              <a:ext uri="{FF2B5EF4-FFF2-40B4-BE49-F238E27FC236}">
                <a16:creationId xmlns:a16="http://schemas.microsoft.com/office/drawing/2014/main" id="{8494F1E0-196D-4161-B1B2-9E29C903EE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2233613"/>
            <a:ext cx="8458200" cy="3709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A5A55457-CFB7-4EB0-9DFC-E133E65C9E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0"/>
            <a:ext cx="8928992" cy="800100"/>
          </a:xfrm>
        </p:spPr>
        <p:txBody>
          <a:bodyPr/>
          <a:lstStyle/>
          <a:p>
            <a:pPr eaLnBrk="1" hangingPunct="1"/>
            <a:r>
              <a:rPr lang="en-US" altLang="en-US" b="1" dirty="0">
                <a:latin typeface="Tahoma" panose="020B0604030504040204" pitchFamily="34" charset="0"/>
                <a:cs typeface="Tahoma" panose="020B0604030504040204" pitchFamily="34" charset="0"/>
              </a:rPr>
              <a:t>Forms of FDI</a:t>
            </a:r>
          </a:p>
        </p:txBody>
      </p:sp>
      <p:sp>
        <p:nvSpPr>
          <p:cNvPr id="15363" name="Rectangle 3">
            <a:extLst>
              <a:ext uri="{FF2B5EF4-FFF2-40B4-BE49-F238E27FC236}">
                <a16:creationId xmlns:a16="http://schemas.microsoft.com/office/drawing/2014/main" id="{81BEE91E-74EF-48AA-AEB7-5930FC7139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800101"/>
            <a:ext cx="9132888" cy="6057900"/>
          </a:xfrm>
        </p:spPr>
        <p:txBody>
          <a:bodyPr/>
          <a:lstStyle/>
          <a:p>
            <a:pPr eaLnBrk="1" hangingPunct="1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US" altLang="en-US" sz="2400" b="1" dirty="0"/>
              <a:t>FDI forms</a:t>
            </a:r>
          </a:p>
          <a:p>
            <a:pPr lvl="1" eaLnBrk="1" hangingPunct="1"/>
            <a:r>
              <a:rPr lang="en-US" altLang="en-US" sz="2400" b="1" dirty="0">
                <a:solidFill>
                  <a:schemeClr val="tx2"/>
                </a:solidFill>
              </a:rPr>
              <a:t>Purchase of assets:</a:t>
            </a:r>
            <a:r>
              <a:rPr lang="en-US" altLang="en-US" sz="2400" b="1" dirty="0"/>
              <a:t> why? why not?</a:t>
            </a:r>
          </a:p>
          <a:p>
            <a:pPr lvl="2" eaLnBrk="1" hangingPunct="1"/>
            <a:r>
              <a:rPr lang="en-US" altLang="en-US" b="1" dirty="0"/>
              <a:t>Quick entry, local market know-how, local financing may be possible, eliminate competitor, buying problems</a:t>
            </a:r>
          </a:p>
          <a:p>
            <a:pPr lvl="1" eaLnBrk="1" hangingPunct="1"/>
            <a:r>
              <a:rPr lang="en-US" altLang="en-US" sz="2400" b="1" dirty="0">
                <a:solidFill>
                  <a:schemeClr val="tx2"/>
                </a:solidFill>
              </a:rPr>
              <a:t>New investment:</a:t>
            </a:r>
            <a:r>
              <a:rPr lang="en-US" altLang="en-US" sz="2400" b="1" dirty="0"/>
              <a:t> why? why not?</a:t>
            </a:r>
          </a:p>
          <a:p>
            <a:pPr lvl="2" eaLnBrk="1" hangingPunct="1"/>
            <a:r>
              <a:rPr lang="en-US" altLang="en-US" b="1" dirty="0"/>
              <a:t>No local entity is available for sale, local financial incentives, no inherited problems, long lead time to generation of sales</a:t>
            </a:r>
          </a:p>
          <a:p>
            <a:pPr lvl="1" eaLnBrk="1" hangingPunct="1"/>
            <a:r>
              <a:rPr lang="en-US" altLang="en-US" sz="2400" b="1" dirty="0">
                <a:solidFill>
                  <a:schemeClr val="tx2"/>
                </a:solidFill>
              </a:rPr>
              <a:t>International joint-venture</a:t>
            </a:r>
          </a:p>
          <a:p>
            <a:pPr lvl="2" eaLnBrk="1" hangingPunct="1"/>
            <a:r>
              <a:rPr lang="en-US" altLang="en-US" b="1" dirty="0"/>
              <a:t>Shared ownership with local and/or other non-local partner</a:t>
            </a:r>
          </a:p>
          <a:p>
            <a:pPr lvl="2" eaLnBrk="1" hangingPunct="1"/>
            <a:r>
              <a:rPr lang="en-US" altLang="en-US" b="1" dirty="0"/>
              <a:t>Shared risk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>
            <a:extLst>
              <a:ext uri="{FF2B5EF4-FFF2-40B4-BE49-F238E27FC236}">
                <a16:creationId xmlns:a16="http://schemas.microsoft.com/office/drawing/2014/main" id="{23C175CE-B78A-4B29-A730-D72A651221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33375"/>
            <a:ext cx="8686800" cy="762000"/>
          </a:xfrm>
        </p:spPr>
        <p:txBody>
          <a:bodyPr/>
          <a:lstStyle/>
          <a:p>
            <a:pPr eaLnBrk="1" hangingPunct="1"/>
            <a:r>
              <a:rPr lang="en-US" altLang="en-US" b="1">
                <a:latin typeface="Tahoma" panose="020B0604030504040204" pitchFamily="34" charset="0"/>
                <a:cs typeface="Tahoma" panose="020B0604030504040204" pitchFamily="34" charset="0"/>
              </a:rPr>
              <a:t>Alternative Modes of Market Entry</a:t>
            </a:r>
          </a:p>
        </p:txBody>
      </p:sp>
      <p:sp>
        <p:nvSpPr>
          <p:cNvPr id="16387" name="Rectangle 3">
            <a:extLst>
              <a:ext uri="{FF2B5EF4-FFF2-40B4-BE49-F238E27FC236}">
                <a16:creationId xmlns:a16="http://schemas.microsoft.com/office/drawing/2014/main" id="{7B5F579D-C3B4-4EF6-821E-23B2E19E8A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388" y="1196975"/>
            <a:ext cx="8207375" cy="4722813"/>
          </a:xfrm>
        </p:spPr>
        <p:txBody>
          <a:bodyPr/>
          <a:lstStyle/>
          <a:p>
            <a:pPr eaLnBrk="1" hangingPunct="1">
              <a:lnSpc>
                <a:spcPct val="110000"/>
              </a:lnSpc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US" altLang="en-US" sz="2800" b="1" dirty="0"/>
              <a:t>FDI</a:t>
            </a:r>
          </a:p>
          <a:p>
            <a:pPr lvl="1" eaLnBrk="1" hangingPunct="1">
              <a:lnSpc>
                <a:spcPct val="110000"/>
              </a:lnSpc>
            </a:pPr>
            <a:r>
              <a:rPr lang="en-US" altLang="en-US" b="1" dirty="0"/>
              <a:t>FDI - 100% ownership</a:t>
            </a:r>
          </a:p>
          <a:p>
            <a:pPr lvl="1" eaLnBrk="1" hangingPunct="1">
              <a:lnSpc>
                <a:spcPct val="110000"/>
              </a:lnSpc>
            </a:pPr>
            <a:r>
              <a:rPr lang="en-US" altLang="en-US" b="1" dirty="0"/>
              <a:t>FDI &lt; 100% ownership, International Joint Venture</a:t>
            </a:r>
          </a:p>
          <a:p>
            <a:pPr eaLnBrk="1" hangingPunct="1">
              <a:lnSpc>
                <a:spcPct val="110000"/>
              </a:lnSpc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US" altLang="en-US" sz="2800" b="1" dirty="0"/>
              <a:t>Strategic Alliances (non-equity)</a:t>
            </a:r>
          </a:p>
          <a:p>
            <a:pPr eaLnBrk="1" hangingPunct="1">
              <a:lnSpc>
                <a:spcPct val="110000"/>
              </a:lnSpc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US" altLang="en-US" sz="2800" b="1" dirty="0"/>
              <a:t>Franchising</a:t>
            </a:r>
          </a:p>
          <a:p>
            <a:pPr eaLnBrk="1" hangingPunct="1">
              <a:lnSpc>
                <a:spcPct val="110000"/>
              </a:lnSpc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US" altLang="en-US" sz="2800" b="1" dirty="0"/>
              <a:t>Licensing</a:t>
            </a:r>
          </a:p>
          <a:p>
            <a:pPr eaLnBrk="1" hangingPunct="1">
              <a:lnSpc>
                <a:spcPct val="110000"/>
              </a:lnSpc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US" altLang="en-US" sz="2800" b="1" dirty="0"/>
              <a:t>Exports: Direct vs Indirect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1F5C564D-CC6E-4C85-B4E9-D8C9DCD607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188640"/>
            <a:ext cx="8519864" cy="576064"/>
          </a:xfrm>
        </p:spPr>
        <p:txBody>
          <a:bodyPr/>
          <a:lstStyle/>
          <a:p>
            <a:pPr eaLnBrk="1" hangingPunct="1"/>
            <a:r>
              <a:rPr lang="en-US" altLang="en-US" b="1" dirty="0">
                <a:latin typeface="Tahoma" panose="020B0604030504040204" pitchFamily="34" charset="0"/>
                <a:cs typeface="Tahoma" panose="020B0604030504040204" pitchFamily="34" charset="0"/>
              </a:rPr>
              <a:t>Why FDI?</a:t>
            </a:r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D6B7DC7A-3C9A-4CAD-A2CF-C73B8A9461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764704"/>
            <a:ext cx="8686800" cy="4832821"/>
          </a:xfrm>
        </p:spPr>
        <p:txBody>
          <a:bodyPr/>
          <a:lstStyle/>
          <a:p>
            <a:pPr eaLnBrk="1" hangingPunct="1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US" altLang="en-US" sz="2800" b="1" dirty="0"/>
              <a:t>FDI over exporting</a:t>
            </a:r>
          </a:p>
          <a:p>
            <a:pPr lvl="1" eaLnBrk="1" hangingPunct="1"/>
            <a:r>
              <a:rPr lang="en-US" altLang="en-US" b="1" dirty="0"/>
              <a:t>High transportation costs, trade barriers</a:t>
            </a:r>
          </a:p>
          <a:p>
            <a:pPr eaLnBrk="1" hangingPunct="1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US" altLang="en-US" sz="2800" b="1" dirty="0"/>
              <a:t>FDI over licensing or franchising</a:t>
            </a:r>
          </a:p>
          <a:p>
            <a:pPr lvl="1" eaLnBrk="1" hangingPunct="1"/>
            <a:r>
              <a:rPr lang="en-US" altLang="en-US" b="1" dirty="0"/>
              <a:t>Need to retain strategic control</a:t>
            </a:r>
          </a:p>
          <a:p>
            <a:pPr lvl="1" eaLnBrk="1" hangingPunct="1"/>
            <a:r>
              <a:rPr lang="en-US" altLang="en-US" b="1" dirty="0"/>
              <a:t>Need to protect technological know-how</a:t>
            </a:r>
          </a:p>
          <a:p>
            <a:pPr lvl="1" eaLnBrk="1" hangingPunct="1"/>
            <a:r>
              <a:rPr lang="en-US" altLang="en-US" b="1" dirty="0"/>
              <a:t>Capabilities not suitable for licensing/franchising</a:t>
            </a:r>
          </a:p>
          <a:p>
            <a:pPr eaLnBrk="1" hangingPunct="1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US" altLang="en-US" sz="2800" b="1" dirty="0"/>
              <a:t>Follow few main competitors</a:t>
            </a:r>
          </a:p>
          <a:p>
            <a:pPr lvl="1" eaLnBrk="1" hangingPunct="1"/>
            <a:r>
              <a:rPr lang="en-US" altLang="en-US" b="1" dirty="0"/>
              <a:t>Immediate strategic responses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C:\Documents and Settings\Owner\Desktop\My Pictures\China Tour March 2005\china tour march 2005\china tour0335_r1.jpg">
            <a:extLst>
              <a:ext uri="{FF2B5EF4-FFF2-40B4-BE49-F238E27FC236}">
                <a16:creationId xmlns:a16="http://schemas.microsoft.com/office/drawing/2014/main" id="{53F134BF-C589-40A3-B23B-A94D60C1C3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888" y="-2341563"/>
            <a:ext cx="8656637" cy="115411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32A33590-D5B6-4A16-AD4D-36610B96DF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" y="116632"/>
            <a:ext cx="8883650" cy="792088"/>
          </a:xfrm>
        </p:spPr>
        <p:txBody>
          <a:bodyPr/>
          <a:lstStyle/>
          <a:p>
            <a:pPr eaLnBrk="1" hangingPunct="1"/>
            <a:r>
              <a:rPr lang="en-US" altLang="en-US" b="1" dirty="0">
                <a:latin typeface="Tahoma" panose="020B0604030504040204" pitchFamily="34" charset="0"/>
                <a:cs typeface="Tahoma" panose="020B0604030504040204" pitchFamily="34" charset="0"/>
              </a:rPr>
              <a:t>Pattern of FDI Explanations</a:t>
            </a:r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D18C693A-6520-4753-900D-494B155890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950" y="908720"/>
            <a:ext cx="8883650" cy="4824536"/>
          </a:xfrm>
        </p:spPr>
        <p:txBody>
          <a:bodyPr/>
          <a:lstStyle/>
          <a:p>
            <a:pPr eaLnBrk="1" hangingPunct="1">
              <a:lnSpc>
                <a:spcPct val="110000"/>
              </a:lnSpc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US" altLang="en-US" sz="3200" b="1" dirty="0"/>
              <a:t>International product life-cycle (Ray Vernon)</a:t>
            </a:r>
          </a:p>
          <a:p>
            <a:pPr lvl="1" eaLnBrk="1" hangingPunct="1">
              <a:lnSpc>
                <a:spcPct val="110000"/>
              </a:lnSpc>
            </a:pPr>
            <a:r>
              <a:rPr lang="en-US" altLang="en-US" sz="2800" b="1" dirty="0"/>
              <a:t>Trade theory similarity</a:t>
            </a:r>
          </a:p>
          <a:p>
            <a:pPr eaLnBrk="1" hangingPunct="1">
              <a:lnSpc>
                <a:spcPct val="110000"/>
              </a:lnSpc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US" altLang="en-US" sz="3200" b="1" dirty="0"/>
              <a:t>Eclectic paradigm of FDI (John Dunning)</a:t>
            </a:r>
          </a:p>
          <a:p>
            <a:pPr lvl="1" eaLnBrk="1" hangingPunct="1">
              <a:lnSpc>
                <a:spcPct val="110000"/>
              </a:lnSpc>
            </a:pPr>
            <a:r>
              <a:rPr lang="en-US" altLang="en-US" sz="2800" b="1" dirty="0"/>
              <a:t>Combines ownership specific, location specific, and internalization specific advantages </a:t>
            </a:r>
          </a:p>
          <a:p>
            <a:pPr lvl="1" eaLnBrk="1" hangingPunct="1">
              <a:lnSpc>
                <a:spcPct val="110000"/>
              </a:lnSpc>
            </a:pPr>
            <a:r>
              <a:rPr lang="en-US" altLang="en-US" sz="2800" b="1" dirty="0"/>
              <a:t>Explains FDI decision over a decision to enter through licensing or exports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3">
            <a:extLst>
              <a:ext uri="{FF2B5EF4-FFF2-40B4-BE49-F238E27FC236}">
                <a16:creationId xmlns:a16="http://schemas.microsoft.com/office/drawing/2014/main" id="{84B6E84B-F6EB-4966-A775-EC285D5209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588" y="0"/>
            <a:ext cx="9144001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1E435DB7-0F66-4352-9E95-032C612DB6E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19100" y="188913"/>
            <a:ext cx="8305800" cy="514350"/>
          </a:xfrm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7" tIns="44450" rIns="90487" bIns="44450"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sz="40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Eclectic Paradigm of FDI (Dunning)</a:t>
            </a:r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087DE189-AE6B-4FB9-AEBA-B93E050870DD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31775" y="693738"/>
            <a:ext cx="8661400" cy="4724400"/>
          </a:xfrm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7" tIns="44450" rIns="90487" bIns="44450"/>
          <a:lstStyle/>
          <a:p>
            <a:pPr eaLnBrk="1" hangingPunct="1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US" altLang="en-US" sz="2000" dirty="0"/>
              <a:t>Ownership advantage: creates a monopolistic advantage to be used in markets abroad</a:t>
            </a:r>
          </a:p>
          <a:p>
            <a:pPr lvl="1" eaLnBrk="1" hangingPunct="1"/>
            <a:r>
              <a:rPr lang="en-US" altLang="en-US" sz="2000" dirty="0"/>
              <a:t>Unique ownership advantage protected through ownership </a:t>
            </a:r>
          </a:p>
          <a:p>
            <a:pPr lvl="1" eaLnBrk="1" hangingPunct="1"/>
            <a:r>
              <a:rPr lang="en-US" altLang="en-US" sz="2000" dirty="0"/>
              <a:t>e.g., Brand, technology, economies of scale, management know-how</a:t>
            </a:r>
          </a:p>
          <a:p>
            <a:pPr eaLnBrk="1" hangingPunct="1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US" altLang="en-US" sz="2000" dirty="0"/>
              <a:t>Location advantage: the FDI destination market must offer  factors (land, capital, know-how, cost/quality of labor, economies of scale) that are advantageous for the firm to locate its investment there (link to trade theory)</a:t>
            </a:r>
          </a:p>
          <a:p>
            <a:pPr eaLnBrk="1" hangingPunct="1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US" altLang="en-US" sz="2000" dirty="0"/>
              <a:t>Internalization advantage: transaction costs of an arms-length relationship --licensing, exports-- higher than managing the activity within the MNC’s boundaries</a:t>
            </a:r>
          </a:p>
          <a:p>
            <a:pPr eaLnBrk="1" hangingPunct="1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US" altLang="en-US" sz="2000" dirty="0">
                <a:hlinkClick r:id="rId3"/>
              </a:rPr>
              <a:t>https://www.theguardian.com/world/2016/oct/06/next-stop-the-red-sea-ethiopia-opens-chinese-built-railway-to-djibouti</a:t>
            </a:r>
            <a:endParaRPr lang="en-US" altLang="en-US" sz="2000" dirty="0"/>
          </a:p>
          <a:p>
            <a:pPr eaLnBrk="1" hangingPunct="1">
              <a:buClr>
                <a:schemeClr val="tx1"/>
              </a:buClr>
              <a:buFont typeface="Wingdings" panose="05000000000000000000" pitchFamily="2" charset="2"/>
              <a:buChar char="Ø"/>
            </a:pPr>
            <a:endParaRPr lang="en-US" altLang="en-US" sz="2400" dirty="0"/>
          </a:p>
        </p:txBody>
      </p:sp>
    </p:spTree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C2BFE9FE-AA3D-49AA-9093-64E64FFAA04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50813" y="188912"/>
            <a:ext cx="8813799" cy="575792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Government Policy and FDI</a:t>
            </a:r>
          </a:p>
        </p:txBody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A3074D9A-7C20-428B-BD6B-8F06D1ADE8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0813" y="764705"/>
            <a:ext cx="8813800" cy="5904384"/>
          </a:xfrm>
        </p:spPr>
        <p:txBody>
          <a:bodyPr/>
          <a:lstStyle/>
          <a:p>
            <a:pPr eaLnBrk="1" hangingPunct="1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US" altLang="en-US" sz="2000" b="1" dirty="0"/>
              <a:t>The radical view: inbound FDI harmful; MNEs</a:t>
            </a:r>
          </a:p>
          <a:p>
            <a:pPr lvl="1" eaLnBrk="1" hangingPunct="1"/>
            <a:r>
              <a:rPr lang="en-US" altLang="en-US" sz="2000" b="1" dirty="0"/>
              <a:t>Are imperialist dominators</a:t>
            </a:r>
          </a:p>
          <a:p>
            <a:pPr lvl="1" eaLnBrk="1" hangingPunct="1"/>
            <a:r>
              <a:rPr lang="en-US" altLang="en-US" sz="2000" b="1" dirty="0"/>
              <a:t>Exploit host to the advantage of home country</a:t>
            </a:r>
          </a:p>
          <a:p>
            <a:pPr lvl="1" eaLnBrk="1" hangingPunct="1"/>
            <a:r>
              <a:rPr lang="en-US" altLang="en-US" sz="2000" b="1" dirty="0"/>
              <a:t>Extract profits from host country; give nothing back</a:t>
            </a:r>
          </a:p>
          <a:p>
            <a:pPr lvl="1" eaLnBrk="1" hangingPunct="1"/>
            <a:r>
              <a:rPr lang="en-US" altLang="en-US" sz="2000" b="1" dirty="0"/>
              <a:t>Keep LDCs backward and dependent for investment, technology and jobs</a:t>
            </a:r>
          </a:p>
          <a:p>
            <a:pPr eaLnBrk="1" hangingPunct="1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US" altLang="en-US" sz="2000" b="1" dirty="0"/>
              <a:t>The free market view: FDI should be encouraged</a:t>
            </a:r>
          </a:p>
          <a:p>
            <a:pPr lvl="1" eaLnBrk="1" hangingPunct="1"/>
            <a:r>
              <a:rPr lang="en-US" altLang="en-US" sz="2000" b="1" dirty="0"/>
              <a:t>Adam Smith, Ricardo, et al: international production should be distributed per national comparative advantage</a:t>
            </a:r>
          </a:p>
          <a:p>
            <a:pPr lvl="1" eaLnBrk="1" hangingPunct="1"/>
            <a:r>
              <a:rPr lang="en-US" altLang="en-US" sz="2000" b="1" dirty="0"/>
              <a:t>An MNE increases the world economy efficiency</a:t>
            </a:r>
          </a:p>
          <a:p>
            <a:pPr lvl="2" eaLnBrk="1" hangingPunct="1"/>
            <a:r>
              <a:rPr lang="en-US" altLang="en-US" sz="2800" b="1" dirty="0"/>
              <a:t>Brings to bear unique ownership advantages </a:t>
            </a:r>
          </a:p>
          <a:p>
            <a:pPr lvl="2" eaLnBrk="1" hangingPunct="1"/>
            <a:r>
              <a:rPr lang="en-US" altLang="en-US" sz="2800" b="1" dirty="0"/>
              <a:t>Adds to local economy’s comparative advantages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>
            <a:extLst>
              <a:ext uri="{FF2B5EF4-FFF2-40B4-BE49-F238E27FC236}">
                <a16:creationId xmlns:a16="http://schemas.microsoft.com/office/drawing/2014/main" id="{CA6B3F84-303B-4653-BD95-9A260E7364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" y="0"/>
            <a:ext cx="8928546" cy="685800"/>
          </a:xfrm>
        </p:spPr>
        <p:txBody>
          <a:bodyPr/>
          <a:lstStyle/>
          <a:p>
            <a:pPr eaLnBrk="1" hangingPunct="1"/>
            <a:r>
              <a:rPr lang="en-US" altLang="en-US" b="1" dirty="0">
                <a:latin typeface="Tahoma" panose="020B0604030504040204" pitchFamily="34" charset="0"/>
                <a:cs typeface="Tahoma" panose="020B0604030504040204" pitchFamily="34" charset="0"/>
              </a:rPr>
              <a:t>Host Country Effects of FDI</a:t>
            </a:r>
          </a:p>
        </p:txBody>
      </p:sp>
      <p:sp>
        <p:nvSpPr>
          <p:cNvPr id="24579" name="Rectangle 3">
            <a:extLst>
              <a:ext uri="{FF2B5EF4-FFF2-40B4-BE49-F238E27FC236}">
                <a16:creationId xmlns:a16="http://schemas.microsoft.com/office/drawing/2014/main" id="{43CEEBF6-014A-4B45-BBAC-D7639E17FD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950" y="685800"/>
            <a:ext cx="9036050" cy="5983288"/>
          </a:xfrm>
        </p:spPr>
        <p:txBody>
          <a:bodyPr/>
          <a:lstStyle/>
          <a:p>
            <a:pPr marL="222250" indent="-222250" eaLnBrk="1" hangingPunct="1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US" altLang="en-US" sz="2400" b="1" dirty="0"/>
              <a:t>Benefits</a:t>
            </a:r>
          </a:p>
          <a:p>
            <a:pPr marL="681038" lvl="1" indent="-223838" eaLnBrk="1" hangingPunct="1"/>
            <a:r>
              <a:rPr lang="en-US" altLang="en-US" sz="2400" b="1" dirty="0"/>
              <a:t>Resource -transfer</a:t>
            </a:r>
          </a:p>
          <a:p>
            <a:pPr marL="681038" lvl="1" indent="-223838" eaLnBrk="1" hangingPunct="1"/>
            <a:r>
              <a:rPr lang="en-US" altLang="en-US" sz="2400" b="1" dirty="0"/>
              <a:t>Employment</a:t>
            </a:r>
          </a:p>
          <a:p>
            <a:pPr marL="681038" lvl="1" indent="-223838" eaLnBrk="1" hangingPunct="1"/>
            <a:r>
              <a:rPr lang="en-US" altLang="en-US" sz="2400" b="1" dirty="0"/>
              <a:t>Balance-of-payment (BOP)</a:t>
            </a:r>
          </a:p>
          <a:p>
            <a:pPr marL="1138238" lvl="2" indent="-222250" eaLnBrk="1" hangingPunct="1"/>
            <a:r>
              <a:rPr lang="en-US" altLang="en-US" b="1" dirty="0"/>
              <a:t>Import substitution</a:t>
            </a:r>
          </a:p>
          <a:p>
            <a:pPr marL="1138238" lvl="2" indent="-222250" eaLnBrk="1" hangingPunct="1"/>
            <a:r>
              <a:rPr lang="en-US" altLang="en-US" b="1" dirty="0"/>
              <a:t>Source of export increase</a:t>
            </a:r>
          </a:p>
          <a:p>
            <a:pPr marL="222250" indent="-222250" eaLnBrk="1" hangingPunct="1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US" altLang="en-US" sz="2400" b="1" dirty="0"/>
              <a:t>Costs</a:t>
            </a:r>
          </a:p>
          <a:p>
            <a:pPr marL="681038" lvl="1" indent="-223838" eaLnBrk="1" hangingPunct="1"/>
            <a:r>
              <a:rPr lang="en-US" altLang="en-US" sz="2400" b="1" dirty="0"/>
              <a:t>Adverse effects on the BOP</a:t>
            </a:r>
          </a:p>
          <a:p>
            <a:pPr marL="1138238" lvl="2" indent="-222250" eaLnBrk="1" hangingPunct="1"/>
            <a:r>
              <a:rPr lang="en-US" altLang="en-US" b="1" dirty="0"/>
              <a:t>Capital inflow followed by capital outflow + profits</a:t>
            </a:r>
          </a:p>
          <a:p>
            <a:pPr marL="1138238" lvl="2" indent="-222250" eaLnBrk="1" hangingPunct="1"/>
            <a:r>
              <a:rPr lang="en-US" altLang="en-US" b="1" dirty="0"/>
              <a:t>Production input importation</a:t>
            </a:r>
          </a:p>
          <a:p>
            <a:pPr marL="681038" lvl="1" indent="-223838" eaLnBrk="1" hangingPunct="1"/>
            <a:r>
              <a:rPr lang="en-US" altLang="en-US" sz="2400" b="1" dirty="0"/>
              <a:t>Threat to national sovereignty and autonomy</a:t>
            </a:r>
          </a:p>
          <a:p>
            <a:pPr marL="1138238" lvl="2" indent="-222250" eaLnBrk="1" hangingPunct="1"/>
            <a:r>
              <a:rPr lang="en-US" altLang="en-US" b="1" dirty="0"/>
              <a:t>Loss of economic independence 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ADB1F4DA-F9E1-4A0A-A808-16F541F8A68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042988" y="200025"/>
            <a:ext cx="7869237" cy="51435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altLang="en-US" sz="3200" b="1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Government Policy and FDI</a:t>
            </a:r>
          </a:p>
        </p:txBody>
      </p:sp>
      <p:sp>
        <p:nvSpPr>
          <p:cNvPr id="25603" name="Rectangle 3">
            <a:extLst>
              <a:ext uri="{FF2B5EF4-FFF2-40B4-BE49-F238E27FC236}">
                <a16:creationId xmlns:a16="http://schemas.microsoft.com/office/drawing/2014/main" id="{4C42BFF3-CC5B-49C3-AD18-FA29558546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950" y="742950"/>
            <a:ext cx="9036050" cy="6573838"/>
          </a:xfrm>
        </p:spPr>
        <p:txBody>
          <a:bodyPr/>
          <a:lstStyle/>
          <a:p>
            <a:pPr marL="222250" indent="-222250" eaLnBrk="1" hangingPunct="1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US" altLang="en-US" sz="2400" b="1" dirty="0"/>
              <a:t>Home country</a:t>
            </a:r>
          </a:p>
          <a:p>
            <a:pPr marL="681038" lvl="1" indent="-223838" eaLnBrk="1" hangingPunct="1"/>
            <a:r>
              <a:rPr lang="en-US" altLang="en-US" sz="2400" b="1" dirty="0"/>
              <a:t>Outward FDI encouragement</a:t>
            </a:r>
          </a:p>
          <a:p>
            <a:pPr marL="1138238" lvl="2" indent="-222250" eaLnBrk="1" hangingPunct="1"/>
            <a:r>
              <a:rPr lang="en-US" altLang="en-US" b="1" dirty="0"/>
              <a:t>Risk reduction policies (financing, insurance, tax incentives)</a:t>
            </a:r>
          </a:p>
          <a:p>
            <a:pPr marL="681038" lvl="1" indent="-223838" eaLnBrk="1" hangingPunct="1"/>
            <a:r>
              <a:rPr lang="en-US" altLang="en-US" sz="2400" b="1" dirty="0"/>
              <a:t>Outward FDI restrictions</a:t>
            </a:r>
          </a:p>
          <a:p>
            <a:pPr marL="1138238" lvl="2" indent="-222250" eaLnBrk="1" hangingPunct="1"/>
            <a:r>
              <a:rPr lang="en-US" altLang="en-US" b="1" dirty="0"/>
              <a:t>National security, BOP</a:t>
            </a:r>
          </a:p>
          <a:p>
            <a:pPr marL="222250" indent="-222250" eaLnBrk="1" hangingPunct="1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US" altLang="en-US" sz="2000" b="1" dirty="0"/>
              <a:t>Host country</a:t>
            </a:r>
          </a:p>
          <a:p>
            <a:pPr marL="681038" lvl="1" indent="-223838" eaLnBrk="1" hangingPunct="1"/>
            <a:r>
              <a:rPr lang="en-US" altLang="en-US" sz="2000" b="1" dirty="0"/>
              <a:t>Inward FDI encouragement</a:t>
            </a:r>
          </a:p>
          <a:p>
            <a:pPr marL="1138238" lvl="2" indent="-222250" eaLnBrk="1" hangingPunct="1"/>
            <a:r>
              <a:rPr lang="en-US" altLang="en-US" sz="2000" b="1" dirty="0"/>
              <a:t>Investment incentives</a:t>
            </a:r>
          </a:p>
          <a:p>
            <a:pPr marL="1138238" lvl="2" indent="-222250" eaLnBrk="1" hangingPunct="1"/>
            <a:r>
              <a:rPr lang="en-US" altLang="en-US" sz="2000" b="1" dirty="0"/>
              <a:t>Job creation incentives</a:t>
            </a:r>
          </a:p>
          <a:p>
            <a:pPr marL="681038" lvl="1" indent="-223838" eaLnBrk="1" hangingPunct="1"/>
            <a:r>
              <a:rPr lang="en-US" altLang="en-US" sz="2000" b="1" dirty="0"/>
              <a:t>Inward FDI restrictions</a:t>
            </a:r>
          </a:p>
          <a:p>
            <a:pPr marL="1138238" lvl="2" indent="-222250" eaLnBrk="1" hangingPunct="1"/>
            <a:r>
              <a:rPr lang="en-US" altLang="en-US" sz="2000" b="1" dirty="0"/>
              <a:t>Ownership extent restrictions (national / local nationals can safeguard host country’s interests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>
            <a:extLst>
              <a:ext uri="{FF2B5EF4-FFF2-40B4-BE49-F238E27FC236}">
                <a16:creationId xmlns:a16="http://schemas.microsoft.com/office/drawing/2014/main" id="{11088927-7499-41CA-86E3-56653D6767D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476375" y="457200"/>
            <a:ext cx="7362825" cy="457200"/>
          </a:xfrm>
          <a:extLst>
            <a:ext uri="{91240B29-F687-4F45-9708-019B960494DF}">
              <a14:hiddenLine xmlns:a14="http://schemas.microsoft.com/office/drawing/2010/main" w="9525">
                <a:solidFill>
                  <a:schemeClr val="bg2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US" altLang="en-US" sz="3200" b="1">
                <a:latin typeface="Tahoma" panose="020B0604030504040204" pitchFamily="34" charset="0"/>
                <a:cs typeface="Tahoma" panose="020B0604030504040204" pitchFamily="34" charset="0"/>
              </a:rPr>
              <a:t>Decision Framework for FDI</a:t>
            </a:r>
          </a:p>
        </p:txBody>
      </p:sp>
      <p:sp>
        <p:nvSpPr>
          <p:cNvPr id="26627" name="Rectangle 3">
            <a:extLst>
              <a:ext uri="{FF2B5EF4-FFF2-40B4-BE49-F238E27FC236}">
                <a16:creationId xmlns:a16="http://schemas.microsoft.com/office/drawing/2014/main" id="{2AA43A41-9D9B-4225-BAAC-806385E4E81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66800" y="2370138"/>
            <a:ext cx="3124200" cy="762000"/>
          </a:xfrm>
          <a:prstGeom prst="rect">
            <a:avLst/>
          </a:prstGeom>
          <a:solidFill>
            <a:srgbClr val="FFFFBD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28575">
                <a:solidFill>
                  <a:schemeClr val="bg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endParaRPr lang="en-GB" altLang="en-US" sz="2400">
              <a:latin typeface="Times New Roman" panose="02020603050405020304" pitchFamily="18" charset="0"/>
            </a:endParaRPr>
          </a:p>
        </p:txBody>
      </p:sp>
      <p:sp>
        <p:nvSpPr>
          <p:cNvPr id="26628" name="Rectangle 4">
            <a:extLst>
              <a:ext uri="{FF2B5EF4-FFF2-40B4-BE49-F238E27FC236}">
                <a16:creationId xmlns:a16="http://schemas.microsoft.com/office/drawing/2014/main" id="{F573D3BF-DEA9-4633-B2F7-AED5B86C39A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39813" y="3500438"/>
            <a:ext cx="3124200" cy="762000"/>
          </a:xfrm>
          <a:prstGeom prst="rect">
            <a:avLst/>
          </a:prstGeom>
          <a:solidFill>
            <a:srgbClr val="FFFFBD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28575">
                <a:solidFill>
                  <a:schemeClr val="bg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endParaRPr lang="en-GB" altLang="en-US" sz="2400">
              <a:latin typeface="Times New Roman" panose="02020603050405020304" pitchFamily="18" charset="0"/>
            </a:endParaRPr>
          </a:p>
        </p:txBody>
      </p:sp>
      <p:sp>
        <p:nvSpPr>
          <p:cNvPr id="26629" name="Rectangle 5">
            <a:extLst>
              <a:ext uri="{FF2B5EF4-FFF2-40B4-BE49-F238E27FC236}">
                <a16:creationId xmlns:a16="http://schemas.microsoft.com/office/drawing/2014/main" id="{4B249034-D17C-4E47-A1A8-EF4F1FADD467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69163" y="1252538"/>
            <a:ext cx="1035050" cy="762000"/>
          </a:xfrm>
          <a:prstGeom prst="rect">
            <a:avLst/>
          </a:prstGeom>
          <a:solidFill>
            <a:srgbClr val="FFFFBD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28575">
                <a:solidFill>
                  <a:schemeClr val="bg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endParaRPr lang="en-GB" altLang="en-US" sz="2400">
              <a:latin typeface="Times New Roman" panose="02020603050405020304" pitchFamily="18" charset="0"/>
            </a:endParaRPr>
          </a:p>
        </p:txBody>
      </p:sp>
      <p:sp>
        <p:nvSpPr>
          <p:cNvPr id="26630" name="Text Box 6">
            <a:extLst>
              <a:ext uri="{FF2B5EF4-FFF2-40B4-BE49-F238E27FC236}">
                <a16:creationId xmlns:a16="http://schemas.microsoft.com/office/drawing/2014/main" id="{562F1FB5-D23D-490E-B14A-8F4AABEB815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77075" y="1401763"/>
            <a:ext cx="1450975" cy="396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BD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bg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en-US" sz="2000">
                <a:solidFill>
                  <a:srgbClr val="E00D0D"/>
                </a:solidFill>
                <a:latin typeface="Helvetica" panose="020B0604020202020204" pitchFamily="34" charset="0"/>
              </a:rPr>
              <a:t>Export</a:t>
            </a:r>
          </a:p>
        </p:txBody>
      </p:sp>
      <p:sp>
        <p:nvSpPr>
          <p:cNvPr id="26631" name="Rectangle 7">
            <a:extLst>
              <a:ext uri="{FF2B5EF4-FFF2-40B4-BE49-F238E27FC236}">
                <a16:creationId xmlns:a16="http://schemas.microsoft.com/office/drawing/2014/main" id="{61DFEE51-E1D0-4538-AD85-0ECFA41DB62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56200" y="2362200"/>
            <a:ext cx="3124200" cy="762000"/>
          </a:xfrm>
          <a:prstGeom prst="rect">
            <a:avLst/>
          </a:prstGeom>
          <a:solidFill>
            <a:srgbClr val="FFFFBD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28575">
                <a:solidFill>
                  <a:schemeClr val="bg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endParaRPr lang="en-GB" altLang="en-US" sz="2400">
              <a:latin typeface="Times New Roman" panose="02020603050405020304" pitchFamily="18" charset="0"/>
            </a:endParaRPr>
          </a:p>
        </p:txBody>
      </p:sp>
      <p:sp>
        <p:nvSpPr>
          <p:cNvPr id="26632" name="Text Box 8">
            <a:extLst>
              <a:ext uri="{FF2B5EF4-FFF2-40B4-BE49-F238E27FC236}">
                <a16:creationId xmlns:a16="http://schemas.microsoft.com/office/drawing/2014/main" id="{CAED44CF-6757-464E-8079-878649A7C6E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51600" y="2524125"/>
            <a:ext cx="609600" cy="396875"/>
          </a:xfrm>
          <a:prstGeom prst="rect">
            <a:avLst/>
          </a:prstGeom>
          <a:solidFill>
            <a:srgbClr val="FFFFBD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bg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US" altLang="en-US" sz="2000">
                <a:solidFill>
                  <a:srgbClr val="E00D0D"/>
                </a:solidFill>
                <a:latin typeface="Helvetica" panose="020B0604020202020204" pitchFamily="34" charset="0"/>
              </a:rPr>
              <a:t>FDI</a:t>
            </a:r>
          </a:p>
        </p:txBody>
      </p:sp>
      <p:sp>
        <p:nvSpPr>
          <p:cNvPr id="26633" name="Rectangle 9">
            <a:extLst>
              <a:ext uri="{FF2B5EF4-FFF2-40B4-BE49-F238E27FC236}">
                <a16:creationId xmlns:a16="http://schemas.microsoft.com/office/drawing/2014/main" id="{A76D24BB-60E9-4EE8-9F55-0DA07FD5C690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60963" y="3484563"/>
            <a:ext cx="3124200" cy="762000"/>
          </a:xfrm>
          <a:prstGeom prst="rect">
            <a:avLst/>
          </a:prstGeom>
          <a:solidFill>
            <a:srgbClr val="FFFFBD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28575">
                <a:solidFill>
                  <a:schemeClr val="bg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endParaRPr lang="en-GB" altLang="en-US" sz="2400">
              <a:latin typeface="Times New Roman" panose="02020603050405020304" pitchFamily="18" charset="0"/>
            </a:endParaRPr>
          </a:p>
        </p:txBody>
      </p:sp>
      <p:sp>
        <p:nvSpPr>
          <p:cNvPr id="26634" name="Rectangle 10">
            <a:extLst>
              <a:ext uri="{FF2B5EF4-FFF2-40B4-BE49-F238E27FC236}">
                <a16:creationId xmlns:a16="http://schemas.microsoft.com/office/drawing/2014/main" id="{A944426D-C7FE-4D1C-9ACF-A1D8EF100E7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80013" y="4598988"/>
            <a:ext cx="3124200" cy="762000"/>
          </a:xfrm>
          <a:prstGeom prst="rect">
            <a:avLst/>
          </a:prstGeom>
          <a:solidFill>
            <a:srgbClr val="FFFFBD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28575">
                <a:solidFill>
                  <a:schemeClr val="bg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endParaRPr lang="en-GB" altLang="en-US" sz="2400">
              <a:latin typeface="Times New Roman" panose="02020603050405020304" pitchFamily="18" charset="0"/>
            </a:endParaRPr>
          </a:p>
        </p:txBody>
      </p:sp>
      <p:sp>
        <p:nvSpPr>
          <p:cNvPr id="26635" name="Text Box 11">
            <a:extLst>
              <a:ext uri="{FF2B5EF4-FFF2-40B4-BE49-F238E27FC236}">
                <a16:creationId xmlns:a16="http://schemas.microsoft.com/office/drawing/2014/main" id="{A18AA0C2-C02F-4A07-A5CC-6BF4065C803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40488" y="3660775"/>
            <a:ext cx="609600" cy="396875"/>
          </a:xfrm>
          <a:prstGeom prst="rect">
            <a:avLst/>
          </a:prstGeom>
          <a:solidFill>
            <a:srgbClr val="FFFFBD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bg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US" altLang="en-US" sz="2000">
                <a:solidFill>
                  <a:srgbClr val="E00D0D"/>
                </a:solidFill>
                <a:latin typeface="Helvetica" panose="020B0604020202020204" pitchFamily="34" charset="0"/>
              </a:rPr>
              <a:t>FDI</a:t>
            </a:r>
          </a:p>
        </p:txBody>
      </p:sp>
      <p:sp>
        <p:nvSpPr>
          <p:cNvPr id="26636" name="Text Box 12">
            <a:extLst>
              <a:ext uri="{FF2B5EF4-FFF2-40B4-BE49-F238E27FC236}">
                <a16:creationId xmlns:a16="http://schemas.microsoft.com/office/drawing/2014/main" id="{066BBDAC-7773-4A6F-B73F-F8EEA923B38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75413" y="4751388"/>
            <a:ext cx="609600" cy="396875"/>
          </a:xfrm>
          <a:prstGeom prst="rect">
            <a:avLst/>
          </a:prstGeom>
          <a:solidFill>
            <a:srgbClr val="FFFFBD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bg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US" altLang="en-US" sz="2000">
                <a:solidFill>
                  <a:srgbClr val="E00D0D"/>
                </a:solidFill>
                <a:latin typeface="Helvetica" panose="020B0604020202020204" pitchFamily="34" charset="0"/>
              </a:rPr>
              <a:t>FDI</a:t>
            </a:r>
          </a:p>
        </p:txBody>
      </p:sp>
      <p:sp>
        <p:nvSpPr>
          <p:cNvPr id="26637" name="Line 13">
            <a:extLst>
              <a:ext uri="{FF2B5EF4-FFF2-40B4-BE49-F238E27FC236}">
                <a16:creationId xmlns:a16="http://schemas.microsoft.com/office/drawing/2014/main" id="{A5F54727-35CA-44F9-A058-CDD2324E051E}"/>
              </a:ext>
            </a:extLst>
          </p:cNvPr>
          <p:cNvSpPr>
            <a:spLocks noChangeShapeType="1"/>
          </p:cNvSpPr>
          <p:nvPr/>
        </p:nvSpPr>
        <p:spPr bwMode="auto">
          <a:xfrm>
            <a:off x="4192588" y="1571625"/>
            <a:ext cx="1019175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bg2"/>
                </a:solidFill>
                <a:round/>
                <a:headEnd/>
                <a:tailEnd type="triangl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38" name="Line 14">
            <a:extLst>
              <a:ext uri="{FF2B5EF4-FFF2-40B4-BE49-F238E27FC236}">
                <a16:creationId xmlns:a16="http://schemas.microsoft.com/office/drawing/2014/main" id="{B110137A-AAC7-4101-BD4F-5832482E07B2}"/>
              </a:ext>
            </a:extLst>
          </p:cNvPr>
          <p:cNvSpPr>
            <a:spLocks noChangeShapeType="1"/>
          </p:cNvSpPr>
          <p:nvPr/>
        </p:nvSpPr>
        <p:spPr bwMode="auto">
          <a:xfrm>
            <a:off x="4259263" y="2679700"/>
            <a:ext cx="969962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bg2"/>
                </a:solidFill>
                <a:round/>
                <a:headEnd/>
                <a:tailEnd type="triangl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39" name="Line 15">
            <a:extLst>
              <a:ext uri="{FF2B5EF4-FFF2-40B4-BE49-F238E27FC236}">
                <a16:creationId xmlns:a16="http://schemas.microsoft.com/office/drawing/2014/main" id="{7949F0C9-F9FE-4D30-8BE1-1A100C7DCAB3}"/>
              </a:ext>
            </a:extLst>
          </p:cNvPr>
          <p:cNvSpPr>
            <a:spLocks noChangeShapeType="1"/>
          </p:cNvSpPr>
          <p:nvPr/>
        </p:nvSpPr>
        <p:spPr bwMode="auto">
          <a:xfrm>
            <a:off x="4164013" y="3881438"/>
            <a:ext cx="969962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bg2"/>
                </a:solidFill>
                <a:round/>
                <a:headEnd/>
                <a:tailEnd type="triangl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40" name="Line 16">
            <a:extLst>
              <a:ext uri="{FF2B5EF4-FFF2-40B4-BE49-F238E27FC236}">
                <a16:creationId xmlns:a16="http://schemas.microsoft.com/office/drawing/2014/main" id="{B0E86111-9F3F-4D1D-BC9E-4565B4497391}"/>
              </a:ext>
            </a:extLst>
          </p:cNvPr>
          <p:cNvSpPr>
            <a:spLocks noChangeShapeType="1"/>
          </p:cNvSpPr>
          <p:nvPr/>
        </p:nvSpPr>
        <p:spPr bwMode="auto">
          <a:xfrm>
            <a:off x="4105275" y="4997450"/>
            <a:ext cx="105410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bg2"/>
                </a:solidFill>
                <a:round/>
                <a:headEnd/>
                <a:tailEnd type="triangl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41" name="Line 17">
            <a:extLst>
              <a:ext uri="{FF2B5EF4-FFF2-40B4-BE49-F238E27FC236}">
                <a16:creationId xmlns:a16="http://schemas.microsoft.com/office/drawing/2014/main" id="{BF02D6D0-63E6-4065-9D69-CB6C4FB3AA61}"/>
              </a:ext>
            </a:extLst>
          </p:cNvPr>
          <p:cNvSpPr>
            <a:spLocks noChangeShapeType="1"/>
          </p:cNvSpPr>
          <p:nvPr/>
        </p:nvSpPr>
        <p:spPr bwMode="auto">
          <a:xfrm>
            <a:off x="4105275" y="5226050"/>
            <a:ext cx="1057275" cy="68580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bg2"/>
                </a:solidFill>
                <a:round/>
                <a:headEnd/>
                <a:tailEnd type="triangl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42" name="Rectangle 18">
            <a:extLst>
              <a:ext uri="{FF2B5EF4-FFF2-40B4-BE49-F238E27FC236}">
                <a16:creationId xmlns:a16="http://schemas.microsoft.com/office/drawing/2014/main" id="{7F65FA0A-EE99-4BAB-86D9-F5036E1B0016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80013" y="5513388"/>
            <a:ext cx="3124200" cy="762000"/>
          </a:xfrm>
          <a:prstGeom prst="rect">
            <a:avLst/>
          </a:prstGeom>
          <a:solidFill>
            <a:srgbClr val="FFFFBD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28575">
                <a:solidFill>
                  <a:schemeClr val="bg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endParaRPr lang="en-GB" altLang="en-US" sz="2400">
              <a:latin typeface="Times New Roman" panose="02020603050405020304" pitchFamily="18" charset="0"/>
            </a:endParaRPr>
          </a:p>
        </p:txBody>
      </p:sp>
      <p:sp>
        <p:nvSpPr>
          <p:cNvPr id="26643" name="Text Box 19">
            <a:extLst>
              <a:ext uri="{FF2B5EF4-FFF2-40B4-BE49-F238E27FC236}">
                <a16:creationId xmlns:a16="http://schemas.microsoft.com/office/drawing/2014/main" id="{1CD71EE5-E998-4302-B7A1-B04603941FA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24575" y="5649913"/>
            <a:ext cx="1371600" cy="396875"/>
          </a:xfrm>
          <a:prstGeom prst="rect">
            <a:avLst/>
          </a:prstGeom>
          <a:solidFill>
            <a:srgbClr val="FFFFBD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bg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en-US" sz="2000">
                <a:solidFill>
                  <a:srgbClr val="E00D0D"/>
                </a:solidFill>
                <a:latin typeface="Helvetica" panose="020B0604020202020204" pitchFamily="34" charset="0"/>
              </a:rPr>
              <a:t>License</a:t>
            </a:r>
          </a:p>
        </p:txBody>
      </p:sp>
      <p:sp>
        <p:nvSpPr>
          <p:cNvPr id="26644" name="AutoShape 20">
            <a:extLst>
              <a:ext uri="{FF2B5EF4-FFF2-40B4-BE49-F238E27FC236}">
                <a16:creationId xmlns:a16="http://schemas.microsoft.com/office/drawing/2014/main" id="{2DF33342-606C-4FE8-B3CB-A167696E28A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43400" y="3505200"/>
            <a:ext cx="755650" cy="714375"/>
          </a:xfrm>
          <a:prstGeom prst="rightArrow">
            <a:avLst>
              <a:gd name="adj1" fmla="val 50000"/>
              <a:gd name="adj2" fmla="val 26444"/>
            </a:avLst>
          </a:prstGeom>
          <a:solidFill>
            <a:srgbClr val="FFFFBD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US" altLang="en-US" sz="2000">
                <a:solidFill>
                  <a:srgbClr val="E00D0D"/>
                </a:solidFill>
                <a:latin typeface="Helvetica" panose="020B0604020202020204" pitchFamily="34" charset="0"/>
              </a:rPr>
              <a:t>Yes</a:t>
            </a:r>
          </a:p>
        </p:txBody>
      </p:sp>
      <p:sp>
        <p:nvSpPr>
          <p:cNvPr id="26645" name="Line 21">
            <a:extLst>
              <a:ext uri="{FF2B5EF4-FFF2-40B4-BE49-F238E27FC236}">
                <a16:creationId xmlns:a16="http://schemas.microsoft.com/office/drawing/2014/main" id="{E1F88F90-388F-439A-97B5-3CE89F8F4E2E}"/>
              </a:ext>
            </a:extLst>
          </p:cNvPr>
          <p:cNvSpPr>
            <a:spLocks noChangeShapeType="1"/>
          </p:cNvSpPr>
          <p:nvPr/>
        </p:nvSpPr>
        <p:spPr bwMode="auto">
          <a:xfrm>
            <a:off x="2555875" y="2022475"/>
            <a:ext cx="0" cy="333375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bg2"/>
                </a:solidFill>
                <a:round/>
                <a:headEnd/>
                <a:tailEnd type="triangl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46" name="Line 22">
            <a:extLst>
              <a:ext uri="{FF2B5EF4-FFF2-40B4-BE49-F238E27FC236}">
                <a16:creationId xmlns:a16="http://schemas.microsoft.com/office/drawing/2014/main" id="{18A18E72-BBDD-4BD3-8BB1-3AB7F8C30481}"/>
              </a:ext>
            </a:extLst>
          </p:cNvPr>
          <p:cNvSpPr>
            <a:spLocks noChangeShapeType="1"/>
          </p:cNvSpPr>
          <p:nvPr/>
        </p:nvSpPr>
        <p:spPr bwMode="auto">
          <a:xfrm>
            <a:off x="2540000" y="3125788"/>
            <a:ext cx="0" cy="366712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bg2"/>
                </a:solidFill>
                <a:round/>
                <a:headEnd/>
                <a:tailEnd type="triangl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47" name="Line 23">
            <a:extLst>
              <a:ext uri="{FF2B5EF4-FFF2-40B4-BE49-F238E27FC236}">
                <a16:creationId xmlns:a16="http://schemas.microsoft.com/office/drawing/2014/main" id="{46C66601-3C25-49CD-ABE4-F33ABFBF2282}"/>
              </a:ext>
            </a:extLst>
          </p:cNvPr>
          <p:cNvSpPr>
            <a:spLocks noChangeShapeType="1"/>
          </p:cNvSpPr>
          <p:nvPr/>
        </p:nvSpPr>
        <p:spPr bwMode="auto">
          <a:xfrm>
            <a:off x="2522538" y="4260850"/>
            <a:ext cx="0" cy="334963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bg2"/>
                </a:solidFill>
                <a:round/>
                <a:headEnd/>
                <a:tailEnd type="triangl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6648" name="Rectangle 24">
            <a:extLst>
              <a:ext uri="{FF2B5EF4-FFF2-40B4-BE49-F238E27FC236}">
                <a16:creationId xmlns:a16="http://schemas.microsoft.com/office/drawing/2014/main" id="{5503C43C-CEE6-4880-ADFD-F70042C46D44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21288" y="1222375"/>
            <a:ext cx="1503362" cy="762000"/>
          </a:xfrm>
          <a:prstGeom prst="rect">
            <a:avLst/>
          </a:prstGeom>
          <a:solidFill>
            <a:srgbClr val="FFFFBD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28575">
                <a:solidFill>
                  <a:schemeClr val="bg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endParaRPr lang="en-GB" altLang="en-US" sz="2400">
              <a:latin typeface="Times New Roman" panose="02020603050405020304" pitchFamily="18" charset="0"/>
            </a:endParaRPr>
          </a:p>
        </p:txBody>
      </p:sp>
      <p:sp>
        <p:nvSpPr>
          <p:cNvPr id="26649" name="Text Box 25">
            <a:extLst>
              <a:ext uri="{FF2B5EF4-FFF2-40B4-BE49-F238E27FC236}">
                <a16:creationId xmlns:a16="http://schemas.microsoft.com/office/drawing/2014/main" id="{75A26957-386A-4444-9F4A-F94388EA699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62563" y="1236663"/>
            <a:ext cx="1450975" cy="701675"/>
          </a:xfrm>
          <a:prstGeom prst="rect">
            <a:avLst/>
          </a:prstGeom>
          <a:solidFill>
            <a:srgbClr val="FFFFBD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chemeClr val="bg2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en-US" sz="2000">
                <a:solidFill>
                  <a:srgbClr val="E00D0D"/>
                </a:solidFill>
                <a:latin typeface="Helvetica" panose="020B0604020202020204" pitchFamily="34" charset="0"/>
              </a:rPr>
              <a:t>Import Barriers?</a:t>
            </a:r>
          </a:p>
        </p:txBody>
      </p:sp>
      <p:sp>
        <p:nvSpPr>
          <p:cNvPr id="26650" name="AutoShape 26">
            <a:extLst>
              <a:ext uri="{FF2B5EF4-FFF2-40B4-BE49-F238E27FC236}">
                <a16:creationId xmlns:a16="http://schemas.microsoft.com/office/drawing/2014/main" id="{8DD045DD-A430-4535-B33D-D8000E22A87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05313" y="1308100"/>
            <a:ext cx="698500" cy="714375"/>
          </a:xfrm>
          <a:prstGeom prst="rightArrow">
            <a:avLst>
              <a:gd name="adj1" fmla="val 50000"/>
              <a:gd name="adj2" fmla="val 25000"/>
            </a:avLst>
          </a:prstGeom>
          <a:solidFill>
            <a:srgbClr val="FFFFBD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US" altLang="en-US" sz="2000">
                <a:solidFill>
                  <a:srgbClr val="E00D0D"/>
                </a:solidFill>
                <a:latin typeface="Helvetica" panose="020B0604020202020204" pitchFamily="34" charset="0"/>
              </a:rPr>
              <a:t>No</a:t>
            </a:r>
          </a:p>
        </p:txBody>
      </p:sp>
      <p:sp>
        <p:nvSpPr>
          <p:cNvPr id="26651" name="AutoShape 27">
            <a:extLst>
              <a:ext uri="{FF2B5EF4-FFF2-40B4-BE49-F238E27FC236}">
                <a16:creationId xmlns:a16="http://schemas.microsoft.com/office/drawing/2014/main" id="{07B48D2F-97A4-48AB-8C6C-2B210A8876E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60863" y="2352675"/>
            <a:ext cx="698500" cy="714375"/>
          </a:xfrm>
          <a:prstGeom prst="rightArrow">
            <a:avLst>
              <a:gd name="adj1" fmla="val 50000"/>
              <a:gd name="adj2" fmla="val 25000"/>
            </a:avLst>
          </a:prstGeom>
          <a:solidFill>
            <a:srgbClr val="FFFFBD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US" altLang="en-US" sz="2000">
                <a:solidFill>
                  <a:srgbClr val="E00D0D"/>
                </a:solidFill>
                <a:latin typeface="Helvetica" panose="020B0604020202020204" pitchFamily="34" charset="0"/>
              </a:rPr>
              <a:t>No</a:t>
            </a:r>
          </a:p>
        </p:txBody>
      </p:sp>
      <p:sp>
        <p:nvSpPr>
          <p:cNvPr id="26652" name="AutoShape 28">
            <a:extLst>
              <a:ext uri="{FF2B5EF4-FFF2-40B4-BE49-F238E27FC236}">
                <a16:creationId xmlns:a16="http://schemas.microsoft.com/office/drawing/2014/main" id="{B591E3CD-1B64-4C96-A418-369302BDCEB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43400" y="4648200"/>
            <a:ext cx="755650" cy="714375"/>
          </a:xfrm>
          <a:prstGeom prst="rightArrow">
            <a:avLst>
              <a:gd name="adj1" fmla="val 50000"/>
              <a:gd name="adj2" fmla="val 26444"/>
            </a:avLst>
          </a:prstGeom>
          <a:solidFill>
            <a:srgbClr val="FFFFBD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US" altLang="en-US" sz="2000">
                <a:solidFill>
                  <a:srgbClr val="E00D0D"/>
                </a:solidFill>
                <a:latin typeface="Helvetica" panose="020B0604020202020204" pitchFamily="34" charset="0"/>
              </a:rPr>
              <a:t>Yes</a:t>
            </a:r>
          </a:p>
        </p:txBody>
      </p:sp>
      <p:sp>
        <p:nvSpPr>
          <p:cNvPr id="26653" name="AutoShape 29">
            <a:extLst>
              <a:ext uri="{FF2B5EF4-FFF2-40B4-BE49-F238E27FC236}">
                <a16:creationId xmlns:a16="http://schemas.microsoft.com/office/drawing/2014/main" id="{B03A6D83-1162-448B-9650-8F6FBA97080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43400" y="5486400"/>
            <a:ext cx="698500" cy="714375"/>
          </a:xfrm>
          <a:prstGeom prst="rightArrow">
            <a:avLst>
              <a:gd name="adj1" fmla="val 50000"/>
              <a:gd name="adj2" fmla="val 25000"/>
            </a:avLst>
          </a:prstGeom>
          <a:solidFill>
            <a:srgbClr val="FFFFBD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US" altLang="en-US" sz="2000">
                <a:solidFill>
                  <a:srgbClr val="E00D0D"/>
                </a:solidFill>
                <a:latin typeface="Helvetica" panose="020B0604020202020204" pitchFamily="34" charset="0"/>
              </a:rPr>
              <a:t>No</a:t>
            </a:r>
          </a:p>
        </p:txBody>
      </p:sp>
      <p:grpSp>
        <p:nvGrpSpPr>
          <p:cNvPr id="26654" name="Group 30">
            <a:extLst>
              <a:ext uri="{FF2B5EF4-FFF2-40B4-BE49-F238E27FC236}">
                <a16:creationId xmlns:a16="http://schemas.microsoft.com/office/drawing/2014/main" id="{474A44F1-05AA-481A-A8C8-8C33C7C2D5E6}"/>
              </a:ext>
            </a:extLst>
          </p:cNvPr>
          <p:cNvGrpSpPr>
            <a:grpSpLocks/>
          </p:cNvGrpSpPr>
          <p:nvPr/>
        </p:nvGrpSpPr>
        <p:grpSpPr bwMode="auto">
          <a:xfrm>
            <a:off x="838200" y="1295400"/>
            <a:ext cx="3292475" cy="4852988"/>
            <a:chOff x="576" y="778"/>
            <a:chExt cx="2074" cy="3057"/>
          </a:xfrm>
        </p:grpSpPr>
        <p:sp>
          <p:nvSpPr>
            <p:cNvPr id="26657" name="Rectangle 31">
              <a:extLst>
                <a:ext uri="{FF2B5EF4-FFF2-40B4-BE49-F238E27FC236}">
                  <a16:creationId xmlns:a16="http://schemas.microsoft.com/office/drawing/2014/main" id="{C3476C0F-6EF4-4A82-9E07-455713EE154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82" y="778"/>
              <a:ext cx="1968" cy="480"/>
            </a:xfrm>
            <a:prstGeom prst="rect">
              <a:avLst/>
            </a:prstGeom>
            <a:solidFill>
              <a:srgbClr val="FFFFBD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28575">
                  <a:solidFill>
                    <a:schemeClr val="bg2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/>
              <a:endParaRPr lang="en-GB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6658" name="Text Box 32">
              <a:extLst>
                <a:ext uri="{FF2B5EF4-FFF2-40B4-BE49-F238E27FC236}">
                  <a16:creationId xmlns:a16="http://schemas.microsoft.com/office/drawing/2014/main" id="{528BB49A-B9B5-408B-AB71-EFCE47D9FAA1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30" y="778"/>
              <a:ext cx="1882" cy="442"/>
            </a:xfrm>
            <a:prstGeom prst="rect">
              <a:avLst/>
            </a:prstGeom>
            <a:solidFill>
              <a:srgbClr val="FFFFBD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bg2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/>
              <a:r>
                <a:rPr lang="en-US" altLang="en-US" sz="2000">
                  <a:solidFill>
                    <a:srgbClr val="E00D0D"/>
                  </a:solidFill>
                  <a:latin typeface="Helvetica" panose="020B0604020202020204" pitchFamily="34" charset="0"/>
                </a:rPr>
                <a:t>Are transportation costs high?</a:t>
              </a:r>
            </a:p>
          </p:txBody>
        </p:sp>
        <p:sp>
          <p:nvSpPr>
            <p:cNvPr id="26659" name="Text Box 33">
              <a:extLst>
                <a:ext uri="{FF2B5EF4-FFF2-40B4-BE49-F238E27FC236}">
                  <a16:creationId xmlns:a16="http://schemas.microsoft.com/office/drawing/2014/main" id="{9BA0D461-A270-4E04-99DC-E0335C114D6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20" y="1493"/>
              <a:ext cx="1882" cy="442"/>
            </a:xfrm>
            <a:prstGeom prst="rect">
              <a:avLst/>
            </a:prstGeom>
            <a:solidFill>
              <a:srgbClr val="FFFFBD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bg2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/>
              <a:r>
                <a:rPr lang="en-US" altLang="en-US" sz="2000">
                  <a:solidFill>
                    <a:srgbClr val="E00D0D"/>
                  </a:solidFill>
                  <a:latin typeface="Helvetica" panose="020B0604020202020204" pitchFamily="34" charset="0"/>
                </a:rPr>
                <a:t>Is know-how easy to license?</a:t>
              </a:r>
            </a:p>
          </p:txBody>
        </p:sp>
        <p:sp>
          <p:nvSpPr>
            <p:cNvPr id="26660" name="Text Box 34">
              <a:extLst>
                <a:ext uri="{FF2B5EF4-FFF2-40B4-BE49-F238E27FC236}">
                  <a16:creationId xmlns:a16="http://schemas.microsoft.com/office/drawing/2014/main" id="{103F6939-2A46-47F6-8F90-24143EF6582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03" y="2205"/>
              <a:ext cx="1882" cy="442"/>
            </a:xfrm>
            <a:prstGeom prst="rect">
              <a:avLst/>
            </a:prstGeom>
            <a:solidFill>
              <a:srgbClr val="FFFFBD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>
                  <a:solidFill>
                    <a:schemeClr val="bg2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/>
              <a:r>
                <a:rPr lang="en-US" altLang="en-US" sz="2000">
                  <a:solidFill>
                    <a:srgbClr val="E00D0D"/>
                  </a:solidFill>
                  <a:latin typeface="Helvetica" panose="020B0604020202020204" pitchFamily="34" charset="0"/>
                </a:rPr>
                <a:t>Tight control over foreign ops required?</a:t>
              </a:r>
            </a:p>
          </p:txBody>
        </p:sp>
        <p:sp>
          <p:nvSpPr>
            <p:cNvPr id="26661" name="Rectangle 35">
              <a:extLst>
                <a:ext uri="{FF2B5EF4-FFF2-40B4-BE49-F238E27FC236}">
                  <a16:creationId xmlns:a16="http://schemas.microsoft.com/office/drawing/2014/main" id="{8EC34865-DD93-43D9-8461-1CCC44E137C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10" y="2967"/>
              <a:ext cx="1968" cy="868"/>
            </a:xfrm>
            <a:prstGeom prst="rect">
              <a:avLst/>
            </a:prstGeom>
            <a:solidFill>
              <a:srgbClr val="FFFFBD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28575">
                  <a:solidFill>
                    <a:schemeClr val="bg2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/>
              <a:endParaRPr lang="en-GB" altLang="en-US" sz="2400">
                <a:latin typeface="Times New Roman" panose="02020603050405020304" pitchFamily="18" charset="0"/>
              </a:endParaRPr>
            </a:p>
          </p:txBody>
        </p:sp>
        <p:sp>
          <p:nvSpPr>
            <p:cNvPr id="26662" name="Text Box 36">
              <a:extLst>
                <a:ext uri="{FF2B5EF4-FFF2-40B4-BE49-F238E27FC236}">
                  <a16:creationId xmlns:a16="http://schemas.microsoft.com/office/drawing/2014/main" id="{CBA6F1F8-8EF7-4A79-B25C-B9EDD11977A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76" y="3120"/>
              <a:ext cx="2022" cy="44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BD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bg2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/>
              <a:r>
                <a:rPr lang="en-US" altLang="en-US" sz="2000">
                  <a:solidFill>
                    <a:srgbClr val="E00D0D"/>
                  </a:solidFill>
                  <a:latin typeface="Helvetica" panose="020B0604020202020204" pitchFamily="34" charset="0"/>
                </a:rPr>
                <a:t>Is know-how valuable and is protection possible?</a:t>
              </a:r>
            </a:p>
          </p:txBody>
        </p:sp>
        <p:sp>
          <p:nvSpPr>
            <p:cNvPr id="26663" name="AutoShape 37">
              <a:extLst>
                <a:ext uri="{FF2B5EF4-FFF2-40B4-BE49-F238E27FC236}">
                  <a16:creationId xmlns:a16="http://schemas.microsoft.com/office/drawing/2014/main" id="{483335CA-CF8F-42D2-B932-0B1DD17F13E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25" y="2714"/>
              <a:ext cx="509" cy="198"/>
            </a:xfrm>
            <a:prstGeom prst="downArrow">
              <a:avLst>
                <a:gd name="adj1" fmla="val 50000"/>
                <a:gd name="adj2" fmla="val 25000"/>
              </a:avLst>
            </a:prstGeom>
            <a:solidFill>
              <a:srgbClr val="FFFFBD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/>
              <a:r>
                <a:rPr lang="en-US" altLang="en-US" sz="1200">
                  <a:solidFill>
                    <a:srgbClr val="E00D0D"/>
                  </a:solidFill>
                  <a:latin typeface="Helvetica" panose="020B0604020202020204" pitchFamily="34" charset="0"/>
                </a:rPr>
                <a:t>No</a:t>
              </a:r>
            </a:p>
          </p:txBody>
        </p:sp>
        <p:sp>
          <p:nvSpPr>
            <p:cNvPr id="26664" name="AutoShape 38">
              <a:extLst>
                <a:ext uri="{FF2B5EF4-FFF2-40B4-BE49-F238E27FC236}">
                  <a16:creationId xmlns:a16="http://schemas.microsoft.com/office/drawing/2014/main" id="{DD16C668-1750-4C6D-8AAE-B5FC760C73E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55" y="1296"/>
              <a:ext cx="488" cy="198"/>
            </a:xfrm>
            <a:prstGeom prst="downArrow">
              <a:avLst>
                <a:gd name="adj1" fmla="val 50000"/>
                <a:gd name="adj2" fmla="val 25000"/>
              </a:avLst>
            </a:prstGeom>
            <a:solidFill>
              <a:srgbClr val="FFFFBD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/>
              <a:r>
                <a:rPr lang="en-US" altLang="en-US" sz="1200">
                  <a:solidFill>
                    <a:srgbClr val="E00D0D"/>
                  </a:solidFill>
                  <a:latin typeface="Helvetica" panose="020B0604020202020204" pitchFamily="34" charset="0"/>
                </a:rPr>
                <a:t>Yes</a:t>
              </a:r>
            </a:p>
          </p:txBody>
        </p:sp>
        <p:sp>
          <p:nvSpPr>
            <p:cNvPr id="26665" name="AutoShape 39">
              <a:extLst>
                <a:ext uri="{FF2B5EF4-FFF2-40B4-BE49-F238E27FC236}">
                  <a16:creationId xmlns:a16="http://schemas.microsoft.com/office/drawing/2014/main" id="{94ED29B6-2710-4B17-87F2-75545366645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152" y="1968"/>
              <a:ext cx="488" cy="198"/>
            </a:xfrm>
            <a:prstGeom prst="downArrow">
              <a:avLst>
                <a:gd name="adj1" fmla="val 50000"/>
                <a:gd name="adj2" fmla="val 25000"/>
              </a:avLst>
            </a:prstGeom>
            <a:solidFill>
              <a:srgbClr val="FFFFBD"/>
            </a:solidFill>
            <a:ln w="12700">
              <a:solidFill>
                <a:schemeClr val="bg2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/>
              <a:r>
                <a:rPr lang="en-US" altLang="en-US" sz="1200">
                  <a:solidFill>
                    <a:srgbClr val="E00D0D"/>
                  </a:solidFill>
                  <a:latin typeface="Helvetica" panose="020B0604020202020204" pitchFamily="34" charset="0"/>
                </a:rPr>
                <a:t>Yes</a:t>
              </a:r>
            </a:p>
          </p:txBody>
        </p:sp>
      </p:grpSp>
      <p:sp>
        <p:nvSpPr>
          <p:cNvPr id="26655" name="AutoShape 40">
            <a:extLst>
              <a:ext uri="{FF2B5EF4-FFF2-40B4-BE49-F238E27FC236}">
                <a16:creationId xmlns:a16="http://schemas.microsoft.com/office/drawing/2014/main" id="{0BF0A817-D740-4BB7-BCCC-EA390CBB6BC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50050" y="1346200"/>
            <a:ext cx="527050" cy="593725"/>
          </a:xfrm>
          <a:prstGeom prst="rightArrow">
            <a:avLst>
              <a:gd name="adj1" fmla="val 50000"/>
              <a:gd name="adj2" fmla="val 25000"/>
            </a:avLst>
          </a:prstGeom>
          <a:solidFill>
            <a:srgbClr val="FFFFBD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r>
              <a:rPr lang="en-US" altLang="en-US" sz="1600">
                <a:solidFill>
                  <a:srgbClr val="E00D0D"/>
                </a:solidFill>
                <a:latin typeface="Helvetica" panose="020B0604020202020204" pitchFamily="34" charset="0"/>
              </a:rPr>
              <a:t>No</a:t>
            </a:r>
          </a:p>
        </p:txBody>
      </p:sp>
      <p:sp>
        <p:nvSpPr>
          <p:cNvPr id="26656" name="AutoShape 41">
            <a:extLst>
              <a:ext uri="{FF2B5EF4-FFF2-40B4-BE49-F238E27FC236}">
                <a16:creationId xmlns:a16="http://schemas.microsoft.com/office/drawing/2014/main" id="{56C58C1B-0B4B-46B5-B338-958C50684EE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62600" y="1981200"/>
            <a:ext cx="774700" cy="314325"/>
          </a:xfrm>
          <a:prstGeom prst="downArrow">
            <a:avLst>
              <a:gd name="adj1" fmla="val 50000"/>
              <a:gd name="adj2" fmla="val 25000"/>
            </a:avLst>
          </a:prstGeom>
          <a:solidFill>
            <a:srgbClr val="FFFFBD"/>
          </a:solidFill>
          <a:ln w="12700">
            <a:solidFill>
              <a:schemeClr val="bg2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en-US" sz="1200">
                <a:solidFill>
                  <a:srgbClr val="E00D0D"/>
                </a:solidFill>
                <a:latin typeface="Helvetica" panose="020B0604020202020204" pitchFamily="34" charset="0"/>
              </a:rPr>
              <a:t>Yes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 descr="C:\Documents and Settings\Owner\Desktop\My Pictures\China Tour March 2005\china tour march 2005\china tour00711.jpg">
            <a:extLst>
              <a:ext uri="{FF2B5EF4-FFF2-40B4-BE49-F238E27FC236}">
                <a16:creationId xmlns:a16="http://schemas.microsoft.com/office/drawing/2014/main" id="{A305C4EE-A7C0-48BE-BECC-559B80597C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304800"/>
            <a:ext cx="8610600" cy="6324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1044</TotalTime>
  <Words>894</Words>
  <Application>Microsoft Office PowerPoint</Application>
  <PresentationFormat>On-screen Show (4:3)</PresentationFormat>
  <Paragraphs>143</Paragraphs>
  <Slides>21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9" baseType="lpstr">
      <vt:lpstr>Arial</vt:lpstr>
      <vt:lpstr>Helvetica</vt:lpstr>
      <vt:lpstr>Myriad Pro</vt:lpstr>
      <vt:lpstr>Tahoma</vt:lpstr>
      <vt:lpstr>Times New Roman</vt:lpstr>
      <vt:lpstr>Verdana</vt:lpstr>
      <vt:lpstr>Wingdings</vt:lpstr>
      <vt:lpstr>20140311PresentationUWTSDTemplate</vt:lpstr>
      <vt:lpstr>PowerPoint Presentation</vt:lpstr>
      <vt:lpstr>PowerPoint Presentation</vt:lpstr>
      <vt:lpstr>Foreign Direct Investment</vt:lpstr>
      <vt:lpstr>Foreign Direct Investment</vt:lpstr>
      <vt:lpstr>Foreign Direct Investment</vt:lpstr>
      <vt:lpstr>FDI Growth in the World Economy</vt:lpstr>
      <vt:lpstr>PowerPoint Presentation</vt:lpstr>
      <vt:lpstr>Direction and Source of FDI</vt:lpstr>
      <vt:lpstr>PowerPoint Presentation</vt:lpstr>
      <vt:lpstr>Forms of FDI</vt:lpstr>
      <vt:lpstr>Alternative Modes of Market Entry</vt:lpstr>
      <vt:lpstr>Why FDI?</vt:lpstr>
      <vt:lpstr>PowerPoint Presentation</vt:lpstr>
      <vt:lpstr>Pattern of FDI Explanations</vt:lpstr>
      <vt:lpstr>PowerPoint Presentation</vt:lpstr>
      <vt:lpstr>Eclectic Paradigm of FDI (Dunning)</vt:lpstr>
      <vt:lpstr>Government Policy and FDI</vt:lpstr>
      <vt:lpstr>Host Country Effects of FDI</vt:lpstr>
      <vt:lpstr>Government Policy and FDI</vt:lpstr>
      <vt:lpstr>Decision Framework for FDI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Microsoft Security</cp:lastModifiedBy>
  <cp:revision>80</cp:revision>
  <cp:lastPrinted>2018-07-09T15:27:01Z</cp:lastPrinted>
  <dcterms:created xsi:type="dcterms:W3CDTF">2002-10-07T19:43:58Z</dcterms:created>
  <dcterms:modified xsi:type="dcterms:W3CDTF">2020-06-04T09:04:50Z</dcterms:modified>
</cp:coreProperties>
</file>