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2" r:id="rId4"/>
    <p:sldMasterId id="2147483661" r:id="rId5"/>
  </p:sldMasterIdLst>
  <p:notesMasterIdLst>
    <p:notesMasterId r:id="rId27"/>
  </p:notesMasterIdLst>
  <p:sldIdLst>
    <p:sldId id="789" r:id="rId6"/>
    <p:sldId id="755" r:id="rId7"/>
    <p:sldId id="782" r:id="rId8"/>
    <p:sldId id="783" r:id="rId9"/>
    <p:sldId id="757" r:id="rId10"/>
    <p:sldId id="758" r:id="rId11"/>
    <p:sldId id="760" r:id="rId12"/>
    <p:sldId id="761" r:id="rId13"/>
    <p:sldId id="762" r:id="rId14"/>
    <p:sldId id="763" r:id="rId15"/>
    <p:sldId id="764" r:id="rId16"/>
    <p:sldId id="765" r:id="rId17"/>
    <p:sldId id="767" r:id="rId18"/>
    <p:sldId id="768" r:id="rId19"/>
    <p:sldId id="769" r:id="rId20"/>
    <p:sldId id="770" r:id="rId21"/>
    <p:sldId id="771" r:id="rId22"/>
    <p:sldId id="788" r:id="rId23"/>
    <p:sldId id="772" r:id="rId24"/>
    <p:sldId id="790" r:id="rId25"/>
    <p:sldId id="732"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9" d="100"/>
          <a:sy n="89" d="100"/>
        </p:scale>
        <p:origin x="362" y="2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notesMaster" Target="notesMasters/notes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09A26AFE-3578-4143-B1B0-81DF391638B0}"/>
    <pc:docChg chg="modSld">
      <pc:chgData name="Jenifer Prince Devaraj" userId="c3fb109c-09d1-42a6-93f4-69472d709861" providerId="ADAL" clId="{09A26AFE-3578-4143-B1B0-81DF391638B0}" dt="2026-02-25T12:56:01.935" v="4" actId="20577"/>
      <pc:docMkLst>
        <pc:docMk/>
      </pc:docMkLst>
      <pc:sldChg chg="modSp mod">
        <pc:chgData name="Jenifer Prince Devaraj" userId="c3fb109c-09d1-42a6-93f4-69472d709861" providerId="ADAL" clId="{09A26AFE-3578-4143-B1B0-81DF391638B0}" dt="2026-02-25T12:56:01.935" v="4" actId="20577"/>
        <pc:sldMkLst>
          <pc:docMk/>
          <pc:sldMk cId="2337211031" sldId="789"/>
        </pc:sldMkLst>
        <pc:spChg chg="mod">
          <ac:chgData name="Jenifer Prince Devaraj" userId="c3fb109c-09d1-42a6-93f4-69472d709861" providerId="ADAL" clId="{09A26AFE-3578-4143-B1B0-81DF391638B0}" dt="2026-02-25T12:56:01.935" v="4" actId="20577"/>
          <ac:spMkLst>
            <pc:docMk/>
            <pc:sldMk cId="2337211031" sldId="789"/>
            <ac:spMk id="3" creationId="{64C5761F-226D-27BD-983E-F4046DC3DA1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lnSpc>
                <a:spcPct val="150000"/>
              </a:lnSpc>
              <a:buFont typeface="Arial" panose="020B0604020202020204" pitchFamily="34" charset="0"/>
              <a:buChar char="•"/>
            </a:pPr>
            <a:r>
              <a:rPr lang="en-GB" sz="1200" dirty="0">
                <a:latin typeface="Cambria"/>
                <a:ea typeface="Cambria"/>
              </a:rPr>
              <a:t>SMPS is a type of regulated power supply that uses a h</a:t>
            </a:r>
            <a:r>
              <a:rPr lang="en-GB" sz="1200" b="1" dirty="0">
                <a:latin typeface="Cambria"/>
                <a:ea typeface="Cambria"/>
              </a:rPr>
              <a:t>igh frequency switching</a:t>
            </a:r>
            <a:r>
              <a:rPr lang="en-GB" sz="1200" dirty="0">
                <a:latin typeface="Cambria"/>
                <a:ea typeface="Cambria"/>
              </a:rPr>
              <a:t> regulator to convert the power supply and to regulate the output in a highly efficient way.</a:t>
            </a:r>
          </a:p>
          <a:p>
            <a:pPr marL="285750" indent="-285750" algn="just">
              <a:lnSpc>
                <a:spcPct val="150000"/>
              </a:lnSpc>
              <a:buFont typeface="Arial" panose="020B0604020202020204" pitchFamily="34" charset="0"/>
              <a:buChar char="•"/>
            </a:pPr>
            <a:r>
              <a:rPr lang="en-GB" sz="1200" dirty="0">
                <a:latin typeface="Cambria"/>
                <a:ea typeface="Cambria"/>
              </a:rPr>
              <a:t>The switching regulator is a transistor (like a power MOSFET) just like in Linear Regulator, but the difference is that the transistor in SMPS </a:t>
            </a:r>
            <a:r>
              <a:rPr lang="en-GB" sz="1200" b="1" dirty="0">
                <a:latin typeface="Cambria"/>
                <a:ea typeface="Cambria"/>
              </a:rPr>
              <a:t>doesn’t continuously stay in saturation or fully ON state but rather switches between fully ON and fully OFF states </a:t>
            </a:r>
            <a:r>
              <a:rPr lang="en-GB" sz="1200" dirty="0">
                <a:latin typeface="Cambria"/>
                <a:ea typeface="Cambria"/>
              </a:rPr>
              <a:t>at a very high frequency. Hence the name Switching Mode Power Supply.</a:t>
            </a: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a:t>
            </a:fld>
            <a:endParaRPr lang="en-GB"/>
          </a:p>
        </p:txBody>
      </p:sp>
    </p:spTree>
    <p:extLst>
      <p:ext uri="{BB962C8B-B14F-4D97-AF65-F5344CB8AC3E}">
        <p14:creationId xmlns:p14="http://schemas.microsoft.com/office/powerpoint/2010/main" val="27447610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l">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Buck Converter is a type of SMPS circuit and DC to DC Converter, where the output voltage is less than input voltage. Hence, a Buck Converter is also known as a Step – down Converter.</a:t>
            </a:r>
          </a:p>
          <a:p>
            <a:pPr marL="342900" indent="-342900" algn="l">
              <a:lnSpc>
                <a:spcPct val="150000"/>
              </a:lnSpc>
              <a:buFont typeface="Arial" panose="020B0604020202020204" pitchFamily="34" charset="0"/>
              <a:buChar char="•"/>
            </a:pPr>
            <a:r>
              <a:rPr lang="en-GB" sz="1200" b="0" i="0" dirty="0">
                <a:effectLst/>
                <a:latin typeface="Cambria" panose="02040503050406030204" pitchFamily="18" charset="0"/>
                <a:ea typeface="Cambria" panose="02040503050406030204" pitchFamily="18" charset="0"/>
              </a:rPr>
              <a:t>It is one of the simplest SMPS power converter techniques and is often used in </a:t>
            </a:r>
            <a:r>
              <a:rPr lang="en-GB" sz="1200" b="1" i="0" dirty="0">
                <a:effectLst/>
                <a:latin typeface="Cambria" panose="02040503050406030204" pitchFamily="18" charset="0"/>
                <a:ea typeface="Cambria" panose="02040503050406030204" pitchFamily="18" charset="0"/>
              </a:rPr>
              <a:t>RAM, USB </a:t>
            </a:r>
            <a:r>
              <a:rPr lang="en-GB" sz="1200" b="0" i="0" dirty="0">
                <a:effectLst/>
                <a:latin typeface="Cambria" panose="02040503050406030204" pitchFamily="18" charset="0"/>
                <a:ea typeface="Cambria" panose="02040503050406030204" pitchFamily="18" charset="0"/>
              </a:rPr>
              <a:t>etc. </a:t>
            </a: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6</a:t>
            </a:fld>
            <a:endParaRPr lang="en-GB"/>
          </a:p>
        </p:txBody>
      </p:sp>
    </p:spTree>
    <p:extLst>
      <p:ext uri="{BB962C8B-B14F-4D97-AF65-F5344CB8AC3E}">
        <p14:creationId xmlns:p14="http://schemas.microsoft.com/office/powerpoint/2010/main" val="20299630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When the pulse input to the Gate terminal of the MOSFET is HIGH, the Transistor is turned ON. </a:t>
            </a:r>
          </a:p>
          <a:p>
            <a:pPr marL="285750" indent="-28575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Therefore, the transistor will supply current to the load. </a:t>
            </a:r>
          </a:p>
          <a:p>
            <a:pPr marL="285750" indent="-28575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During this time, the Diode D is reverse biased and will not be a part of the circuit during this period.</a:t>
            </a:r>
            <a:endParaRPr lang="en-GB" sz="1200" dirty="0">
              <a:latin typeface="Cambria" panose="02040503050406030204" pitchFamily="18" charset="0"/>
              <a:ea typeface="Cambria" panose="02040503050406030204" pitchFamily="18" charset="0"/>
            </a:endParaRP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7</a:t>
            </a:fld>
            <a:endParaRPr lang="en-GB"/>
          </a:p>
        </p:txBody>
      </p:sp>
    </p:spTree>
    <p:extLst>
      <p:ext uri="{BB962C8B-B14F-4D97-AF65-F5344CB8AC3E}">
        <p14:creationId xmlns:p14="http://schemas.microsoft.com/office/powerpoint/2010/main" val="22933974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Initially, the inductor resists the change in current </a:t>
            </a:r>
          </a:p>
          <a:p>
            <a:pPr marL="285750" indent="-28575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 </a:t>
            </a:r>
            <a:r>
              <a:rPr lang="en-GB" sz="1200" dirty="0">
                <a:solidFill>
                  <a:srgbClr val="000000"/>
                </a:solidFill>
                <a:latin typeface="Cambria" panose="02040503050406030204" pitchFamily="18" charset="0"/>
                <a:ea typeface="Cambria" panose="02040503050406030204" pitchFamily="18" charset="0"/>
              </a:rPr>
              <a:t>H</a:t>
            </a:r>
            <a:r>
              <a:rPr lang="en-GB" sz="1200" b="0" i="0" dirty="0">
                <a:solidFill>
                  <a:srgbClr val="000000"/>
                </a:solidFill>
                <a:effectLst/>
                <a:latin typeface="Cambria" panose="02040503050406030204" pitchFamily="18" charset="0"/>
                <a:ea typeface="Cambria" panose="02040503050406030204" pitchFamily="18" charset="0"/>
              </a:rPr>
              <a:t>ence, the current to the load will increase gradually with expanding magnetic field. </a:t>
            </a:r>
          </a:p>
          <a:p>
            <a:pPr marL="285750" indent="-28575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Also, the charge on the capacitor is built up gradually up to the supply voltage. </a:t>
            </a:r>
          </a:p>
          <a:p>
            <a:pPr marL="285750" indent="-285750" algn="just">
              <a:lnSpc>
                <a:spcPct val="150000"/>
              </a:lnSpc>
              <a:buFont typeface="Arial" panose="020B0604020202020204" pitchFamily="34" charset="0"/>
              <a:buChar char="•"/>
            </a:pPr>
            <a:endParaRPr lang="en-GB" sz="1200" dirty="0">
              <a:latin typeface="Cambria" panose="02040503050406030204" pitchFamily="18" charset="0"/>
              <a:ea typeface="Cambria" panose="02040503050406030204" pitchFamily="18" charset="0"/>
            </a:endParaRP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8</a:t>
            </a:fld>
            <a:endParaRPr lang="en-GB"/>
          </a:p>
        </p:txBody>
      </p:sp>
    </p:spTree>
    <p:extLst>
      <p:ext uri="{BB962C8B-B14F-4D97-AF65-F5344CB8AC3E}">
        <p14:creationId xmlns:p14="http://schemas.microsoft.com/office/powerpoint/2010/main" val="28407219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When the pulse becomes LOW, the switching Transistor is turned OFF. </a:t>
            </a:r>
          </a:p>
          <a:p>
            <a:pPr marL="285750" indent="-28575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The magnetic field that is built up during the Transistor ON state, starts collapsing now and releases the energy back into the circuit. </a:t>
            </a: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9</a:t>
            </a:fld>
            <a:endParaRPr lang="en-GB"/>
          </a:p>
        </p:txBody>
      </p:sp>
    </p:spTree>
    <p:extLst>
      <p:ext uri="{BB962C8B-B14F-4D97-AF65-F5344CB8AC3E}">
        <p14:creationId xmlns:p14="http://schemas.microsoft.com/office/powerpoint/2010/main" val="27826187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The polarity of the voltage across the inductor i.e. its back </a:t>
            </a:r>
            <a:r>
              <a:rPr lang="en-GB" sz="1200" b="0" i="0" dirty="0" err="1">
                <a:solidFill>
                  <a:srgbClr val="000000"/>
                </a:solidFill>
                <a:effectLst/>
                <a:latin typeface="Cambria" panose="02040503050406030204" pitchFamily="18" charset="0"/>
                <a:ea typeface="Cambria" panose="02040503050406030204" pitchFamily="18" charset="0"/>
              </a:rPr>
              <a:t>e.m.f</a:t>
            </a:r>
            <a:r>
              <a:rPr lang="en-GB" sz="1200" b="0" i="0" dirty="0">
                <a:solidFill>
                  <a:srgbClr val="000000"/>
                </a:solidFill>
                <a:effectLst/>
                <a:latin typeface="Cambria" panose="02040503050406030204" pitchFamily="18" charset="0"/>
                <a:ea typeface="Cambria" panose="02040503050406030204" pitchFamily="18" charset="0"/>
              </a:rPr>
              <a:t> is now reversed. </a:t>
            </a:r>
          </a:p>
          <a:p>
            <a:pPr marL="285750" indent="-28575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The energy from the inductor starts collapsing and keeps the current flowing in the circuit through load and the diode, as the diode D is forward biased.</a:t>
            </a:r>
          </a:p>
          <a:p>
            <a:pPr marL="285750" indent="-285750" algn="just">
              <a:lnSpc>
                <a:spcPct val="150000"/>
              </a:lnSpc>
              <a:buFont typeface="Arial" panose="020B0604020202020204" pitchFamily="34" charset="0"/>
              <a:buChar char="•"/>
            </a:pPr>
            <a:r>
              <a:rPr lang="en-GB" sz="1200" dirty="0">
                <a:latin typeface="Cambria" panose="02040503050406030204" pitchFamily="18" charset="0"/>
                <a:ea typeface="Cambria" panose="02040503050406030204" pitchFamily="18" charset="0"/>
              </a:rPr>
              <a:t>Once the energy from the inductor is completely utilized, the capacitor starts discharging and acts as the main source of supply until the transistor is turned ON. </a:t>
            </a:r>
          </a:p>
          <a:p>
            <a:pPr marL="285750" indent="-285750" algn="just">
              <a:lnSpc>
                <a:spcPct val="150000"/>
              </a:lnSpc>
              <a:buFont typeface="Arial" panose="020B0604020202020204" pitchFamily="34" charset="0"/>
              <a:buChar char="•"/>
            </a:pPr>
            <a:r>
              <a:rPr lang="en-GB" sz="1200" dirty="0">
                <a:latin typeface="Cambria" panose="02040503050406030204" pitchFamily="18" charset="0"/>
                <a:ea typeface="Cambria" panose="02040503050406030204" pitchFamily="18" charset="0"/>
              </a:rPr>
              <a:t>When the transistor is turned ON, it will once again supply current to inductor, capacitor and load and the process continues.</a:t>
            </a: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10</a:t>
            </a:fld>
            <a:endParaRPr lang="en-GB"/>
          </a:p>
        </p:txBody>
      </p:sp>
    </p:spTree>
    <p:extLst>
      <p:ext uri="{BB962C8B-B14F-4D97-AF65-F5344CB8AC3E}">
        <p14:creationId xmlns:p14="http://schemas.microsoft.com/office/powerpoint/2010/main" val="11955564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000000"/>
                </a:solidFill>
                <a:effectLst/>
                <a:latin typeface="Cambria" panose="02040503050406030204" pitchFamily="18" charset="0"/>
                <a:ea typeface="Cambria" panose="02040503050406030204" pitchFamily="18" charset="0"/>
              </a:rPr>
              <a:t>The output voltage is dependent on the ON and OFF time i.e. the formula for output voltage is</a:t>
            </a:r>
            <a:endParaRPr lang="en-GB" sz="1200" b="0" i="0" dirty="0">
              <a:solidFill>
                <a:srgbClr val="34444C"/>
              </a:solidFill>
              <a:effectLst/>
              <a:latin typeface="Cambria" panose="02040503050406030204" pitchFamily="18" charset="0"/>
              <a:ea typeface="Cambria" panose="02040503050406030204" pitchFamily="18" charset="0"/>
            </a:endParaRP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11</a:t>
            </a:fld>
            <a:endParaRPr lang="en-GB"/>
          </a:p>
        </p:txBody>
      </p:sp>
    </p:spTree>
    <p:extLst>
      <p:ext uri="{BB962C8B-B14F-4D97-AF65-F5344CB8AC3E}">
        <p14:creationId xmlns:p14="http://schemas.microsoft.com/office/powerpoint/2010/main" val="26711309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A Boost Converter, as the name suggests, is type of switched mode power supply, which boosts or increases the output voltage with respect to the input voltage. </a:t>
            </a:r>
          </a:p>
          <a:p>
            <a:pPr marL="342900" indent="-34290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Boost Converters are also known as Step – up Converters as the output voltage is higher than the input voltage.</a:t>
            </a:r>
          </a:p>
          <a:p>
            <a:pPr marL="342900" indent="-342900" algn="just">
              <a:lnSpc>
                <a:spcPct val="150000"/>
              </a:lnSpc>
              <a:buFont typeface="Arial" panose="020B0604020202020204" pitchFamily="34" charset="0"/>
              <a:buChar char="•"/>
            </a:pPr>
            <a:r>
              <a:rPr lang="en-GB" sz="1200" dirty="0" err="1">
                <a:solidFill>
                  <a:srgbClr val="000000"/>
                </a:solidFill>
                <a:latin typeface="Cambria" panose="02040503050406030204" pitchFamily="18" charset="0"/>
                <a:ea typeface="Cambria" panose="02040503050406030204" pitchFamily="18" charset="0"/>
              </a:rPr>
              <a:t>Eg</a:t>
            </a:r>
            <a:r>
              <a:rPr lang="en-GB" sz="1200" dirty="0">
                <a:solidFill>
                  <a:srgbClr val="000000"/>
                </a:solidFill>
                <a:latin typeface="Cambria" panose="02040503050406030204" pitchFamily="18" charset="0"/>
                <a:ea typeface="Cambria" panose="02040503050406030204" pitchFamily="18" charset="0"/>
              </a:rPr>
              <a:t>: Laptop Chargers in Cars ; </a:t>
            </a:r>
            <a:r>
              <a:rPr lang="en-GB" sz="1200" b="0" i="0" dirty="0">
                <a:solidFill>
                  <a:srgbClr val="000000"/>
                </a:solidFill>
                <a:effectLst/>
                <a:latin typeface="Cambria" panose="02040503050406030204" pitchFamily="18" charset="0"/>
                <a:ea typeface="Cambria" panose="02040503050406030204" pitchFamily="18" charset="0"/>
              </a:rPr>
              <a:t>Typical Car batteries provide 12V and Laptops require anywhere between 18 to 22V. </a:t>
            </a:r>
            <a:endParaRPr lang="en-GB" sz="1200" b="0" i="0" dirty="0">
              <a:solidFill>
                <a:srgbClr val="34444C"/>
              </a:solidFill>
              <a:effectLst/>
              <a:latin typeface="Cambria" panose="02040503050406030204" pitchFamily="18" charset="0"/>
              <a:ea typeface="Cambria" panose="02040503050406030204" pitchFamily="18" charset="0"/>
            </a:endParaRP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12</a:t>
            </a:fld>
            <a:endParaRPr lang="en-GB"/>
          </a:p>
        </p:txBody>
      </p:sp>
    </p:spTree>
    <p:extLst>
      <p:ext uri="{BB962C8B-B14F-4D97-AF65-F5344CB8AC3E}">
        <p14:creationId xmlns:p14="http://schemas.microsoft.com/office/powerpoint/2010/main" val="36203187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When the pulse is HIGH, the transistor is turned ON and it closes a part of the circuit consisting of Inductor, Transistor and input supply. </a:t>
            </a:r>
          </a:p>
          <a:p>
            <a:pPr marL="342900" indent="-34290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Current flows from the input through the inductor and transistor.</a:t>
            </a:r>
          </a:p>
          <a:p>
            <a:pPr marL="342900" indent="-342900" algn="just">
              <a:lnSpc>
                <a:spcPct val="150000"/>
              </a:lnSpc>
              <a:buFont typeface="Arial" panose="020B0604020202020204" pitchFamily="34" charset="0"/>
              <a:buChar char="•"/>
            </a:pPr>
            <a:endParaRPr lang="en-GB" sz="1200" b="0" i="0" dirty="0">
              <a:solidFill>
                <a:srgbClr val="000000"/>
              </a:solidFill>
              <a:effectLst/>
              <a:latin typeface="Cambria" panose="02040503050406030204" pitchFamily="18" charset="0"/>
              <a:ea typeface="Cambria" panose="02040503050406030204" pitchFamily="18" charset="0"/>
            </a:endParaRP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13</a:t>
            </a:fld>
            <a:endParaRPr lang="en-GB"/>
          </a:p>
        </p:txBody>
      </p:sp>
    </p:spTree>
    <p:extLst>
      <p:ext uri="{BB962C8B-B14F-4D97-AF65-F5344CB8AC3E}">
        <p14:creationId xmlns:p14="http://schemas.microsoft.com/office/powerpoint/2010/main" val="26443563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The inductor, initially resists the change in current but the magnetic field will increase gradually allowing inductor to store energy. </a:t>
            </a:r>
          </a:p>
          <a:p>
            <a:pPr marL="342900" indent="-34290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The impedance of the rest of the circuit i.e. Diode, Capacitor and Load is much higher and hence, there will be no flow of current in that part of the circuit.</a:t>
            </a:r>
            <a:endParaRPr lang="en-GB" sz="1200" b="0" i="0" dirty="0">
              <a:solidFill>
                <a:srgbClr val="34444C"/>
              </a:solidFill>
              <a:effectLst/>
              <a:latin typeface="Cambria" panose="02040503050406030204" pitchFamily="18" charset="0"/>
              <a:ea typeface="Cambria" panose="02040503050406030204" pitchFamily="18" charset="0"/>
            </a:endParaRP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14</a:t>
            </a:fld>
            <a:endParaRPr lang="en-GB"/>
          </a:p>
        </p:txBody>
      </p:sp>
    </p:spTree>
    <p:extLst>
      <p:ext uri="{BB962C8B-B14F-4D97-AF65-F5344CB8AC3E}">
        <p14:creationId xmlns:p14="http://schemas.microsoft.com/office/powerpoint/2010/main" val="3025908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When the square wave pulse goes LOW, the transistor is turned OFF. </a:t>
            </a:r>
          </a:p>
          <a:p>
            <a:pPr marL="342900" indent="-34290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This action will cause a drop in the current through the inductor, producing a back </a:t>
            </a:r>
            <a:r>
              <a:rPr lang="en-GB" sz="1200" b="0" i="0" dirty="0" err="1">
                <a:solidFill>
                  <a:srgbClr val="000000"/>
                </a:solidFill>
                <a:effectLst/>
                <a:latin typeface="Cambria" panose="02040503050406030204" pitchFamily="18" charset="0"/>
                <a:ea typeface="Cambria" panose="02040503050406030204" pitchFamily="18" charset="0"/>
              </a:rPr>
              <a:t>e.m.f</a:t>
            </a:r>
            <a:r>
              <a:rPr lang="en-GB" sz="1200" b="0" i="0" dirty="0">
                <a:solidFill>
                  <a:srgbClr val="000000"/>
                </a:solidFill>
                <a:effectLst/>
                <a:latin typeface="Cambria" panose="02040503050406030204" pitchFamily="18" charset="0"/>
                <a:ea typeface="Cambria" panose="02040503050406030204" pitchFamily="18" charset="0"/>
              </a:rPr>
              <a:t> in the circuit due to collapsing magnetic field. </a:t>
            </a:r>
          </a:p>
          <a:p>
            <a:pPr marL="342900" indent="-34290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Also, the polarity of the voltage across the inductor is now reversed and will be in series with the input voltage.</a:t>
            </a:r>
            <a:endParaRPr lang="en-GB" sz="1200" b="0" i="0" dirty="0">
              <a:solidFill>
                <a:srgbClr val="34444C"/>
              </a:solidFill>
              <a:effectLst/>
              <a:latin typeface="Cambria" panose="02040503050406030204" pitchFamily="18" charset="0"/>
              <a:ea typeface="Cambria" panose="02040503050406030204" pitchFamily="18" charset="0"/>
            </a:endParaRP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15</a:t>
            </a:fld>
            <a:endParaRPr lang="en-GB"/>
          </a:p>
        </p:txBody>
      </p:sp>
    </p:spTree>
    <p:extLst>
      <p:ext uri="{BB962C8B-B14F-4D97-AF65-F5344CB8AC3E}">
        <p14:creationId xmlns:p14="http://schemas.microsoft.com/office/powerpoint/2010/main" val="10561321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The combination of the input voltage and Inductor Back </a:t>
            </a:r>
            <a:r>
              <a:rPr lang="en-GB" sz="1200" b="0" i="0" dirty="0" err="1">
                <a:solidFill>
                  <a:srgbClr val="000000"/>
                </a:solidFill>
                <a:effectLst/>
                <a:latin typeface="Cambria" panose="02040503050406030204" pitchFamily="18" charset="0"/>
                <a:ea typeface="Cambria" panose="02040503050406030204" pitchFamily="18" charset="0"/>
              </a:rPr>
              <a:t>e.m.f</a:t>
            </a:r>
            <a:r>
              <a:rPr lang="en-GB" sz="1200" b="0" i="0" dirty="0">
                <a:solidFill>
                  <a:srgbClr val="000000"/>
                </a:solidFill>
                <a:effectLst/>
                <a:latin typeface="Cambria" panose="02040503050406030204" pitchFamily="18" charset="0"/>
                <a:ea typeface="Cambria" panose="02040503050406030204" pitchFamily="18" charset="0"/>
              </a:rPr>
              <a:t> cannot pass through the inductor as it is turned OFF. </a:t>
            </a:r>
          </a:p>
          <a:p>
            <a:pPr marL="342900" indent="-34290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Hence, the diode is forward biased and charges the Capacitor and supplies current to load.</a:t>
            </a:r>
          </a:p>
          <a:p>
            <a:pPr marL="342900" indent="-34290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An important point to note here is that the voltage supplied to the capacitor and load during the Transistor OFF state is a combination of input voltage and inductors back </a:t>
            </a:r>
            <a:r>
              <a:rPr lang="en-GB" sz="1200" b="0" i="0" dirty="0" err="1">
                <a:solidFill>
                  <a:srgbClr val="000000"/>
                </a:solidFill>
                <a:effectLst/>
                <a:latin typeface="Cambria" panose="02040503050406030204" pitchFamily="18" charset="0"/>
                <a:ea typeface="Cambria" panose="02040503050406030204" pitchFamily="18" charset="0"/>
              </a:rPr>
              <a:t>e.m.f</a:t>
            </a:r>
            <a:r>
              <a:rPr lang="en-GB" sz="1200" b="0" i="0" dirty="0">
                <a:solidFill>
                  <a:srgbClr val="000000"/>
                </a:solidFill>
                <a:effectLst/>
                <a:latin typeface="Cambria" panose="02040503050406030204" pitchFamily="18" charset="0"/>
                <a:ea typeface="Cambria" panose="02040503050406030204" pitchFamily="18" charset="0"/>
              </a:rPr>
              <a:t>, which is higher than the input voltage.</a:t>
            </a:r>
            <a:endParaRPr lang="en-GB" sz="1200" b="0" i="0" dirty="0">
              <a:solidFill>
                <a:srgbClr val="34444C"/>
              </a:solidFill>
              <a:effectLst/>
              <a:latin typeface="Cambria" panose="02040503050406030204" pitchFamily="18" charset="0"/>
              <a:ea typeface="Cambria" panose="02040503050406030204" pitchFamily="18" charset="0"/>
            </a:endParaRP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16</a:t>
            </a:fld>
            <a:endParaRPr lang="en-GB"/>
          </a:p>
        </p:txBody>
      </p:sp>
    </p:spTree>
    <p:extLst>
      <p:ext uri="{BB962C8B-B14F-4D97-AF65-F5344CB8AC3E}">
        <p14:creationId xmlns:p14="http://schemas.microsoft.com/office/powerpoint/2010/main" val="6664173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When the transistor is turned ON again, the current flows again through the inductor and transistor. </a:t>
            </a:r>
          </a:p>
          <a:p>
            <a:pPr marL="342900" indent="-34290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As the diode is reverse biased, the capacitor discharges it potential, which is sum of input voltage and inductor voltage, through the load acting as its source during this period.</a:t>
            </a:r>
          </a:p>
          <a:p>
            <a:pPr marL="342900" indent="-342900" algn="just">
              <a:lnSpc>
                <a:spcPct val="150000"/>
              </a:lnSpc>
              <a:buFont typeface="Arial" panose="020B0604020202020204" pitchFamily="34" charset="0"/>
              <a:buChar char="•"/>
            </a:pPr>
            <a:endParaRPr lang="en-GB" sz="1200" b="0" i="0" dirty="0">
              <a:solidFill>
                <a:srgbClr val="34444C"/>
              </a:solidFill>
              <a:effectLst/>
              <a:latin typeface="Cambria" panose="02040503050406030204" pitchFamily="18" charset="0"/>
              <a:ea typeface="Cambria" panose="02040503050406030204" pitchFamily="18" charset="0"/>
            </a:endParaRP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17</a:t>
            </a:fld>
            <a:endParaRPr lang="en-GB"/>
          </a:p>
        </p:txBody>
      </p:sp>
    </p:spTree>
    <p:extLst>
      <p:ext uri="{BB962C8B-B14F-4D97-AF65-F5344CB8AC3E}">
        <p14:creationId xmlns:p14="http://schemas.microsoft.com/office/powerpoint/2010/main" val="8593221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000000"/>
                </a:solidFill>
                <a:effectLst/>
                <a:latin typeface="Cambria" panose="02040503050406030204" pitchFamily="18" charset="0"/>
                <a:ea typeface="Cambria" panose="02040503050406030204" pitchFamily="18" charset="0"/>
              </a:rPr>
              <a:t>The output voltage is dependent on the ON and OFF time i.e. the Duty Cycle of the square wave pulse and the formula for output voltage is</a:t>
            </a: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19</a:t>
            </a:fld>
            <a:endParaRPr lang="en-GB"/>
          </a:p>
        </p:txBody>
      </p:sp>
    </p:spTree>
    <p:extLst>
      <p:ext uri="{BB962C8B-B14F-4D97-AF65-F5344CB8AC3E}">
        <p14:creationId xmlns:p14="http://schemas.microsoft.com/office/powerpoint/2010/main" val="20852342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F31F32E-3B5F-4B69-F8B5-AF473AF061C0}"/>
              </a:ext>
            </a:extLst>
          </p:cNvPr>
          <p:cNvSpPr txBox="1">
            <a:spLocks/>
          </p:cNvSpPr>
          <p:nvPr/>
        </p:nvSpPr>
        <p:spPr>
          <a:xfrm>
            <a:off x="6876182" y="433528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
        <p:nvSpPr>
          <p:cNvPr id="3" name="Content Placeholder 1">
            <a:extLst>
              <a:ext uri="{FF2B5EF4-FFF2-40B4-BE49-F238E27FC236}">
                <a16:creationId xmlns:a16="http://schemas.microsoft.com/office/drawing/2014/main" id="{64C5761F-226D-27BD-983E-F4046DC3DA19}"/>
              </a:ext>
            </a:extLst>
          </p:cNvPr>
          <p:cNvSpPr txBox="1">
            <a:spLocks/>
          </p:cNvSpPr>
          <p:nvPr/>
        </p:nvSpPr>
        <p:spPr>
          <a:xfrm>
            <a:off x="1823594" y="1716887"/>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b="1" dirty="0">
                <a:latin typeface="Arial"/>
                <a:ea typeface="Calibri" panose="020F0502020204030204" pitchFamily="34" charset="0"/>
                <a:cs typeface="Arial"/>
              </a:rPr>
              <a:t>Module Name	: Electronics I</a:t>
            </a:r>
          </a:p>
          <a:p>
            <a:r>
              <a:rPr lang="en-GB" sz="2400" b="1" dirty="0">
                <a:latin typeface="Arial"/>
                <a:ea typeface="Calibri" panose="020F0502020204030204" pitchFamily="34" charset="0"/>
                <a:cs typeface="Arial"/>
              </a:rPr>
              <a:t>Module Code	: ACDB5002</a:t>
            </a:r>
          </a:p>
          <a:p>
            <a:r>
              <a:rPr lang="en-GB" sz="2400" b="1" dirty="0">
                <a:latin typeface="Arial"/>
                <a:cs typeface="Arial"/>
              </a:rPr>
              <a:t>Lecture 		</a:t>
            </a:r>
            <a:r>
              <a:rPr lang="en-GB" sz="2400" b="1">
                <a:latin typeface="Arial"/>
                <a:cs typeface="Arial"/>
              </a:rPr>
              <a:t>: 12</a:t>
            </a:r>
            <a:endParaRPr lang="en-GB" sz="2400" b="1" dirty="0">
              <a:latin typeface="Arial"/>
              <a:cs typeface="Arial"/>
            </a:endParaRPr>
          </a:p>
          <a:p>
            <a:r>
              <a:rPr lang="en-GB" sz="2400" b="1" dirty="0">
                <a:latin typeface="Arial"/>
                <a:cs typeface="Arial"/>
              </a:rPr>
              <a:t>Topic			: SMPS</a:t>
            </a:r>
          </a:p>
          <a:p>
            <a:endParaRPr lang="en-GB" sz="2400" b="1" dirty="0">
              <a:latin typeface="Arial" panose="020B0604020202020204" pitchFamily="34" charset="0"/>
              <a:cs typeface="Arial"/>
            </a:endParaRPr>
          </a:p>
        </p:txBody>
      </p:sp>
    </p:spTree>
    <p:extLst>
      <p:ext uri="{BB962C8B-B14F-4D97-AF65-F5344CB8AC3E}">
        <p14:creationId xmlns:p14="http://schemas.microsoft.com/office/powerpoint/2010/main" val="23372110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1734118" y="2070024"/>
            <a:ext cx="7800867" cy="4104906"/>
          </a:xfrm>
          <a:prstGeom prst="rect">
            <a:avLst/>
          </a:prstGeom>
          <a:noFill/>
        </p:spPr>
        <p:txBody>
          <a:bodyPr wrap="square" lIns="91440" tIns="45720" rIns="91440" bIns="45720" rtlCol="0" anchor="t">
            <a:spAutoFit/>
          </a:bodyPr>
          <a:lstStyle/>
          <a:p>
            <a:pPr marL="285750" indent="-285750" algn="just">
              <a:lnSpc>
                <a:spcPct val="150000"/>
              </a:lnSpc>
              <a:buFont typeface="Arial" panose="020B0604020202020204" pitchFamily="34" charset="0"/>
              <a:buChar char="•"/>
            </a:pPr>
            <a:r>
              <a:rPr lang="en-GB" sz="2200" dirty="0">
                <a:latin typeface="Book Antiqua" panose="02040602050305030304" pitchFamily="18" charset="0"/>
                <a:ea typeface="Cambria"/>
              </a:rPr>
              <a:t>SMPS </a:t>
            </a:r>
            <a:r>
              <a:rPr lang="en-GB" sz="2200" dirty="0">
                <a:latin typeface="Book Antiqua" panose="02040602050305030304" pitchFamily="18" charset="0"/>
                <a:ea typeface="Cambria"/>
                <a:sym typeface="Wingdings" panose="05000000000000000000" pitchFamily="2" charset="2"/>
              </a:rPr>
              <a:t> </a:t>
            </a:r>
            <a:r>
              <a:rPr lang="en-GB" sz="2200" dirty="0">
                <a:latin typeface="Book Antiqua" panose="02040602050305030304" pitchFamily="18" charset="0"/>
                <a:ea typeface="Cambria"/>
              </a:rPr>
              <a:t>regulated power supply.</a:t>
            </a:r>
          </a:p>
          <a:p>
            <a:pPr marL="285750" indent="-285750" algn="just">
              <a:lnSpc>
                <a:spcPct val="150000"/>
              </a:lnSpc>
              <a:buFont typeface="Arial" panose="020B0604020202020204" pitchFamily="34" charset="0"/>
              <a:buChar char="•"/>
            </a:pPr>
            <a:r>
              <a:rPr lang="en-GB" sz="2200" dirty="0">
                <a:latin typeface="Book Antiqua" panose="02040602050305030304" pitchFamily="18" charset="0"/>
                <a:ea typeface="Cambria"/>
              </a:rPr>
              <a:t>Uses a h</a:t>
            </a:r>
            <a:r>
              <a:rPr lang="en-GB" sz="2200" b="1" dirty="0">
                <a:latin typeface="Book Antiqua" panose="02040602050305030304" pitchFamily="18" charset="0"/>
                <a:ea typeface="Cambria"/>
              </a:rPr>
              <a:t>igh frequency switching</a:t>
            </a:r>
            <a:r>
              <a:rPr lang="en-GB" sz="2200" dirty="0">
                <a:latin typeface="Book Antiqua" panose="02040602050305030304" pitchFamily="18" charset="0"/>
                <a:ea typeface="Cambria"/>
              </a:rPr>
              <a:t> regulator(MOSFET).</a:t>
            </a:r>
          </a:p>
          <a:p>
            <a:pPr marL="285750" indent="-285750" algn="just">
              <a:lnSpc>
                <a:spcPct val="150000"/>
              </a:lnSpc>
              <a:buFont typeface="Arial" panose="020B0604020202020204" pitchFamily="34" charset="0"/>
              <a:buChar char="•"/>
            </a:pPr>
            <a:r>
              <a:rPr lang="en-GB" sz="2200" b="1" dirty="0">
                <a:latin typeface="Book Antiqua" panose="02040602050305030304" pitchFamily="18" charset="0"/>
                <a:ea typeface="Cambria"/>
              </a:rPr>
              <a:t>Switching Mode Power Supply</a:t>
            </a:r>
            <a:r>
              <a:rPr lang="en-GB" sz="2200" dirty="0">
                <a:latin typeface="Book Antiqua" panose="02040602050305030304" pitchFamily="18" charset="0"/>
                <a:ea typeface="Cambria"/>
              </a:rPr>
              <a:t>: </a:t>
            </a:r>
          </a:p>
          <a:p>
            <a:pPr lvl="1" algn="just">
              <a:lnSpc>
                <a:spcPct val="150000"/>
              </a:lnSpc>
            </a:pPr>
            <a:r>
              <a:rPr lang="en-GB" sz="2200" dirty="0">
                <a:latin typeface="Book Antiqua" panose="02040602050305030304" pitchFamily="18" charset="0"/>
                <a:ea typeface="Cambria"/>
              </a:rPr>
              <a:t>	- Regulates the output by </a:t>
            </a:r>
            <a:r>
              <a:rPr lang="en-GB" sz="2200" b="1" dirty="0">
                <a:latin typeface="Book Antiqua" panose="02040602050305030304" pitchFamily="18" charset="0"/>
                <a:ea typeface="Cambria"/>
              </a:rPr>
              <a:t>switching between fully 		  ON and fully OFF states </a:t>
            </a:r>
            <a:r>
              <a:rPr lang="en-GB" sz="2200" dirty="0">
                <a:latin typeface="Book Antiqua" panose="02040602050305030304" pitchFamily="18" charset="0"/>
                <a:ea typeface="Cambria"/>
              </a:rPr>
              <a:t>at a very high frequency.</a:t>
            </a:r>
          </a:p>
          <a:p>
            <a:pPr marL="285750" lvl="1" indent="-285750" algn="just">
              <a:lnSpc>
                <a:spcPct val="150000"/>
              </a:lnSpc>
              <a:buFont typeface="Arial" panose="020B0604020202020204" pitchFamily="34" charset="0"/>
              <a:buChar char="•"/>
            </a:pPr>
            <a:r>
              <a:rPr lang="en-GB" sz="2200" dirty="0">
                <a:latin typeface="Book Antiqua" panose="02040602050305030304" pitchFamily="18" charset="0"/>
                <a:ea typeface="Cambria"/>
              </a:rPr>
              <a:t>Application: </a:t>
            </a:r>
            <a:r>
              <a:rPr lang="en-GB" sz="2200" b="1" dirty="0">
                <a:latin typeface="Book Antiqua" panose="02040602050305030304" pitchFamily="18" charset="0"/>
                <a:ea typeface="Cambria"/>
              </a:rPr>
              <a:t>Power supply unit of a computer.</a:t>
            </a:r>
          </a:p>
          <a:p>
            <a:pPr marL="285750" lvl="1" indent="-285750" algn="just">
              <a:lnSpc>
                <a:spcPct val="150000"/>
              </a:lnSpc>
              <a:buFont typeface="Arial" panose="020B0604020202020204" pitchFamily="34" charset="0"/>
              <a:buChar char="•"/>
            </a:pPr>
            <a:r>
              <a:rPr lang="en-GB" sz="2200" b="1" dirty="0">
                <a:latin typeface="Book Antiqua" panose="02040602050305030304" pitchFamily="18" charset="0"/>
                <a:ea typeface="Cambria"/>
              </a:rPr>
              <a:t>Advantages: </a:t>
            </a:r>
            <a:r>
              <a:rPr lang="en-GB" sz="2200" dirty="0">
                <a:latin typeface="Book Antiqua" panose="02040602050305030304" pitchFamily="18" charset="0"/>
                <a:ea typeface="Cambria"/>
              </a:rPr>
              <a:t>high efficiency, low cost.</a:t>
            </a:r>
          </a:p>
          <a:p>
            <a:pPr marL="285750" indent="-285750" algn="just">
              <a:lnSpc>
                <a:spcPct val="150000"/>
              </a:lnSpc>
              <a:buFont typeface="Arial" panose="020B0604020202020204" pitchFamily="34" charset="0"/>
              <a:buChar char="•"/>
            </a:pPr>
            <a:endParaRPr lang="en-GB" sz="2200" dirty="0">
              <a:latin typeface="Book Antiqua" panose="02040602050305030304" pitchFamily="18" charset="0"/>
              <a:ea typeface="Cambria"/>
            </a:endParaRPr>
          </a:p>
        </p:txBody>
      </p:sp>
      <p:sp>
        <p:nvSpPr>
          <p:cNvPr id="16" name="TextBox 15">
            <a:extLst>
              <a:ext uri="{FF2B5EF4-FFF2-40B4-BE49-F238E27FC236}">
                <a16:creationId xmlns:a16="http://schemas.microsoft.com/office/drawing/2014/main" id="{BAE0A156-7D83-76D0-3F38-156333046F36}"/>
              </a:ext>
            </a:extLst>
          </p:cNvPr>
          <p:cNvSpPr txBox="1"/>
          <p:nvPr/>
        </p:nvSpPr>
        <p:spPr>
          <a:xfrm>
            <a:off x="248920" y="1213288"/>
            <a:ext cx="688848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Switch Mode Power Supply (SMPS)</a:t>
            </a:r>
          </a:p>
        </p:txBody>
      </p:sp>
      <p:sp>
        <p:nvSpPr>
          <p:cNvPr id="3" name="Footer Placeholder 3">
            <a:extLst>
              <a:ext uri="{FF2B5EF4-FFF2-40B4-BE49-F238E27FC236}">
                <a16:creationId xmlns:a16="http://schemas.microsoft.com/office/drawing/2014/main" id="{75BB1938-50F0-4596-2DD0-B8FDE8579E6F}"/>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36586542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48920" y="1213288"/>
            <a:ext cx="688848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Switch Mode Power Supply (SMPS)</a:t>
            </a:r>
          </a:p>
        </p:txBody>
      </p:sp>
      <p:sp>
        <p:nvSpPr>
          <p:cNvPr id="6" name="Footer Placeholder 3">
            <a:extLst>
              <a:ext uri="{FF2B5EF4-FFF2-40B4-BE49-F238E27FC236}">
                <a16:creationId xmlns:a16="http://schemas.microsoft.com/office/drawing/2014/main" id="{75052E2B-1809-0EE0-753C-25CC5CC813D4}"/>
              </a:ext>
            </a:extLst>
          </p:cNvPr>
          <p:cNvSpPr txBox="1">
            <a:spLocks/>
          </p:cNvSpPr>
          <p:nvPr/>
        </p:nvSpPr>
        <p:spPr>
          <a:xfrm>
            <a:off x="172941" y="662272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pic>
        <p:nvPicPr>
          <p:cNvPr id="7" name="Picture 6">
            <a:extLst>
              <a:ext uri="{FF2B5EF4-FFF2-40B4-BE49-F238E27FC236}">
                <a16:creationId xmlns:a16="http://schemas.microsoft.com/office/drawing/2014/main" id="{21DEBED3-D62A-6F74-4AFA-BE1D7708DBAB}"/>
              </a:ext>
            </a:extLst>
          </p:cNvPr>
          <p:cNvPicPr>
            <a:picLocks noChangeAspect="1"/>
          </p:cNvPicPr>
          <p:nvPr/>
        </p:nvPicPr>
        <p:blipFill>
          <a:blip r:embed="rId2"/>
          <a:stretch>
            <a:fillRect/>
          </a:stretch>
        </p:blipFill>
        <p:spPr>
          <a:xfrm>
            <a:off x="1123807" y="2538851"/>
            <a:ext cx="8410575" cy="3248025"/>
          </a:xfrm>
          <a:prstGeom prst="rect">
            <a:avLst/>
          </a:prstGeom>
        </p:spPr>
      </p:pic>
    </p:spTree>
    <p:extLst>
      <p:ext uri="{BB962C8B-B14F-4D97-AF65-F5344CB8AC3E}">
        <p14:creationId xmlns:p14="http://schemas.microsoft.com/office/powerpoint/2010/main" val="1280137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45129" y="1594288"/>
            <a:ext cx="6888480" cy="584775"/>
          </a:xfrm>
          <a:prstGeom prst="rect">
            <a:avLst/>
          </a:prstGeom>
          <a:noFill/>
        </p:spPr>
        <p:txBody>
          <a:bodyPr wrap="square" lIns="91440" tIns="45720" rIns="91440" bIns="45720" rtlCol="0" anchor="t">
            <a:spAutoFit/>
          </a:bodyPr>
          <a:lstStyle/>
          <a:p>
            <a:r>
              <a:rPr lang="en-GB" sz="3200" b="1" dirty="0">
                <a:latin typeface="Cambria"/>
                <a:ea typeface="Cambria"/>
              </a:rPr>
              <a:t>Duty Cycle</a:t>
            </a:r>
            <a:endParaRPr lang="en-GB" sz="3200" b="1" dirty="0">
              <a:latin typeface="Cambria" panose="02040503050406030204" pitchFamily="18" charset="0"/>
              <a:ea typeface="Cambria" panose="02040503050406030204" pitchFamily="18" charset="0"/>
            </a:endParaRPr>
          </a:p>
        </p:txBody>
      </p:sp>
      <p:sp>
        <p:nvSpPr>
          <p:cNvPr id="6" name="TextBox 5">
            <a:extLst>
              <a:ext uri="{FF2B5EF4-FFF2-40B4-BE49-F238E27FC236}">
                <a16:creationId xmlns:a16="http://schemas.microsoft.com/office/drawing/2014/main" id="{9444B9FD-24D8-A0F2-DF7B-FFCA99FB1DB5}"/>
              </a:ext>
            </a:extLst>
          </p:cNvPr>
          <p:cNvSpPr txBox="1"/>
          <p:nvPr/>
        </p:nvSpPr>
        <p:spPr>
          <a:xfrm>
            <a:off x="368334" y="2680795"/>
            <a:ext cx="6618943" cy="1353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200000"/>
              </a:lnSpc>
            </a:pPr>
            <a:r>
              <a:rPr lang="en-US" sz="2200" dirty="0">
                <a:latin typeface="Book Antiqua" panose="02040602050305030304" pitchFamily="18" charset="0"/>
                <a:ea typeface="Cambria" panose="02040503050406030204" pitchFamily="18" charset="0"/>
                <a:cs typeface="Calibri"/>
              </a:rPr>
              <a:t>The ratio of a time a circuit is </a:t>
            </a:r>
            <a:r>
              <a:rPr lang="en-US" sz="2200" b="1" dirty="0">
                <a:latin typeface="Book Antiqua" panose="02040602050305030304" pitchFamily="18" charset="0"/>
                <a:ea typeface="Cambria" panose="02040503050406030204" pitchFamily="18" charset="0"/>
                <a:cs typeface="Calibri"/>
              </a:rPr>
              <a:t>ON </a:t>
            </a:r>
            <a:r>
              <a:rPr lang="en-US" sz="2200" dirty="0">
                <a:latin typeface="Book Antiqua" panose="02040602050305030304" pitchFamily="18" charset="0"/>
                <a:ea typeface="Cambria" panose="02040503050406030204" pitchFamily="18" charset="0"/>
                <a:cs typeface="Calibri"/>
              </a:rPr>
              <a:t>compared to its total period of </a:t>
            </a:r>
            <a:r>
              <a:rPr lang="en-US" sz="2200" b="1" dirty="0">
                <a:latin typeface="Book Antiqua" panose="02040602050305030304" pitchFamily="18" charset="0"/>
                <a:ea typeface="Cambria" panose="02040503050406030204" pitchFamily="18" charset="0"/>
                <a:cs typeface="Calibri"/>
              </a:rPr>
              <a:t>ON</a:t>
            </a:r>
            <a:r>
              <a:rPr lang="en-US" sz="2200" dirty="0">
                <a:latin typeface="Book Antiqua" panose="02040602050305030304" pitchFamily="18" charset="0"/>
                <a:ea typeface="Cambria" panose="02040503050406030204" pitchFamily="18" charset="0"/>
                <a:cs typeface="Calibri"/>
              </a:rPr>
              <a:t> and </a:t>
            </a:r>
            <a:r>
              <a:rPr lang="en-US" sz="2200" b="1" dirty="0">
                <a:latin typeface="Book Antiqua" panose="02040602050305030304" pitchFamily="18" charset="0"/>
                <a:ea typeface="Cambria" panose="02040503050406030204" pitchFamily="18" charset="0"/>
                <a:cs typeface="Calibri"/>
              </a:rPr>
              <a:t>OFF.</a:t>
            </a:r>
            <a:endParaRPr lang="en-US" sz="2200" b="1" dirty="0">
              <a:latin typeface="Book Antiqua" panose="02040602050305030304" pitchFamily="18" charset="0"/>
              <a:ea typeface="Cambria" panose="02040503050406030204" pitchFamily="18" charset="0"/>
            </a:endParaRPr>
          </a:p>
        </p:txBody>
      </p:sp>
      <p:pic>
        <p:nvPicPr>
          <p:cNvPr id="7" name="Picture 7" descr="A picture containing table&#10;&#10;Description automatically generated">
            <a:extLst>
              <a:ext uri="{FF2B5EF4-FFF2-40B4-BE49-F238E27FC236}">
                <a16:creationId xmlns:a16="http://schemas.microsoft.com/office/drawing/2014/main" id="{A48A14C7-72A5-DB81-D25D-BCEA540061F0}"/>
              </a:ext>
            </a:extLst>
          </p:cNvPr>
          <p:cNvPicPr>
            <a:picLocks noChangeAspect="1"/>
          </p:cNvPicPr>
          <p:nvPr/>
        </p:nvPicPr>
        <p:blipFill>
          <a:blip r:embed="rId2"/>
          <a:stretch>
            <a:fillRect/>
          </a:stretch>
        </p:blipFill>
        <p:spPr>
          <a:xfrm>
            <a:off x="2755639" y="4536359"/>
            <a:ext cx="1762125" cy="771525"/>
          </a:xfrm>
          <a:prstGeom prst="rect">
            <a:avLst/>
          </a:prstGeom>
        </p:spPr>
      </p:pic>
      <p:sp>
        <p:nvSpPr>
          <p:cNvPr id="8" name="Footer Placeholder 3">
            <a:extLst>
              <a:ext uri="{FF2B5EF4-FFF2-40B4-BE49-F238E27FC236}">
                <a16:creationId xmlns:a16="http://schemas.microsoft.com/office/drawing/2014/main" id="{A88ADD3E-5E5F-F1CE-F89E-28EFBC453572}"/>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pic>
        <p:nvPicPr>
          <p:cNvPr id="9" name="Picture 8">
            <a:extLst>
              <a:ext uri="{FF2B5EF4-FFF2-40B4-BE49-F238E27FC236}">
                <a16:creationId xmlns:a16="http://schemas.microsoft.com/office/drawing/2014/main" id="{58581F35-DFEA-41BD-B73C-8129DF8AA3C6}"/>
              </a:ext>
            </a:extLst>
          </p:cNvPr>
          <p:cNvPicPr>
            <a:picLocks noChangeAspect="1"/>
          </p:cNvPicPr>
          <p:nvPr/>
        </p:nvPicPr>
        <p:blipFill>
          <a:blip r:embed="rId3"/>
          <a:stretch>
            <a:fillRect/>
          </a:stretch>
        </p:blipFill>
        <p:spPr>
          <a:xfrm>
            <a:off x="7460243" y="1521416"/>
            <a:ext cx="4293318" cy="4480843"/>
          </a:xfrm>
          <a:prstGeom prst="rect">
            <a:avLst/>
          </a:prstGeom>
        </p:spPr>
      </p:pic>
    </p:spTree>
    <p:extLst>
      <p:ext uri="{BB962C8B-B14F-4D97-AF65-F5344CB8AC3E}">
        <p14:creationId xmlns:p14="http://schemas.microsoft.com/office/powerpoint/2010/main" val="39737633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5</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72941" y="1479229"/>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Types of SMPS</a:t>
            </a:r>
          </a:p>
        </p:txBody>
      </p:sp>
      <p:sp>
        <p:nvSpPr>
          <p:cNvPr id="7" name="TextBox 6">
            <a:extLst>
              <a:ext uri="{FF2B5EF4-FFF2-40B4-BE49-F238E27FC236}">
                <a16:creationId xmlns:a16="http://schemas.microsoft.com/office/drawing/2014/main" id="{5628992A-D0CE-F2B8-DA0E-DA4E4A11D5BA}"/>
              </a:ext>
            </a:extLst>
          </p:cNvPr>
          <p:cNvSpPr txBox="1"/>
          <p:nvPr/>
        </p:nvSpPr>
        <p:spPr>
          <a:xfrm>
            <a:off x="1022350" y="2203421"/>
            <a:ext cx="9437370" cy="2708370"/>
          </a:xfrm>
          <a:prstGeom prst="rect">
            <a:avLst/>
          </a:prstGeom>
          <a:noFill/>
        </p:spPr>
        <p:txBody>
          <a:bodyPr wrap="square">
            <a:spAutoFit/>
          </a:bodyPr>
          <a:lstStyle/>
          <a:p>
            <a:pPr algn="l">
              <a:lnSpc>
                <a:spcPct val="200000"/>
              </a:lnSpc>
            </a:pPr>
            <a:r>
              <a:rPr lang="en-GB" sz="2200" b="0" i="0" dirty="0">
                <a:solidFill>
                  <a:srgbClr val="000000"/>
                </a:solidFill>
                <a:effectLst/>
                <a:latin typeface="Book Antiqua" panose="02040602050305030304" pitchFamily="18" charset="0"/>
                <a:ea typeface="Cambria" panose="02040503050406030204" pitchFamily="18" charset="0"/>
              </a:rPr>
              <a:t>The three basic and important types in SMPS are:</a:t>
            </a:r>
            <a:endParaRPr lang="en-GB" sz="2200" b="0" i="0" dirty="0">
              <a:solidFill>
                <a:srgbClr val="34444C"/>
              </a:solidFill>
              <a:effectLst/>
              <a:latin typeface="Book Antiqua" panose="02040602050305030304" pitchFamily="18" charset="0"/>
              <a:ea typeface="Cambria" panose="02040503050406030204" pitchFamily="18" charset="0"/>
            </a:endParaRPr>
          </a:p>
          <a:p>
            <a:pPr marL="1173163" lvl="1" indent="-269875" fontAlgn="base">
              <a:lnSpc>
                <a:spcPct val="200000"/>
              </a:lnSpc>
              <a:buFont typeface="Arial" panose="020B0604020202020204" pitchFamily="34" charset="0"/>
              <a:buChar char="•"/>
            </a:pPr>
            <a:r>
              <a:rPr lang="en-GB" sz="2200" b="0" i="0" dirty="0">
                <a:solidFill>
                  <a:srgbClr val="000000"/>
                </a:solidFill>
                <a:effectLst/>
                <a:latin typeface="Book Antiqua" panose="02040602050305030304" pitchFamily="18" charset="0"/>
                <a:ea typeface="Cambria" panose="02040503050406030204" pitchFamily="18" charset="0"/>
              </a:rPr>
              <a:t>Buck Converter or Step – down Converter</a:t>
            </a:r>
            <a:endParaRPr lang="en-GB" sz="2200" b="0" i="0" dirty="0">
              <a:solidFill>
                <a:srgbClr val="34444C"/>
              </a:solidFill>
              <a:effectLst/>
              <a:latin typeface="Book Antiqua" panose="02040602050305030304" pitchFamily="18" charset="0"/>
              <a:ea typeface="Cambria" panose="02040503050406030204" pitchFamily="18" charset="0"/>
            </a:endParaRPr>
          </a:p>
          <a:p>
            <a:pPr marL="1173163" lvl="1" indent="-269875" fontAlgn="base">
              <a:lnSpc>
                <a:spcPct val="200000"/>
              </a:lnSpc>
              <a:buFont typeface="Arial" panose="020B0604020202020204" pitchFamily="34" charset="0"/>
              <a:buChar char="•"/>
            </a:pPr>
            <a:r>
              <a:rPr lang="en-GB" sz="2200" b="0" i="0" dirty="0">
                <a:solidFill>
                  <a:srgbClr val="000000"/>
                </a:solidFill>
                <a:effectLst/>
                <a:latin typeface="Book Antiqua" panose="02040602050305030304" pitchFamily="18" charset="0"/>
                <a:ea typeface="Cambria" panose="02040503050406030204" pitchFamily="18" charset="0"/>
              </a:rPr>
              <a:t>Boost Converter or Step – up Converter</a:t>
            </a:r>
            <a:endParaRPr lang="en-GB" sz="2200" b="0" i="0" dirty="0">
              <a:solidFill>
                <a:srgbClr val="34444C"/>
              </a:solidFill>
              <a:effectLst/>
              <a:latin typeface="Book Antiqua" panose="02040602050305030304" pitchFamily="18" charset="0"/>
              <a:ea typeface="Cambria" panose="02040503050406030204" pitchFamily="18" charset="0"/>
            </a:endParaRPr>
          </a:p>
          <a:p>
            <a:pPr marL="1173163" lvl="1" indent="-269875" fontAlgn="base">
              <a:lnSpc>
                <a:spcPct val="200000"/>
              </a:lnSpc>
              <a:buFont typeface="Arial" panose="020B0604020202020204" pitchFamily="34" charset="0"/>
              <a:buChar char="•"/>
            </a:pPr>
            <a:r>
              <a:rPr lang="en-GB" sz="2200" b="0" i="0" dirty="0">
                <a:solidFill>
                  <a:srgbClr val="000000"/>
                </a:solidFill>
                <a:effectLst/>
                <a:latin typeface="Book Antiqua" panose="02040602050305030304" pitchFamily="18" charset="0"/>
                <a:ea typeface="Cambria" panose="02040503050406030204" pitchFamily="18" charset="0"/>
              </a:rPr>
              <a:t>Buck – Boost Converter</a:t>
            </a:r>
            <a:endParaRPr lang="en-GB" sz="2200" b="0" i="0" dirty="0">
              <a:solidFill>
                <a:srgbClr val="34444C"/>
              </a:solidFill>
              <a:effectLst/>
              <a:latin typeface="Book Antiqua" panose="020406020503050303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0A3FE8EC-FDF2-9ACD-5087-4D7FED1F46CF}"/>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33259274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6</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77015" y="1186141"/>
            <a:ext cx="7970520" cy="553998"/>
          </a:xfrm>
          <a:prstGeom prst="rect">
            <a:avLst/>
          </a:prstGeom>
          <a:noFill/>
        </p:spPr>
        <p:txBody>
          <a:bodyPr wrap="square" rtlCol="0">
            <a:spAutoFit/>
          </a:bodyPr>
          <a:lstStyle/>
          <a:p>
            <a:r>
              <a:rPr lang="en-GB" sz="3000" b="1" dirty="0">
                <a:latin typeface="Book Antiqua" panose="02040602050305030304" pitchFamily="18" charset="0"/>
                <a:ea typeface="Cambria" panose="02040503050406030204" pitchFamily="18" charset="0"/>
              </a:rPr>
              <a:t>Buck Converter (</a:t>
            </a:r>
            <a:r>
              <a:rPr lang="en-GB" sz="3000" b="1" i="0" dirty="0">
                <a:solidFill>
                  <a:srgbClr val="000000"/>
                </a:solidFill>
                <a:effectLst/>
                <a:latin typeface="Book Antiqua" panose="02040602050305030304" pitchFamily="18" charset="0"/>
                <a:ea typeface="Cambria" panose="02040503050406030204" pitchFamily="18" charset="0"/>
              </a:rPr>
              <a:t>Step – down Converter</a:t>
            </a:r>
            <a:r>
              <a:rPr lang="en-GB" sz="3000" b="1" dirty="0">
                <a:latin typeface="Book Antiqua" panose="02040602050305030304" pitchFamily="18" charset="0"/>
                <a:ea typeface="Cambria" panose="02040503050406030204" pitchFamily="18" charset="0"/>
              </a:rPr>
              <a:t>)</a:t>
            </a:r>
          </a:p>
        </p:txBody>
      </p:sp>
      <p:sp>
        <p:nvSpPr>
          <p:cNvPr id="7" name="TextBox 6">
            <a:extLst>
              <a:ext uri="{FF2B5EF4-FFF2-40B4-BE49-F238E27FC236}">
                <a16:creationId xmlns:a16="http://schemas.microsoft.com/office/drawing/2014/main" id="{5628992A-D0CE-F2B8-DA0E-DA4E4A11D5BA}"/>
              </a:ext>
            </a:extLst>
          </p:cNvPr>
          <p:cNvSpPr txBox="1"/>
          <p:nvPr/>
        </p:nvSpPr>
        <p:spPr>
          <a:xfrm>
            <a:off x="495607" y="1872525"/>
            <a:ext cx="6451206" cy="4407232"/>
          </a:xfrm>
          <a:prstGeom prst="rect">
            <a:avLst/>
          </a:prstGeom>
          <a:noFill/>
        </p:spPr>
        <p:txBody>
          <a:bodyPr wrap="square">
            <a:spAutoFit/>
          </a:bodyPr>
          <a:lstStyle/>
          <a:p>
            <a:pPr marL="342900" indent="-342900" algn="l">
              <a:lnSpc>
                <a:spcPct val="150000"/>
              </a:lnSpc>
              <a:buFont typeface="Arial" panose="020B0604020202020204" pitchFamily="34" charset="0"/>
              <a:buChar char="•"/>
            </a:pPr>
            <a:r>
              <a:rPr lang="en-GB" sz="2100" dirty="0">
                <a:solidFill>
                  <a:srgbClr val="000000"/>
                </a:solidFill>
                <a:latin typeface="Book Antiqua" panose="02040602050305030304" pitchFamily="18" charset="0"/>
                <a:ea typeface="Cambria" panose="02040503050406030204" pitchFamily="18" charset="0"/>
              </a:rPr>
              <a:t>T</a:t>
            </a:r>
            <a:r>
              <a:rPr lang="en-GB" sz="2100" b="0" i="0" dirty="0">
                <a:solidFill>
                  <a:srgbClr val="000000"/>
                </a:solidFill>
                <a:effectLst/>
                <a:latin typeface="Book Antiqua" panose="02040602050305030304" pitchFamily="18" charset="0"/>
                <a:ea typeface="Cambria" panose="02040503050406030204" pitchFamily="18" charset="0"/>
              </a:rPr>
              <a:t>ype of SMPS circuit and DC to DC Converter.</a:t>
            </a:r>
          </a:p>
          <a:p>
            <a:pPr marL="342900" indent="-342900" algn="l">
              <a:lnSpc>
                <a:spcPct val="150000"/>
              </a:lnSpc>
              <a:buFont typeface="Arial" panose="020B0604020202020204" pitchFamily="34" charset="0"/>
              <a:buChar char="•"/>
            </a:pPr>
            <a:r>
              <a:rPr lang="en-GB" sz="2100" b="0" i="0" dirty="0">
                <a:solidFill>
                  <a:srgbClr val="000000"/>
                </a:solidFill>
                <a:effectLst/>
                <a:latin typeface="Book Antiqua" panose="02040602050305030304" pitchFamily="18" charset="0"/>
                <a:ea typeface="Cambria" panose="02040503050406030204" pitchFamily="18" charset="0"/>
              </a:rPr>
              <a:t>The output voltage is less than input voltage. </a:t>
            </a:r>
          </a:p>
          <a:p>
            <a:pPr marL="342900" indent="-342900" algn="l">
              <a:lnSpc>
                <a:spcPct val="150000"/>
              </a:lnSpc>
              <a:buFont typeface="Arial" panose="020B0604020202020204" pitchFamily="34" charset="0"/>
              <a:buChar char="•"/>
            </a:pPr>
            <a:r>
              <a:rPr lang="en-GB" sz="2100" dirty="0">
                <a:latin typeface="Book Antiqua" panose="02040602050305030304" pitchFamily="18" charset="0"/>
                <a:ea typeface="Cambria" panose="02040503050406030204" pitchFamily="18" charset="0"/>
              </a:rPr>
              <a:t>U</a:t>
            </a:r>
            <a:r>
              <a:rPr lang="en-GB" sz="2100" b="0" i="0" dirty="0">
                <a:effectLst/>
                <a:latin typeface="Book Antiqua" panose="02040602050305030304" pitchFamily="18" charset="0"/>
                <a:ea typeface="Cambria" panose="02040503050406030204" pitchFamily="18" charset="0"/>
              </a:rPr>
              <a:t>sed in </a:t>
            </a:r>
            <a:r>
              <a:rPr lang="en-GB" sz="2100" b="1" i="0" dirty="0">
                <a:effectLst/>
                <a:latin typeface="Book Antiqua" panose="02040602050305030304" pitchFamily="18" charset="0"/>
                <a:ea typeface="Cambria" panose="02040503050406030204" pitchFamily="18" charset="0"/>
              </a:rPr>
              <a:t>RAM, USB </a:t>
            </a:r>
            <a:r>
              <a:rPr lang="en-GB" sz="2100" b="0" i="0" dirty="0">
                <a:effectLst/>
                <a:latin typeface="Book Antiqua" panose="02040602050305030304" pitchFamily="18" charset="0"/>
                <a:ea typeface="Cambria" panose="02040503050406030204" pitchFamily="18" charset="0"/>
              </a:rPr>
              <a:t>etc. </a:t>
            </a:r>
          </a:p>
          <a:p>
            <a:pPr marL="342900" indent="-342900" algn="l">
              <a:lnSpc>
                <a:spcPct val="150000"/>
              </a:lnSpc>
              <a:buFont typeface="Arial" panose="020B0604020202020204" pitchFamily="34" charset="0"/>
              <a:buChar char="•"/>
            </a:pPr>
            <a:r>
              <a:rPr lang="en-GB" sz="2100" dirty="0">
                <a:latin typeface="Book Antiqua" panose="02040602050305030304" pitchFamily="18" charset="0"/>
                <a:ea typeface="Cambria" panose="02040503050406030204" pitchFamily="18" charset="0"/>
              </a:rPr>
              <a:t>Circuit uses two switches</a:t>
            </a:r>
          </a:p>
          <a:p>
            <a:pPr marL="1166813" lvl="1" indent="-342900">
              <a:lnSpc>
                <a:spcPct val="150000"/>
              </a:lnSpc>
              <a:buFont typeface="Book Antiqua" panose="02040602050305030304" pitchFamily="18" charset="0"/>
              <a:buChar char="―"/>
            </a:pPr>
            <a:r>
              <a:rPr lang="en-GB" sz="2100" b="0" i="0" dirty="0">
                <a:effectLst/>
                <a:latin typeface="Book Antiqua" panose="02040602050305030304" pitchFamily="18" charset="0"/>
                <a:ea typeface="Cambria" panose="02040503050406030204" pitchFamily="18" charset="0"/>
              </a:rPr>
              <a:t>MOSFET Transistor </a:t>
            </a:r>
          </a:p>
          <a:p>
            <a:pPr marL="1166813" lvl="1" indent="-342900">
              <a:lnSpc>
                <a:spcPct val="150000"/>
              </a:lnSpc>
              <a:buFont typeface="Book Antiqua" panose="02040602050305030304" pitchFamily="18" charset="0"/>
              <a:buChar char="―"/>
            </a:pPr>
            <a:r>
              <a:rPr lang="en-GB" sz="2100" dirty="0">
                <a:latin typeface="Book Antiqua" panose="02040602050305030304" pitchFamily="18" charset="0"/>
                <a:ea typeface="Cambria" panose="02040503050406030204" pitchFamily="18" charset="0"/>
              </a:rPr>
              <a:t>PN Junction Diode / Schottky Diode.</a:t>
            </a:r>
          </a:p>
          <a:p>
            <a:pPr marL="358775" lvl="1" indent="-342900">
              <a:lnSpc>
                <a:spcPct val="150000"/>
              </a:lnSpc>
              <a:buFont typeface="Arial" panose="020B0604020202020204" pitchFamily="34" charset="0"/>
              <a:buChar char="•"/>
            </a:pPr>
            <a:r>
              <a:rPr lang="en-GB" sz="2100" dirty="0">
                <a:latin typeface="Book Antiqua" panose="02040602050305030304" pitchFamily="18" charset="0"/>
                <a:ea typeface="Cambria" panose="02040503050406030204" pitchFamily="18" charset="0"/>
              </a:rPr>
              <a:t>Storing Elements</a:t>
            </a:r>
          </a:p>
          <a:p>
            <a:pPr marL="1166813" lvl="2" indent="-342900">
              <a:lnSpc>
                <a:spcPct val="150000"/>
              </a:lnSpc>
              <a:buFont typeface="Book Antiqua" panose="02040602050305030304" pitchFamily="18" charset="0"/>
              <a:buChar char="―"/>
            </a:pPr>
            <a:r>
              <a:rPr lang="en-GB" sz="2100" dirty="0">
                <a:latin typeface="Book Antiqua" panose="02040602050305030304" pitchFamily="18" charset="0"/>
                <a:ea typeface="Cambria" panose="02040503050406030204" pitchFamily="18" charset="0"/>
              </a:rPr>
              <a:t>Inductor. </a:t>
            </a:r>
          </a:p>
          <a:p>
            <a:pPr marL="1166813" lvl="2" indent="-342900">
              <a:lnSpc>
                <a:spcPct val="150000"/>
              </a:lnSpc>
              <a:buFont typeface="Book Antiqua" panose="02040602050305030304" pitchFamily="18" charset="0"/>
              <a:buChar char="―"/>
            </a:pPr>
            <a:r>
              <a:rPr lang="en-GB" sz="2100" dirty="0">
                <a:latin typeface="Book Antiqua" panose="02040602050305030304" pitchFamily="18" charset="0"/>
                <a:ea typeface="Cambria" panose="02040503050406030204" pitchFamily="18" charset="0"/>
              </a:rPr>
              <a:t>Capacitor.</a:t>
            </a:r>
          </a:p>
        </p:txBody>
      </p:sp>
      <p:sp>
        <p:nvSpPr>
          <p:cNvPr id="3" name="Footer Placeholder 3">
            <a:extLst>
              <a:ext uri="{FF2B5EF4-FFF2-40B4-BE49-F238E27FC236}">
                <a16:creationId xmlns:a16="http://schemas.microsoft.com/office/drawing/2014/main" id="{DACC026F-AED7-6542-50D9-FC9553F4AA42}"/>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pic>
        <p:nvPicPr>
          <p:cNvPr id="8" name="Picture 7">
            <a:extLst>
              <a:ext uri="{FF2B5EF4-FFF2-40B4-BE49-F238E27FC236}">
                <a16:creationId xmlns:a16="http://schemas.microsoft.com/office/drawing/2014/main" id="{6C524F85-E45C-46AE-880F-2BF4AF731E1E}"/>
              </a:ext>
            </a:extLst>
          </p:cNvPr>
          <p:cNvPicPr>
            <a:picLocks noChangeAspect="1"/>
          </p:cNvPicPr>
          <p:nvPr/>
        </p:nvPicPr>
        <p:blipFill>
          <a:blip r:embed="rId3"/>
          <a:stretch>
            <a:fillRect/>
          </a:stretch>
        </p:blipFill>
        <p:spPr>
          <a:xfrm>
            <a:off x="7398448" y="2536721"/>
            <a:ext cx="4238562" cy="2104647"/>
          </a:xfrm>
          <a:prstGeom prst="rect">
            <a:avLst/>
          </a:prstGeom>
        </p:spPr>
      </p:pic>
    </p:spTree>
    <p:extLst>
      <p:ext uri="{BB962C8B-B14F-4D97-AF65-F5344CB8AC3E}">
        <p14:creationId xmlns:p14="http://schemas.microsoft.com/office/powerpoint/2010/main" val="423360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90527" y="1446968"/>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Buck Converter Operation – Pulse High</a:t>
            </a:r>
          </a:p>
        </p:txBody>
      </p:sp>
      <p:sp>
        <p:nvSpPr>
          <p:cNvPr id="8" name="TextBox 7">
            <a:extLst>
              <a:ext uri="{FF2B5EF4-FFF2-40B4-BE49-F238E27FC236}">
                <a16:creationId xmlns:a16="http://schemas.microsoft.com/office/drawing/2014/main" id="{71E8A3FC-C122-06EC-04A2-E49B65CD95E3}"/>
              </a:ext>
            </a:extLst>
          </p:cNvPr>
          <p:cNvSpPr txBox="1"/>
          <p:nvPr/>
        </p:nvSpPr>
        <p:spPr>
          <a:xfrm>
            <a:off x="190527" y="2142085"/>
            <a:ext cx="7212960" cy="3385479"/>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GB" sz="2200" b="0" i="0" dirty="0">
                <a:effectLst/>
                <a:latin typeface="Book Antiqua" panose="02040602050305030304" pitchFamily="18" charset="0"/>
                <a:ea typeface="Cambria" panose="02040503050406030204" pitchFamily="18" charset="0"/>
              </a:rPr>
              <a:t>When the Pulse input to the Gate terminal of the MOSFET is HIGH, </a:t>
            </a:r>
          </a:p>
          <a:p>
            <a:pPr lvl="1" algn="just">
              <a:lnSpc>
                <a:spcPct val="200000"/>
              </a:lnSpc>
            </a:pPr>
            <a:r>
              <a:rPr lang="en-GB" sz="2200" b="0" i="0" dirty="0">
                <a:effectLst/>
                <a:latin typeface="Book Antiqua" panose="02040602050305030304" pitchFamily="18" charset="0"/>
                <a:ea typeface="Cambria" panose="02040503050406030204" pitchFamily="18" charset="0"/>
              </a:rPr>
              <a:t>	- Transistor is turned ON. </a:t>
            </a:r>
          </a:p>
          <a:p>
            <a:pPr marL="285750" indent="-285750" algn="just">
              <a:lnSpc>
                <a:spcPct val="20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rPr>
              <a:t>T</a:t>
            </a:r>
            <a:r>
              <a:rPr lang="en-GB" sz="2200" b="0" i="0" dirty="0">
                <a:effectLst/>
                <a:latin typeface="Book Antiqua" panose="02040602050305030304" pitchFamily="18" charset="0"/>
                <a:ea typeface="Cambria" panose="02040503050406030204" pitchFamily="18" charset="0"/>
              </a:rPr>
              <a:t>he transistor will supply current to the load. </a:t>
            </a:r>
          </a:p>
          <a:p>
            <a:pPr marL="285750" indent="-285750" algn="just">
              <a:lnSpc>
                <a:spcPct val="20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rPr>
              <a:t>T</a:t>
            </a:r>
            <a:r>
              <a:rPr lang="en-GB" sz="2200" b="0" i="0" dirty="0">
                <a:effectLst/>
                <a:latin typeface="Book Antiqua" panose="02040602050305030304" pitchFamily="18" charset="0"/>
                <a:ea typeface="Cambria" panose="02040503050406030204" pitchFamily="18" charset="0"/>
              </a:rPr>
              <a:t>he Diode D is reverse biased.</a:t>
            </a:r>
            <a:endParaRPr lang="en-GB" sz="2200" dirty="0">
              <a:latin typeface="Book Antiqua" panose="020406020503050303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1AFB9EB2-5C7D-B50B-446D-9F442F4476C6}"/>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pic>
        <p:nvPicPr>
          <p:cNvPr id="7" name="Picture 6">
            <a:extLst>
              <a:ext uri="{FF2B5EF4-FFF2-40B4-BE49-F238E27FC236}">
                <a16:creationId xmlns:a16="http://schemas.microsoft.com/office/drawing/2014/main" id="{3C7B7B4E-8E4F-E0B3-9BED-98741CE3C401}"/>
              </a:ext>
            </a:extLst>
          </p:cNvPr>
          <p:cNvPicPr>
            <a:picLocks noChangeAspect="1"/>
          </p:cNvPicPr>
          <p:nvPr/>
        </p:nvPicPr>
        <p:blipFill>
          <a:blip r:embed="rId3"/>
          <a:stretch>
            <a:fillRect/>
          </a:stretch>
        </p:blipFill>
        <p:spPr>
          <a:xfrm>
            <a:off x="7554619" y="2566627"/>
            <a:ext cx="4391444" cy="2705669"/>
          </a:xfrm>
          <a:prstGeom prst="rect">
            <a:avLst/>
          </a:prstGeom>
        </p:spPr>
      </p:pic>
    </p:spTree>
    <p:extLst>
      <p:ext uri="{BB962C8B-B14F-4D97-AF65-F5344CB8AC3E}">
        <p14:creationId xmlns:p14="http://schemas.microsoft.com/office/powerpoint/2010/main" val="42154690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90527" y="1437259"/>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Buck Converter Operation – Pulse High</a:t>
            </a:r>
          </a:p>
        </p:txBody>
      </p:sp>
      <p:sp>
        <p:nvSpPr>
          <p:cNvPr id="8" name="TextBox 7">
            <a:extLst>
              <a:ext uri="{FF2B5EF4-FFF2-40B4-BE49-F238E27FC236}">
                <a16:creationId xmlns:a16="http://schemas.microsoft.com/office/drawing/2014/main" id="{71E8A3FC-C122-06EC-04A2-E49B65CD95E3}"/>
              </a:ext>
            </a:extLst>
          </p:cNvPr>
          <p:cNvSpPr txBox="1"/>
          <p:nvPr/>
        </p:nvSpPr>
        <p:spPr>
          <a:xfrm>
            <a:off x="1380757" y="2536792"/>
            <a:ext cx="8229901" cy="2568717"/>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200" b="0" i="0" dirty="0">
                <a:solidFill>
                  <a:srgbClr val="000000"/>
                </a:solidFill>
                <a:effectLst/>
                <a:latin typeface="Book Antiqua" panose="02040602050305030304" pitchFamily="18" charset="0"/>
                <a:ea typeface="Cambria" panose="02040503050406030204" pitchFamily="18" charset="0"/>
              </a:rPr>
              <a:t>Initially, inductor resists the change in current </a:t>
            </a:r>
          </a:p>
          <a:p>
            <a:pPr marL="1257300" lvl="2" indent="-342900" algn="just">
              <a:lnSpc>
                <a:spcPct val="150000"/>
              </a:lnSpc>
              <a:buFont typeface="Cambria" panose="02040503050406030204" pitchFamily="18" charset="0"/>
              <a:buChar char="─"/>
            </a:pPr>
            <a:r>
              <a:rPr lang="en-GB" sz="2200" b="0" i="0" dirty="0">
                <a:solidFill>
                  <a:srgbClr val="000000"/>
                </a:solidFill>
                <a:effectLst/>
                <a:latin typeface="Book Antiqua" panose="02040602050305030304" pitchFamily="18" charset="0"/>
                <a:ea typeface="Cambria" panose="02040503050406030204" pitchFamily="18" charset="0"/>
              </a:rPr>
              <a:t> The current to the load will increase.</a:t>
            </a:r>
          </a:p>
          <a:p>
            <a:pPr marL="1257300" lvl="2" indent="-342900" algn="just">
              <a:lnSpc>
                <a:spcPct val="150000"/>
              </a:lnSpc>
              <a:buFont typeface="Cambria" panose="02040503050406030204" pitchFamily="18" charset="0"/>
              <a:buChar char="─"/>
            </a:pPr>
            <a:r>
              <a:rPr lang="en-GB" sz="2200" dirty="0">
                <a:solidFill>
                  <a:srgbClr val="000000"/>
                </a:solidFill>
                <a:latin typeface="Book Antiqua" panose="02040602050305030304" pitchFamily="18" charset="0"/>
                <a:ea typeface="Cambria" panose="02040503050406030204" pitchFamily="18" charset="0"/>
              </a:rPr>
              <a:t>T</a:t>
            </a:r>
            <a:r>
              <a:rPr lang="en-GB" sz="2200" b="0" i="0" dirty="0">
                <a:solidFill>
                  <a:srgbClr val="000000"/>
                </a:solidFill>
                <a:effectLst/>
                <a:latin typeface="Book Antiqua" panose="02040602050305030304" pitchFamily="18" charset="0"/>
                <a:ea typeface="Cambria" panose="02040503050406030204" pitchFamily="18" charset="0"/>
              </a:rPr>
              <a:t>he charge on the capacitor is built up gradually up to the supply voltage. </a:t>
            </a:r>
          </a:p>
          <a:p>
            <a:pPr marL="285750" indent="-285750" algn="just">
              <a:lnSpc>
                <a:spcPct val="150000"/>
              </a:lnSpc>
              <a:buFont typeface="Arial" panose="020B0604020202020204" pitchFamily="34" charset="0"/>
              <a:buChar char="•"/>
            </a:pPr>
            <a:endParaRPr lang="en-GB" sz="2200" dirty="0">
              <a:latin typeface="Book Antiqua" panose="020406020503050303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5FD6FECF-D968-191E-592A-436A057D36B7}"/>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33165735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90527" y="1437259"/>
            <a:ext cx="797052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Buck Converter Operation – Pulse Low</a:t>
            </a:r>
          </a:p>
        </p:txBody>
      </p:sp>
      <p:sp>
        <p:nvSpPr>
          <p:cNvPr id="8" name="TextBox 7">
            <a:extLst>
              <a:ext uri="{FF2B5EF4-FFF2-40B4-BE49-F238E27FC236}">
                <a16:creationId xmlns:a16="http://schemas.microsoft.com/office/drawing/2014/main" id="{71E8A3FC-C122-06EC-04A2-E49B65CD95E3}"/>
              </a:ext>
            </a:extLst>
          </p:cNvPr>
          <p:cNvSpPr txBox="1"/>
          <p:nvPr/>
        </p:nvSpPr>
        <p:spPr>
          <a:xfrm>
            <a:off x="1052721" y="2621702"/>
            <a:ext cx="5713840" cy="2369816"/>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200" b="0" i="0" dirty="0">
                <a:solidFill>
                  <a:srgbClr val="000000"/>
                </a:solidFill>
                <a:effectLst/>
                <a:latin typeface="Book Antiqua" panose="02040602050305030304" pitchFamily="18" charset="0"/>
                <a:ea typeface="Cambria" panose="02040503050406030204" pitchFamily="18" charset="0"/>
              </a:rPr>
              <a:t>When the pulse becomes LOW, </a:t>
            </a:r>
            <a:endParaRPr lang="en-GB" sz="2200" dirty="0">
              <a:solidFill>
                <a:srgbClr val="000000"/>
              </a:solidFill>
              <a:latin typeface="Book Antiqua" panose="02040602050305030304" pitchFamily="18" charset="0"/>
              <a:ea typeface="Cambria" panose="02040503050406030204" pitchFamily="18" charset="0"/>
            </a:endParaRPr>
          </a:p>
          <a:p>
            <a:pPr lvl="1" algn="just">
              <a:lnSpc>
                <a:spcPct val="150000"/>
              </a:lnSpc>
            </a:pPr>
            <a:r>
              <a:rPr lang="en-GB" sz="2200" b="0" i="0" dirty="0">
                <a:solidFill>
                  <a:srgbClr val="000000"/>
                </a:solidFill>
                <a:effectLst/>
                <a:latin typeface="Book Antiqua" panose="02040602050305030304" pitchFamily="18" charset="0"/>
                <a:ea typeface="Cambria" panose="02040503050406030204" pitchFamily="18" charset="0"/>
              </a:rPr>
              <a:t>	- Transistor is turned OFF. </a:t>
            </a:r>
          </a:p>
          <a:p>
            <a:pPr marL="285750" indent="-285750" algn="just">
              <a:lnSpc>
                <a:spcPct val="200000"/>
              </a:lnSpc>
              <a:buFont typeface="Arial" panose="020B0604020202020204" pitchFamily="34" charset="0"/>
              <a:buChar char="•"/>
            </a:pPr>
            <a:r>
              <a:rPr lang="en-GB" sz="2200" b="0" i="0" dirty="0">
                <a:solidFill>
                  <a:srgbClr val="000000"/>
                </a:solidFill>
                <a:effectLst/>
                <a:latin typeface="Book Antiqua" panose="02040602050305030304" pitchFamily="18" charset="0"/>
                <a:ea typeface="Cambria" panose="02040503050406030204" pitchFamily="18" charset="0"/>
              </a:rPr>
              <a:t>The magnetic field starts collapsing </a:t>
            </a:r>
            <a:r>
              <a:rPr lang="en-GB" sz="2200" dirty="0">
                <a:solidFill>
                  <a:srgbClr val="000000"/>
                </a:solidFill>
                <a:latin typeface="Book Antiqua" panose="02040602050305030304" pitchFamily="18" charset="0"/>
                <a:ea typeface="Cambria" panose="02040503050406030204" pitchFamily="18" charset="0"/>
              </a:rPr>
              <a:t>&amp; </a:t>
            </a:r>
            <a:r>
              <a:rPr lang="en-GB" sz="2200" b="0" i="0" dirty="0">
                <a:solidFill>
                  <a:srgbClr val="000000"/>
                </a:solidFill>
                <a:effectLst/>
                <a:latin typeface="Book Antiqua" panose="02040602050305030304" pitchFamily="18" charset="0"/>
                <a:ea typeface="Cambria" panose="02040503050406030204" pitchFamily="18" charset="0"/>
              </a:rPr>
              <a:t>releases the energy back into the circuit. </a:t>
            </a:r>
          </a:p>
        </p:txBody>
      </p:sp>
      <p:pic>
        <p:nvPicPr>
          <p:cNvPr id="6" name="Picture 5">
            <a:extLst>
              <a:ext uri="{FF2B5EF4-FFF2-40B4-BE49-F238E27FC236}">
                <a16:creationId xmlns:a16="http://schemas.microsoft.com/office/drawing/2014/main" id="{440856CB-428A-3667-E56C-E3390A95ADCA}"/>
              </a:ext>
            </a:extLst>
          </p:cNvPr>
          <p:cNvPicPr>
            <a:picLocks noChangeAspect="1"/>
          </p:cNvPicPr>
          <p:nvPr/>
        </p:nvPicPr>
        <p:blipFill>
          <a:blip r:embed="rId3"/>
          <a:stretch>
            <a:fillRect/>
          </a:stretch>
        </p:blipFill>
        <p:spPr>
          <a:xfrm>
            <a:off x="7005320" y="2734888"/>
            <a:ext cx="5019040" cy="2832729"/>
          </a:xfrm>
          <a:prstGeom prst="rect">
            <a:avLst/>
          </a:prstGeom>
        </p:spPr>
      </p:pic>
      <p:sp>
        <p:nvSpPr>
          <p:cNvPr id="3" name="Footer Placeholder 3">
            <a:extLst>
              <a:ext uri="{FF2B5EF4-FFF2-40B4-BE49-F238E27FC236}">
                <a16:creationId xmlns:a16="http://schemas.microsoft.com/office/drawing/2014/main" id="{11F5BEA7-6534-C841-B8A5-59C11000D9A0}"/>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2531988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44143" y="1193374"/>
            <a:ext cx="797052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Buck Converter Operation – Pulse Low</a:t>
            </a:r>
          </a:p>
        </p:txBody>
      </p:sp>
      <p:sp>
        <p:nvSpPr>
          <p:cNvPr id="7" name="TextBox 6">
            <a:extLst>
              <a:ext uri="{FF2B5EF4-FFF2-40B4-BE49-F238E27FC236}">
                <a16:creationId xmlns:a16="http://schemas.microsoft.com/office/drawing/2014/main" id="{5E47F622-39D3-843D-5A59-B750E9974454}"/>
              </a:ext>
            </a:extLst>
          </p:cNvPr>
          <p:cNvSpPr txBox="1"/>
          <p:nvPr/>
        </p:nvSpPr>
        <p:spPr>
          <a:xfrm>
            <a:off x="1170019" y="1778149"/>
            <a:ext cx="10294664" cy="4612738"/>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200" b="0" i="0" dirty="0">
                <a:solidFill>
                  <a:srgbClr val="000000"/>
                </a:solidFill>
                <a:effectLst/>
                <a:latin typeface="Book Antiqua" panose="02040602050305030304" pitchFamily="18" charset="0"/>
                <a:ea typeface="Cambria" panose="02040503050406030204" pitchFamily="18" charset="0"/>
              </a:rPr>
              <a:t>The inductor’s voltage polarity is reversed.</a:t>
            </a:r>
          </a:p>
          <a:p>
            <a:pPr marL="285750" indent="-285750" algn="just">
              <a:lnSpc>
                <a:spcPct val="150000"/>
              </a:lnSpc>
              <a:buFont typeface="Arial" panose="020B0604020202020204" pitchFamily="34" charset="0"/>
              <a:buChar char="•"/>
            </a:pPr>
            <a:r>
              <a:rPr lang="en-GB" sz="2200" dirty="0">
                <a:solidFill>
                  <a:srgbClr val="000000"/>
                </a:solidFill>
                <a:latin typeface="Book Antiqua" panose="02040602050305030304" pitchFamily="18" charset="0"/>
                <a:ea typeface="Cambria" panose="02040503050406030204" pitchFamily="18" charset="0"/>
              </a:rPr>
              <a:t>T</a:t>
            </a:r>
            <a:r>
              <a:rPr lang="en-GB" sz="2200" b="0" i="0" dirty="0">
                <a:solidFill>
                  <a:srgbClr val="000000"/>
                </a:solidFill>
                <a:effectLst/>
                <a:latin typeface="Book Antiqua" panose="02040602050305030304" pitchFamily="18" charset="0"/>
                <a:ea typeface="Cambria" panose="02040503050406030204" pitchFamily="18" charset="0"/>
              </a:rPr>
              <a:t>he diode D is forward biased</a:t>
            </a:r>
          </a:p>
          <a:p>
            <a:pPr marL="1703388" lvl="1" indent="-342900" algn="just">
              <a:lnSpc>
                <a:spcPct val="150000"/>
              </a:lnSpc>
              <a:buFont typeface="Cambria" panose="02040503050406030204" pitchFamily="18" charset="0"/>
              <a:buChar char="─"/>
            </a:pPr>
            <a:r>
              <a:rPr lang="en-GB" sz="2200" b="0" i="0" dirty="0">
                <a:solidFill>
                  <a:srgbClr val="000000"/>
                </a:solidFill>
                <a:effectLst/>
                <a:latin typeface="Book Antiqua" panose="02040602050305030304" pitchFamily="18" charset="0"/>
                <a:ea typeface="Cambria" panose="02040503050406030204" pitchFamily="18" charset="0"/>
              </a:rPr>
              <a:t>Inductor energy sustains current through the load and diode.</a:t>
            </a:r>
          </a:p>
          <a:p>
            <a:pPr marL="358775" lvl="1" indent="-342900" algn="just">
              <a:lnSpc>
                <a:spcPct val="15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rPr>
              <a:t>When energy from inductor is completely utilized, </a:t>
            </a:r>
          </a:p>
          <a:p>
            <a:pPr marL="1730375" lvl="4" indent="-342900" algn="just">
              <a:lnSpc>
                <a:spcPct val="150000"/>
              </a:lnSpc>
              <a:buFont typeface="Cambria" panose="02040503050406030204" pitchFamily="18" charset="0"/>
              <a:buChar char="─"/>
            </a:pPr>
            <a:r>
              <a:rPr lang="en-GB" sz="2200" dirty="0">
                <a:latin typeface="Book Antiqua" panose="02040602050305030304" pitchFamily="18" charset="0"/>
                <a:ea typeface="Cambria" panose="02040503050406030204" pitchFamily="18" charset="0"/>
              </a:rPr>
              <a:t>Capacitor starts discharging and acts as the main source of supply until the transistor is turned ON. </a:t>
            </a:r>
          </a:p>
          <a:p>
            <a:pPr marL="285750" indent="-285750" algn="just">
              <a:lnSpc>
                <a:spcPct val="15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rPr>
              <a:t>When the transistor is turned ON, </a:t>
            </a:r>
          </a:p>
          <a:p>
            <a:pPr marL="1714500" lvl="3" indent="-342900" algn="just">
              <a:lnSpc>
                <a:spcPct val="150000"/>
              </a:lnSpc>
              <a:buFont typeface="Cambria" panose="02040503050406030204" pitchFamily="18" charset="0"/>
              <a:buChar char="─"/>
            </a:pPr>
            <a:r>
              <a:rPr lang="en-GB" sz="2200" dirty="0">
                <a:latin typeface="Book Antiqua" panose="02040602050305030304" pitchFamily="18" charset="0"/>
                <a:ea typeface="Cambria" panose="02040503050406030204" pitchFamily="18" charset="0"/>
              </a:rPr>
              <a:t>it will once again supply current to inductor, capacitor and load and the process continues.</a:t>
            </a:r>
          </a:p>
        </p:txBody>
      </p:sp>
      <p:sp>
        <p:nvSpPr>
          <p:cNvPr id="3" name="Footer Placeholder 3">
            <a:extLst>
              <a:ext uri="{FF2B5EF4-FFF2-40B4-BE49-F238E27FC236}">
                <a16:creationId xmlns:a16="http://schemas.microsoft.com/office/drawing/2014/main" id="{7973F4D0-D535-7833-C67D-39BD292A15F5}"/>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28790132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54967" y="1329535"/>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Buck Converter </a:t>
            </a: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EE13E337-82D5-2C2E-9299-F80770FD90D4}"/>
                  </a:ext>
                </a:extLst>
              </p:cNvPr>
              <p:cNvSpPr txBox="1"/>
              <p:nvPr/>
            </p:nvSpPr>
            <p:spPr>
              <a:xfrm>
                <a:off x="629863" y="2534042"/>
                <a:ext cx="11884633" cy="3297121"/>
              </a:xfrm>
              <a:prstGeom prst="rect">
                <a:avLst/>
              </a:prstGeom>
              <a:noFill/>
            </p:spPr>
            <p:txBody>
              <a:bodyPr wrap="square">
                <a:spAutoFit/>
              </a:bodyPr>
              <a:lstStyle/>
              <a:p>
                <a:pPr marL="342900" indent="-342900" algn="l">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The output voltage is dependent on the ON and OFF time.</a:t>
                </a:r>
              </a:p>
              <a:p>
                <a:pPr lvl="1">
                  <a:lnSpc>
                    <a:spcPct val="150000"/>
                  </a:lnSpc>
                </a:pPr>
                <a:r>
                  <a:rPr lang="en-GB" sz="2400" b="0" i="0" dirty="0">
                    <a:solidFill>
                      <a:srgbClr val="000000"/>
                    </a:solidFill>
                    <a:effectLst/>
                    <a:latin typeface="Cambria" panose="02040503050406030204" pitchFamily="18" charset="0"/>
                    <a:ea typeface="Cambria" panose="02040503050406030204" pitchFamily="18" charset="0"/>
                  </a:rPr>
                  <a:t> The formula for output voltage is</a:t>
                </a:r>
                <a:endParaRPr lang="en-GB" sz="2400" b="0" i="0" dirty="0">
                  <a:solidFill>
                    <a:srgbClr val="34444C"/>
                  </a:solidFill>
                  <a:effectLst/>
                  <a:latin typeface="Cambria" panose="02040503050406030204" pitchFamily="18" charset="0"/>
                  <a:ea typeface="Cambria" panose="02040503050406030204" pitchFamily="18" charset="0"/>
                </a:endParaRPr>
              </a:p>
              <a:p>
                <a:pPr algn="ctr">
                  <a:lnSpc>
                    <a:spcPct val="150000"/>
                  </a:lnSpc>
                </a:pPr>
                <a:endParaRPr lang="en-GB" sz="2400" b="1" i="0" dirty="0">
                  <a:solidFill>
                    <a:srgbClr val="000000"/>
                  </a:solidFill>
                  <a:effectLst/>
                  <a:latin typeface="Cambria" panose="02040503050406030204" pitchFamily="18" charset="0"/>
                  <a:ea typeface="Cambria" panose="02040503050406030204" pitchFamily="18" charset="0"/>
                </a:endParaRPr>
              </a:p>
              <a:p>
                <a:pPr algn="ctr">
                  <a:lnSpc>
                    <a:spcPct val="150000"/>
                  </a:lnSpc>
                  <a:tabLst>
                    <a:tab pos="2151063" algn="l"/>
                    <a:tab pos="3587750" algn="l"/>
                  </a:tabLst>
                </a:pPr>
                <a14:m>
                  <m:oMathPara xmlns:m="http://schemas.openxmlformats.org/officeDocument/2006/math">
                    <m:oMathParaPr>
                      <m:jc m:val="centerGroup"/>
                    </m:oMathParaPr>
                    <m:oMath xmlns:m="http://schemas.openxmlformats.org/officeDocument/2006/math">
                      <m:sSub>
                        <m:sSubPr>
                          <m:ctrlPr>
                            <a:rPr lang="en-GB" sz="1800" b="1"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b="1" i="1">
                              <a:effectLst/>
                              <a:latin typeface="Cambria Math" panose="02040503050406030204" pitchFamily="18" charset="0"/>
                              <a:ea typeface="DengXian" panose="02010600030101010101" pitchFamily="2" charset="-122"/>
                              <a:cs typeface="Arial" panose="020B0604020202020204" pitchFamily="34" charset="0"/>
                            </a:rPr>
                            <m:t>𝑽</m:t>
                          </m:r>
                        </m:e>
                        <m:sub>
                          <m:r>
                            <a:rPr lang="en-GB" sz="1800" b="1" i="1">
                              <a:effectLst/>
                              <a:latin typeface="Cambria Math" panose="02040503050406030204" pitchFamily="18" charset="0"/>
                              <a:ea typeface="DengXian" panose="02010600030101010101" pitchFamily="2" charset="-122"/>
                              <a:cs typeface="Arial" panose="020B0604020202020204" pitchFamily="34" charset="0"/>
                            </a:rPr>
                            <m:t>𝑶𝑼𝑻</m:t>
                          </m:r>
                        </m:sub>
                      </m:sSub>
                      <m:r>
                        <a:rPr lang="en-GB" sz="1800" b="1" i="1">
                          <a:effectLst/>
                          <a:latin typeface="Cambria Math" panose="02040503050406030204" pitchFamily="18" charset="0"/>
                          <a:ea typeface="DengXian" panose="02010600030101010101" pitchFamily="2" charset="-122"/>
                          <a:cs typeface="Arial" panose="020B0604020202020204" pitchFamily="34" charset="0"/>
                        </a:rPr>
                        <m:t>=</m:t>
                      </m:r>
                      <m:r>
                        <a:rPr lang="en-GB" sz="1800" b="1" i="1">
                          <a:effectLst/>
                          <a:latin typeface="Cambria Math" panose="02040503050406030204" pitchFamily="18" charset="0"/>
                          <a:ea typeface="DengXian" panose="02010600030101010101" pitchFamily="2" charset="-122"/>
                          <a:cs typeface="Arial" panose="020B0604020202020204" pitchFamily="34" charset="0"/>
                        </a:rPr>
                        <m:t>𝑫</m:t>
                      </m:r>
                      <m:r>
                        <a:rPr lang="en-GB" sz="1800" b="1" i="1">
                          <a:effectLst/>
                          <a:latin typeface="Cambria Math" panose="02040503050406030204" pitchFamily="18" charset="0"/>
                          <a:ea typeface="DengXian" panose="02010600030101010101" pitchFamily="2" charset="-122"/>
                          <a:cs typeface="Arial" panose="020B0604020202020204" pitchFamily="34" charset="0"/>
                        </a:rPr>
                        <m:t> </m:t>
                      </m:r>
                      <m:r>
                        <a:rPr lang="en-GB" sz="1800" b="1" i="1">
                          <a:effectLst/>
                          <a:latin typeface="Cambria Math" panose="02040503050406030204" pitchFamily="18" charset="0"/>
                          <a:ea typeface="DengXian" panose="02010600030101010101" pitchFamily="2" charset="-122"/>
                          <a:cs typeface="Arial" panose="020B0604020202020204" pitchFamily="34" charset="0"/>
                        </a:rPr>
                        <m:t>𝑿</m:t>
                      </m:r>
                      <m:r>
                        <a:rPr lang="en-GB" sz="1800" b="1" i="1">
                          <a:effectLst/>
                          <a:latin typeface="Cambria Math" panose="02040503050406030204" pitchFamily="18" charset="0"/>
                          <a:ea typeface="DengXian" panose="02010600030101010101" pitchFamily="2" charset="-122"/>
                          <a:cs typeface="Arial" panose="020B0604020202020204" pitchFamily="34" charset="0"/>
                        </a:rPr>
                        <m:t> </m:t>
                      </m:r>
                      <m:sSub>
                        <m:sSubPr>
                          <m:ctrlPr>
                            <a:rPr lang="en-GB" sz="1800" b="1" i="1">
                              <a:effectLst/>
                              <a:latin typeface="Cambria Math" panose="02040503050406030204" pitchFamily="18" charset="0"/>
                              <a:ea typeface="DengXian" panose="02010600030101010101" pitchFamily="2" charset="-122"/>
                              <a:cs typeface="Arial" panose="020B0604020202020204" pitchFamily="34" charset="0"/>
                            </a:rPr>
                          </m:ctrlPr>
                        </m:sSubPr>
                        <m:e>
                          <m:r>
                            <a:rPr lang="en-GB" sz="1800" b="1" i="1">
                              <a:effectLst/>
                              <a:latin typeface="Cambria Math" panose="02040503050406030204" pitchFamily="18" charset="0"/>
                              <a:ea typeface="DengXian" panose="02010600030101010101" pitchFamily="2" charset="-122"/>
                              <a:cs typeface="Arial" panose="020B0604020202020204" pitchFamily="34" charset="0"/>
                            </a:rPr>
                            <m:t>𝑽</m:t>
                          </m:r>
                        </m:e>
                        <m:sub>
                          <m:r>
                            <a:rPr lang="en-GB" sz="1800" b="1" i="1">
                              <a:effectLst/>
                              <a:latin typeface="Cambria Math" panose="02040503050406030204" pitchFamily="18" charset="0"/>
                              <a:ea typeface="DengXian" panose="02010600030101010101" pitchFamily="2" charset="-122"/>
                              <a:cs typeface="Arial" panose="020B0604020202020204" pitchFamily="34" charset="0"/>
                            </a:rPr>
                            <m:t>𝑰𝑵</m:t>
                          </m:r>
                        </m:sub>
                      </m:sSub>
                    </m:oMath>
                  </m:oMathPara>
                </a14:m>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gn="ctr">
                  <a:lnSpc>
                    <a:spcPct val="150000"/>
                  </a:lnSpc>
                  <a:tabLst>
                    <a:tab pos="2151063" algn="l"/>
                    <a:tab pos="3587750" algn="l"/>
                  </a:tabLst>
                </a:pPr>
                <a:r>
                  <a:rPr lang="en-GB" sz="2400" dirty="0">
                    <a:solidFill>
                      <a:schemeClr val="tx1"/>
                    </a:solidFill>
                    <a:latin typeface="Cambria" panose="02040503050406030204" pitchFamily="18" charset="0"/>
                    <a:ea typeface="Cambria" panose="02040503050406030204" pitchFamily="18" charset="0"/>
                  </a:rPr>
                  <a:t>where, </a:t>
                </a:r>
                <a14:m>
                  <m:oMath xmlns:m="http://schemas.openxmlformats.org/officeDocument/2006/math">
                    <m:r>
                      <a:rPr lang="en-GB" sz="1800" i="1" smtClean="0">
                        <a:solidFill>
                          <a:schemeClr val="tx1"/>
                        </a:solidFill>
                        <a:effectLst/>
                        <a:latin typeface="Cambria Math" panose="02040503050406030204" pitchFamily="18" charset="0"/>
                        <a:ea typeface="DengXian" panose="02010600030101010101" pitchFamily="2" charset="-122"/>
                        <a:cs typeface="Arial" panose="020B0604020202020204" pitchFamily="34" charset="0"/>
                      </a:rPr>
                      <m:t>𝐷</m:t>
                    </m:r>
                    <m:r>
                      <a:rPr lang="en-GB" sz="1800" i="1" smtClean="0">
                        <a:solidFill>
                          <a:schemeClr val="tx1"/>
                        </a:solidFill>
                        <a:effectLst/>
                        <a:latin typeface="Cambria Math" panose="02040503050406030204" pitchFamily="18" charset="0"/>
                        <a:ea typeface="DengXian" panose="02010600030101010101" pitchFamily="2" charset="-122"/>
                        <a:cs typeface="Arial" panose="020B0604020202020204" pitchFamily="34" charset="0"/>
                      </a:rPr>
                      <m:t>= </m:t>
                    </m:r>
                    <m:f>
                      <m:fPr>
                        <m:ctrlP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𝑇</m:t>
                            </m:r>
                          </m:e>
                          <m:sub>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𝑂𝑁</m:t>
                            </m:r>
                          </m:sub>
                        </m:sSub>
                      </m:num>
                      <m:den>
                        <m:sSub>
                          <m:sSubPr>
                            <m:ctrlP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𝑇</m:t>
                            </m:r>
                          </m:e>
                          <m:sub>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𝑂𝑁</m:t>
                            </m:r>
                          </m:sub>
                        </m:sSub>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𝑇</m:t>
                            </m:r>
                          </m:e>
                          <m:sub>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𝑂𝐹𝐹</m:t>
                            </m:r>
                          </m:sub>
                        </m:sSub>
                      </m:den>
                    </m:f>
                  </m:oMath>
                </a14:m>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gn="ctr">
                  <a:lnSpc>
                    <a:spcPct val="150000"/>
                  </a:lnSpc>
                </a:pPr>
                <a:endParaRPr lang="en-GB" sz="2400" b="0" i="0" dirty="0">
                  <a:solidFill>
                    <a:srgbClr val="34444C"/>
                  </a:solidFill>
                  <a:effectLst/>
                  <a:latin typeface="Cambria" panose="02040503050406030204" pitchFamily="18" charset="0"/>
                  <a:ea typeface="Cambria" panose="02040503050406030204" pitchFamily="18" charset="0"/>
                </a:endParaRPr>
              </a:p>
            </p:txBody>
          </p:sp>
        </mc:Choice>
        <mc:Fallback xmlns="">
          <p:sp>
            <p:nvSpPr>
              <p:cNvPr id="6" name="TextBox 5">
                <a:extLst>
                  <a:ext uri="{FF2B5EF4-FFF2-40B4-BE49-F238E27FC236}">
                    <a16:creationId xmlns:a16="http://schemas.microsoft.com/office/drawing/2014/main" id="{EE13E337-82D5-2C2E-9299-F80770FD90D4}"/>
                  </a:ext>
                </a:extLst>
              </p:cNvPr>
              <p:cNvSpPr txBox="1">
                <a:spLocks noRot="1" noChangeAspect="1" noMove="1" noResize="1" noEditPoints="1" noAdjustHandles="1" noChangeArrowheads="1" noChangeShapeType="1" noTextEdit="1"/>
              </p:cNvSpPr>
              <p:nvPr/>
            </p:nvSpPr>
            <p:spPr>
              <a:xfrm>
                <a:off x="629863" y="2534042"/>
                <a:ext cx="11884633" cy="3297121"/>
              </a:xfrm>
              <a:prstGeom prst="rect">
                <a:avLst/>
              </a:prstGeom>
              <a:blipFill>
                <a:blip r:embed="rId3"/>
                <a:stretch>
                  <a:fillRect l="-667"/>
                </a:stretch>
              </a:blipFill>
            </p:spPr>
            <p:txBody>
              <a:bodyPr/>
              <a:lstStyle/>
              <a:p>
                <a:r>
                  <a:rPr lang="en-GB">
                    <a:noFill/>
                  </a:rPr>
                  <a:t> </a:t>
                </a:r>
              </a:p>
            </p:txBody>
          </p:sp>
        </mc:Fallback>
      </mc:AlternateContent>
      <p:sp>
        <p:nvSpPr>
          <p:cNvPr id="3" name="Footer Placeholder 3">
            <a:extLst>
              <a:ext uri="{FF2B5EF4-FFF2-40B4-BE49-F238E27FC236}">
                <a16:creationId xmlns:a16="http://schemas.microsoft.com/office/drawing/2014/main" id="{F7E06483-8AF9-837E-BE6A-B09F9CEFB5E9}"/>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20307998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72941" y="1569844"/>
            <a:ext cx="797052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Boost Converter (Step-Up Converters)</a:t>
            </a:r>
          </a:p>
        </p:txBody>
      </p:sp>
      <p:sp>
        <p:nvSpPr>
          <p:cNvPr id="6" name="TextBox 5">
            <a:extLst>
              <a:ext uri="{FF2B5EF4-FFF2-40B4-BE49-F238E27FC236}">
                <a16:creationId xmlns:a16="http://schemas.microsoft.com/office/drawing/2014/main" id="{EE13E337-82D5-2C2E-9299-F80770FD90D4}"/>
              </a:ext>
            </a:extLst>
          </p:cNvPr>
          <p:cNvSpPr txBox="1"/>
          <p:nvPr/>
        </p:nvSpPr>
        <p:spPr>
          <a:xfrm>
            <a:off x="356008" y="2455295"/>
            <a:ext cx="6353796" cy="3385479"/>
          </a:xfrm>
          <a:prstGeom prst="rect">
            <a:avLst/>
          </a:prstGeom>
          <a:noFill/>
        </p:spPr>
        <p:txBody>
          <a:bodyPr wrap="square">
            <a:spAutoFit/>
          </a:bodyPr>
          <a:lstStyle/>
          <a:p>
            <a:pPr marL="342900" indent="-342900" algn="just">
              <a:lnSpc>
                <a:spcPct val="200000"/>
              </a:lnSpc>
              <a:buFont typeface="Arial" panose="020B0604020202020204" pitchFamily="34" charset="0"/>
              <a:buChar char="•"/>
            </a:pPr>
            <a:r>
              <a:rPr lang="en-GB" sz="2200" b="0" i="0" dirty="0">
                <a:solidFill>
                  <a:srgbClr val="000000"/>
                </a:solidFill>
                <a:effectLst/>
                <a:latin typeface="Book Antiqua" panose="02040602050305030304" pitchFamily="18" charset="0"/>
                <a:ea typeface="Cambria" panose="02040503050406030204" pitchFamily="18" charset="0"/>
              </a:rPr>
              <a:t>A Boost Converter boosts the output voltage with respect to the input voltage. </a:t>
            </a:r>
          </a:p>
          <a:p>
            <a:pPr marL="342900" indent="-342900" algn="just">
              <a:lnSpc>
                <a:spcPct val="200000"/>
              </a:lnSpc>
              <a:buFont typeface="Arial" panose="020B0604020202020204" pitchFamily="34" charset="0"/>
              <a:buChar char="•"/>
            </a:pPr>
            <a:r>
              <a:rPr lang="en-GB" sz="2200" dirty="0" err="1">
                <a:solidFill>
                  <a:srgbClr val="000000"/>
                </a:solidFill>
                <a:latin typeface="Book Antiqua" panose="02040602050305030304" pitchFamily="18" charset="0"/>
                <a:ea typeface="Cambria" panose="02040503050406030204" pitchFamily="18" charset="0"/>
              </a:rPr>
              <a:t>Eg</a:t>
            </a:r>
            <a:r>
              <a:rPr lang="en-GB" sz="2200" dirty="0">
                <a:solidFill>
                  <a:srgbClr val="000000"/>
                </a:solidFill>
                <a:latin typeface="Book Antiqua" panose="02040602050305030304" pitchFamily="18" charset="0"/>
                <a:ea typeface="Cambria" panose="02040503050406030204" pitchFamily="18" charset="0"/>
              </a:rPr>
              <a:t>: Laptop Chargers in Cars ; </a:t>
            </a:r>
            <a:r>
              <a:rPr lang="en-GB" sz="2200" b="0" i="0" dirty="0">
                <a:solidFill>
                  <a:srgbClr val="000000"/>
                </a:solidFill>
                <a:effectLst/>
                <a:latin typeface="Book Antiqua" panose="02040602050305030304" pitchFamily="18" charset="0"/>
                <a:ea typeface="Cambria" panose="02040503050406030204" pitchFamily="18" charset="0"/>
              </a:rPr>
              <a:t>Typical Car batteries provide 12V and Laptops require anywhere between 18 to 22V. </a:t>
            </a:r>
            <a:endParaRPr lang="en-GB" sz="2200" b="0" i="0" dirty="0">
              <a:solidFill>
                <a:srgbClr val="34444C"/>
              </a:solidFill>
              <a:effectLst/>
              <a:latin typeface="Book Antiqua" panose="020406020503050303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C6B0619F-A45C-0959-4091-25B2C1D31CCC}"/>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pic>
        <p:nvPicPr>
          <p:cNvPr id="7" name="Picture 6">
            <a:extLst>
              <a:ext uri="{FF2B5EF4-FFF2-40B4-BE49-F238E27FC236}">
                <a16:creationId xmlns:a16="http://schemas.microsoft.com/office/drawing/2014/main" id="{7B9F9A3F-F186-4D60-9A00-D42A3E9EAA66}"/>
              </a:ext>
            </a:extLst>
          </p:cNvPr>
          <p:cNvPicPr>
            <a:picLocks noChangeAspect="1"/>
          </p:cNvPicPr>
          <p:nvPr/>
        </p:nvPicPr>
        <p:blipFill>
          <a:blip r:embed="rId3"/>
          <a:stretch>
            <a:fillRect/>
          </a:stretch>
        </p:blipFill>
        <p:spPr>
          <a:xfrm>
            <a:off x="6891521" y="2763369"/>
            <a:ext cx="4944471" cy="1900599"/>
          </a:xfrm>
          <a:prstGeom prst="rect">
            <a:avLst/>
          </a:prstGeom>
        </p:spPr>
      </p:pic>
    </p:spTree>
    <p:extLst>
      <p:ext uri="{BB962C8B-B14F-4D97-AF65-F5344CB8AC3E}">
        <p14:creationId xmlns:p14="http://schemas.microsoft.com/office/powerpoint/2010/main" val="11055569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13</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47148" y="1421899"/>
            <a:ext cx="797052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Boost Converter Operation- Pulse High</a:t>
            </a:r>
          </a:p>
        </p:txBody>
      </p:sp>
      <p:sp>
        <p:nvSpPr>
          <p:cNvPr id="6" name="TextBox 5">
            <a:extLst>
              <a:ext uri="{FF2B5EF4-FFF2-40B4-BE49-F238E27FC236}">
                <a16:creationId xmlns:a16="http://schemas.microsoft.com/office/drawing/2014/main" id="{EE13E337-82D5-2C2E-9299-F80770FD90D4}"/>
              </a:ext>
            </a:extLst>
          </p:cNvPr>
          <p:cNvSpPr txBox="1"/>
          <p:nvPr/>
        </p:nvSpPr>
        <p:spPr>
          <a:xfrm>
            <a:off x="380580" y="2117824"/>
            <a:ext cx="6888900" cy="4778937"/>
          </a:xfrm>
          <a:prstGeom prst="rect">
            <a:avLst/>
          </a:prstGeom>
          <a:noFill/>
        </p:spPr>
        <p:txBody>
          <a:bodyPr wrap="square">
            <a:spAutoFit/>
          </a:bodyPr>
          <a:lstStyle/>
          <a:p>
            <a:pPr marL="342900" indent="-342900" algn="just">
              <a:lnSpc>
                <a:spcPct val="200000"/>
              </a:lnSpc>
              <a:buFont typeface="Arial" panose="020B0604020202020204" pitchFamily="34" charset="0"/>
              <a:buChar char="•"/>
            </a:pPr>
            <a:r>
              <a:rPr lang="en-GB" sz="2200" b="0" i="0" dirty="0">
                <a:solidFill>
                  <a:srgbClr val="000000"/>
                </a:solidFill>
                <a:effectLst/>
                <a:latin typeface="Book Antiqua" panose="02040602050305030304" pitchFamily="18" charset="0"/>
                <a:ea typeface="Cambria" panose="02040503050406030204" pitchFamily="18" charset="0"/>
              </a:rPr>
              <a:t>When the pulse is HIGH, </a:t>
            </a:r>
            <a:endParaRPr lang="en-GB" sz="2200" dirty="0">
              <a:solidFill>
                <a:srgbClr val="000000"/>
              </a:solidFill>
              <a:latin typeface="Book Antiqua" panose="02040602050305030304" pitchFamily="18" charset="0"/>
              <a:ea typeface="Cambria" panose="02040503050406030204" pitchFamily="18" charset="0"/>
            </a:endParaRPr>
          </a:p>
          <a:p>
            <a:pPr marL="1257300" lvl="2" indent="-342900" algn="just">
              <a:lnSpc>
                <a:spcPct val="200000"/>
              </a:lnSpc>
              <a:buFont typeface="Cambria" panose="02040503050406030204" pitchFamily="18" charset="0"/>
              <a:buChar char="─"/>
            </a:pPr>
            <a:r>
              <a:rPr lang="en-GB" sz="2200" b="0" i="0" dirty="0">
                <a:solidFill>
                  <a:srgbClr val="000000"/>
                </a:solidFill>
                <a:effectLst/>
                <a:latin typeface="Book Antiqua" panose="02040602050305030304" pitchFamily="18" charset="0"/>
                <a:ea typeface="Cambria" panose="02040503050406030204" pitchFamily="18" charset="0"/>
              </a:rPr>
              <a:t> transistor is turned ON </a:t>
            </a:r>
          </a:p>
          <a:p>
            <a:pPr marL="1257300" lvl="2" indent="-342900" algn="just">
              <a:lnSpc>
                <a:spcPct val="200000"/>
              </a:lnSpc>
              <a:buFont typeface="Cambria" panose="02040503050406030204" pitchFamily="18" charset="0"/>
              <a:buChar char="─"/>
            </a:pPr>
            <a:r>
              <a:rPr lang="en-GB" sz="2200" b="0" i="0" dirty="0">
                <a:solidFill>
                  <a:srgbClr val="000000"/>
                </a:solidFill>
                <a:effectLst/>
                <a:latin typeface="Book Antiqua" panose="02040602050305030304" pitchFamily="18" charset="0"/>
                <a:ea typeface="Cambria" panose="02040503050406030204" pitchFamily="18" charset="0"/>
              </a:rPr>
              <a:t>a part of the circuit consisting of Inductor, Transistor and input supply. </a:t>
            </a:r>
          </a:p>
          <a:p>
            <a:pPr marL="342900" indent="-342900" algn="just">
              <a:lnSpc>
                <a:spcPct val="200000"/>
              </a:lnSpc>
              <a:buFont typeface="Arial" panose="020B0604020202020204" pitchFamily="34" charset="0"/>
              <a:buChar char="•"/>
            </a:pPr>
            <a:r>
              <a:rPr lang="en-GB" sz="2200" b="0" i="0" dirty="0">
                <a:solidFill>
                  <a:srgbClr val="000000"/>
                </a:solidFill>
                <a:effectLst/>
                <a:latin typeface="Book Antiqua" panose="02040602050305030304" pitchFamily="18" charset="0"/>
                <a:ea typeface="Cambria" panose="02040503050406030204" pitchFamily="18" charset="0"/>
              </a:rPr>
              <a:t>Current flows from the input through the inductor and transistor.</a:t>
            </a:r>
          </a:p>
          <a:p>
            <a:pPr marL="342900" indent="-342900" algn="just">
              <a:lnSpc>
                <a:spcPct val="200000"/>
              </a:lnSpc>
              <a:buFont typeface="Arial" panose="020B0604020202020204" pitchFamily="34" charset="0"/>
              <a:buChar char="•"/>
            </a:pPr>
            <a:endParaRPr lang="en-GB" sz="2400" b="0" i="0" dirty="0">
              <a:solidFill>
                <a:srgbClr val="000000"/>
              </a:solidFill>
              <a:effectLst/>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93728E7B-1EB3-DC69-5A62-2E0F12A662C1}"/>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pic>
        <p:nvPicPr>
          <p:cNvPr id="7" name="Picture 6">
            <a:extLst>
              <a:ext uri="{FF2B5EF4-FFF2-40B4-BE49-F238E27FC236}">
                <a16:creationId xmlns:a16="http://schemas.microsoft.com/office/drawing/2014/main" id="{8F6454D9-E1FD-14FF-4C52-BF8F8F92FE98}"/>
              </a:ext>
            </a:extLst>
          </p:cNvPr>
          <p:cNvPicPr>
            <a:picLocks noChangeAspect="1"/>
          </p:cNvPicPr>
          <p:nvPr/>
        </p:nvPicPr>
        <p:blipFill>
          <a:blip r:embed="rId3"/>
          <a:stretch>
            <a:fillRect/>
          </a:stretch>
        </p:blipFill>
        <p:spPr>
          <a:xfrm>
            <a:off x="7269480" y="2727060"/>
            <a:ext cx="4882087" cy="2124267"/>
          </a:xfrm>
          <a:prstGeom prst="rect">
            <a:avLst/>
          </a:prstGeom>
        </p:spPr>
      </p:pic>
    </p:spTree>
    <p:extLst>
      <p:ext uri="{BB962C8B-B14F-4D97-AF65-F5344CB8AC3E}">
        <p14:creationId xmlns:p14="http://schemas.microsoft.com/office/powerpoint/2010/main" val="27899714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14</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53454" y="1329116"/>
            <a:ext cx="797052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Boost Converter Operation- Pulse High</a:t>
            </a:r>
          </a:p>
        </p:txBody>
      </p:sp>
      <p:sp>
        <p:nvSpPr>
          <p:cNvPr id="6" name="TextBox 5">
            <a:extLst>
              <a:ext uri="{FF2B5EF4-FFF2-40B4-BE49-F238E27FC236}">
                <a16:creationId xmlns:a16="http://schemas.microsoft.com/office/drawing/2014/main" id="{EE13E337-82D5-2C2E-9299-F80770FD90D4}"/>
              </a:ext>
            </a:extLst>
          </p:cNvPr>
          <p:cNvSpPr txBox="1"/>
          <p:nvPr/>
        </p:nvSpPr>
        <p:spPr>
          <a:xfrm>
            <a:off x="346506" y="2051042"/>
            <a:ext cx="6922974" cy="4062587"/>
          </a:xfrm>
          <a:prstGeom prst="rect">
            <a:avLst/>
          </a:prstGeom>
          <a:noFill/>
        </p:spPr>
        <p:txBody>
          <a:bodyPr wrap="square">
            <a:spAutoFit/>
          </a:bodyPr>
          <a:lstStyle/>
          <a:p>
            <a:pPr marL="342900" indent="-342900" algn="just">
              <a:lnSpc>
                <a:spcPct val="200000"/>
              </a:lnSpc>
              <a:buFont typeface="Arial" panose="020B0604020202020204" pitchFamily="34" charset="0"/>
              <a:buChar char="•"/>
            </a:pPr>
            <a:r>
              <a:rPr lang="en-GB" sz="2200" b="0" i="0" dirty="0">
                <a:solidFill>
                  <a:srgbClr val="000000"/>
                </a:solidFill>
                <a:effectLst/>
                <a:latin typeface="Book Antiqua" panose="02040602050305030304" pitchFamily="18" charset="0"/>
                <a:ea typeface="Cambria" panose="02040503050406030204" pitchFamily="18" charset="0"/>
              </a:rPr>
              <a:t>Initially, inductor resists the change in current </a:t>
            </a:r>
          </a:p>
          <a:p>
            <a:pPr marL="1257300" lvl="2" indent="-342900" algn="just">
              <a:lnSpc>
                <a:spcPct val="200000"/>
              </a:lnSpc>
              <a:buFont typeface="Cambria" panose="02040503050406030204" pitchFamily="18" charset="0"/>
              <a:buChar char="─"/>
            </a:pPr>
            <a:r>
              <a:rPr lang="en-GB" sz="2200" b="0" i="0" dirty="0">
                <a:solidFill>
                  <a:srgbClr val="000000"/>
                </a:solidFill>
                <a:effectLst/>
                <a:latin typeface="Book Antiqua" panose="02040602050305030304" pitchFamily="18" charset="0"/>
                <a:ea typeface="Cambria" panose="02040503050406030204" pitchFamily="18" charset="0"/>
              </a:rPr>
              <a:t>magnetic field will increase gradually allowing inductor to store energy. </a:t>
            </a:r>
          </a:p>
          <a:p>
            <a:pPr marL="342900" indent="-342900" algn="just">
              <a:lnSpc>
                <a:spcPct val="200000"/>
              </a:lnSpc>
              <a:buFont typeface="Arial" panose="020B0604020202020204" pitchFamily="34" charset="0"/>
              <a:buChar char="•"/>
            </a:pPr>
            <a:r>
              <a:rPr lang="en-GB" sz="2200" b="0" i="0" dirty="0">
                <a:solidFill>
                  <a:srgbClr val="000000"/>
                </a:solidFill>
                <a:effectLst/>
                <a:latin typeface="Book Antiqua" panose="02040602050305030304" pitchFamily="18" charset="0"/>
                <a:ea typeface="Cambria" panose="02040503050406030204" pitchFamily="18" charset="0"/>
              </a:rPr>
              <a:t>The impedance is high for  Diode, Capacitor and Load is much higher </a:t>
            </a:r>
          </a:p>
          <a:p>
            <a:pPr marL="1257300" lvl="2" indent="-342900" algn="just">
              <a:lnSpc>
                <a:spcPct val="200000"/>
              </a:lnSpc>
              <a:buFont typeface="Cambria" panose="02040503050406030204" pitchFamily="18" charset="0"/>
              <a:buChar char="─"/>
            </a:pPr>
            <a:r>
              <a:rPr lang="en-GB" sz="2200" b="0" i="0" dirty="0">
                <a:solidFill>
                  <a:srgbClr val="000000"/>
                </a:solidFill>
                <a:effectLst/>
                <a:latin typeface="Book Antiqua" panose="02040602050305030304" pitchFamily="18" charset="0"/>
                <a:ea typeface="Cambria" panose="02040503050406030204" pitchFamily="18" charset="0"/>
              </a:rPr>
              <a:t>no flow of current in that part of the circuit.</a:t>
            </a:r>
            <a:endParaRPr lang="en-GB" sz="2200" b="0" i="0" dirty="0">
              <a:solidFill>
                <a:srgbClr val="34444C"/>
              </a:solidFill>
              <a:effectLst/>
              <a:latin typeface="Book Antiqua" panose="020406020503050303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FB591F12-FBD0-2451-C9D2-94D6BA0B17E0}"/>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pic>
        <p:nvPicPr>
          <p:cNvPr id="7" name="Picture 6">
            <a:extLst>
              <a:ext uri="{FF2B5EF4-FFF2-40B4-BE49-F238E27FC236}">
                <a16:creationId xmlns:a16="http://schemas.microsoft.com/office/drawing/2014/main" id="{0BE153B2-03A9-3D91-16C3-C3921D945522}"/>
              </a:ext>
            </a:extLst>
          </p:cNvPr>
          <p:cNvPicPr>
            <a:picLocks noChangeAspect="1"/>
          </p:cNvPicPr>
          <p:nvPr/>
        </p:nvPicPr>
        <p:blipFill>
          <a:blip r:embed="rId3"/>
          <a:stretch>
            <a:fillRect/>
          </a:stretch>
        </p:blipFill>
        <p:spPr>
          <a:xfrm>
            <a:off x="7340758" y="2315902"/>
            <a:ext cx="4822190" cy="2226195"/>
          </a:xfrm>
          <a:prstGeom prst="rect">
            <a:avLst/>
          </a:prstGeom>
        </p:spPr>
      </p:pic>
    </p:spTree>
    <p:extLst>
      <p:ext uri="{BB962C8B-B14F-4D97-AF65-F5344CB8AC3E}">
        <p14:creationId xmlns:p14="http://schemas.microsoft.com/office/powerpoint/2010/main" val="8737386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15</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75675" y="1401864"/>
            <a:ext cx="797052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Boost Converter Operation- Pulse Low</a:t>
            </a:r>
          </a:p>
        </p:txBody>
      </p:sp>
      <p:sp>
        <p:nvSpPr>
          <p:cNvPr id="6" name="TextBox 5">
            <a:extLst>
              <a:ext uri="{FF2B5EF4-FFF2-40B4-BE49-F238E27FC236}">
                <a16:creationId xmlns:a16="http://schemas.microsoft.com/office/drawing/2014/main" id="{EE13E337-82D5-2C2E-9299-F80770FD90D4}"/>
              </a:ext>
            </a:extLst>
          </p:cNvPr>
          <p:cNvSpPr txBox="1"/>
          <p:nvPr/>
        </p:nvSpPr>
        <p:spPr>
          <a:xfrm>
            <a:off x="250695" y="2312678"/>
            <a:ext cx="6194250" cy="3597075"/>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200" b="0" i="0" dirty="0">
                <a:solidFill>
                  <a:srgbClr val="000000"/>
                </a:solidFill>
                <a:effectLst/>
                <a:latin typeface="Book Antiqua" panose="02040602050305030304" pitchFamily="18" charset="0"/>
                <a:ea typeface="Cambria" panose="02040503050406030204" pitchFamily="18" charset="0"/>
              </a:rPr>
              <a:t>When the pulse goes LOW, </a:t>
            </a:r>
          </a:p>
          <a:p>
            <a:pPr marL="1257300" lvl="2" indent="-342900" algn="just">
              <a:lnSpc>
                <a:spcPct val="150000"/>
              </a:lnSpc>
              <a:buFont typeface="Cambria" panose="02040503050406030204" pitchFamily="18" charset="0"/>
              <a:buChar char="─"/>
            </a:pPr>
            <a:r>
              <a:rPr lang="en-GB" sz="2200" dirty="0">
                <a:solidFill>
                  <a:srgbClr val="000000"/>
                </a:solidFill>
                <a:latin typeface="Book Antiqua" panose="02040602050305030304" pitchFamily="18" charset="0"/>
                <a:ea typeface="Cambria" panose="02040503050406030204" pitchFamily="18" charset="0"/>
              </a:rPr>
              <a:t>T</a:t>
            </a:r>
            <a:r>
              <a:rPr lang="en-GB" sz="2200" b="0" i="0" dirty="0">
                <a:solidFill>
                  <a:srgbClr val="000000"/>
                </a:solidFill>
                <a:effectLst/>
                <a:latin typeface="Book Antiqua" panose="02040602050305030304" pitchFamily="18" charset="0"/>
                <a:ea typeface="Cambria" panose="02040503050406030204" pitchFamily="18" charset="0"/>
              </a:rPr>
              <a:t>ransistor is turned OFF. </a:t>
            </a:r>
          </a:p>
          <a:p>
            <a:pPr marL="1257300" lvl="2" indent="-342900" algn="just">
              <a:lnSpc>
                <a:spcPct val="150000"/>
              </a:lnSpc>
              <a:buFont typeface="Cambria" panose="02040503050406030204" pitchFamily="18" charset="0"/>
              <a:buChar char="─"/>
            </a:pPr>
            <a:r>
              <a:rPr lang="en-GB" sz="2200" dirty="0">
                <a:solidFill>
                  <a:srgbClr val="000000"/>
                </a:solidFill>
                <a:latin typeface="Book Antiqua" panose="02040602050305030304" pitchFamily="18" charset="0"/>
                <a:ea typeface="Cambria" panose="02040503050406030204" pitchFamily="18" charset="0"/>
              </a:rPr>
              <a:t>A</a:t>
            </a:r>
            <a:r>
              <a:rPr lang="en-GB" sz="2200" b="0" i="0" dirty="0">
                <a:solidFill>
                  <a:srgbClr val="000000"/>
                </a:solidFill>
                <a:effectLst/>
                <a:latin typeface="Book Antiqua" panose="02040602050305030304" pitchFamily="18" charset="0"/>
                <a:ea typeface="Cambria" panose="02040503050406030204" pitchFamily="18" charset="0"/>
              </a:rPr>
              <a:t> drop in the current through the inductor</a:t>
            </a:r>
            <a:r>
              <a:rPr lang="en-GB" sz="2200" dirty="0">
                <a:solidFill>
                  <a:srgbClr val="000000"/>
                </a:solidFill>
                <a:latin typeface="Book Antiqua" panose="02040602050305030304" pitchFamily="18" charset="0"/>
                <a:ea typeface="Cambria" panose="02040503050406030204" pitchFamily="18" charset="0"/>
              </a:rPr>
              <a:t>.</a:t>
            </a:r>
            <a:endParaRPr lang="en-GB" sz="2200" b="0" i="0" dirty="0">
              <a:solidFill>
                <a:srgbClr val="000000"/>
              </a:solidFill>
              <a:effectLst/>
              <a:latin typeface="Book Antiqua" panose="02040602050305030304" pitchFamily="18" charset="0"/>
              <a:ea typeface="Cambria" panose="02040503050406030204" pitchFamily="18" charset="0"/>
            </a:endParaRPr>
          </a:p>
          <a:p>
            <a:pPr marL="342900" indent="-342900" algn="just">
              <a:lnSpc>
                <a:spcPct val="150000"/>
              </a:lnSpc>
              <a:buFont typeface="Arial" panose="020B0604020202020204" pitchFamily="34" charset="0"/>
              <a:buChar char="•"/>
            </a:pPr>
            <a:r>
              <a:rPr lang="en-GB" sz="2200" dirty="0">
                <a:solidFill>
                  <a:srgbClr val="000000"/>
                </a:solidFill>
                <a:latin typeface="Book Antiqua" panose="02040602050305030304" pitchFamily="18" charset="0"/>
                <a:ea typeface="Cambria" panose="02040503050406030204" pitchFamily="18" charset="0"/>
              </a:rPr>
              <a:t>T</a:t>
            </a:r>
            <a:r>
              <a:rPr lang="en-GB" sz="2200" b="0" i="0" dirty="0">
                <a:solidFill>
                  <a:srgbClr val="000000"/>
                </a:solidFill>
                <a:effectLst/>
                <a:latin typeface="Book Antiqua" panose="02040602050305030304" pitchFamily="18" charset="0"/>
                <a:ea typeface="Cambria" panose="02040503050406030204" pitchFamily="18" charset="0"/>
              </a:rPr>
              <a:t>he polarity of the voltage across the inductor is now reversed and will be in series with the input voltage.</a:t>
            </a:r>
            <a:endParaRPr lang="en-GB" sz="2200" b="0" i="0" dirty="0">
              <a:solidFill>
                <a:srgbClr val="34444C"/>
              </a:solidFill>
              <a:effectLst/>
              <a:latin typeface="Book Antiqua" panose="02040602050305030304" pitchFamily="18" charset="0"/>
              <a:ea typeface="Cambria" panose="02040503050406030204" pitchFamily="18" charset="0"/>
            </a:endParaRPr>
          </a:p>
        </p:txBody>
      </p:sp>
      <p:pic>
        <p:nvPicPr>
          <p:cNvPr id="7" name="Picture 6">
            <a:extLst>
              <a:ext uri="{FF2B5EF4-FFF2-40B4-BE49-F238E27FC236}">
                <a16:creationId xmlns:a16="http://schemas.microsoft.com/office/drawing/2014/main" id="{AAF1C600-C41B-427B-40AB-A2B55D1CA971}"/>
              </a:ext>
            </a:extLst>
          </p:cNvPr>
          <p:cNvPicPr>
            <a:picLocks noChangeAspect="1"/>
          </p:cNvPicPr>
          <p:nvPr/>
        </p:nvPicPr>
        <p:blipFill>
          <a:blip r:embed="rId3"/>
          <a:stretch>
            <a:fillRect/>
          </a:stretch>
        </p:blipFill>
        <p:spPr>
          <a:xfrm>
            <a:off x="7190882" y="2655736"/>
            <a:ext cx="4810538" cy="2173185"/>
          </a:xfrm>
          <a:prstGeom prst="rect">
            <a:avLst/>
          </a:prstGeom>
        </p:spPr>
      </p:pic>
      <p:sp>
        <p:nvSpPr>
          <p:cNvPr id="3" name="Footer Placeholder 3">
            <a:extLst>
              <a:ext uri="{FF2B5EF4-FFF2-40B4-BE49-F238E27FC236}">
                <a16:creationId xmlns:a16="http://schemas.microsoft.com/office/drawing/2014/main" id="{5206A7F3-32AD-2374-0AE2-D6BFA262435E}"/>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41633171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16</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0" y="1382239"/>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Boost Converter Operation- Pulse Low</a:t>
            </a:r>
          </a:p>
        </p:txBody>
      </p:sp>
      <p:sp>
        <p:nvSpPr>
          <p:cNvPr id="6" name="TextBox 5">
            <a:extLst>
              <a:ext uri="{FF2B5EF4-FFF2-40B4-BE49-F238E27FC236}">
                <a16:creationId xmlns:a16="http://schemas.microsoft.com/office/drawing/2014/main" id="{EE13E337-82D5-2C2E-9299-F80770FD90D4}"/>
              </a:ext>
            </a:extLst>
          </p:cNvPr>
          <p:cNvSpPr txBox="1"/>
          <p:nvPr/>
        </p:nvSpPr>
        <p:spPr>
          <a:xfrm>
            <a:off x="1261789" y="2278385"/>
            <a:ext cx="8544363" cy="3385479"/>
          </a:xfrm>
          <a:prstGeom prst="rect">
            <a:avLst/>
          </a:prstGeom>
          <a:noFill/>
        </p:spPr>
        <p:txBody>
          <a:bodyPr wrap="square">
            <a:spAutoFit/>
          </a:bodyPr>
          <a:lstStyle/>
          <a:p>
            <a:pPr marL="342900" indent="-342900" algn="just">
              <a:lnSpc>
                <a:spcPct val="200000"/>
              </a:lnSpc>
              <a:buFont typeface="Arial" panose="020B0604020202020204" pitchFamily="34" charset="0"/>
              <a:buChar char="•"/>
            </a:pPr>
            <a:r>
              <a:rPr lang="en-GB" sz="2200" dirty="0">
                <a:solidFill>
                  <a:srgbClr val="000000"/>
                </a:solidFill>
                <a:latin typeface="Book Antiqua" panose="02040602050305030304" pitchFamily="18" charset="0"/>
                <a:ea typeface="Cambria" panose="02040503050406030204" pitchFamily="18" charset="0"/>
              </a:rPr>
              <a:t>T</a:t>
            </a:r>
            <a:r>
              <a:rPr lang="en-GB" sz="2200" b="0" i="0" dirty="0">
                <a:solidFill>
                  <a:srgbClr val="000000"/>
                </a:solidFill>
                <a:effectLst/>
                <a:latin typeface="Book Antiqua" panose="02040602050305030304" pitchFamily="18" charset="0"/>
                <a:ea typeface="Cambria" panose="02040503050406030204" pitchFamily="18" charset="0"/>
              </a:rPr>
              <a:t>he diode is forward biased </a:t>
            </a:r>
          </a:p>
          <a:p>
            <a:pPr marL="1257300" lvl="2" indent="-342900" algn="just">
              <a:lnSpc>
                <a:spcPct val="200000"/>
              </a:lnSpc>
              <a:buFont typeface="Cambria" panose="02040503050406030204" pitchFamily="18" charset="0"/>
              <a:buChar char="─"/>
            </a:pPr>
            <a:r>
              <a:rPr lang="en-GB" sz="2200" b="0" i="0" dirty="0">
                <a:solidFill>
                  <a:srgbClr val="000000"/>
                </a:solidFill>
                <a:effectLst/>
                <a:latin typeface="Book Antiqua" panose="02040602050305030304" pitchFamily="18" charset="0"/>
                <a:ea typeface="Cambria" panose="02040503050406030204" pitchFamily="18" charset="0"/>
              </a:rPr>
              <a:t>The input voltage and Inductor is turned OFF. </a:t>
            </a:r>
          </a:p>
          <a:p>
            <a:pPr marL="1257300" lvl="2" indent="-342900" algn="just">
              <a:lnSpc>
                <a:spcPct val="200000"/>
              </a:lnSpc>
              <a:buFont typeface="Cambria" panose="02040503050406030204" pitchFamily="18" charset="0"/>
              <a:buChar char="─"/>
            </a:pPr>
            <a:r>
              <a:rPr lang="en-GB" sz="2200" dirty="0">
                <a:solidFill>
                  <a:srgbClr val="000000"/>
                </a:solidFill>
                <a:latin typeface="Book Antiqua" panose="02040602050305030304" pitchFamily="18" charset="0"/>
                <a:ea typeface="Cambria" panose="02040503050406030204" pitchFamily="18" charset="0"/>
              </a:rPr>
              <a:t>C</a:t>
            </a:r>
            <a:r>
              <a:rPr lang="en-GB" sz="2200" b="0" i="0" dirty="0">
                <a:solidFill>
                  <a:srgbClr val="000000"/>
                </a:solidFill>
                <a:effectLst/>
                <a:latin typeface="Book Antiqua" panose="02040602050305030304" pitchFamily="18" charset="0"/>
                <a:ea typeface="Cambria" panose="02040503050406030204" pitchFamily="18" charset="0"/>
              </a:rPr>
              <a:t>harges the Capacitor and supplies current to load.</a:t>
            </a:r>
          </a:p>
          <a:p>
            <a:pPr marL="342900" indent="-342900" algn="just">
              <a:lnSpc>
                <a:spcPct val="200000"/>
              </a:lnSpc>
              <a:buFont typeface="Arial" panose="020B0604020202020204" pitchFamily="34" charset="0"/>
              <a:buChar char="•"/>
            </a:pPr>
            <a:r>
              <a:rPr lang="en-GB" sz="2200" b="0" i="0" dirty="0">
                <a:solidFill>
                  <a:srgbClr val="000000"/>
                </a:solidFill>
                <a:effectLst/>
                <a:latin typeface="Book Antiqua" panose="02040602050305030304" pitchFamily="18" charset="0"/>
                <a:ea typeface="Cambria" panose="02040503050406030204" pitchFamily="18" charset="0"/>
              </a:rPr>
              <a:t>Voltage supplied to the capacitor and load is a combination of input voltage and inductors </a:t>
            </a:r>
            <a:r>
              <a:rPr lang="en-GB" sz="2200" dirty="0">
                <a:solidFill>
                  <a:srgbClr val="000000"/>
                </a:solidFill>
                <a:latin typeface="Book Antiqua" panose="02040602050305030304" pitchFamily="18" charset="0"/>
                <a:ea typeface="Cambria" panose="02040503050406030204" pitchFamily="18" charset="0"/>
              </a:rPr>
              <a:t>higher than </a:t>
            </a:r>
            <a:r>
              <a:rPr lang="en-GB" sz="2200" b="0" i="0" dirty="0">
                <a:solidFill>
                  <a:srgbClr val="000000"/>
                </a:solidFill>
                <a:effectLst/>
                <a:latin typeface="Book Antiqua" panose="02040602050305030304" pitchFamily="18" charset="0"/>
                <a:ea typeface="Cambria" panose="02040503050406030204" pitchFamily="18" charset="0"/>
              </a:rPr>
              <a:t>the input voltage.</a:t>
            </a:r>
            <a:endParaRPr lang="en-GB" sz="2200" b="0" i="0" dirty="0">
              <a:solidFill>
                <a:srgbClr val="34444C"/>
              </a:solidFill>
              <a:effectLst/>
              <a:latin typeface="Book Antiqua" panose="020406020503050303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5AF07980-A60F-F483-7595-A0BB498D4322}"/>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18127811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17</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0" y="1204261"/>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Boost Converter Operation- Pulse High</a:t>
            </a:r>
          </a:p>
        </p:txBody>
      </p:sp>
      <p:sp>
        <p:nvSpPr>
          <p:cNvPr id="6" name="TextBox 5">
            <a:extLst>
              <a:ext uri="{FF2B5EF4-FFF2-40B4-BE49-F238E27FC236}">
                <a16:creationId xmlns:a16="http://schemas.microsoft.com/office/drawing/2014/main" id="{EE13E337-82D5-2C2E-9299-F80770FD90D4}"/>
              </a:ext>
            </a:extLst>
          </p:cNvPr>
          <p:cNvSpPr txBox="1"/>
          <p:nvPr/>
        </p:nvSpPr>
        <p:spPr>
          <a:xfrm>
            <a:off x="421640" y="2269533"/>
            <a:ext cx="6723292" cy="4104906"/>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200" b="0" i="0" dirty="0">
                <a:solidFill>
                  <a:srgbClr val="000000"/>
                </a:solidFill>
                <a:effectLst/>
                <a:latin typeface="Book Antiqua" panose="02040602050305030304" pitchFamily="18" charset="0"/>
                <a:ea typeface="Cambria" panose="02040503050406030204" pitchFamily="18" charset="0"/>
              </a:rPr>
              <a:t>When the transistor is turned ON,</a:t>
            </a:r>
          </a:p>
          <a:p>
            <a:pPr marL="800100" lvl="1" indent="-342900" algn="just">
              <a:lnSpc>
                <a:spcPct val="150000"/>
              </a:lnSpc>
              <a:buFont typeface="Cambria" panose="02040503050406030204" pitchFamily="18" charset="0"/>
              <a:buChar char="─"/>
            </a:pPr>
            <a:r>
              <a:rPr lang="en-GB" sz="2200" b="0" i="0" dirty="0">
                <a:solidFill>
                  <a:srgbClr val="000000"/>
                </a:solidFill>
                <a:effectLst/>
                <a:latin typeface="Book Antiqua" panose="02040602050305030304" pitchFamily="18" charset="0"/>
                <a:ea typeface="Cambria" panose="02040503050406030204" pitchFamily="18" charset="0"/>
              </a:rPr>
              <a:t> </a:t>
            </a:r>
            <a:r>
              <a:rPr lang="en-GB" sz="2200" dirty="0">
                <a:solidFill>
                  <a:srgbClr val="000000"/>
                </a:solidFill>
                <a:latin typeface="Book Antiqua" panose="02040602050305030304" pitchFamily="18" charset="0"/>
                <a:ea typeface="Cambria" panose="02040503050406030204" pitchFamily="18" charset="0"/>
              </a:rPr>
              <a:t>C</a:t>
            </a:r>
            <a:r>
              <a:rPr lang="en-GB" sz="2200" b="0" i="0" dirty="0">
                <a:solidFill>
                  <a:srgbClr val="000000"/>
                </a:solidFill>
                <a:effectLst/>
                <a:latin typeface="Book Antiqua" panose="02040602050305030304" pitchFamily="18" charset="0"/>
                <a:ea typeface="Cambria" panose="02040503050406030204" pitchFamily="18" charset="0"/>
              </a:rPr>
              <a:t>urrent flows through the inductor and transistor. </a:t>
            </a:r>
          </a:p>
          <a:p>
            <a:pPr marL="342900" indent="-342900" algn="just">
              <a:lnSpc>
                <a:spcPct val="150000"/>
              </a:lnSpc>
              <a:buFont typeface="Arial" panose="020B0604020202020204" pitchFamily="34" charset="0"/>
              <a:buChar char="•"/>
            </a:pPr>
            <a:r>
              <a:rPr lang="en-GB" sz="2200" dirty="0">
                <a:solidFill>
                  <a:srgbClr val="000000"/>
                </a:solidFill>
                <a:latin typeface="Book Antiqua" panose="02040602050305030304" pitchFamily="18" charset="0"/>
                <a:ea typeface="Cambria" panose="02040503050406030204" pitchFamily="18" charset="0"/>
              </a:rPr>
              <a:t>D</a:t>
            </a:r>
            <a:r>
              <a:rPr lang="en-GB" sz="2200" b="0" i="0" dirty="0">
                <a:solidFill>
                  <a:srgbClr val="000000"/>
                </a:solidFill>
                <a:effectLst/>
                <a:latin typeface="Book Antiqua" panose="02040602050305030304" pitchFamily="18" charset="0"/>
                <a:ea typeface="Cambria" panose="02040503050406030204" pitchFamily="18" charset="0"/>
              </a:rPr>
              <a:t>iode is reverse biased, the capacitor discharges, </a:t>
            </a:r>
          </a:p>
          <a:p>
            <a:pPr marL="800100" lvl="1" indent="-342900" algn="just">
              <a:lnSpc>
                <a:spcPct val="150000"/>
              </a:lnSpc>
              <a:buFont typeface="Cambria" panose="02040503050406030204" pitchFamily="18" charset="0"/>
              <a:buChar char="─"/>
            </a:pPr>
            <a:r>
              <a:rPr lang="en-GB" sz="2200" dirty="0">
                <a:solidFill>
                  <a:srgbClr val="000000"/>
                </a:solidFill>
                <a:latin typeface="Book Antiqua" panose="02040602050305030304" pitchFamily="18" charset="0"/>
                <a:ea typeface="Cambria" panose="02040503050406030204" pitchFamily="18" charset="0"/>
              </a:rPr>
              <a:t>S</a:t>
            </a:r>
            <a:r>
              <a:rPr lang="en-GB" sz="2200" b="0" i="0" dirty="0">
                <a:solidFill>
                  <a:srgbClr val="000000"/>
                </a:solidFill>
                <a:effectLst/>
                <a:latin typeface="Book Antiqua" panose="02040602050305030304" pitchFamily="18" charset="0"/>
                <a:ea typeface="Cambria" panose="02040503050406030204" pitchFamily="18" charset="0"/>
              </a:rPr>
              <a:t>um of input voltage and inductor voltage, through the load acting as its source during this period.</a:t>
            </a:r>
          </a:p>
          <a:p>
            <a:pPr marL="342900" indent="-342900" algn="just">
              <a:lnSpc>
                <a:spcPct val="150000"/>
              </a:lnSpc>
              <a:buFont typeface="Arial" panose="020B0604020202020204" pitchFamily="34" charset="0"/>
              <a:buChar char="•"/>
            </a:pPr>
            <a:endParaRPr lang="en-GB" sz="2200" b="0" i="0" dirty="0">
              <a:solidFill>
                <a:srgbClr val="34444C"/>
              </a:solidFill>
              <a:effectLst/>
              <a:latin typeface="Book Antiqua" panose="020406020503050303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D84DC54F-7681-A4E3-34AA-2C1EA1562AAA}"/>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pic>
        <p:nvPicPr>
          <p:cNvPr id="8" name="Picture 7">
            <a:extLst>
              <a:ext uri="{FF2B5EF4-FFF2-40B4-BE49-F238E27FC236}">
                <a16:creationId xmlns:a16="http://schemas.microsoft.com/office/drawing/2014/main" id="{FFB5FD42-D610-D707-4FB7-26E0FA7AB570}"/>
              </a:ext>
            </a:extLst>
          </p:cNvPr>
          <p:cNvPicPr>
            <a:picLocks noChangeAspect="1"/>
          </p:cNvPicPr>
          <p:nvPr/>
        </p:nvPicPr>
        <p:blipFill>
          <a:blip r:embed="rId3"/>
          <a:stretch>
            <a:fillRect/>
          </a:stretch>
        </p:blipFill>
        <p:spPr>
          <a:xfrm>
            <a:off x="7209274" y="2598686"/>
            <a:ext cx="4843989" cy="2097307"/>
          </a:xfrm>
          <a:prstGeom prst="rect">
            <a:avLst/>
          </a:prstGeom>
        </p:spPr>
      </p:pic>
    </p:spTree>
    <p:extLst>
      <p:ext uri="{BB962C8B-B14F-4D97-AF65-F5344CB8AC3E}">
        <p14:creationId xmlns:p14="http://schemas.microsoft.com/office/powerpoint/2010/main" val="35575785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18</a:t>
            </a:fld>
            <a:endParaRPr lang="en-GB"/>
          </a:p>
        </p:txBody>
      </p:sp>
      <p:sp>
        <p:nvSpPr>
          <p:cNvPr id="27" name="TextBox 26">
            <a:extLst>
              <a:ext uri="{FF2B5EF4-FFF2-40B4-BE49-F238E27FC236}">
                <a16:creationId xmlns:a16="http://schemas.microsoft.com/office/drawing/2014/main" id="{A4F54EE3-6BED-CDAB-5BD7-BE8BFE4CEFB3}"/>
              </a:ext>
            </a:extLst>
          </p:cNvPr>
          <p:cNvSpPr txBox="1"/>
          <p:nvPr/>
        </p:nvSpPr>
        <p:spPr>
          <a:xfrm>
            <a:off x="519968" y="2033591"/>
            <a:ext cx="4705925" cy="646331"/>
          </a:xfrm>
          <a:prstGeom prst="rect">
            <a:avLst/>
          </a:prstGeom>
          <a:noFill/>
        </p:spPr>
        <p:txBody>
          <a:bodyPr wrap="square" rtlCol="0">
            <a:spAutoFit/>
          </a:bodyPr>
          <a:lstStyle/>
          <a:p>
            <a:r>
              <a:rPr lang="en-GB" b="1" dirty="0">
                <a:latin typeface="Cambria" panose="02040503050406030204" pitchFamily="18" charset="0"/>
                <a:ea typeface="Cambria" panose="02040503050406030204" pitchFamily="18" charset="0"/>
              </a:rPr>
              <a:t>Second </a:t>
            </a:r>
            <a:r>
              <a:rPr lang="en-GB" b="1">
                <a:latin typeface="Cambria" panose="02040503050406030204" pitchFamily="18" charset="0"/>
                <a:ea typeface="Cambria" panose="02040503050406030204" pitchFamily="18" charset="0"/>
              </a:rPr>
              <a:t>Time: Boost </a:t>
            </a:r>
            <a:r>
              <a:rPr lang="en-GB" b="1" dirty="0">
                <a:latin typeface="Cambria" panose="02040503050406030204" pitchFamily="18" charset="0"/>
                <a:ea typeface="Cambria" panose="02040503050406030204" pitchFamily="18" charset="0"/>
              </a:rPr>
              <a:t>Converter – When Transistor is ON</a:t>
            </a:r>
          </a:p>
        </p:txBody>
      </p:sp>
      <p:sp>
        <p:nvSpPr>
          <p:cNvPr id="29" name="TextBox 28">
            <a:extLst>
              <a:ext uri="{FF2B5EF4-FFF2-40B4-BE49-F238E27FC236}">
                <a16:creationId xmlns:a16="http://schemas.microsoft.com/office/drawing/2014/main" id="{83617B25-1BE2-41E6-F84A-9DADD377A824}"/>
              </a:ext>
            </a:extLst>
          </p:cNvPr>
          <p:cNvSpPr txBox="1"/>
          <p:nvPr/>
        </p:nvSpPr>
        <p:spPr>
          <a:xfrm>
            <a:off x="6358045" y="2033591"/>
            <a:ext cx="5741055" cy="369332"/>
          </a:xfrm>
          <a:prstGeom prst="rect">
            <a:avLst/>
          </a:prstGeom>
          <a:noFill/>
        </p:spPr>
        <p:txBody>
          <a:bodyPr wrap="square" rtlCol="0">
            <a:spAutoFit/>
          </a:bodyPr>
          <a:lstStyle/>
          <a:p>
            <a:r>
              <a:rPr lang="en-GB" b="1" dirty="0">
                <a:latin typeface="Cambria" panose="02040503050406030204" pitchFamily="18" charset="0"/>
                <a:ea typeface="Cambria" panose="02040503050406030204" pitchFamily="18" charset="0"/>
              </a:rPr>
              <a:t>Boost Converter – When Transistor is OFF </a:t>
            </a:r>
          </a:p>
        </p:txBody>
      </p:sp>
      <p:pic>
        <p:nvPicPr>
          <p:cNvPr id="52" name="Picture 51">
            <a:extLst>
              <a:ext uri="{FF2B5EF4-FFF2-40B4-BE49-F238E27FC236}">
                <a16:creationId xmlns:a16="http://schemas.microsoft.com/office/drawing/2014/main" id="{EF6CD685-F8BB-2F44-527C-A416B7937E71}"/>
              </a:ext>
            </a:extLst>
          </p:cNvPr>
          <p:cNvPicPr>
            <a:picLocks noChangeAspect="1"/>
          </p:cNvPicPr>
          <p:nvPr/>
        </p:nvPicPr>
        <p:blipFill>
          <a:blip r:embed="rId2"/>
          <a:stretch>
            <a:fillRect/>
          </a:stretch>
        </p:blipFill>
        <p:spPr>
          <a:xfrm>
            <a:off x="6429165" y="3112218"/>
            <a:ext cx="4405727" cy="2094034"/>
          </a:xfrm>
          <a:prstGeom prst="rect">
            <a:avLst/>
          </a:prstGeom>
        </p:spPr>
      </p:pic>
      <p:sp>
        <p:nvSpPr>
          <p:cNvPr id="3" name="Footer Placeholder 3">
            <a:extLst>
              <a:ext uri="{FF2B5EF4-FFF2-40B4-BE49-F238E27FC236}">
                <a16:creationId xmlns:a16="http://schemas.microsoft.com/office/drawing/2014/main" id="{98B23FB1-7439-4051-34F2-A26989029AC2}"/>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pic>
        <p:nvPicPr>
          <p:cNvPr id="6" name="Picture 5">
            <a:extLst>
              <a:ext uri="{FF2B5EF4-FFF2-40B4-BE49-F238E27FC236}">
                <a16:creationId xmlns:a16="http://schemas.microsoft.com/office/drawing/2014/main" id="{357C178A-C921-D3C8-F9F5-34FF645D5FB6}"/>
              </a:ext>
            </a:extLst>
          </p:cNvPr>
          <p:cNvPicPr>
            <a:picLocks noChangeAspect="1"/>
          </p:cNvPicPr>
          <p:nvPr/>
        </p:nvPicPr>
        <p:blipFill>
          <a:blip r:embed="rId3"/>
          <a:stretch>
            <a:fillRect/>
          </a:stretch>
        </p:blipFill>
        <p:spPr>
          <a:xfrm>
            <a:off x="416560" y="2929777"/>
            <a:ext cx="5257800" cy="2276475"/>
          </a:xfrm>
          <a:prstGeom prst="rect">
            <a:avLst/>
          </a:prstGeom>
        </p:spPr>
      </p:pic>
    </p:spTree>
    <p:extLst>
      <p:ext uri="{BB962C8B-B14F-4D97-AF65-F5344CB8AC3E}">
        <p14:creationId xmlns:p14="http://schemas.microsoft.com/office/powerpoint/2010/main" val="27222831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19</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39636" y="1547704"/>
            <a:ext cx="797052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Boost Converter</a:t>
            </a: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EE13E337-82D5-2C2E-9299-F80770FD90D4}"/>
                  </a:ext>
                </a:extLst>
              </p:cNvPr>
              <p:cNvSpPr txBox="1"/>
              <p:nvPr/>
            </p:nvSpPr>
            <p:spPr>
              <a:xfrm>
                <a:off x="1364942" y="2668226"/>
                <a:ext cx="9046605" cy="2642070"/>
              </a:xfrm>
              <a:prstGeom prst="rect">
                <a:avLst/>
              </a:prstGeom>
              <a:noFill/>
            </p:spPr>
            <p:txBody>
              <a:bodyPr wrap="square">
                <a:spAutoFit/>
              </a:bodyPr>
              <a:lstStyle/>
              <a:p>
                <a:pPr algn="just">
                  <a:lnSpc>
                    <a:spcPct val="150000"/>
                  </a:lnSpc>
                </a:pPr>
                <a:r>
                  <a:rPr lang="en-GB" sz="2200" dirty="0">
                    <a:solidFill>
                      <a:srgbClr val="000000"/>
                    </a:solidFill>
                    <a:latin typeface="Book Antiqua" panose="02040602050305030304" pitchFamily="18" charset="0"/>
                    <a:ea typeface="Cambria" panose="02040503050406030204" pitchFamily="18" charset="0"/>
                  </a:rPr>
                  <a:t>	T</a:t>
                </a:r>
                <a:r>
                  <a:rPr lang="en-GB" sz="2200" b="0" i="0" dirty="0">
                    <a:solidFill>
                      <a:srgbClr val="000000"/>
                    </a:solidFill>
                    <a:effectLst/>
                    <a:latin typeface="Book Antiqua" panose="02040602050305030304" pitchFamily="18" charset="0"/>
                    <a:ea typeface="Cambria" panose="02040503050406030204" pitchFamily="18" charset="0"/>
                  </a:rPr>
                  <a:t>he formula for output voltage is</a:t>
                </a:r>
              </a:p>
              <a:p>
                <a:pPr algn="ctr">
                  <a:lnSpc>
                    <a:spcPct val="150000"/>
                  </a:lnSpc>
                </a:pPr>
                <a:r>
                  <a:rPr lang="en-GB" sz="2200" b="1" dirty="0">
                    <a:effectLst/>
                    <a:latin typeface="Book Antiqua" panose="02040602050305030304" pitchFamily="18" charset="0"/>
                    <a:ea typeface="DengXian" panose="02010600030101010101" pitchFamily="2" charset="-122"/>
                    <a:cs typeface="Arial" panose="020B0604020202020204" pitchFamily="34" charset="0"/>
                  </a:rPr>
                  <a:t>	</a:t>
                </a:r>
                <a14:m>
                  <m:oMath xmlns:m="http://schemas.openxmlformats.org/officeDocument/2006/math">
                    <m:sSub>
                      <m:sSubPr>
                        <m:ctrlPr>
                          <a:rPr lang="en-GB" sz="2200" b="1"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2200" b="1" i="1">
                            <a:effectLst/>
                            <a:latin typeface="Cambria Math" panose="02040503050406030204" pitchFamily="18" charset="0"/>
                            <a:ea typeface="DengXian" panose="02010600030101010101" pitchFamily="2" charset="-122"/>
                            <a:cs typeface="Arial" panose="020B0604020202020204" pitchFamily="34" charset="0"/>
                          </a:rPr>
                          <m:t>𝑽</m:t>
                        </m:r>
                      </m:e>
                      <m:sub>
                        <m:r>
                          <a:rPr lang="en-GB" sz="2200" b="1" i="1">
                            <a:effectLst/>
                            <a:latin typeface="Cambria Math" panose="02040503050406030204" pitchFamily="18" charset="0"/>
                            <a:ea typeface="DengXian" panose="02010600030101010101" pitchFamily="2" charset="-122"/>
                            <a:cs typeface="Arial" panose="020B0604020202020204" pitchFamily="34" charset="0"/>
                          </a:rPr>
                          <m:t>𝑶𝑼𝑻</m:t>
                        </m:r>
                      </m:sub>
                    </m:sSub>
                    <m:r>
                      <a:rPr lang="en-GB" sz="2200" b="1" i="1">
                        <a:effectLst/>
                        <a:latin typeface="Cambria Math" panose="02040503050406030204" pitchFamily="18" charset="0"/>
                        <a:ea typeface="DengXian" panose="02010600030101010101" pitchFamily="2" charset="-122"/>
                        <a:cs typeface="Arial" panose="020B0604020202020204" pitchFamily="34" charset="0"/>
                      </a:rPr>
                      <m:t>= </m:t>
                    </m:r>
                    <m:sSub>
                      <m:sSubPr>
                        <m:ctrlPr>
                          <a:rPr lang="en-GB" sz="2200" b="1" i="1">
                            <a:effectLst/>
                            <a:latin typeface="Cambria Math" panose="02040503050406030204" pitchFamily="18" charset="0"/>
                            <a:ea typeface="DengXian" panose="02010600030101010101" pitchFamily="2" charset="-122"/>
                            <a:cs typeface="Arial" panose="020B0604020202020204" pitchFamily="34" charset="0"/>
                          </a:rPr>
                        </m:ctrlPr>
                      </m:sSubPr>
                      <m:e>
                        <m:r>
                          <a:rPr lang="en-GB" sz="2200" b="1" i="1">
                            <a:effectLst/>
                            <a:latin typeface="Cambria Math" panose="02040503050406030204" pitchFamily="18" charset="0"/>
                            <a:ea typeface="DengXian" panose="02010600030101010101" pitchFamily="2" charset="-122"/>
                            <a:cs typeface="Arial" panose="020B0604020202020204" pitchFamily="34" charset="0"/>
                          </a:rPr>
                          <m:t>𝑽</m:t>
                        </m:r>
                      </m:e>
                      <m:sub>
                        <m:r>
                          <a:rPr lang="en-GB" sz="2200" b="1" i="1">
                            <a:effectLst/>
                            <a:latin typeface="Cambria Math" panose="02040503050406030204" pitchFamily="18" charset="0"/>
                            <a:ea typeface="DengXian" panose="02010600030101010101" pitchFamily="2" charset="-122"/>
                            <a:cs typeface="Arial" panose="020B0604020202020204" pitchFamily="34" charset="0"/>
                          </a:rPr>
                          <m:t>𝑰𝑵</m:t>
                        </m:r>
                      </m:sub>
                    </m:sSub>
                  </m:oMath>
                </a14:m>
                <a:r>
                  <a:rPr lang="en-GB" sz="2200" b="1" dirty="0">
                    <a:latin typeface="Book Antiqua" panose="02040602050305030304" pitchFamily="18" charset="0"/>
                    <a:ea typeface="DengXian" panose="02010600030101010101" pitchFamily="2" charset="-122"/>
                    <a:cs typeface="Arial" panose="020B0604020202020204" pitchFamily="34" charset="0"/>
                  </a:rPr>
                  <a:t> </a:t>
                </a:r>
                <a14:m>
                  <m:oMath xmlns:m="http://schemas.openxmlformats.org/officeDocument/2006/math">
                    <m:r>
                      <a:rPr lang="en-GB" sz="2200" b="1" i="1">
                        <a:latin typeface="Cambria Math" panose="02040503050406030204" pitchFamily="18" charset="0"/>
                        <a:ea typeface="DengXian" panose="02010600030101010101" pitchFamily="2" charset="-122"/>
                        <a:cs typeface="Arial" panose="020B0604020202020204" pitchFamily="34" charset="0"/>
                      </a:rPr>
                      <m:t>𝑿</m:t>
                    </m:r>
                  </m:oMath>
                </a14:m>
                <a:r>
                  <a:rPr lang="en-GB" sz="2200" b="1" dirty="0">
                    <a:latin typeface="Book Antiqua" panose="02040602050305030304" pitchFamily="18" charset="0"/>
                    <a:ea typeface="DengXian" panose="02010600030101010101" pitchFamily="2" charset="-122"/>
                    <a:cs typeface="Arial" panose="020B0604020202020204" pitchFamily="34" charset="0"/>
                  </a:rPr>
                  <a:t> </a:t>
                </a:r>
                <a14:m>
                  <m:oMath xmlns:m="http://schemas.openxmlformats.org/officeDocument/2006/math">
                    <m:f>
                      <m:fPr>
                        <m:ctrlPr>
                          <a:rPr lang="en-GB" sz="2200" b="1" i="1">
                            <a:latin typeface="Cambria Math" panose="02040503050406030204" pitchFamily="18" charset="0"/>
                            <a:ea typeface="DengXian" panose="02010600030101010101" pitchFamily="2" charset="-122"/>
                            <a:cs typeface="Arial" panose="020B0604020202020204" pitchFamily="34" charset="0"/>
                          </a:rPr>
                        </m:ctrlPr>
                      </m:fPr>
                      <m:num>
                        <m:r>
                          <a:rPr lang="en-GB" sz="2200" b="1" i="1" smtClean="0">
                            <a:latin typeface="Cambria Math" panose="02040503050406030204" pitchFamily="18" charset="0"/>
                            <a:ea typeface="DengXian" panose="02010600030101010101" pitchFamily="2" charset="-122"/>
                            <a:cs typeface="Arial" panose="020B0604020202020204" pitchFamily="34" charset="0"/>
                          </a:rPr>
                          <m:t>𝟏</m:t>
                        </m:r>
                      </m:num>
                      <m:den>
                        <m:r>
                          <a:rPr lang="en-GB" sz="2200" b="1" i="1" smtClean="0">
                            <a:latin typeface="Cambria Math" panose="02040503050406030204" pitchFamily="18" charset="0"/>
                            <a:ea typeface="DengXian" panose="02010600030101010101" pitchFamily="2" charset="-122"/>
                            <a:cs typeface="Arial" panose="020B0604020202020204" pitchFamily="34" charset="0"/>
                          </a:rPr>
                          <m:t>(</m:t>
                        </m:r>
                        <m:r>
                          <a:rPr lang="en-GB" sz="2200" b="1" i="1" smtClean="0">
                            <a:latin typeface="Cambria Math" panose="02040503050406030204" pitchFamily="18" charset="0"/>
                            <a:ea typeface="DengXian" panose="02010600030101010101" pitchFamily="2" charset="-122"/>
                            <a:cs typeface="Arial" panose="020B0604020202020204" pitchFamily="34" charset="0"/>
                          </a:rPr>
                          <m:t>𝟏</m:t>
                        </m:r>
                        <m:r>
                          <a:rPr lang="en-GB" sz="2200" b="1" i="1" smtClean="0">
                            <a:latin typeface="Cambria Math" panose="02040503050406030204" pitchFamily="18" charset="0"/>
                            <a:ea typeface="DengXian" panose="02010600030101010101" pitchFamily="2" charset="-122"/>
                            <a:cs typeface="Arial" panose="020B0604020202020204" pitchFamily="34" charset="0"/>
                          </a:rPr>
                          <m:t>−</m:t>
                        </m:r>
                        <m:r>
                          <a:rPr lang="en-GB" sz="2200" b="1" i="1" smtClean="0">
                            <a:latin typeface="Cambria Math" panose="02040503050406030204" pitchFamily="18" charset="0"/>
                            <a:ea typeface="DengXian" panose="02010600030101010101" pitchFamily="2" charset="-122"/>
                            <a:cs typeface="Arial" panose="020B0604020202020204" pitchFamily="34" charset="0"/>
                          </a:rPr>
                          <m:t>𝑫</m:t>
                        </m:r>
                        <m:r>
                          <a:rPr lang="en-GB" sz="2200" b="1" i="1" smtClean="0">
                            <a:latin typeface="Cambria Math" panose="02040503050406030204" pitchFamily="18" charset="0"/>
                            <a:ea typeface="DengXian" panose="02010600030101010101" pitchFamily="2" charset="-122"/>
                            <a:cs typeface="Arial" panose="020B0604020202020204" pitchFamily="34" charset="0"/>
                          </a:rPr>
                          <m:t>)</m:t>
                        </m:r>
                      </m:den>
                    </m:f>
                  </m:oMath>
                </a14:m>
                <a:endParaRPr lang="en-GB" sz="2200" b="1" dirty="0">
                  <a:effectLst/>
                  <a:latin typeface="Book Antiqua" panose="02040602050305030304" pitchFamily="18" charset="0"/>
                  <a:ea typeface="DengXian" panose="02010600030101010101" pitchFamily="2" charset="-122"/>
                  <a:cs typeface="Arial" panose="020B0604020202020204" pitchFamily="34" charset="0"/>
                </a:endParaRPr>
              </a:p>
              <a:p>
                <a:pPr algn="ctr">
                  <a:lnSpc>
                    <a:spcPct val="150000"/>
                  </a:lnSpc>
                </a:pPr>
                <a:r>
                  <a:rPr lang="en-GB" sz="2200" dirty="0">
                    <a:solidFill>
                      <a:schemeClr val="tx1"/>
                    </a:solidFill>
                    <a:latin typeface="Book Antiqua" panose="02040602050305030304" pitchFamily="18" charset="0"/>
                    <a:ea typeface="Cambria" panose="02040503050406030204" pitchFamily="18" charset="0"/>
                  </a:rPr>
                  <a:t>		where, </a:t>
                </a:r>
                <a14:m>
                  <m:oMath xmlns:m="http://schemas.openxmlformats.org/officeDocument/2006/math">
                    <m:r>
                      <a:rPr lang="en-GB" sz="2200" i="1" smtClean="0">
                        <a:solidFill>
                          <a:schemeClr val="tx1"/>
                        </a:solidFill>
                        <a:effectLst/>
                        <a:latin typeface="Cambria Math" panose="02040503050406030204" pitchFamily="18" charset="0"/>
                        <a:ea typeface="DengXian" panose="02010600030101010101" pitchFamily="2" charset="-122"/>
                        <a:cs typeface="Arial" panose="020B0604020202020204" pitchFamily="34" charset="0"/>
                      </a:rPr>
                      <m:t>𝐷</m:t>
                    </m:r>
                    <m:r>
                      <a:rPr lang="en-GB" sz="2200" i="1" smtClean="0">
                        <a:solidFill>
                          <a:schemeClr val="tx1"/>
                        </a:solidFill>
                        <a:effectLst/>
                        <a:latin typeface="Cambria Math" panose="02040503050406030204" pitchFamily="18" charset="0"/>
                        <a:ea typeface="DengXian" panose="02010600030101010101" pitchFamily="2" charset="-122"/>
                        <a:cs typeface="Arial" panose="020B0604020202020204" pitchFamily="34" charset="0"/>
                      </a:rPr>
                      <m:t>= </m:t>
                    </m:r>
                    <m:f>
                      <m:fPr>
                        <m:ctrlPr>
                          <a:rPr lang="en-GB" sz="2200" i="1">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2200" i="1">
                                <a:effectLst/>
                                <a:latin typeface="Cambria Math" panose="02040503050406030204" pitchFamily="18" charset="0"/>
                                <a:ea typeface="DengXian" panose="02010600030101010101" pitchFamily="2" charset="-122"/>
                                <a:cs typeface="Arial" panose="020B0604020202020204" pitchFamily="34" charset="0"/>
                              </a:rPr>
                            </m:ctrlPr>
                          </m:sSubPr>
                          <m:e>
                            <m:r>
                              <a:rPr lang="en-GB" sz="2200" i="1">
                                <a:effectLst/>
                                <a:latin typeface="Cambria Math" panose="02040503050406030204" pitchFamily="18" charset="0"/>
                                <a:ea typeface="DengXian" panose="02010600030101010101" pitchFamily="2" charset="-122"/>
                                <a:cs typeface="Arial" panose="020B0604020202020204" pitchFamily="34" charset="0"/>
                              </a:rPr>
                              <m:t>𝑇</m:t>
                            </m:r>
                          </m:e>
                          <m:sub>
                            <m:r>
                              <a:rPr lang="en-GB" sz="2200" i="1">
                                <a:effectLst/>
                                <a:latin typeface="Cambria Math" panose="02040503050406030204" pitchFamily="18" charset="0"/>
                                <a:ea typeface="DengXian" panose="02010600030101010101" pitchFamily="2" charset="-122"/>
                                <a:cs typeface="Arial" panose="020B0604020202020204" pitchFamily="34" charset="0"/>
                              </a:rPr>
                              <m:t>𝑂𝑁</m:t>
                            </m:r>
                          </m:sub>
                        </m:sSub>
                      </m:num>
                      <m:den>
                        <m:sSub>
                          <m:sSubPr>
                            <m:ctrlPr>
                              <a:rPr lang="en-GB" sz="2200" i="1">
                                <a:effectLst/>
                                <a:latin typeface="Cambria Math" panose="02040503050406030204" pitchFamily="18" charset="0"/>
                                <a:ea typeface="DengXian" panose="02010600030101010101" pitchFamily="2" charset="-122"/>
                                <a:cs typeface="Arial" panose="020B0604020202020204" pitchFamily="34" charset="0"/>
                              </a:rPr>
                            </m:ctrlPr>
                          </m:sSubPr>
                          <m:e>
                            <m:r>
                              <a:rPr lang="en-GB" sz="2200" i="1">
                                <a:effectLst/>
                                <a:latin typeface="Cambria Math" panose="02040503050406030204" pitchFamily="18" charset="0"/>
                                <a:ea typeface="DengXian" panose="02010600030101010101" pitchFamily="2" charset="-122"/>
                                <a:cs typeface="Arial" panose="020B0604020202020204" pitchFamily="34" charset="0"/>
                              </a:rPr>
                              <m:t>𝑇</m:t>
                            </m:r>
                          </m:e>
                          <m:sub>
                            <m:r>
                              <a:rPr lang="en-GB" sz="2200" i="1">
                                <a:effectLst/>
                                <a:latin typeface="Cambria Math" panose="02040503050406030204" pitchFamily="18" charset="0"/>
                                <a:ea typeface="DengXian" panose="02010600030101010101" pitchFamily="2" charset="-122"/>
                                <a:cs typeface="Arial" panose="020B0604020202020204" pitchFamily="34" charset="0"/>
                              </a:rPr>
                              <m:t>𝑂𝑁</m:t>
                            </m:r>
                          </m:sub>
                        </m:sSub>
                        <m:r>
                          <a:rPr lang="en-GB" sz="2200" i="1">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200" i="1">
                                <a:effectLst/>
                                <a:latin typeface="Cambria Math" panose="02040503050406030204" pitchFamily="18" charset="0"/>
                                <a:ea typeface="DengXian" panose="02010600030101010101" pitchFamily="2" charset="-122"/>
                                <a:cs typeface="Arial" panose="020B0604020202020204" pitchFamily="34" charset="0"/>
                              </a:rPr>
                            </m:ctrlPr>
                          </m:sSubPr>
                          <m:e>
                            <m:r>
                              <a:rPr lang="en-GB" sz="2200" i="1">
                                <a:effectLst/>
                                <a:latin typeface="Cambria Math" panose="02040503050406030204" pitchFamily="18" charset="0"/>
                                <a:ea typeface="DengXian" panose="02010600030101010101" pitchFamily="2" charset="-122"/>
                                <a:cs typeface="Arial" panose="020B0604020202020204" pitchFamily="34" charset="0"/>
                              </a:rPr>
                              <m:t>𝑇</m:t>
                            </m:r>
                          </m:e>
                          <m:sub>
                            <m:r>
                              <a:rPr lang="en-GB" sz="2200" i="1">
                                <a:effectLst/>
                                <a:latin typeface="Cambria Math" panose="02040503050406030204" pitchFamily="18" charset="0"/>
                                <a:ea typeface="DengXian" panose="02010600030101010101" pitchFamily="2" charset="-122"/>
                                <a:cs typeface="Arial" panose="020B0604020202020204" pitchFamily="34" charset="0"/>
                              </a:rPr>
                              <m:t>𝑂𝐹𝐹</m:t>
                            </m:r>
                          </m:sub>
                        </m:sSub>
                      </m:den>
                    </m:f>
                  </m:oMath>
                </a14:m>
                <a:endParaRPr lang="en-GB" sz="2200" b="0" i="0" dirty="0">
                  <a:solidFill>
                    <a:srgbClr val="000000"/>
                  </a:solidFill>
                  <a:effectLst/>
                  <a:latin typeface="Book Antiqua" panose="02040602050305030304" pitchFamily="18" charset="0"/>
                  <a:ea typeface="Cambria" panose="02040503050406030204" pitchFamily="18" charset="0"/>
                </a:endParaRPr>
              </a:p>
              <a:p>
                <a:pPr marL="342900" indent="-342900" algn="just">
                  <a:lnSpc>
                    <a:spcPct val="150000"/>
                  </a:lnSpc>
                  <a:buFont typeface="Arial" panose="020B0604020202020204" pitchFamily="34" charset="0"/>
                  <a:buChar char="•"/>
                </a:pPr>
                <a:endParaRPr lang="en-GB" sz="2200" b="0" i="0" dirty="0">
                  <a:solidFill>
                    <a:srgbClr val="34444C"/>
                  </a:solidFill>
                  <a:effectLst/>
                  <a:latin typeface="Book Antiqua" panose="02040602050305030304" pitchFamily="18" charset="0"/>
                  <a:ea typeface="Cambria" panose="02040503050406030204" pitchFamily="18" charset="0"/>
                </a:endParaRPr>
              </a:p>
            </p:txBody>
          </p:sp>
        </mc:Choice>
        <mc:Fallback xmlns="">
          <p:sp>
            <p:nvSpPr>
              <p:cNvPr id="6" name="TextBox 5">
                <a:extLst>
                  <a:ext uri="{FF2B5EF4-FFF2-40B4-BE49-F238E27FC236}">
                    <a16:creationId xmlns:a16="http://schemas.microsoft.com/office/drawing/2014/main" id="{EE13E337-82D5-2C2E-9299-F80770FD90D4}"/>
                  </a:ext>
                </a:extLst>
              </p:cNvPr>
              <p:cNvSpPr txBox="1">
                <a:spLocks noRot="1" noChangeAspect="1" noMove="1" noResize="1" noEditPoints="1" noAdjustHandles="1" noChangeArrowheads="1" noChangeShapeType="1" noTextEdit="1"/>
              </p:cNvSpPr>
              <p:nvPr/>
            </p:nvSpPr>
            <p:spPr>
              <a:xfrm>
                <a:off x="1364942" y="2668226"/>
                <a:ext cx="9046605" cy="2642070"/>
              </a:xfrm>
              <a:prstGeom prst="rect">
                <a:avLst/>
              </a:prstGeom>
              <a:blipFill>
                <a:blip r:embed="rId3"/>
                <a:stretch>
                  <a:fillRect/>
                </a:stretch>
              </a:blipFill>
            </p:spPr>
            <p:txBody>
              <a:bodyPr/>
              <a:lstStyle/>
              <a:p>
                <a:r>
                  <a:rPr lang="en-GB">
                    <a:noFill/>
                  </a:rPr>
                  <a:t> </a:t>
                </a:r>
              </a:p>
            </p:txBody>
          </p:sp>
        </mc:Fallback>
      </mc:AlternateContent>
      <p:sp>
        <p:nvSpPr>
          <p:cNvPr id="3" name="Footer Placeholder 3">
            <a:extLst>
              <a:ext uri="{FF2B5EF4-FFF2-40B4-BE49-F238E27FC236}">
                <a16:creationId xmlns:a16="http://schemas.microsoft.com/office/drawing/2014/main" id="{08C63AAA-1041-E60D-9D6C-B573FEF4B3FB}"/>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29749187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805266-AEBB-9D33-1491-4B9F33B645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0A65F6-F549-4417-8B82-B20737E46D1E}"/>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45FAB457-E740-8F0E-E7FB-301ABEBACC4B}"/>
              </a:ext>
            </a:extLst>
          </p:cNvPr>
          <p:cNvSpPr>
            <a:spLocks noGrp="1"/>
          </p:cNvSpPr>
          <p:nvPr>
            <p:ph type="sldNum" sz="quarter" idx="12"/>
          </p:nvPr>
        </p:nvSpPr>
        <p:spPr/>
        <p:txBody>
          <a:bodyPr/>
          <a:lstStyle/>
          <a:p>
            <a:fld id="{AC82685A-BD3A-4230-8D85-804689F67293}" type="slidenum">
              <a:rPr lang="en-GB" smtClean="0"/>
              <a:t>20</a:t>
            </a:fld>
            <a:endParaRPr lang="en-GB"/>
          </a:p>
        </p:txBody>
      </p:sp>
      <p:sp>
        <p:nvSpPr>
          <p:cNvPr id="16" name="TextBox 15">
            <a:extLst>
              <a:ext uri="{FF2B5EF4-FFF2-40B4-BE49-F238E27FC236}">
                <a16:creationId xmlns:a16="http://schemas.microsoft.com/office/drawing/2014/main" id="{B4653641-34E8-8854-0D55-4C23C5BB92F7}"/>
              </a:ext>
            </a:extLst>
          </p:cNvPr>
          <p:cNvSpPr txBox="1"/>
          <p:nvPr/>
        </p:nvSpPr>
        <p:spPr>
          <a:xfrm>
            <a:off x="190526" y="1335774"/>
            <a:ext cx="8770593"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References</a:t>
            </a:r>
          </a:p>
        </p:txBody>
      </p:sp>
      <p:sp>
        <p:nvSpPr>
          <p:cNvPr id="3" name="Footer Placeholder 3">
            <a:extLst>
              <a:ext uri="{FF2B5EF4-FFF2-40B4-BE49-F238E27FC236}">
                <a16:creationId xmlns:a16="http://schemas.microsoft.com/office/drawing/2014/main" id="{1DF19710-AE1D-5539-1F7C-F0544DA63E5A}"/>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
        <p:nvSpPr>
          <p:cNvPr id="4" name="TextBox 3">
            <a:extLst>
              <a:ext uri="{FF2B5EF4-FFF2-40B4-BE49-F238E27FC236}">
                <a16:creationId xmlns:a16="http://schemas.microsoft.com/office/drawing/2014/main" id="{3A872BEC-B376-919A-EC64-C869131671B5}"/>
              </a:ext>
            </a:extLst>
          </p:cNvPr>
          <p:cNvSpPr txBox="1"/>
          <p:nvPr/>
        </p:nvSpPr>
        <p:spPr>
          <a:xfrm>
            <a:off x="607868" y="2062596"/>
            <a:ext cx="10562359" cy="2585323"/>
          </a:xfrm>
          <a:prstGeom prst="rect">
            <a:avLst/>
          </a:prstGeom>
          <a:noFill/>
        </p:spPr>
        <p:txBody>
          <a:bodyPr wrap="square" rtlCol="0">
            <a:spAutoFit/>
          </a:bodyPr>
          <a:lstStyle/>
          <a:p>
            <a:pPr>
              <a:lnSpc>
                <a:spcPct val="200000"/>
              </a:lnSpc>
            </a:pPr>
            <a:r>
              <a:rPr lang="en-GB" dirty="0">
                <a:latin typeface="Book Antiqua" panose="02040602050305030304" pitchFamily="18" charset="0"/>
              </a:rPr>
              <a:t>[1] </a:t>
            </a:r>
            <a:r>
              <a:rPr lang="en-GB" dirty="0" err="1">
                <a:latin typeface="Book Antiqua" panose="02040602050305030304" pitchFamily="18" charset="0"/>
              </a:rPr>
              <a:t>Learnabout</a:t>
            </a:r>
            <a:r>
              <a:rPr lang="en-GB" dirty="0">
                <a:latin typeface="Book Antiqua" panose="02040602050305030304" pitchFamily="18" charset="0"/>
              </a:rPr>
              <a:t>-Electronics, "Power Supply Units," [Online]. Available: https://learnabout-electronics.org/PSU. </a:t>
            </a:r>
          </a:p>
          <a:p>
            <a:pPr>
              <a:lnSpc>
                <a:spcPct val="200000"/>
              </a:lnSpc>
            </a:pPr>
            <a:r>
              <a:rPr lang="en-GB" dirty="0">
                <a:latin typeface="Book Antiqua" panose="02040602050305030304" pitchFamily="18" charset="0"/>
              </a:rPr>
              <a:t>[2] P. Horowitz and W. Hill, The Art of Electronics, 3rd ed. Cambridge, UK: Cambridge University Press, 2015.</a:t>
            </a:r>
          </a:p>
          <a:p>
            <a:endParaRPr lang="en-GB" dirty="0"/>
          </a:p>
        </p:txBody>
      </p:sp>
    </p:spTree>
    <p:extLst>
      <p:ext uri="{BB962C8B-B14F-4D97-AF65-F5344CB8AC3E}">
        <p14:creationId xmlns:p14="http://schemas.microsoft.com/office/powerpoint/2010/main" val="23787691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BD78D876-541D-6E52-A364-F2210992F446}"/>
              </a:ext>
            </a:extLst>
          </p:cNvPr>
          <p:cNvSpPr txBox="1">
            <a:spLocks/>
          </p:cNvSpPr>
          <p:nvPr/>
        </p:nvSpPr>
        <p:spPr>
          <a:xfrm>
            <a:off x="4866514" y="329896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500" b="1">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2537371817"/>
      </p:ext>
    </p:extLst>
  </p:cSld>
  <p:clrMapOvr>
    <a:masterClrMapping/>
  </p:clrMapOvr>
</p:sld>
</file>

<file path=ppt/theme/theme1.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1242</TotalTime>
  <Words>1906</Words>
  <Application>Microsoft Office PowerPoint</Application>
  <PresentationFormat>Widescreen</PresentationFormat>
  <Paragraphs>223</Paragraphs>
  <Slides>21</Slides>
  <Notes>14</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21</vt:i4>
      </vt:variant>
    </vt:vector>
  </HeadingPairs>
  <TitlesOfParts>
    <vt:vector size="29" baseType="lpstr">
      <vt:lpstr>Arial</vt:lpstr>
      <vt:lpstr>Book Antiqua</vt:lpstr>
      <vt:lpstr>Calibri</vt:lpstr>
      <vt:lpstr>Calibri Light</vt:lpstr>
      <vt:lpstr>Cambria</vt:lpstr>
      <vt:lpstr>Cambria Math</vt:lpstr>
      <vt:lpstr>UWTSD 200_Title Page 2</vt:lpstr>
      <vt:lpstr>UWTSD 200_Text 4</vt:lpstr>
      <vt:lpstr>PowerPoint Presentation</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3</cp:revision>
  <dcterms:created xsi:type="dcterms:W3CDTF">2021-03-09T15:35:42Z</dcterms:created>
  <dcterms:modified xsi:type="dcterms:W3CDTF">2026-02-25T12:56:02Z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