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62" r:id="rId3"/>
    <p:sldId id="263" r:id="rId4"/>
    <p:sldId id="256" r:id="rId5"/>
    <p:sldId id="265" r:id="rId6"/>
    <p:sldId id="266" r:id="rId7"/>
    <p:sldId id="269" r:id="rId8"/>
    <p:sldId id="270" r:id="rId9"/>
    <p:sldId id="271" r:id="rId10"/>
    <p:sldId id="272" r:id="rId11"/>
    <p:sldId id="259" r:id="rId12"/>
    <p:sldId id="273" r:id="rId13"/>
    <p:sldId id="27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779"/>
    <p:restoredTop sz="94524"/>
  </p:normalViewPr>
  <p:slideViewPr>
    <p:cSldViewPr snapToGrid="0">
      <p:cViewPr varScale="1">
        <p:scale>
          <a:sx n="114" d="100"/>
          <a:sy n="114" d="100"/>
        </p:scale>
        <p:origin x="68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86470-0D34-CA29-175D-7E75DD4832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6C08E7-1D0A-D48F-7FD4-766563FBB1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272E8A-A169-46AC-5AD2-89CB72538E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0C2C-9F36-9A4E-9BA0-56520390D17E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512CAB-AED5-9CB9-39AB-1F2CB436B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EB4C4D-5B35-D5BA-4E96-0F533501C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2A7A35-D0B8-B548-A468-53D612C2A7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623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CB02C-C982-132A-E048-06AC03CB1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E5DFA0-16E5-2054-49B5-F75FC038D0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6A233F-F0E0-272F-E66A-9BA7BBFBE0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0C2C-9F36-9A4E-9BA0-56520390D17E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F718E2-5739-BC73-873D-3EC931F08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4F2C42-28C3-2B7A-CA30-10EE5E8C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2A7A35-D0B8-B548-A468-53D612C2A7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702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D55AD-F71C-3F00-6673-1897EBD3E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29E797-AD54-B530-26C3-56A12AA37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43F542-7EA3-4BCC-32E3-663A51A2A1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0C2C-9F36-9A4E-9BA0-56520390D17E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D2DB1-1731-B095-127F-D843A3F21A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C0A88F-01E4-BBBB-8018-3F332FDF4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2A7A35-D0B8-B548-A468-53D612C2A7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652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156CC-750B-52AE-249E-D300DD3650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92C642-12BC-6703-30EC-6BB1276BFE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CAD513-DCEA-539E-B10E-435315F666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0BADF8-E372-4E08-1EFA-2709EFCE2A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0C2C-9F36-9A4E-9BA0-56520390D17E}" type="datetimeFigureOut">
              <a:rPr lang="en-US" smtClean="0"/>
              <a:t>7/13/26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5E5A51-EBDF-F4D1-B371-74C9CD4EE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5FA8F2-C76D-B3FD-C5FC-AFA259887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2A7A35-D0B8-B548-A468-53D612C2A7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196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E88F0-B501-042D-1A14-BCBC29DEA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88BDC4-11CE-6CFA-1E88-F6404D12FD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79540D-51EC-DDED-726B-2AEC98DEEF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3B675BF-E1F1-B028-BF97-14434D9E0F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0AB69B-CD55-1A33-D0B2-9F3152F71CB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EAC4D-A17C-DA0E-79E1-3328870D0D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0C2C-9F36-9A4E-9BA0-56520390D17E}" type="datetimeFigureOut">
              <a:rPr lang="en-US" smtClean="0"/>
              <a:t>7/13/26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87422B8-B7B0-8685-869A-EDD089F0E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8229CD-8649-D330-EC58-A4FB45298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2A7A35-D0B8-B548-A468-53D612C2A7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860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C885C-E47F-4077-9DC9-B9DF9E118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2C9AC2-9115-37B7-0A96-5FF04A8B2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0C2C-9F36-9A4E-9BA0-56520390D17E}" type="datetimeFigureOut">
              <a:rPr lang="en-US" smtClean="0"/>
              <a:t>7/13/26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D9D308-DBF9-942E-9E89-AA7B23A55B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5B2CA9-DD1C-93AE-7E8C-B3EDDD3D17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2A7A35-D0B8-B548-A468-53D612C2A7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7172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90FFF2-9674-08E2-9403-7352E8718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0C2C-9F36-9A4E-9BA0-56520390D17E}" type="datetimeFigureOut">
              <a:rPr lang="en-US" smtClean="0"/>
              <a:t>7/13/26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DB1C7D-CF62-FE88-8EB7-87257673C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4EA29C-BDD1-7AE1-A220-AD53C8636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2A7A35-D0B8-B548-A468-53D612C2A7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43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DB9EF-2277-8A1B-BA95-A52752C0E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04CFC-CF9E-6E3B-DA4E-ED1F72C3CE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02F266-0476-5A23-BA81-6DA891EF1C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CA59C9-752F-20C7-EE2F-4ADAC302E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0C2C-9F36-9A4E-9BA0-56520390D17E}" type="datetimeFigureOut">
              <a:rPr lang="en-US" smtClean="0"/>
              <a:t>7/13/26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982E09-8C75-6273-6253-25DC9333B5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5716C5-0401-A3BC-D217-0C2293E27F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2A7A35-D0B8-B548-A468-53D612C2A7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131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6FD00-8B62-6825-1F74-353BE5538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BB646B-E11D-E69F-2C76-78E9E6F069E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F7E7DC-81ED-7956-73E9-C176AC3485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735A44-DEF4-86CD-42FD-1F1B4C5F50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0C2C-9F36-9A4E-9BA0-56520390D17E}" type="datetimeFigureOut">
              <a:rPr lang="en-US" smtClean="0"/>
              <a:t>7/13/26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63A1A1-5B39-6847-632D-FB4A1FD903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C3E70A-6419-1ECF-23E2-E86EA4C7A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2A7A35-D0B8-B548-A468-53D612C2A7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484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FCEC0-802F-BCCC-8B40-55CAF0352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BD42B9-818D-3939-980A-C2CC76006E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BFED9D-27E4-BFF4-C01B-BA2B8681B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0C2C-9F36-9A4E-9BA0-56520390D17E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986B8-78BA-4843-A2A8-32285B512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5C2120-E880-BEE7-0C87-7DB8AFC35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2A7A35-D0B8-B548-A468-53D612C2A7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359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CD9A7F-928F-48D4-C737-F79A3FD9035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DD1234-C035-1C54-FC16-7C906B460D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E57CC7-C684-A8B9-DD2C-566519D66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0C2C-9F36-9A4E-9BA0-56520390D17E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D3BCE8-91AB-81B5-A50D-5DF8BDF803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DD3E23-7B35-045E-6EFB-DC69D5082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2A7A35-D0B8-B548-A468-53D612C2A7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299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EB5CE3-237D-3A7B-CB61-988E95EB6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55E5D5-EFE3-F1F1-B6B2-1BACBD6835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1A17F-0335-7B9D-2401-CB0ECE694C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560C2C-9F36-9A4E-9BA0-56520390D17E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E76BE2-08BC-63B3-FF5B-7C1C981B7B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A19CBC-4703-83FB-536D-E7FE4BC9C2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72A7A35-D0B8-B548-A468-53D612C2A7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40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B36F516-0DEF-D22C-43B8-4EB2FE2143D5}"/>
              </a:ext>
            </a:extLst>
          </p:cNvPr>
          <p:cNvSpPr txBox="1"/>
          <p:nvPr/>
        </p:nvSpPr>
        <p:spPr>
          <a:xfrm>
            <a:off x="375356" y="2322008"/>
            <a:ext cx="4619621" cy="38436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effectLst/>
            </a:endParaRPr>
          </a:p>
        </p:txBody>
      </p:sp>
      <p:pic>
        <p:nvPicPr>
          <p:cNvPr id="7" name="Picture 6" descr="Cooked food with ingredients on a table">
            <a:extLst>
              <a:ext uri="{FF2B5EF4-FFF2-40B4-BE49-F238E27FC236}">
                <a16:creationId xmlns:a16="http://schemas.microsoft.com/office/drawing/2014/main" id="{2F423339-6B3A-FF54-EFA6-CCF5DAFB58A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496" r="9643" b="2"/>
          <a:stretch>
            <a:fillRect/>
          </a:stretch>
        </p:blipFill>
        <p:spPr>
          <a:xfrm>
            <a:off x="8408894" y="4482"/>
            <a:ext cx="3783106" cy="4025153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F6C8C40-FA74-CAC1-0B75-26C7A2B79388}"/>
              </a:ext>
            </a:extLst>
          </p:cNvPr>
          <p:cNvSpPr txBox="1"/>
          <p:nvPr/>
        </p:nvSpPr>
        <p:spPr>
          <a:xfrm>
            <a:off x="90311" y="0"/>
            <a:ext cx="9089548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Introduction</a:t>
            </a:r>
          </a:p>
          <a:p>
            <a:endParaRPr lang="en-GB" sz="3600" dirty="0"/>
          </a:p>
          <a:p>
            <a:r>
              <a:rPr lang="en-GB" sz="2400" b="1" dirty="0"/>
              <a:t>Communication Barriers at Flight Foods Ltd</a:t>
            </a:r>
            <a:endParaRPr lang="en-GB" sz="2400" dirty="0"/>
          </a:p>
          <a:p>
            <a:br>
              <a:rPr lang="en-GB" sz="2400" dirty="0"/>
            </a:br>
            <a:r>
              <a:rPr lang="en-GB" sz="2400" b="1" dirty="0"/>
              <a:t>Presented by:</a:t>
            </a:r>
            <a:r>
              <a:rPr lang="en-GB" sz="2400" dirty="0"/>
              <a:t> Jude Davis, Moustapha Cisse, Ruhel Ahmed, Sharif Miah</a:t>
            </a:r>
          </a:p>
          <a:p>
            <a:r>
              <a:rPr lang="en-GB" sz="2400" b="1" dirty="0"/>
              <a:t>Introduction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Flight Foods Ltd manufactures ready meals for airlines.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company has received complaints about food quality, including undercooked food, poor packaging and meat found in vegetarian meals.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 consultancy investigated the company to identify the causes of these problems.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This presentation will explain the communication barriers affecting the business, apply communication theory and suggest solutions to improve communication and food safety.</a:t>
            </a:r>
          </a:p>
        </p:txBody>
      </p:sp>
    </p:spTree>
    <p:extLst>
      <p:ext uri="{BB962C8B-B14F-4D97-AF65-F5344CB8AC3E}">
        <p14:creationId xmlns:p14="http://schemas.microsoft.com/office/powerpoint/2010/main" val="35870013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12E84BB-335A-F6CE-0FBD-47EBFFF31D37}"/>
              </a:ext>
            </a:extLst>
          </p:cNvPr>
          <p:cNvSpPr txBox="1"/>
          <p:nvPr/>
        </p:nvSpPr>
        <p:spPr>
          <a:xfrm>
            <a:off x="0" y="0"/>
            <a:ext cx="12192000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Environmental Noise</a:t>
            </a:r>
            <a:endParaRPr lang="en-GB" sz="3200" dirty="0"/>
          </a:p>
          <a:p>
            <a:endParaRPr lang="en-GB" sz="2400" dirty="0"/>
          </a:p>
          <a:p>
            <a:r>
              <a:rPr lang="en-GB" sz="2400" b="1" dirty="0"/>
              <a:t>Communication Barrier</a:t>
            </a:r>
            <a:endParaRPr lang="en-GB" sz="2400" dirty="0"/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factory contains old, noisy machinery.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Constant machine noise makes verbal communication difficult.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Employees struggle to hear instructions clearly.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Gary often has to repeat instructions, increasing misunderstandings.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Poor communication leads to food safety mistakes and reduced productivity.</a:t>
            </a:r>
          </a:p>
          <a:p>
            <a:endParaRPr lang="en-GB" sz="2400" dirty="0"/>
          </a:p>
          <a:p>
            <a:r>
              <a:rPr lang="en-GB" sz="2400" b="1" dirty="0"/>
              <a:t>Evidence from the Case Study</a:t>
            </a:r>
            <a:endParaRPr lang="en-GB" sz="2400" dirty="0"/>
          </a:p>
          <a:p>
            <a:r>
              <a:rPr lang="en-GB" sz="2400" dirty="0"/>
              <a:t>“The factory floor is packed with old noisy machines.”</a:t>
            </a:r>
          </a:p>
          <a:p>
            <a:r>
              <a:rPr lang="en-GB" sz="2400" dirty="0"/>
              <a:t>“Machines clanking and banging.”</a:t>
            </a:r>
          </a:p>
          <a:p>
            <a:endParaRPr lang="en-GB" sz="2400" dirty="0"/>
          </a:p>
          <a:p>
            <a:r>
              <a:rPr lang="en-GB" sz="2400" dirty="0"/>
              <a:t>Environmental noise acts as interference in the communication process (Shannon and Weaver, 1949).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593298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822F7B4-566F-5D7D-F47C-E4A163DCB8E3}"/>
              </a:ext>
            </a:extLst>
          </p:cNvPr>
          <p:cNvSpPr txBox="1"/>
          <p:nvPr/>
        </p:nvSpPr>
        <p:spPr>
          <a:xfrm>
            <a:off x="0" y="0"/>
            <a:ext cx="11672047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Shannon and Weaver Communication Model</a:t>
            </a:r>
          </a:p>
          <a:p>
            <a:endParaRPr lang="en-GB" sz="2400" b="1" dirty="0"/>
          </a:p>
          <a:p>
            <a:endParaRPr lang="en-GB" sz="2400" b="1" dirty="0"/>
          </a:p>
          <a:p>
            <a:r>
              <a:rPr lang="en-GB" sz="2400" b="1" dirty="0"/>
              <a:t>Environmental Noise Theory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Shannon and Weaver explain that </a:t>
            </a:r>
            <a:r>
              <a:rPr lang="en-GB" sz="2400" b="1" dirty="0"/>
              <a:t>noise</a:t>
            </a:r>
            <a:r>
              <a:rPr lang="en-GB" sz="2400" dirty="0"/>
              <a:t> interferes with communication.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 this case, the machinery is the </a:t>
            </a:r>
            <a:r>
              <a:rPr lang="en-GB" sz="2400" b="1" dirty="0"/>
              <a:t>noise</a:t>
            </a:r>
            <a:r>
              <a:rPr lang="en-GB" sz="2400" dirty="0"/>
              <a:t> that interrupts Gary’s message.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Employees may not receive or understand instructions correctly.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This results in communication failures, workplace mistakes and poor food quality</a:t>
            </a:r>
          </a:p>
          <a:p>
            <a:endParaRPr lang="en-GB" sz="2400" dirty="0"/>
          </a:p>
          <a:p>
            <a:r>
              <a:rPr lang="en-GB" sz="2400" b="1" dirty="0"/>
              <a:t>Improving Communication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Replace or maintain old machinery to reduce workplace noise.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Hold team briefings in a quiet area before each shift.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Use clear visual signs and written instructions near workstations.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Use microphones or headsets where appropriate.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Ask employees to repeat instructions to confirm understanding.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09371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08458"/>
            <a:ext cx="9144000" cy="660399"/>
          </a:xfrm>
        </p:spPr>
        <p:txBody>
          <a:bodyPr>
            <a:normAutofit/>
          </a:bodyPr>
          <a:lstStyle/>
          <a:p>
            <a:pPr algn="l"/>
            <a:r>
              <a:rPr lang="en-GB" sz="3600" b="1" dirty="0">
                <a:latin typeface="Aptos"/>
              </a:rPr>
              <a:t>Language barriers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868857"/>
            <a:ext cx="9144000" cy="508113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  <a:p>
            <a:pPr marL="285750" indent="-285750" algn="l"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Language barrier – workers "speak their own language with a few English words thrown in," meaning Gary's English-only verbal instructions and signage are only partially understood</a:t>
            </a:r>
            <a:endParaRPr lang="en-GB" dirty="0"/>
          </a:p>
          <a:p>
            <a:pPr marL="285750" indent="-285750" algn="l"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Written communication mismatch – Gary's signs ("Keep your hairnets on at all times," "Wash your hands regularly," etc.) assume a level of English literacy that many workers may not have, especially given "5 distinct cultural groups"</a:t>
            </a:r>
            <a:endParaRPr lang="en-GB" dirty="0"/>
          </a:p>
          <a:p>
            <a:pPr marL="285750" indent="-285750" algn="l"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No feedback loop – Gary interprets non-compliance as workers not understanding him, but there's no mechanism (translation, demonstration, checking for understanding) to confirm the message was actually  received correctly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E4C8903-ECAE-84F7-665B-178B0E6675C5}"/>
              </a:ext>
            </a:extLst>
          </p:cNvPr>
          <p:cNvSpPr txBox="1"/>
          <p:nvPr/>
        </p:nvSpPr>
        <p:spPr>
          <a:xfrm>
            <a:off x="0" y="0"/>
            <a:ext cx="12192000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Age/Generational Barrier</a:t>
            </a:r>
            <a:endParaRPr lang="en-GB" sz="3200" dirty="0"/>
          </a:p>
          <a:p>
            <a:br>
              <a:rPr lang="en-GB" sz="2400" dirty="0"/>
            </a:br>
            <a:r>
              <a:rPr lang="en-GB" sz="2400" b="1" dirty="0"/>
              <a:t>Communication Barrier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workforce ranges from </a:t>
            </a:r>
            <a:r>
              <a:rPr lang="en-GB" sz="2400" b="1" dirty="0"/>
              <a:t>16 to 60 years old</a:t>
            </a:r>
            <a:r>
              <a:rPr lang="en-GB" sz="2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Different age groups may have different communication styles.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Gary believes younger employees do not follow instructions correctly.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Older employees appear to understand instructions more easily.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These differences increase misunderstandings and workplace errors.</a:t>
            </a:r>
          </a:p>
          <a:p>
            <a:br>
              <a:rPr lang="en-GB" sz="2400" dirty="0"/>
            </a:br>
            <a:endParaRPr lang="en-GB" sz="2400" dirty="0"/>
          </a:p>
          <a:p>
            <a:r>
              <a:rPr lang="en-GB" sz="2400" b="1" dirty="0"/>
              <a:t>Evidence from the Case Study</a:t>
            </a:r>
            <a:br>
              <a:rPr lang="en-GB" sz="2400" dirty="0"/>
            </a:br>
            <a:r>
              <a:rPr lang="en-GB" sz="2400" dirty="0"/>
              <a:t>“The workforce is made up of 40 people ranging from 16 to 60 years old.”</a:t>
            </a:r>
          </a:p>
          <a:p>
            <a:br>
              <a:rPr lang="en-GB" sz="2400" dirty="0"/>
            </a:br>
            <a:r>
              <a:rPr lang="en-GB" sz="2400" dirty="0"/>
              <a:t>“The older ones seem to understand, but the problem seems to be with the younger ones.”</a:t>
            </a:r>
          </a:p>
        </p:txBody>
      </p:sp>
    </p:spTree>
    <p:extLst>
      <p:ext uri="{BB962C8B-B14F-4D97-AF65-F5344CB8AC3E}">
        <p14:creationId xmlns:p14="http://schemas.microsoft.com/office/powerpoint/2010/main" val="28108139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3BC050-38AD-1817-C897-F8767478DC28}"/>
              </a:ext>
            </a:extLst>
          </p:cNvPr>
          <p:cNvSpPr txBox="1"/>
          <p:nvPr/>
        </p:nvSpPr>
        <p:spPr>
          <a:xfrm>
            <a:off x="-1" y="0"/>
            <a:ext cx="12676095" cy="73558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Schramm’s Communication Model</a:t>
            </a:r>
            <a:endParaRPr lang="en-GB" sz="3200" dirty="0"/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Schramm’s model explains that communication is a two-way process which depends on feedback (Schramm, 1954).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Employees speak different languages and may misunderstand Gary’s instructions.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Gary receives little feedback to confirm that employees understand the message.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Using demonstrations and encouraging questions would improve communication.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r>
              <a:rPr lang="en-GB" sz="2000" b="1" dirty="0">
                <a:latin typeface=".SF NS"/>
              </a:rPr>
              <a:t>Improving Communication</a:t>
            </a:r>
            <a:endParaRPr lang="en-GB" sz="2000" dirty="0">
              <a:latin typeface=".SF NS"/>
            </a:endParaRPr>
          </a:p>
          <a:p>
            <a:pPr marL="285750" marR="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.SF NS"/>
              </a:rPr>
              <a:t>Provide training for employees of all ages.</a:t>
            </a:r>
          </a:p>
          <a:p>
            <a:pPr marL="285750" marR="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.SF NS"/>
              </a:rPr>
              <a:t>Give clear, simple instructions.</a:t>
            </a:r>
          </a:p>
          <a:p>
            <a:pPr marL="285750" marR="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.SF NS"/>
              </a:rPr>
              <a:t>Encourage two-way communication and questions.</a:t>
            </a:r>
          </a:p>
          <a:p>
            <a:pPr marL="285750" marR="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.SF NS"/>
              </a:rPr>
              <a:t>Pair experienced employees with younger staff for support.</a:t>
            </a:r>
          </a:p>
          <a:p>
            <a:pPr marL="285750" marR="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.SF NS"/>
              </a:rPr>
              <a:t>Check understanding through regular feedback</a:t>
            </a:r>
          </a:p>
          <a:p>
            <a:pPr marL="285750" marR="0" indent="-285750">
              <a:buFont typeface="Arial" panose="020B0604020202020204" pitchFamily="34" charset="0"/>
              <a:buChar char="•"/>
            </a:pPr>
            <a:endParaRPr lang="en-GB" sz="2000" dirty="0">
              <a:latin typeface=".SF NS"/>
            </a:endParaRPr>
          </a:p>
          <a:p>
            <a:r>
              <a:rPr lang="en-GB" sz="2000" b="1" dirty="0">
                <a:latin typeface=".SF NS"/>
              </a:rPr>
              <a:t>Why It Matters</a:t>
            </a:r>
            <a:endParaRPr lang="en-GB" sz="2000" dirty="0">
              <a:latin typeface=".SF NS"/>
            </a:endParaRPr>
          </a:p>
          <a:p>
            <a:pPr marL="285750" marR="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.SF NS"/>
              </a:rPr>
              <a:t>Better communication reduces mistakes.</a:t>
            </a:r>
          </a:p>
          <a:p>
            <a:pPr marL="285750" marR="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.SF NS"/>
              </a:rPr>
              <a:t>Improves food safety and product quality.</a:t>
            </a:r>
          </a:p>
          <a:p>
            <a:pPr marL="285750" marR="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.SF NS"/>
              </a:rPr>
              <a:t>Increases teamwork between different age groups.</a:t>
            </a:r>
          </a:p>
          <a:p>
            <a:pPr marL="285750" marR="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.SF NS"/>
              </a:rPr>
              <a:t>Improves employee confidence and performance.</a:t>
            </a:r>
          </a:p>
          <a:p>
            <a:pPr marL="285750" marR="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.SF NS"/>
              </a:rPr>
              <a:t>Helps Flight Foods regain customer trust.</a:t>
            </a:r>
          </a:p>
          <a:p>
            <a:pPr marL="285750" marR="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519893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59D80-9194-8778-9674-ABF6C01BD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Cultural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80C6E-1AB8-47C8-2509-3BC212135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06" y="1725370"/>
            <a:ext cx="10684008" cy="42311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Five distinct cultural group may bring different food handling practices from home country. </a:t>
            </a:r>
          </a:p>
          <a:p>
            <a:r>
              <a:rPr lang="en-GB" sz="2400" dirty="0"/>
              <a:t>Differing standards around Hygiene cleanliness, or  handling of meat vs vegetarian food may not align with UK food safety expectations.</a:t>
            </a:r>
          </a:p>
          <a:p>
            <a:r>
              <a:rPr lang="en-GB" sz="2400" dirty="0"/>
              <a:t>What counts as acceptable practices can vary culturally no cultural orientation given before work starts.</a:t>
            </a:r>
          </a:p>
          <a:p>
            <a:r>
              <a:rPr lang="en-GB" sz="2400" dirty="0"/>
              <a:t>Gary  assumes one standard his own training is universally understood,  shared without checking cultural assumptions.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B7AF15-861A-92C0-61F7-91A8FB1D9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1161425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F1A3DD1-AE23-1ACE-FCFE-D1058C83F304}"/>
              </a:ext>
            </a:extLst>
          </p:cNvPr>
          <p:cNvSpPr txBox="1"/>
          <p:nvPr/>
        </p:nvSpPr>
        <p:spPr>
          <a:xfrm>
            <a:off x="0" y="0"/>
            <a:ext cx="12192000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GB" sz="3200" b="1" dirty="0">
                <a:effectLst/>
                <a:latin typeface=".SF NS"/>
              </a:rPr>
              <a:t>Emotional Barrier</a:t>
            </a:r>
            <a:endParaRPr lang="en-GB" sz="3200" dirty="0">
              <a:effectLst/>
              <a:latin typeface=".SF NS Semibold"/>
            </a:endParaRPr>
          </a:p>
          <a:p>
            <a:pPr marL="0" marR="0">
              <a:buNone/>
            </a:pPr>
            <a:br>
              <a:rPr lang="en-GB" sz="2400" dirty="0">
                <a:effectLst/>
                <a:latin typeface=".SF NS"/>
              </a:rPr>
            </a:br>
            <a:r>
              <a:rPr lang="en-GB" sz="2400" b="1" dirty="0">
                <a:effectLst/>
                <a:latin typeface=".SF NS"/>
              </a:rPr>
              <a:t>Communication Barrier</a:t>
            </a:r>
            <a:endParaRPr lang="en-GB" sz="2400" dirty="0">
              <a:effectLst/>
              <a:latin typeface=".SF NS Semibold"/>
            </a:endParaRPr>
          </a:p>
          <a:p>
            <a:pPr marL="342900" marR="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.SF NS"/>
              </a:rPr>
              <a:t>Gary is stressed and frustrated by workplace problems.</a:t>
            </a:r>
          </a:p>
          <a:p>
            <a:pPr marL="342900" marR="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.SF NS"/>
              </a:rPr>
              <a:t>He feels overwhelmed by managing staff and production.</a:t>
            </a:r>
          </a:p>
          <a:p>
            <a:pPr marL="342900" marR="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.SF NS"/>
              </a:rPr>
              <a:t>His emotions affect how he communicates with employees.</a:t>
            </a:r>
          </a:p>
          <a:p>
            <a:pPr marL="342900" marR="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.SF NS"/>
              </a:rPr>
              <a:t>Staff may feel less confident asking questions.</a:t>
            </a:r>
          </a:p>
          <a:p>
            <a:pPr marL="342900" marR="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.SF NS"/>
              </a:rPr>
              <a:t>This increases misunderstandings and workplace mistakes.</a:t>
            </a:r>
          </a:p>
          <a:p>
            <a:pPr marL="0" marR="0">
              <a:buNone/>
            </a:pPr>
            <a:endParaRPr lang="en-GB" sz="2400" b="1" dirty="0">
              <a:latin typeface=".SF NS"/>
            </a:endParaRPr>
          </a:p>
          <a:p>
            <a:pPr marL="0" marR="0">
              <a:buNone/>
            </a:pPr>
            <a:r>
              <a:rPr lang="en-GB" sz="2400" b="1" dirty="0">
                <a:effectLst/>
                <a:latin typeface=".SF NS"/>
              </a:rPr>
              <a:t>Evidence from the Case Study</a:t>
            </a:r>
            <a:endParaRPr lang="en-GB" sz="2400" dirty="0">
              <a:effectLst/>
              <a:latin typeface=".SF NS Semibold"/>
            </a:endParaRPr>
          </a:p>
          <a:p>
            <a:pPr marL="0" marR="0">
              <a:buNone/>
            </a:pPr>
            <a:br>
              <a:rPr lang="en-GB" sz="2400" dirty="0">
                <a:effectLst/>
                <a:latin typeface=".SF NS"/>
              </a:rPr>
            </a:br>
            <a:r>
              <a:rPr lang="en-GB" sz="2400" dirty="0">
                <a:effectLst/>
                <a:latin typeface=".SF NS"/>
              </a:rPr>
              <a:t>“I am running around in this madhouse.”</a:t>
            </a:r>
          </a:p>
          <a:p>
            <a:pPr marL="0" marR="0">
              <a:buNone/>
            </a:pPr>
            <a:r>
              <a:rPr lang="en-GB" sz="2400" dirty="0">
                <a:effectLst/>
                <a:latin typeface=".SF NS"/>
              </a:rPr>
              <a:t>“I pulled at my hair and screamed: ‘Idiots!’”</a:t>
            </a:r>
          </a:p>
        </p:txBody>
      </p:sp>
    </p:spTree>
    <p:extLst>
      <p:ext uri="{BB962C8B-B14F-4D97-AF65-F5344CB8AC3E}">
        <p14:creationId xmlns:p14="http://schemas.microsoft.com/office/powerpoint/2010/main" val="24670613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68BD4BB-6957-FBC3-FA8F-E6A420C12FC1}"/>
              </a:ext>
            </a:extLst>
          </p:cNvPr>
          <p:cNvSpPr txBox="1"/>
          <p:nvPr/>
        </p:nvSpPr>
        <p:spPr>
          <a:xfrm>
            <a:off x="0" y="653143"/>
            <a:ext cx="12192000" cy="6124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GB" sz="3200" b="1" dirty="0">
                <a:effectLst/>
                <a:latin typeface=".SF NS"/>
              </a:rPr>
              <a:t>Berlo’s SMCR Model</a:t>
            </a:r>
            <a:endParaRPr lang="en-GB" sz="3200" dirty="0">
              <a:effectLst/>
              <a:latin typeface=".SF NS Semibold"/>
            </a:endParaRPr>
          </a:p>
          <a:p>
            <a:pPr marL="0" marR="0">
              <a:buNone/>
            </a:pPr>
            <a:r>
              <a:rPr lang="en-GB" sz="2400" dirty="0">
                <a:effectLst/>
                <a:latin typeface=".SF NS"/>
              </a:rPr>
              <a:t> Berlo’s SMCR model explains that communication depends on the Sender, Message, Channel and Receiver (Berlo, 1960).</a:t>
            </a:r>
          </a:p>
          <a:p>
            <a:pPr marL="0" marR="0">
              <a:buNone/>
            </a:pPr>
            <a:r>
              <a:rPr lang="en-GB" sz="2400" dirty="0">
                <a:effectLst/>
                <a:latin typeface=".SF NS"/>
              </a:rPr>
              <a:t>Gary’s frustration affects how he delivers instructions, while employees interpret messages differently because of their language, experience and cultural backgrounds.</a:t>
            </a:r>
          </a:p>
          <a:p>
            <a:pPr marL="0" marR="0">
              <a:buNone/>
            </a:pPr>
            <a:r>
              <a:rPr lang="en-GB" sz="2400" dirty="0">
                <a:effectLst/>
                <a:latin typeface=".SF NS"/>
              </a:rPr>
              <a:t>Clear communication, active listening and respectful leadership would improve understanding and teamwork.</a:t>
            </a:r>
          </a:p>
          <a:p>
            <a:pPr marL="342900" marR="0" indent="-342900"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.SF NS"/>
            </a:endParaRPr>
          </a:p>
          <a:p>
            <a:r>
              <a:rPr lang="en-GB" sz="2400" b="1" dirty="0"/>
              <a:t>Improving Communication</a:t>
            </a:r>
            <a:endParaRPr lang="en-GB" sz="2400" dirty="0"/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Provide leadership and stress management training.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Encourage calm and respectful communication.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Hold regular team meetings to discuss concerns.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Create a supportive working environment.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Encourage employees to give feedback and ask questions.</a:t>
            </a:r>
          </a:p>
          <a:p>
            <a:pPr marL="342900" marR="0" indent="-342900"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.SF NS"/>
            </a:endParaRPr>
          </a:p>
        </p:txBody>
      </p:sp>
    </p:spTree>
    <p:extLst>
      <p:ext uri="{BB962C8B-B14F-4D97-AF65-F5344CB8AC3E}">
        <p14:creationId xmlns:p14="http://schemas.microsoft.com/office/powerpoint/2010/main" val="29581704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AB38A6C-7909-BEB9-96CE-F6EAD91443B1}"/>
              </a:ext>
            </a:extLst>
          </p:cNvPr>
          <p:cNvSpPr txBox="1"/>
          <p:nvPr/>
        </p:nvSpPr>
        <p:spPr>
          <a:xfrm>
            <a:off x="0" y="0"/>
            <a:ext cx="8408894" cy="39087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GB" sz="3200" b="1" dirty="0">
                <a:effectLst/>
                <a:latin typeface=".SF NS"/>
              </a:rPr>
              <a:t>Impact on the Business</a:t>
            </a:r>
            <a:br>
              <a:rPr lang="en-GB" sz="2400" dirty="0">
                <a:effectLst/>
                <a:latin typeface=".SF NS"/>
              </a:rPr>
            </a:br>
            <a:endParaRPr lang="en-GB" sz="2400" dirty="0">
              <a:effectLst/>
              <a:latin typeface=".SF NS"/>
            </a:endParaRPr>
          </a:p>
          <a:p>
            <a:pPr marL="0" marR="0">
              <a:buNone/>
            </a:pPr>
            <a:r>
              <a:rPr lang="en-GB" sz="2400" b="1" dirty="0">
                <a:effectLst/>
                <a:latin typeface=".SF NS"/>
              </a:rPr>
              <a:t>Why It Matters</a:t>
            </a:r>
            <a:endParaRPr lang="en-GB" sz="2400" dirty="0">
              <a:effectLst/>
              <a:latin typeface=".SF NS Semibold"/>
            </a:endParaRPr>
          </a:p>
          <a:p>
            <a:pPr marL="0" marR="0">
              <a:buNone/>
            </a:pPr>
            <a:br>
              <a:rPr lang="en-GB" sz="2400" dirty="0">
                <a:effectLst/>
                <a:latin typeface=".SF NS"/>
              </a:rPr>
            </a:br>
            <a:endParaRPr lang="en-GB" sz="2400" dirty="0">
              <a:effectLst/>
              <a:latin typeface=".SF NS"/>
            </a:endParaRPr>
          </a:p>
          <a:p>
            <a:pPr marL="342900" marR="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.SF NS"/>
              </a:rPr>
              <a:t>Improves relationships between managers and staff.</a:t>
            </a:r>
          </a:p>
          <a:p>
            <a:pPr marL="342900" marR="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.SF NS"/>
              </a:rPr>
              <a:t>Reduces misunderstandings and workplace errors.</a:t>
            </a:r>
          </a:p>
          <a:p>
            <a:pPr marL="342900" marR="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.SF NS"/>
              </a:rPr>
              <a:t>Increases employee confidence and motivation.</a:t>
            </a:r>
          </a:p>
          <a:p>
            <a:pPr marL="342900" marR="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.SF NS"/>
              </a:rPr>
              <a:t>Improves teamwork and communication.</a:t>
            </a:r>
          </a:p>
          <a:p>
            <a:pPr marL="342900" marR="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.SF NS"/>
              </a:rPr>
              <a:t>Leads to better food quality and customer satisfaction</a:t>
            </a:r>
            <a:r>
              <a:rPr lang="en-GB" sz="1800" dirty="0">
                <a:effectLst/>
                <a:latin typeface=".SF NS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2423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4D600-5D54-2118-C21D-634B31239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4281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b="1" dirty="0"/>
              <a:t>Applying Communication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B0AD1-15B7-8D0E-DD4A-62786C85A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80615"/>
            <a:ext cx="11003321" cy="3962659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sz="3100" b="1" dirty="0">
                <a:ea typeface="+mn-lt"/>
                <a:cs typeface="+mn-lt"/>
              </a:rPr>
              <a:t>For  the Schramm's model</a:t>
            </a:r>
          </a:p>
          <a:p>
            <a:pPr marL="0" indent="0">
              <a:buNone/>
            </a:pPr>
            <a:r>
              <a:rPr lang="en-GB" sz="3100" dirty="0">
                <a:ea typeface="+mn-lt"/>
                <a:cs typeface="+mn-lt"/>
              </a:rPr>
              <a:t>No shared field of experience — workers don't share Gary's stressful morning, so his reaction feels disproportionate to them</a:t>
            </a:r>
            <a:endParaRPr lang="en-GB" sz="3100" dirty="0"/>
          </a:p>
          <a:p>
            <a:r>
              <a:rPr lang="en-GB" sz="3100" dirty="0">
                <a:ea typeface="+mn-lt"/>
                <a:cs typeface="+mn-lt"/>
              </a:rPr>
              <a:t>Emotional outburst shuts down the two-way feedback loop Schramm's model relies on</a:t>
            </a:r>
            <a:endParaRPr lang="en-GB" sz="3100" dirty="0"/>
          </a:p>
          <a:p>
            <a:r>
              <a:rPr lang="en-GB" sz="3100" dirty="0">
                <a:ea typeface="+mn-lt"/>
                <a:cs typeface="+mn-lt"/>
              </a:rPr>
              <a:t>Workers may decode frustration as hostility, not urgency</a:t>
            </a:r>
            <a:endParaRPr lang="en-GB" sz="3100" dirty="0"/>
          </a:p>
          <a:p>
            <a:pPr marL="0" indent="0">
              <a:buNone/>
            </a:pPr>
            <a:r>
              <a:rPr lang="en-GB" sz="3100" b="1" dirty="0">
                <a:ea typeface="+mn-lt"/>
                <a:cs typeface="+mn-lt"/>
              </a:rPr>
              <a:t>Berlo's   Model</a:t>
            </a:r>
            <a:endParaRPr lang="en-GB" sz="3100" dirty="0"/>
          </a:p>
          <a:p>
            <a:r>
              <a:rPr lang="en-GB" sz="3100" b="1" dirty="0">
                <a:ea typeface="+mn-lt"/>
                <a:cs typeface="+mn-lt"/>
              </a:rPr>
              <a:t>Source (Gary):</a:t>
            </a:r>
            <a:r>
              <a:rPr lang="en-GB" sz="3100" dirty="0">
                <a:ea typeface="+mn-lt"/>
                <a:cs typeface="+mn-lt"/>
              </a:rPr>
              <a:t> stress and poor emotional control reduce his credibility/effectiveness as a source</a:t>
            </a:r>
            <a:endParaRPr lang="en-GB" sz="3100" dirty="0"/>
          </a:p>
          <a:p>
            <a:r>
              <a:rPr lang="en-GB" sz="3100" b="1" dirty="0">
                <a:ea typeface="+mn-lt"/>
                <a:cs typeface="+mn-lt"/>
              </a:rPr>
              <a:t>Message:</a:t>
            </a:r>
            <a:r>
              <a:rPr lang="en-GB" sz="3100" dirty="0">
                <a:ea typeface="+mn-lt"/>
                <a:cs typeface="+mn-lt"/>
              </a:rPr>
              <a:t> shifts from informative to accusatory, losing clarity</a:t>
            </a:r>
            <a:endParaRPr lang="en-GB" sz="3100" dirty="0"/>
          </a:p>
          <a:p>
            <a:r>
              <a:rPr lang="en-GB" sz="3100" b="1" dirty="0">
                <a:ea typeface="+mn-lt"/>
                <a:cs typeface="+mn-lt"/>
              </a:rPr>
              <a:t>Receiver:</a:t>
            </a:r>
            <a:r>
              <a:rPr lang="en-GB" sz="3100" dirty="0">
                <a:ea typeface="+mn-lt"/>
                <a:cs typeface="+mn-lt"/>
              </a:rPr>
              <a:t> workers may respond with fear/withdrawal rather than understanding, affecting future communication</a:t>
            </a:r>
            <a:endParaRPr lang="en-GB" sz="31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AF7975-2F8B-B6ED-2A32-C600374C7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9873069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03DBE3F-182F-7108-DE09-EE2F5E9D19A8}"/>
              </a:ext>
            </a:extLst>
          </p:cNvPr>
          <p:cNvSpPr txBox="1"/>
          <p:nvPr/>
        </p:nvSpPr>
        <p:spPr>
          <a:xfrm>
            <a:off x="0" y="0"/>
            <a:ext cx="12192000" cy="39087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GB" sz="3200" b="1" dirty="0">
                <a:effectLst/>
                <a:latin typeface=".SF NS"/>
              </a:rPr>
              <a:t>Ways to Overcome Communication Barriers</a:t>
            </a:r>
            <a:endParaRPr lang="en-GB" sz="3200" dirty="0">
              <a:effectLst/>
              <a:latin typeface=".SF NS Semibold"/>
            </a:endParaRPr>
          </a:p>
          <a:p>
            <a:pPr marL="0" marR="0">
              <a:buNone/>
            </a:pPr>
            <a:br>
              <a:rPr lang="en-GB" sz="2400" dirty="0">
                <a:effectLst/>
                <a:latin typeface=".SF NS"/>
              </a:rPr>
            </a:br>
            <a:endParaRPr lang="en-GB" sz="2400" dirty="0">
              <a:effectLst/>
              <a:latin typeface=".SF NS"/>
            </a:endParaRPr>
          </a:p>
          <a:p>
            <a:pPr marL="342900" marR="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.SF NS"/>
              </a:rPr>
              <a:t>Reduce environmental noise by moving to a quieter area and minimising distractions.</a:t>
            </a:r>
          </a:p>
          <a:p>
            <a:pPr marL="342900" marR="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.SF NS"/>
              </a:rPr>
              <a:t>Use clear, simple language that is appropriate for the person’s age and level of understanding.</a:t>
            </a:r>
          </a:p>
          <a:p>
            <a:pPr marL="342900" marR="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.SF NS"/>
              </a:rPr>
              <a:t>Show empathy, remain calm and give the person time to express their thoughts and feelings.</a:t>
            </a:r>
          </a:p>
          <a:p>
            <a:pPr marL="342900" marR="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.SF NS"/>
              </a:rPr>
              <a:t>Use active listening by maintaining eye contact, asking questions and confirming understanding.</a:t>
            </a:r>
          </a:p>
          <a:p>
            <a:pPr marL="342900" marR="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.SF NS"/>
              </a:rPr>
              <a:t>Encourage feedback to make sure the message has been received and understood correctly.</a:t>
            </a:r>
          </a:p>
          <a:p>
            <a:pPr marL="342900" marR="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.SF NS"/>
              </a:rPr>
              <a:t>Support verbal communication with appropriate body language and facial expressions.</a:t>
            </a:r>
          </a:p>
        </p:txBody>
      </p:sp>
    </p:spTree>
    <p:extLst>
      <p:ext uri="{BB962C8B-B14F-4D97-AF65-F5344CB8AC3E}">
        <p14:creationId xmlns:p14="http://schemas.microsoft.com/office/powerpoint/2010/main" val="5776988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48688-42FE-F933-7C32-5918DA877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44" y="365125"/>
            <a:ext cx="10952356" cy="1325563"/>
          </a:xfrm>
        </p:spPr>
        <p:txBody>
          <a:bodyPr/>
          <a:lstStyle/>
          <a:p>
            <a:r>
              <a:rPr 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1E098-110A-607D-8537-6797E8CBA6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Berlo, D.K. (1960) </a:t>
            </a:r>
            <a:r>
              <a:rPr lang="en-GB" i="1" dirty="0"/>
              <a:t>The Process of Communication: An Introduction to Theory and Practice</a:t>
            </a:r>
            <a:r>
              <a:rPr lang="en-GB" dirty="0"/>
              <a:t>. New York: Holt, Rinehart and Winston.</a:t>
            </a:r>
          </a:p>
          <a:p>
            <a:pPr marL="0" indent="0">
              <a:buNone/>
            </a:pPr>
            <a:r>
              <a:rPr lang="en-GB" dirty="0"/>
              <a:t>Schramm, W. (1954) </a:t>
            </a:r>
            <a:r>
              <a:rPr lang="en-GB" i="1" dirty="0"/>
              <a:t>The Process and Effects of Mass Communication</a:t>
            </a:r>
            <a:r>
              <a:rPr lang="en-GB" dirty="0"/>
              <a:t>. Urbana: University of Illinois Press.</a:t>
            </a:r>
          </a:p>
          <a:p>
            <a:pPr marL="0" indent="0">
              <a:buNone/>
            </a:pPr>
            <a:r>
              <a:rPr lang="en-GB" dirty="0"/>
              <a:t>Shannon, C.E. and Weaver, W. (1949) </a:t>
            </a:r>
            <a:r>
              <a:rPr lang="en-GB" i="1" dirty="0"/>
              <a:t>The Mathematical Theory of Communication</a:t>
            </a:r>
            <a:r>
              <a:rPr lang="en-GB" dirty="0"/>
              <a:t>. Urbana: University of Illinois Press.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53703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569</TotalTime>
  <Words>1163</Words>
  <Application>Microsoft Macintosh PowerPoint</Application>
  <PresentationFormat>Widescreen</PresentationFormat>
  <Paragraphs>133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.SF NS</vt:lpstr>
      <vt:lpstr>.SF NS Semibold</vt:lpstr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Language barriers</vt:lpstr>
      <vt:lpstr>PowerPoint Presentation</vt:lpstr>
      <vt:lpstr>PowerPoint Presentation</vt:lpstr>
      <vt:lpstr>Cultural Barriers</vt:lpstr>
      <vt:lpstr>PowerPoint Presentation</vt:lpstr>
      <vt:lpstr>PowerPoint Presentation</vt:lpstr>
      <vt:lpstr>PowerPoint Presentation</vt:lpstr>
      <vt:lpstr>Applying Communication Theories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Tialanthia Lynch (2525166)</dc:creator>
  <cp:lastModifiedBy>Tialanthia Lynch (2525166)</cp:lastModifiedBy>
  <cp:revision>9</cp:revision>
  <dcterms:created xsi:type="dcterms:W3CDTF">2026-07-01T10:56:44Z</dcterms:created>
  <dcterms:modified xsi:type="dcterms:W3CDTF">2026-07-13T08:33:32Z</dcterms:modified>
</cp:coreProperties>
</file>