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6C4D533-1FDF-487D-939B-9FEF0DF2653B}" type="doc">
      <dgm:prSet loTypeId="urn:microsoft.com/office/officeart/2005/8/layout/hList1" loCatId="list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en-GB"/>
        </a:p>
      </dgm:t>
    </dgm:pt>
    <dgm:pt modelId="{0304755C-4D4C-41D7-9E7D-40108A063482}">
      <dgm:prSet custT="1"/>
      <dgm:spPr/>
      <dgm:t>
        <a:bodyPr/>
        <a:lstStyle/>
        <a:p>
          <a:r>
            <a:rPr lang="en-US" sz="1200" b="1" i="0" baseline="0" dirty="0">
              <a:latin typeface="Arial" panose="020B0604020202020204" pitchFamily="34" charset="0"/>
              <a:cs typeface="Arial" panose="020B0604020202020204" pitchFamily="34" charset="0"/>
            </a:rPr>
            <a:t>Content</a:t>
          </a:r>
          <a:endParaRPr lang="en-GB" sz="12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65D2C22-1D13-4709-AADC-2B77036A9969}" type="parTrans" cxnId="{35066B04-0763-4EE2-9D71-6B74399F7C81}">
      <dgm:prSet/>
      <dgm:spPr/>
      <dgm:t>
        <a:bodyPr/>
        <a:lstStyle/>
        <a:p>
          <a:endParaRPr lang="en-GB"/>
        </a:p>
      </dgm:t>
    </dgm:pt>
    <dgm:pt modelId="{DF97C3AC-A338-4C8F-980A-459421B67D09}" type="sibTrans" cxnId="{35066B04-0763-4EE2-9D71-6B74399F7C81}">
      <dgm:prSet/>
      <dgm:spPr/>
      <dgm:t>
        <a:bodyPr/>
        <a:lstStyle/>
        <a:p>
          <a:endParaRPr lang="en-GB"/>
        </a:p>
      </dgm:t>
    </dgm:pt>
    <dgm:pt modelId="{361390F7-9A15-4499-A8BC-8B38CC27B130}">
      <dgm:prSet custT="1"/>
      <dgm:spPr/>
      <dgm:t>
        <a:bodyPr/>
        <a:lstStyle/>
        <a:p>
          <a:r>
            <a:rPr lang="en-US" sz="1200" b="0" i="0" baseline="0" dirty="0">
              <a:latin typeface="Arial" panose="020B0604020202020204" pitchFamily="34" charset="0"/>
              <a:cs typeface="Arial" panose="020B0604020202020204" pitchFamily="34" charset="0"/>
            </a:rPr>
            <a:t>VELLOCHIC is a fashion start-up that priorities ethical and environmentally friendly practices. Our objective is to offer eco-friendly, high-quality clothes while minimising environmental impact. We will develop attractive, ethical products using sustainable materials and fair-trade standards.</a:t>
          </a:r>
          <a:br>
            <a:rPr lang="en-US" sz="1200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A223FAB-D2DC-4E2C-9954-A432C655AC79}" type="parTrans" cxnId="{C70AD769-572C-4921-BD04-8806FE59E24D}">
      <dgm:prSet/>
      <dgm:spPr/>
      <dgm:t>
        <a:bodyPr/>
        <a:lstStyle/>
        <a:p>
          <a:endParaRPr lang="en-GB"/>
        </a:p>
      </dgm:t>
    </dgm:pt>
    <dgm:pt modelId="{7145B1FF-C949-4958-963D-44893C14E724}" type="sibTrans" cxnId="{C70AD769-572C-4921-BD04-8806FE59E24D}">
      <dgm:prSet/>
      <dgm:spPr/>
      <dgm:t>
        <a:bodyPr/>
        <a:lstStyle/>
        <a:p>
          <a:endParaRPr lang="en-GB"/>
        </a:p>
      </dgm:t>
    </dgm:pt>
    <dgm:pt modelId="{629DC872-4CFF-4FE5-B345-BF549F9710AE}">
      <dgm:prSet custT="1"/>
      <dgm:spPr/>
      <dgm:t>
        <a:bodyPr/>
        <a:lstStyle/>
        <a:p>
          <a:r>
            <a:rPr lang="en-US" sz="1200" b="1" i="0" baseline="0" dirty="0">
              <a:latin typeface="Arial" panose="020B0604020202020204" pitchFamily="34" charset="0"/>
              <a:cs typeface="Arial" panose="020B0604020202020204" pitchFamily="34" charset="0"/>
            </a:rPr>
            <a:t>Key objectives:</a:t>
          </a:r>
          <a:br>
            <a:rPr lang="en-US" sz="1200" b="1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endParaRPr lang="en-GB" sz="12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93EFF46-A9E1-491A-B4D0-98D729A4FE8E}" type="parTrans" cxnId="{18F92B5D-9527-4ABC-A710-5FD1DBDBD21E}">
      <dgm:prSet/>
      <dgm:spPr/>
      <dgm:t>
        <a:bodyPr/>
        <a:lstStyle/>
        <a:p>
          <a:endParaRPr lang="en-GB"/>
        </a:p>
      </dgm:t>
    </dgm:pt>
    <dgm:pt modelId="{32B22C09-87A7-4A6B-8A43-85B969517535}" type="sibTrans" cxnId="{18F92B5D-9527-4ABC-A710-5FD1DBDBD21E}">
      <dgm:prSet/>
      <dgm:spPr/>
      <dgm:t>
        <a:bodyPr/>
        <a:lstStyle/>
        <a:p>
          <a:endParaRPr lang="en-GB"/>
        </a:p>
      </dgm:t>
    </dgm:pt>
    <dgm:pt modelId="{1D895E81-A1BB-4665-8AB8-7361517D3849}">
      <dgm:prSet custT="1"/>
      <dgm:spPr/>
      <dgm:t>
        <a:bodyPr/>
        <a:lstStyle/>
        <a:p>
          <a:r>
            <a:rPr lang="en-US" sz="1200" b="0" i="0" baseline="0" dirty="0">
              <a:latin typeface="Arial" panose="020B0604020202020204" pitchFamily="34" charset="0"/>
              <a:cs typeface="Arial" panose="020B0604020202020204" pitchFamily="34" charset="0"/>
            </a:rPr>
            <a:t>Within the next five years, expand the product line to include accessories and fashion goods.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F8D11E3-2995-4B7C-86BE-7F5746AC5B16}" type="parTrans" cxnId="{60F175FF-387A-4BA5-BB28-15EFEB448ED4}">
      <dgm:prSet/>
      <dgm:spPr/>
      <dgm:t>
        <a:bodyPr/>
        <a:lstStyle/>
        <a:p>
          <a:endParaRPr lang="en-GB"/>
        </a:p>
      </dgm:t>
    </dgm:pt>
    <dgm:pt modelId="{3C34C890-4B98-4CAE-8259-912C95C4ECD0}" type="sibTrans" cxnId="{60F175FF-387A-4BA5-BB28-15EFEB448ED4}">
      <dgm:prSet/>
      <dgm:spPr/>
      <dgm:t>
        <a:bodyPr/>
        <a:lstStyle/>
        <a:p>
          <a:endParaRPr lang="en-GB"/>
        </a:p>
      </dgm:t>
    </dgm:pt>
    <dgm:pt modelId="{1D058B05-A3A2-4A69-90CC-AB54DDDBD29C}">
      <dgm:prSet custT="1"/>
      <dgm:spPr/>
      <dgm:t>
        <a:bodyPr/>
        <a:lstStyle/>
        <a:p>
          <a:r>
            <a:rPr lang="en-US" sz="1200" b="0" i="0" baseline="0" dirty="0">
              <a:latin typeface="Arial" panose="020B0604020202020204" pitchFamily="34" charset="0"/>
              <a:cs typeface="Arial" panose="020B0604020202020204" pitchFamily="34" charset="0"/>
            </a:rPr>
            <a:t>Achieve zero-waste production by the fifth year.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8EC2601-C43E-4353-AE16-F98ACE0E1A7A}" type="parTrans" cxnId="{35754B7B-24CE-4843-A2A9-C34F0DAE636F}">
      <dgm:prSet/>
      <dgm:spPr/>
      <dgm:t>
        <a:bodyPr/>
        <a:lstStyle/>
        <a:p>
          <a:endParaRPr lang="en-GB"/>
        </a:p>
      </dgm:t>
    </dgm:pt>
    <dgm:pt modelId="{997A4C46-DDDA-4B0E-A4A2-6F53169DA11D}" type="sibTrans" cxnId="{35754B7B-24CE-4843-A2A9-C34F0DAE636F}">
      <dgm:prSet/>
      <dgm:spPr/>
      <dgm:t>
        <a:bodyPr/>
        <a:lstStyle/>
        <a:p>
          <a:endParaRPr lang="en-GB"/>
        </a:p>
      </dgm:t>
    </dgm:pt>
    <dgm:pt modelId="{1DCF3D25-73B9-40D0-A5B7-FF1BE12AB843}">
      <dgm:prSet custT="1"/>
      <dgm:spPr/>
      <dgm:t>
        <a:bodyPr/>
        <a:lstStyle/>
        <a:p>
          <a:r>
            <a:rPr lang="en-US" sz="1200" b="0" i="0" baseline="0" dirty="0">
              <a:latin typeface="Arial" panose="020B0604020202020204" pitchFamily="34" charset="0"/>
              <a:cs typeface="Arial" panose="020B0604020202020204" pitchFamily="34" charset="0"/>
            </a:rPr>
            <a:t>Increase brand visibility and trust among the eco-conscious fashion community.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191A0D3-70A0-44CD-86FB-22AEFBA9F92A}" type="parTrans" cxnId="{704BFC44-51BD-4941-B15A-5AE21CC2CE20}">
      <dgm:prSet/>
      <dgm:spPr/>
      <dgm:t>
        <a:bodyPr/>
        <a:lstStyle/>
        <a:p>
          <a:endParaRPr lang="en-GB"/>
        </a:p>
      </dgm:t>
    </dgm:pt>
    <dgm:pt modelId="{F25945F8-D9BE-4A9B-BB03-4A18FE14420B}" type="sibTrans" cxnId="{704BFC44-51BD-4941-B15A-5AE21CC2CE20}">
      <dgm:prSet/>
      <dgm:spPr/>
      <dgm:t>
        <a:bodyPr/>
        <a:lstStyle/>
        <a:p>
          <a:endParaRPr lang="en-GB"/>
        </a:p>
      </dgm:t>
    </dgm:pt>
    <dgm:pt modelId="{BB0AA8B4-9FB5-4CEF-B0C9-D34CB1C212B1}" type="pres">
      <dgm:prSet presAssocID="{C6C4D533-1FDF-487D-939B-9FEF0DF2653B}" presName="Name0" presStyleCnt="0">
        <dgm:presLayoutVars>
          <dgm:dir/>
          <dgm:animLvl val="lvl"/>
          <dgm:resizeHandles val="exact"/>
        </dgm:presLayoutVars>
      </dgm:prSet>
      <dgm:spPr/>
    </dgm:pt>
    <dgm:pt modelId="{E1441ADF-C29F-4B3E-98C3-DBD4429A46C4}" type="pres">
      <dgm:prSet presAssocID="{0304755C-4D4C-41D7-9E7D-40108A063482}" presName="composite" presStyleCnt="0"/>
      <dgm:spPr/>
    </dgm:pt>
    <dgm:pt modelId="{32C478FC-7984-4F2F-9FAF-EDE61B3A9D81}" type="pres">
      <dgm:prSet presAssocID="{0304755C-4D4C-41D7-9E7D-40108A063482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393C7FAB-6F47-42C3-8318-FA5DA3DDD759}" type="pres">
      <dgm:prSet presAssocID="{0304755C-4D4C-41D7-9E7D-40108A063482}" presName="desTx" presStyleLbl="alignAccFollowNode1" presStyleIdx="0" presStyleCnt="2">
        <dgm:presLayoutVars>
          <dgm:bulletEnabled val="1"/>
        </dgm:presLayoutVars>
      </dgm:prSet>
      <dgm:spPr/>
    </dgm:pt>
    <dgm:pt modelId="{4142245C-DCF4-463C-A386-E5FA57280342}" type="pres">
      <dgm:prSet presAssocID="{DF97C3AC-A338-4C8F-980A-459421B67D09}" presName="space" presStyleCnt="0"/>
      <dgm:spPr/>
    </dgm:pt>
    <dgm:pt modelId="{A084BF55-08A7-47F9-A3EE-3B32069AE13F}" type="pres">
      <dgm:prSet presAssocID="{629DC872-4CFF-4FE5-B345-BF549F9710AE}" presName="composite" presStyleCnt="0"/>
      <dgm:spPr/>
    </dgm:pt>
    <dgm:pt modelId="{A567063C-397C-493C-9DE2-4C7933C73B14}" type="pres">
      <dgm:prSet presAssocID="{629DC872-4CFF-4FE5-B345-BF549F9710AE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848DD948-CB0C-4231-953B-445E31F83038}" type="pres">
      <dgm:prSet presAssocID="{629DC872-4CFF-4FE5-B345-BF549F9710AE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35066B04-0763-4EE2-9D71-6B74399F7C81}" srcId="{C6C4D533-1FDF-487D-939B-9FEF0DF2653B}" destId="{0304755C-4D4C-41D7-9E7D-40108A063482}" srcOrd="0" destOrd="0" parTransId="{F65D2C22-1D13-4709-AADC-2B77036A9969}" sibTransId="{DF97C3AC-A338-4C8F-980A-459421B67D09}"/>
    <dgm:cxn modelId="{99FBDD24-5C8E-4B5B-9B99-4DBA0464E9DC}" type="presOf" srcId="{0304755C-4D4C-41D7-9E7D-40108A063482}" destId="{32C478FC-7984-4F2F-9FAF-EDE61B3A9D81}" srcOrd="0" destOrd="0" presId="urn:microsoft.com/office/officeart/2005/8/layout/hList1"/>
    <dgm:cxn modelId="{D830EA2B-1C56-4EC7-8149-7B93F795C56F}" type="presOf" srcId="{1DCF3D25-73B9-40D0-A5B7-FF1BE12AB843}" destId="{848DD948-CB0C-4231-953B-445E31F83038}" srcOrd="0" destOrd="2" presId="urn:microsoft.com/office/officeart/2005/8/layout/hList1"/>
    <dgm:cxn modelId="{A711662C-E039-4371-8451-86AAC08A49E4}" type="presOf" srcId="{1D895E81-A1BB-4665-8AB8-7361517D3849}" destId="{848DD948-CB0C-4231-953B-445E31F83038}" srcOrd="0" destOrd="0" presId="urn:microsoft.com/office/officeart/2005/8/layout/hList1"/>
    <dgm:cxn modelId="{B4D66B38-0F6E-4A98-A185-FC118FF275DA}" type="presOf" srcId="{C6C4D533-1FDF-487D-939B-9FEF0DF2653B}" destId="{BB0AA8B4-9FB5-4CEF-B0C9-D34CB1C212B1}" srcOrd="0" destOrd="0" presId="urn:microsoft.com/office/officeart/2005/8/layout/hList1"/>
    <dgm:cxn modelId="{18F92B5D-9527-4ABC-A710-5FD1DBDBD21E}" srcId="{C6C4D533-1FDF-487D-939B-9FEF0DF2653B}" destId="{629DC872-4CFF-4FE5-B345-BF549F9710AE}" srcOrd="1" destOrd="0" parTransId="{A93EFF46-A9E1-491A-B4D0-98D729A4FE8E}" sibTransId="{32B22C09-87A7-4A6B-8A43-85B969517535}"/>
    <dgm:cxn modelId="{704BFC44-51BD-4941-B15A-5AE21CC2CE20}" srcId="{629DC872-4CFF-4FE5-B345-BF549F9710AE}" destId="{1DCF3D25-73B9-40D0-A5B7-FF1BE12AB843}" srcOrd="2" destOrd="0" parTransId="{8191A0D3-70A0-44CD-86FB-22AEFBA9F92A}" sibTransId="{F25945F8-D9BE-4A9B-BB03-4A18FE14420B}"/>
    <dgm:cxn modelId="{C70AD769-572C-4921-BD04-8806FE59E24D}" srcId="{0304755C-4D4C-41D7-9E7D-40108A063482}" destId="{361390F7-9A15-4499-A8BC-8B38CC27B130}" srcOrd="0" destOrd="0" parTransId="{1A223FAB-D2DC-4E2C-9954-A432C655AC79}" sibTransId="{7145B1FF-C949-4958-963D-44893C14E724}"/>
    <dgm:cxn modelId="{35754B7B-24CE-4843-A2A9-C34F0DAE636F}" srcId="{629DC872-4CFF-4FE5-B345-BF549F9710AE}" destId="{1D058B05-A3A2-4A69-90CC-AB54DDDBD29C}" srcOrd="1" destOrd="0" parTransId="{68EC2601-C43E-4353-AE16-F98ACE0E1A7A}" sibTransId="{997A4C46-DDDA-4B0E-A4A2-6F53169DA11D}"/>
    <dgm:cxn modelId="{C454929F-31AA-43B7-B36A-DEEFB64F5F63}" type="presOf" srcId="{629DC872-4CFF-4FE5-B345-BF549F9710AE}" destId="{A567063C-397C-493C-9DE2-4C7933C73B14}" srcOrd="0" destOrd="0" presId="urn:microsoft.com/office/officeart/2005/8/layout/hList1"/>
    <dgm:cxn modelId="{176D0BBF-C48D-447C-B154-D3BBDDF03027}" type="presOf" srcId="{361390F7-9A15-4499-A8BC-8B38CC27B130}" destId="{393C7FAB-6F47-42C3-8318-FA5DA3DDD759}" srcOrd="0" destOrd="0" presId="urn:microsoft.com/office/officeart/2005/8/layout/hList1"/>
    <dgm:cxn modelId="{551468FA-7286-4AF8-B2EF-EBC0EFF815A2}" type="presOf" srcId="{1D058B05-A3A2-4A69-90CC-AB54DDDBD29C}" destId="{848DD948-CB0C-4231-953B-445E31F83038}" srcOrd="0" destOrd="1" presId="urn:microsoft.com/office/officeart/2005/8/layout/hList1"/>
    <dgm:cxn modelId="{60F175FF-387A-4BA5-BB28-15EFEB448ED4}" srcId="{629DC872-4CFF-4FE5-B345-BF549F9710AE}" destId="{1D895E81-A1BB-4665-8AB8-7361517D3849}" srcOrd="0" destOrd="0" parTransId="{BF8D11E3-2995-4B7C-86BE-7F5746AC5B16}" sibTransId="{3C34C890-4B98-4CAE-8259-912C95C4ECD0}"/>
    <dgm:cxn modelId="{D04E7F8C-E229-4C57-8FB9-1EBA726CB9E4}" type="presParOf" srcId="{BB0AA8B4-9FB5-4CEF-B0C9-D34CB1C212B1}" destId="{E1441ADF-C29F-4B3E-98C3-DBD4429A46C4}" srcOrd="0" destOrd="0" presId="urn:microsoft.com/office/officeart/2005/8/layout/hList1"/>
    <dgm:cxn modelId="{2BDF05FD-D9A3-48A9-A16E-0242AB31B68B}" type="presParOf" srcId="{E1441ADF-C29F-4B3E-98C3-DBD4429A46C4}" destId="{32C478FC-7984-4F2F-9FAF-EDE61B3A9D81}" srcOrd="0" destOrd="0" presId="urn:microsoft.com/office/officeart/2005/8/layout/hList1"/>
    <dgm:cxn modelId="{BD2C9E97-BC90-4EFC-BE01-AE9AAE379438}" type="presParOf" srcId="{E1441ADF-C29F-4B3E-98C3-DBD4429A46C4}" destId="{393C7FAB-6F47-42C3-8318-FA5DA3DDD759}" srcOrd="1" destOrd="0" presId="urn:microsoft.com/office/officeart/2005/8/layout/hList1"/>
    <dgm:cxn modelId="{51437263-7779-4210-894A-E327F963DF5D}" type="presParOf" srcId="{BB0AA8B4-9FB5-4CEF-B0C9-D34CB1C212B1}" destId="{4142245C-DCF4-463C-A386-E5FA57280342}" srcOrd="1" destOrd="0" presId="urn:microsoft.com/office/officeart/2005/8/layout/hList1"/>
    <dgm:cxn modelId="{9E2DEC97-223F-4E3A-89C9-CD310C3D6B49}" type="presParOf" srcId="{BB0AA8B4-9FB5-4CEF-B0C9-D34CB1C212B1}" destId="{A084BF55-08A7-47F9-A3EE-3B32069AE13F}" srcOrd="2" destOrd="0" presId="urn:microsoft.com/office/officeart/2005/8/layout/hList1"/>
    <dgm:cxn modelId="{046CFD4D-4ABF-4099-8E43-FEBC29429AC0}" type="presParOf" srcId="{A084BF55-08A7-47F9-A3EE-3B32069AE13F}" destId="{A567063C-397C-493C-9DE2-4C7933C73B14}" srcOrd="0" destOrd="0" presId="urn:microsoft.com/office/officeart/2005/8/layout/hList1"/>
    <dgm:cxn modelId="{EF12F5BA-C63C-43F0-BC2F-B5E5BB76A173}" type="presParOf" srcId="{A084BF55-08A7-47F9-A3EE-3B32069AE13F}" destId="{848DD948-CB0C-4231-953B-445E31F83038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13A3DA7-70DE-45B2-AA9E-AB79E4C86F2C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GB"/>
        </a:p>
      </dgm:t>
    </dgm:pt>
    <dgm:pt modelId="{C013A4D5-C546-4676-BEEB-088EDB654B01}">
      <dgm:prSet custT="1"/>
      <dgm:spPr/>
      <dgm:t>
        <a:bodyPr/>
        <a:lstStyle/>
        <a:p>
          <a:r>
            <a:rPr lang="en-US" sz="1200" b="1" i="0" baseline="0" dirty="0">
              <a:latin typeface="Arial" panose="020B0604020202020204" pitchFamily="34" charset="0"/>
              <a:cs typeface="Arial" panose="020B0604020202020204" pitchFamily="34" charset="0"/>
            </a:rPr>
            <a:t>Content: </a:t>
          </a:r>
          <a:endParaRPr lang="en-GB" sz="12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5EAC2C3-0C59-4EC0-BB02-98B6D41406CA}" type="parTrans" cxnId="{383EFF5B-D488-4B7B-8BF4-6594FFE5ACC0}">
      <dgm:prSet/>
      <dgm:spPr/>
      <dgm:t>
        <a:bodyPr/>
        <a:lstStyle/>
        <a:p>
          <a:endParaRPr lang="en-GB"/>
        </a:p>
      </dgm:t>
    </dgm:pt>
    <dgm:pt modelId="{6AC45D0C-2C35-4D8F-A09B-ADE72A7148E7}" type="sibTrans" cxnId="{383EFF5B-D488-4B7B-8BF4-6594FFE5ACC0}">
      <dgm:prSet/>
      <dgm:spPr/>
      <dgm:t>
        <a:bodyPr/>
        <a:lstStyle/>
        <a:p>
          <a:endParaRPr lang="en-GB"/>
        </a:p>
      </dgm:t>
    </dgm:pt>
    <dgm:pt modelId="{C188D811-AE9D-4565-A4E5-961ADB0A92AC}">
      <dgm:prSet custT="1"/>
      <dgm:spPr/>
      <dgm:t>
        <a:bodyPr/>
        <a:lstStyle/>
        <a:p>
          <a:r>
            <a:rPr lang="en-US" sz="1200" b="1" i="0" baseline="0" dirty="0">
              <a:latin typeface="Arial" panose="020B0604020202020204" pitchFamily="34" charset="0"/>
              <a:cs typeface="Arial" panose="020B0604020202020204" pitchFamily="34" charset="0"/>
            </a:rPr>
            <a:t>The sustainability framework of VELLOCHIC consists of:</a:t>
          </a:r>
          <a:br>
            <a:rPr lang="en-US" sz="1200" b="1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endParaRPr lang="en-GB" sz="12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C312181-9CA2-49F2-81B0-D687B4886E0B}" type="parTrans" cxnId="{0A7222D6-4E6A-4190-9D10-2A5996D9B9B9}">
      <dgm:prSet/>
      <dgm:spPr/>
      <dgm:t>
        <a:bodyPr/>
        <a:lstStyle/>
        <a:p>
          <a:endParaRPr lang="en-GB"/>
        </a:p>
      </dgm:t>
    </dgm:pt>
    <dgm:pt modelId="{22058513-2201-48E0-AD00-82B73FA70B33}" type="sibTrans" cxnId="{0A7222D6-4E6A-4190-9D10-2A5996D9B9B9}">
      <dgm:prSet/>
      <dgm:spPr/>
      <dgm:t>
        <a:bodyPr/>
        <a:lstStyle/>
        <a:p>
          <a:endParaRPr lang="en-GB"/>
        </a:p>
      </dgm:t>
    </dgm:pt>
    <dgm:pt modelId="{FD13E780-8AB8-4583-8ACB-CC6500BCCAA4}">
      <dgm:prSet custT="1"/>
      <dgm:spPr/>
      <dgm:t>
        <a:bodyPr/>
        <a:lstStyle/>
        <a:p>
          <a:r>
            <a:rPr lang="en-US" sz="1200" b="0" i="0" baseline="0" dirty="0">
              <a:latin typeface="Arial" panose="020B0604020202020204" pitchFamily="34" charset="0"/>
              <a:cs typeface="Arial" panose="020B0604020202020204" pitchFamily="34" charset="0"/>
            </a:rPr>
            <a:t>Eco-friendly materials: To reduce environmental damage, use hemp, recycled polyester, and organic cotton.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1FE3D15-E1D3-402A-A34A-6A5F6601B040}" type="parTrans" cxnId="{6656C22C-8CAB-4CED-B226-28AF22EB13E7}">
      <dgm:prSet/>
      <dgm:spPr/>
      <dgm:t>
        <a:bodyPr/>
        <a:lstStyle/>
        <a:p>
          <a:endParaRPr lang="en-GB"/>
        </a:p>
      </dgm:t>
    </dgm:pt>
    <dgm:pt modelId="{EBEB7D19-11A6-4291-B7E1-D343B1363A14}" type="sibTrans" cxnId="{6656C22C-8CAB-4CED-B226-28AF22EB13E7}">
      <dgm:prSet/>
      <dgm:spPr/>
      <dgm:t>
        <a:bodyPr/>
        <a:lstStyle/>
        <a:p>
          <a:endParaRPr lang="en-GB"/>
        </a:p>
      </dgm:t>
    </dgm:pt>
    <dgm:pt modelId="{548DDF71-735B-40C4-8860-350B51730FC6}">
      <dgm:prSet custT="1"/>
      <dgm:spPr/>
      <dgm:t>
        <a:bodyPr/>
        <a:lstStyle/>
        <a:p>
          <a:r>
            <a:rPr lang="en-US" sz="1200" b="0" i="0" baseline="0" dirty="0">
              <a:latin typeface="Arial" panose="020B0604020202020204" pitchFamily="34" charset="0"/>
              <a:cs typeface="Arial" panose="020B0604020202020204" pitchFamily="34" charset="0"/>
            </a:rPr>
            <a:t>Waste reduction: Recycling materials and using circular design concepts can help cut down on waste.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EBB3C07-F818-4241-A15A-21A7ABDDCCDF}" type="parTrans" cxnId="{9591426A-C41A-40E2-85AC-F0C588AB42F9}">
      <dgm:prSet/>
      <dgm:spPr/>
      <dgm:t>
        <a:bodyPr/>
        <a:lstStyle/>
        <a:p>
          <a:endParaRPr lang="en-GB"/>
        </a:p>
      </dgm:t>
    </dgm:pt>
    <dgm:pt modelId="{33ABE443-7651-4198-AFB3-545D8464F490}" type="sibTrans" cxnId="{9591426A-C41A-40E2-85AC-F0C588AB42F9}">
      <dgm:prSet/>
      <dgm:spPr/>
      <dgm:t>
        <a:bodyPr/>
        <a:lstStyle/>
        <a:p>
          <a:endParaRPr lang="en-GB"/>
        </a:p>
      </dgm:t>
    </dgm:pt>
    <dgm:pt modelId="{087F19CD-4931-4649-9E18-3C2DD25698D7}">
      <dgm:prSet custT="1"/>
      <dgm:spPr/>
      <dgm:t>
        <a:bodyPr/>
        <a:lstStyle/>
        <a:p>
          <a:r>
            <a:rPr lang="en-US" sz="1200" b="0" i="0" baseline="0" dirty="0">
              <a:latin typeface="Arial" panose="020B0604020202020204" pitchFamily="34" charset="0"/>
              <a:cs typeface="Arial" panose="020B0604020202020204" pitchFamily="34" charset="0"/>
            </a:rPr>
            <a:t>Carbon-neutral production: The utilisation of renewable energy sources, the implementation of sustainable manufacturing practices, and the offset of carbon emissions.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900A771-9027-429C-B99E-FD430BD68F19}" type="parTrans" cxnId="{FCFC12F8-898E-4C96-BCBE-E3A5EE622777}">
      <dgm:prSet/>
      <dgm:spPr/>
      <dgm:t>
        <a:bodyPr/>
        <a:lstStyle/>
        <a:p>
          <a:endParaRPr lang="en-GB"/>
        </a:p>
      </dgm:t>
    </dgm:pt>
    <dgm:pt modelId="{081088C5-0E7D-497D-BCD0-2760B31E2E3A}" type="sibTrans" cxnId="{FCFC12F8-898E-4C96-BCBE-E3A5EE622777}">
      <dgm:prSet/>
      <dgm:spPr/>
      <dgm:t>
        <a:bodyPr/>
        <a:lstStyle/>
        <a:p>
          <a:endParaRPr lang="en-GB"/>
        </a:p>
      </dgm:t>
    </dgm:pt>
    <dgm:pt modelId="{3944B745-38E6-4366-A4D4-A5E2BE9211AA}">
      <dgm:prSet custT="1"/>
      <dgm:spPr/>
      <dgm:t>
        <a:bodyPr/>
        <a:lstStyle/>
        <a:p>
          <a:r>
            <a:rPr lang="en-US" sz="1200" b="0" i="0" baseline="0" dirty="0">
              <a:latin typeface="Arial" panose="020B0604020202020204" pitchFamily="34" charset="0"/>
              <a:cs typeface="Arial" panose="020B0604020202020204" pitchFamily="34" charset="0"/>
            </a:rPr>
            <a:t>Fair trade practices: Moral labor standards that guarantee equitable pay and secure working conditions for all production participants.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D676068-9CC0-4866-9CD1-1C46F2609DA7}" type="parTrans" cxnId="{684DA23C-A23D-4436-9C86-597B6FF4FDBE}">
      <dgm:prSet/>
      <dgm:spPr/>
      <dgm:t>
        <a:bodyPr/>
        <a:lstStyle/>
        <a:p>
          <a:endParaRPr lang="en-GB"/>
        </a:p>
      </dgm:t>
    </dgm:pt>
    <dgm:pt modelId="{CB4185A2-84C8-4830-A1E8-67BCA58CCAF6}" type="sibTrans" cxnId="{684DA23C-A23D-4436-9C86-597B6FF4FDBE}">
      <dgm:prSet/>
      <dgm:spPr/>
      <dgm:t>
        <a:bodyPr/>
        <a:lstStyle/>
        <a:p>
          <a:endParaRPr lang="en-GB"/>
        </a:p>
      </dgm:t>
    </dgm:pt>
    <dgm:pt modelId="{4E389A4C-0BD8-4F39-9704-9CE05DDE12B8}">
      <dgm:prSet custT="1"/>
      <dgm:spPr/>
      <dgm:t>
        <a:bodyPr/>
        <a:lstStyle/>
        <a:p>
          <a:r>
            <a:rPr lang="en-US" sz="1200" b="0" i="0" baseline="0" dirty="0">
              <a:latin typeface="Arial" panose="020B0604020202020204" pitchFamily="34" charset="0"/>
              <a:cs typeface="Arial" panose="020B0604020202020204" pitchFamily="34" charset="0"/>
            </a:rPr>
            <a:t>Zero-waste manufacturing: By the fifth year, establish a closed-loop, zero-waste system.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C9A5882-51DB-4DD3-B062-B6530E900177}" type="parTrans" cxnId="{953F5D31-6F43-420F-A840-A5206F29A3D2}">
      <dgm:prSet/>
      <dgm:spPr/>
      <dgm:t>
        <a:bodyPr/>
        <a:lstStyle/>
        <a:p>
          <a:endParaRPr lang="en-GB"/>
        </a:p>
      </dgm:t>
    </dgm:pt>
    <dgm:pt modelId="{73BC7824-4B1F-4A70-A04B-71CD40254663}" type="sibTrans" cxnId="{953F5D31-6F43-420F-A840-A5206F29A3D2}">
      <dgm:prSet/>
      <dgm:spPr/>
      <dgm:t>
        <a:bodyPr/>
        <a:lstStyle/>
        <a:p>
          <a:endParaRPr lang="en-GB"/>
        </a:p>
      </dgm:t>
    </dgm:pt>
    <dgm:pt modelId="{D9318593-92A0-4BBC-9F68-F07B9D53CB6C}" type="pres">
      <dgm:prSet presAssocID="{813A3DA7-70DE-45B2-AA9E-AB79E4C86F2C}" presName="linear" presStyleCnt="0">
        <dgm:presLayoutVars>
          <dgm:animLvl val="lvl"/>
          <dgm:resizeHandles val="exact"/>
        </dgm:presLayoutVars>
      </dgm:prSet>
      <dgm:spPr/>
    </dgm:pt>
    <dgm:pt modelId="{4C3E8BC0-8FA1-400F-A6AE-3BF82342EAAF}" type="pres">
      <dgm:prSet presAssocID="{C013A4D5-C546-4676-BEEB-088EDB654B01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09212896-891A-409B-B8EA-B4A3433F8ED5}" type="pres">
      <dgm:prSet presAssocID="{6AC45D0C-2C35-4D8F-A09B-ADE72A7148E7}" presName="spacer" presStyleCnt="0"/>
      <dgm:spPr/>
    </dgm:pt>
    <dgm:pt modelId="{7F8C4ADE-F82F-43CD-B118-3436C154E84B}" type="pres">
      <dgm:prSet presAssocID="{C188D811-AE9D-4565-A4E5-961ADB0A92AC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45B13BBC-78A4-4B6A-8224-D5EFC5551CFE}" type="pres">
      <dgm:prSet presAssocID="{C188D811-AE9D-4565-A4E5-961ADB0A92AC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8BCE8D04-8AE2-4CF5-928D-1DEDF3406C0A}" type="presOf" srcId="{548DDF71-735B-40C4-8860-350B51730FC6}" destId="{45B13BBC-78A4-4B6A-8224-D5EFC5551CFE}" srcOrd="0" destOrd="1" presId="urn:microsoft.com/office/officeart/2005/8/layout/vList2"/>
    <dgm:cxn modelId="{6656C22C-8CAB-4CED-B226-28AF22EB13E7}" srcId="{C188D811-AE9D-4565-A4E5-961ADB0A92AC}" destId="{FD13E780-8AB8-4583-8ACB-CC6500BCCAA4}" srcOrd="0" destOrd="0" parTransId="{51FE3D15-E1D3-402A-A34A-6A5F6601B040}" sibTransId="{EBEB7D19-11A6-4291-B7E1-D343B1363A14}"/>
    <dgm:cxn modelId="{953F5D31-6F43-420F-A840-A5206F29A3D2}" srcId="{C188D811-AE9D-4565-A4E5-961ADB0A92AC}" destId="{4E389A4C-0BD8-4F39-9704-9CE05DDE12B8}" srcOrd="4" destOrd="0" parTransId="{6C9A5882-51DB-4DD3-B062-B6530E900177}" sibTransId="{73BC7824-4B1F-4A70-A04B-71CD40254663}"/>
    <dgm:cxn modelId="{684DA23C-A23D-4436-9C86-597B6FF4FDBE}" srcId="{C188D811-AE9D-4565-A4E5-961ADB0A92AC}" destId="{3944B745-38E6-4366-A4D4-A5E2BE9211AA}" srcOrd="3" destOrd="0" parTransId="{5D676068-9CC0-4866-9CD1-1C46F2609DA7}" sibTransId="{CB4185A2-84C8-4830-A1E8-67BCA58CCAF6}"/>
    <dgm:cxn modelId="{6405C83E-E84E-48A2-8053-05BE57E30B4A}" type="presOf" srcId="{4E389A4C-0BD8-4F39-9704-9CE05DDE12B8}" destId="{45B13BBC-78A4-4B6A-8224-D5EFC5551CFE}" srcOrd="0" destOrd="4" presId="urn:microsoft.com/office/officeart/2005/8/layout/vList2"/>
    <dgm:cxn modelId="{383EFF5B-D488-4B7B-8BF4-6594FFE5ACC0}" srcId="{813A3DA7-70DE-45B2-AA9E-AB79E4C86F2C}" destId="{C013A4D5-C546-4676-BEEB-088EDB654B01}" srcOrd="0" destOrd="0" parTransId="{15EAC2C3-0C59-4EC0-BB02-98B6D41406CA}" sibTransId="{6AC45D0C-2C35-4D8F-A09B-ADE72A7148E7}"/>
    <dgm:cxn modelId="{9591426A-C41A-40E2-85AC-F0C588AB42F9}" srcId="{C188D811-AE9D-4565-A4E5-961ADB0A92AC}" destId="{548DDF71-735B-40C4-8860-350B51730FC6}" srcOrd="1" destOrd="0" parTransId="{2EBB3C07-F818-4241-A15A-21A7ABDDCCDF}" sibTransId="{33ABE443-7651-4198-AFB3-545D8464F490}"/>
    <dgm:cxn modelId="{2DCF8157-53A4-441D-AF4E-822F8398EE44}" type="presOf" srcId="{C013A4D5-C546-4676-BEEB-088EDB654B01}" destId="{4C3E8BC0-8FA1-400F-A6AE-3BF82342EAAF}" srcOrd="0" destOrd="0" presId="urn:microsoft.com/office/officeart/2005/8/layout/vList2"/>
    <dgm:cxn modelId="{7FF79F89-4152-41AB-A010-C7CE2BEECDD3}" type="presOf" srcId="{FD13E780-8AB8-4583-8ACB-CC6500BCCAA4}" destId="{45B13BBC-78A4-4B6A-8224-D5EFC5551CFE}" srcOrd="0" destOrd="0" presId="urn:microsoft.com/office/officeart/2005/8/layout/vList2"/>
    <dgm:cxn modelId="{EA69E79F-AA40-4567-A013-C0CC50C5468A}" type="presOf" srcId="{3944B745-38E6-4366-A4D4-A5E2BE9211AA}" destId="{45B13BBC-78A4-4B6A-8224-D5EFC5551CFE}" srcOrd="0" destOrd="3" presId="urn:microsoft.com/office/officeart/2005/8/layout/vList2"/>
    <dgm:cxn modelId="{D4E603CF-E685-48EF-BD43-F7BDA014FF6F}" type="presOf" srcId="{087F19CD-4931-4649-9E18-3C2DD25698D7}" destId="{45B13BBC-78A4-4B6A-8224-D5EFC5551CFE}" srcOrd="0" destOrd="2" presId="urn:microsoft.com/office/officeart/2005/8/layout/vList2"/>
    <dgm:cxn modelId="{0A79CED2-6714-4744-9D9C-A55ED03C3602}" type="presOf" srcId="{813A3DA7-70DE-45B2-AA9E-AB79E4C86F2C}" destId="{D9318593-92A0-4BBC-9F68-F07B9D53CB6C}" srcOrd="0" destOrd="0" presId="urn:microsoft.com/office/officeart/2005/8/layout/vList2"/>
    <dgm:cxn modelId="{0A7222D6-4E6A-4190-9D10-2A5996D9B9B9}" srcId="{813A3DA7-70DE-45B2-AA9E-AB79E4C86F2C}" destId="{C188D811-AE9D-4565-A4E5-961ADB0A92AC}" srcOrd="1" destOrd="0" parTransId="{4C312181-9CA2-49F2-81B0-D687B4886E0B}" sibTransId="{22058513-2201-48E0-AD00-82B73FA70B33}"/>
    <dgm:cxn modelId="{AC382CD6-B5AB-427E-98CB-446A385A9D17}" type="presOf" srcId="{C188D811-AE9D-4565-A4E5-961ADB0A92AC}" destId="{7F8C4ADE-F82F-43CD-B118-3436C154E84B}" srcOrd="0" destOrd="0" presId="urn:microsoft.com/office/officeart/2005/8/layout/vList2"/>
    <dgm:cxn modelId="{FCFC12F8-898E-4C96-BCBE-E3A5EE622777}" srcId="{C188D811-AE9D-4565-A4E5-961ADB0A92AC}" destId="{087F19CD-4931-4649-9E18-3C2DD25698D7}" srcOrd="2" destOrd="0" parTransId="{F900A771-9027-429C-B99E-FD430BD68F19}" sibTransId="{081088C5-0E7D-497D-BCD0-2760B31E2E3A}"/>
    <dgm:cxn modelId="{435D0F84-05CB-4E85-970F-3F3D2230F2B2}" type="presParOf" srcId="{D9318593-92A0-4BBC-9F68-F07B9D53CB6C}" destId="{4C3E8BC0-8FA1-400F-A6AE-3BF82342EAAF}" srcOrd="0" destOrd="0" presId="urn:microsoft.com/office/officeart/2005/8/layout/vList2"/>
    <dgm:cxn modelId="{A86AC767-B368-4512-A843-E64318FDED6D}" type="presParOf" srcId="{D9318593-92A0-4BBC-9F68-F07B9D53CB6C}" destId="{09212896-891A-409B-B8EA-B4A3433F8ED5}" srcOrd="1" destOrd="0" presId="urn:microsoft.com/office/officeart/2005/8/layout/vList2"/>
    <dgm:cxn modelId="{BA504786-2122-48E0-BE7D-E0DC0E797EA8}" type="presParOf" srcId="{D9318593-92A0-4BBC-9F68-F07B9D53CB6C}" destId="{7F8C4ADE-F82F-43CD-B118-3436C154E84B}" srcOrd="2" destOrd="0" presId="urn:microsoft.com/office/officeart/2005/8/layout/vList2"/>
    <dgm:cxn modelId="{92514298-1A03-4E94-A9CD-F138B66099A2}" type="presParOf" srcId="{D9318593-92A0-4BBC-9F68-F07B9D53CB6C}" destId="{45B13BBC-78A4-4B6A-8224-D5EFC5551CFE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3098696-ED98-4F90-9FA4-16885C007C45}" type="doc">
      <dgm:prSet loTypeId="urn:microsoft.com/office/officeart/2005/8/layout/vList2" loCatId="list" qsTypeId="urn:microsoft.com/office/officeart/2005/8/quickstyle/3d2" qsCatId="3D" csTypeId="urn:microsoft.com/office/officeart/2005/8/colors/colorful4" csCatId="colorful"/>
      <dgm:spPr/>
      <dgm:t>
        <a:bodyPr/>
        <a:lstStyle/>
        <a:p>
          <a:endParaRPr lang="en-GB"/>
        </a:p>
      </dgm:t>
    </dgm:pt>
    <dgm:pt modelId="{2C14F432-ACA4-4B55-898F-7783F5569DB7}">
      <dgm:prSet custT="1"/>
      <dgm:spPr/>
      <dgm:t>
        <a:bodyPr/>
        <a:lstStyle/>
        <a:p>
          <a:r>
            <a:rPr lang="en-US" sz="1200" b="0" i="0" baseline="0" dirty="0">
              <a:latin typeface="Arial" panose="020B0604020202020204" pitchFamily="34" charset="0"/>
              <a:cs typeface="Arial" panose="020B0604020202020204" pitchFamily="34" charset="0"/>
            </a:rPr>
            <a:t>Content: 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014ECB8-70EB-4346-9DBB-84836BB162EC}" type="parTrans" cxnId="{9DBAAD23-97F8-430E-85D4-6B9A05FE6C02}">
      <dgm:prSet/>
      <dgm:spPr/>
      <dgm:t>
        <a:bodyPr/>
        <a:lstStyle/>
        <a:p>
          <a:endParaRPr lang="en-GB"/>
        </a:p>
      </dgm:t>
    </dgm:pt>
    <dgm:pt modelId="{2C36679B-2AA1-4C29-97C7-A92B0FEBCD68}" type="sibTrans" cxnId="{9DBAAD23-97F8-430E-85D4-6B9A05FE6C02}">
      <dgm:prSet/>
      <dgm:spPr/>
      <dgm:t>
        <a:bodyPr/>
        <a:lstStyle/>
        <a:p>
          <a:endParaRPr lang="en-GB"/>
        </a:p>
      </dgm:t>
    </dgm:pt>
    <dgm:pt modelId="{85B09C1B-612D-41DA-A565-B59D8F216438}">
      <dgm:prSet custT="1"/>
      <dgm:spPr/>
      <dgm:t>
        <a:bodyPr/>
        <a:lstStyle/>
        <a:p>
          <a:r>
            <a:rPr lang="en-US" sz="1200" b="0" i="0" baseline="0" dirty="0">
              <a:latin typeface="Arial" panose="020B0604020202020204" pitchFamily="34" charset="0"/>
              <a:cs typeface="Arial" panose="020B0604020202020204" pitchFamily="34" charset="0"/>
            </a:rPr>
            <a:t>The main goal of our marketing strategy is to increase brand recognition by:</a:t>
          </a:r>
          <a:br>
            <a:rPr lang="en-US" sz="1200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1A847A8-5F24-4429-8FDA-986F4CB6A109}" type="parTrans" cxnId="{F0D285C4-C746-415F-A533-CD8EDF55BD90}">
      <dgm:prSet/>
      <dgm:spPr/>
      <dgm:t>
        <a:bodyPr/>
        <a:lstStyle/>
        <a:p>
          <a:endParaRPr lang="en-GB"/>
        </a:p>
      </dgm:t>
    </dgm:pt>
    <dgm:pt modelId="{4C8C0FFE-43BE-40FA-AB29-64A74C696BDC}" type="sibTrans" cxnId="{F0D285C4-C746-415F-A533-CD8EDF55BD90}">
      <dgm:prSet/>
      <dgm:spPr/>
      <dgm:t>
        <a:bodyPr/>
        <a:lstStyle/>
        <a:p>
          <a:endParaRPr lang="en-GB"/>
        </a:p>
      </dgm:t>
    </dgm:pt>
    <dgm:pt modelId="{73E5E91E-319A-4300-AE95-FE0CDEA3D117}">
      <dgm:prSet custT="1"/>
      <dgm:spPr/>
      <dgm:t>
        <a:bodyPr/>
        <a:lstStyle/>
        <a:p>
          <a:r>
            <a:rPr lang="en-US" sz="1200" b="0" i="0" baseline="0" dirty="0">
              <a:latin typeface="Arial" panose="020B0604020202020204" pitchFamily="34" charset="0"/>
              <a:cs typeface="Arial" panose="020B0604020202020204" pitchFamily="34" charset="0"/>
            </a:rPr>
            <a:t>Social Media Engagement: Maintaining an active presence on Facebook, Instagram, and TikTok to promote sustainable business practices and cultivate a following of environmentally concerned customers.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A0FB0CC-1978-4094-9A2B-72BC26D52771}" type="parTrans" cxnId="{FA09A10B-55F5-4F90-80B7-FDDAC72AEA1D}">
      <dgm:prSet/>
      <dgm:spPr/>
      <dgm:t>
        <a:bodyPr/>
        <a:lstStyle/>
        <a:p>
          <a:endParaRPr lang="en-GB"/>
        </a:p>
      </dgm:t>
    </dgm:pt>
    <dgm:pt modelId="{2A51022E-437B-4A2A-9800-95F79521900E}" type="sibTrans" cxnId="{FA09A10B-55F5-4F90-80B7-FDDAC72AEA1D}">
      <dgm:prSet/>
      <dgm:spPr/>
      <dgm:t>
        <a:bodyPr/>
        <a:lstStyle/>
        <a:p>
          <a:endParaRPr lang="en-GB"/>
        </a:p>
      </dgm:t>
    </dgm:pt>
    <dgm:pt modelId="{040A5DA2-D2EE-4DBA-94EC-4CBA8FFB3B83}">
      <dgm:prSet custT="1"/>
      <dgm:spPr/>
      <dgm:t>
        <a:bodyPr/>
        <a:lstStyle/>
        <a:p>
          <a:r>
            <a:rPr lang="en-US" sz="1200" b="0" i="0" baseline="0" dirty="0">
              <a:latin typeface="Arial" panose="020B0604020202020204" pitchFamily="34" charset="0"/>
              <a:cs typeface="Arial" panose="020B0604020202020204" pitchFamily="34" charset="0"/>
            </a:rPr>
            <a:t>Influencer Collaborations: To reach a wider audience, work with influencers who share your values about sustainable fashion.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223AAB8-85B2-4650-9CB7-EB7D5F093722}" type="parTrans" cxnId="{9A15B33C-4A20-4A68-B67E-2C9079CCFB49}">
      <dgm:prSet/>
      <dgm:spPr/>
      <dgm:t>
        <a:bodyPr/>
        <a:lstStyle/>
        <a:p>
          <a:endParaRPr lang="en-GB"/>
        </a:p>
      </dgm:t>
    </dgm:pt>
    <dgm:pt modelId="{43133AF4-5CAF-4459-8A4D-839B11DE393A}" type="sibTrans" cxnId="{9A15B33C-4A20-4A68-B67E-2C9079CCFB49}">
      <dgm:prSet/>
      <dgm:spPr/>
      <dgm:t>
        <a:bodyPr/>
        <a:lstStyle/>
        <a:p>
          <a:endParaRPr lang="en-GB"/>
        </a:p>
      </dgm:t>
    </dgm:pt>
    <dgm:pt modelId="{20CFD270-5C13-489A-93B6-4436985722A8}">
      <dgm:prSet custT="1"/>
      <dgm:spPr/>
      <dgm:t>
        <a:bodyPr/>
        <a:lstStyle/>
        <a:p>
          <a:r>
            <a:rPr lang="en-US" sz="1200" b="0" i="0" baseline="0" dirty="0">
              <a:latin typeface="Arial" panose="020B0604020202020204" pitchFamily="34" charset="0"/>
              <a:cs typeface="Arial" panose="020B0604020202020204" pitchFamily="34" charset="0"/>
            </a:rPr>
            <a:t>Storytelling: Open and interesting content that emphasizes our use of sustainable resources, moral labor standards, and dedication to the environment.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C748F5E-0D8E-4DD6-B3C6-9A591B3F4EC4}" type="parTrans" cxnId="{A212710D-415D-4C6A-8739-9B190A23E6A5}">
      <dgm:prSet/>
      <dgm:spPr/>
      <dgm:t>
        <a:bodyPr/>
        <a:lstStyle/>
        <a:p>
          <a:endParaRPr lang="en-GB"/>
        </a:p>
      </dgm:t>
    </dgm:pt>
    <dgm:pt modelId="{4B29ECD6-2555-4B26-A101-CB48BCDB89B2}" type="sibTrans" cxnId="{A212710D-415D-4C6A-8739-9B190A23E6A5}">
      <dgm:prSet/>
      <dgm:spPr/>
      <dgm:t>
        <a:bodyPr/>
        <a:lstStyle/>
        <a:p>
          <a:endParaRPr lang="en-GB"/>
        </a:p>
      </dgm:t>
    </dgm:pt>
    <dgm:pt modelId="{DDBEC2CB-3429-4D91-B723-2802EF6C9AEF}">
      <dgm:prSet custT="1"/>
      <dgm:spPr/>
      <dgm:t>
        <a:bodyPr/>
        <a:lstStyle/>
        <a:p>
          <a:r>
            <a:rPr lang="en-US" sz="1200" b="0" i="0" baseline="0" dirty="0">
              <a:latin typeface="Arial" panose="020B0604020202020204" pitchFamily="34" charset="0"/>
              <a:cs typeface="Arial" panose="020B0604020202020204" pitchFamily="34" charset="0"/>
            </a:rPr>
            <a:t>E-commerce &amp; Global Expansion: We will be selling directly to customers via our website and will be entering foreign markets in the upcoming years.</a:t>
          </a:r>
          <a:br>
            <a:rPr lang="en-US" sz="1200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881393D-9ACB-43BA-8403-A635C7B1741D}" type="parTrans" cxnId="{2C94EB0F-7853-40EF-AA62-95CD0A1919E6}">
      <dgm:prSet/>
      <dgm:spPr/>
      <dgm:t>
        <a:bodyPr/>
        <a:lstStyle/>
        <a:p>
          <a:endParaRPr lang="en-GB"/>
        </a:p>
      </dgm:t>
    </dgm:pt>
    <dgm:pt modelId="{CD2D7E5E-33E8-4D7B-ACB4-541754788823}" type="sibTrans" cxnId="{2C94EB0F-7853-40EF-AA62-95CD0A1919E6}">
      <dgm:prSet/>
      <dgm:spPr/>
      <dgm:t>
        <a:bodyPr/>
        <a:lstStyle/>
        <a:p>
          <a:endParaRPr lang="en-GB"/>
        </a:p>
      </dgm:t>
    </dgm:pt>
    <dgm:pt modelId="{4FFACA25-00B2-49FC-B4C4-641D0978A866}" type="pres">
      <dgm:prSet presAssocID="{73098696-ED98-4F90-9FA4-16885C007C45}" presName="linear" presStyleCnt="0">
        <dgm:presLayoutVars>
          <dgm:animLvl val="lvl"/>
          <dgm:resizeHandles val="exact"/>
        </dgm:presLayoutVars>
      </dgm:prSet>
      <dgm:spPr/>
    </dgm:pt>
    <dgm:pt modelId="{9AA2EA4F-DDF9-4AE1-B69F-F2C973E8D920}" type="pres">
      <dgm:prSet presAssocID="{2C14F432-ACA4-4B55-898F-7783F5569DB7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0D273338-05EF-42D1-8037-03FD6C2A8D36}" type="pres">
      <dgm:prSet presAssocID="{2C36679B-2AA1-4C29-97C7-A92B0FEBCD68}" presName="spacer" presStyleCnt="0"/>
      <dgm:spPr/>
    </dgm:pt>
    <dgm:pt modelId="{B121D244-DA32-45A9-8042-B256E6174882}" type="pres">
      <dgm:prSet presAssocID="{85B09C1B-612D-41DA-A565-B59D8F216438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0ABAD0C1-23F6-4B54-8935-CD2A22825EEB}" type="pres">
      <dgm:prSet presAssocID="{85B09C1B-612D-41DA-A565-B59D8F216438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FA09A10B-55F5-4F90-80B7-FDDAC72AEA1D}" srcId="{85B09C1B-612D-41DA-A565-B59D8F216438}" destId="{73E5E91E-319A-4300-AE95-FE0CDEA3D117}" srcOrd="0" destOrd="0" parTransId="{AA0FB0CC-1978-4094-9A2B-72BC26D52771}" sibTransId="{2A51022E-437B-4A2A-9800-95F79521900E}"/>
    <dgm:cxn modelId="{A212710D-415D-4C6A-8739-9B190A23E6A5}" srcId="{85B09C1B-612D-41DA-A565-B59D8F216438}" destId="{20CFD270-5C13-489A-93B6-4436985722A8}" srcOrd="2" destOrd="0" parTransId="{8C748F5E-0D8E-4DD6-B3C6-9A591B3F4EC4}" sibTransId="{4B29ECD6-2555-4B26-A101-CB48BCDB89B2}"/>
    <dgm:cxn modelId="{2C94EB0F-7853-40EF-AA62-95CD0A1919E6}" srcId="{85B09C1B-612D-41DA-A565-B59D8F216438}" destId="{DDBEC2CB-3429-4D91-B723-2802EF6C9AEF}" srcOrd="3" destOrd="0" parTransId="{9881393D-9ACB-43BA-8403-A635C7B1741D}" sibTransId="{CD2D7E5E-33E8-4D7B-ACB4-541754788823}"/>
    <dgm:cxn modelId="{9DBAAD23-97F8-430E-85D4-6B9A05FE6C02}" srcId="{73098696-ED98-4F90-9FA4-16885C007C45}" destId="{2C14F432-ACA4-4B55-898F-7783F5569DB7}" srcOrd="0" destOrd="0" parTransId="{6014ECB8-70EB-4346-9DBB-84836BB162EC}" sibTransId="{2C36679B-2AA1-4C29-97C7-A92B0FEBCD68}"/>
    <dgm:cxn modelId="{4CDE0A30-5379-4FD3-8FB7-EA4F7C70F951}" type="presOf" srcId="{85B09C1B-612D-41DA-A565-B59D8F216438}" destId="{B121D244-DA32-45A9-8042-B256E6174882}" srcOrd="0" destOrd="0" presId="urn:microsoft.com/office/officeart/2005/8/layout/vList2"/>
    <dgm:cxn modelId="{9A15B33C-4A20-4A68-B67E-2C9079CCFB49}" srcId="{85B09C1B-612D-41DA-A565-B59D8F216438}" destId="{040A5DA2-D2EE-4DBA-94EC-4CBA8FFB3B83}" srcOrd="1" destOrd="0" parTransId="{F223AAB8-85B2-4650-9CB7-EB7D5F093722}" sibTransId="{43133AF4-5CAF-4459-8A4D-839B11DE393A}"/>
    <dgm:cxn modelId="{E88C7163-53C7-41E1-9852-5CB75B33F100}" type="presOf" srcId="{040A5DA2-D2EE-4DBA-94EC-4CBA8FFB3B83}" destId="{0ABAD0C1-23F6-4B54-8935-CD2A22825EEB}" srcOrd="0" destOrd="1" presId="urn:microsoft.com/office/officeart/2005/8/layout/vList2"/>
    <dgm:cxn modelId="{8192B367-8828-4D2A-816B-4DDB56673D90}" type="presOf" srcId="{20CFD270-5C13-489A-93B6-4436985722A8}" destId="{0ABAD0C1-23F6-4B54-8935-CD2A22825EEB}" srcOrd="0" destOrd="2" presId="urn:microsoft.com/office/officeart/2005/8/layout/vList2"/>
    <dgm:cxn modelId="{D79A1794-1155-45D3-B197-0B3188AF36D7}" type="presOf" srcId="{2C14F432-ACA4-4B55-898F-7783F5569DB7}" destId="{9AA2EA4F-DDF9-4AE1-B69F-F2C973E8D920}" srcOrd="0" destOrd="0" presId="urn:microsoft.com/office/officeart/2005/8/layout/vList2"/>
    <dgm:cxn modelId="{3FB1ECAA-2C4F-44CE-8E1C-899422BFBA70}" type="presOf" srcId="{DDBEC2CB-3429-4D91-B723-2802EF6C9AEF}" destId="{0ABAD0C1-23F6-4B54-8935-CD2A22825EEB}" srcOrd="0" destOrd="3" presId="urn:microsoft.com/office/officeart/2005/8/layout/vList2"/>
    <dgm:cxn modelId="{F0D285C4-C746-415F-A533-CD8EDF55BD90}" srcId="{73098696-ED98-4F90-9FA4-16885C007C45}" destId="{85B09C1B-612D-41DA-A565-B59D8F216438}" srcOrd="1" destOrd="0" parTransId="{51A847A8-5F24-4429-8FDA-986F4CB6A109}" sibTransId="{4C8C0FFE-43BE-40FA-AB29-64A74C696BDC}"/>
    <dgm:cxn modelId="{FE296CD4-B758-49F7-9803-1375F06569EF}" type="presOf" srcId="{73E5E91E-319A-4300-AE95-FE0CDEA3D117}" destId="{0ABAD0C1-23F6-4B54-8935-CD2A22825EEB}" srcOrd="0" destOrd="0" presId="urn:microsoft.com/office/officeart/2005/8/layout/vList2"/>
    <dgm:cxn modelId="{402278EC-A468-403D-8806-784A2E06DC53}" type="presOf" srcId="{73098696-ED98-4F90-9FA4-16885C007C45}" destId="{4FFACA25-00B2-49FC-B4C4-641D0978A866}" srcOrd="0" destOrd="0" presId="urn:microsoft.com/office/officeart/2005/8/layout/vList2"/>
    <dgm:cxn modelId="{767AF3D7-EF38-44EC-97D2-74EBF858E49B}" type="presParOf" srcId="{4FFACA25-00B2-49FC-B4C4-641D0978A866}" destId="{9AA2EA4F-DDF9-4AE1-B69F-F2C973E8D920}" srcOrd="0" destOrd="0" presId="urn:microsoft.com/office/officeart/2005/8/layout/vList2"/>
    <dgm:cxn modelId="{FCCB0C9E-A42F-43BD-A1E7-23FD76614722}" type="presParOf" srcId="{4FFACA25-00B2-49FC-B4C4-641D0978A866}" destId="{0D273338-05EF-42D1-8037-03FD6C2A8D36}" srcOrd="1" destOrd="0" presId="urn:microsoft.com/office/officeart/2005/8/layout/vList2"/>
    <dgm:cxn modelId="{9B7F45D0-40C6-42BA-8B5C-2E422EE54CA2}" type="presParOf" srcId="{4FFACA25-00B2-49FC-B4C4-641D0978A866}" destId="{B121D244-DA32-45A9-8042-B256E6174882}" srcOrd="2" destOrd="0" presId="urn:microsoft.com/office/officeart/2005/8/layout/vList2"/>
    <dgm:cxn modelId="{0DEB080D-11F7-4775-9F7F-BB6640C7B0ED}" type="presParOf" srcId="{4FFACA25-00B2-49FC-B4C4-641D0978A866}" destId="{0ABAD0C1-23F6-4B54-8935-CD2A22825EEB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DFFA58F-6C6A-4CC6-944B-11BE73482BD3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GB"/>
        </a:p>
      </dgm:t>
    </dgm:pt>
    <dgm:pt modelId="{14E04A49-2AA2-417B-8F01-445FB96E3396}">
      <dgm:prSet custT="1"/>
      <dgm:spPr/>
      <dgm:t>
        <a:bodyPr/>
        <a:lstStyle/>
        <a:p>
          <a:r>
            <a:rPr lang="en-US" sz="1200" b="1" i="0" baseline="0" dirty="0">
              <a:latin typeface="Arial" panose="020B0604020202020204" pitchFamily="34" charset="0"/>
              <a:cs typeface="Arial" panose="020B0604020202020204" pitchFamily="34" charset="0"/>
            </a:rPr>
            <a:t>Content:</a:t>
          </a:r>
          <a:br>
            <a:rPr lang="en-US" sz="1200" b="1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endParaRPr lang="en-GB" sz="12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8DCECE3-3F1E-4DF2-9B4D-652712543799}" type="parTrans" cxnId="{3D8D8EC1-387E-4933-B6D0-17A97E31AEFD}">
      <dgm:prSet/>
      <dgm:spPr/>
      <dgm:t>
        <a:bodyPr/>
        <a:lstStyle/>
        <a:p>
          <a:endParaRPr lang="en-GB"/>
        </a:p>
      </dgm:t>
    </dgm:pt>
    <dgm:pt modelId="{1A785AB7-4816-464A-B5C6-67787A820FE3}" type="sibTrans" cxnId="{3D8D8EC1-387E-4933-B6D0-17A97E31AEFD}">
      <dgm:prSet/>
      <dgm:spPr/>
      <dgm:t>
        <a:bodyPr/>
        <a:lstStyle/>
        <a:p>
          <a:endParaRPr lang="en-GB"/>
        </a:p>
      </dgm:t>
    </dgm:pt>
    <dgm:pt modelId="{5D77DCA0-1A87-4466-8972-CA56F349F46D}">
      <dgm:prSet custT="1"/>
      <dgm:spPr/>
      <dgm:t>
        <a:bodyPr/>
        <a:lstStyle/>
        <a:p>
          <a:r>
            <a:rPr lang="en-US" sz="1200" b="0" i="0" baseline="0" dirty="0">
              <a:latin typeface="Arial" panose="020B0604020202020204" pitchFamily="34" charset="0"/>
              <a:cs typeface="Arial" panose="020B0604020202020204" pitchFamily="34" charset="0"/>
            </a:rPr>
            <a:t>Growing Demand for Sustainable Fashion: As consumers place a higher value on ethical and environmentally responsible options, there is a growing need for sustainable clothing companies like VELLOCHIC.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52A890D-F14C-48A5-8C5F-27086D81ABF7}" type="parTrans" cxnId="{3FDDA465-656F-4C4B-BB43-12CBE27DAD50}">
      <dgm:prSet/>
      <dgm:spPr/>
      <dgm:t>
        <a:bodyPr/>
        <a:lstStyle/>
        <a:p>
          <a:endParaRPr lang="en-GB"/>
        </a:p>
      </dgm:t>
    </dgm:pt>
    <dgm:pt modelId="{64311075-8EA3-4828-B2F9-84B4A8CE6342}" type="sibTrans" cxnId="{3FDDA465-656F-4C4B-BB43-12CBE27DAD50}">
      <dgm:prSet/>
      <dgm:spPr/>
      <dgm:t>
        <a:bodyPr/>
        <a:lstStyle/>
        <a:p>
          <a:endParaRPr lang="en-GB"/>
        </a:p>
      </dgm:t>
    </dgm:pt>
    <dgm:pt modelId="{0A2895BE-24B3-4432-9C76-E8442C8BAF4C}">
      <dgm:prSet custT="1"/>
      <dgm:spPr/>
      <dgm:t>
        <a:bodyPr/>
        <a:lstStyle/>
        <a:p>
          <a:r>
            <a:rPr lang="en-US" sz="1200" b="0" i="0" baseline="0" dirty="0">
              <a:latin typeface="Arial" panose="020B0604020202020204" pitchFamily="34" charset="0"/>
              <a:cs typeface="Arial" panose="020B0604020202020204" pitchFamily="34" charset="0"/>
            </a:rPr>
            <a:t>Dedication to Quality and Ethics: We satisfy the values of our target market by fusing fashionable, high-quality goods with social and environmental responsibilities.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3C09F51-90DF-4E1C-8339-0644EB46F051}" type="parTrans" cxnId="{CF83B659-3A28-48DF-B5F8-E02C78181061}">
      <dgm:prSet/>
      <dgm:spPr/>
      <dgm:t>
        <a:bodyPr/>
        <a:lstStyle/>
        <a:p>
          <a:endParaRPr lang="en-GB"/>
        </a:p>
      </dgm:t>
    </dgm:pt>
    <dgm:pt modelId="{922AF1DF-D434-4619-AF60-1082A8E81223}" type="sibTrans" cxnId="{CF83B659-3A28-48DF-B5F8-E02C78181061}">
      <dgm:prSet/>
      <dgm:spPr/>
      <dgm:t>
        <a:bodyPr/>
        <a:lstStyle/>
        <a:p>
          <a:endParaRPr lang="en-GB"/>
        </a:p>
      </dgm:t>
    </dgm:pt>
    <dgm:pt modelId="{B4E1D9AA-1026-42FC-A208-FFD417FB88CF}">
      <dgm:prSet custT="1"/>
      <dgm:spPr/>
      <dgm:t>
        <a:bodyPr/>
        <a:lstStyle/>
        <a:p>
          <a:r>
            <a:rPr lang="en-US" sz="1200" b="0" i="0" baseline="0" dirty="0">
              <a:latin typeface="Arial" panose="020B0604020202020204" pitchFamily="34" charset="0"/>
              <a:cs typeface="Arial" panose="020B0604020202020204" pitchFamily="34" charset="0"/>
            </a:rPr>
            <a:t>Strategic Marketing &amp; Transparency: We will develop a devoted clientele through our digital marketing initiatives and narratives.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4678321-3C1B-4CDE-8F7A-8C120CDD728E}" type="parTrans" cxnId="{79F7BEB6-2547-49A0-A04E-3E590431B84F}">
      <dgm:prSet/>
      <dgm:spPr/>
      <dgm:t>
        <a:bodyPr/>
        <a:lstStyle/>
        <a:p>
          <a:endParaRPr lang="en-GB"/>
        </a:p>
      </dgm:t>
    </dgm:pt>
    <dgm:pt modelId="{CE2B1559-72FE-4367-8850-49D4A6690616}" type="sibTrans" cxnId="{79F7BEB6-2547-49A0-A04E-3E590431B84F}">
      <dgm:prSet/>
      <dgm:spPr/>
      <dgm:t>
        <a:bodyPr/>
        <a:lstStyle/>
        <a:p>
          <a:endParaRPr lang="en-GB"/>
        </a:p>
      </dgm:t>
    </dgm:pt>
    <dgm:pt modelId="{C9CD4A2E-0056-44F1-86C6-9F56BADB2BB9}">
      <dgm:prSet custT="1"/>
      <dgm:spPr/>
      <dgm:t>
        <a:bodyPr/>
        <a:lstStyle/>
        <a:p>
          <a:r>
            <a:rPr lang="en-US" sz="1200" b="0" i="0" baseline="0" dirty="0">
              <a:latin typeface="Arial" panose="020B0604020202020204" pitchFamily="34" charset="0"/>
              <a:cs typeface="Arial" panose="020B0604020202020204" pitchFamily="34" charset="0"/>
            </a:rPr>
            <a:t>Scalable &amp; Profitable Model: VELLOCHIC is well-positioned for growth in a developing market thanks to its sustainable business model, robust growth potential, and emphasis on long-term success.</a:t>
          </a:r>
          <a:br>
            <a:rPr lang="en-US" sz="1200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A86A730-41EC-4C8A-A433-CBAC3BDF64B2}" type="parTrans" cxnId="{F685B09F-BD5C-408B-8685-06BB86CBA34D}">
      <dgm:prSet/>
      <dgm:spPr/>
      <dgm:t>
        <a:bodyPr/>
        <a:lstStyle/>
        <a:p>
          <a:endParaRPr lang="en-GB"/>
        </a:p>
      </dgm:t>
    </dgm:pt>
    <dgm:pt modelId="{6F6CA11D-C1B4-451D-B632-13A23737B077}" type="sibTrans" cxnId="{F685B09F-BD5C-408B-8685-06BB86CBA34D}">
      <dgm:prSet/>
      <dgm:spPr/>
      <dgm:t>
        <a:bodyPr/>
        <a:lstStyle/>
        <a:p>
          <a:endParaRPr lang="en-GB"/>
        </a:p>
      </dgm:t>
    </dgm:pt>
    <dgm:pt modelId="{AF165EB4-ED63-432A-B080-074F0A6B7672}" type="pres">
      <dgm:prSet presAssocID="{9DFFA58F-6C6A-4CC6-944B-11BE73482BD3}" presName="linear" presStyleCnt="0">
        <dgm:presLayoutVars>
          <dgm:animLvl val="lvl"/>
          <dgm:resizeHandles val="exact"/>
        </dgm:presLayoutVars>
      </dgm:prSet>
      <dgm:spPr/>
    </dgm:pt>
    <dgm:pt modelId="{83160036-EF47-4BB3-8FEF-589A82551CA3}" type="pres">
      <dgm:prSet presAssocID="{14E04A49-2AA2-417B-8F01-445FB96E3396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D38F2946-3A8F-4FC8-9B36-1BD78DD26669}" type="pres">
      <dgm:prSet presAssocID="{14E04A49-2AA2-417B-8F01-445FB96E3396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485D0E63-453D-4279-9AC3-7E7073E0730B}" type="presOf" srcId="{C9CD4A2E-0056-44F1-86C6-9F56BADB2BB9}" destId="{D38F2946-3A8F-4FC8-9B36-1BD78DD26669}" srcOrd="0" destOrd="3" presId="urn:microsoft.com/office/officeart/2005/8/layout/vList2"/>
    <dgm:cxn modelId="{3FDDA465-656F-4C4B-BB43-12CBE27DAD50}" srcId="{14E04A49-2AA2-417B-8F01-445FB96E3396}" destId="{5D77DCA0-1A87-4466-8972-CA56F349F46D}" srcOrd="0" destOrd="0" parTransId="{052A890D-F14C-48A5-8C5F-27086D81ABF7}" sibTransId="{64311075-8EA3-4828-B2F9-84B4A8CE6342}"/>
    <dgm:cxn modelId="{96F5814D-8131-4BF3-A9F5-4BE8BD1FC77F}" type="presOf" srcId="{14E04A49-2AA2-417B-8F01-445FB96E3396}" destId="{83160036-EF47-4BB3-8FEF-589A82551CA3}" srcOrd="0" destOrd="0" presId="urn:microsoft.com/office/officeart/2005/8/layout/vList2"/>
    <dgm:cxn modelId="{295D6C76-ECCE-47E0-8633-2824ED436294}" type="presOf" srcId="{5D77DCA0-1A87-4466-8972-CA56F349F46D}" destId="{D38F2946-3A8F-4FC8-9B36-1BD78DD26669}" srcOrd="0" destOrd="0" presId="urn:microsoft.com/office/officeart/2005/8/layout/vList2"/>
    <dgm:cxn modelId="{CF83B659-3A28-48DF-B5F8-E02C78181061}" srcId="{14E04A49-2AA2-417B-8F01-445FB96E3396}" destId="{0A2895BE-24B3-4432-9C76-E8442C8BAF4C}" srcOrd="1" destOrd="0" parTransId="{D3C09F51-90DF-4E1C-8339-0644EB46F051}" sibTransId="{922AF1DF-D434-4619-AF60-1082A8E81223}"/>
    <dgm:cxn modelId="{F685B09F-BD5C-408B-8685-06BB86CBA34D}" srcId="{14E04A49-2AA2-417B-8F01-445FB96E3396}" destId="{C9CD4A2E-0056-44F1-86C6-9F56BADB2BB9}" srcOrd="3" destOrd="0" parTransId="{FA86A730-41EC-4C8A-A433-CBAC3BDF64B2}" sibTransId="{6F6CA11D-C1B4-451D-B632-13A23737B077}"/>
    <dgm:cxn modelId="{79F7BEB6-2547-49A0-A04E-3E590431B84F}" srcId="{14E04A49-2AA2-417B-8F01-445FB96E3396}" destId="{B4E1D9AA-1026-42FC-A208-FFD417FB88CF}" srcOrd="2" destOrd="0" parTransId="{44678321-3C1B-4CDE-8F7A-8C120CDD728E}" sibTransId="{CE2B1559-72FE-4367-8850-49D4A6690616}"/>
    <dgm:cxn modelId="{068B85BC-B50E-40D5-954C-8E77B495AEFE}" type="presOf" srcId="{9DFFA58F-6C6A-4CC6-944B-11BE73482BD3}" destId="{AF165EB4-ED63-432A-B080-074F0A6B7672}" srcOrd="0" destOrd="0" presId="urn:microsoft.com/office/officeart/2005/8/layout/vList2"/>
    <dgm:cxn modelId="{3D8D8EC1-387E-4933-B6D0-17A97E31AEFD}" srcId="{9DFFA58F-6C6A-4CC6-944B-11BE73482BD3}" destId="{14E04A49-2AA2-417B-8F01-445FB96E3396}" srcOrd="0" destOrd="0" parTransId="{38DCECE3-3F1E-4DF2-9B4D-652712543799}" sibTransId="{1A785AB7-4816-464A-B5C6-67787A820FE3}"/>
    <dgm:cxn modelId="{555FB2C4-E627-4A7B-B2D1-885BA21DF0A7}" type="presOf" srcId="{B4E1D9AA-1026-42FC-A208-FFD417FB88CF}" destId="{D38F2946-3A8F-4FC8-9B36-1BD78DD26669}" srcOrd="0" destOrd="2" presId="urn:microsoft.com/office/officeart/2005/8/layout/vList2"/>
    <dgm:cxn modelId="{E9E8C9F4-5035-4AA0-9050-A9845012D5A3}" type="presOf" srcId="{0A2895BE-24B3-4432-9C76-E8442C8BAF4C}" destId="{D38F2946-3A8F-4FC8-9B36-1BD78DD26669}" srcOrd="0" destOrd="1" presId="urn:microsoft.com/office/officeart/2005/8/layout/vList2"/>
    <dgm:cxn modelId="{44069792-6A2C-4DAD-B0C8-EF1E8B557082}" type="presParOf" srcId="{AF165EB4-ED63-432A-B080-074F0A6B7672}" destId="{83160036-EF47-4BB3-8FEF-589A82551CA3}" srcOrd="0" destOrd="0" presId="urn:microsoft.com/office/officeart/2005/8/layout/vList2"/>
    <dgm:cxn modelId="{8DD43924-0366-4CFD-B2A1-B2815706BD20}" type="presParOf" srcId="{AF165EB4-ED63-432A-B080-074F0A6B7672}" destId="{D38F2946-3A8F-4FC8-9B36-1BD78DD26669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C478FC-7984-4F2F-9FAF-EDE61B3A9D81}">
      <dsp:nvSpPr>
        <dsp:cNvPr id="0" name=""/>
        <dsp:cNvSpPr/>
      </dsp:nvSpPr>
      <dsp:spPr>
        <a:xfrm>
          <a:off x="17" y="2580"/>
          <a:ext cx="1698524" cy="67940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48768" rIns="85344" bIns="4876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Content</a:t>
          </a:r>
          <a:endParaRPr lang="en-GB" sz="12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7" y="2580"/>
        <a:ext cx="1698524" cy="679409"/>
      </dsp:txXfrm>
    </dsp:sp>
    <dsp:sp modelId="{393C7FAB-6F47-42C3-8318-FA5DA3DDD759}">
      <dsp:nvSpPr>
        <dsp:cNvPr id="0" name=""/>
        <dsp:cNvSpPr/>
      </dsp:nvSpPr>
      <dsp:spPr>
        <a:xfrm>
          <a:off x="17" y="681989"/>
          <a:ext cx="1698524" cy="2854800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008" tIns="64008" rIns="85344" bIns="96012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VELLOCHIC is a fashion start-up that priorities ethical and environmentally friendly practices. Our objective is to offer eco-friendly, high-quality clothes while minimising environmental impact. We will develop attractive, ethical products using sustainable materials and fair-trade standards.</a:t>
          </a:r>
          <a:br>
            <a:rPr lang="en-US" sz="1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7" y="681989"/>
        <a:ext cx="1698524" cy="2854800"/>
      </dsp:txXfrm>
    </dsp:sp>
    <dsp:sp modelId="{A567063C-397C-493C-9DE2-4C7933C73B14}">
      <dsp:nvSpPr>
        <dsp:cNvPr id="0" name=""/>
        <dsp:cNvSpPr/>
      </dsp:nvSpPr>
      <dsp:spPr>
        <a:xfrm>
          <a:off x="1936335" y="2580"/>
          <a:ext cx="1698524" cy="679409"/>
        </a:xfrm>
        <a:prstGeom prst="rect">
          <a:avLst/>
        </a:prstGeom>
        <a:solidFill>
          <a:schemeClr val="accent3">
            <a:hueOff val="2710599"/>
            <a:satOff val="100000"/>
            <a:lumOff val="-14706"/>
            <a:alphaOff val="0"/>
          </a:schemeClr>
        </a:solidFill>
        <a:ln w="12700" cap="flat" cmpd="sng" algn="ctr">
          <a:solidFill>
            <a:schemeClr val="accent3">
              <a:hueOff val="2710599"/>
              <a:satOff val="100000"/>
              <a:lumOff val="-1470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48768" rIns="85344" bIns="4876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Key objectives:</a:t>
          </a:r>
          <a:br>
            <a:rPr lang="en-US" sz="12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endParaRPr lang="en-GB" sz="12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36335" y="2580"/>
        <a:ext cx="1698524" cy="679409"/>
      </dsp:txXfrm>
    </dsp:sp>
    <dsp:sp modelId="{848DD948-CB0C-4231-953B-445E31F83038}">
      <dsp:nvSpPr>
        <dsp:cNvPr id="0" name=""/>
        <dsp:cNvSpPr/>
      </dsp:nvSpPr>
      <dsp:spPr>
        <a:xfrm>
          <a:off x="1936335" y="681989"/>
          <a:ext cx="1698524" cy="2854800"/>
        </a:xfrm>
        <a:prstGeom prst="rect">
          <a:avLst/>
        </a:prstGeom>
        <a:solidFill>
          <a:schemeClr val="accent3">
            <a:tint val="40000"/>
            <a:alpha val="90000"/>
            <a:hueOff val="2029141"/>
            <a:satOff val="100000"/>
            <a:lumOff val="1779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2029141"/>
              <a:satOff val="100000"/>
              <a:lumOff val="177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008" tIns="64008" rIns="85344" bIns="96012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Within the next five years, expand the product line to include accessories and fashion goods.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Achieve zero-waste production by the fifth year.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Increase brand visibility and trust among the eco-conscious fashion community.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36335" y="681989"/>
        <a:ext cx="1698524" cy="28548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3E8BC0-8FA1-400F-A6AE-3BF82342EAAF}">
      <dsp:nvSpPr>
        <dsp:cNvPr id="0" name=""/>
        <dsp:cNvSpPr/>
      </dsp:nvSpPr>
      <dsp:spPr>
        <a:xfrm>
          <a:off x="0" y="10780"/>
          <a:ext cx="4261704" cy="61776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Content: </a:t>
          </a:r>
          <a:endParaRPr lang="en-GB" sz="12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157" y="40937"/>
        <a:ext cx="4201390" cy="557446"/>
      </dsp:txXfrm>
    </dsp:sp>
    <dsp:sp modelId="{7F8C4ADE-F82F-43CD-B118-3436C154E84B}">
      <dsp:nvSpPr>
        <dsp:cNvPr id="0" name=""/>
        <dsp:cNvSpPr/>
      </dsp:nvSpPr>
      <dsp:spPr>
        <a:xfrm>
          <a:off x="0" y="723580"/>
          <a:ext cx="4261704" cy="617760"/>
        </a:xfrm>
        <a:prstGeom prst="roundRect">
          <a:avLst/>
        </a:prstGeom>
        <a:solidFill>
          <a:schemeClr val="accent4">
            <a:hueOff val="9800891"/>
            <a:satOff val="-40777"/>
            <a:lumOff val="96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The sustainability framework of VELLOCHIC consists of:</a:t>
          </a:r>
          <a:br>
            <a:rPr lang="en-US" sz="12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endParaRPr lang="en-GB" sz="12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157" y="753737"/>
        <a:ext cx="4201390" cy="557446"/>
      </dsp:txXfrm>
    </dsp:sp>
    <dsp:sp modelId="{45B13BBC-78A4-4B6A-8224-D5EFC5551CFE}">
      <dsp:nvSpPr>
        <dsp:cNvPr id="0" name=""/>
        <dsp:cNvSpPr/>
      </dsp:nvSpPr>
      <dsp:spPr>
        <a:xfrm>
          <a:off x="0" y="1341340"/>
          <a:ext cx="4261704" cy="22542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309" tIns="15240" rIns="85344" bIns="1524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Eco-friendly materials: To reduce environmental damage, use hemp, recycled polyester, and organic cotton.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Waste reduction: Recycling materials and using circular design concepts can help cut down on waste.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Carbon-neutral production: The utilisation of renewable energy sources, the implementation of sustainable manufacturing practices, and the offset of carbon emissions.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Fair trade practices: Moral labor standards that guarantee equitable pay and secure working conditions for all production participants.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Zero-waste manufacturing: By the fifth year, establish a closed-loop, zero-waste system.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341340"/>
        <a:ext cx="4261704" cy="225423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A2EA4F-DDF9-4AE1-B69F-F2C973E8D920}">
      <dsp:nvSpPr>
        <dsp:cNvPr id="0" name=""/>
        <dsp:cNvSpPr/>
      </dsp:nvSpPr>
      <dsp:spPr>
        <a:xfrm>
          <a:off x="0" y="5783"/>
          <a:ext cx="5040285" cy="65520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Content: 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984" y="37767"/>
        <a:ext cx="4976317" cy="591232"/>
      </dsp:txXfrm>
    </dsp:sp>
    <dsp:sp modelId="{B121D244-DA32-45A9-8042-B256E6174882}">
      <dsp:nvSpPr>
        <dsp:cNvPr id="0" name=""/>
        <dsp:cNvSpPr/>
      </dsp:nvSpPr>
      <dsp:spPr>
        <a:xfrm>
          <a:off x="0" y="761783"/>
          <a:ext cx="5040285" cy="655200"/>
        </a:xfrm>
        <a:prstGeom prst="roundRect">
          <a:avLst/>
        </a:prstGeom>
        <a:gradFill rotWithShape="0">
          <a:gsLst>
            <a:gs pos="0">
              <a:schemeClr val="accent4">
                <a:hueOff val="9800891"/>
                <a:satOff val="-40777"/>
                <a:lumOff val="960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9800891"/>
                <a:satOff val="-40777"/>
                <a:lumOff val="960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9800891"/>
                <a:satOff val="-40777"/>
                <a:lumOff val="960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The main goal of our marketing strategy is to increase brand recognition by:</a:t>
          </a:r>
          <a:br>
            <a:rPr lang="en-US" sz="1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984" y="793767"/>
        <a:ext cx="4976317" cy="591232"/>
      </dsp:txXfrm>
    </dsp:sp>
    <dsp:sp modelId="{0ABAD0C1-23F6-4B54-8935-CD2A22825EEB}">
      <dsp:nvSpPr>
        <dsp:cNvPr id="0" name=""/>
        <dsp:cNvSpPr/>
      </dsp:nvSpPr>
      <dsp:spPr>
        <a:xfrm>
          <a:off x="0" y="1416984"/>
          <a:ext cx="5040285" cy="22097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9" tIns="15240" rIns="85344" bIns="1524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Social Media Engagement: Maintaining an active presence on Facebook, Instagram, and TikTok to promote sustainable business practices and cultivate a following of environmentally concerned customers.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Influencer Collaborations: To reach a wider audience, work with influencers who share your values about sustainable fashion.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Storytelling: Open and interesting content that emphasizes our use of sustainable resources, moral labor standards, and dedication to the environment.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E-commerce &amp; Global Expansion: We will be selling directly to customers via our website and will be entering foreign markets in the upcoming years.</a:t>
          </a:r>
          <a:br>
            <a:rPr lang="en-US" sz="1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416984"/>
        <a:ext cx="5040285" cy="220972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160036-EF47-4BB3-8FEF-589A82551CA3}">
      <dsp:nvSpPr>
        <dsp:cNvPr id="0" name=""/>
        <dsp:cNvSpPr/>
      </dsp:nvSpPr>
      <dsp:spPr>
        <a:xfrm>
          <a:off x="0" y="2881"/>
          <a:ext cx="3634877" cy="400653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Content:</a:t>
          </a:r>
          <a:br>
            <a:rPr lang="en-US" sz="12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endParaRPr lang="en-GB" sz="12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558" y="22439"/>
        <a:ext cx="3595761" cy="361537"/>
      </dsp:txXfrm>
    </dsp:sp>
    <dsp:sp modelId="{D38F2946-3A8F-4FC8-9B36-1BD78DD26669}">
      <dsp:nvSpPr>
        <dsp:cNvPr id="0" name=""/>
        <dsp:cNvSpPr/>
      </dsp:nvSpPr>
      <dsp:spPr>
        <a:xfrm>
          <a:off x="0" y="403534"/>
          <a:ext cx="3634877" cy="26172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407" tIns="15240" rIns="85344" bIns="1524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Growing Demand for Sustainable Fashion: As consumers place a higher value on ethical and environmentally responsible options, there is a growing need for sustainable clothing companies like VELLOCHIC.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Dedication to Quality and Ethics: We satisfy the values of our target market by fusing fashionable, high-quality goods with social and environmental responsibilities.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Strategic Marketing &amp; Transparency: We will develop a devoted clientele through our digital marketing initiatives and narratives.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Scalable &amp; Profitable Model: VELLOCHIC is well-positioned for growth in a developing market thanks to its sustainable business model, robust growth potential, and emphasis on long-term success.</a:t>
          </a:r>
          <a:br>
            <a:rPr lang="en-US" sz="1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03534"/>
        <a:ext cx="3634877" cy="26172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2261F-9E41-4F4F-A03A-588B1E9458D4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FEC0B-19F8-48B2-BAF9-2DAF31942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82256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2261F-9E41-4F4F-A03A-588B1E9458D4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FEC0B-19F8-48B2-BAF9-2DAF31942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63190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2261F-9E41-4F4F-A03A-588B1E9458D4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FEC0B-19F8-48B2-BAF9-2DAF31942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6066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2261F-9E41-4F4F-A03A-588B1E9458D4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FEC0B-19F8-48B2-BAF9-2DAF31942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3485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2261F-9E41-4F4F-A03A-588B1E9458D4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FEC0B-19F8-48B2-BAF9-2DAF31942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2195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2261F-9E41-4F4F-A03A-588B1E9458D4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FEC0B-19F8-48B2-BAF9-2DAF31942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34044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2261F-9E41-4F4F-A03A-588B1E9458D4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FEC0B-19F8-48B2-BAF9-2DAF31942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576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2261F-9E41-4F4F-A03A-588B1E9458D4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FEC0B-19F8-48B2-BAF9-2DAF31942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92648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2261F-9E41-4F4F-A03A-588B1E9458D4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FEC0B-19F8-48B2-BAF9-2DAF31942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09066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2261F-9E41-4F4F-A03A-588B1E9458D4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FEC0B-19F8-48B2-BAF9-2DAF31942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41381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2261F-9E41-4F4F-A03A-588B1E9458D4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FEC0B-19F8-48B2-BAF9-2DAF31942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71584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2261F-9E41-4F4F-A03A-588B1E9458D4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4FEC0B-19F8-48B2-BAF9-2DAF31942B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5606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10" Type="http://schemas.openxmlformats.org/officeDocument/2006/relationships/image" Target="../media/image5.png"/><Relationship Id="rId4" Type="http://schemas.openxmlformats.org/officeDocument/2006/relationships/diagramLayout" Target="../diagrams/layout1.xml"/><Relationship Id="rId9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10" Type="http://schemas.openxmlformats.org/officeDocument/2006/relationships/image" Target="../media/image9.png"/><Relationship Id="rId4" Type="http://schemas.openxmlformats.org/officeDocument/2006/relationships/diagramLayout" Target="../diagrams/layout2.xml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diagramLayout" Target="../diagrams/layout3.xml"/><Relationship Id="rId7" Type="http://schemas.openxmlformats.org/officeDocument/2006/relationships/image" Target="../media/image10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10" Type="http://schemas.openxmlformats.org/officeDocument/2006/relationships/image" Target="../media/image16.png"/><Relationship Id="rId4" Type="http://schemas.openxmlformats.org/officeDocument/2006/relationships/diagramLayout" Target="../diagrams/layout4.xml"/><Relationship Id="rId9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uk-news" TargetMode="External"/><Relationship Id="rId7" Type="http://schemas.openxmlformats.org/officeDocument/2006/relationships/hyperlink" Target="https://www.sustainablefashionweek.uk/" TargetMode="External"/><Relationship Id="rId2" Type="http://schemas.openxmlformats.org/officeDocument/2006/relationships/hyperlink" Target="http://eureka.bodleian.ox.ac.uk/762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harpersbazaar.com/uk/fashion/what-to-wear/g19491797/the-best-and-still-chic-sustainable-brands/" TargetMode="External"/><Relationship Id="rId5" Type="http://schemas.openxmlformats.org/officeDocument/2006/relationships/hyperlink" Target="https://immago.com/sustainable-fashion-important/" TargetMode="External"/><Relationship Id="rId4" Type="http://schemas.openxmlformats.org/officeDocument/2006/relationships/hyperlink" Target="https://www.oxfam.org.uk/oxfam-in-action/oxfam-blog/7-facts-about-sustainable-fashion/#:~:text=Sustainable%20fashion%20is%20a%20term,hand%20to%20extend%20their%20lif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739E93DA-BA0C-4FFD-8859-C0D19FF5C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921A31-D200-6E29-881A-A2E1C2C31B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31383" y="679731"/>
            <a:ext cx="4461223" cy="3736540"/>
          </a:xfrm>
          <a:gradFill flip="none" rotWithShape="1">
            <a:gsLst>
              <a:gs pos="0">
                <a:schemeClr val="accent4">
                  <a:lumMod val="67000"/>
                </a:schemeClr>
              </a:gs>
              <a:gs pos="48000">
                <a:schemeClr val="accent4">
                  <a:lumMod val="97000"/>
                  <a:lumOff val="3000"/>
                </a:schemeClr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l"/>
            <a:r>
              <a:rPr lang="en-GB" sz="4800" dirty="0">
                <a:latin typeface="Arial Black" panose="020B0A04020102020204" pitchFamily="34" charset="0"/>
              </a:rPr>
              <a:t>VELLOCHIC: Sustainable Fashion Enterprise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9E8B2F-E34F-A20E-4884-D5DAC1B8A9B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31384" y="4685288"/>
            <a:ext cx="4171994" cy="1035781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l"/>
            <a:r>
              <a:rPr lang="en-US" dirty="0">
                <a:latin typeface="Arial Black" panose="020B0A04020102020204" pitchFamily="34" charset="0"/>
              </a:rPr>
              <a:t>Presentation </a:t>
            </a:r>
            <a:endParaRPr lang="en-GB" dirty="0">
              <a:latin typeface="Arial Black" panose="020B0A04020102020204" pitchFamily="34" charset="0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3AF6A671-C637-4547-85F4-51B6D18813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29184" y="1"/>
            <a:ext cx="2446384" cy="5777808"/>
            <a:chOff x="329184" y="1"/>
            <a:chExt cx="524256" cy="5777808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575CF26-3D3C-4C5A-A2B7-00432016E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329184" y="5777809"/>
              <a:ext cx="521208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99413ED5-9ED4-4772-BCE4-2BCAE6B12E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184" y="1"/>
              <a:ext cx="524256" cy="553211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23" y="269325"/>
            <a:ext cx="6116779" cy="620629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A524436-5293-1FE5-4954-F6C17713F97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23" b="-1"/>
          <a:stretch/>
        </p:blipFill>
        <p:spPr>
          <a:xfrm>
            <a:off x="942597" y="556118"/>
            <a:ext cx="5608830" cy="5632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28055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314757E-050E-4610-A609-EA16A88804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0464369-70FA-42AF-948F-80664CA7B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146816"/>
          </a:xfrm>
          <a:prstGeom prst="rect">
            <a:avLst/>
          </a:prstGeom>
          <a:solidFill>
            <a:schemeClr val="bg1">
              <a:lumMod val="85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785939-26C9-99C3-D1FB-7DB4ED7BAA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646" y="573896"/>
            <a:ext cx="3639746" cy="1414145"/>
          </a:xfrm>
        </p:spPr>
        <p:txBody>
          <a:bodyPr anchor="b">
            <a:normAutofit/>
          </a:bodyPr>
          <a:lstStyle/>
          <a:p>
            <a:r>
              <a:rPr lang="en-GB" sz="3600" dirty="0">
                <a:latin typeface="Arial Black" panose="020B0A04020102020204" pitchFamily="34" charset="0"/>
              </a:rPr>
              <a:t>Executive Summary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C552A98-EF7D-4D42-AB69-066B786AB5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26631" y="570661"/>
            <a:ext cx="2555350" cy="170867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8227F5D-D11B-7B33-A259-B10B42B4B83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788" r="5" b="2360"/>
          <a:stretch/>
        </p:blipFill>
        <p:spPr>
          <a:xfrm>
            <a:off x="9611918" y="744289"/>
            <a:ext cx="2155619" cy="1360684"/>
          </a:xfrm>
          <a:prstGeom prst="rect">
            <a:avLst/>
          </a:prstGeom>
        </p:spPr>
      </p:pic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C45DB2C3-569A-81ED-394D-173E8E1DD9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4462497"/>
              </p:ext>
            </p:extLst>
          </p:nvPr>
        </p:nvGraphicFramePr>
        <p:xfrm>
          <a:off x="587987" y="2104973"/>
          <a:ext cx="3634877" cy="35393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9" name="Rectangle 18">
            <a:extLst>
              <a:ext uri="{FF2B5EF4-FFF2-40B4-BE49-F238E27FC236}">
                <a16:creationId xmlns:a16="http://schemas.microsoft.com/office/drawing/2014/main" id="{A6604B49-AD5C-4590-B051-06C8222E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669568" y="277912"/>
            <a:ext cx="524256" cy="1186339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335D5A6-AB7A-4677-8D44-034515D66C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4757" y="573896"/>
            <a:ext cx="4417383" cy="563488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C602D47-5EA1-BFAE-2E8F-8DE11F8221F5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43795" r="2256" b="-1"/>
          <a:stretch/>
        </p:blipFill>
        <p:spPr>
          <a:xfrm>
            <a:off x="5062448" y="800882"/>
            <a:ext cx="3948548" cy="5180907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0BB19363-8354-4E75-A15C-A08F755171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26631" y="2535382"/>
            <a:ext cx="2555350" cy="170867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0921738-15A4-2037-71F9-A2E0E39A5129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t="11439" r="2" b="4109"/>
          <a:stretch/>
        </p:blipFill>
        <p:spPr>
          <a:xfrm>
            <a:off x="9611920" y="2709600"/>
            <a:ext cx="2155619" cy="1363626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A648176E-454C-437C-B0FC-9B82FCF32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787731" y="6131892"/>
            <a:ext cx="524256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D9447A0-3CF5-49EA-9798-9781F09D6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26631" y="4500103"/>
            <a:ext cx="2555350" cy="170867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DB16D95-E417-D5C5-8035-047E32DEE482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r="7002" b="1"/>
          <a:stretch/>
        </p:blipFill>
        <p:spPr>
          <a:xfrm>
            <a:off x="9611918" y="4673731"/>
            <a:ext cx="2155619" cy="1360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91758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314757E-050E-4610-A609-EA16A88804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0464369-70FA-42AF-948F-80664CA7B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146816"/>
          </a:xfrm>
          <a:prstGeom prst="rect">
            <a:avLst/>
          </a:prstGeom>
          <a:solidFill>
            <a:schemeClr val="bg1">
              <a:lumMod val="85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F6CE59-A52C-2F77-5531-F5F2B5AF0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646" y="573896"/>
            <a:ext cx="3639746" cy="1414145"/>
          </a:xfrm>
        </p:spPr>
        <p:txBody>
          <a:bodyPr anchor="b">
            <a:normAutofit/>
          </a:bodyPr>
          <a:lstStyle/>
          <a:p>
            <a:r>
              <a:rPr lang="en-GB" sz="3600" dirty="0">
                <a:latin typeface="Arial Black" panose="020B0A04020102020204" pitchFamily="34" charset="0"/>
              </a:rPr>
              <a:t>Sustainability Strategy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C552A98-EF7D-4D42-AB69-066B786AB5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26631" y="570661"/>
            <a:ext cx="2555350" cy="170867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24F9831-F4B3-7BD4-E2FE-544821DB679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139" r="2" b="5590"/>
          <a:stretch/>
        </p:blipFill>
        <p:spPr>
          <a:xfrm>
            <a:off x="9611918" y="744289"/>
            <a:ext cx="2155619" cy="1360684"/>
          </a:xfrm>
          <a:prstGeom prst="rect">
            <a:avLst/>
          </a:prstGeom>
        </p:spPr>
      </p:pic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088B8A38-E24F-4EEB-52C2-2708F9E042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2959520"/>
              </p:ext>
            </p:extLst>
          </p:nvPr>
        </p:nvGraphicFramePr>
        <p:xfrm>
          <a:off x="328609" y="2339604"/>
          <a:ext cx="4261704" cy="36063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9" name="Rectangle 18">
            <a:extLst>
              <a:ext uri="{FF2B5EF4-FFF2-40B4-BE49-F238E27FC236}">
                <a16:creationId xmlns:a16="http://schemas.microsoft.com/office/drawing/2014/main" id="{A6604B49-AD5C-4590-B051-06C8222E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669568" y="277912"/>
            <a:ext cx="524256" cy="1186339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335D5A6-AB7A-4677-8D44-034515D66C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4757" y="573896"/>
            <a:ext cx="4417383" cy="563488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907FCE9-714A-7017-0F9A-55889E04F4F0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23787" r="-1" b="-1"/>
          <a:stretch/>
        </p:blipFill>
        <p:spPr>
          <a:xfrm>
            <a:off x="5062448" y="800882"/>
            <a:ext cx="3948548" cy="5180907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0BB19363-8354-4E75-A15C-A08F755171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26631" y="2535382"/>
            <a:ext cx="2555350" cy="170867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07B66A7-8214-93C7-5029-001328CA808A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r="5" b="4943"/>
          <a:stretch/>
        </p:blipFill>
        <p:spPr>
          <a:xfrm>
            <a:off x="9611920" y="2709600"/>
            <a:ext cx="2155619" cy="1363626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A648176E-454C-437C-B0FC-9B82FCF32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787731" y="6131892"/>
            <a:ext cx="524256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D9447A0-3CF5-49EA-9798-9781F09D6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26631" y="4500103"/>
            <a:ext cx="2555350" cy="170867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911E604-6DDA-2BEA-7450-37E677B58275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1302" r="9682" b="-4"/>
          <a:stretch/>
        </p:blipFill>
        <p:spPr>
          <a:xfrm>
            <a:off x="9611918" y="4673731"/>
            <a:ext cx="2155619" cy="1360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77030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DF1A630-2A9B-41A0-92F9-FDA261070E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9A6B5CE-CB1D-48EE-8B43-E952235C8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E3F3EAA5-4E15-400B-BBA3-82B3F49A21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72BA2E40-BE9B-4C54-9CDD-40EE804CCE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0DA909B4-15FF-46A6-8A7F-7AEF977FE9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517897"/>
            <a:ext cx="11111729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FF402A-3C6D-C4FA-2D84-65AB9A5F8D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7025" y="922644"/>
            <a:ext cx="5040285" cy="1169585"/>
          </a:xfrm>
        </p:spPr>
        <p:txBody>
          <a:bodyPr anchor="b">
            <a:normAutofit fontScale="90000"/>
          </a:bodyPr>
          <a:lstStyle/>
          <a:p>
            <a:r>
              <a:rPr lang="en-GB" sz="4000" dirty="0">
                <a:latin typeface="Arial Black" panose="020B0A04020102020204" pitchFamily="34" charset="0"/>
              </a:rPr>
              <a:t>Marketing Strategy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382A32C-5B0C-4B1C-A074-76C6DBCC9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55714" y="2263365"/>
            <a:ext cx="49377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49C78804-1EAD-6852-4515-E8FFC2963B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2669788"/>
              </p:ext>
            </p:extLst>
          </p:nvPr>
        </p:nvGraphicFramePr>
        <p:xfrm>
          <a:off x="1055715" y="2508105"/>
          <a:ext cx="5040285" cy="36324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B6F8D20E-30FF-4C2A-4039-E30B0564B44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46666" y="573866"/>
            <a:ext cx="2112264" cy="179366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7347443-BE67-BB51-5133-3E814E499A5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23523" y="573866"/>
            <a:ext cx="2112264" cy="179366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2E12AFC-10E1-F3A3-64B6-54E07B77997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46667" y="2635994"/>
            <a:ext cx="4389120" cy="3010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257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314757E-050E-4610-A609-EA16A88804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0464369-70FA-42AF-948F-80664CA7B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146816"/>
          </a:xfrm>
          <a:prstGeom prst="rect">
            <a:avLst/>
          </a:prstGeom>
          <a:solidFill>
            <a:schemeClr val="bg1">
              <a:lumMod val="85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A2B3EE-D38F-E864-8ED3-26C5F174A4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645" y="573896"/>
            <a:ext cx="4008667" cy="1414145"/>
          </a:xfrm>
        </p:spPr>
        <p:txBody>
          <a:bodyPr anchor="b">
            <a:noAutofit/>
          </a:bodyPr>
          <a:lstStyle/>
          <a:p>
            <a:r>
              <a:rPr lang="en-US" sz="3600" dirty="0">
                <a:latin typeface="Arial Black" panose="020B0A04020102020204" pitchFamily="34" charset="0"/>
              </a:rPr>
              <a:t>Why It Will Be Successful?</a:t>
            </a:r>
            <a:endParaRPr lang="en-GB" sz="3600" dirty="0">
              <a:latin typeface="Arial Black" panose="020B0A040201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C552A98-EF7D-4D42-AB69-066B786AB5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26631" y="570661"/>
            <a:ext cx="2555350" cy="170867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28D2A6E-6100-1395-94FD-451E0B19CE1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23" r="5280" b="1"/>
          <a:stretch/>
        </p:blipFill>
        <p:spPr>
          <a:xfrm>
            <a:off x="9611918" y="744289"/>
            <a:ext cx="2155619" cy="1360684"/>
          </a:xfrm>
          <a:prstGeom prst="rect">
            <a:avLst/>
          </a:prstGeom>
        </p:spPr>
      </p:pic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D67158FF-3980-DFF4-124A-508BCBBB74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7840590"/>
              </p:ext>
            </p:extLst>
          </p:nvPr>
        </p:nvGraphicFramePr>
        <p:xfrm>
          <a:off x="587987" y="2620641"/>
          <a:ext cx="3634877" cy="30237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9" name="Rectangle 18">
            <a:extLst>
              <a:ext uri="{FF2B5EF4-FFF2-40B4-BE49-F238E27FC236}">
                <a16:creationId xmlns:a16="http://schemas.microsoft.com/office/drawing/2014/main" id="{A6604B49-AD5C-4590-B051-06C8222E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669568" y="277912"/>
            <a:ext cx="524256" cy="1186339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335D5A6-AB7A-4677-8D44-034515D66C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4757" y="573896"/>
            <a:ext cx="4417383" cy="563488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EF60096-8B04-A89A-9E55-9EBFEE2694E5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19874" r="35387" b="1"/>
          <a:stretch/>
        </p:blipFill>
        <p:spPr>
          <a:xfrm>
            <a:off x="5062448" y="800882"/>
            <a:ext cx="3948548" cy="5180907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0BB19363-8354-4E75-A15C-A08F755171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26631" y="2535382"/>
            <a:ext cx="2555350" cy="170867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749B42E-8FFC-9E7C-C773-F4A4FCE25D73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7202" r="-1" b="-1"/>
          <a:stretch/>
        </p:blipFill>
        <p:spPr>
          <a:xfrm>
            <a:off x="9611920" y="2709600"/>
            <a:ext cx="2155619" cy="1363626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A648176E-454C-437C-B0FC-9B82FCF32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787731" y="6131892"/>
            <a:ext cx="524256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D9447A0-3CF5-49EA-9798-9781F09D6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26631" y="4500103"/>
            <a:ext cx="2555350" cy="170867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4EF134A-44E2-3441-B3E9-D27CF1E72C1D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590" r="-1" b="-1"/>
          <a:stretch/>
        </p:blipFill>
        <p:spPr>
          <a:xfrm>
            <a:off x="9611918" y="4673731"/>
            <a:ext cx="2155619" cy="1360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34758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CC30C5-E611-6A53-84DF-80435DACF9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US" sz="3600" dirty="0">
                <a:latin typeface="Arial Black" panose="020B0A04020102020204" pitchFamily="34" charset="0"/>
              </a:rPr>
              <a:t>References </a:t>
            </a:r>
            <a:endParaRPr lang="en-GB" sz="3600" dirty="0">
              <a:latin typeface="Arial Black" panose="020B0A04020102020204" pitchFamily="34" charset="0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B46A81-973E-D396-777D-CB96D27787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491" y="2270235"/>
            <a:ext cx="11124149" cy="3764806"/>
          </a:xfrm>
        </p:spPr>
        <p:txBody>
          <a:bodyPr anchor="ctr">
            <a:normAutofit fontScale="85000" lnSpcReduction="20000"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Elkington, J. (1999).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Cannibals with forks: The triple bottom line of 21st century business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Capstone.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Emerson, J. (2003). The blended value proposition: Integrating social and financial returns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. California Management Review, 45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(4), 35-51.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Emerson, J., &amp; Spitzer, J. (2007).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From fragmentation to function: Critical concepts and writing on social capital markets' structure, operation and innovation.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Retrieved from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http://eureka.bodleian.ox.ac.uk/762/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Eurostat. (2009).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The environmental goods and services sector: A data collection handbook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Luxembourg: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Eurosta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Febrizal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Rahmana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F., &amp;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Bawono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A. (2020). Sustainable development toward sustainable enterprise.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Management Science Letters, 11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(2), 657–668.</a:t>
            </a:r>
          </a:p>
          <a:p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Høgevold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N., Svensson, G., &amp;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Gårdfeldt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H. (2014). A corporate effort towards a sustainable business model: A case study from the Norwegian furniture industry.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European Business Review, 26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(4), 342–365.</a:t>
            </a:r>
          </a:p>
          <a:p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Lathabhavan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R. (2021). Sustainable business practices and challenges in Asia: A systematic review.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Organizational Analysis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Monday, J. U. (2015). Local content policy, human capital development, and sustainable business performance in the Nigerian oil and gas industry.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Management and Sustainability, 5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(1).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Nichols, W. (2012, April 3).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UK green economy grew £5.4bn in 2011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The Guardian. Retrieved from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https://www.theguardian.com/uk-news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Thompson, F. M. M. (2010).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Social enterprise: Developing sustainable enterprises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Palgrave Macmillan.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https://www.oxfam.org.uk/oxfam-in-action/oxfam-blog/7-facts-about-sustainable-fashion/#:~:text=Sustainable%20fashion%20is%20a%20term,hand%20to%20extend%20their%20life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https://immago.com/sustainable-fashion-important/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https://www.harpersbazaar.com/uk/fashion/what-to-wear/g19491797/the-best-and-still-chic-sustainable-brands/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https://www.sustainablefashionweek.uk/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8611688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51</TotalTime>
  <Words>809</Words>
  <Application>Microsoft Office PowerPoint</Application>
  <PresentationFormat>Widescreen</PresentationFormat>
  <Paragraphs>45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Arial Black</vt:lpstr>
      <vt:lpstr>Calibri</vt:lpstr>
      <vt:lpstr>Calibri Light</vt:lpstr>
      <vt:lpstr>Office 2013 - 2022 Theme</vt:lpstr>
      <vt:lpstr>VELLOCHIC: Sustainable Fashion Enterprise</vt:lpstr>
      <vt:lpstr>Executive Summary</vt:lpstr>
      <vt:lpstr>Sustainability Strategy</vt:lpstr>
      <vt:lpstr>Marketing Strategy</vt:lpstr>
      <vt:lpstr>Why It Will Be Successful?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1</cp:revision>
  <dcterms:created xsi:type="dcterms:W3CDTF">2025-03-10T20:19:50Z</dcterms:created>
  <dcterms:modified xsi:type="dcterms:W3CDTF">2025-03-10T21:11:10Z</dcterms:modified>
</cp:coreProperties>
</file>