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5"/>
  </p:notesMasterIdLst>
  <p:sldIdLst>
    <p:sldId id="341" r:id="rId2"/>
    <p:sldId id="273" r:id="rId3"/>
    <p:sldId id="333" r:id="rId4"/>
    <p:sldId id="352" r:id="rId5"/>
    <p:sldId id="351" r:id="rId6"/>
    <p:sldId id="350" r:id="rId7"/>
    <p:sldId id="343" r:id="rId8"/>
    <p:sldId id="347" r:id="rId9"/>
    <p:sldId id="353" r:id="rId10"/>
    <p:sldId id="349" r:id="rId11"/>
    <p:sldId id="344" r:id="rId12"/>
    <p:sldId id="348" r:id="rId13"/>
    <p:sldId id="334" r:id="rId14"/>
    <p:sldId id="335" r:id="rId15"/>
    <p:sldId id="336" r:id="rId16"/>
    <p:sldId id="342" r:id="rId17"/>
    <p:sldId id="339" r:id="rId18"/>
    <p:sldId id="340" r:id="rId19"/>
    <p:sldId id="337" r:id="rId20"/>
    <p:sldId id="354" r:id="rId21"/>
    <p:sldId id="345" r:id="rId22"/>
    <p:sldId id="346" r:id="rId23"/>
    <p:sldId id="271" r:id="rId24"/>
    <p:sldId id="259" r:id="rId25"/>
    <p:sldId id="260" r:id="rId26"/>
    <p:sldId id="280" r:id="rId27"/>
    <p:sldId id="264" r:id="rId28"/>
    <p:sldId id="265" r:id="rId29"/>
    <p:sldId id="266" r:id="rId30"/>
    <p:sldId id="267" r:id="rId31"/>
    <p:sldId id="268" r:id="rId32"/>
    <p:sldId id="263" r:id="rId33"/>
    <p:sldId id="261" r:id="rId34"/>
    <p:sldId id="262" r:id="rId35"/>
    <p:sldId id="282" r:id="rId36"/>
    <p:sldId id="272" r:id="rId37"/>
    <p:sldId id="270" r:id="rId38"/>
    <p:sldId id="269" r:id="rId39"/>
    <p:sldId id="278" r:id="rId40"/>
    <p:sldId id="274" r:id="rId41"/>
    <p:sldId id="275" r:id="rId42"/>
    <p:sldId id="276" r:id="rId43"/>
    <p:sldId id="277" r:id="rId4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charset="0"/>
        <a:ea typeface="+mn-ea"/>
        <a:cs typeface="Times New Roman" pitchFamily="18" charset="0"/>
      </a:defRPr>
    </a:lvl1pPr>
    <a:lvl2pPr marL="457200" algn="l" rtl="0" fontAlgn="base">
      <a:spcBef>
        <a:spcPct val="0"/>
      </a:spcBef>
      <a:spcAft>
        <a:spcPct val="0"/>
      </a:spcAft>
      <a:defRPr kern="1200">
        <a:solidFill>
          <a:schemeClr val="tx1"/>
        </a:solidFill>
        <a:latin typeface="Tahoma" charset="0"/>
        <a:ea typeface="+mn-ea"/>
        <a:cs typeface="Times New Roman" pitchFamily="18" charset="0"/>
      </a:defRPr>
    </a:lvl2pPr>
    <a:lvl3pPr marL="914400" algn="l" rtl="0" fontAlgn="base">
      <a:spcBef>
        <a:spcPct val="0"/>
      </a:spcBef>
      <a:spcAft>
        <a:spcPct val="0"/>
      </a:spcAft>
      <a:defRPr kern="1200">
        <a:solidFill>
          <a:schemeClr val="tx1"/>
        </a:solidFill>
        <a:latin typeface="Tahoma" charset="0"/>
        <a:ea typeface="+mn-ea"/>
        <a:cs typeface="Times New Roman" pitchFamily="18" charset="0"/>
      </a:defRPr>
    </a:lvl3pPr>
    <a:lvl4pPr marL="1371600" algn="l" rtl="0" fontAlgn="base">
      <a:spcBef>
        <a:spcPct val="0"/>
      </a:spcBef>
      <a:spcAft>
        <a:spcPct val="0"/>
      </a:spcAft>
      <a:defRPr kern="1200">
        <a:solidFill>
          <a:schemeClr val="tx1"/>
        </a:solidFill>
        <a:latin typeface="Tahoma" charset="0"/>
        <a:ea typeface="+mn-ea"/>
        <a:cs typeface="Times New Roman" pitchFamily="18" charset="0"/>
      </a:defRPr>
    </a:lvl4pPr>
    <a:lvl5pPr marL="1828800" algn="l" rtl="0" fontAlgn="base">
      <a:spcBef>
        <a:spcPct val="0"/>
      </a:spcBef>
      <a:spcAft>
        <a:spcPct val="0"/>
      </a:spcAft>
      <a:defRPr kern="1200">
        <a:solidFill>
          <a:schemeClr val="tx1"/>
        </a:solidFill>
        <a:latin typeface="Tahoma" charset="0"/>
        <a:ea typeface="+mn-ea"/>
        <a:cs typeface="Times New Roman" pitchFamily="18" charset="0"/>
      </a:defRPr>
    </a:lvl5pPr>
    <a:lvl6pPr marL="2286000" algn="l" defTabSz="914400" rtl="0" eaLnBrk="1" latinLnBrk="0" hangingPunct="1">
      <a:defRPr kern="1200">
        <a:solidFill>
          <a:schemeClr val="tx1"/>
        </a:solidFill>
        <a:latin typeface="Tahoma" charset="0"/>
        <a:ea typeface="+mn-ea"/>
        <a:cs typeface="Times New Roman" pitchFamily="18" charset="0"/>
      </a:defRPr>
    </a:lvl6pPr>
    <a:lvl7pPr marL="2743200" algn="l" defTabSz="914400" rtl="0" eaLnBrk="1" latinLnBrk="0" hangingPunct="1">
      <a:defRPr kern="1200">
        <a:solidFill>
          <a:schemeClr val="tx1"/>
        </a:solidFill>
        <a:latin typeface="Tahoma" charset="0"/>
        <a:ea typeface="+mn-ea"/>
        <a:cs typeface="Times New Roman" pitchFamily="18" charset="0"/>
      </a:defRPr>
    </a:lvl7pPr>
    <a:lvl8pPr marL="3200400" algn="l" defTabSz="914400" rtl="0" eaLnBrk="1" latinLnBrk="0" hangingPunct="1">
      <a:defRPr kern="1200">
        <a:solidFill>
          <a:schemeClr val="tx1"/>
        </a:solidFill>
        <a:latin typeface="Tahoma" charset="0"/>
        <a:ea typeface="+mn-ea"/>
        <a:cs typeface="Times New Roman" pitchFamily="18" charset="0"/>
      </a:defRPr>
    </a:lvl8pPr>
    <a:lvl9pPr marL="3657600" algn="l" defTabSz="914400" rtl="0" eaLnBrk="1" latinLnBrk="0" hangingPunct="1">
      <a:defRPr kern="1200">
        <a:solidFill>
          <a:schemeClr val="tx1"/>
        </a:solidFill>
        <a:latin typeface="Tahoma" charset="0"/>
        <a:ea typeface="+mn-ea"/>
        <a:cs typeface="Times New Roman"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755" autoAdjust="0"/>
  </p:normalViewPr>
  <p:slideViewPr>
    <p:cSldViewPr>
      <p:cViewPr varScale="1">
        <p:scale>
          <a:sx n="101" d="100"/>
          <a:sy n="101" d="100"/>
        </p:scale>
        <p:origin x="288" y="104"/>
      </p:cViewPr>
      <p:guideLst>
        <p:guide orient="horz" pos="2160"/>
        <p:guide pos="2880"/>
      </p:guideLst>
    </p:cSldViewPr>
  </p:slideViewPr>
  <p:outlineViewPr>
    <p:cViewPr>
      <p:scale>
        <a:sx n="33" d="100"/>
        <a:sy n="33" d="100"/>
      </p:scale>
      <p:origin x="0" y="8544"/>
    </p:cViewPr>
  </p:outlineViewPr>
  <p:notesTextViewPr>
    <p:cViewPr>
      <p:scale>
        <a:sx n="3" d="2"/>
        <a:sy n="3" d="2"/>
      </p:scale>
      <p:origin x="0" y="0"/>
    </p:cViewPr>
  </p:notesTextViewPr>
  <p:sorterViewPr>
    <p:cViewPr>
      <p:scale>
        <a:sx n="66" d="100"/>
        <a:sy n="66" d="100"/>
      </p:scale>
      <p:origin x="0" y="118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111FDD33-E3C1-5494-36A7-9346FE17BB5A}"/>
    <pc:docChg chg="addSld delSld modSld">
      <pc:chgData name="Chris House" userId="S::chris.house@uwtsd.ac.uk::5059c1ca-85b5-4287-8a2b-cb2ea54da421" providerId="AD" clId="Web-{111FDD33-E3C1-5494-36A7-9346FE17BB5A}" dt="2018-11-11T18:24:50.202" v="158" actId="14100"/>
      <pc:docMkLst>
        <pc:docMk/>
      </pc:docMkLst>
      <pc:sldChg chg="modSp">
        <pc:chgData name="Chris House" userId="S::chris.house@uwtsd.ac.uk::5059c1ca-85b5-4287-8a2b-cb2ea54da421" providerId="AD" clId="Web-{111FDD33-E3C1-5494-36A7-9346FE17BB5A}" dt="2018-11-11T17:57:51.728" v="24" actId="20577"/>
        <pc:sldMkLst>
          <pc:docMk/>
          <pc:sldMk cId="4059785776" sldId="343"/>
        </pc:sldMkLst>
        <pc:spChg chg="mod">
          <ac:chgData name="Chris House" userId="S::chris.house@uwtsd.ac.uk::5059c1ca-85b5-4287-8a2b-cb2ea54da421" providerId="AD" clId="Web-{111FDD33-E3C1-5494-36A7-9346FE17BB5A}" dt="2018-11-11T17:57:51.728" v="24" actId="20577"/>
          <ac:spMkLst>
            <pc:docMk/>
            <pc:sldMk cId="4059785776" sldId="343"/>
            <ac:spMk id="3" creationId="{00000000-0000-0000-0000-000000000000}"/>
          </ac:spMkLst>
        </pc:spChg>
      </pc:sldChg>
      <pc:sldChg chg="modSp addAnim modAnim">
        <pc:chgData name="Chris House" userId="S::chris.house@uwtsd.ac.uk::5059c1ca-85b5-4287-8a2b-cb2ea54da421" providerId="AD" clId="Web-{111FDD33-E3C1-5494-36A7-9346FE17BB5A}" dt="2018-11-11T18:02:58.148" v="69" actId="20577"/>
        <pc:sldMkLst>
          <pc:docMk/>
          <pc:sldMk cId="1719500421" sldId="344"/>
        </pc:sldMkLst>
        <pc:spChg chg="mod">
          <ac:chgData name="Chris House" userId="S::chris.house@uwtsd.ac.uk::5059c1ca-85b5-4287-8a2b-cb2ea54da421" providerId="AD" clId="Web-{111FDD33-E3C1-5494-36A7-9346FE17BB5A}" dt="2018-11-11T18:02:29.352" v="55" actId="20577"/>
          <ac:spMkLst>
            <pc:docMk/>
            <pc:sldMk cId="1719500421" sldId="344"/>
            <ac:spMk id="2" creationId="{00000000-0000-0000-0000-000000000000}"/>
          </ac:spMkLst>
        </pc:spChg>
        <pc:spChg chg="mod">
          <ac:chgData name="Chris House" userId="S::chris.house@uwtsd.ac.uk::5059c1ca-85b5-4287-8a2b-cb2ea54da421" providerId="AD" clId="Web-{111FDD33-E3C1-5494-36A7-9346FE17BB5A}" dt="2018-11-11T18:02:58.148" v="69" actId="20577"/>
          <ac:spMkLst>
            <pc:docMk/>
            <pc:sldMk cId="1719500421" sldId="344"/>
            <ac:spMk id="3" creationId="{00000000-0000-0000-0000-000000000000}"/>
          </ac:spMkLst>
        </pc:spChg>
      </pc:sldChg>
      <pc:sldChg chg="modSp add replId">
        <pc:chgData name="Chris House" userId="S::chris.house@uwtsd.ac.uk::5059c1ca-85b5-4287-8a2b-cb2ea54da421" providerId="AD" clId="Web-{111FDD33-E3C1-5494-36A7-9346FE17BB5A}" dt="2018-11-11T17:57:06.119" v="17" actId="20577"/>
        <pc:sldMkLst>
          <pc:docMk/>
          <pc:sldMk cId="61912651" sldId="347"/>
        </pc:sldMkLst>
        <pc:spChg chg="mod">
          <ac:chgData name="Chris House" userId="S::chris.house@uwtsd.ac.uk::5059c1ca-85b5-4287-8a2b-cb2ea54da421" providerId="AD" clId="Web-{111FDD33-E3C1-5494-36A7-9346FE17BB5A}" dt="2018-11-11T17:56:38.260" v="12" actId="14100"/>
          <ac:spMkLst>
            <pc:docMk/>
            <pc:sldMk cId="61912651" sldId="347"/>
            <ac:spMk id="2" creationId="{00000000-0000-0000-0000-000000000000}"/>
          </ac:spMkLst>
        </pc:spChg>
        <pc:spChg chg="mod">
          <ac:chgData name="Chris House" userId="S::chris.house@uwtsd.ac.uk::5059c1ca-85b5-4287-8a2b-cb2ea54da421" providerId="AD" clId="Web-{111FDD33-E3C1-5494-36A7-9346FE17BB5A}" dt="2018-11-11T17:57:06.119" v="17" actId="20577"/>
          <ac:spMkLst>
            <pc:docMk/>
            <pc:sldMk cId="61912651" sldId="347"/>
            <ac:spMk id="3" creationId="{00000000-0000-0000-0000-000000000000}"/>
          </ac:spMkLst>
        </pc:spChg>
      </pc:sldChg>
      <pc:sldChg chg="add del replId">
        <pc:chgData name="Chris House" userId="S::chris.house@uwtsd.ac.uk::5059c1ca-85b5-4287-8a2b-cb2ea54da421" providerId="AD" clId="Web-{111FDD33-E3C1-5494-36A7-9346FE17BB5A}" dt="2018-11-11T17:56:02.635" v="4"/>
        <pc:sldMkLst>
          <pc:docMk/>
          <pc:sldMk cId="2157418552" sldId="347"/>
        </pc:sldMkLst>
      </pc:sldChg>
      <pc:sldChg chg="add del replId">
        <pc:chgData name="Chris House" userId="S::chris.house@uwtsd.ac.uk::5059c1ca-85b5-4287-8a2b-cb2ea54da421" providerId="AD" clId="Web-{111FDD33-E3C1-5494-36A7-9346FE17BB5A}" dt="2018-11-11T17:55:50.182" v="2"/>
        <pc:sldMkLst>
          <pc:docMk/>
          <pc:sldMk cId="2908611716" sldId="347"/>
        </pc:sldMkLst>
      </pc:sldChg>
      <pc:sldChg chg="addSp delSp modSp add replId">
        <pc:chgData name="Chris House" userId="S::chris.house@uwtsd.ac.uk::5059c1ca-85b5-4287-8a2b-cb2ea54da421" providerId="AD" clId="Web-{111FDD33-E3C1-5494-36A7-9346FE17BB5A}" dt="2018-11-11T18:24:50.202" v="158" actId="14100"/>
        <pc:sldMkLst>
          <pc:docMk/>
          <pc:sldMk cId="366374313" sldId="348"/>
        </pc:sldMkLst>
        <pc:spChg chg="mod">
          <ac:chgData name="Chris House" userId="S::chris.house@uwtsd.ac.uk::5059c1ca-85b5-4287-8a2b-cb2ea54da421" providerId="AD" clId="Web-{111FDD33-E3C1-5494-36A7-9346FE17BB5A}" dt="2018-11-11T18:03:25.961" v="75" actId="20577"/>
          <ac:spMkLst>
            <pc:docMk/>
            <pc:sldMk cId="366374313" sldId="348"/>
            <ac:spMk id="3" creationId="{00000000-0000-0000-0000-000000000000}"/>
          </ac:spMkLst>
        </pc:spChg>
        <pc:picChg chg="del">
          <ac:chgData name="Chris House" userId="S::chris.house@uwtsd.ac.uk::5059c1ca-85b5-4287-8a2b-cb2ea54da421" providerId="AD" clId="Web-{111FDD33-E3C1-5494-36A7-9346FE17BB5A}" dt="2018-11-11T18:04:49.351" v="79"/>
          <ac:picMkLst>
            <pc:docMk/>
            <pc:sldMk cId="366374313" sldId="348"/>
            <ac:picMk id="4" creationId="{00000000-0000-0000-0000-000000000000}"/>
          </ac:picMkLst>
        </pc:picChg>
        <pc:picChg chg="add del mod">
          <ac:chgData name="Chris House" userId="S::chris.house@uwtsd.ac.uk::5059c1ca-85b5-4287-8a2b-cb2ea54da421" providerId="AD" clId="Web-{111FDD33-E3C1-5494-36A7-9346FE17BB5A}" dt="2018-11-11T18:04:58.835" v="81"/>
          <ac:picMkLst>
            <pc:docMk/>
            <pc:sldMk cId="366374313" sldId="348"/>
            <ac:picMk id="5" creationId="{6D5186BD-1DD4-4B8E-9D78-B4C1A0F596F2}"/>
          </ac:picMkLst>
        </pc:picChg>
        <pc:picChg chg="add del mod">
          <ac:chgData name="Chris House" userId="S::chris.house@uwtsd.ac.uk::5059c1ca-85b5-4287-8a2b-cb2ea54da421" providerId="AD" clId="Web-{111FDD33-E3C1-5494-36A7-9346FE17BB5A}" dt="2018-11-11T18:05:44.460" v="84"/>
          <ac:picMkLst>
            <pc:docMk/>
            <pc:sldMk cId="366374313" sldId="348"/>
            <ac:picMk id="7" creationId="{5B30EC07-C9D6-4C4C-BBD7-878CD19284BF}"/>
          </ac:picMkLst>
        </pc:picChg>
        <pc:picChg chg="add del mod">
          <ac:chgData name="Chris House" userId="S::chris.house@uwtsd.ac.uk::5059c1ca-85b5-4287-8a2b-cb2ea54da421" providerId="AD" clId="Web-{111FDD33-E3C1-5494-36A7-9346FE17BB5A}" dt="2018-11-11T18:23:55.969" v="155"/>
          <ac:picMkLst>
            <pc:docMk/>
            <pc:sldMk cId="366374313" sldId="348"/>
            <ac:picMk id="9" creationId="{8E4C3000-A453-478F-874B-F4A00E2A39CA}"/>
          </ac:picMkLst>
        </pc:picChg>
        <pc:picChg chg="add mod">
          <ac:chgData name="Chris House" userId="S::chris.house@uwtsd.ac.uk::5059c1ca-85b5-4287-8a2b-cb2ea54da421" providerId="AD" clId="Web-{111FDD33-E3C1-5494-36A7-9346FE17BB5A}" dt="2018-11-11T18:24:50.202" v="158" actId="14100"/>
          <ac:picMkLst>
            <pc:docMk/>
            <pc:sldMk cId="366374313" sldId="348"/>
            <ac:picMk id="11" creationId="{F7CE4EF1-1E28-4F5E-BF47-1266320A51FF}"/>
          </ac:picMkLst>
        </pc:picChg>
      </pc:sldChg>
      <pc:sldChg chg="addSp modSp new">
        <pc:chgData name="Chris House" userId="S::chris.house@uwtsd.ac.uk::5059c1ca-85b5-4287-8a2b-cb2ea54da421" providerId="AD" clId="Web-{111FDD33-E3C1-5494-36A7-9346FE17BB5A}" dt="2018-11-11T18:19:34.126" v="153" actId="1076"/>
        <pc:sldMkLst>
          <pc:docMk/>
          <pc:sldMk cId="3060393179" sldId="349"/>
        </pc:sldMkLst>
        <pc:spChg chg="add mod">
          <ac:chgData name="Chris House" userId="S::chris.house@uwtsd.ac.uk::5059c1ca-85b5-4287-8a2b-cb2ea54da421" providerId="AD" clId="Web-{111FDD33-E3C1-5494-36A7-9346FE17BB5A}" dt="2018-11-11T18:19:34.126" v="153" actId="1076"/>
          <ac:spMkLst>
            <pc:docMk/>
            <pc:sldMk cId="3060393179" sldId="349"/>
            <ac:spMk id="4" creationId="{E917E513-5FC5-4AC9-B0B4-AFC99D67CECD}"/>
          </ac:spMkLst>
        </pc:spChg>
        <pc:picChg chg="add mod">
          <ac:chgData name="Chris House" userId="S::chris.house@uwtsd.ac.uk::5059c1ca-85b5-4287-8a2b-cb2ea54da421" providerId="AD" clId="Web-{111FDD33-E3C1-5494-36A7-9346FE17BB5A}" dt="2018-11-11T18:17:46.158" v="91" actId="1076"/>
          <ac:picMkLst>
            <pc:docMk/>
            <pc:sldMk cId="3060393179" sldId="349"/>
            <ac:picMk id="2" creationId="{A67924AC-5468-4C76-A39A-1858AB40950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Times New Roman" pitchFamily="18" charset="0"/>
              </a:defRPr>
            </a:lvl1pPr>
          </a:lstStyle>
          <a:p>
            <a:pPr>
              <a:defRPr/>
            </a:pPr>
            <a:endParaRPr lang="en-US"/>
          </a:p>
        </p:txBody>
      </p:sp>
      <p:sp>
        <p:nvSpPr>
          <p:cNvPr id="4301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Times New Roman" pitchFamily="18" charset="0"/>
              </a:defRPr>
            </a:lvl1pPr>
          </a:lstStyle>
          <a:p>
            <a:pPr>
              <a:defRPr/>
            </a:pPr>
            <a:endParaRPr lang="en-US"/>
          </a:p>
        </p:txBody>
      </p:sp>
      <p:sp>
        <p:nvSpPr>
          <p:cNvPr id="286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301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01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Times New Roman" pitchFamily="18" charset="0"/>
              </a:defRPr>
            </a:lvl1pPr>
          </a:lstStyle>
          <a:p>
            <a:pPr>
              <a:defRPr/>
            </a:pPr>
            <a:endParaRPr lang="en-US"/>
          </a:p>
        </p:txBody>
      </p:sp>
      <p:sp>
        <p:nvSpPr>
          <p:cNvPr id="4301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Times New Roman" pitchFamily="18" charset="0"/>
              </a:defRPr>
            </a:lvl1pPr>
          </a:lstStyle>
          <a:p>
            <a:pPr>
              <a:defRPr/>
            </a:pPr>
            <a:fld id="{15499E76-D9C9-46B7-9161-8437E1A835A8}" type="slidenum">
              <a:rPr lang="en-US"/>
              <a:pPr>
                <a:defRPr/>
              </a:pPr>
              <a:t>‹#›</a:t>
            </a:fld>
            <a:endParaRPr lang="en-US"/>
          </a:p>
        </p:txBody>
      </p:sp>
    </p:spTree>
    <p:extLst>
      <p:ext uri="{BB962C8B-B14F-4D97-AF65-F5344CB8AC3E}">
        <p14:creationId xmlns:p14="http://schemas.microsoft.com/office/powerpoint/2010/main" val="161348705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Times New Roman" pitchFamily="18"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Times New Roman" pitchFamily="18"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Times New Roman" pitchFamily="18"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Times New Roman" pitchFamily="18"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Times New Roman" pitchFamily="18"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009B2C57-E1AD-4BCB-95DB-8439B5258CEC}" type="slidenum">
              <a:rPr lang="en-US">
                <a:solidFill>
                  <a:prstClr val="black"/>
                </a:solidFill>
              </a:rPr>
              <a:pPr/>
              <a:t>1</a:t>
            </a:fld>
            <a:endParaRPr lang="en-US">
              <a:solidFill>
                <a:prstClr val="black"/>
              </a:solidFill>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231411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7AAA495C-F23C-4AF7-AD58-EC286F31B8B8}"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FA62D73-9407-428B-A4C8-716DB2AC391B}"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EFBA366-98D7-4FC4-93EB-3017CF96CEB5}"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2433F2A-4F99-4792-858A-A91522A54039}"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CD98DD1-BB30-49D5-B3FB-FB1FAE00C672}"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26C185B-A965-4D3D-8901-477BDBE39D06}"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674ABD0C-A8E4-49A1-97AB-EE0425C42B0B}"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2C6BB89-0D16-4E90-AEB0-6F09CBC14A5A}"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077200" y="6356350"/>
            <a:ext cx="609600" cy="365125"/>
          </a:xfrm>
        </p:spPr>
        <p:txBody>
          <a:bodyPr/>
          <a:lstStyle/>
          <a:p>
            <a:pPr>
              <a:defRPr/>
            </a:pPr>
            <a:fld id="{53C2461F-C4D6-4F4B-B9A0-C46FF1383975}" type="slidenum">
              <a:rPr lang="en-GB" smtClean="0"/>
              <a:pPr>
                <a:defRPr/>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5CA7C8-9BB8-41BD-99A8-71E60A58212C}"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6A091B-B0A7-4665-BA74-BF5114B99B64}"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02089996-CA7F-473F-B787-943F64043B7F}" type="slidenum">
              <a:rPr lang="en-GB" smtClean="0"/>
              <a:pPr>
                <a:defRPr/>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18.emf"/></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939" t="3012" r="2771" b="4213"/>
          <a:stretch/>
        </p:blipFill>
        <p:spPr bwMode="auto">
          <a:xfrm>
            <a:off x="-9818" y="0"/>
            <a:ext cx="915381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990" name="Text Box 6"/>
          <p:cNvSpPr txBox="1">
            <a:spLocks noChangeArrowheads="1"/>
          </p:cNvSpPr>
          <p:nvPr/>
        </p:nvSpPr>
        <p:spPr bwMode="auto">
          <a:xfrm>
            <a:off x="611560" y="908720"/>
            <a:ext cx="8064896" cy="7355860"/>
          </a:xfrm>
          <a:prstGeom prst="rect">
            <a:avLst/>
          </a:prstGeom>
          <a:noFill/>
          <a:ln w="9525">
            <a:noFill/>
            <a:miter lim="800000"/>
            <a:headEnd/>
            <a:tailEnd/>
          </a:ln>
          <a:effectLst/>
        </p:spPr>
        <p:txBody>
          <a:bodyPr wrap="square">
            <a:spAutoFit/>
          </a:bodyPr>
          <a:lstStyle/>
          <a:p>
            <a:pPr algn="ctr">
              <a:defRPr/>
            </a:pPr>
            <a:r>
              <a:rPr lang="en-US" sz="4000" b="1" dirty="0">
                <a:solidFill>
                  <a:srgbClr val="000000"/>
                </a:solidFill>
                <a:effectLst>
                  <a:outerShdw blurRad="38100" dist="38100" dir="2700000" algn="tl">
                    <a:srgbClr val="FFFFFF"/>
                  </a:outerShdw>
                </a:effectLst>
                <a:latin typeface="Calibri"/>
              </a:rPr>
              <a:t>Conservation OR Development</a:t>
            </a:r>
          </a:p>
          <a:p>
            <a:pPr algn="ctr">
              <a:defRPr/>
            </a:pPr>
            <a:endParaRPr lang="en-US" sz="4000" b="1" dirty="0">
              <a:solidFill>
                <a:srgbClr val="000000"/>
              </a:solidFill>
              <a:effectLst>
                <a:outerShdw blurRad="38100" dist="38100" dir="2700000" algn="tl">
                  <a:srgbClr val="FFFFFF"/>
                </a:outerShdw>
              </a:effectLst>
              <a:latin typeface="Calibri"/>
            </a:endParaRPr>
          </a:p>
          <a:p>
            <a:pPr algn="ctr">
              <a:defRPr/>
            </a:pPr>
            <a:endParaRPr lang="en-US" sz="4000" b="1" dirty="0">
              <a:solidFill>
                <a:srgbClr val="DBF5F9">
                  <a:lumMod val="50000"/>
                </a:srgbClr>
              </a:solidFill>
              <a:effectLst>
                <a:outerShdw blurRad="38100" dist="38100" dir="2700000" algn="tl">
                  <a:srgbClr val="FFFFFF"/>
                </a:outerShdw>
              </a:effectLst>
              <a:latin typeface="Calibri"/>
            </a:endParaRPr>
          </a:p>
          <a:p>
            <a:pPr algn="ctr">
              <a:defRPr/>
            </a:pPr>
            <a:endParaRPr lang="en-US" sz="4000" b="1" dirty="0">
              <a:solidFill>
                <a:srgbClr val="DBF5F9">
                  <a:lumMod val="50000"/>
                </a:srgbClr>
              </a:solidFill>
              <a:effectLst>
                <a:outerShdw blurRad="38100" dist="38100" dir="2700000" algn="tl">
                  <a:srgbClr val="FFFFFF"/>
                </a:outerShdw>
              </a:effectLst>
              <a:latin typeface="Calibri"/>
            </a:endParaRPr>
          </a:p>
          <a:p>
            <a:pPr algn="ctr">
              <a:defRPr/>
            </a:pPr>
            <a:endParaRPr lang="en-US" sz="4000" b="1" dirty="0">
              <a:solidFill>
                <a:srgbClr val="DBF5F9">
                  <a:lumMod val="50000"/>
                </a:srgbClr>
              </a:solidFill>
              <a:effectLst>
                <a:outerShdw blurRad="38100" dist="38100" dir="2700000" algn="tl">
                  <a:srgbClr val="FFFFFF"/>
                </a:outerShdw>
              </a:effectLst>
              <a:latin typeface="Calibri"/>
            </a:endParaRPr>
          </a:p>
          <a:p>
            <a:pPr algn="ctr">
              <a:defRPr/>
            </a:pPr>
            <a:endParaRPr lang="en-US" sz="4000" b="1" dirty="0">
              <a:solidFill>
                <a:srgbClr val="DBF5F9">
                  <a:lumMod val="50000"/>
                </a:srgbClr>
              </a:solidFill>
              <a:effectLst>
                <a:outerShdw blurRad="38100" dist="38100" dir="2700000" algn="tl">
                  <a:srgbClr val="FFFFFF"/>
                </a:outerShdw>
              </a:effectLst>
              <a:latin typeface="Calibri"/>
            </a:endParaRPr>
          </a:p>
          <a:p>
            <a:pPr algn="ctr">
              <a:defRPr/>
            </a:pPr>
            <a:r>
              <a:rPr lang="en-US" sz="4000" b="1" dirty="0">
                <a:solidFill>
                  <a:srgbClr val="DBF5F9">
                    <a:lumMod val="50000"/>
                  </a:srgbClr>
                </a:solidFill>
                <a:effectLst>
                  <a:outerShdw blurRad="38100" dist="38100" dir="2700000" algn="tl">
                    <a:srgbClr val="FFFFFF"/>
                  </a:outerShdw>
                </a:effectLst>
                <a:latin typeface="Calibri"/>
              </a:rPr>
              <a:t>Function analysis: </a:t>
            </a:r>
          </a:p>
          <a:p>
            <a:pPr algn="ctr">
              <a:defRPr/>
            </a:pPr>
            <a:r>
              <a:rPr lang="en-US" sz="4000" b="1" dirty="0">
                <a:solidFill>
                  <a:srgbClr val="DBF5F9">
                    <a:lumMod val="50000"/>
                  </a:srgbClr>
                </a:solidFill>
                <a:effectLst>
                  <a:outerShdw blurRad="38100" dist="38100" dir="2700000" algn="tl">
                    <a:srgbClr val="FFFFFF"/>
                  </a:outerShdw>
                </a:effectLst>
                <a:latin typeface="Calibri"/>
              </a:rPr>
              <a:t>a strategic coastal management technique?</a:t>
            </a:r>
          </a:p>
          <a:p>
            <a:pPr algn="ctr">
              <a:defRPr/>
            </a:pPr>
            <a:endParaRPr lang="en-US" sz="4000" b="1" dirty="0">
              <a:solidFill>
                <a:srgbClr val="000000"/>
              </a:solidFill>
              <a:effectLst>
                <a:outerShdw blurRad="38100" dist="38100" dir="2700000" algn="tl">
                  <a:srgbClr val="FFFFFF"/>
                </a:outerShdw>
              </a:effectLst>
            </a:endParaRPr>
          </a:p>
          <a:p>
            <a:pPr algn="ctr">
              <a:defRPr/>
            </a:pPr>
            <a:r>
              <a:rPr lang="en-US" sz="4000" b="1" dirty="0">
                <a:solidFill>
                  <a:srgbClr val="000000"/>
                </a:solidFill>
                <a:effectLst>
                  <a:outerShdw blurRad="38100" dist="38100" dir="2700000" algn="tl">
                    <a:srgbClr val="FFFFFF"/>
                  </a:outerShdw>
                </a:effectLst>
              </a:rPr>
              <a:t/>
            </a:r>
            <a:br>
              <a:rPr lang="en-US" sz="4000" b="1" dirty="0">
                <a:solidFill>
                  <a:srgbClr val="000000"/>
                </a:solidFill>
                <a:effectLst>
                  <a:outerShdw blurRad="38100" dist="38100" dir="2700000" algn="tl">
                    <a:srgbClr val="FFFFFF"/>
                  </a:outerShdw>
                </a:effectLst>
              </a:rPr>
            </a:br>
            <a:endParaRPr lang="en-GB" sz="3200" b="1" dirty="0">
              <a:solidFill>
                <a:srgbClr val="000000"/>
              </a:solidFill>
            </a:endParaRPr>
          </a:p>
        </p:txBody>
      </p:sp>
      <p:sp>
        <p:nvSpPr>
          <p:cNvPr id="3077" name="Text Box 9"/>
          <p:cNvSpPr txBox="1">
            <a:spLocks noChangeArrowheads="1"/>
          </p:cNvSpPr>
          <p:nvPr/>
        </p:nvSpPr>
        <p:spPr bwMode="auto">
          <a:xfrm>
            <a:off x="468313" y="260350"/>
            <a:ext cx="1511300" cy="366713"/>
          </a:xfrm>
          <a:prstGeom prst="rect">
            <a:avLst/>
          </a:prstGeom>
          <a:noFill/>
          <a:ln w="12700">
            <a:noFill/>
            <a:miter lim="800000"/>
            <a:headEnd type="none" w="sm" len="sm"/>
            <a:tailEnd type="none" w="sm" len="sm"/>
          </a:ln>
        </p:spPr>
        <p:txBody>
          <a:bodyPr>
            <a:spAutoFit/>
          </a:bodyPr>
          <a:lstStyle/>
          <a:p>
            <a:pPr>
              <a:spcBef>
                <a:spcPct val="50000"/>
              </a:spcBef>
            </a:pPr>
            <a:endParaRPr lang="en-US">
              <a:solidFill>
                <a:prstClr val="black"/>
              </a:solidFill>
            </a:endParaRPr>
          </a:p>
        </p:txBody>
      </p:sp>
      <p:sp>
        <p:nvSpPr>
          <p:cNvPr id="2" name="TextBox 1"/>
          <p:cNvSpPr txBox="1"/>
          <p:nvPr/>
        </p:nvSpPr>
        <p:spPr>
          <a:xfrm>
            <a:off x="7488324" y="6581000"/>
            <a:ext cx="2376264" cy="276999"/>
          </a:xfrm>
          <a:prstGeom prst="rect">
            <a:avLst/>
          </a:prstGeom>
          <a:noFill/>
        </p:spPr>
        <p:txBody>
          <a:bodyPr wrap="square" rtlCol="0">
            <a:spAutoFit/>
          </a:bodyPr>
          <a:lstStyle/>
          <a:p>
            <a:r>
              <a:rPr lang="en-GB" sz="1200" dirty="0" err="1">
                <a:solidFill>
                  <a:prstClr val="black">
                    <a:lumMod val="50000"/>
                    <a:lumOff val="50000"/>
                  </a:prstClr>
                </a:solidFill>
              </a:rPr>
              <a:t>Haskett</a:t>
            </a:r>
            <a:r>
              <a:rPr lang="en-GB" sz="1200" dirty="0">
                <a:solidFill>
                  <a:prstClr val="black">
                    <a:lumMod val="50000"/>
                    <a:lumOff val="50000"/>
                  </a:prstClr>
                </a:solidFill>
              </a:rPr>
              <a:t>, T </a:t>
            </a:r>
            <a:r>
              <a:rPr lang="en-GB" sz="1200" dirty="0" err="1">
                <a:solidFill>
                  <a:prstClr val="black">
                    <a:lumMod val="50000"/>
                    <a:lumOff val="50000"/>
                  </a:prstClr>
                </a:solidFill>
              </a:rPr>
              <a:t>Newgale</a:t>
            </a:r>
            <a:endParaRPr lang="en-GB" sz="1200" dirty="0">
              <a:solidFill>
                <a:prstClr val="black">
                  <a:lumMod val="50000"/>
                  <a:lumOff val="50000"/>
                </a:prstClr>
              </a:solidFill>
            </a:endParaRPr>
          </a:p>
        </p:txBody>
      </p:sp>
    </p:spTree>
    <p:extLst>
      <p:ext uri="{BB962C8B-B14F-4D97-AF65-F5344CB8AC3E}">
        <p14:creationId xmlns:p14="http://schemas.microsoft.com/office/powerpoint/2010/main" val="3244887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224"/>
            <a:ext cx="9167628" cy="6855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8674" name="Rectangle 2"/>
          <p:cNvSpPr>
            <a:spLocks noGrp="1" noChangeArrowheads="1"/>
          </p:cNvSpPr>
          <p:nvPr>
            <p:ph type="title"/>
          </p:nvPr>
        </p:nvSpPr>
        <p:spPr/>
        <p:txBody>
          <a:bodyPr/>
          <a:lstStyle/>
          <a:p>
            <a:pPr algn="r" eaLnBrk="1" hangingPunct="1">
              <a:defRPr/>
            </a:pPr>
            <a:r>
              <a:rPr lang="en-GB" b="1" dirty="0">
                <a:solidFill>
                  <a:schemeClr val="tx1"/>
                </a:solidFill>
                <a:latin typeface="+mj-lt"/>
              </a:rPr>
              <a:t>Contents</a:t>
            </a:r>
          </a:p>
        </p:txBody>
      </p:sp>
      <p:sp>
        <p:nvSpPr>
          <p:cNvPr id="28675" name="Rectangle 3"/>
          <p:cNvSpPr>
            <a:spLocks noGrp="1" noChangeArrowheads="1"/>
          </p:cNvSpPr>
          <p:nvPr>
            <p:ph idx="1"/>
          </p:nvPr>
        </p:nvSpPr>
        <p:spPr>
          <a:xfrm>
            <a:off x="179512" y="116632"/>
            <a:ext cx="8229600" cy="4389120"/>
          </a:xfrm>
        </p:spPr>
        <p:txBody>
          <a:bodyPr/>
          <a:lstStyle/>
          <a:p>
            <a:pPr eaLnBrk="1" hangingPunct="1">
              <a:defRPr/>
            </a:pPr>
            <a:r>
              <a:rPr lang="en-GB" b="1" dirty="0">
                <a:solidFill>
                  <a:schemeClr val="bg1">
                    <a:lumMod val="95000"/>
                  </a:schemeClr>
                </a:solidFill>
                <a:latin typeface="+mj-lt"/>
              </a:rPr>
              <a:t>Shoreline Management </a:t>
            </a:r>
          </a:p>
          <a:p>
            <a:pPr eaLnBrk="1" hangingPunct="1">
              <a:defRPr/>
            </a:pPr>
            <a:r>
              <a:rPr lang="en-GB" b="1" dirty="0">
                <a:solidFill>
                  <a:schemeClr val="bg1">
                    <a:lumMod val="95000"/>
                  </a:schemeClr>
                </a:solidFill>
                <a:latin typeface="+mj-lt"/>
              </a:rPr>
              <a:t>Beaches Surveyed</a:t>
            </a:r>
          </a:p>
          <a:p>
            <a:pPr eaLnBrk="1" hangingPunct="1">
              <a:defRPr/>
            </a:pPr>
            <a:r>
              <a:rPr lang="en-GB" b="1" dirty="0">
                <a:solidFill>
                  <a:schemeClr val="bg1">
                    <a:lumMod val="95000"/>
                  </a:schemeClr>
                </a:solidFill>
                <a:latin typeface="+mj-lt"/>
              </a:rPr>
              <a:t>Function Analysis</a:t>
            </a:r>
          </a:p>
          <a:p>
            <a:pPr eaLnBrk="1" hangingPunct="1">
              <a:defRPr/>
            </a:pPr>
            <a:r>
              <a:rPr lang="en-GB" b="1" dirty="0">
                <a:solidFill>
                  <a:schemeClr val="bg1">
                    <a:lumMod val="95000"/>
                  </a:schemeClr>
                </a:solidFill>
                <a:latin typeface="+mj-lt"/>
              </a:rPr>
              <a:t>Exercise</a:t>
            </a:r>
          </a:p>
          <a:p>
            <a:pPr eaLnBrk="1" hangingPunct="1">
              <a:defRPr/>
            </a:pPr>
            <a:r>
              <a:rPr lang="en-GB" b="1" dirty="0">
                <a:solidFill>
                  <a:schemeClr val="bg1">
                    <a:lumMod val="95000"/>
                  </a:schemeClr>
                </a:solidFill>
                <a:latin typeface="+mj-lt"/>
              </a:rPr>
              <a:t>Methodology</a:t>
            </a:r>
          </a:p>
          <a:p>
            <a:pPr eaLnBrk="1" hangingPunct="1">
              <a:defRPr/>
            </a:pPr>
            <a:r>
              <a:rPr lang="en-GB" b="1" dirty="0">
                <a:solidFill>
                  <a:schemeClr val="bg1">
                    <a:lumMod val="95000"/>
                  </a:schemeClr>
                </a:solidFill>
                <a:latin typeface="+mj-lt"/>
              </a:rPr>
              <a:t>Results</a:t>
            </a:r>
          </a:p>
          <a:p>
            <a:pPr eaLnBrk="1" hangingPunct="1">
              <a:defRPr/>
            </a:pPr>
            <a:r>
              <a:rPr lang="en-GB" b="1" dirty="0">
                <a:solidFill>
                  <a:schemeClr val="bg1">
                    <a:lumMod val="95000"/>
                  </a:schemeClr>
                </a:solidFill>
                <a:latin typeface="+mj-lt"/>
              </a:rPr>
              <a:t>Conclusions</a:t>
            </a:r>
          </a:p>
          <a:p>
            <a:pPr eaLnBrk="1" hangingPunct="1">
              <a:defRPr/>
            </a:pPr>
            <a:endParaRPr lang="en-GB" b="1" dirty="0">
              <a:solidFill>
                <a:schemeClr val="bg1">
                  <a:lumMod val="95000"/>
                </a:schemeClr>
              </a:solidFill>
              <a:latin typeface="+mj-lt"/>
            </a:endParaRPr>
          </a:p>
          <a:p>
            <a:pPr eaLnBrk="1" hangingPunct="1">
              <a:defRPr/>
            </a:pPr>
            <a:r>
              <a:rPr lang="en-GB" b="1" dirty="0">
                <a:solidFill>
                  <a:schemeClr val="bg1">
                    <a:lumMod val="95000"/>
                  </a:schemeClr>
                </a:solidFill>
                <a:latin typeface="+mj-lt"/>
              </a:rPr>
              <a:t>JAWS</a:t>
            </a:r>
          </a:p>
          <a:p>
            <a:pPr eaLnBrk="1" hangingPunct="1">
              <a:defRPr/>
            </a:pPr>
            <a:endParaRPr lang="en-GB" b="1" dirty="0">
              <a:solidFill>
                <a:schemeClr val="hlink"/>
              </a:solidFill>
              <a:latin typeface="+mj-lt"/>
            </a:endParaRPr>
          </a:p>
          <a:p>
            <a:pPr eaLnBrk="1" hangingPunct="1">
              <a:defRPr/>
            </a:pPr>
            <a:endParaRPr lang="en-GB" dirty="0">
              <a:latin typeface="+mj-lt"/>
            </a:endParaRPr>
          </a:p>
        </p:txBody>
      </p:sp>
      <p:sp>
        <p:nvSpPr>
          <p:cNvPr id="6" name="TextBox 5"/>
          <p:cNvSpPr txBox="1"/>
          <p:nvPr/>
        </p:nvSpPr>
        <p:spPr>
          <a:xfrm>
            <a:off x="8172400" y="6581000"/>
            <a:ext cx="1476164" cy="276999"/>
          </a:xfrm>
          <a:prstGeom prst="rect">
            <a:avLst/>
          </a:prstGeom>
          <a:noFill/>
        </p:spPr>
        <p:txBody>
          <a:bodyPr wrap="square" rtlCol="0">
            <a:spAutoFit/>
          </a:bodyPr>
          <a:lstStyle/>
          <a:p>
            <a:r>
              <a:rPr lang="en-GB" sz="1200" dirty="0" err="1">
                <a:solidFill>
                  <a:schemeClr val="tx1">
                    <a:lumMod val="50000"/>
                    <a:lumOff val="50000"/>
                  </a:schemeClr>
                </a:solidFill>
              </a:rPr>
              <a:t>Haskett</a:t>
            </a:r>
            <a:r>
              <a:rPr lang="en-GB" sz="1200" dirty="0">
                <a:solidFill>
                  <a:schemeClr val="tx1">
                    <a:lumMod val="50000"/>
                    <a:lumOff val="50000"/>
                  </a:schemeClr>
                </a:solidFill>
              </a:rPr>
              <a:t>, T</a:t>
            </a:r>
          </a:p>
        </p:txBody>
      </p:sp>
      <p:pic>
        <p:nvPicPr>
          <p:cNvPr id="2" name="Big Wave Surfing in Jaws, Hawaii">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993"/>
            <a:ext cx="9167628" cy="687572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a:bodyPr>
          <a:lstStyle/>
          <a:p>
            <a:r>
              <a:rPr lang="en-GB" dirty="0">
                <a:latin typeface="+mj-lt"/>
              </a:rPr>
              <a:t>In many coastal locations there is an emphasis on social value and development </a:t>
            </a:r>
            <a:r>
              <a:rPr lang="en-GB" dirty="0" smtClean="0">
                <a:latin typeface="+mj-lt"/>
              </a:rPr>
              <a:t>value</a:t>
            </a:r>
          </a:p>
          <a:p>
            <a:pPr marL="0" indent="0">
              <a:buNone/>
            </a:pPr>
            <a:endParaRPr lang="en-GB" dirty="0">
              <a:latin typeface="+mj-lt"/>
            </a:endParaRPr>
          </a:p>
          <a:p>
            <a:pPr lvl="1"/>
            <a:r>
              <a:rPr lang="en-GB" dirty="0">
                <a:latin typeface="+mj-lt"/>
              </a:rPr>
              <a:t>Therefore recreational / industrial value is important and conservation is of limited significance (</a:t>
            </a:r>
            <a:r>
              <a:rPr lang="en-GB" dirty="0" err="1">
                <a:latin typeface="+mj-lt"/>
              </a:rPr>
              <a:t>Micallef</a:t>
            </a:r>
            <a:r>
              <a:rPr lang="en-GB" dirty="0">
                <a:latin typeface="+mj-lt"/>
              </a:rPr>
              <a:t> &amp; Williams pers. comm. </a:t>
            </a:r>
            <a:r>
              <a:rPr lang="en-GB" dirty="0" smtClean="0">
                <a:latin typeface="+mj-lt"/>
              </a:rPr>
              <a:t>2018)</a:t>
            </a:r>
            <a:endParaRPr lang="en-GB" dirty="0">
              <a:latin typeface="+mj-lt"/>
            </a:endParaRPr>
          </a:p>
          <a:p>
            <a:pPr marL="393192" lvl="1" indent="0">
              <a:buNone/>
            </a:pPr>
            <a:endParaRPr lang="en-GB" dirty="0">
              <a:solidFill>
                <a:srgbClr val="0070C0"/>
              </a:solidFill>
              <a:latin typeface="+mj-lt"/>
            </a:endParaRPr>
          </a:p>
          <a:p>
            <a:pPr marL="393192" lvl="1" indent="0">
              <a:buNone/>
            </a:pPr>
            <a:endParaRPr lang="en-GB" dirty="0"/>
          </a:p>
        </p:txBody>
      </p:sp>
    </p:spTree>
    <p:extLst>
      <p:ext uri="{BB962C8B-B14F-4D97-AF65-F5344CB8AC3E}">
        <p14:creationId xmlns:p14="http://schemas.microsoft.com/office/powerpoint/2010/main" val="978384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 Value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4344" y="2708920"/>
            <a:ext cx="8684777" cy="3187824"/>
          </a:xfrm>
          <a:prstGeom prst="rect">
            <a:avLst/>
          </a:prstGeom>
        </p:spPr>
      </p:pic>
    </p:spTree>
    <p:extLst>
      <p:ext uri="{BB962C8B-B14F-4D97-AF65-F5344CB8AC3E}">
        <p14:creationId xmlns:p14="http://schemas.microsoft.com/office/powerpoint/2010/main" val="3380450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Well being and eco services Value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1935480"/>
            <a:ext cx="9136990" cy="3869784"/>
          </a:xfrm>
          <a:prstGeom prst="rect">
            <a:avLst/>
          </a:prstGeom>
        </p:spPr>
      </p:pic>
    </p:spTree>
    <p:extLst>
      <p:ext uri="{BB962C8B-B14F-4D97-AF65-F5344CB8AC3E}">
        <p14:creationId xmlns:p14="http://schemas.microsoft.com/office/powerpoint/2010/main" val="2098182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Value</a:t>
            </a:r>
            <a:endParaRPr lang="en-GB" dirty="0"/>
          </a:p>
        </p:txBody>
      </p:sp>
      <p:sp>
        <p:nvSpPr>
          <p:cNvPr id="3" name="Content Placeholder 2"/>
          <p:cNvSpPr>
            <a:spLocks noGrp="1"/>
          </p:cNvSpPr>
          <p:nvPr>
            <p:ph idx="1"/>
          </p:nvPr>
        </p:nvSpPr>
        <p:spPr/>
        <p:txBody>
          <a:bodyPr>
            <a:normAutofit fontScale="92500"/>
          </a:bodyPr>
          <a:lstStyle/>
          <a:p>
            <a:pPr marL="393192" lvl="1" indent="0">
              <a:buNone/>
            </a:pPr>
            <a:endParaRPr lang="en-GB" dirty="0">
              <a:solidFill>
                <a:srgbClr val="0070C0"/>
              </a:solidFill>
              <a:latin typeface="+mj-lt"/>
            </a:endParaRPr>
          </a:p>
          <a:p>
            <a:pPr marL="27432" indent="0">
              <a:buNone/>
            </a:pPr>
            <a:r>
              <a:rPr lang="en-GB" dirty="0">
                <a:solidFill>
                  <a:srgbClr val="0070C0"/>
                </a:solidFill>
                <a:latin typeface="+mj-lt"/>
              </a:rPr>
              <a:t>In pairs answer the following in relation to beaches you know:</a:t>
            </a:r>
          </a:p>
          <a:p>
            <a:pPr marL="484632" indent="-457200">
              <a:buFont typeface="+mj-lt"/>
              <a:buAutoNum type="arabicPeriod"/>
            </a:pPr>
            <a:r>
              <a:rPr lang="en-GB" dirty="0">
                <a:latin typeface="+mj-lt"/>
              </a:rPr>
              <a:t>How do you </a:t>
            </a:r>
            <a:r>
              <a:rPr lang="en-GB" dirty="0">
                <a:solidFill>
                  <a:srgbClr val="0070C0"/>
                </a:solidFill>
                <a:latin typeface="+mj-lt"/>
              </a:rPr>
              <a:t>measure</a:t>
            </a:r>
            <a:r>
              <a:rPr lang="en-GB" dirty="0">
                <a:latin typeface="+mj-lt"/>
              </a:rPr>
              <a:t> value/importance? Ecological, social, economic, cultural, historical? Give examples of each.</a:t>
            </a:r>
          </a:p>
          <a:p>
            <a:pPr marL="484632" indent="-457200">
              <a:buFont typeface="+mj-lt"/>
              <a:buAutoNum type="arabicPeriod"/>
            </a:pPr>
            <a:r>
              <a:rPr lang="en-GB" dirty="0">
                <a:latin typeface="+mj-lt"/>
              </a:rPr>
              <a:t>What are the </a:t>
            </a:r>
            <a:r>
              <a:rPr lang="en-GB" dirty="0">
                <a:solidFill>
                  <a:srgbClr val="0070C0"/>
                </a:solidFill>
                <a:latin typeface="+mj-lt"/>
              </a:rPr>
              <a:t>functions</a:t>
            </a:r>
            <a:r>
              <a:rPr lang="en-GB" dirty="0">
                <a:latin typeface="+mj-lt"/>
              </a:rPr>
              <a:t> of coastal locations?</a:t>
            </a:r>
          </a:p>
          <a:p>
            <a:pPr marL="484632" indent="-457200">
              <a:buFont typeface="+mj-lt"/>
              <a:buAutoNum type="arabicPeriod"/>
            </a:pPr>
            <a:r>
              <a:rPr lang="en-GB" dirty="0">
                <a:latin typeface="+mj-lt"/>
              </a:rPr>
              <a:t>How do they vary and why?</a:t>
            </a:r>
          </a:p>
          <a:p>
            <a:pPr marL="484632" indent="-457200">
              <a:buFont typeface="+mj-lt"/>
              <a:buAutoNum type="arabicPeriod"/>
            </a:pPr>
            <a:r>
              <a:rPr lang="en-GB" dirty="0">
                <a:latin typeface="+mj-lt"/>
              </a:rPr>
              <a:t>What are the coastal environment’s inherent </a:t>
            </a:r>
            <a:r>
              <a:rPr lang="en-GB" dirty="0">
                <a:solidFill>
                  <a:srgbClr val="0070C0"/>
                </a:solidFill>
                <a:latin typeface="+mj-lt"/>
              </a:rPr>
              <a:t>characteristics</a:t>
            </a:r>
            <a:r>
              <a:rPr lang="en-GB" dirty="0">
                <a:latin typeface="+mj-lt"/>
              </a:rPr>
              <a:t>?</a:t>
            </a:r>
          </a:p>
          <a:p>
            <a:pPr marL="484632" indent="-457200">
              <a:buFont typeface="+mj-lt"/>
              <a:buAutoNum type="arabicPeriod"/>
            </a:pPr>
            <a:r>
              <a:rPr lang="en-GB" dirty="0">
                <a:latin typeface="+mj-lt"/>
              </a:rPr>
              <a:t>Do these influence the functions?  How?  Give Examples.</a:t>
            </a:r>
          </a:p>
          <a:p>
            <a:pPr marL="484632" indent="-457200">
              <a:buFont typeface="+mj-lt"/>
              <a:buAutoNum type="arabicPeriod"/>
            </a:pPr>
            <a:r>
              <a:rPr lang="en-GB" dirty="0">
                <a:latin typeface="+mj-lt"/>
              </a:rPr>
              <a:t>How do they change through </a:t>
            </a:r>
            <a:r>
              <a:rPr lang="en-GB" dirty="0">
                <a:solidFill>
                  <a:srgbClr val="0070C0"/>
                </a:solidFill>
                <a:latin typeface="+mj-lt"/>
              </a:rPr>
              <a:t>time and space</a:t>
            </a:r>
            <a:r>
              <a:rPr lang="en-GB" dirty="0">
                <a:latin typeface="+mj-lt"/>
              </a:rPr>
              <a:t>?</a:t>
            </a:r>
          </a:p>
          <a:p>
            <a:pPr marL="0" indent="0">
              <a:buNone/>
            </a:pPr>
            <a:r>
              <a:rPr lang="en-GB" dirty="0">
                <a:solidFill>
                  <a:srgbClr val="0070C0"/>
                </a:solidFill>
                <a:latin typeface="+mj-lt"/>
              </a:rPr>
              <a:t>DISCUSSION</a:t>
            </a:r>
          </a:p>
          <a:p>
            <a:pPr lvl="1"/>
            <a:endParaRPr lang="en-GB" dirty="0"/>
          </a:p>
        </p:txBody>
      </p:sp>
    </p:spTree>
    <p:extLst>
      <p:ext uri="{BB962C8B-B14F-4D97-AF65-F5344CB8AC3E}">
        <p14:creationId xmlns:p14="http://schemas.microsoft.com/office/powerpoint/2010/main" val="109847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76672"/>
            <a:ext cx="8229600" cy="1143000"/>
          </a:xfrm>
        </p:spPr>
        <p:txBody>
          <a:bodyPr>
            <a:normAutofit fontScale="90000"/>
          </a:bodyPr>
          <a:lstStyle/>
          <a:p>
            <a:r>
              <a:rPr lang="en-GB" dirty="0" smtClean="0"/>
              <a:t>Environmental Values and Conflict</a:t>
            </a:r>
            <a:endParaRPr lang="en-GB" dirty="0"/>
          </a:p>
        </p:txBody>
      </p:sp>
      <p:sp>
        <p:nvSpPr>
          <p:cNvPr id="3" name="Content Placeholder 2"/>
          <p:cNvSpPr>
            <a:spLocks noGrp="1"/>
          </p:cNvSpPr>
          <p:nvPr>
            <p:ph idx="1"/>
          </p:nvPr>
        </p:nvSpPr>
        <p:spPr>
          <a:xfrm>
            <a:off x="457200" y="1619672"/>
            <a:ext cx="8515350" cy="2847574"/>
          </a:xfrm>
        </p:spPr>
        <p:txBody>
          <a:bodyPr vert="horz" anchor="t">
            <a:noAutofit/>
          </a:bodyPr>
          <a:lstStyle/>
          <a:p>
            <a:r>
              <a:rPr lang="en-GB" sz="2400" dirty="0">
                <a:solidFill>
                  <a:schemeClr val="accent1">
                    <a:lumMod val="75000"/>
                  </a:schemeClr>
                </a:solidFill>
                <a:latin typeface="+mj-lt"/>
              </a:rPr>
              <a:t>Environmental behaviour is influenced by stakeholder beliefs and values, scientific knowledge, access to information, magnitude and causes environmental problems, and existing policy institutions (CECA, 2016). </a:t>
            </a:r>
            <a:endParaRPr lang="en-GB" sz="2400" dirty="0">
              <a:solidFill>
                <a:schemeClr val="accent1">
                  <a:lumMod val="75000"/>
                </a:schemeClr>
              </a:solidFill>
              <a:latin typeface="+mj-lt"/>
              <a:cs typeface="Calibri"/>
            </a:endParaRPr>
          </a:p>
          <a:p>
            <a:pPr marL="0" indent="0">
              <a:buNone/>
            </a:pPr>
            <a:endParaRPr lang="en-GB" sz="2400" dirty="0">
              <a:latin typeface="+mj-lt"/>
              <a:cs typeface="Calibri"/>
            </a:endParaRPr>
          </a:p>
          <a:p>
            <a:r>
              <a:rPr lang="en-GB" sz="2400" dirty="0">
                <a:latin typeface="+mj-lt"/>
              </a:rPr>
              <a:t>There are many interpretations and definitions for “environmental conflict”, the most popular being that conflict is a collision of different parties, opinions, or forces, including natural forces (</a:t>
            </a:r>
            <a:r>
              <a:rPr lang="en-GB" sz="2400" dirty="0" err="1">
                <a:latin typeface="+mj-lt"/>
              </a:rPr>
              <a:t>Novikova</a:t>
            </a:r>
            <a:r>
              <a:rPr lang="en-GB" sz="2400" dirty="0">
                <a:latin typeface="+mj-lt"/>
              </a:rPr>
              <a:t> et al., 2012).  </a:t>
            </a:r>
            <a:endParaRPr lang="en-GB" sz="2400" dirty="0">
              <a:latin typeface="+mj-lt"/>
              <a:cs typeface="Calibri"/>
            </a:endParaRPr>
          </a:p>
          <a:p>
            <a:endParaRPr lang="en-GB" sz="2400" dirty="0">
              <a:latin typeface="+mj-lt"/>
              <a:cs typeface="Calibri"/>
            </a:endParaRPr>
          </a:p>
          <a:p>
            <a:r>
              <a:rPr lang="en-GB" sz="2400" dirty="0">
                <a:solidFill>
                  <a:schemeClr val="accent1"/>
                </a:solidFill>
                <a:latin typeface="+mj-lt"/>
              </a:rPr>
              <a:t>Ecological sustainable development involves dealing with human conflict as much, if not more, than managing natural resources (Daniels and Walker 1996). </a:t>
            </a:r>
            <a:endParaRPr lang="en-GB" sz="2400" dirty="0">
              <a:solidFill>
                <a:schemeClr val="accent1"/>
              </a:solidFill>
              <a:latin typeface="+mj-lt"/>
              <a:cs typeface="Calibri"/>
            </a:endParaRPr>
          </a:p>
          <a:p>
            <a:pPr marL="0" indent="0">
              <a:buNone/>
            </a:pPr>
            <a:endParaRPr lang="en-GB" sz="1400" dirty="0">
              <a:latin typeface="+mj-lt"/>
            </a:endParaRPr>
          </a:p>
          <a:p>
            <a:pPr marL="0" indent="0">
              <a:buNone/>
            </a:pPr>
            <a:endParaRPr lang="en-GB" sz="1400" dirty="0">
              <a:latin typeface="+mj-lt"/>
            </a:endParaRPr>
          </a:p>
        </p:txBody>
      </p:sp>
    </p:spTree>
    <p:extLst>
      <p:ext uri="{BB962C8B-B14F-4D97-AF65-F5344CB8AC3E}">
        <p14:creationId xmlns:p14="http://schemas.microsoft.com/office/powerpoint/2010/main" val="405978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724" y="476672"/>
            <a:ext cx="8545428" cy="1143000"/>
          </a:xfrm>
        </p:spPr>
        <p:txBody>
          <a:bodyPr>
            <a:normAutofit fontScale="90000"/>
          </a:bodyPr>
          <a:lstStyle/>
          <a:p>
            <a:r>
              <a:rPr lang="en-GB" dirty="0"/>
              <a:t>Conflict identification &amp; resolution</a:t>
            </a:r>
            <a:r>
              <a:rPr lang="en-GB" dirty="0">
                <a:cs typeface="Calibri"/>
              </a:rPr>
              <a:t> </a:t>
            </a:r>
            <a:endParaRPr lang="en-GB" dirty="0"/>
          </a:p>
        </p:txBody>
      </p:sp>
      <p:sp>
        <p:nvSpPr>
          <p:cNvPr id="3" name="Content Placeholder 2"/>
          <p:cNvSpPr>
            <a:spLocks noGrp="1"/>
          </p:cNvSpPr>
          <p:nvPr>
            <p:ph idx="1"/>
          </p:nvPr>
        </p:nvSpPr>
        <p:spPr>
          <a:xfrm>
            <a:off x="457200" y="1619672"/>
            <a:ext cx="8515350" cy="2847574"/>
          </a:xfrm>
        </p:spPr>
        <p:txBody>
          <a:bodyPr vert="horz" anchor="t">
            <a:noAutofit/>
          </a:bodyPr>
          <a:lstStyle/>
          <a:p>
            <a:pPr marL="0" indent="0">
              <a:buNone/>
            </a:pPr>
            <a:endParaRPr lang="en-GB" sz="1400" dirty="0">
              <a:latin typeface="+mj-lt"/>
              <a:cs typeface="Calibri"/>
            </a:endParaRPr>
          </a:p>
          <a:p>
            <a:pPr marL="0" indent="0">
              <a:buNone/>
            </a:pPr>
            <a:endParaRPr lang="en-GB" sz="2000" dirty="0">
              <a:latin typeface="+mj-lt"/>
              <a:cs typeface="Calibri"/>
            </a:endParaRPr>
          </a:p>
          <a:p>
            <a:r>
              <a:rPr lang="en-GB" sz="2000" dirty="0">
                <a:solidFill>
                  <a:schemeClr val="accent1">
                    <a:lumMod val="75000"/>
                  </a:schemeClr>
                </a:solidFill>
                <a:latin typeface="+mj-lt"/>
              </a:rPr>
              <a:t>Management tools for identifying conflict, such as EIA and environmental conflict analysis (ECA) are important (Delgado and Romero, 2016; </a:t>
            </a:r>
            <a:r>
              <a:rPr lang="en-GB" sz="2000" dirty="0" err="1">
                <a:solidFill>
                  <a:schemeClr val="accent1">
                    <a:lumMod val="75000"/>
                  </a:schemeClr>
                </a:solidFill>
                <a:latin typeface="+mj-lt"/>
              </a:rPr>
              <a:t>Sokka</a:t>
            </a:r>
            <a:r>
              <a:rPr lang="en-GB" sz="2000" dirty="0">
                <a:solidFill>
                  <a:schemeClr val="accent1">
                    <a:lumMod val="75000"/>
                  </a:schemeClr>
                </a:solidFill>
                <a:latin typeface="+mj-lt"/>
              </a:rPr>
              <a:t> et al., 2016). </a:t>
            </a:r>
            <a:endParaRPr lang="en-GB" sz="2000" dirty="0">
              <a:solidFill>
                <a:schemeClr val="accent1">
                  <a:lumMod val="75000"/>
                </a:schemeClr>
              </a:solidFill>
              <a:latin typeface="+mj-lt"/>
              <a:cs typeface="Calibri"/>
            </a:endParaRPr>
          </a:p>
          <a:p>
            <a:pPr marL="0" indent="0">
              <a:buNone/>
            </a:pPr>
            <a:endParaRPr lang="en-GB" sz="2000" dirty="0">
              <a:latin typeface="+mj-lt"/>
              <a:cs typeface="Calibri"/>
            </a:endParaRPr>
          </a:p>
          <a:p>
            <a:r>
              <a:rPr lang="en-GB" sz="2000" dirty="0">
                <a:latin typeface="+mj-lt"/>
              </a:rPr>
              <a:t>Environment conflicts among stakeholders are based on the convergence of different values related to environmental quality and natural resources. </a:t>
            </a:r>
            <a:endParaRPr lang="en-GB" sz="2000" dirty="0">
              <a:latin typeface="+mj-lt"/>
              <a:cs typeface="Calibri"/>
            </a:endParaRPr>
          </a:p>
          <a:p>
            <a:endParaRPr lang="en-GB" sz="2000" dirty="0">
              <a:solidFill>
                <a:schemeClr val="accent1">
                  <a:lumMod val="75000"/>
                </a:schemeClr>
              </a:solidFill>
              <a:latin typeface="+mj-lt"/>
              <a:cs typeface="Calibri"/>
            </a:endParaRPr>
          </a:p>
          <a:p>
            <a:r>
              <a:rPr lang="en-GB" sz="2000" dirty="0">
                <a:solidFill>
                  <a:schemeClr val="accent1">
                    <a:lumMod val="75000"/>
                  </a:schemeClr>
                </a:solidFill>
                <a:latin typeface="+mj-lt"/>
              </a:rPr>
              <a:t>Although some groups of individuals believe natural systems and their components should be conserved, other perceive the natural environment as a place solely for human use (Brody et al., 2004). </a:t>
            </a:r>
            <a:endParaRPr lang="en-GB" sz="2000" dirty="0">
              <a:solidFill>
                <a:schemeClr val="accent1">
                  <a:lumMod val="75000"/>
                </a:schemeClr>
              </a:solidFill>
              <a:latin typeface="+mj-lt"/>
              <a:cs typeface="Calibri"/>
            </a:endParaRPr>
          </a:p>
          <a:p>
            <a:endParaRPr lang="en-GB" sz="2000" dirty="0">
              <a:latin typeface="+mj-lt"/>
              <a:cs typeface="Calibri"/>
            </a:endParaRPr>
          </a:p>
          <a:p>
            <a:r>
              <a:rPr lang="en-GB" sz="2000" dirty="0">
                <a:latin typeface="+mj-lt"/>
              </a:rPr>
              <a:t>Avoiding disputes that defy resolution requires specific measures to identify the source of conflict (</a:t>
            </a:r>
            <a:r>
              <a:rPr lang="en-GB" sz="2000" dirty="0" err="1">
                <a:latin typeface="+mj-lt"/>
              </a:rPr>
              <a:t>Wondolleck</a:t>
            </a:r>
            <a:r>
              <a:rPr lang="en-GB" sz="2000" dirty="0">
                <a:latin typeface="+mj-lt"/>
              </a:rPr>
              <a:t> and </a:t>
            </a:r>
            <a:r>
              <a:rPr lang="en-GB" sz="2000" dirty="0" err="1">
                <a:latin typeface="+mj-lt"/>
              </a:rPr>
              <a:t>Yaffee</a:t>
            </a:r>
            <a:r>
              <a:rPr lang="en-GB" sz="2000" dirty="0">
                <a:latin typeface="+mj-lt"/>
              </a:rPr>
              <a:t>, 2000). </a:t>
            </a:r>
            <a:endParaRPr lang="en-GB" sz="2000" dirty="0">
              <a:latin typeface="+mj-lt"/>
              <a:cs typeface="Calibri"/>
            </a:endParaRPr>
          </a:p>
          <a:p>
            <a:pPr marL="0" indent="0">
              <a:buNone/>
            </a:pPr>
            <a:endParaRPr lang="en-GB" sz="2000" dirty="0">
              <a:latin typeface="+mj-lt"/>
              <a:cs typeface="Calibri"/>
            </a:endParaRPr>
          </a:p>
        </p:txBody>
      </p:sp>
    </p:spTree>
    <p:extLst>
      <p:ext uri="{BB962C8B-B14F-4D97-AF65-F5344CB8AC3E}">
        <p14:creationId xmlns:p14="http://schemas.microsoft.com/office/powerpoint/2010/main" val="6191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16632"/>
            <a:ext cx="8229600" cy="1143000"/>
          </a:xfrm>
        </p:spPr>
        <p:txBody>
          <a:bodyPr/>
          <a:lstStyle/>
          <a:p>
            <a:r>
              <a:rPr lang="en-GB" dirty="0" smtClean="0"/>
              <a:t>Practical</a:t>
            </a:r>
            <a:endParaRPr lang="en-GB" dirty="0"/>
          </a:p>
        </p:txBody>
      </p:sp>
      <p:sp>
        <p:nvSpPr>
          <p:cNvPr id="3" name="Content Placeholder 2"/>
          <p:cNvSpPr>
            <a:spLocks noGrp="1"/>
          </p:cNvSpPr>
          <p:nvPr>
            <p:ph idx="1"/>
          </p:nvPr>
        </p:nvSpPr>
        <p:spPr>
          <a:xfrm>
            <a:off x="323528" y="1340768"/>
            <a:ext cx="8229600" cy="4389120"/>
          </a:xfrm>
        </p:spPr>
        <p:txBody>
          <a:bodyPr/>
          <a:lstStyle/>
          <a:p>
            <a:r>
              <a:rPr lang="en-GB" dirty="0" smtClean="0">
                <a:latin typeface="+mj-lt"/>
              </a:rPr>
              <a:t>Make a list of the stakeholders in Swansea Bay</a:t>
            </a:r>
          </a:p>
          <a:p>
            <a:pPr lvl="1"/>
            <a:r>
              <a:rPr lang="en-GB" dirty="0" smtClean="0">
                <a:latin typeface="+mj-lt"/>
              </a:rPr>
              <a:t>Locations</a:t>
            </a:r>
          </a:p>
          <a:p>
            <a:pPr lvl="1"/>
            <a:r>
              <a:rPr lang="en-GB" dirty="0" smtClean="0">
                <a:latin typeface="+mj-lt"/>
              </a:rPr>
              <a:t>1. </a:t>
            </a:r>
            <a:r>
              <a:rPr lang="en-GB" dirty="0" err="1" smtClean="0">
                <a:latin typeface="+mj-lt"/>
              </a:rPr>
              <a:t>Blackpill</a:t>
            </a:r>
            <a:r>
              <a:rPr lang="en-GB" dirty="0" smtClean="0">
                <a:latin typeface="+mj-lt"/>
              </a:rPr>
              <a:t> SSSI</a:t>
            </a:r>
          </a:p>
          <a:p>
            <a:pPr lvl="1"/>
            <a:r>
              <a:rPr lang="en-GB" dirty="0" smtClean="0">
                <a:latin typeface="+mj-lt"/>
              </a:rPr>
              <a:t>2. Swansea Docks</a:t>
            </a:r>
          </a:p>
          <a:p>
            <a:pPr lvl="1"/>
            <a:r>
              <a:rPr lang="en-GB" dirty="0" smtClean="0">
                <a:latin typeface="+mj-lt"/>
              </a:rPr>
              <a:t>3. County Hall to Tawe</a:t>
            </a:r>
          </a:p>
          <a:p>
            <a:r>
              <a:rPr lang="en-GB" dirty="0" smtClean="0">
                <a:latin typeface="+mj-lt"/>
              </a:rPr>
              <a:t>Using excel develop and construct a conflict matrix</a:t>
            </a:r>
          </a:p>
          <a:p>
            <a:r>
              <a:rPr lang="en-GB" dirty="0" smtClean="0">
                <a:latin typeface="+mj-lt"/>
              </a:rPr>
              <a:t>Complete the matrix </a:t>
            </a:r>
          </a:p>
          <a:p>
            <a:r>
              <a:rPr lang="en-GB" dirty="0" smtClean="0">
                <a:latin typeface="+mj-lt"/>
              </a:rPr>
              <a:t>Discuss</a:t>
            </a:r>
            <a:endParaRPr lang="en-GB" dirty="0">
              <a:latin typeface="+mj-lt"/>
            </a:endParaRPr>
          </a:p>
        </p:txBody>
      </p:sp>
      <p:pic>
        <p:nvPicPr>
          <p:cNvPr id="4" name="Picture 3"/>
          <p:cNvPicPr>
            <a:picLocks noChangeAspect="1"/>
          </p:cNvPicPr>
          <p:nvPr/>
        </p:nvPicPr>
        <p:blipFill>
          <a:blip r:embed="rId2"/>
          <a:stretch>
            <a:fillRect/>
          </a:stretch>
        </p:blipFill>
        <p:spPr>
          <a:xfrm>
            <a:off x="5868144" y="4509120"/>
            <a:ext cx="3211568" cy="2264271"/>
          </a:xfrm>
          <a:prstGeom prst="rect">
            <a:avLst/>
          </a:prstGeom>
        </p:spPr>
      </p:pic>
    </p:spTree>
    <p:extLst>
      <p:ext uri="{BB962C8B-B14F-4D97-AF65-F5344CB8AC3E}">
        <p14:creationId xmlns:p14="http://schemas.microsoft.com/office/powerpoint/2010/main" val="241552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2" end="2"/>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par>
                                <p:cTn id="29" presetID="3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4" end="4"/>
                                            </p:txEl>
                                          </p:spTgt>
                                        </p:tgtEl>
                                      </p:cBhvr>
                                    </p:animEffect>
                                  </p:childTnLst>
                                </p:cTn>
                              </p:par>
                              <p:par>
                                <p:cTn id="35" presetID="31" presetClass="entr" presetSubtype="0" fill="hold"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5" end="5"/>
                                            </p:txEl>
                                          </p:spTgt>
                                        </p:tgtEl>
                                      </p:cBhvr>
                                    </p:animEffect>
                                  </p:childTnLst>
                                </p:cTn>
                              </p:par>
                              <p:par>
                                <p:cTn id="41" presetID="31"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6" end="6"/>
                                            </p:txEl>
                                          </p:spTgt>
                                        </p:tgtEl>
                                      </p:cBhvr>
                                    </p:animEffect>
                                  </p:childTnLst>
                                </p:cTn>
                              </p:par>
                              <p:par>
                                <p:cTn id="47" presetID="31" presetClass="entr" presetSubtype="0" fill="hold" nodeType="with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51"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52" dur="1000"/>
                                        <p:tgtEl>
                                          <p:spTgt spid="3">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45" presetClass="entr" presetSubtype="0" fill="hold" grpId="0" nodeType="clickEffect">
                                  <p:stCondLst>
                                    <p:cond delay="0"/>
                                  </p:stCondLst>
                                  <p:childTnLst>
                                    <p:set>
                                      <p:cBhvr>
                                        <p:cTn id="56" dur="1" fill="hold">
                                          <p:stCondLst>
                                            <p:cond delay="0"/>
                                          </p:stCondLst>
                                        </p:cTn>
                                        <p:tgtEl>
                                          <p:spTgt spid="3">
                                            <p:txEl>
                                              <p:pRg st="0" end="0"/>
                                            </p:txEl>
                                          </p:spTgt>
                                        </p:tgtEl>
                                        <p:attrNameLst>
                                          <p:attrName>style.visibility</p:attrName>
                                        </p:attrNameLst>
                                      </p:cBhvr>
                                      <p:to>
                                        <p:strVal val="visible"/>
                                      </p:to>
                                    </p:set>
                                    <p:animEffect transition="in" filter="fade">
                                      <p:cBhvr>
                                        <p:cTn id="57" dur="2000"/>
                                        <p:tgtEl>
                                          <p:spTgt spid="3">
                                            <p:txEl>
                                              <p:pRg st="0" end="0"/>
                                            </p:txEl>
                                          </p:spTgt>
                                        </p:tgtEl>
                                      </p:cBhvr>
                                    </p:animEffect>
                                    <p:anim calcmode="lin" valueType="num">
                                      <p:cBhvr>
                                        <p:cTn id="5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59" dur="2000" fill="hold"/>
                                        <p:tgtEl>
                                          <p:spTgt spid="3">
                                            <p:txEl>
                                              <p:pRg st="0" end="0"/>
                                            </p:txEl>
                                          </p:spTgt>
                                        </p:tgtEl>
                                        <p:attrNameLst>
                                          <p:attrName>ppt_h</p:attrName>
                                        </p:attrNameLst>
                                      </p:cBhvr>
                                      <p:tavLst>
                                        <p:tav tm="0">
                                          <p:val>
                                            <p:strVal val="#ppt_h"/>
                                          </p:val>
                                        </p:tav>
                                        <p:tav tm="100000">
                                          <p:val>
                                            <p:strVal val="#ppt_h"/>
                                          </p:val>
                                        </p:tav>
                                      </p:tavLst>
                                    </p:anim>
                                  </p:childTnLst>
                                </p:cTn>
                              </p:par>
                              <p:par>
                                <p:cTn id="60" presetID="45" presetClass="entr" presetSubtype="0" fill="hold" grpId="0" nodeType="withEffect">
                                  <p:stCondLst>
                                    <p:cond delay="0"/>
                                  </p:stCondLst>
                                  <p:childTnLst>
                                    <p:set>
                                      <p:cBhvr>
                                        <p:cTn id="61" dur="1" fill="hold">
                                          <p:stCondLst>
                                            <p:cond delay="0"/>
                                          </p:stCondLst>
                                        </p:cTn>
                                        <p:tgtEl>
                                          <p:spTgt spid="3">
                                            <p:txEl>
                                              <p:pRg st="1" end="1"/>
                                            </p:txEl>
                                          </p:spTgt>
                                        </p:tgtEl>
                                        <p:attrNameLst>
                                          <p:attrName>style.visibility</p:attrName>
                                        </p:attrNameLst>
                                      </p:cBhvr>
                                      <p:to>
                                        <p:strVal val="visible"/>
                                      </p:to>
                                    </p:set>
                                    <p:animEffect transition="in" filter="fade">
                                      <p:cBhvr>
                                        <p:cTn id="62" dur="2000"/>
                                        <p:tgtEl>
                                          <p:spTgt spid="3">
                                            <p:txEl>
                                              <p:pRg st="1" end="1"/>
                                            </p:txEl>
                                          </p:spTgt>
                                        </p:tgtEl>
                                      </p:cBhvr>
                                    </p:animEffect>
                                    <p:anim calcmode="lin" valueType="num">
                                      <p:cBhvr>
                                        <p:cTn id="6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64" dur="2000" fill="hold"/>
                                        <p:tgtEl>
                                          <p:spTgt spid="3">
                                            <p:txEl>
                                              <p:pRg st="1" end="1"/>
                                            </p:txEl>
                                          </p:spTgt>
                                        </p:tgtEl>
                                        <p:attrNameLst>
                                          <p:attrName>ppt_h</p:attrName>
                                        </p:attrNameLst>
                                      </p:cBhvr>
                                      <p:tavLst>
                                        <p:tav tm="0">
                                          <p:val>
                                            <p:strVal val="#ppt_h"/>
                                          </p:val>
                                        </p:tav>
                                        <p:tav tm="100000">
                                          <p:val>
                                            <p:strVal val="#ppt_h"/>
                                          </p:val>
                                        </p:tav>
                                      </p:tavLst>
                                    </p:anim>
                                  </p:childTnLst>
                                </p:cTn>
                              </p:par>
                              <p:par>
                                <p:cTn id="65" presetID="45" presetClass="entr" presetSubtype="0" fill="hold" grpId="0" nodeType="withEffect">
                                  <p:stCondLst>
                                    <p:cond delay="0"/>
                                  </p:stCondLst>
                                  <p:childTnLst>
                                    <p:set>
                                      <p:cBhvr>
                                        <p:cTn id="66" dur="1" fill="hold">
                                          <p:stCondLst>
                                            <p:cond delay="0"/>
                                          </p:stCondLst>
                                        </p:cTn>
                                        <p:tgtEl>
                                          <p:spTgt spid="3">
                                            <p:txEl>
                                              <p:pRg st="2" end="2"/>
                                            </p:txEl>
                                          </p:spTgt>
                                        </p:tgtEl>
                                        <p:attrNameLst>
                                          <p:attrName>style.visibility</p:attrName>
                                        </p:attrNameLst>
                                      </p:cBhvr>
                                      <p:to>
                                        <p:strVal val="visible"/>
                                      </p:to>
                                    </p:set>
                                    <p:animEffect transition="in" filter="fade">
                                      <p:cBhvr>
                                        <p:cTn id="67" dur="2000"/>
                                        <p:tgtEl>
                                          <p:spTgt spid="3">
                                            <p:txEl>
                                              <p:pRg st="2" end="2"/>
                                            </p:txEl>
                                          </p:spTgt>
                                        </p:tgtEl>
                                      </p:cBhvr>
                                    </p:animEffect>
                                    <p:anim calcmode="lin" valueType="num">
                                      <p:cBhvr>
                                        <p:cTn id="6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69" dur="2000" fill="hold"/>
                                        <p:tgtEl>
                                          <p:spTgt spid="3">
                                            <p:txEl>
                                              <p:pRg st="2" end="2"/>
                                            </p:txEl>
                                          </p:spTgt>
                                        </p:tgtEl>
                                        <p:attrNameLst>
                                          <p:attrName>ppt_h</p:attrName>
                                        </p:attrNameLst>
                                      </p:cBhvr>
                                      <p:tavLst>
                                        <p:tav tm="0">
                                          <p:val>
                                            <p:strVal val="#ppt_h"/>
                                          </p:val>
                                        </p:tav>
                                        <p:tav tm="100000">
                                          <p:val>
                                            <p:strVal val="#ppt_h"/>
                                          </p:val>
                                        </p:tav>
                                      </p:tavLst>
                                    </p:anim>
                                  </p:childTnLst>
                                </p:cTn>
                              </p:par>
                              <p:par>
                                <p:cTn id="70" presetID="45" presetClass="entr" presetSubtype="0" fill="hold" grpId="0" nodeType="withEffect">
                                  <p:stCondLst>
                                    <p:cond delay="0"/>
                                  </p:stCondLst>
                                  <p:childTnLst>
                                    <p:set>
                                      <p:cBhvr>
                                        <p:cTn id="71" dur="1" fill="hold">
                                          <p:stCondLst>
                                            <p:cond delay="0"/>
                                          </p:stCondLst>
                                        </p:cTn>
                                        <p:tgtEl>
                                          <p:spTgt spid="3">
                                            <p:txEl>
                                              <p:pRg st="3" end="3"/>
                                            </p:txEl>
                                          </p:spTgt>
                                        </p:tgtEl>
                                        <p:attrNameLst>
                                          <p:attrName>style.visibility</p:attrName>
                                        </p:attrNameLst>
                                      </p:cBhvr>
                                      <p:to>
                                        <p:strVal val="visible"/>
                                      </p:to>
                                    </p:set>
                                    <p:animEffect transition="in" filter="fade">
                                      <p:cBhvr>
                                        <p:cTn id="72" dur="2000"/>
                                        <p:tgtEl>
                                          <p:spTgt spid="3">
                                            <p:txEl>
                                              <p:pRg st="3" end="3"/>
                                            </p:txEl>
                                          </p:spTgt>
                                        </p:tgtEl>
                                      </p:cBhvr>
                                    </p:animEffect>
                                    <p:anim calcmode="lin" valueType="num">
                                      <p:cBhvr>
                                        <p:cTn id="7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74" dur="2000" fill="hold"/>
                                        <p:tgtEl>
                                          <p:spTgt spid="3">
                                            <p:txEl>
                                              <p:pRg st="3" end="3"/>
                                            </p:txEl>
                                          </p:spTgt>
                                        </p:tgtEl>
                                        <p:attrNameLst>
                                          <p:attrName>ppt_h</p:attrName>
                                        </p:attrNameLst>
                                      </p:cBhvr>
                                      <p:tavLst>
                                        <p:tav tm="0">
                                          <p:val>
                                            <p:strVal val="#ppt_h"/>
                                          </p:val>
                                        </p:tav>
                                        <p:tav tm="100000">
                                          <p:val>
                                            <p:strVal val="#ppt_h"/>
                                          </p:val>
                                        </p:tav>
                                      </p:tavLst>
                                    </p:anim>
                                  </p:childTnLst>
                                </p:cTn>
                              </p:par>
                              <p:par>
                                <p:cTn id="75" presetID="45" presetClass="entr" presetSubtype="0" fill="hold" grpId="0" nodeType="withEffect">
                                  <p:stCondLst>
                                    <p:cond delay="0"/>
                                  </p:stCondLst>
                                  <p:childTnLst>
                                    <p:set>
                                      <p:cBhvr>
                                        <p:cTn id="76" dur="1" fill="hold">
                                          <p:stCondLst>
                                            <p:cond delay="0"/>
                                          </p:stCondLst>
                                        </p:cTn>
                                        <p:tgtEl>
                                          <p:spTgt spid="3">
                                            <p:txEl>
                                              <p:pRg st="4" end="4"/>
                                            </p:txEl>
                                          </p:spTgt>
                                        </p:tgtEl>
                                        <p:attrNameLst>
                                          <p:attrName>style.visibility</p:attrName>
                                        </p:attrNameLst>
                                      </p:cBhvr>
                                      <p:to>
                                        <p:strVal val="visible"/>
                                      </p:to>
                                    </p:set>
                                    <p:animEffect transition="in" filter="fade">
                                      <p:cBhvr>
                                        <p:cTn id="77" dur="2000"/>
                                        <p:tgtEl>
                                          <p:spTgt spid="3">
                                            <p:txEl>
                                              <p:pRg st="4" end="4"/>
                                            </p:txEl>
                                          </p:spTgt>
                                        </p:tgtEl>
                                      </p:cBhvr>
                                    </p:animEffect>
                                    <p:anim calcmode="lin" valueType="num">
                                      <p:cBhvr>
                                        <p:cTn id="78"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79"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grpId="0" nodeType="clickEffect">
                                  <p:stCondLst>
                                    <p:cond delay="0"/>
                                  </p:stCondLst>
                                  <p:childTnLst>
                                    <p:set>
                                      <p:cBhvr>
                                        <p:cTn id="83" dur="1" fill="hold">
                                          <p:stCondLst>
                                            <p:cond delay="0"/>
                                          </p:stCondLst>
                                        </p:cTn>
                                        <p:tgtEl>
                                          <p:spTgt spid="3">
                                            <p:txEl>
                                              <p:pRg st="5" end="5"/>
                                            </p:txEl>
                                          </p:spTgt>
                                        </p:tgtEl>
                                        <p:attrNameLst>
                                          <p:attrName>style.visibility</p:attrName>
                                        </p:attrNameLst>
                                      </p:cBhvr>
                                      <p:to>
                                        <p:strVal val="visible"/>
                                      </p:to>
                                    </p:set>
                                    <p:animEffect transition="in" filter="fade">
                                      <p:cBhvr>
                                        <p:cTn id="84" dur="2000"/>
                                        <p:tgtEl>
                                          <p:spTgt spid="3">
                                            <p:txEl>
                                              <p:pRg st="5" end="5"/>
                                            </p:txEl>
                                          </p:spTgt>
                                        </p:tgtEl>
                                      </p:cBhvr>
                                    </p:animEffect>
                                    <p:anim calcmode="lin" valueType="num">
                                      <p:cBhvr>
                                        <p:cTn id="85"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86"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87" fill="hold">
                      <p:stCondLst>
                        <p:cond delay="indefinite"/>
                      </p:stCondLst>
                      <p:childTnLst>
                        <p:par>
                          <p:cTn id="88" fill="hold">
                            <p:stCondLst>
                              <p:cond delay="0"/>
                            </p:stCondLst>
                            <p:childTnLst>
                              <p:par>
                                <p:cTn id="89" presetID="45" presetClass="entr" presetSubtype="0" fill="hold" grpId="0" nodeType="clickEffect">
                                  <p:stCondLst>
                                    <p:cond delay="0"/>
                                  </p:stCondLst>
                                  <p:childTnLst>
                                    <p:set>
                                      <p:cBhvr>
                                        <p:cTn id="90" dur="1" fill="hold">
                                          <p:stCondLst>
                                            <p:cond delay="0"/>
                                          </p:stCondLst>
                                        </p:cTn>
                                        <p:tgtEl>
                                          <p:spTgt spid="3">
                                            <p:txEl>
                                              <p:pRg st="6" end="6"/>
                                            </p:txEl>
                                          </p:spTgt>
                                        </p:tgtEl>
                                        <p:attrNameLst>
                                          <p:attrName>style.visibility</p:attrName>
                                        </p:attrNameLst>
                                      </p:cBhvr>
                                      <p:to>
                                        <p:strVal val="visible"/>
                                      </p:to>
                                    </p:set>
                                    <p:animEffect transition="in" filter="fade">
                                      <p:cBhvr>
                                        <p:cTn id="91" dur="2000"/>
                                        <p:tgtEl>
                                          <p:spTgt spid="3">
                                            <p:txEl>
                                              <p:pRg st="6" end="6"/>
                                            </p:txEl>
                                          </p:spTgt>
                                        </p:tgtEl>
                                      </p:cBhvr>
                                    </p:animEffect>
                                    <p:anim calcmode="lin" valueType="num">
                                      <p:cBhvr>
                                        <p:cTn id="92"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93"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94" fill="hold">
                      <p:stCondLst>
                        <p:cond delay="indefinite"/>
                      </p:stCondLst>
                      <p:childTnLst>
                        <p:par>
                          <p:cTn id="95" fill="hold">
                            <p:stCondLst>
                              <p:cond delay="0"/>
                            </p:stCondLst>
                            <p:childTnLst>
                              <p:par>
                                <p:cTn id="96" presetID="45" presetClass="entr" presetSubtype="0" fill="hold" grpId="0" nodeType="clickEffect">
                                  <p:stCondLst>
                                    <p:cond delay="0"/>
                                  </p:stCondLst>
                                  <p:childTnLst>
                                    <p:set>
                                      <p:cBhvr>
                                        <p:cTn id="97" dur="1" fill="hold">
                                          <p:stCondLst>
                                            <p:cond delay="0"/>
                                          </p:stCondLst>
                                        </p:cTn>
                                        <p:tgtEl>
                                          <p:spTgt spid="3">
                                            <p:txEl>
                                              <p:pRg st="7" end="7"/>
                                            </p:txEl>
                                          </p:spTgt>
                                        </p:tgtEl>
                                        <p:attrNameLst>
                                          <p:attrName>style.visibility</p:attrName>
                                        </p:attrNameLst>
                                      </p:cBhvr>
                                      <p:to>
                                        <p:strVal val="visible"/>
                                      </p:to>
                                    </p:set>
                                    <p:animEffect transition="in" filter="fade">
                                      <p:cBhvr>
                                        <p:cTn id="98" dur="2000"/>
                                        <p:tgtEl>
                                          <p:spTgt spid="3">
                                            <p:txEl>
                                              <p:pRg st="7" end="7"/>
                                            </p:txEl>
                                          </p:spTgt>
                                        </p:tgtEl>
                                      </p:cBhvr>
                                    </p:animEffect>
                                    <p:anim calcmode="lin" valueType="num">
                                      <p:cBhvr>
                                        <p:cTn id="99"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100" dur="2000" fill="hold"/>
                                        <p:tgtEl>
                                          <p:spTgt spid="3">
                                            <p:txEl>
                                              <p:pRg st="7" end="7"/>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piece of paper&#10;&#10;Description generated with very high confidence">
            <a:extLst>
              <a:ext uri="{FF2B5EF4-FFF2-40B4-BE49-F238E27FC236}">
                <a16:creationId xmlns:a16="http://schemas.microsoft.com/office/drawing/2014/main" id="{A67924AC-5468-4C76-A39A-1858AB409504}"/>
              </a:ext>
            </a:extLst>
          </p:cNvPr>
          <p:cNvPicPr>
            <a:picLocks noChangeAspect="1"/>
          </p:cNvPicPr>
          <p:nvPr/>
        </p:nvPicPr>
        <p:blipFill>
          <a:blip r:embed="rId2"/>
          <a:stretch>
            <a:fillRect/>
          </a:stretch>
        </p:blipFill>
        <p:spPr>
          <a:xfrm>
            <a:off x="1531018" y="1440997"/>
            <a:ext cx="6533147" cy="5284438"/>
          </a:xfrm>
          <a:prstGeom prst="rect">
            <a:avLst/>
          </a:prstGeom>
        </p:spPr>
      </p:pic>
      <p:sp>
        <p:nvSpPr>
          <p:cNvPr id="4" name="TextBox 3">
            <a:extLst>
              <a:ext uri="{FF2B5EF4-FFF2-40B4-BE49-F238E27FC236}">
                <a16:creationId xmlns:a16="http://schemas.microsoft.com/office/drawing/2014/main" id="{E917E513-5FC5-4AC9-B0B4-AFC99D67CECD}"/>
              </a:ext>
            </a:extLst>
          </p:cNvPr>
          <p:cNvSpPr txBox="1"/>
          <p:nvPr/>
        </p:nvSpPr>
        <p:spPr>
          <a:xfrm>
            <a:off x="1305426" y="764005"/>
            <a:ext cx="6758739" cy="52322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Calibri"/>
                <a:ea typeface="Tahoma"/>
                <a:cs typeface="Calibri"/>
              </a:rPr>
              <a:t>Develop and complete a conflict matrix</a:t>
            </a:r>
            <a:endParaRPr lang="en-US"/>
          </a:p>
        </p:txBody>
      </p:sp>
    </p:spTree>
    <p:extLst>
      <p:ext uri="{BB962C8B-B14F-4D97-AF65-F5344CB8AC3E}">
        <p14:creationId xmlns:p14="http://schemas.microsoft.com/office/powerpoint/2010/main" val="30603931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589946"/>
            <a:ext cx="3384376" cy="4863389"/>
          </a:xfrm>
        </p:spPr>
        <p:txBody>
          <a:bodyPr vert="horz" anchor="t">
            <a:noAutofit/>
          </a:bodyPr>
          <a:lstStyle/>
          <a:p>
            <a:pPr>
              <a:buClr>
                <a:srgbClr val="0BD0D9"/>
              </a:buClr>
            </a:pPr>
            <a:r>
              <a:rPr lang="en-GB" sz="2400" dirty="0">
                <a:latin typeface="+mj-lt"/>
              </a:rPr>
              <a:t>There is a great deal of research on the process of managing natural resources and environmental conflict (Brody et al., 2004; </a:t>
            </a:r>
            <a:r>
              <a:rPr lang="en-GB" sz="2400" dirty="0" err="1">
                <a:latin typeface="+mj-lt"/>
              </a:rPr>
              <a:t>Luè</a:t>
            </a:r>
            <a:r>
              <a:rPr lang="en-GB" sz="2400" dirty="0">
                <a:latin typeface="+mj-lt"/>
              </a:rPr>
              <a:t> and </a:t>
            </a:r>
            <a:r>
              <a:rPr lang="en-GB" sz="2400" dirty="0" err="1">
                <a:latin typeface="+mj-lt"/>
              </a:rPr>
              <a:t>Colorni</a:t>
            </a:r>
            <a:r>
              <a:rPr lang="en-GB" sz="2400" dirty="0">
                <a:latin typeface="+mj-lt"/>
              </a:rPr>
              <a:t>, 2014; </a:t>
            </a:r>
            <a:r>
              <a:rPr lang="en-GB" sz="2400" dirty="0" err="1">
                <a:latin typeface="+mj-lt"/>
              </a:rPr>
              <a:t>Soytong</a:t>
            </a:r>
            <a:r>
              <a:rPr lang="en-GB" sz="2400" dirty="0">
                <a:latin typeface="+mj-lt"/>
              </a:rPr>
              <a:t> and </a:t>
            </a:r>
            <a:r>
              <a:rPr lang="en-GB" sz="2400" dirty="0" err="1">
                <a:latin typeface="+mj-lt"/>
              </a:rPr>
              <a:t>Perera</a:t>
            </a:r>
            <a:r>
              <a:rPr lang="en-GB" sz="2400" dirty="0">
                <a:latin typeface="+mj-lt"/>
              </a:rPr>
              <a:t>, 2016; </a:t>
            </a:r>
            <a:r>
              <a:rPr lang="en-GB" sz="2400" dirty="0" err="1">
                <a:latin typeface="+mj-lt"/>
              </a:rPr>
              <a:t>Iojă</a:t>
            </a:r>
            <a:r>
              <a:rPr lang="en-GB" sz="2400" dirty="0">
                <a:latin typeface="+mj-lt"/>
              </a:rPr>
              <a:t> et al., 2016; Delgado and Romero, 2016). </a:t>
            </a:r>
            <a:endParaRPr lang="en-US" sz="2400"/>
          </a:p>
          <a:p>
            <a:pPr marL="0" lvl="0" indent="0">
              <a:buClr>
                <a:srgbClr val="0BD0D9"/>
              </a:buClr>
              <a:buNone/>
            </a:pPr>
            <a:endParaRPr lang="en-GB" sz="1400" dirty="0">
              <a:solidFill>
                <a:prstClr val="black"/>
              </a:solidFill>
              <a:latin typeface="+mj-lt"/>
            </a:endParaRPr>
          </a:p>
          <a:p>
            <a:pPr marL="0" lvl="0" indent="0">
              <a:buClr>
                <a:srgbClr val="0BD0D9"/>
              </a:buClr>
              <a:buNone/>
            </a:pPr>
            <a:endParaRPr lang="en-GB" dirty="0"/>
          </a:p>
        </p:txBody>
      </p:sp>
      <p:pic>
        <p:nvPicPr>
          <p:cNvPr id="4" name="Picture 3"/>
          <p:cNvPicPr>
            <a:picLocks noChangeAspect="1"/>
          </p:cNvPicPr>
          <p:nvPr/>
        </p:nvPicPr>
        <p:blipFill>
          <a:blip r:embed="rId2"/>
          <a:stretch>
            <a:fillRect/>
          </a:stretch>
        </p:blipFill>
        <p:spPr>
          <a:xfrm>
            <a:off x="3851920" y="2060848"/>
            <a:ext cx="5148977" cy="3645024"/>
          </a:xfrm>
          <a:prstGeom prst="rect">
            <a:avLst/>
          </a:prstGeom>
        </p:spPr>
      </p:pic>
      <p:sp>
        <p:nvSpPr>
          <p:cNvPr id="2" name="Title 1"/>
          <p:cNvSpPr>
            <a:spLocks noGrp="1"/>
          </p:cNvSpPr>
          <p:nvPr>
            <p:ph type="title"/>
          </p:nvPr>
        </p:nvSpPr>
        <p:spPr>
          <a:xfrm>
            <a:off x="443354" y="443136"/>
            <a:ext cx="8229600" cy="1143000"/>
          </a:xfrm>
        </p:spPr>
        <p:txBody>
          <a:bodyPr/>
          <a:lstStyle/>
          <a:p>
            <a:r>
              <a:rPr lang="en-GB" dirty="0"/>
              <a:t>Conflict </a:t>
            </a:r>
            <a:r>
              <a:rPr lang="en-GB" dirty="0">
                <a:cs typeface="Calibri"/>
              </a:rPr>
              <a:t>and natural resources</a:t>
            </a:r>
            <a:endParaRPr lang="en-GB" dirty="0"/>
          </a:p>
        </p:txBody>
      </p:sp>
    </p:spTree>
    <p:extLst>
      <p:ext uri="{BB962C8B-B14F-4D97-AF65-F5344CB8AC3E}">
        <p14:creationId xmlns:p14="http://schemas.microsoft.com/office/powerpoint/2010/main" val="1719500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589946"/>
            <a:ext cx="3384376" cy="4863389"/>
          </a:xfrm>
        </p:spPr>
        <p:txBody>
          <a:bodyPr vert="horz" anchor="t">
            <a:normAutofit/>
          </a:bodyPr>
          <a:lstStyle/>
          <a:p>
            <a:pPr marL="0" lvl="0" indent="0">
              <a:buClr>
                <a:srgbClr val="0BD0D9"/>
              </a:buClr>
              <a:buNone/>
            </a:pPr>
            <a:endParaRPr lang="en-GB" sz="1400" dirty="0">
              <a:latin typeface="+mj-lt"/>
              <a:cs typeface="Calibri"/>
            </a:endParaRPr>
          </a:p>
          <a:p>
            <a:pPr>
              <a:buClr>
                <a:srgbClr val="0BD0D9"/>
              </a:buClr>
            </a:pPr>
            <a:r>
              <a:rPr lang="en-GB" sz="1600" dirty="0">
                <a:solidFill>
                  <a:schemeClr val="accent1">
                    <a:lumMod val="75000"/>
                  </a:schemeClr>
                </a:solidFill>
                <a:latin typeface="Calibri"/>
              </a:rPr>
              <a:t>Environmental Function Analysis (EFA) is one such tool that has primarily been used for identifying conflict between development (socio-economic) and conservation (ecological) in coastal zones around the world (van de </a:t>
            </a:r>
            <a:r>
              <a:rPr lang="en-GB" sz="1600" dirty="0" err="1">
                <a:solidFill>
                  <a:schemeClr val="accent1">
                    <a:lumMod val="75000"/>
                  </a:schemeClr>
                </a:solidFill>
                <a:latin typeface="Calibri"/>
              </a:rPr>
              <a:t>Maarel</a:t>
            </a:r>
            <a:r>
              <a:rPr lang="en-GB" sz="1600" dirty="0">
                <a:solidFill>
                  <a:schemeClr val="accent1">
                    <a:lumMod val="75000"/>
                  </a:schemeClr>
                </a:solidFill>
                <a:latin typeface="Calibri"/>
              </a:rPr>
              <a:t>, 1978, 1979; </a:t>
            </a:r>
            <a:r>
              <a:rPr lang="en-GB" sz="1600" dirty="0" err="1">
                <a:solidFill>
                  <a:schemeClr val="accent1">
                    <a:lumMod val="75000"/>
                  </a:schemeClr>
                </a:solidFill>
                <a:latin typeface="Calibri"/>
              </a:rPr>
              <a:t>Cendrero</a:t>
            </a:r>
            <a:r>
              <a:rPr lang="en-GB" sz="1600" dirty="0">
                <a:solidFill>
                  <a:schemeClr val="accent1">
                    <a:lumMod val="75000"/>
                  </a:schemeClr>
                </a:solidFill>
                <a:latin typeface="Calibri"/>
              </a:rPr>
              <a:t> and Fischer, 1997; Micallef and Williams, 2003; Phillips et al., 2007; </a:t>
            </a:r>
            <a:r>
              <a:rPr lang="en-GB" sz="1600" dirty="0" err="1">
                <a:solidFill>
                  <a:schemeClr val="accent1">
                    <a:lumMod val="75000"/>
                  </a:schemeClr>
                </a:solidFill>
                <a:latin typeface="Calibri"/>
              </a:rPr>
              <a:t>Amyot</a:t>
            </a:r>
            <a:r>
              <a:rPr lang="en-GB" sz="1600" dirty="0">
                <a:solidFill>
                  <a:schemeClr val="accent1">
                    <a:lumMod val="75000"/>
                  </a:schemeClr>
                </a:solidFill>
                <a:latin typeface="Calibri"/>
              </a:rPr>
              <a:t> and Grant, 2014). </a:t>
            </a:r>
            <a:endParaRPr lang="en-GB" sz="1600" dirty="0">
              <a:solidFill>
                <a:schemeClr val="accent1">
                  <a:lumMod val="75000"/>
                </a:schemeClr>
              </a:solidFill>
              <a:latin typeface="Calibri"/>
              <a:cs typeface="Calibri"/>
            </a:endParaRPr>
          </a:p>
          <a:p>
            <a:pPr marL="0" lvl="0" indent="0">
              <a:buClr>
                <a:srgbClr val="0BD0D9"/>
              </a:buClr>
              <a:buNone/>
            </a:pPr>
            <a:endParaRPr lang="en-GB" sz="1600" dirty="0">
              <a:solidFill>
                <a:prstClr val="black"/>
              </a:solidFill>
              <a:latin typeface="Calibri"/>
              <a:cs typeface="Calibri"/>
            </a:endParaRPr>
          </a:p>
          <a:p>
            <a:pPr lvl="0">
              <a:buClr>
                <a:srgbClr val="0BD0D9"/>
              </a:buClr>
            </a:pPr>
            <a:r>
              <a:rPr lang="en-GB" sz="1600" dirty="0">
                <a:solidFill>
                  <a:prstClr val="black"/>
                </a:solidFill>
                <a:latin typeface="Calibri"/>
              </a:rPr>
              <a:t>FA used to integrate scientific evaluation into planning and management decision for a variety of situations (Micallef and Williams, 2003)</a:t>
            </a:r>
            <a:endParaRPr lang="en-GB" sz="1600" dirty="0">
              <a:solidFill>
                <a:prstClr val="black"/>
              </a:solidFill>
              <a:latin typeface="Calibri"/>
              <a:cs typeface="Calibri"/>
            </a:endParaRPr>
          </a:p>
          <a:p>
            <a:endParaRPr lang="en-GB" dirty="0"/>
          </a:p>
        </p:txBody>
      </p:sp>
      <p:sp>
        <p:nvSpPr>
          <p:cNvPr id="2" name="Title 1"/>
          <p:cNvSpPr>
            <a:spLocks noGrp="1"/>
          </p:cNvSpPr>
          <p:nvPr>
            <p:ph type="title"/>
          </p:nvPr>
        </p:nvSpPr>
        <p:spPr>
          <a:xfrm>
            <a:off x="443354" y="443136"/>
            <a:ext cx="8229600" cy="1143000"/>
          </a:xfrm>
        </p:spPr>
        <p:txBody>
          <a:bodyPr/>
          <a:lstStyle/>
          <a:p>
            <a:r>
              <a:rPr lang="en-GB" dirty="0"/>
              <a:t>Conflict and Function Analysis</a:t>
            </a:r>
          </a:p>
        </p:txBody>
      </p:sp>
      <p:pic>
        <p:nvPicPr>
          <p:cNvPr id="11" name="Picture 11" descr="A picture containing outdoor, water, sky, mountain&#10;&#10;Description generated with very high confidence">
            <a:extLst>
              <a:ext uri="{FF2B5EF4-FFF2-40B4-BE49-F238E27FC236}">
                <a16:creationId xmlns:a16="http://schemas.microsoft.com/office/drawing/2014/main" id="{F7CE4EF1-1E28-4F5E-BF47-1266320A51FF}"/>
              </a:ext>
            </a:extLst>
          </p:cNvPr>
          <p:cNvPicPr>
            <a:picLocks noChangeAspect="1"/>
          </p:cNvPicPr>
          <p:nvPr/>
        </p:nvPicPr>
        <p:blipFill>
          <a:blip r:embed="rId2"/>
          <a:stretch>
            <a:fillRect/>
          </a:stretch>
        </p:blipFill>
        <p:spPr>
          <a:xfrm>
            <a:off x="3832058" y="2449930"/>
            <a:ext cx="4502818" cy="2251409"/>
          </a:xfrm>
          <a:prstGeom prst="rect">
            <a:avLst/>
          </a:prstGeom>
        </p:spPr>
      </p:pic>
    </p:spTree>
    <p:extLst>
      <p:ext uri="{BB962C8B-B14F-4D97-AF65-F5344CB8AC3E}">
        <p14:creationId xmlns:p14="http://schemas.microsoft.com/office/powerpoint/2010/main" val="3663743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a:t>
            </a:r>
          </a:p>
        </p:txBody>
      </p:sp>
      <p:sp>
        <p:nvSpPr>
          <p:cNvPr id="3" name="Content Placeholder 2"/>
          <p:cNvSpPr>
            <a:spLocks noGrp="1"/>
          </p:cNvSpPr>
          <p:nvPr>
            <p:ph idx="1"/>
          </p:nvPr>
        </p:nvSpPr>
        <p:spPr>
          <a:xfrm>
            <a:off x="457200" y="1935480"/>
            <a:ext cx="4258816" cy="4389120"/>
          </a:xfrm>
        </p:spPr>
        <p:txBody>
          <a:bodyPr>
            <a:normAutofit fontScale="62500" lnSpcReduction="20000"/>
          </a:bodyPr>
          <a:lstStyle/>
          <a:p>
            <a:r>
              <a:rPr lang="en-GB" dirty="0">
                <a:latin typeface="+mj-lt"/>
              </a:rPr>
              <a:t>Environmental goods and services </a:t>
            </a:r>
            <a:r>
              <a:rPr lang="en-GB" dirty="0" smtClean="0">
                <a:latin typeface="+mj-lt"/>
              </a:rPr>
              <a:t>/uses </a:t>
            </a:r>
            <a:r>
              <a:rPr lang="en-GB" dirty="0">
                <a:latin typeface="+mj-lt"/>
              </a:rPr>
              <a:t>Environmental Function Analysis</a:t>
            </a:r>
          </a:p>
          <a:p>
            <a:pPr lvl="1"/>
            <a:r>
              <a:rPr lang="en-GB" dirty="0">
                <a:latin typeface="+mj-lt"/>
              </a:rPr>
              <a:t>Planning and decision making tool</a:t>
            </a:r>
          </a:p>
          <a:p>
            <a:r>
              <a:rPr lang="en-GB" dirty="0">
                <a:latin typeface="+mj-lt"/>
              </a:rPr>
              <a:t>4 principal functions (de Groot, 1992, </a:t>
            </a:r>
            <a:r>
              <a:rPr lang="en-GB" dirty="0" err="1">
                <a:latin typeface="+mj-lt"/>
              </a:rPr>
              <a:t>Micallef</a:t>
            </a:r>
            <a:r>
              <a:rPr lang="en-GB" dirty="0">
                <a:latin typeface="+mj-lt"/>
              </a:rPr>
              <a:t> &amp; Williams, 2013</a:t>
            </a:r>
            <a:r>
              <a:rPr lang="en-GB" dirty="0">
                <a:solidFill>
                  <a:prstClr val="black"/>
                </a:solidFill>
                <a:latin typeface="Calibri"/>
              </a:rPr>
              <a:t> ; </a:t>
            </a:r>
            <a:r>
              <a:rPr lang="en-GB" dirty="0" err="1">
                <a:solidFill>
                  <a:prstClr val="black"/>
                </a:solidFill>
                <a:latin typeface="Calibri"/>
              </a:rPr>
              <a:t>Cantasano</a:t>
            </a:r>
            <a:r>
              <a:rPr lang="en-GB" dirty="0">
                <a:solidFill>
                  <a:prstClr val="black"/>
                </a:solidFill>
                <a:latin typeface="Calibri"/>
              </a:rPr>
              <a:t> &amp; </a:t>
            </a:r>
            <a:r>
              <a:rPr lang="en-GB" dirty="0" err="1">
                <a:solidFill>
                  <a:prstClr val="black"/>
                </a:solidFill>
                <a:latin typeface="Calibri"/>
              </a:rPr>
              <a:t>Pellicone</a:t>
            </a:r>
            <a:r>
              <a:rPr lang="en-GB" dirty="0">
                <a:solidFill>
                  <a:prstClr val="black"/>
                </a:solidFill>
                <a:latin typeface="Calibri"/>
              </a:rPr>
              <a:t>, 2014</a:t>
            </a:r>
            <a:r>
              <a:rPr lang="en-GB" dirty="0">
                <a:latin typeface="+mj-lt"/>
              </a:rPr>
              <a:t>):</a:t>
            </a:r>
          </a:p>
          <a:p>
            <a:endParaRPr lang="en-GB" dirty="0">
              <a:latin typeface="+mj-lt"/>
            </a:endParaRPr>
          </a:p>
          <a:p>
            <a:pPr marL="850392" lvl="1" indent="-457200">
              <a:buFont typeface="+mj-lt"/>
              <a:buAutoNum type="arabicPeriod"/>
            </a:pPr>
            <a:r>
              <a:rPr lang="en-GB" b="1" dirty="0">
                <a:latin typeface="+mj-lt"/>
              </a:rPr>
              <a:t>Production functions</a:t>
            </a:r>
            <a:r>
              <a:rPr lang="en-GB" dirty="0">
                <a:latin typeface="+mj-lt"/>
              </a:rPr>
              <a:t>:  renewable and non-renewable resources</a:t>
            </a:r>
          </a:p>
          <a:p>
            <a:pPr marL="850392" lvl="1" indent="-457200">
              <a:buFont typeface="+mj-lt"/>
              <a:buAutoNum type="arabicPeriod"/>
            </a:pPr>
            <a:r>
              <a:rPr lang="en-GB" b="1" dirty="0">
                <a:latin typeface="+mj-lt"/>
              </a:rPr>
              <a:t>Carrier functions</a:t>
            </a:r>
            <a:r>
              <a:rPr lang="en-GB" dirty="0">
                <a:latin typeface="+mj-lt"/>
              </a:rPr>
              <a:t>: space and substrate for human activities</a:t>
            </a:r>
          </a:p>
          <a:p>
            <a:pPr marL="850392" lvl="1" indent="-457200">
              <a:buFont typeface="+mj-lt"/>
              <a:buAutoNum type="arabicPeriod"/>
            </a:pPr>
            <a:endParaRPr lang="en-GB" dirty="0">
              <a:latin typeface="+mj-lt"/>
            </a:endParaRPr>
          </a:p>
          <a:p>
            <a:pPr marL="850392" lvl="1" indent="-457200">
              <a:buFont typeface="+mj-lt"/>
              <a:buAutoNum type="arabicPeriod"/>
            </a:pPr>
            <a:r>
              <a:rPr lang="en-GB" b="1" dirty="0">
                <a:latin typeface="+mj-lt"/>
              </a:rPr>
              <a:t>Information functions</a:t>
            </a:r>
            <a:r>
              <a:rPr lang="en-GB" dirty="0">
                <a:latin typeface="+mj-lt"/>
              </a:rPr>
              <a:t>: reflection, spiritual and cognitive benefits</a:t>
            </a:r>
          </a:p>
          <a:p>
            <a:pPr marL="850392" lvl="1" indent="-457200">
              <a:buFont typeface="+mj-lt"/>
              <a:buAutoNum type="arabicPeriod"/>
            </a:pPr>
            <a:r>
              <a:rPr lang="en-GB" b="1" dirty="0">
                <a:latin typeface="+mj-lt"/>
              </a:rPr>
              <a:t>Regulation functions</a:t>
            </a:r>
            <a:r>
              <a:rPr lang="en-GB" dirty="0">
                <a:latin typeface="+mj-lt"/>
              </a:rPr>
              <a:t>:  capacity of ecosystems to regulate essential processes which = healthy environments (e.g. air, soil, water quality)</a:t>
            </a:r>
          </a:p>
          <a:p>
            <a:pPr marL="393192" lvl="1" indent="0">
              <a:buNone/>
            </a:pPr>
            <a:r>
              <a:rPr lang="en-GB" dirty="0">
                <a:latin typeface="+mj-lt"/>
              </a:rPr>
              <a:t>	</a:t>
            </a:r>
          </a:p>
          <a:p>
            <a:pPr lvl="2"/>
            <a:endParaRPr lang="en-GB" dirty="0">
              <a:latin typeface="+mj-lt"/>
            </a:endParaRPr>
          </a:p>
        </p:txBody>
      </p:sp>
      <p:sp>
        <p:nvSpPr>
          <p:cNvPr id="4" name="Right Brace 3"/>
          <p:cNvSpPr/>
          <p:nvPr/>
        </p:nvSpPr>
        <p:spPr>
          <a:xfrm>
            <a:off x="4626536" y="3429000"/>
            <a:ext cx="288000" cy="720000"/>
          </a:xfrm>
          <a:prstGeom prst="righ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0000"/>
              </a:solidFill>
            </a:endParaRPr>
          </a:p>
        </p:txBody>
      </p:sp>
      <p:sp>
        <p:nvSpPr>
          <p:cNvPr id="5" name="TextBox 4"/>
          <p:cNvSpPr txBox="1"/>
          <p:nvPr/>
        </p:nvSpPr>
        <p:spPr>
          <a:xfrm>
            <a:off x="5652120" y="2515040"/>
            <a:ext cx="2160240" cy="1477328"/>
          </a:xfrm>
          <a:prstGeom prst="rect">
            <a:avLst/>
          </a:prstGeom>
          <a:noFill/>
        </p:spPr>
        <p:txBody>
          <a:bodyPr wrap="square" rtlCol="0">
            <a:spAutoFit/>
          </a:bodyPr>
          <a:lstStyle/>
          <a:p>
            <a:r>
              <a:rPr lang="en-GB" dirty="0">
                <a:solidFill>
                  <a:srgbClr val="FF0000"/>
                </a:solidFill>
              </a:rPr>
              <a:t>These 2 lead to major change and are mainly economic value with a direct use</a:t>
            </a:r>
          </a:p>
        </p:txBody>
      </p:sp>
      <p:sp>
        <p:nvSpPr>
          <p:cNvPr id="6" name="Right Brace 5"/>
          <p:cNvSpPr/>
          <p:nvPr/>
        </p:nvSpPr>
        <p:spPr>
          <a:xfrm>
            <a:off x="4626536" y="4486614"/>
            <a:ext cx="288000" cy="1390658"/>
          </a:xfrm>
          <a:prstGeom prst="rightBrace">
            <a:avLst/>
          </a:prstGeom>
          <a:ln w="57150">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p:cNvSpPr txBox="1"/>
          <p:nvPr/>
        </p:nvSpPr>
        <p:spPr>
          <a:xfrm>
            <a:off x="5684677" y="4509120"/>
            <a:ext cx="2808312" cy="1754326"/>
          </a:xfrm>
          <a:prstGeom prst="rect">
            <a:avLst/>
          </a:prstGeom>
          <a:noFill/>
        </p:spPr>
        <p:txBody>
          <a:bodyPr wrap="square" rtlCol="0">
            <a:spAutoFit/>
          </a:bodyPr>
          <a:lstStyle/>
          <a:p>
            <a:r>
              <a:rPr lang="en-GB" dirty="0">
                <a:solidFill>
                  <a:srgbClr val="0070C0"/>
                </a:solidFill>
              </a:rPr>
              <a:t>Refer to table on next </a:t>
            </a:r>
            <a:r>
              <a:rPr lang="en-GB" dirty="0" smtClean="0">
                <a:solidFill>
                  <a:srgbClr val="0070C0"/>
                </a:solidFill>
              </a:rPr>
              <a:t>slide. </a:t>
            </a:r>
            <a:r>
              <a:rPr lang="en-GB" dirty="0">
                <a:solidFill>
                  <a:srgbClr val="0070C0"/>
                </a:solidFill>
              </a:rPr>
              <a:t>These 2 are mainly conservation value but include intrinsic and ethical values.  Usually need Qualitative </a:t>
            </a:r>
            <a:r>
              <a:rPr lang="en-GB" dirty="0" smtClean="0">
                <a:solidFill>
                  <a:srgbClr val="0070C0"/>
                </a:solidFill>
              </a:rPr>
              <a:t>analysis.</a:t>
            </a:r>
            <a:endParaRPr lang="en-GB" dirty="0">
              <a:solidFill>
                <a:srgbClr val="0070C0"/>
              </a:solidFill>
            </a:endParaRPr>
          </a:p>
        </p:txBody>
      </p:sp>
    </p:spTree>
    <p:extLst>
      <p:ext uri="{BB962C8B-B14F-4D97-AF65-F5344CB8AC3E}">
        <p14:creationId xmlns:p14="http://schemas.microsoft.com/office/powerpoint/2010/main" val="739129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circle(in)">
                                      <p:cBhvr>
                                        <p:cTn id="18" dur="2000"/>
                                        <p:tgtEl>
                                          <p:spTgt spid="3">
                                            <p:txEl>
                                              <p:pRg st="4" end="4"/>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circle(in)">
                                      <p:cBhvr>
                                        <p:cTn id="21" dur="2000"/>
                                        <p:tgtEl>
                                          <p:spTgt spid="3">
                                            <p:txEl>
                                              <p:pRg st="5" end="5"/>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circle(in)">
                                      <p:cBhvr>
                                        <p:cTn id="24" dur="2000"/>
                                        <p:tgtEl>
                                          <p:spTgt spid="3">
                                            <p:txEl>
                                              <p:pRg st="7" end="7"/>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circle(in)">
                                      <p:cBhvr>
                                        <p:cTn id="27" dur="2000"/>
                                        <p:tgtEl>
                                          <p:spTgt spid="3">
                                            <p:txEl>
                                              <p:pRg st="8" end="8"/>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circle(in)">
                                      <p:cBhvr>
                                        <p:cTn id="30"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Autofit/>
          </a:bodyPr>
          <a:lstStyle/>
          <a:p>
            <a:r>
              <a:rPr lang="en-GB" sz="2800" dirty="0"/>
              <a:t>Regulation and information functions (</a:t>
            </a:r>
            <a:r>
              <a:rPr lang="en-GB" sz="2800" dirty="0" err="1"/>
              <a:t>Micallef</a:t>
            </a:r>
            <a:r>
              <a:rPr lang="en-GB" sz="2800" dirty="0"/>
              <a:t> &amp; Williams, 2003: 148)</a:t>
            </a:r>
          </a:p>
        </p:txBody>
      </p:sp>
      <p:pic>
        <p:nvPicPr>
          <p:cNvPr id="5120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12" y="1700808"/>
            <a:ext cx="8564132" cy="4896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508104" y="3140968"/>
            <a:ext cx="1944216" cy="646331"/>
          </a:xfrm>
          <a:prstGeom prst="rect">
            <a:avLst/>
          </a:prstGeom>
          <a:noFill/>
        </p:spPr>
        <p:txBody>
          <a:bodyPr wrap="square" rtlCol="0">
            <a:spAutoFit/>
          </a:bodyPr>
          <a:lstStyle/>
          <a:p>
            <a:r>
              <a:rPr lang="en-GB" dirty="0">
                <a:solidFill>
                  <a:srgbClr val="FF0000"/>
                </a:solidFill>
              </a:rPr>
              <a:t>Do you agree?</a:t>
            </a:r>
          </a:p>
          <a:p>
            <a:r>
              <a:rPr lang="en-GB" dirty="0">
                <a:solidFill>
                  <a:srgbClr val="FF0000"/>
                </a:solidFill>
              </a:rPr>
              <a:t>Any others?</a:t>
            </a:r>
          </a:p>
        </p:txBody>
      </p:sp>
      <p:pic>
        <p:nvPicPr>
          <p:cNvPr id="512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8420" y="5373216"/>
            <a:ext cx="1993900" cy="768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05574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Human natural interaction (van der </a:t>
            </a:r>
            <a:r>
              <a:rPr lang="en-GB" sz="3200" dirty="0" err="1"/>
              <a:t>Meulen</a:t>
            </a:r>
            <a:r>
              <a:rPr lang="en-GB" sz="3200" dirty="0"/>
              <a:t>, 2009)</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a:latin typeface="+mj-lt"/>
              </a:rPr>
              <a:t>Provision of goods and services</a:t>
            </a:r>
          </a:p>
          <a:p>
            <a:pPr marL="514350" indent="-514350">
              <a:buFont typeface="+mj-lt"/>
              <a:buAutoNum type="arabicPeriod"/>
            </a:pPr>
            <a:r>
              <a:rPr lang="en-GB" dirty="0">
                <a:latin typeface="+mj-lt"/>
              </a:rPr>
              <a:t>Production of risks &amp; hazards</a:t>
            </a:r>
          </a:p>
          <a:p>
            <a:pPr marL="514350" indent="-514350">
              <a:buFont typeface="+mj-lt"/>
              <a:buAutoNum type="arabicPeriod"/>
            </a:pPr>
            <a:r>
              <a:rPr lang="en-GB" dirty="0">
                <a:latin typeface="+mj-lt"/>
              </a:rPr>
              <a:t>Production of </a:t>
            </a:r>
            <a:r>
              <a:rPr lang="en-GB" dirty="0" err="1">
                <a:latin typeface="+mj-lt"/>
              </a:rPr>
              <a:t>neg</a:t>
            </a:r>
            <a:r>
              <a:rPr lang="en-GB" dirty="0">
                <a:latin typeface="+mj-lt"/>
              </a:rPr>
              <a:t>- human impacts</a:t>
            </a:r>
          </a:p>
          <a:p>
            <a:pPr marL="514350" indent="-514350">
              <a:buFont typeface="+mj-lt"/>
              <a:buAutoNum type="arabicPeriod"/>
            </a:pPr>
            <a:r>
              <a:rPr lang="en-GB" dirty="0">
                <a:latin typeface="+mj-lt"/>
              </a:rPr>
              <a:t>Development of human management of nature</a:t>
            </a:r>
          </a:p>
          <a:p>
            <a:pPr marL="0" indent="0">
              <a:buNone/>
            </a:pPr>
            <a:r>
              <a:rPr lang="en-GB" b="1" dirty="0">
                <a:latin typeface="+mj-lt"/>
              </a:rPr>
              <a:t>Hence the ability of an ‘environment’ to provide services is a product of its characteristics.</a:t>
            </a:r>
          </a:p>
        </p:txBody>
      </p:sp>
      <p:pic>
        <p:nvPicPr>
          <p:cNvPr id="4" name="Picture 3"/>
          <p:cNvPicPr>
            <a:picLocks noChangeAspect="1"/>
          </p:cNvPicPr>
          <p:nvPr/>
        </p:nvPicPr>
        <p:blipFill>
          <a:blip r:embed="rId2"/>
          <a:stretch>
            <a:fillRect/>
          </a:stretch>
        </p:blipFill>
        <p:spPr>
          <a:xfrm>
            <a:off x="5787465" y="4370697"/>
            <a:ext cx="3356535" cy="2487303"/>
          </a:xfrm>
          <a:prstGeom prst="rect">
            <a:avLst/>
          </a:prstGeom>
        </p:spPr>
      </p:pic>
    </p:spTree>
    <p:extLst>
      <p:ext uri="{BB962C8B-B14F-4D97-AF65-F5344CB8AC3E}">
        <p14:creationId xmlns:p14="http://schemas.microsoft.com/office/powerpoint/2010/main" val="30675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Measure characteristics</a:t>
            </a:r>
          </a:p>
        </p:txBody>
      </p:sp>
      <p:sp>
        <p:nvSpPr>
          <p:cNvPr id="3" name="Content Placeholder 2"/>
          <p:cNvSpPr>
            <a:spLocks noGrp="1"/>
          </p:cNvSpPr>
          <p:nvPr>
            <p:ph idx="1"/>
          </p:nvPr>
        </p:nvSpPr>
        <p:spPr>
          <a:xfrm>
            <a:off x="457200" y="1935480"/>
            <a:ext cx="3106688" cy="4389120"/>
          </a:xfrm>
        </p:spPr>
        <p:txBody>
          <a:bodyPr>
            <a:normAutofit fontScale="92500" lnSpcReduction="20000"/>
          </a:bodyPr>
          <a:lstStyle/>
          <a:p>
            <a:pPr marL="0" lvl="0" indent="0">
              <a:buClr>
                <a:srgbClr val="0BD0D9"/>
              </a:buClr>
              <a:buNone/>
            </a:pPr>
            <a:r>
              <a:rPr lang="en-GB" sz="2200" dirty="0">
                <a:solidFill>
                  <a:prstClr val="black"/>
                </a:solidFill>
                <a:latin typeface="Calibri"/>
              </a:rPr>
              <a:t>Research tried to ‘measure’ / scientifically evaluate these characteristics  (</a:t>
            </a:r>
            <a:r>
              <a:rPr lang="en-GB" sz="2200" dirty="0" err="1">
                <a:solidFill>
                  <a:prstClr val="black"/>
                </a:solidFill>
                <a:latin typeface="Calibri"/>
              </a:rPr>
              <a:t>Cendrero</a:t>
            </a:r>
            <a:r>
              <a:rPr lang="en-GB" sz="2200" dirty="0">
                <a:solidFill>
                  <a:prstClr val="black"/>
                </a:solidFill>
                <a:latin typeface="Calibri"/>
              </a:rPr>
              <a:t> &amp; Fischer, 1997; </a:t>
            </a:r>
            <a:r>
              <a:rPr lang="en-GB" sz="2200" dirty="0" err="1">
                <a:solidFill>
                  <a:prstClr val="black"/>
                </a:solidFill>
                <a:latin typeface="Calibri"/>
              </a:rPr>
              <a:t>Cantasano</a:t>
            </a:r>
            <a:r>
              <a:rPr lang="en-GB" sz="2200" dirty="0">
                <a:solidFill>
                  <a:prstClr val="black"/>
                </a:solidFill>
                <a:latin typeface="Calibri"/>
              </a:rPr>
              <a:t> &amp; </a:t>
            </a:r>
            <a:r>
              <a:rPr lang="en-GB" sz="2200" dirty="0" err="1">
                <a:solidFill>
                  <a:prstClr val="black"/>
                </a:solidFill>
                <a:latin typeface="Calibri"/>
              </a:rPr>
              <a:t>Pellicone</a:t>
            </a:r>
            <a:r>
              <a:rPr lang="en-GB" sz="2200" dirty="0">
                <a:solidFill>
                  <a:prstClr val="black"/>
                </a:solidFill>
                <a:latin typeface="Calibri"/>
              </a:rPr>
              <a:t>, 2014)</a:t>
            </a:r>
          </a:p>
          <a:p>
            <a:pPr marL="0" lvl="0" indent="0">
              <a:buClr>
                <a:srgbClr val="0BD0D9"/>
              </a:buClr>
              <a:buNone/>
            </a:pPr>
            <a:r>
              <a:rPr lang="en-GB" sz="2200" b="1" dirty="0">
                <a:solidFill>
                  <a:prstClr val="black"/>
                </a:solidFill>
                <a:latin typeface="Calibri"/>
              </a:rPr>
              <a:t>4 stages</a:t>
            </a:r>
          </a:p>
          <a:p>
            <a:pPr marL="514350" lvl="0" indent="-514350">
              <a:buClr>
                <a:srgbClr val="0BD0D9"/>
              </a:buClr>
              <a:buFont typeface="+mj-lt"/>
              <a:buAutoNum type="arabicPeriod"/>
            </a:pPr>
            <a:r>
              <a:rPr lang="en-GB" sz="2200" dirty="0">
                <a:solidFill>
                  <a:prstClr val="black"/>
                </a:solidFill>
                <a:latin typeface="Calibri"/>
              </a:rPr>
              <a:t>Definition of area/boundary</a:t>
            </a:r>
          </a:p>
          <a:p>
            <a:pPr marL="514350" lvl="0" indent="-514350">
              <a:buClr>
                <a:srgbClr val="0BD0D9"/>
              </a:buClr>
              <a:buFont typeface="+mj-lt"/>
              <a:buAutoNum type="arabicPeriod"/>
            </a:pPr>
            <a:r>
              <a:rPr lang="en-GB" sz="2200" dirty="0">
                <a:solidFill>
                  <a:prstClr val="black"/>
                </a:solidFill>
                <a:latin typeface="Calibri"/>
              </a:rPr>
              <a:t>Identification of characteristics</a:t>
            </a:r>
          </a:p>
          <a:p>
            <a:pPr marL="514350" lvl="0" indent="-514350">
              <a:buClr>
                <a:srgbClr val="0BD0D9"/>
              </a:buClr>
              <a:buFont typeface="+mj-lt"/>
              <a:buAutoNum type="arabicPeriod"/>
            </a:pPr>
            <a:r>
              <a:rPr lang="en-GB" sz="2200" dirty="0">
                <a:solidFill>
                  <a:prstClr val="black"/>
                </a:solidFill>
                <a:latin typeface="Calibri"/>
              </a:rPr>
              <a:t>Allocation of values</a:t>
            </a:r>
          </a:p>
          <a:p>
            <a:pPr marL="514350" lvl="0" indent="-514350">
              <a:buClr>
                <a:srgbClr val="0BD0D9"/>
              </a:buClr>
              <a:buFont typeface="+mj-lt"/>
              <a:buAutoNum type="arabicPeriod"/>
            </a:pPr>
            <a:r>
              <a:rPr lang="en-GB" sz="2200" dirty="0">
                <a:solidFill>
                  <a:prstClr val="black"/>
                </a:solidFill>
                <a:latin typeface="Calibri"/>
              </a:rPr>
              <a:t>Comparison of ecological and economic/social value</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7" y="1847088"/>
            <a:ext cx="4371914"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391880" y="4805580"/>
            <a:ext cx="4371914" cy="2031325"/>
          </a:xfrm>
          <a:prstGeom prst="rect">
            <a:avLst/>
          </a:prstGeom>
          <a:noFill/>
        </p:spPr>
        <p:txBody>
          <a:bodyPr wrap="square" rtlCol="0">
            <a:spAutoFit/>
          </a:bodyPr>
          <a:lstStyle/>
          <a:p>
            <a:r>
              <a:rPr lang="en-GB" dirty="0">
                <a:solidFill>
                  <a:schemeClr val="tx2">
                    <a:lumMod val="60000"/>
                    <a:lumOff val="40000"/>
                  </a:schemeClr>
                </a:solidFill>
              </a:rPr>
              <a:t>Therefore, a methodological structure was created that was able to comparatively identify environment quality (albeit specifically coastal) which aided decision making processes and development of management strategies (Phillips et al., 2007). </a:t>
            </a:r>
          </a:p>
        </p:txBody>
      </p:sp>
    </p:spTree>
    <p:extLst>
      <p:ext uri="{BB962C8B-B14F-4D97-AF65-F5344CB8AC3E}">
        <p14:creationId xmlns:p14="http://schemas.microsoft.com/office/powerpoint/2010/main" val="10672094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analysis scoring</a:t>
            </a:r>
          </a:p>
        </p:txBody>
      </p:sp>
      <p:pic>
        <p:nvPicPr>
          <p:cNvPr id="522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260" y="1988840"/>
            <a:ext cx="8931576" cy="1872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idx="1"/>
          </p:nvPr>
        </p:nvSpPr>
        <p:spPr/>
        <p:txBody>
          <a:bodyPr/>
          <a:lstStyle/>
          <a:p>
            <a:endParaRPr lang="en-GB" dirty="0"/>
          </a:p>
        </p:txBody>
      </p:sp>
      <p:sp>
        <p:nvSpPr>
          <p:cNvPr id="3" name="Oval 2"/>
          <p:cNvSpPr/>
          <p:nvPr/>
        </p:nvSpPr>
        <p:spPr>
          <a:xfrm>
            <a:off x="6156176" y="2924944"/>
            <a:ext cx="648072" cy="136815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75856" y="4559171"/>
            <a:ext cx="5112568" cy="923330"/>
          </a:xfrm>
          <a:prstGeom prst="rect">
            <a:avLst/>
          </a:prstGeom>
          <a:noFill/>
        </p:spPr>
        <p:txBody>
          <a:bodyPr wrap="square" rtlCol="0">
            <a:spAutoFit/>
          </a:bodyPr>
          <a:lstStyle/>
          <a:p>
            <a:r>
              <a:rPr lang="en-GB" dirty="0">
                <a:solidFill>
                  <a:srgbClr val="FF0000"/>
                </a:solidFill>
              </a:rPr>
              <a:t>Normalised scores are calculated:</a:t>
            </a:r>
          </a:p>
          <a:p>
            <a:r>
              <a:rPr lang="en-GB" dirty="0">
                <a:solidFill>
                  <a:srgbClr val="FF0000"/>
                </a:solidFill>
              </a:rPr>
              <a:t>Actual/ Max / i.e. 7/12=0.583</a:t>
            </a:r>
          </a:p>
          <a:p>
            <a:r>
              <a:rPr lang="en-GB" dirty="0">
                <a:solidFill>
                  <a:schemeClr val="accent6">
                    <a:lumMod val="75000"/>
                  </a:schemeClr>
                </a:solidFill>
              </a:rPr>
              <a:t>(7 is the actual score/ 12 is the maximum)</a:t>
            </a:r>
          </a:p>
        </p:txBody>
      </p:sp>
      <p:cxnSp>
        <p:nvCxnSpPr>
          <p:cNvPr id="7" name="Straight Arrow Connector 6"/>
          <p:cNvCxnSpPr>
            <a:endCxn id="3" idx="3"/>
          </p:cNvCxnSpPr>
          <p:nvPr/>
        </p:nvCxnSpPr>
        <p:spPr>
          <a:xfrm flipV="1">
            <a:off x="6156176" y="4092735"/>
            <a:ext cx="94908" cy="4664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10061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677" y="2132856"/>
            <a:ext cx="8011320" cy="4453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 name="Group 3"/>
          <p:cNvGrpSpPr/>
          <p:nvPr/>
        </p:nvGrpSpPr>
        <p:grpSpPr>
          <a:xfrm>
            <a:off x="-36474" y="7930"/>
            <a:ext cx="9201958" cy="1260621"/>
            <a:chOff x="0" y="332657"/>
            <a:chExt cx="9201958" cy="1260621"/>
          </a:xfrm>
        </p:grpSpPr>
        <p:pic>
          <p:nvPicPr>
            <p:cNvPr id="532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52736"/>
              <a:ext cx="9181899" cy="2880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2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06" y="1351511"/>
              <a:ext cx="9030689" cy="241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2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87" y="332657"/>
              <a:ext cx="9191471" cy="7200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5" name="TextBox 4"/>
          <p:cNvSpPr txBox="1"/>
          <p:nvPr/>
        </p:nvSpPr>
        <p:spPr>
          <a:xfrm>
            <a:off x="4211960" y="1345051"/>
            <a:ext cx="2592288" cy="646331"/>
          </a:xfrm>
          <a:prstGeom prst="rect">
            <a:avLst/>
          </a:prstGeom>
          <a:noFill/>
        </p:spPr>
        <p:txBody>
          <a:bodyPr wrap="square" rtlCol="0">
            <a:spAutoFit/>
          </a:bodyPr>
          <a:lstStyle/>
          <a:p>
            <a:r>
              <a:rPr lang="en-GB" dirty="0">
                <a:solidFill>
                  <a:srgbClr val="FF0000"/>
                </a:solidFill>
              </a:rPr>
              <a:t>These beach scores are plotted on the matrix</a:t>
            </a:r>
          </a:p>
        </p:txBody>
      </p:sp>
      <p:cxnSp>
        <p:nvCxnSpPr>
          <p:cNvPr id="9" name="Straight Arrow Connector 8"/>
          <p:cNvCxnSpPr/>
          <p:nvPr/>
        </p:nvCxnSpPr>
        <p:spPr>
          <a:xfrm flipH="1">
            <a:off x="6876256" y="1268551"/>
            <a:ext cx="432048" cy="187241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2827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normAutofit/>
          </a:bodyPr>
          <a:lstStyle/>
          <a:p>
            <a:r>
              <a:rPr lang="en-GB" dirty="0"/>
              <a:t>Function analysis Exercise</a:t>
            </a:r>
          </a:p>
        </p:txBody>
      </p:sp>
      <p:sp>
        <p:nvSpPr>
          <p:cNvPr id="3" name="Content Placeholder 2"/>
          <p:cNvSpPr>
            <a:spLocks noGrp="1"/>
          </p:cNvSpPr>
          <p:nvPr>
            <p:ph idx="1"/>
          </p:nvPr>
        </p:nvSpPr>
        <p:spPr>
          <a:xfrm>
            <a:off x="395536" y="1560869"/>
            <a:ext cx="8229600" cy="4389120"/>
          </a:xfrm>
        </p:spPr>
        <p:txBody>
          <a:bodyPr/>
          <a:lstStyle/>
          <a:p>
            <a:pPr marL="514350" indent="-514350">
              <a:buFont typeface="+mj-lt"/>
              <a:buAutoNum type="alphaUcPeriod"/>
            </a:pPr>
            <a:r>
              <a:rPr lang="en-GB" dirty="0">
                <a:latin typeface="+mj-lt"/>
              </a:rPr>
              <a:t>Fill in the table (</a:t>
            </a:r>
            <a:r>
              <a:rPr lang="en-GB" dirty="0" err="1">
                <a:latin typeface="+mj-lt"/>
              </a:rPr>
              <a:t>Handout</a:t>
            </a:r>
            <a:r>
              <a:rPr lang="en-GB" dirty="0">
                <a:latin typeface="+mj-lt"/>
              </a:rPr>
              <a:t>)</a:t>
            </a:r>
          </a:p>
          <a:p>
            <a:pPr marL="514350" indent="-514350">
              <a:buFont typeface="+mj-lt"/>
              <a:buAutoNum type="alphaUcPeriod"/>
            </a:pPr>
            <a:r>
              <a:rPr lang="en-GB" dirty="0">
                <a:latin typeface="+mj-lt"/>
              </a:rPr>
              <a:t>Give each indicator a score 1-3 (1 Low - 3 high)</a:t>
            </a:r>
          </a:p>
          <a:p>
            <a:pPr marL="514350" indent="-514350">
              <a:buFont typeface="+mj-lt"/>
              <a:buAutoNum type="alphaUcPeriod"/>
            </a:pPr>
            <a:r>
              <a:rPr lang="en-GB" dirty="0">
                <a:latin typeface="+mj-lt"/>
              </a:rPr>
              <a:t>Plot your total scores on a matrix</a:t>
            </a:r>
          </a:p>
          <a:p>
            <a:pPr marL="514350" indent="-514350">
              <a:buFont typeface="+mj-lt"/>
              <a:buAutoNum type="alphaUcPeriod"/>
            </a:pPr>
            <a:r>
              <a:rPr lang="en-GB" dirty="0">
                <a:latin typeface="+mj-lt"/>
              </a:rPr>
              <a:t>Summarise findings</a:t>
            </a:r>
          </a:p>
          <a:p>
            <a:pPr marL="514350" indent="-514350">
              <a:buFont typeface="+mj-lt"/>
              <a:buAutoNum type="alphaUcPeriod"/>
            </a:pPr>
            <a:r>
              <a:rPr lang="en-GB" dirty="0">
                <a:latin typeface="+mj-lt"/>
              </a:rPr>
              <a:t>Construct a  Shoreline Management Plan for the 4 beach area (flip chart)</a:t>
            </a:r>
          </a:p>
          <a:p>
            <a:pPr marL="514350" indent="-514350">
              <a:buFont typeface="+mj-lt"/>
              <a:buAutoNum type="alphaUcPeriod"/>
            </a:pPr>
            <a:r>
              <a:rPr lang="en-GB" dirty="0">
                <a:latin typeface="+mj-lt"/>
              </a:rPr>
              <a:t>Assess methodology and application of results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4869160"/>
            <a:ext cx="2857500"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60346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a:t>Brief review of FA</a:t>
            </a:r>
          </a:p>
        </p:txBody>
      </p:sp>
      <p:sp>
        <p:nvSpPr>
          <p:cNvPr id="3" name="Content Placeholder 2"/>
          <p:cNvSpPr>
            <a:spLocks noGrp="1"/>
          </p:cNvSpPr>
          <p:nvPr>
            <p:ph idx="1"/>
          </p:nvPr>
        </p:nvSpPr>
        <p:spPr>
          <a:xfrm>
            <a:off x="457200" y="1403648"/>
            <a:ext cx="8229600" cy="5265712"/>
          </a:xfrm>
        </p:spPr>
        <p:txBody>
          <a:bodyPr>
            <a:normAutofit fontScale="77500" lnSpcReduction="20000"/>
          </a:bodyPr>
          <a:lstStyle/>
          <a:p>
            <a:r>
              <a:rPr lang="en-GB" sz="2900" dirty="0">
                <a:latin typeface="+mj-lt"/>
              </a:rPr>
              <a:t>The latest published use of EFA was by </a:t>
            </a:r>
            <a:r>
              <a:rPr lang="en-GB" sz="2900" dirty="0" err="1">
                <a:latin typeface="+mj-lt"/>
              </a:rPr>
              <a:t>Amyot</a:t>
            </a:r>
            <a:r>
              <a:rPr lang="en-GB" sz="2900" dirty="0">
                <a:latin typeface="+mj-lt"/>
              </a:rPr>
              <a:t> and Grant (2014), where </a:t>
            </a:r>
            <a:r>
              <a:rPr lang="en-GB" sz="2900" i="1" dirty="0">
                <a:latin typeface="+mj-lt"/>
              </a:rPr>
              <a:t>“new characteristics…..and merged proxy indicators were proposed in order to reduce the time/data burden associated with EFA”</a:t>
            </a:r>
            <a:r>
              <a:rPr lang="en-GB" sz="2900" dirty="0">
                <a:latin typeface="+mj-lt"/>
              </a:rPr>
              <a:t> (</a:t>
            </a:r>
            <a:r>
              <a:rPr lang="en-GB" sz="2900" dirty="0" err="1">
                <a:latin typeface="+mj-lt"/>
              </a:rPr>
              <a:t>Amyot</a:t>
            </a:r>
            <a:r>
              <a:rPr lang="en-GB" sz="2900" dirty="0">
                <a:latin typeface="+mj-lt"/>
              </a:rPr>
              <a:t> and Grant, 2014: pp. 318). This work also equalled the number of socio-economic and ecological-based indicators to prevent a bias of conservation over development which typically occurred in previous EFA work (van der </a:t>
            </a:r>
            <a:r>
              <a:rPr lang="en-GB" sz="2900" dirty="0" err="1">
                <a:latin typeface="+mj-lt"/>
              </a:rPr>
              <a:t>Weide</a:t>
            </a:r>
            <a:r>
              <a:rPr lang="en-GB" sz="2900" dirty="0">
                <a:latin typeface="+mj-lt"/>
              </a:rPr>
              <a:t> et al., 1999; </a:t>
            </a:r>
            <a:r>
              <a:rPr lang="en-GB" sz="2900" dirty="0" err="1">
                <a:latin typeface="+mj-lt"/>
              </a:rPr>
              <a:t>Micallef</a:t>
            </a:r>
            <a:r>
              <a:rPr lang="en-GB" sz="2900" dirty="0">
                <a:latin typeface="+mj-lt"/>
              </a:rPr>
              <a:t> and Williams, 2003; Phillips et al., 2007).  </a:t>
            </a:r>
          </a:p>
          <a:p>
            <a:pPr marL="0" indent="0">
              <a:buNone/>
            </a:pPr>
            <a:r>
              <a:rPr lang="en-GB" sz="2900" dirty="0">
                <a:latin typeface="+mj-lt"/>
              </a:rPr>
              <a:t> </a:t>
            </a:r>
          </a:p>
          <a:p>
            <a:pPr marL="0" indent="0">
              <a:buNone/>
            </a:pPr>
            <a:endParaRPr lang="en-GB" sz="2900" dirty="0">
              <a:latin typeface="+mj-lt"/>
            </a:endParaRPr>
          </a:p>
          <a:p>
            <a:r>
              <a:rPr lang="en-GB" sz="2900" dirty="0">
                <a:solidFill>
                  <a:schemeClr val="accent1">
                    <a:lumMod val="75000"/>
                  </a:schemeClr>
                </a:solidFill>
                <a:latin typeface="+mj-lt"/>
              </a:rPr>
              <a:t>Although this simplified approach provided a more balanced outcome in terms of scoring, the reduced number of indicators used (20 opposed to 53 by Phillips et al, 2007) led to coarser results. The use of proxy indicators where hard biological and environmental data was unavailable also led to increasing uncertainty associated with environmental quality evaluations (</a:t>
            </a:r>
            <a:r>
              <a:rPr lang="en-GB" sz="2900" dirty="0" err="1">
                <a:solidFill>
                  <a:schemeClr val="accent1">
                    <a:lumMod val="75000"/>
                  </a:schemeClr>
                </a:solidFill>
                <a:latin typeface="+mj-lt"/>
              </a:rPr>
              <a:t>Amyot</a:t>
            </a:r>
            <a:r>
              <a:rPr lang="en-GB" sz="2900" dirty="0">
                <a:solidFill>
                  <a:schemeClr val="accent1">
                    <a:lumMod val="75000"/>
                  </a:schemeClr>
                </a:solidFill>
                <a:latin typeface="+mj-lt"/>
              </a:rPr>
              <a:t> and Grant, 2014). </a:t>
            </a:r>
          </a:p>
          <a:p>
            <a:pPr marL="0" indent="0">
              <a:buNone/>
            </a:pPr>
            <a:endParaRPr lang="en-GB" sz="2900" dirty="0">
              <a:latin typeface="+mj-lt"/>
            </a:endParaRPr>
          </a:p>
          <a:p>
            <a:endParaRPr lang="en-GB" dirty="0"/>
          </a:p>
        </p:txBody>
      </p:sp>
    </p:spTree>
    <p:extLst>
      <p:ext uri="{BB962C8B-B14F-4D97-AF65-F5344CB8AC3E}">
        <p14:creationId xmlns:p14="http://schemas.microsoft.com/office/powerpoint/2010/main" val="81983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a:t>Brief review of FA</a:t>
            </a:r>
          </a:p>
        </p:txBody>
      </p:sp>
      <p:sp>
        <p:nvSpPr>
          <p:cNvPr id="3" name="Content Placeholder 2"/>
          <p:cNvSpPr>
            <a:spLocks noGrp="1"/>
          </p:cNvSpPr>
          <p:nvPr>
            <p:ph idx="1"/>
          </p:nvPr>
        </p:nvSpPr>
        <p:spPr>
          <a:xfrm>
            <a:off x="457200" y="1403648"/>
            <a:ext cx="8229600" cy="5265712"/>
          </a:xfrm>
        </p:spPr>
        <p:txBody>
          <a:bodyPr>
            <a:normAutofit fontScale="70000" lnSpcReduction="20000"/>
          </a:bodyPr>
          <a:lstStyle/>
          <a:p>
            <a:pPr marL="0" indent="0">
              <a:buNone/>
            </a:pPr>
            <a:endParaRPr lang="en-GB" sz="2900" dirty="0">
              <a:latin typeface="+mj-lt"/>
            </a:endParaRPr>
          </a:p>
          <a:p>
            <a:r>
              <a:rPr lang="en-GB" sz="2900" dirty="0">
                <a:solidFill>
                  <a:schemeClr val="accent1">
                    <a:lumMod val="75000"/>
                  </a:schemeClr>
                </a:solidFill>
                <a:latin typeface="+mj-lt"/>
              </a:rPr>
              <a:t>Early EFA work by Van der </a:t>
            </a:r>
            <a:r>
              <a:rPr lang="en-GB" sz="2900" dirty="0" err="1">
                <a:solidFill>
                  <a:schemeClr val="accent1">
                    <a:lumMod val="75000"/>
                  </a:schemeClr>
                </a:solidFill>
                <a:latin typeface="+mj-lt"/>
              </a:rPr>
              <a:t>Weide</a:t>
            </a:r>
            <a:r>
              <a:rPr lang="en-GB" sz="2900" dirty="0">
                <a:solidFill>
                  <a:schemeClr val="accent1">
                    <a:lumMod val="75000"/>
                  </a:schemeClr>
                </a:solidFill>
                <a:latin typeface="+mj-lt"/>
              </a:rPr>
              <a:t> (1999) and </a:t>
            </a:r>
            <a:r>
              <a:rPr lang="en-GB" sz="2900" dirty="0" err="1">
                <a:solidFill>
                  <a:schemeClr val="accent1">
                    <a:lumMod val="75000"/>
                  </a:schemeClr>
                </a:solidFill>
                <a:latin typeface="+mj-lt"/>
              </a:rPr>
              <a:t>Micallef</a:t>
            </a:r>
            <a:r>
              <a:rPr lang="en-GB" sz="2900" dirty="0">
                <a:solidFill>
                  <a:schemeClr val="accent1">
                    <a:lumMod val="75000"/>
                  </a:schemeClr>
                </a:solidFill>
                <a:latin typeface="+mj-lt"/>
              </a:rPr>
              <a:t> and Williams (2003) used a scoring system of 1 to 3 to evaluate indicator quality. Later work by Phillips et al. (2007) and </a:t>
            </a:r>
            <a:r>
              <a:rPr lang="en-GB" sz="2900" dirty="0" err="1">
                <a:solidFill>
                  <a:schemeClr val="accent1">
                    <a:lumMod val="75000"/>
                  </a:schemeClr>
                </a:solidFill>
                <a:latin typeface="+mj-lt"/>
              </a:rPr>
              <a:t>Amyot</a:t>
            </a:r>
            <a:r>
              <a:rPr lang="en-GB" sz="2900" dirty="0">
                <a:solidFill>
                  <a:schemeClr val="accent1">
                    <a:lumMod val="75000"/>
                  </a:schemeClr>
                </a:solidFill>
                <a:latin typeface="+mj-lt"/>
              </a:rPr>
              <a:t> and Grant (2014) modified the scale to 1 to 5 to increase accuracy of description. </a:t>
            </a:r>
          </a:p>
          <a:p>
            <a:pPr marL="0" indent="0">
              <a:buNone/>
            </a:pPr>
            <a:endParaRPr lang="en-GB" sz="2900" dirty="0">
              <a:latin typeface="+mj-lt"/>
            </a:endParaRPr>
          </a:p>
          <a:p>
            <a:r>
              <a:rPr lang="en-GB" sz="2900" dirty="0">
                <a:latin typeface="+mj-lt"/>
              </a:rPr>
              <a:t>Most checklist and rating schemes are open to criticism with regard to subjectivity and weighting, particularly in aesthetics where surveyor’s views tend to dominate. However, the inbuilt flexibility of checklists allow them to be helpful in planning and decision making (Leopold, 1969).  </a:t>
            </a:r>
          </a:p>
          <a:p>
            <a:endParaRPr lang="en-GB" sz="2900" dirty="0">
              <a:latin typeface="+mj-lt"/>
            </a:endParaRPr>
          </a:p>
          <a:p>
            <a:r>
              <a:rPr lang="en-GB" sz="2900" dirty="0">
                <a:solidFill>
                  <a:schemeClr val="accent1">
                    <a:lumMod val="75000"/>
                  </a:schemeClr>
                </a:solidFill>
                <a:latin typeface="+mj-lt"/>
              </a:rPr>
              <a:t>Despite the previously successful application of the EFA framework, the absence of accurate local environmental data remains the biggest obstacle to scientifically objective analysis (</a:t>
            </a:r>
            <a:r>
              <a:rPr lang="en-GB" sz="2900" dirty="0" err="1">
                <a:solidFill>
                  <a:schemeClr val="accent1">
                    <a:lumMod val="75000"/>
                  </a:schemeClr>
                </a:solidFill>
                <a:latin typeface="+mj-lt"/>
              </a:rPr>
              <a:t>Amyot</a:t>
            </a:r>
            <a:r>
              <a:rPr lang="en-GB" sz="2900" dirty="0">
                <a:solidFill>
                  <a:schemeClr val="accent1">
                    <a:lumMod val="75000"/>
                  </a:schemeClr>
                </a:solidFill>
                <a:latin typeface="+mj-lt"/>
              </a:rPr>
              <a:t> and Grant, 2014). Furthermore, the lack of quantitative data for indicators was identified as a weakness in earlier EFA work (Phillips et al., 2007).  </a:t>
            </a:r>
          </a:p>
          <a:p>
            <a:pPr marL="0" indent="0">
              <a:buNone/>
            </a:pPr>
            <a:endParaRPr lang="en-GB" sz="2900" dirty="0">
              <a:latin typeface="+mj-lt"/>
            </a:endParaRPr>
          </a:p>
          <a:p>
            <a:r>
              <a:rPr lang="en-GB" sz="2900" dirty="0">
                <a:latin typeface="+mj-lt"/>
              </a:rPr>
              <a:t>Achieving scientific objectivity appears to be a weakness in all conflict assessment work.</a:t>
            </a:r>
          </a:p>
          <a:p>
            <a:endParaRPr lang="en-GB" dirty="0"/>
          </a:p>
        </p:txBody>
      </p:sp>
    </p:spTree>
    <p:extLst>
      <p:ext uri="{BB962C8B-B14F-4D97-AF65-F5344CB8AC3E}">
        <p14:creationId xmlns:p14="http://schemas.microsoft.com/office/powerpoint/2010/main" val="328039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1000"/>
                                        <p:tgtEl>
                                          <p:spTgt spid="3">
                                            <p:txEl>
                                              <p:pRg st="7" end="7"/>
                                            </p:txEl>
                                          </p:spTgt>
                                        </p:tgtEl>
                                      </p:cBhvr>
                                    </p:animEffect>
                                    <p:anim calcmode="lin" valueType="num">
                                      <p:cBhvr>
                                        <p:cTn id="2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wipe(down)">
                                      <p:cBhvr>
                                        <p:cTn id="29" dur="580">
                                          <p:stCondLst>
                                            <p:cond delay="0"/>
                                          </p:stCondLst>
                                        </p:cTn>
                                        <p:tgtEl>
                                          <p:spTgt spid="3">
                                            <p:txEl>
                                              <p:pRg st="1" end="1"/>
                                            </p:txEl>
                                          </p:spTgt>
                                        </p:tgtEl>
                                      </p:cBhvr>
                                    </p:animEffect>
                                    <p:anim calcmode="lin" valueType="num">
                                      <p:cBhvr>
                                        <p:cTn id="30"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1" end="1"/>
                                            </p:txEl>
                                          </p:spTgt>
                                        </p:tgtEl>
                                      </p:cBhvr>
                                      <p:to x="100000" y="60000"/>
                                    </p:animScale>
                                    <p:animScale>
                                      <p:cBhvr>
                                        <p:cTn id="36" dur="166" decel="50000">
                                          <p:stCondLst>
                                            <p:cond delay="676"/>
                                          </p:stCondLst>
                                        </p:cTn>
                                        <p:tgtEl>
                                          <p:spTgt spid="3">
                                            <p:txEl>
                                              <p:pRg st="1" end="1"/>
                                            </p:txEl>
                                          </p:spTgt>
                                        </p:tgtEl>
                                      </p:cBhvr>
                                      <p:to x="100000" y="100000"/>
                                    </p:animScale>
                                    <p:animScale>
                                      <p:cBhvr>
                                        <p:cTn id="37" dur="26">
                                          <p:stCondLst>
                                            <p:cond delay="1312"/>
                                          </p:stCondLst>
                                        </p:cTn>
                                        <p:tgtEl>
                                          <p:spTgt spid="3">
                                            <p:txEl>
                                              <p:pRg st="1" end="1"/>
                                            </p:txEl>
                                          </p:spTgt>
                                        </p:tgtEl>
                                      </p:cBhvr>
                                      <p:to x="100000" y="80000"/>
                                    </p:animScale>
                                    <p:animScale>
                                      <p:cBhvr>
                                        <p:cTn id="38" dur="166" decel="50000">
                                          <p:stCondLst>
                                            <p:cond delay="1338"/>
                                          </p:stCondLst>
                                        </p:cTn>
                                        <p:tgtEl>
                                          <p:spTgt spid="3">
                                            <p:txEl>
                                              <p:pRg st="1" end="1"/>
                                            </p:txEl>
                                          </p:spTgt>
                                        </p:tgtEl>
                                      </p:cBhvr>
                                      <p:to x="100000" y="100000"/>
                                    </p:animScale>
                                    <p:animScale>
                                      <p:cBhvr>
                                        <p:cTn id="39" dur="26">
                                          <p:stCondLst>
                                            <p:cond delay="1642"/>
                                          </p:stCondLst>
                                        </p:cTn>
                                        <p:tgtEl>
                                          <p:spTgt spid="3">
                                            <p:txEl>
                                              <p:pRg st="1" end="1"/>
                                            </p:txEl>
                                          </p:spTgt>
                                        </p:tgtEl>
                                      </p:cBhvr>
                                      <p:to x="100000" y="90000"/>
                                    </p:animScale>
                                    <p:animScale>
                                      <p:cBhvr>
                                        <p:cTn id="40" dur="166" decel="50000">
                                          <p:stCondLst>
                                            <p:cond delay="1668"/>
                                          </p:stCondLst>
                                        </p:cTn>
                                        <p:tgtEl>
                                          <p:spTgt spid="3">
                                            <p:txEl>
                                              <p:pRg st="1" end="1"/>
                                            </p:txEl>
                                          </p:spTgt>
                                        </p:tgtEl>
                                      </p:cBhvr>
                                      <p:to x="100000" y="100000"/>
                                    </p:animScale>
                                    <p:animScale>
                                      <p:cBhvr>
                                        <p:cTn id="41" dur="26">
                                          <p:stCondLst>
                                            <p:cond delay="1808"/>
                                          </p:stCondLst>
                                        </p:cTn>
                                        <p:tgtEl>
                                          <p:spTgt spid="3">
                                            <p:txEl>
                                              <p:pRg st="1" end="1"/>
                                            </p:txEl>
                                          </p:spTgt>
                                        </p:tgtEl>
                                      </p:cBhvr>
                                      <p:to x="100000" y="95000"/>
                                    </p:animScale>
                                    <p:animScale>
                                      <p:cBhvr>
                                        <p:cTn id="42" dur="166" decel="50000">
                                          <p:stCondLst>
                                            <p:cond delay="1834"/>
                                          </p:stCondLst>
                                        </p:cTn>
                                        <p:tgtEl>
                                          <p:spTgt spid="3">
                                            <p:txEl>
                                              <p:pRg st="1" end="1"/>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wipe(down)">
                                      <p:cBhvr>
                                        <p:cTn id="47" dur="580">
                                          <p:stCondLst>
                                            <p:cond delay="0"/>
                                          </p:stCondLst>
                                        </p:cTn>
                                        <p:tgtEl>
                                          <p:spTgt spid="3">
                                            <p:txEl>
                                              <p:pRg st="3" end="3"/>
                                            </p:txEl>
                                          </p:spTgt>
                                        </p:tgtEl>
                                      </p:cBhvr>
                                    </p:animEffect>
                                    <p:anim calcmode="lin" valueType="num">
                                      <p:cBhvr>
                                        <p:cTn id="48"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3" end="3"/>
                                            </p:txEl>
                                          </p:spTgt>
                                        </p:tgtEl>
                                      </p:cBhvr>
                                      <p:to x="100000" y="60000"/>
                                    </p:animScale>
                                    <p:animScale>
                                      <p:cBhvr>
                                        <p:cTn id="54" dur="166" decel="50000">
                                          <p:stCondLst>
                                            <p:cond delay="676"/>
                                          </p:stCondLst>
                                        </p:cTn>
                                        <p:tgtEl>
                                          <p:spTgt spid="3">
                                            <p:txEl>
                                              <p:pRg st="3" end="3"/>
                                            </p:txEl>
                                          </p:spTgt>
                                        </p:tgtEl>
                                      </p:cBhvr>
                                      <p:to x="100000" y="100000"/>
                                    </p:animScale>
                                    <p:animScale>
                                      <p:cBhvr>
                                        <p:cTn id="55" dur="26">
                                          <p:stCondLst>
                                            <p:cond delay="1312"/>
                                          </p:stCondLst>
                                        </p:cTn>
                                        <p:tgtEl>
                                          <p:spTgt spid="3">
                                            <p:txEl>
                                              <p:pRg st="3" end="3"/>
                                            </p:txEl>
                                          </p:spTgt>
                                        </p:tgtEl>
                                      </p:cBhvr>
                                      <p:to x="100000" y="80000"/>
                                    </p:animScale>
                                    <p:animScale>
                                      <p:cBhvr>
                                        <p:cTn id="56" dur="166" decel="50000">
                                          <p:stCondLst>
                                            <p:cond delay="1338"/>
                                          </p:stCondLst>
                                        </p:cTn>
                                        <p:tgtEl>
                                          <p:spTgt spid="3">
                                            <p:txEl>
                                              <p:pRg st="3" end="3"/>
                                            </p:txEl>
                                          </p:spTgt>
                                        </p:tgtEl>
                                      </p:cBhvr>
                                      <p:to x="100000" y="100000"/>
                                    </p:animScale>
                                    <p:animScale>
                                      <p:cBhvr>
                                        <p:cTn id="57" dur="26">
                                          <p:stCondLst>
                                            <p:cond delay="1642"/>
                                          </p:stCondLst>
                                        </p:cTn>
                                        <p:tgtEl>
                                          <p:spTgt spid="3">
                                            <p:txEl>
                                              <p:pRg st="3" end="3"/>
                                            </p:txEl>
                                          </p:spTgt>
                                        </p:tgtEl>
                                      </p:cBhvr>
                                      <p:to x="100000" y="90000"/>
                                    </p:animScale>
                                    <p:animScale>
                                      <p:cBhvr>
                                        <p:cTn id="58" dur="166" decel="50000">
                                          <p:stCondLst>
                                            <p:cond delay="1668"/>
                                          </p:stCondLst>
                                        </p:cTn>
                                        <p:tgtEl>
                                          <p:spTgt spid="3">
                                            <p:txEl>
                                              <p:pRg st="3" end="3"/>
                                            </p:txEl>
                                          </p:spTgt>
                                        </p:tgtEl>
                                      </p:cBhvr>
                                      <p:to x="100000" y="100000"/>
                                    </p:animScale>
                                    <p:animScale>
                                      <p:cBhvr>
                                        <p:cTn id="59" dur="26">
                                          <p:stCondLst>
                                            <p:cond delay="1808"/>
                                          </p:stCondLst>
                                        </p:cTn>
                                        <p:tgtEl>
                                          <p:spTgt spid="3">
                                            <p:txEl>
                                              <p:pRg st="3" end="3"/>
                                            </p:txEl>
                                          </p:spTgt>
                                        </p:tgtEl>
                                      </p:cBhvr>
                                      <p:to x="100000" y="95000"/>
                                    </p:animScale>
                                    <p:animScale>
                                      <p:cBhvr>
                                        <p:cTn id="60" dur="166" decel="50000">
                                          <p:stCondLst>
                                            <p:cond delay="1834"/>
                                          </p:stCondLst>
                                        </p:cTn>
                                        <p:tgtEl>
                                          <p:spTgt spid="3">
                                            <p:txEl>
                                              <p:pRg st="3" end="3"/>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5" end="5"/>
                                            </p:txEl>
                                          </p:spTgt>
                                        </p:tgtEl>
                                        <p:attrNameLst>
                                          <p:attrName>style.visibility</p:attrName>
                                        </p:attrNameLst>
                                      </p:cBhvr>
                                      <p:to>
                                        <p:strVal val="visible"/>
                                      </p:to>
                                    </p:set>
                                    <p:animEffect transition="in" filter="wipe(down)">
                                      <p:cBhvr>
                                        <p:cTn id="65" dur="580">
                                          <p:stCondLst>
                                            <p:cond delay="0"/>
                                          </p:stCondLst>
                                        </p:cTn>
                                        <p:tgtEl>
                                          <p:spTgt spid="3">
                                            <p:txEl>
                                              <p:pRg st="5" end="5"/>
                                            </p:txEl>
                                          </p:spTgt>
                                        </p:tgtEl>
                                      </p:cBhvr>
                                    </p:animEffect>
                                    <p:anim calcmode="lin" valueType="num">
                                      <p:cBhvr>
                                        <p:cTn id="6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5" end="5"/>
                                            </p:txEl>
                                          </p:spTgt>
                                        </p:tgtEl>
                                      </p:cBhvr>
                                      <p:to x="100000" y="60000"/>
                                    </p:animScale>
                                    <p:animScale>
                                      <p:cBhvr>
                                        <p:cTn id="72" dur="166" decel="50000">
                                          <p:stCondLst>
                                            <p:cond delay="676"/>
                                          </p:stCondLst>
                                        </p:cTn>
                                        <p:tgtEl>
                                          <p:spTgt spid="3">
                                            <p:txEl>
                                              <p:pRg st="5" end="5"/>
                                            </p:txEl>
                                          </p:spTgt>
                                        </p:tgtEl>
                                      </p:cBhvr>
                                      <p:to x="100000" y="100000"/>
                                    </p:animScale>
                                    <p:animScale>
                                      <p:cBhvr>
                                        <p:cTn id="73" dur="26">
                                          <p:stCondLst>
                                            <p:cond delay="1312"/>
                                          </p:stCondLst>
                                        </p:cTn>
                                        <p:tgtEl>
                                          <p:spTgt spid="3">
                                            <p:txEl>
                                              <p:pRg st="5" end="5"/>
                                            </p:txEl>
                                          </p:spTgt>
                                        </p:tgtEl>
                                      </p:cBhvr>
                                      <p:to x="100000" y="80000"/>
                                    </p:animScale>
                                    <p:animScale>
                                      <p:cBhvr>
                                        <p:cTn id="74" dur="166" decel="50000">
                                          <p:stCondLst>
                                            <p:cond delay="1338"/>
                                          </p:stCondLst>
                                        </p:cTn>
                                        <p:tgtEl>
                                          <p:spTgt spid="3">
                                            <p:txEl>
                                              <p:pRg st="5" end="5"/>
                                            </p:txEl>
                                          </p:spTgt>
                                        </p:tgtEl>
                                      </p:cBhvr>
                                      <p:to x="100000" y="100000"/>
                                    </p:animScale>
                                    <p:animScale>
                                      <p:cBhvr>
                                        <p:cTn id="75" dur="26">
                                          <p:stCondLst>
                                            <p:cond delay="1642"/>
                                          </p:stCondLst>
                                        </p:cTn>
                                        <p:tgtEl>
                                          <p:spTgt spid="3">
                                            <p:txEl>
                                              <p:pRg st="5" end="5"/>
                                            </p:txEl>
                                          </p:spTgt>
                                        </p:tgtEl>
                                      </p:cBhvr>
                                      <p:to x="100000" y="90000"/>
                                    </p:animScale>
                                    <p:animScale>
                                      <p:cBhvr>
                                        <p:cTn id="76" dur="166" decel="50000">
                                          <p:stCondLst>
                                            <p:cond delay="1668"/>
                                          </p:stCondLst>
                                        </p:cTn>
                                        <p:tgtEl>
                                          <p:spTgt spid="3">
                                            <p:txEl>
                                              <p:pRg st="5" end="5"/>
                                            </p:txEl>
                                          </p:spTgt>
                                        </p:tgtEl>
                                      </p:cBhvr>
                                      <p:to x="100000" y="100000"/>
                                    </p:animScale>
                                    <p:animScale>
                                      <p:cBhvr>
                                        <p:cTn id="77" dur="26">
                                          <p:stCondLst>
                                            <p:cond delay="1808"/>
                                          </p:stCondLst>
                                        </p:cTn>
                                        <p:tgtEl>
                                          <p:spTgt spid="3">
                                            <p:txEl>
                                              <p:pRg st="5" end="5"/>
                                            </p:txEl>
                                          </p:spTgt>
                                        </p:tgtEl>
                                      </p:cBhvr>
                                      <p:to x="100000" y="95000"/>
                                    </p:animScale>
                                    <p:animScale>
                                      <p:cBhvr>
                                        <p:cTn id="78" dur="166" decel="50000">
                                          <p:stCondLst>
                                            <p:cond delay="1834"/>
                                          </p:stCondLst>
                                        </p:cTn>
                                        <p:tgtEl>
                                          <p:spTgt spid="3">
                                            <p:txEl>
                                              <p:pRg st="5" end="5"/>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7" end="7"/>
                                            </p:txEl>
                                          </p:spTgt>
                                        </p:tgtEl>
                                        <p:attrNameLst>
                                          <p:attrName>style.visibility</p:attrName>
                                        </p:attrNameLst>
                                      </p:cBhvr>
                                      <p:to>
                                        <p:strVal val="visible"/>
                                      </p:to>
                                    </p:set>
                                    <p:animEffect transition="in" filter="wipe(down)">
                                      <p:cBhvr>
                                        <p:cTn id="83" dur="580">
                                          <p:stCondLst>
                                            <p:cond delay="0"/>
                                          </p:stCondLst>
                                        </p:cTn>
                                        <p:tgtEl>
                                          <p:spTgt spid="3">
                                            <p:txEl>
                                              <p:pRg st="7" end="7"/>
                                            </p:txEl>
                                          </p:spTgt>
                                        </p:tgtEl>
                                      </p:cBhvr>
                                    </p:animEffect>
                                    <p:anim calcmode="lin" valueType="num">
                                      <p:cBhvr>
                                        <p:cTn id="8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7" end="7"/>
                                            </p:txEl>
                                          </p:spTgt>
                                        </p:tgtEl>
                                      </p:cBhvr>
                                      <p:to x="100000" y="60000"/>
                                    </p:animScale>
                                    <p:animScale>
                                      <p:cBhvr>
                                        <p:cTn id="90" dur="166" decel="50000">
                                          <p:stCondLst>
                                            <p:cond delay="676"/>
                                          </p:stCondLst>
                                        </p:cTn>
                                        <p:tgtEl>
                                          <p:spTgt spid="3">
                                            <p:txEl>
                                              <p:pRg st="7" end="7"/>
                                            </p:txEl>
                                          </p:spTgt>
                                        </p:tgtEl>
                                      </p:cBhvr>
                                      <p:to x="100000" y="100000"/>
                                    </p:animScale>
                                    <p:animScale>
                                      <p:cBhvr>
                                        <p:cTn id="91" dur="26">
                                          <p:stCondLst>
                                            <p:cond delay="1312"/>
                                          </p:stCondLst>
                                        </p:cTn>
                                        <p:tgtEl>
                                          <p:spTgt spid="3">
                                            <p:txEl>
                                              <p:pRg st="7" end="7"/>
                                            </p:txEl>
                                          </p:spTgt>
                                        </p:tgtEl>
                                      </p:cBhvr>
                                      <p:to x="100000" y="80000"/>
                                    </p:animScale>
                                    <p:animScale>
                                      <p:cBhvr>
                                        <p:cTn id="92" dur="166" decel="50000">
                                          <p:stCondLst>
                                            <p:cond delay="1338"/>
                                          </p:stCondLst>
                                        </p:cTn>
                                        <p:tgtEl>
                                          <p:spTgt spid="3">
                                            <p:txEl>
                                              <p:pRg st="7" end="7"/>
                                            </p:txEl>
                                          </p:spTgt>
                                        </p:tgtEl>
                                      </p:cBhvr>
                                      <p:to x="100000" y="100000"/>
                                    </p:animScale>
                                    <p:animScale>
                                      <p:cBhvr>
                                        <p:cTn id="93" dur="26">
                                          <p:stCondLst>
                                            <p:cond delay="1642"/>
                                          </p:stCondLst>
                                        </p:cTn>
                                        <p:tgtEl>
                                          <p:spTgt spid="3">
                                            <p:txEl>
                                              <p:pRg st="7" end="7"/>
                                            </p:txEl>
                                          </p:spTgt>
                                        </p:tgtEl>
                                      </p:cBhvr>
                                      <p:to x="100000" y="90000"/>
                                    </p:animScale>
                                    <p:animScale>
                                      <p:cBhvr>
                                        <p:cTn id="94" dur="166" decel="50000">
                                          <p:stCondLst>
                                            <p:cond delay="1668"/>
                                          </p:stCondLst>
                                        </p:cTn>
                                        <p:tgtEl>
                                          <p:spTgt spid="3">
                                            <p:txEl>
                                              <p:pRg st="7" end="7"/>
                                            </p:txEl>
                                          </p:spTgt>
                                        </p:tgtEl>
                                      </p:cBhvr>
                                      <p:to x="100000" y="100000"/>
                                    </p:animScale>
                                    <p:animScale>
                                      <p:cBhvr>
                                        <p:cTn id="95" dur="26">
                                          <p:stCondLst>
                                            <p:cond delay="1808"/>
                                          </p:stCondLst>
                                        </p:cTn>
                                        <p:tgtEl>
                                          <p:spTgt spid="3">
                                            <p:txEl>
                                              <p:pRg st="7" end="7"/>
                                            </p:txEl>
                                          </p:spTgt>
                                        </p:tgtEl>
                                      </p:cBhvr>
                                      <p:to x="100000" y="95000"/>
                                    </p:animScale>
                                    <p:animScale>
                                      <p:cBhvr>
                                        <p:cTn id="9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think of FA?</a:t>
            </a:r>
          </a:p>
        </p:txBody>
      </p:sp>
      <p:sp>
        <p:nvSpPr>
          <p:cNvPr id="3" name="Content Placeholder 2"/>
          <p:cNvSpPr>
            <a:spLocks noGrp="1"/>
          </p:cNvSpPr>
          <p:nvPr>
            <p:ph idx="1"/>
          </p:nvPr>
        </p:nvSpPr>
        <p:spPr/>
        <p:txBody>
          <a:bodyPr>
            <a:normAutofit/>
          </a:bodyPr>
          <a:lstStyle/>
          <a:p>
            <a:pPr marL="850392" lvl="1" indent="-457200">
              <a:buClr>
                <a:srgbClr val="0F6FC6"/>
              </a:buClr>
              <a:buFont typeface="+mj-lt"/>
              <a:buAutoNum type="arabicPeriod"/>
            </a:pPr>
            <a:r>
              <a:rPr lang="en-GB" sz="2800" dirty="0">
                <a:solidFill>
                  <a:prstClr val="black"/>
                </a:solidFill>
                <a:latin typeface="Calibri"/>
              </a:rPr>
              <a:t>Is </a:t>
            </a:r>
            <a:r>
              <a:rPr lang="en-GB" sz="2800" dirty="0">
                <a:solidFill>
                  <a:srgbClr val="0070C0"/>
                </a:solidFill>
                <a:latin typeface="Calibri"/>
              </a:rPr>
              <a:t>sustainability</a:t>
            </a:r>
            <a:r>
              <a:rPr lang="en-GB" sz="2800" dirty="0">
                <a:solidFill>
                  <a:prstClr val="black"/>
                </a:solidFill>
                <a:latin typeface="Calibri"/>
              </a:rPr>
              <a:t> an issue? Why? How?</a:t>
            </a:r>
          </a:p>
          <a:p>
            <a:pPr marL="850392" lvl="1" indent="-457200">
              <a:buClr>
                <a:srgbClr val="0F6FC6"/>
              </a:buClr>
              <a:buFont typeface="+mj-lt"/>
              <a:buAutoNum type="arabicPeriod"/>
            </a:pPr>
            <a:r>
              <a:rPr lang="en-GB" sz="2800" dirty="0">
                <a:solidFill>
                  <a:prstClr val="black"/>
                </a:solidFill>
                <a:latin typeface="Calibri"/>
              </a:rPr>
              <a:t>Is an understanding of function important for </a:t>
            </a:r>
            <a:r>
              <a:rPr lang="en-GB" sz="2800" dirty="0">
                <a:solidFill>
                  <a:srgbClr val="0070C0"/>
                </a:solidFill>
                <a:latin typeface="Calibri"/>
              </a:rPr>
              <a:t>CZM plans</a:t>
            </a:r>
            <a:r>
              <a:rPr lang="en-GB" sz="2800" dirty="0">
                <a:solidFill>
                  <a:prstClr val="black"/>
                </a:solidFill>
                <a:latin typeface="Calibri"/>
              </a:rPr>
              <a:t>?</a:t>
            </a:r>
          </a:p>
          <a:p>
            <a:pPr marL="850392" lvl="1" indent="-457200">
              <a:buClr>
                <a:srgbClr val="0F6FC6"/>
              </a:buClr>
              <a:buFont typeface="+mj-lt"/>
              <a:buAutoNum type="arabicPeriod"/>
            </a:pPr>
            <a:r>
              <a:rPr lang="en-GB" sz="2800" dirty="0">
                <a:solidFill>
                  <a:prstClr val="black"/>
                </a:solidFill>
                <a:latin typeface="Calibri"/>
              </a:rPr>
              <a:t>Is an understanding of </a:t>
            </a:r>
            <a:r>
              <a:rPr lang="en-GB" sz="2800" i="1" dirty="0">
                <a:solidFill>
                  <a:prstClr val="black"/>
                </a:solidFill>
                <a:latin typeface="Calibri"/>
              </a:rPr>
              <a:t>value</a:t>
            </a:r>
            <a:r>
              <a:rPr lang="en-GB" sz="2800" dirty="0">
                <a:solidFill>
                  <a:prstClr val="black"/>
                </a:solidFill>
                <a:latin typeface="Calibri"/>
              </a:rPr>
              <a:t> important for CZM plans?  How?</a:t>
            </a:r>
          </a:p>
        </p:txBody>
      </p:sp>
    </p:spTree>
    <p:extLst>
      <p:ext uri="{BB962C8B-B14F-4D97-AF65-F5344CB8AC3E}">
        <p14:creationId xmlns:p14="http://schemas.microsoft.com/office/powerpoint/2010/main" val="13028622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wansea Bay"/>
          <p:cNvPicPr>
            <a:picLocks noChangeAspect="1" noChangeArrowheads="1"/>
          </p:cNvPicPr>
          <p:nvPr/>
        </p:nvPicPr>
        <p:blipFill>
          <a:blip r:embed="rId2"/>
          <a:srcRect/>
          <a:stretch>
            <a:fillRect/>
          </a:stretch>
        </p:blipFill>
        <p:spPr bwMode="auto">
          <a:xfrm>
            <a:off x="2743200" y="1905000"/>
            <a:ext cx="6400800" cy="4308475"/>
          </a:xfrm>
          <a:prstGeom prst="rect">
            <a:avLst/>
          </a:prstGeom>
          <a:noFill/>
          <a:ln w="9525">
            <a:noFill/>
            <a:miter lim="800000"/>
            <a:headEnd/>
            <a:tailEnd/>
          </a:ln>
        </p:spPr>
      </p:pic>
      <p:sp>
        <p:nvSpPr>
          <p:cNvPr id="26627" name="Rectangle 3"/>
          <p:cNvSpPr>
            <a:spLocks noGrp="1" noChangeArrowheads="1"/>
          </p:cNvSpPr>
          <p:nvPr>
            <p:ph type="title"/>
          </p:nvPr>
        </p:nvSpPr>
        <p:spPr>
          <a:xfrm>
            <a:off x="2667000" y="292100"/>
            <a:ext cx="6019800" cy="1384300"/>
          </a:xfrm>
        </p:spPr>
        <p:txBody>
          <a:bodyPr>
            <a:normAutofit fontScale="90000"/>
          </a:bodyPr>
          <a:lstStyle/>
          <a:p>
            <a:pPr algn="r" eaLnBrk="1" hangingPunct="1">
              <a:defRPr/>
            </a:pPr>
            <a:r>
              <a:rPr lang="en-GB" dirty="0">
                <a:latin typeface="+mj-lt"/>
              </a:rPr>
              <a:t>Swansea Bay Shoreline Plan - Sub-Cell 8b</a:t>
            </a:r>
          </a:p>
        </p:txBody>
      </p:sp>
      <p:pic>
        <p:nvPicPr>
          <p:cNvPr id="6148" name="Picture 4" descr="Wales"/>
          <p:cNvPicPr>
            <a:picLocks noChangeAspect="1" noChangeArrowheads="1"/>
          </p:cNvPicPr>
          <p:nvPr/>
        </p:nvPicPr>
        <p:blipFill>
          <a:blip r:embed="rId3"/>
          <a:srcRect r="31749" b="33182"/>
          <a:stretch>
            <a:fillRect/>
          </a:stretch>
        </p:blipFill>
        <p:spPr bwMode="auto">
          <a:xfrm>
            <a:off x="152400" y="3794125"/>
            <a:ext cx="2466975" cy="3063875"/>
          </a:xfrm>
          <a:prstGeom prst="rect">
            <a:avLst/>
          </a:prstGeom>
          <a:noFill/>
          <a:ln w="9525">
            <a:noFill/>
            <a:miter lim="800000"/>
            <a:headEnd/>
            <a:tailEnd/>
          </a:ln>
        </p:spPr>
      </p:pic>
      <p:pic>
        <p:nvPicPr>
          <p:cNvPr id="6149" name="Picture 5" descr="Nash point labelled map"/>
          <p:cNvPicPr>
            <a:picLocks noChangeAspect="1" noChangeArrowheads="1"/>
          </p:cNvPicPr>
          <p:nvPr/>
        </p:nvPicPr>
        <p:blipFill>
          <a:blip r:embed="rId4" cstate="print"/>
          <a:srcRect/>
          <a:stretch>
            <a:fillRect/>
          </a:stretch>
        </p:blipFill>
        <p:spPr bwMode="auto">
          <a:xfrm>
            <a:off x="228600" y="152400"/>
            <a:ext cx="2400300" cy="3295650"/>
          </a:xfrm>
          <a:prstGeom prst="rect">
            <a:avLst/>
          </a:prstGeom>
          <a:noFill/>
          <a:ln w="9525">
            <a:noFill/>
            <a:miter lim="800000"/>
            <a:headEnd/>
            <a:tailEnd/>
          </a:ln>
        </p:spPr>
      </p:pic>
      <p:sp>
        <p:nvSpPr>
          <p:cNvPr id="6150" name="AutoShape 6"/>
          <p:cNvSpPr>
            <a:spLocks noChangeArrowheads="1"/>
          </p:cNvSpPr>
          <p:nvPr/>
        </p:nvSpPr>
        <p:spPr bwMode="auto">
          <a:xfrm>
            <a:off x="1524000" y="2514600"/>
            <a:ext cx="152400" cy="3352800"/>
          </a:xfrm>
          <a:prstGeom prst="downArrow">
            <a:avLst>
              <a:gd name="adj1" fmla="val 50000"/>
              <a:gd name="adj2" fmla="val 550000"/>
            </a:avLst>
          </a:prstGeom>
          <a:solidFill>
            <a:srgbClr val="000000"/>
          </a:solidFill>
          <a:ln w="12700">
            <a:solidFill>
              <a:srgbClr val="000000"/>
            </a:solidFill>
            <a:miter lim="800000"/>
            <a:headEnd type="none" w="sm" len="sm"/>
            <a:tailEnd type="none" w="sm" len="sm"/>
          </a:ln>
        </p:spPr>
        <p:txBody>
          <a:bodyPr wrap="none" anchor="ctr"/>
          <a:lstStyle/>
          <a:p>
            <a:endParaRPr lang="en-US"/>
          </a:p>
        </p:txBody>
      </p:sp>
      <p:sp>
        <p:nvSpPr>
          <p:cNvPr id="6151" name="AutoShape 7"/>
          <p:cNvSpPr>
            <a:spLocks noChangeArrowheads="1"/>
          </p:cNvSpPr>
          <p:nvPr/>
        </p:nvSpPr>
        <p:spPr bwMode="auto">
          <a:xfrm rot="-2199757">
            <a:off x="1066800" y="5105400"/>
            <a:ext cx="3810000" cy="152400"/>
          </a:xfrm>
          <a:prstGeom prst="rightArrow">
            <a:avLst>
              <a:gd name="adj1" fmla="val 50000"/>
              <a:gd name="adj2" fmla="val 625000"/>
            </a:avLst>
          </a:prstGeom>
          <a:solidFill>
            <a:srgbClr val="000000"/>
          </a:solidFill>
          <a:ln w="12700">
            <a:solidFill>
              <a:srgbClr val="000000"/>
            </a:solidFill>
            <a:miter lim="800000"/>
            <a:headEnd type="none" w="sm" len="sm"/>
            <a:tailEnd type="none" w="sm" len="sm"/>
          </a:ln>
        </p:spPr>
        <p:txBody>
          <a:bodyPr wrap="none" anchor="ctr"/>
          <a:lstStyle/>
          <a:p>
            <a:endParaRPr lang="en-US"/>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algn="r" eaLnBrk="1" hangingPunct="1">
              <a:defRPr/>
            </a:pPr>
            <a:r>
              <a:rPr lang="en-GB">
                <a:solidFill>
                  <a:schemeClr val="tx1"/>
                </a:solidFill>
                <a:latin typeface="+mj-lt"/>
              </a:rPr>
              <a:t>Swansea Bay Shoreline Management Plan – Sub-Cell 8b</a:t>
            </a:r>
          </a:p>
        </p:txBody>
      </p:sp>
      <p:sp>
        <p:nvSpPr>
          <p:cNvPr id="7171" name="Rectangle 3"/>
          <p:cNvSpPr>
            <a:spLocks noGrp="1" noChangeArrowheads="1"/>
          </p:cNvSpPr>
          <p:nvPr>
            <p:ph idx="1"/>
          </p:nvPr>
        </p:nvSpPr>
        <p:spPr/>
        <p:txBody>
          <a:bodyPr>
            <a:normAutofit/>
          </a:bodyPr>
          <a:lstStyle/>
          <a:p>
            <a:pPr eaLnBrk="1" hangingPunct="1">
              <a:lnSpc>
                <a:spcPct val="90000"/>
              </a:lnSpc>
              <a:defRPr/>
            </a:pPr>
            <a:r>
              <a:rPr lang="en-GB" sz="2800" b="1" dirty="0">
                <a:solidFill>
                  <a:schemeClr val="hlink"/>
                </a:solidFill>
                <a:latin typeface="+mj-lt"/>
              </a:rPr>
              <a:t>Boundaries – Worms Head (West) to </a:t>
            </a:r>
            <a:r>
              <a:rPr lang="en-GB" sz="2800" b="1" dirty="0" err="1">
                <a:solidFill>
                  <a:schemeClr val="hlink"/>
                </a:solidFill>
                <a:latin typeface="+mj-lt"/>
              </a:rPr>
              <a:t>Lavernock</a:t>
            </a:r>
            <a:r>
              <a:rPr lang="en-GB" sz="2800" b="1" dirty="0">
                <a:solidFill>
                  <a:schemeClr val="hlink"/>
                </a:solidFill>
                <a:latin typeface="+mj-lt"/>
              </a:rPr>
              <a:t> Point (East)</a:t>
            </a:r>
          </a:p>
          <a:p>
            <a:pPr eaLnBrk="1" hangingPunct="1">
              <a:lnSpc>
                <a:spcPct val="90000"/>
              </a:lnSpc>
              <a:buFontTx/>
              <a:buNone/>
              <a:defRPr/>
            </a:pPr>
            <a:endParaRPr lang="en-GB" sz="2800" b="1" dirty="0">
              <a:solidFill>
                <a:schemeClr val="hlink"/>
              </a:solidFill>
              <a:latin typeface="+mj-lt"/>
            </a:endParaRPr>
          </a:p>
          <a:p>
            <a:pPr eaLnBrk="1" hangingPunct="1">
              <a:lnSpc>
                <a:spcPct val="90000"/>
              </a:lnSpc>
              <a:defRPr/>
            </a:pPr>
            <a:r>
              <a:rPr lang="en-GB" sz="2800" b="1" dirty="0">
                <a:solidFill>
                  <a:schemeClr val="hlink"/>
                </a:solidFill>
                <a:latin typeface="+mj-lt"/>
              </a:rPr>
              <a:t>Administrative - 4 Local / Planning Authorities (Swansea, Neath-Port Talbot, Bridgend and Vale of Glamorgan County Councils)</a:t>
            </a:r>
          </a:p>
          <a:p>
            <a:pPr eaLnBrk="1" hangingPunct="1">
              <a:lnSpc>
                <a:spcPct val="90000"/>
              </a:lnSpc>
              <a:buFontTx/>
              <a:buNone/>
              <a:defRPr/>
            </a:pPr>
            <a:endParaRPr lang="en-GB" sz="2800" b="1" dirty="0">
              <a:solidFill>
                <a:schemeClr val="hlink"/>
              </a:solidFill>
              <a:latin typeface="+mj-lt"/>
            </a:endParaRPr>
          </a:p>
          <a:p>
            <a:pPr eaLnBrk="1" hangingPunct="1">
              <a:lnSpc>
                <a:spcPct val="90000"/>
              </a:lnSpc>
              <a:defRPr/>
            </a:pPr>
            <a:r>
              <a:rPr lang="en-GB" sz="2800" b="1" dirty="0">
                <a:solidFill>
                  <a:schemeClr val="hlink"/>
                </a:solidFill>
                <a:latin typeface="+mj-lt"/>
              </a:rPr>
              <a:t>Environmental Designations - include SACs,  Heritage Coasts, AONB, NNRs, numerous SSSIs etc.</a:t>
            </a:r>
          </a:p>
          <a:p>
            <a:pPr eaLnBrk="1" hangingPunct="1">
              <a:lnSpc>
                <a:spcPct val="90000"/>
              </a:lnSpc>
              <a:defRPr/>
            </a:pPr>
            <a:endParaRPr lang="en-GB" sz="2800" b="1" dirty="0">
              <a:solidFill>
                <a:schemeClr val="hlink"/>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wipe(down)">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wipe(down)">
                                      <p:cBhvr>
                                        <p:cTn id="12" dur="500"/>
                                        <p:tgtEl>
                                          <p:spTgt spid="717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171">
                                            <p:txEl>
                                              <p:pRg st="4" end="4"/>
                                            </p:txEl>
                                          </p:spTgt>
                                        </p:tgtEl>
                                        <p:attrNameLst>
                                          <p:attrName>style.visibility</p:attrName>
                                        </p:attrNameLst>
                                      </p:cBhvr>
                                      <p:to>
                                        <p:strVal val="visible"/>
                                      </p:to>
                                    </p:set>
                                    <p:animEffect transition="in" filter="wipe(down)">
                                      <p:cBhvr>
                                        <p:cTn id="1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696"/>
            <a:ext cx="9122399" cy="684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218" name="Rectangle 2"/>
          <p:cNvSpPr>
            <a:spLocks noGrp="1" noChangeArrowheads="1"/>
          </p:cNvSpPr>
          <p:nvPr>
            <p:ph type="title"/>
          </p:nvPr>
        </p:nvSpPr>
        <p:spPr>
          <a:xfrm>
            <a:off x="2483768" y="161054"/>
            <a:ext cx="3621088" cy="1143000"/>
          </a:xfrm>
        </p:spPr>
        <p:txBody>
          <a:bodyPr>
            <a:normAutofit fontScale="90000"/>
          </a:bodyPr>
          <a:lstStyle/>
          <a:p>
            <a:pPr algn="r" eaLnBrk="1" hangingPunct="1">
              <a:defRPr/>
            </a:pPr>
            <a:r>
              <a:rPr lang="en-GB" sz="4000" b="1" dirty="0">
                <a:solidFill>
                  <a:schemeClr val="tx1"/>
                </a:solidFill>
                <a:latin typeface="+mj-lt"/>
              </a:rPr>
              <a:t>Beaches Surveyed </a:t>
            </a:r>
            <a:r>
              <a:rPr lang="en-GB" sz="4000" dirty="0">
                <a:solidFill>
                  <a:schemeClr val="hlink"/>
                </a:solidFill>
                <a:latin typeface="+mj-lt"/>
              </a:rPr>
              <a:t/>
            </a:r>
            <a:br>
              <a:rPr lang="en-GB" sz="4000" dirty="0">
                <a:solidFill>
                  <a:schemeClr val="hlink"/>
                </a:solidFill>
                <a:latin typeface="+mj-lt"/>
              </a:rPr>
            </a:br>
            <a:endParaRPr lang="en-GB" sz="4000" dirty="0">
              <a:solidFill>
                <a:schemeClr val="hlink"/>
              </a:solidFill>
              <a:latin typeface="+mj-lt"/>
            </a:endParaRPr>
          </a:p>
        </p:txBody>
      </p:sp>
      <p:sp>
        <p:nvSpPr>
          <p:cNvPr id="9219" name="Rectangle 3"/>
          <p:cNvSpPr>
            <a:spLocks noGrp="1" noChangeArrowheads="1"/>
          </p:cNvSpPr>
          <p:nvPr>
            <p:ph sz="half" idx="1"/>
          </p:nvPr>
        </p:nvSpPr>
        <p:spPr>
          <a:xfrm rot="1641823">
            <a:off x="324703" y="1217427"/>
            <a:ext cx="4038600" cy="4434840"/>
          </a:xfrm>
        </p:spPr>
        <p:txBody>
          <a:bodyPr/>
          <a:lstStyle/>
          <a:p>
            <a:pPr eaLnBrk="1" hangingPunct="1">
              <a:lnSpc>
                <a:spcPct val="90000"/>
              </a:lnSpc>
              <a:defRPr/>
            </a:pPr>
            <a:r>
              <a:rPr lang="en-GB" b="1" dirty="0" err="1">
                <a:solidFill>
                  <a:schemeClr val="bg1"/>
                </a:solidFill>
                <a:latin typeface="+mj-lt"/>
              </a:rPr>
              <a:t>Rhossili</a:t>
            </a:r>
            <a:r>
              <a:rPr lang="en-GB" b="1" dirty="0">
                <a:solidFill>
                  <a:schemeClr val="bg1"/>
                </a:solidFill>
                <a:latin typeface="+mj-lt"/>
              </a:rPr>
              <a:t> Bay (W)</a:t>
            </a:r>
          </a:p>
          <a:p>
            <a:pPr eaLnBrk="1" hangingPunct="1">
              <a:lnSpc>
                <a:spcPct val="90000"/>
              </a:lnSpc>
              <a:defRPr/>
            </a:pPr>
            <a:r>
              <a:rPr lang="en-GB" b="1" dirty="0">
                <a:solidFill>
                  <a:schemeClr val="bg1"/>
                </a:solidFill>
                <a:latin typeface="+mj-lt"/>
              </a:rPr>
              <a:t>Port </a:t>
            </a:r>
            <a:r>
              <a:rPr lang="en-GB" b="1" dirty="0" err="1">
                <a:solidFill>
                  <a:schemeClr val="bg1"/>
                </a:solidFill>
                <a:latin typeface="+mj-lt"/>
              </a:rPr>
              <a:t>Eynon</a:t>
            </a:r>
            <a:endParaRPr lang="en-GB" b="1" dirty="0">
              <a:solidFill>
                <a:schemeClr val="bg1"/>
              </a:solidFill>
              <a:latin typeface="+mj-lt"/>
            </a:endParaRPr>
          </a:p>
          <a:p>
            <a:pPr eaLnBrk="1" hangingPunct="1">
              <a:lnSpc>
                <a:spcPct val="90000"/>
              </a:lnSpc>
              <a:defRPr/>
            </a:pPr>
            <a:r>
              <a:rPr lang="en-GB" b="1" dirty="0">
                <a:solidFill>
                  <a:schemeClr val="bg1"/>
                </a:solidFill>
                <a:latin typeface="+mj-lt"/>
              </a:rPr>
              <a:t>Horton</a:t>
            </a:r>
          </a:p>
          <a:p>
            <a:pPr eaLnBrk="1" hangingPunct="1">
              <a:lnSpc>
                <a:spcPct val="90000"/>
              </a:lnSpc>
              <a:defRPr/>
            </a:pPr>
            <a:r>
              <a:rPr lang="en-GB" b="1" dirty="0" err="1">
                <a:solidFill>
                  <a:schemeClr val="bg1"/>
                </a:solidFill>
                <a:latin typeface="+mj-lt"/>
              </a:rPr>
              <a:t>Oxwich</a:t>
            </a:r>
            <a:r>
              <a:rPr lang="en-GB" b="1" dirty="0">
                <a:solidFill>
                  <a:schemeClr val="bg1"/>
                </a:solidFill>
                <a:latin typeface="+mj-lt"/>
              </a:rPr>
              <a:t> Bay</a:t>
            </a:r>
          </a:p>
          <a:p>
            <a:pPr eaLnBrk="1" hangingPunct="1">
              <a:lnSpc>
                <a:spcPct val="90000"/>
              </a:lnSpc>
              <a:defRPr/>
            </a:pPr>
            <a:r>
              <a:rPr lang="en-GB" b="1" dirty="0">
                <a:solidFill>
                  <a:schemeClr val="bg1"/>
                </a:solidFill>
                <a:latin typeface="+mj-lt"/>
              </a:rPr>
              <a:t>Caswell Bay</a:t>
            </a:r>
          </a:p>
          <a:p>
            <a:pPr eaLnBrk="1" hangingPunct="1">
              <a:lnSpc>
                <a:spcPct val="90000"/>
              </a:lnSpc>
              <a:defRPr/>
            </a:pPr>
            <a:r>
              <a:rPr lang="en-GB" b="1" dirty="0">
                <a:solidFill>
                  <a:schemeClr val="bg1"/>
                </a:solidFill>
                <a:latin typeface="+mj-lt"/>
              </a:rPr>
              <a:t>Langland Bay</a:t>
            </a:r>
          </a:p>
          <a:p>
            <a:pPr eaLnBrk="1" hangingPunct="1">
              <a:lnSpc>
                <a:spcPct val="90000"/>
              </a:lnSpc>
              <a:defRPr/>
            </a:pPr>
            <a:r>
              <a:rPr lang="en-GB" b="1" dirty="0">
                <a:solidFill>
                  <a:schemeClr val="bg1"/>
                </a:solidFill>
                <a:latin typeface="+mj-lt"/>
              </a:rPr>
              <a:t>Swansea Bay</a:t>
            </a:r>
          </a:p>
          <a:p>
            <a:pPr eaLnBrk="1" hangingPunct="1">
              <a:lnSpc>
                <a:spcPct val="90000"/>
              </a:lnSpc>
              <a:defRPr/>
            </a:pPr>
            <a:r>
              <a:rPr lang="en-GB" b="1" dirty="0">
                <a:solidFill>
                  <a:schemeClr val="bg1"/>
                </a:solidFill>
                <a:latin typeface="+mj-lt"/>
              </a:rPr>
              <a:t>Aberavon</a:t>
            </a:r>
          </a:p>
          <a:p>
            <a:pPr eaLnBrk="1" hangingPunct="1">
              <a:lnSpc>
                <a:spcPct val="90000"/>
              </a:lnSpc>
              <a:defRPr/>
            </a:pPr>
            <a:endParaRPr lang="en-GB" b="1" dirty="0">
              <a:solidFill>
                <a:schemeClr val="hlink"/>
              </a:solidFill>
              <a:latin typeface="+mj-lt"/>
            </a:endParaRPr>
          </a:p>
        </p:txBody>
      </p:sp>
      <p:sp>
        <p:nvSpPr>
          <p:cNvPr id="9221" name="Rectangle 5"/>
          <p:cNvSpPr>
            <a:spLocks noGrp="1" noChangeArrowheads="1"/>
          </p:cNvSpPr>
          <p:nvPr>
            <p:ph sz="half" idx="2"/>
          </p:nvPr>
        </p:nvSpPr>
        <p:spPr>
          <a:xfrm rot="1603265">
            <a:off x="2257064" y="3164063"/>
            <a:ext cx="4038600" cy="4434840"/>
          </a:xfrm>
        </p:spPr>
        <p:txBody>
          <a:bodyPr/>
          <a:lstStyle/>
          <a:p>
            <a:pPr eaLnBrk="1" hangingPunct="1">
              <a:lnSpc>
                <a:spcPct val="90000"/>
              </a:lnSpc>
              <a:defRPr/>
            </a:pPr>
            <a:r>
              <a:rPr lang="en-GB" b="1" dirty="0" err="1">
                <a:solidFill>
                  <a:schemeClr val="bg1"/>
                </a:solidFill>
                <a:latin typeface="+mj-lt"/>
              </a:rPr>
              <a:t>Porthcawl</a:t>
            </a:r>
            <a:r>
              <a:rPr lang="en-GB" b="1" dirty="0">
                <a:solidFill>
                  <a:schemeClr val="bg1"/>
                </a:solidFill>
                <a:latin typeface="+mj-lt"/>
              </a:rPr>
              <a:t> (Rest Bay)</a:t>
            </a:r>
          </a:p>
          <a:p>
            <a:pPr eaLnBrk="1" hangingPunct="1">
              <a:lnSpc>
                <a:spcPct val="90000"/>
              </a:lnSpc>
              <a:defRPr/>
            </a:pPr>
            <a:r>
              <a:rPr lang="en-GB" b="1" dirty="0" err="1">
                <a:solidFill>
                  <a:schemeClr val="bg1"/>
                </a:solidFill>
                <a:latin typeface="+mj-lt"/>
              </a:rPr>
              <a:t>Porthcawl</a:t>
            </a:r>
            <a:r>
              <a:rPr lang="en-GB" b="1" dirty="0">
                <a:solidFill>
                  <a:schemeClr val="bg1"/>
                </a:solidFill>
                <a:latin typeface="+mj-lt"/>
              </a:rPr>
              <a:t> (Coney Beach)</a:t>
            </a:r>
          </a:p>
          <a:p>
            <a:pPr eaLnBrk="1" hangingPunct="1">
              <a:lnSpc>
                <a:spcPct val="90000"/>
              </a:lnSpc>
              <a:defRPr/>
            </a:pPr>
            <a:r>
              <a:rPr lang="en-GB" b="1" dirty="0">
                <a:solidFill>
                  <a:schemeClr val="bg1"/>
                </a:solidFill>
                <a:latin typeface="+mj-lt"/>
              </a:rPr>
              <a:t>Merthyr </a:t>
            </a:r>
            <a:r>
              <a:rPr lang="en-GB" b="1" dirty="0" err="1">
                <a:solidFill>
                  <a:schemeClr val="bg1"/>
                </a:solidFill>
                <a:latin typeface="+mj-lt"/>
              </a:rPr>
              <a:t>Mawr</a:t>
            </a:r>
            <a:endParaRPr lang="en-GB" b="1" dirty="0">
              <a:solidFill>
                <a:schemeClr val="bg1"/>
              </a:solidFill>
              <a:latin typeface="+mj-lt"/>
            </a:endParaRPr>
          </a:p>
          <a:p>
            <a:pPr eaLnBrk="1" hangingPunct="1">
              <a:lnSpc>
                <a:spcPct val="90000"/>
              </a:lnSpc>
              <a:defRPr/>
            </a:pPr>
            <a:r>
              <a:rPr lang="en-GB" b="1" dirty="0" err="1">
                <a:solidFill>
                  <a:schemeClr val="bg1"/>
                </a:solidFill>
                <a:latin typeface="+mj-lt"/>
              </a:rPr>
              <a:t>Southerndown</a:t>
            </a:r>
            <a:endParaRPr lang="en-GB" b="1" dirty="0">
              <a:solidFill>
                <a:schemeClr val="bg1"/>
              </a:solidFill>
              <a:latin typeface="+mj-lt"/>
            </a:endParaRPr>
          </a:p>
          <a:p>
            <a:pPr eaLnBrk="1" hangingPunct="1">
              <a:lnSpc>
                <a:spcPct val="90000"/>
              </a:lnSpc>
              <a:defRPr/>
            </a:pPr>
            <a:r>
              <a:rPr lang="en-GB" b="1" dirty="0">
                <a:solidFill>
                  <a:schemeClr val="bg1"/>
                </a:solidFill>
                <a:latin typeface="+mj-lt"/>
              </a:rPr>
              <a:t>Nash Point</a:t>
            </a:r>
          </a:p>
          <a:p>
            <a:pPr eaLnBrk="1" hangingPunct="1">
              <a:lnSpc>
                <a:spcPct val="90000"/>
              </a:lnSpc>
              <a:defRPr/>
            </a:pPr>
            <a:r>
              <a:rPr lang="en-GB" b="1" dirty="0">
                <a:solidFill>
                  <a:schemeClr val="bg1"/>
                </a:solidFill>
                <a:latin typeface="+mj-lt"/>
              </a:rPr>
              <a:t>Llantwit Major</a:t>
            </a:r>
          </a:p>
          <a:p>
            <a:pPr eaLnBrk="1" hangingPunct="1">
              <a:lnSpc>
                <a:spcPct val="90000"/>
              </a:lnSpc>
              <a:defRPr/>
            </a:pPr>
            <a:r>
              <a:rPr lang="en-GB" b="1" dirty="0">
                <a:solidFill>
                  <a:schemeClr val="bg1"/>
                </a:solidFill>
                <a:latin typeface="+mj-lt"/>
              </a:rPr>
              <a:t>Barry Island (E)</a:t>
            </a:r>
          </a:p>
          <a:p>
            <a:pPr eaLnBrk="1" hangingPunct="1">
              <a:lnSpc>
                <a:spcPct val="90000"/>
              </a:lnSpc>
              <a:defRPr/>
            </a:pPr>
            <a:endParaRPr lang="en-GB" b="1" dirty="0">
              <a:solidFill>
                <a:schemeClr val="hlink"/>
              </a:solidFill>
              <a:latin typeface="+mj-lt"/>
            </a:endParaRPr>
          </a:p>
          <a:p>
            <a:pPr eaLnBrk="1" hangingPunct="1">
              <a:lnSpc>
                <a:spcPct val="90000"/>
              </a:lnSpc>
              <a:defRPr/>
            </a:pPr>
            <a:endParaRPr lang="en-GB" sz="2400" dirty="0">
              <a:latin typeface="+mj-lt"/>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268760"/>
            <a:ext cx="2857500"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Function Paper - Wales beaches"/>
          <p:cNvPicPr>
            <a:picLocks noChangeAspect="1" noChangeArrowheads="1"/>
          </p:cNvPicPr>
          <p:nvPr/>
        </p:nvPicPr>
        <p:blipFill>
          <a:blip r:embed="rId2">
            <a:grayscl/>
          </a:blip>
          <a:srcRect/>
          <a:stretch>
            <a:fillRect/>
          </a:stretch>
        </p:blipFill>
        <p:spPr bwMode="auto">
          <a:xfrm>
            <a:off x="146050" y="188913"/>
            <a:ext cx="5708650" cy="6569075"/>
          </a:xfrm>
          <a:prstGeom prst="rect">
            <a:avLst/>
          </a:prstGeom>
          <a:noFill/>
          <a:ln w="9525">
            <a:noFill/>
            <a:miter lim="800000"/>
            <a:headEnd/>
            <a:tailEnd/>
          </a:ln>
        </p:spPr>
      </p:pic>
      <p:graphicFrame>
        <p:nvGraphicFramePr>
          <p:cNvPr id="45231" name="Group 175"/>
          <p:cNvGraphicFramePr>
            <a:graphicFrameLocks noGrp="1"/>
          </p:cNvGraphicFramePr>
          <p:nvPr/>
        </p:nvGraphicFramePr>
        <p:xfrm>
          <a:off x="6372225" y="692150"/>
          <a:ext cx="2520950" cy="5852160"/>
        </p:xfrm>
        <a:graphic>
          <a:graphicData uri="http://schemas.openxmlformats.org/drawingml/2006/table">
            <a:tbl>
              <a:tblPr/>
              <a:tblGrid>
                <a:gridCol w="1792288">
                  <a:extLst>
                    <a:ext uri="{9D8B030D-6E8A-4147-A177-3AD203B41FA5}">
                      <a16:colId xmlns:a16="http://schemas.microsoft.com/office/drawing/2014/main" val="20000"/>
                    </a:ext>
                  </a:extLst>
                </a:gridCol>
                <a:gridCol w="728662">
                  <a:extLst>
                    <a:ext uri="{9D8B030D-6E8A-4147-A177-3AD203B41FA5}">
                      <a16:colId xmlns:a16="http://schemas.microsoft.com/office/drawing/2014/main" val="20001"/>
                    </a:ext>
                  </a:extLst>
                </a:gridCol>
              </a:tblGrid>
              <a:tr h="3175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2"/>
                          </a:solidFill>
                          <a:effectLst/>
                          <a:latin typeface="Times New Roman" pitchFamily="18" charset="0"/>
                          <a:cs typeface="Times New Roman" pitchFamily="18" charset="0"/>
                        </a:rPr>
                        <a:t>Key to Beaches</a:t>
                      </a:r>
                    </a:p>
                  </a:txBody>
                  <a:tcPr anchor="b" horzOverflow="overflow">
                    <a:lnL cap="flat">
                      <a:noFill/>
                    </a:lnL>
                    <a:lnR w="28575"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hMerge="1">
                  <a:txBody>
                    <a:bodyPr/>
                    <a:lstStyle/>
                    <a:p>
                      <a:endParaRPr lang="en-GB"/>
                    </a:p>
                  </a:txBody>
                  <a:tcPr/>
                </a:tc>
                <a:extLst>
                  <a:ext uri="{0D108BD9-81ED-4DB2-BD59-A6C34878D82A}">
                    <a16:rowId xmlns:a16="http://schemas.microsoft.com/office/drawing/2014/main" val="10000"/>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Rhossili</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346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Port Eynon</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2</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3159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Horton</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3</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Oxwich</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4</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4"/>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Caswell </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5</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5"/>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Langland </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6</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6"/>
                  </a:ext>
                </a:extLst>
              </a:tr>
              <a:tr h="298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Swansea Bay</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7</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7"/>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Aberavon</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8</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8"/>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Rest Bay</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9</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9"/>
                  </a:ext>
                </a:extLst>
              </a:tr>
              <a:tr h="3032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Coney Beach</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10</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0"/>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Merthyr Mawr</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11</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1"/>
                  </a:ext>
                </a:extLst>
              </a:tr>
              <a:tr h="3095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Southern-down</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12</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2"/>
                  </a:ext>
                </a:extLst>
              </a:tr>
              <a:tr h="3175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Nash Point</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13</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3"/>
                  </a:ext>
                </a:extLst>
              </a:tr>
              <a:tr h="3540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Llantwit Major</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14</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4"/>
                  </a:ext>
                </a:extLst>
              </a:tr>
              <a:tr h="3270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Barry Island</a:t>
                      </a:r>
                    </a:p>
                  </a:txBody>
                  <a:tcPr anchor="b" horzOverflow="overflow">
                    <a:lnL cap="flat">
                      <a:noFill/>
                    </a:lnL>
                    <a:lnR w="12700" cap="flat" cmpd="sng" algn="ctr">
                      <a:solidFill>
                        <a:schemeClr val="tx1"/>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hlink"/>
                          </a:solidFill>
                          <a:effectLst/>
                          <a:latin typeface="Times New Roman" pitchFamily="18" charset="0"/>
                          <a:cs typeface="Times New Roman" pitchFamily="18" charset="0"/>
                        </a:rPr>
                        <a:t>15</a:t>
                      </a:r>
                    </a:p>
                  </a:txBody>
                  <a:tcPr anchor="b" horzOverflow="overflow">
                    <a:lnL w="12700" cap="flat" cmpd="sng" algn="ctr">
                      <a:solidFill>
                        <a:schemeClr val="tx1"/>
                      </a:solidFill>
                      <a:prstDash val="solid"/>
                      <a:round/>
                      <a:headEnd type="none" w="sm" len="sm"/>
                      <a:tailEnd type="none" w="sm" len="sm"/>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5"/>
                  </a:ext>
                </a:extLst>
              </a:tr>
            </a:tbl>
          </a:graphicData>
        </a:graphic>
      </p:graphicFrame>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026" descr="Rhossili 3"/>
          <p:cNvPicPr>
            <a:picLocks noChangeArrowheads="1"/>
          </p:cNvPicPr>
          <p:nvPr/>
        </p:nvPicPr>
        <p:blipFill>
          <a:blip r:embed="rId2" cstate="print"/>
          <a:srcRect/>
          <a:stretch>
            <a:fillRect/>
          </a:stretch>
        </p:blipFill>
        <p:spPr bwMode="auto">
          <a:xfrm>
            <a:off x="304800" y="152400"/>
            <a:ext cx="3352800" cy="2743200"/>
          </a:xfrm>
          <a:prstGeom prst="rect">
            <a:avLst/>
          </a:prstGeom>
          <a:noFill/>
          <a:ln w="9525">
            <a:noFill/>
            <a:miter lim="800000"/>
            <a:headEnd/>
            <a:tailEnd/>
          </a:ln>
        </p:spPr>
      </p:pic>
      <p:pic>
        <p:nvPicPr>
          <p:cNvPr id="10243" name="Picture 1027" descr="Eynon 3"/>
          <p:cNvPicPr>
            <a:picLocks noChangeArrowheads="1"/>
          </p:cNvPicPr>
          <p:nvPr/>
        </p:nvPicPr>
        <p:blipFill>
          <a:blip r:embed="rId3"/>
          <a:srcRect/>
          <a:stretch>
            <a:fillRect/>
          </a:stretch>
        </p:blipFill>
        <p:spPr bwMode="auto">
          <a:xfrm>
            <a:off x="5410200" y="2209800"/>
            <a:ext cx="3505200" cy="2590800"/>
          </a:xfrm>
          <a:prstGeom prst="rect">
            <a:avLst/>
          </a:prstGeom>
          <a:noFill/>
          <a:ln w="9525">
            <a:noFill/>
            <a:miter lim="800000"/>
            <a:headEnd/>
            <a:tailEnd/>
          </a:ln>
        </p:spPr>
      </p:pic>
      <p:pic>
        <p:nvPicPr>
          <p:cNvPr id="10244" name="Picture 1028" descr="Horton 4"/>
          <p:cNvPicPr>
            <a:picLocks noChangeArrowheads="1"/>
          </p:cNvPicPr>
          <p:nvPr/>
        </p:nvPicPr>
        <p:blipFill>
          <a:blip r:embed="rId4" cstate="print"/>
          <a:srcRect/>
          <a:stretch>
            <a:fillRect/>
          </a:stretch>
        </p:blipFill>
        <p:spPr bwMode="auto">
          <a:xfrm>
            <a:off x="304800" y="4191000"/>
            <a:ext cx="3352800" cy="2438400"/>
          </a:xfrm>
          <a:prstGeom prst="rect">
            <a:avLst/>
          </a:prstGeom>
          <a:noFill/>
          <a:ln w="9525">
            <a:noFill/>
            <a:miter lim="800000"/>
            <a:headEnd/>
            <a:tailEnd/>
          </a:ln>
        </p:spPr>
      </p:pic>
      <p:sp>
        <p:nvSpPr>
          <p:cNvPr id="10245" name="Text Box 1030"/>
          <p:cNvSpPr txBox="1">
            <a:spLocks noChangeArrowheads="1"/>
          </p:cNvSpPr>
          <p:nvPr/>
        </p:nvSpPr>
        <p:spPr bwMode="auto">
          <a:xfrm>
            <a:off x="1042988" y="2924175"/>
            <a:ext cx="4291012"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Port Eynon – AONB, Nature Reserve, MCS and Blue Flag designations.</a:t>
            </a:r>
          </a:p>
        </p:txBody>
      </p:sp>
      <p:sp>
        <p:nvSpPr>
          <p:cNvPr id="10246" name="Text Box 1032"/>
          <p:cNvSpPr txBox="1">
            <a:spLocks noChangeArrowheads="1"/>
          </p:cNvSpPr>
          <p:nvPr/>
        </p:nvSpPr>
        <p:spPr bwMode="auto">
          <a:xfrm>
            <a:off x="3657600" y="762000"/>
            <a:ext cx="5334000" cy="1187450"/>
          </a:xfrm>
          <a:prstGeom prst="rect">
            <a:avLst/>
          </a:prstGeom>
          <a:noFill/>
          <a:ln w="12700">
            <a:noFill/>
            <a:miter lim="800000"/>
            <a:headEnd type="none" w="sm" len="sm"/>
            <a:tailEnd type="none" w="sm" len="sm"/>
          </a:ln>
        </p:spPr>
        <p:txBody>
          <a:bodyPr>
            <a:spAutoFit/>
          </a:bodyPr>
          <a:lstStyle/>
          <a:p>
            <a:r>
              <a:rPr lang="en-GB" sz="2400" b="1">
                <a:solidFill>
                  <a:schemeClr val="hlink"/>
                </a:solidFill>
              </a:rPr>
              <a:t>Rhossili Bay – AONB, Archeological Interest, Heritage Coast and sports.</a:t>
            </a:r>
          </a:p>
        </p:txBody>
      </p:sp>
      <p:sp>
        <p:nvSpPr>
          <p:cNvPr id="10247" name="Text Box 1033"/>
          <p:cNvSpPr txBox="1">
            <a:spLocks noChangeArrowheads="1"/>
          </p:cNvSpPr>
          <p:nvPr/>
        </p:nvSpPr>
        <p:spPr bwMode="auto">
          <a:xfrm>
            <a:off x="3657600" y="5334000"/>
            <a:ext cx="5486400"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Horton – AONB with beach popular for surfing and wind sport activities.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026" descr="Oxwich 2"/>
          <p:cNvPicPr>
            <a:picLocks noChangeArrowheads="1"/>
          </p:cNvPicPr>
          <p:nvPr/>
        </p:nvPicPr>
        <p:blipFill>
          <a:blip r:embed="rId2" cstate="print"/>
          <a:srcRect/>
          <a:stretch>
            <a:fillRect/>
          </a:stretch>
        </p:blipFill>
        <p:spPr bwMode="auto">
          <a:xfrm>
            <a:off x="228600" y="152400"/>
            <a:ext cx="3352800" cy="2743200"/>
          </a:xfrm>
          <a:prstGeom prst="rect">
            <a:avLst/>
          </a:prstGeom>
          <a:noFill/>
          <a:ln w="9525">
            <a:noFill/>
            <a:miter lim="800000"/>
            <a:headEnd/>
            <a:tailEnd/>
          </a:ln>
        </p:spPr>
      </p:pic>
      <p:pic>
        <p:nvPicPr>
          <p:cNvPr id="11267" name="Picture 1027" descr="Caswell 4"/>
          <p:cNvPicPr>
            <a:picLocks noChangeAspect="1" noChangeArrowheads="1"/>
          </p:cNvPicPr>
          <p:nvPr/>
        </p:nvPicPr>
        <p:blipFill>
          <a:blip r:embed="rId3"/>
          <a:srcRect/>
          <a:stretch>
            <a:fillRect/>
          </a:stretch>
        </p:blipFill>
        <p:spPr bwMode="auto">
          <a:xfrm>
            <a:off x="5562600" y="2419350"/>
            <a:ext cx="3505200" cy="2628900"/>
          </a:xfrm>
          <a:prstGeom prst="rect">
            <a:avLst/>
          </a:prstGeom>
          <a:noFill/>
          <a:ln w="9525">
            <a:noFill/>
            <a:miter lim="800000"/>
            <a:headEnd/>
            <a:tailEnd/>
          </a:ln>
        </p:spPr>
      </p:pic>
      <p:pic>
        <p:nvPicPr>
          <p:cNvPr id="11268" name="Picture 1028" descr="Cap0048"/>
          <p:cNvPicPr>
            <a:picLocks noChangeAspect="1" noChangeArrowheads="1"/>
          </p:cNvPicPr>
          <p:nvPr/>
        </p:nvPicPr>
        <p:blipFill>
          <a:blip r:embed="rId4"/>
          <a:srcRect/>
          <a:stretch>
            <a:fillRect/>
          </a:stretch>
        </p:blipFill>
        <p:spPr bwMode="auto">
          <a:xfrm>
            <a:off x="228600" y="4229100"/>
            <a:ext cx="3352800" cy="2514600"/>
          </a:xfrm>
          <a:prstGeom prst="rect">
            <a:avLst/>
          </a:prstGeom>
          <a:noFill/>
          <a:ln w="9525">
            <a:noFill/>
            <a:miter lim="800000"/>
            <a:headEnd/>
            <a:tailEnd/>
          </a:ln>
        </p:spPr>
      </p:pic>
      <p:sp>
        <p:nvSpPr>
          <p:cNvPr id="11269" name="Text Box 1029"/>
          <p:cNvSpPr txBox="1">
            <a:spLocks noChangeArrowheads="1"/>
          </p:cNvSpPr>
          <p:nvPr/>
        </p:nvSpPr>
        <p:spPr bwMode="auto">
          <a:xfrm>
            <a:off x="3657600" y="1066800"/>
            <a:ext cx="5486400" cy="822325"/>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Oxwich Bay – AONB, SSSI, NNR and MCS beach designations.</a:t>
            </a:r>
          </a:p>
        </p:txBody>
      </p:sp>
      <p:sp>
        <p:nvSpPr>
          <p:cNvPr id="11270" name="Text Box 1030"/>
          <p:cNvSpPr txBox="1">
            <a:spLocks noChangeArrowheads="1"/>
          </p:cNvSpPr>
          <p:nvPr/>
        </p:nvSpPr>
        <p:spPr bwMode="auto">
          <a:xfrm>
            <a:off x="304800" y="3124200"/>
            <a:ext cx="5334000" cy="822325"/>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Caswell Bay – AONB with Blue Flag status since 2002.</a:t>
            </a:r>
          </a:p>
        </p:txBody>
      </p:sp>
      <p:sp>
        <p:nvSpPr>
          <p:cNvPr id="11271" name="Text Box 1031"/>
          <p:cNvSpPr txBox="1">
            <a:spLocks noChangeArrowheads="1"/>
          </p:cNvSpPr>
          <p:nvPr/>
        </p:nvSpPr>
        <p:spPr bwMode="auto">
          <a:xfrm>
            <a:off x="3581400" y="5562600"/>
            <a:ext cx="5562600" cy="822325"/>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Langland Bay – AONB with Blue Flag status since 2002.</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ap0043"/>
          <p:cNvPicPr>
            <a:picLocks noChangeAspect="1" noChangeArrowheads="1"/>
          </p:cNvPicPr>
          <p:nvPr/>
        </p:nvPicPr>
        <p:blipFill>
          <a:blip r:embed="rId2"/>
          <a:srcRect/>
          <a:stretch>
            <a:fillRect/>
          </a:stretch>
        </p:blipFill>
        <p:spPr bwMode="auto">
          <a:xfrm>
            <a:off x="304800" y="133350"/>
            <a:ext cx="3505200" cy="2628900"/>
          </a:xfrm>
          <a:prstGeom prst="rect">
            <a:avLst/>
          </a:prstGeom>
          <a:noFill/>
          <a:ln w="9525">
            <a:noFill/>
            <a:miter lim="800000"/>
            <a:headEnd/>
            <a:tailEnd/>
          </a:ln>
        </p:spPr>
      </p:pic>
      <p:pic>
        <p:nvPicPr>
          <p:cNvPr id="12291" name="Picture 3" descr="Cap0040"/>
          <p:cNvPicPr>
            <a:picLocks noChangeAspect="1" noChangeArrowheads="1"/>
          </p:cNvPicPr>
          <p:nvPr/>
        </p:nvPicPr>
        <p:blipFill>
          <a:blip r:embed="rId3"/>
          <a:srcRect/>
          <a:stretch>
            <a:fillRect/>
          </a:stretch>
        </p:blipFill>
        <p:spPr bwMode="auto">
          <a:xfrm>
            <a:off x="5410200" y="2133600"/>
            <a:ext cx="3505200" cy="2628900"/>
          </a:xfrm>
          <a:prstGeom prst="rect">
            <a:avLst/>
          </a:prstGeom>
          <a:noFill/>
          <a:ln w="9525">
            <a:noFill/>
            <a:miter lim="800000"/>
            <a:headEnd/>
            <a:tailEnd/>
          </a:ln>
        </p:spPr>
      </p:pic>
      <p:pic>
        <p:nvPicPr>
          <p:cNvPr id="12292" name="Picture 4" descr="Cap0029"/>
          <p:cNvPicPr>
            <a:picLocks noChangeAspect="1" noChangeArrowheads="1"/>
          </p:cNvPicPr>
          <p:nvPr/>
        </p:nvPicPr>
        <p:blipFill>
          <a:blip r:embed="rId4"/>
          <a:srcRect/>
          <a:stretch>
            <a:fillRect/>
          </a:stretch>
        </p:blipFill>
        <p:spPr bwMode="auto">
          <a:xfrm>
            <a:off x="304800" y="4038600"/>
            <a:ext cx="3505200" cy="2628900"/>
          </a:xfrm>
          <a:prstGeom prst="rect">
            <a:avLst/>
          </a:prstGeom>
          <a:noFill/>
          <a:ln w="9525">
            <a:noFill/>
            <a:miter lim="800000"/>
            <a:headEnd/>
            <a:tailEnd/>
          </a:ln>
        </p:spPr>
      </p:pic>
      <p:sp>
        <p:nvSpPr>
          <p:cNvPr id="12293" name="Text Box 5"/>
          <p:cNvSpPr txBox="1">
            <a:spLocks noChangeArrowheads="1"/>
          </p:cNvSpPr>
          <p:nvPr/>
        </p:nvSpPr>
        <p:spPr bwMode="auto">
          <a:xfrm>
            <a:off x="3810000" y="1295400"/>
            <a:ext cx="2514600" cy="366713"/>
          </a:xfrm>
          <a:prstGeom prst="rect">
            <a:avLst/>
          </a:prstGeom>
          <a:noFill/>
          <a:ln w="12700">
            <a:noFill/>
            <a:miter lim="800000"/>
            <a:headEnd type="none" w="sm" len="sm"/>
            <a:tailEnd type="none" w="sm" len="sm"/>
          </a:ln>
        </p:spPr>
        <p:txBody>
          <a:bodyPr>
            <a:spAutoFit/>
          </a:bodyPr>
          <a:lstStyle/>
          <a:p>
            <a:pPr>
              <a:spcBef>
                <a:spcPct val="50000"/>
              </a:spcBef>
            </a:pPr>
            <a:endParaRPr lang="en-US"/>
          </a:p>
        </p:txBody>
      </p:sp>
      <p:sp>
        <p:nvSpPr>
          <p:cNvPr id="12294" name="Text Box 6"/>
          <p:cNvSpPr txBox="1">
            <a:spLocks noChangeArrowheads="1"/>
          </p:cNvSpPr>
          <p:nvPr/>
        </p:nvSpPr>
        <p:spPr bwMode="auto">
          <a:xfrm>
            <a:off x="3810000" y="838200"/>
            <a:ext cx="5334000" cy="822325"/>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Swansea Bay – Urban beach adjacent to City centre.</a:t>
            </a:r>
          </a:p>
        </p:txBody>
      </p:sp>
      <p:sp>
        <p:nvSpPr>
          <p:cNvPr id="12295" name="Text Box 7"/>
          <p:cNvSpPr txBox="1">
            <a:spLocks noChangeArrowheads="1"/>
          </p:cNvSpPr>
          <p:nvPr/>
        </p:nvSpPr>
        <p:spPr bwMode="auto">
          <a:xfrm>
            <a:off x="1187450" y="2781300"/>
            <a:ext cx="4298950"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Aberavon – Urban beach in industrial area with no designations.</a:t>
            </a:r>
          </a:p>
        </p:txBody>
      </p:sp>
      <p:sp>
        <p:nvSpPr>
          <p:cNvPr id="12296" name="Text Box 8"/>
          <p:cNvSpPr txBox="1">
            <a:spLocks noChangeArrowheads="1"/>
          </p:cNvSpPr>
          <p:nvPr/>
        </p:nvSpPr>
        <p:spPr bwMode="auto">
          <a:xfrm>
            <a:off x="3810000" y="5334000"/>
            <a:ext cx="5334000" cy="822325"/>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Rest Bay – Blue Flag beach popular for surfing.</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026" descr="Cap0034"/>
          <p:cNvPicPr>
            <a:picLocks noChangeAspect="1" noChangeArrowheads="1"/>
          </p:cNvPicPr>
          <p:nvPr/>
        </p:nvPicPr>
        <p:blipFill>
          <a:blip r:embed="rId2"/>
          <a:srcRect/>
          <a:stretch>
            <a:fillRect/>
          </a:stretch>
        </p:blipFill>
        <p:spPr bwMode="auto">
          <a:xfrm>
            <a:off x="304800" y="209550"/>
            <a:ext cx="3505200" cy="2628900"/>
          </a:xfrm>
          <a:prstGeom prst="rect">
            <a:avLst/>
          </a:prstGeom>
          <a:noFill/>
          <a:ln w="9525">
            <a:noFill/>
            <a:miter lim="800000"/>
            <a:headEnd/>
            <a:tailEnd/>
          </a:ln>
        </p:spPr>
      </p:pic>
      <p:pic>
        <p:nvPicPr>
          <p:cNvPr id="13315" name="Picture 1027" descr="Merthyr 1"/>
          <p:cNvPicPr>
            <a:picLocks noChangeAspect="1" noChangeArrowheads="1"/>
          </p:cNvPicPr>
          <p:nvPr/>
        </p:nvPicPr>
        <p:blipFill>
          <a:blip r:embed="rId3"/>
          <a:srcRect/>
          <a:stretch>
            <a:fillRect/>
          </a:stretch>
        </p:blipFill>
        <p:spPr bwMode="auto">
          <a:xfrm>
            <a:off x="5486400" y="2266950"/>
            <a:ext cx="3505200" cy="2628900"/>
          </a:xfrm>
          <a:prstGeom prst="rect">
            <a:avLst/>
          </a:prstGeom>
          <a:noFill/>
          <a:ln w="9525">
            <a:noFill/>
            <a:miter lim="800000"/>
            <a:headEnd/>
            <a:tailEnd/>
          </a:ln>
        </p:spPr>
      </p:pic>
      <p:pic>
        <p:nvPicPr>
          <p:cNvPr id="13316" name="Picture 1028" descr="Southerndown 3"/>
          <p:cNvPicPr>
            <a:picLocks noChangeAspect="1" noChangeArrowheads="1"/>
          </p:cNvPicPr>
          <p:nvPr/>
        </p:nvPicPr>
        <p:blipFill>
          <a:blip r:embed="rId4"/>
          <a:srcRect/>
          <a:stretch>
            <a:fillRect/>
          </a:stretch>
        </p:blipFill>
        <p:spPr bwMode="auto">
          <a:xfrm>
            <a:off x="304800" y="4095750"/>
            <a:ext cx="3505200" cy="2628900"/>
          </a:xfrm>
          <a:prstGeom prst="rect">
            <a:avLst/>
          </a:prstGeom>
          <a:noFill/>
          <a:ln w="9525">
            <a:noFill/>
            <a:miter lim="800000"/>
            <a:headEnd/>
            <a:tailEnd/>
          </a:ln>
        </p:spPr>
      </p:pic>
      <p:sp>
        <p:nvSpPr>
          <p:cNvPr id="13317" name="Text Box 1029"/>
          <p:cNvSpPr txBox="1">
            <a:spLocks noChangeArrowheads="1"/>
          </p:cNvSpPr>
          <p:nvPr/>
        </p:nvSpPr>
        <p:spPr bwMode="auto">
          <a:xfrm>
            <a:off x="3810000" y="990600"/>
            <a:ext cx="5334000" cy="822325"/>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Coney Beach – Resort beach with MCS beach designation.</a:t>
            </a:r>
          </a:p>
        </p:txBody>
      </p:sp>
      <p:sp>
        <p:nvSpPr>
          <p:cNvPr id="13318" name="Text Box 1030"/>
          <p:cNvSpPr txBox="1">
            <a:spLocks noChangeArrowheads="1"/>
          </p:cNvSpPr>
          <p:nvPr/>
        </p:nvSpPr>
        <p:spPr bwMode="auto">
          <a:xfrm>
            <a:off x="971550" y="2924175"/>
            <a:ext cx="4591050"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Merthyr Mawr – SSSI designations for sand dunes and salt marshes.</a:t>
            </a:r>
          </a:p>
        </p:txBody>
      </p:sp>
      <p:sp>
        <p:nvSpPr>
          <p:cNvPr id="13319" name="Text Box 1031"/>
          <p:cNvSpPr txBox="1">
            <a:spLocks noChangeArrowheads="1"/>
          </p:cNvSpPr>
          <p:nvPr/>
        </p:nvSpPr>
        <p:spPr bwMode="auto">
          <a:xfrm>
            <a:off x="3832225" y="5402263"/>
            <a:ext cx="1806575" cy="457200"/>
          </a:xfrm>
          <a:prstGeom prst="rect">
            <a:avLst/>
          </a:prstGeom>
          <a:noFill/>
          <a:ln w="12700">
            <a:noFill/>
            <a:miter lim="800000"/>
            <a:headEnd type="none" w="sm" len="sm"/>
            <a:tailEnd type="none" w="sm" len="sm"/>
          </a:ln>
        </p:spPr>
        <p:txBody>
          <a:bodyPr>
            <a:spAutoFit/>
          </a:bodyPr>
          <a:lstStyle/>
          <a:p>
            <a:pPr>
              <a:spcBef>
                <a:spcPct val="50000"/>
              </a:spcBef>
            </a:pPr>
            <a:endParaRPr lang="en-US" sz="2400">
              <a:solidFill>
                <a:schemeClr val="hlink"/>
              </a:solidFill>
            </a:endParaRPr>
          </a:p>
        </p:txBody>
      </p:sp>
      <p:sp>
        <p:nvSpPr>
          <p:cNvPr id="13320" name="Text Box 1032"/>
          <p:cNvSpPr txBox="1">
            <a:spLocks noChangeArrowheads="1"/>
          </p:cNvSpPr>
          <p:nvPr/>
        </p:nvSpPr>
        <p:spPr bwMode="auto">
          <a:xfrm>
            <a:off x="3810000" y="5157788"/>
            <a:ext cx="5334000"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Southerndown – Glamorgan Heritage Coast, MCS and SSSI designations.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1026" descr="Nash 3"/>
          <p:cNvPicPr>
            <a:picLocks noChangeAspect="1" noChangeArrowheads="1"/>
          </p:cNvPicPr>
          <p:nvPr/>
        </p:nvPicPr>
        <p:blipFill>
          <a:blip r:embed="rId2"/>
          <a:srcRect/>
          <a:stretch>
            <a:fillRect/>
          </a:stretch>
        </p:blipFill>
        <p:spPr bwMode="auto">
          <a:xfrm>
            <a:off x="304800" y="209550"/>
            <a:ext cx="3505200" cy="2628900"/>
          </a:xfrm>
          <a:prstGeom prst="rect">
            <a:avLst/>
          </a:prstGeom>
          <a:noFill/>
          <a:ln w="9525">
            <a:noFill/>
            <a:miter lim="800000"/>
            <a:headEnd/>
            <a:tailEnd/>
          </a:ln>
        </p:spPr>
      </p:pic>
      <p:pic>
        <p:nvPicPr>
          <p:cNvPr id="14339" name="Picture 1027" descr="Llantwit 5"/>
          <p:cNvPicPr>
            <a:picLocks noChangeAspect="1" noChangeArrowheads="1"/>
          </p:cNvPicPr>
          <p:nvPr/>
        </p:nvPicPr>
        <p:blipFill>
          <a:blip r:embed="rId3"/>
          <a:srcRect/>
          <a:stretch>
            <a:fillRect/>
          </a:stretch>
        </p:blipFill>
        <p:spPr bwMode="auto">
          <a:xfrm>
            <a:off x="5486400" y="2209800"/>
            <a:ext cx="3505200" cy="2628900"/>
          </a:xfrm>
          <a:prstGeom prst="rect">
            <a:avLst/>
          </a:prstGeom>
          <a:noFill/>
          <a:ln w="9525">
            <a:noFill/>
            <a:miter lim="800000"/>
            <a:headEnd/>
            <a:tailEnd/>
          </a:ln>
        </p:spPr>
      </p:pic>
      <p:pic>
        <p:nvPicPr>
          <p:cNvPr id="14340" name="Picture 1028" descr="Barry 005"/>
          <p:cNvPicPr preferRelativeResize="0">
            <a:picLocks noChangeArrowheads="1"/>
          </p:cNvPicPr>
          <p:nvPr/>
        </p:nvPicPr>
        <p:blipFill>
          <a:blip r:embed="rId4"/>
          <a:srcRect/>
          <a:stretch>
            <a:fillRect/>
          </a:stretch>
        </p:blipFill>
        <p:spPr bwMode="auto">
          <a:xfrm>
            <a:off x="304800" y="4267200"/>
            <a:ext cx="3505200" cy="2286000"/>
          </a:xfrm>
          <a:prstGeom prst="rect">
            <a:avLst/>
          </a:prstGeom>
          <a:noFill/>
          <a:ln w="9525">
            <a:noFill/>
            <a:miter lim="800000"/>
            <a:headEnd/>
            <a:tailEnd/>
          </a:ln>
        </p:spPr>
      </p:pic>
      <p:sp>
        <p:nvSpPr>
          <p:cNvPr id="14341" name="Text Box 1029"/>
          <p:cNvSpPr txBox="1">
            <a:spLocks noChangeArrowheads="1"/>
          </p:cNvSpPr>
          <p:nvPr/>
        </p:nvSpPr>
        <p:spPr bwMode="auto">
          <a:xfrm>
            <a:off x="3810000" y="914400"/>
            <a:ext cx="5334000"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Nash Point – Glamorgan Heritage Coast and SSSI designation (geology).</a:t>
            </a:r>
          </a:p>
        </p:txBody>
      </p:sp>
      <p:sp>
        <p:nvSpPr>
          <p:cNvPr id="14342" name="Text Box 1030"/>
          <p:cNvSpPr txBox="1">
            <a:spLocks noChangeArrowheads="1"/>
          </p:cNvSpPr>
          <p:nvPr/>
        </p:nvSpPr>
        <p:spPr bwMode="auto">
          <a:xfrm>
            <a:off x="827088" y="2997200"/>
            <a:ext cx="4659312"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Llantwit Major – Glamorgan Heritage Coast with MCS designated beach.</a:t>
            </a:r>
          </a:p>
        </p:txBody>
      </p:sp>
      <p:sp>
        <p:nvSpPr>
          <p:cNvPr id="14343" name="Text Box 1031"/>
          <p:cNvSpPr txBox="1">
            <a:spLocks noChangeArrowheads="1"/>
          </p:cNvSpPr>
          <p:nvPr/>
        </p:nvSpPr>
        <p:spPr bwMode="auto">
          <a:xfrm>
            <a:off x="3810000" y="5257800"/>
            <a:ext cx="5105400" cy="1187450"/>
          </a:xfrm>
          <a:prstGeom prst="rect">
            <a:avLst/>
          </a:prstGeom>
          <a:noFill/>
          <a:ln w="12700">
            <a:noFill/>
            <a:miter lim="800000"/>
            <a:headEnd type="none" w="sm" len="sm"/>
            <a:tailEnd type="none" w="sm" len="sm"/>
          </a:ln>
        </p:spPr>
        <p:txBody>
          <a:bodyPr>
            <a:spAutoFit/>
          </a:bodyPr>
          <a:lstStyle/>
          <a:p>
            <a:pPr>
              <a:spcBef>
                <a:spcPct val="50000"/>
              </a:spcBef>
            </a:pPr>
            <a:r>
              <a:rPr lang="en-GB" sz="2400" b="1">
                <a:solidFill>
                  <a:schemeClr val="hlink"/>
                </a:solidFill>
              </a:rPr>
              <a:t>Barry Island – Resort beach with no environmental desisnations.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62989"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410" name="Rectangle 2"/>
          <p:cNvSpPr>
            <a:spLocks noGrp="1" noChangeArrowheads="1"/>
          </p:cNvSpPr>
          <p:nvPr>
            <p:ph type="title"/>
          </p:nvPr>
        </p:nvSpPr>
        <p:spPr>
          <a:xfrm>
            <a:off x="16762" y="24902"/>
            <a:ext cx="8229600" cy="1143000"/>
          </a:xfrm>
        </p:spPr>
        <p:txBody>
          <a:bodyPr/>
          <a:lstStyle/>
          <a:p>
            <a:pPr eaLnBrk="1" hangingPunct="1">
              <a:defRPr/>
            </a:pPr>
            <a:r>
              <a:rPr lang="en-GB" b="1" dirty="0">
                <a:latin typeface="+mj-lt"/>
              </a:rPr>
              <a:t>Function Analysis</a:t>
            </a:r>
          </a:p>
        </p:txBody>
      </p:sp>
      <p:sp>
        <p:nvSpPr>
          <p:cNvPr id="17411" name="Rectangle 3"/>
          <p:cNvSpPr>
            <a:spLocks noGrp="1" noChangeArrowheads="1"/>
          </p:cNvSpPr>
          <p:nvPr>
            <p:ph idx="1"/>
          </p:nvPr>
        </p:nvSpPr>
        <p:spPr>
          <a:xfrm>
            <a:off x="107504" y="1196752"/>
            <a:ext cx="5976664" cy="3096344"/>
          </a:xfrm>
        </p:spPr>
        <p:txBody>
          <a:bodyPr>
            <a:normAutofit fontScale="70000" lnSpcReduction="20000"/>
          </a:bodyPr>
          <a:lstStyle/>
          <a:p>
            <a:pPr eaLnBrk="1" hangingPunct="1">
              <a:buFontTx/>
              <a:buNone/>
              <a:defRPr/>
            </a:pPr>
            <a:r>
              <a:rPr lang="en-GB" b="1" dirty="0">
                <a:latin typeface="+mj-lt"/>
              </a:rPr>
              <a:t>Methodology a modification of:</a:t>
            </a:r>
          </a:p>
          <a:p>
            <a:pPr eaLnBrk="1" hangingPunct="1">
              <a:defRPr/>
            </a:pPr>
            <a:r>
              <a:rPr lang="en-GB" b="1" dirty="0">
                <a:latin typeface="+mj-lt"/>
              </a:rPr>
              <a:t>Van der </a:t>
            </a:r>
            <a:r>
              <a:rPr lang="en-GB" b="1" dirty="0" err="1">
                <a:latin typeface="+mj-lt"/>
              </a:rPr>
              <a:t>Maarel</a:t>
            </a:r>
            <a:r>
              <a:rPr lang="en-GB" b="1" dirty="0">
                <a:latin typeface="+mj-lt"/>
              </a:rPr>
              <a:t> (1978, 1979)</a:t>
            </a:r>
          </a:p>
          <a:p>
            <a:pPr eaLnBrk="1" hangingPunct="1">
              <a:defRPr/>
            </a:pPr>
            <a:r>
              <a:rPr lang="en-GB" b="1" dirty="0">
                <a:latin typeface="+mj-lt"/>
              </a:rPr>
              <a:t>De Groot (1992) - Functions of Nature</a:t>
            </a:r>
          </a:p>
          <a:p>
            <a:pPr eaLnBrk="1" hangingPunct="1">
              <a:defRPr/>
            </a:pPr>
            <a:r>
              <a:rPr lang="en-GB" b="1" dirty="0" err="1">
                <a:latin typeface="+mj-lt"/>
              </a:rPr>
              <a:t>Cendrero</a:t>
            </a:r>
            <a:r>
              <a:rPr lang="en-GB" b="1" dirty="0">
                <a:latin typeface="+mj-lt"/>
              </a:rPr>
              <a:t> and Fisher (1997) - Assessing Environmental Quality of Coastal Areas for Planning and management</a:t>
            </a:r>
          </a:p>
          <a:p>
            <a:pPr eaLnBrk="1" hangingPunct="1">
              <a:defRPr/>
            </a:pPr>
            <a:r>
              <a:rPr lang="en-GB" b="1" dirty="0">
                <a:latin typeface="+mj-lt"/>
              </a:rPr>
              <a:t>Van der </a:t>
            </a:r>
            <a:r>
              <a:rPr lang="en-GB" b="1" dirty="0" err="1">
                <a:latin typeface="+mj-lt"/>
              </a:rPr>
              <a:t>Weide</a:t>
            </a:r>
            <a:r>
              <a:rPr lang="en-GB" b="1" dirty="0">
                <a:latin typeface="+mj-lt"/>
              </a:rPr>
              <a:t> </a:t>
            </a:r>
            <a:r>
              <a:rPr lang="en-GB" b="1" i="1" dirty="0">
                <a:latin typeface="+mj-lt"/>
              </a:rPr>
              <a:t>et al </a:t>
            </a:r>
            <a:r>
              <a:rPr lang="en-GB" b="1" dirty="0">
                <a:latin typeface="+mj-lt"/>
              </a:rPr>
              <a:t> (1999) – Assessing the value of coastal wetlands</a:t>
            </a:r>
          </a:p>
          <a:p>
            <a:pPr eaLnBrk="1" hangingPunct="1">
              <a:defRPr/>
            </a:pPr>
            <a:r>
              <a:rPr lang="en-GB" b="1" dirty="0" err="1">
                <a:latin typeface="+mj-lt"/>
              </a:rPr>
              <a:t>Micallef</a:t>
            </a:r>
            <a:r>
              <a:rPr lang="en-GB" b="1" dirty="0">
                <a:latin typeface="+mj-lt"/>
              </a:rPr>
              <a:t> and Williams (2003)- Maltese bathing waters</a:t>
            </a:r>
          </a:p>
          <a:p>
            <a:pPr eaLnBrk="1" hangingPunct="1">
              <a:defRPr/>
            </a:pPr>
            <a:r>
              <a:rPr lang="en-GB" b="1" dirty="0">
                <a:latin typeface="+mj-lt"/>
              </a:rPr>
              <a:t>Phillips, M.R. (2007)- Coastal management </a:t>
            </a:r>
            <a:r>
              <a:rPr lang="en-GB" b="1" dirty="0" smtClean="0">
                <a:latin typeface="+mj-lt"/>
              </a:rPr>
              <a:t>tool</a:t>
            </a:r>
          </a:p>
          <a:p>
            <a:pPr>
              <a:defRPr/>
            </a:pPr>
            <a:r>
              <a:rPr lang="en-GB" b="1" dirty="0" err="1">
                <a:latin typeface="+mj-lt"/>
              </a:rPr>
              <a:t>Amyot</a:t>
            </a:r>
            <a:r>
              <a:rPr lang="en-GB" b="1" dirty="0">
                <a:latin typeface="+mj-lt"/>
              </a:rPr>
              <a:t> and Grant, </a:t>
            </a:r>
            <a:r>
              <a:rPr lang="en-GB" b="1" dirty="0" smtClean="0">
                <a:latin typeface="+mj-lt"/>
              </a:rPr>
              <a:t>(2014) Italy</a:t>
            </a:r>
            <a:endParaRPr lang="en-GB" b="1" dirty="0">
              <a:latin typeface="+mj-lt"/>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96" name="Rectangle 284"/>
          <p:cNvSpPr>
            <a:spLocks noGrp="1" noChangeArrowheads="1"/>
          </p:cNvSpPr>
          <p:nvPr>
            <p:ph type="title"/>
          </p:nvPr>
        </p:nvSpPr>
        <p:spPr>
          <a:xfrm>
            <a:off x="-612576" y="1579577"/>
            <a:ext cx="5925344" cy="1143000"/>
          </a:xfrm>
        </p:spPr>
        <p:txBody>
          <a:bodyPr>
            <a:normAutofit fontScale="90000"/>
          </a:bodyPr>
          <a:lstStyle/>
          <a:p>
            <a:pPr algn="r" eaLnBrk="1" hangingPunct="1">
              <a:defRPr/>
            </a:pPr>
            <a:r>
              <a:rPr lang="en-GB" dirty="0">
                <a:latin typeface="+mj-lt"/>
              </a:rPr>
              <a:t/>
            </a:r>
            <a:br>
              <a:rPr lang="en-GB" dirty="0">
                <a:latin typeface="+mj-lt"/>
              </a:rPr>
            </a:br>
            <a:r>
              <a:rPr lang="en-GB" b="1" dirty="0">
                <a:latin typeface="+mj-lt"/>
              </a:rPr>
              <a:t>Environmental Indicators</a:t>
            </a:r>
            <a:r>
              <a:rPr lang="en-GB" dirty="0">
                <a:latin typeface="+mj-lt"/>
              </a:rPr>
              <a:t/>
            </a:r>
            <a:br>
              <a:rPr lang="en-GB" dirty="0">
                <a:latin typeface="+mj-lt"/>
              </a:rPr>
            </a:br>
            <a:endParaRPr lang="en-GB" dirty="0">
              <a:latin typeface="+mj-lt"/>
            </a:endParaRPr>
          </a:p>
        </p:txBody>
      </p:sp>
      <p:sp>
        <p:nvSpPr>
          <p:cNvPr id="13597" name="Rectangle 285"/>
          <p:cNvSpPr>
            <a:spLocks noGrp="1" noChangeArrowheads="1"/>
          </p:cNvSpPr>
          <p:nvPr>
            <p:ph idx="1"/>
          </p:nvPr>
        </p:nvSpPr>
        <p:spPr/>
        <p:txBody>
          <a:bodyPr>
            <a:normAutofit lnSpcReduction="10000"/>
          </a:bodyPr>
          <a:lstStyle/>
          <a:p>
            <a:pPr marL="533400" indent="-533400" eaLnBrk="1" hangingPunct="1">
              <a:lnSpc>
                <a:spcPct val="90000"/>
              </a:lnSpc>
              <a:buFontTx/>
              <a:buAutoNum type="arabicPeriod"/>
              <a:defRPr/>
            </a:pPr>
            <a:r>
              <a:rPr lang="en-GB" sz="2400" b="1" dirty="0">
                <a:solidFill>
                  <a:schemeClr val="hlink"/>
                </a:solidFill>
                <a:latin typeface="+mj-lt"/>
              </a:rPr>
              <a:t>Air</a:t>
            </a:r>
          </a:p>
          <a:p>
            <a:pPr marL="533400" indent="-533400" eaLnBrk="1" hangingPunct="1">
              <a:lnSpc>
                <a:spcPct val="90000"/>
              </a:lnSpc>
              <a:buFontTx/>
              <a:buAutoNum type="arabicPeriod"/>
              <a:defRPr/>
            </a:pPr>
            <a:r>
              <a:rPr lang="en-GB" sz="2400" b="1" dirty="0">
                <a:solidFill>
                  <a:schemeClr val="hlink"/>
                </a:solidFill>
                <a:latin typeface="+mj-lt"/>
              </a:rPr>
              <a:t>Hazards</a:t>
            </a:r>
          </a:p>
          <a:p>
            <a:pPr marL="533400" indent="-533400" eaLnBrk="1" hangingPunct="1">
              <a:lnSpc>
                <a:spcPct val="90000"/>
              </a:lnSpc>
              <a:buFontTx/>
              <a:buAutoNum type="arabicPeriod"/>
              <a:defRPr/>
            </a:pPr>
            <a:r>
              <a:rPr lang="en-GB" sz="2400" b="1" dirty="0">
                <a:solidFill>
                  <a:schemeClr val="hlink"/>
                </a:solidFill>
                <a:latin typeface="+mj-lt"/>
              </a:rPr>
              <a:t>Resources</a:t>
            </a:r>
          </a:p>
          <a:p>
            <a:pPr marL="533400" indent="-533400" eaLnBrk="1" hangingPunct="1">
              <a:lnSpc>
                <a:spcPct val="90000"/>
              </a:lnSpc>
              <a:buFontTx/>
              <a:buAutoNum type="arabicPeriod"/>
              <a:defRPr/>
            </a:pPr>
            <a:r>
              <a:rPr lang="en-GB" sz="2400" b="1" dirty="0">
                <a:solidFill>
                  <a:schemeClr val="hlink"/>
                </a:solidFill>
                <a:latin typeface="+mj-lt"/>
              </a:rPr>
              <a:t>Fresh Water</a:t>
            </a:r>
          </a:p>
          <a:p>
            <a:pPr marL="533400" indent="-533400" eaLnBrk="1" hangingPunct="1">
              <a:lnSpc>
                <a:spcPct val="90000"/>
              </a:lnSpc>
              <a:buFontTx/>
              <a:buAutoNum type="arabicPeriod"/>
              <a:defRPr/>
            </a:pPr>
            <a:r>
              <a:rPr lang="en-GB" sz="2400" b="1" dirty="0">
                <a:solidFill>
                  <a:schemeClr val="hlink"/>
                </a:solidFill>
                <a:latin typeface="+mj-lt"/>
              </a:rPr>
              <a:t>Marine Biota </a:t>
            </a:r>
          </a:p>
          <a:p>
            <a:pPr marL="533400" indent="-533400" eaLnBrk="1" hangingPunct="1">
              <a:lnSpc>
                <a:spcPct val="90000"/>
              </a:lnSpc>
              <a:buFontTx/>
              <a:buAutoNum type="arabicPeriod"/>
              <a:defRPr/>
            </a:pPr>
            <a:r>
              <a:rPr lang="en-GB" sz="2400" b="1" dirty="0">
                <a:solidFill>
                  <a:schemeClr val="hlink"/>
                </a:solidFill>
                <a:latin typeface="+mj-lt"/>
              </a:rPr>
              <a:t>Coastal Water</a:t>
            </a:r>
          </a:p>
          <a:p>
            <a:pPr marL="533400" indent="-533400" eaLnBrk="1" hangingPunct="1">
              <a:lnSpc>
                <a:spcPct val="90000"/>
              </a:lnSpc>
              <a:buFontTx/>
              <a:buAutoNum type="arabicPeriod"/>
              <a:defRPr/>
            </a:pPr>
            <a:r>
              <a:rPr lang="en-GB" sz="2400" b="1" dirty="0">
                <a:solidFill>
                  <a:schemeClr val="hlink"/>
                </a:solidFill>
                <a:latin typeface="+mj-lt"/>
              </a:rPr>
              <a:t>Terrestrial Biota</a:t>
            </a:r>
          </a:p>
          <a:p>
            <a:pPr marL="533400" indent="-533400" eaLnBrk="1" hangingPunct="1">
              <a:lnSpc>
                <a:spcPct val="90000"/>
              </a:lnSpc>
              <a:buFontTx/>
              <a:buAutoNum type="arabicPeriod"/>
              <a:defRPr/>
            </a:pPr>
            <a:r>
              <a:rPr lang="en-GB" sz="2400" b="1" dirty="0">
                <a:solidFill>
                  <a:schemeClr val="hlink"/>
                </a:solidFill>
                <a:latin typeface="+mj-lt"/>
              </a:rPr>
              <a:t>Geological and Topographical Features</a:t>
            </a:r>
          </a:p>
          <a:p>
            <a:pPr marL="533400" indent="-533400" algn="ctr" eaLnBrk="1" hangingPunct="1">
              <a:lnSpc>
                <a:spcPct val="90000"/>
              </a:lnSpc>
              <a:buFontTx/>
              <a:buNone/>
              <a:defRPr/>
            </a:pPr>
            <a:endParaRPr lang="en-GB" sz="2400" b="1" dirty="0">
              <a:solidFill>
                <a:schemeClr val="hlink"/>
              </a:solidFill>
              <a:latin typeface="+mj-lt"/>
            </a:endParaRPr>
          </a:p>
          <a:p>
            <a:pPr marL="533400" indent="-533400" algn="ctr" eaLnBrk="1" hangingPunct="1">
              <a:lnSpc>
                <a:spcPct val="90000"/>
              </a:lnSpc>
              <a:buFontTx/>
              <a:buNone/>
              <a:defRPr/>
            </a:pPr>
            <a:r>
              <a:rPr lang="en-GB" sz="2800" b="1" dirty="0">
                <a:latin typeface="+mj-lt"/>
              </a:rPr>
              <a:t>These indicators were sub-divided into 35 components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836712"/>
            <a:ext cx="2909689" cy="3562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algn="r" eaLnBrk="1" hangingPunct="1">
              <a:defRPr/>
            </a:pPr>
            <a:r>
              <a:rPr lang="en-GB" b="1">
                <a:latin typeface="+mj-lt"/>
              </a:rPr>
              <a:t>Socio-economic indicators</a:t>
            </a:r>
          </a:p>
        </p:txBody>
      </p:sp>
      <p:sp>
        <p:nvSpPr>
          <p:cNvPr id="16387" name="Rectangle 3"/>
          <p:cNvSpPr>
            <a:spLocks noGrp="1" noChangeArrowheads="1"/>
          </p:cNvSpPr>
          <p:nvPr>
            <p:ph idx="1"/>
          </p:nvPr>
        </p:nvSpPr>
        <p:spPr/>
        <p:txBody>
          <a:bodyPr/>
          <a:lstStyle/>
          <a:p>
            <a:pPr eaLnBrk="1" hangingPunct="1">
              <a:defRPr/>
            </a:pPr>
            <a:endParaRPr lang="en-GB" dirty="0">
              <a:latin typeface="+mj-lt"/>
            </a:endParaRPr>
          </a:p>
          <a:p>
            <a:pPr marL="514350" indent="-514350" eaLnBrk="1" hangingPunct="1">
              <a:buFont typeface="+mj-lt"/>
              <a:buAutoNum type="arabicPeriod"/>
              <a:defRPr/>
            </a:pPr>
            <a:r>
              <a:rPr lang="en-GB" b="1" dirty="0">
                <a:solidFill>
                  <a:schemeClr val="hlink"/>
                </a:solidFill>
                <a:latin typeface="+mj-lt"/>
              </a:rPr>
              <a:t>Potential for use</a:t>
            </a:r>
          </a:p>
          <a:p>
            <a:pPr marL="514350" indent="-514350" eaLnBrk="1" hangingPunct="1">
              <a:buFont typeface="+mj-lt"/>
              <a:buAutoNum type="arabicPeriod"/>
              <a:defRPr/>
            </a:pPr>
            <a:endParaRPr lang="en-GB" b="1" dirty="0">
              <a:solidFill>
                <a:schemeClr val="hlink"/>
              </a:solidFill>
              <a:latin typeface="+mj-lt"/>
            </a:endParaRPr>
          </a:p>
          <a:p>
            <a:pPr marL="514350" indent="-514350" eaLnBrk="1" hangingPunct="1">
              <a:buFont typeface="+mj-lt"/>
              <a:buAutoNum type="arabicPeriod"/>
              <a:defRPr/>
            </a:pPr>
            <a:r>
              <a:rPr lang="en-GB" b="1" dirty="0">
                <a:solidFill>
                  <a:schemeClr val="hlink"/>
                </a:solidFill>
                <a:latin typeface="+mj-lt"/>
              </a:rPr>
              <a:t>Human well-being</a:t>
            </a:r>
          </a:p>
          <a:p>
            <a:pPr eaLnBrk="1" hangingPunct="1">
              <a:buFontTx/>
              <a:buNone/>
              <a:defRPr/>
            </a:pPr>
            <a:endParaRPr lang="en-GB" b="1" dirty="0">
              <a:solidFill>
                <a:schemeClr val="hlink"/>
              </a:solidFill>
              <a:latin typeface="+mj-lt"/>
            </a:endParaRPr>
          </a:p>
          <a:p>
            <a:pPr eaLnBrk="1" hangingPunct="1">
              <a:buFontTx/>
              <a:buNone/>
              <a:defRPr/>
            </a:pPr>
            <a:endParaRPr lang="en-GB" b="1" dirty="0">
              <a:solidFill>
                <a:schemeClr val="hlink"/>
              </a:solidFill>
              <a:latin typeface="+mj-lt"/>
            </a:endParaRPr>
          </a:p>
          <a:p>
            <a:pPr eaLnBrk="1" hangingPunct="1">
              <a:buFontTx/>
              <a:buNone/>
              <a:defRPr/>
            </a:pPr>
            <a:endParaRPr lang="en-GB" b="1" dirty="0">
              <a:solidFill>
                <a:schemeClr val="hlink"/>
              </a:solidFill>
              <a:latin typeface="+mj-lt"/>
            </a:endParaRPr>
          </a:p>
          <a:p>
            <a:pPr algn="ctr" eaLnBrk="1" hangingPunct="1">
              <a:buFontTx/>
              <a:buNone/>
              <a:defRPr/>
            </a:pPr>
            <a:r>
              <a:rPr lang="en-GB" sz="2800" b="1" dirty="0">
                <a:latin typeface="+mj-lt"/>
              </a:rPr>
              <a:t>These 2 indicators were sub-divided into 18 components</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2276872"/>
            <a:ext cx="4443922"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descr="Function Table 2"/>
          <p:cNvPicPr>
            <a:picLocks noChangeAspect="1" noChangeArrowheads="1"/>
          </p:cNvPicPr>
          <p:nvPr/>
        </p:nvPicPr>
        <p:blipFill>
          <a:blip r:embed="rId2"/>
          <a:srcRect r="24844" b="43867"/>
          <a:stretch>
            <a:fillRect/>
          </a:stretch>
        </p:blipFill>
        <p:spPr bwMode="auto">
          <a:xfrm>
            <a:off x="4599632" y="980728"/>
            <a:ext cx="4483652" cy="4824535"/>
          </a:xfrm>
          <a:prstGeom prst="rect">
            <a:avLst/>
          </a:prstGeom>
          <a:noFill/>
          <a:ln w="9525">
            <a:noFill/>
            <a:miter lim="800000"/>
            <a:headEnd/>
            <a:tailEnd/>
          </a:ln>
        </p:spPr>
      </p:pic>
      <p:pic>
        <p:nvPicPr>
          <p:cNvPr id="18435" name="Picture 5" descr="Function Table"/>
          <p:cNvPicPr>
            <a:picLocks noChangeAspect="1" noChangeArrowheads="1"/>
          </p:cNvPicPr>
          <p:nvPr/>
        </p:nvPicPr>
        <p:blipFill>
          <a:blip r:embed="rId3"/>
          <a:srcRect r="24615"/>
          <a:stretch>
            <a:fillRect/>
          </a:stretch>
        </p:blipFill>
        <p:spPr bwMode="auto">
          <a:xfrm>
            <a:off x="127612" y="36906"/>
            <a:ext cx="4300371" cy="6704462"/>
          </a:xfrm>
          <a:prstGeom prst="rect">
            <a:avLst/>
          </a:prstGeom>
          <a:noFill/>
          <a:ln w="9525">
            <a:noFill/>
            <a:miter lim="800000"/>
            <a:headEnd/>
            <a:tailEnd/>
          </a:ln>
        </p:spPr>
      </p:pic>
      <p:cxnSp>
        <p:nvCxnSpPr>
          <p:cNvPr id="3" name="Straight Connector 2"/>
          <p:cNvCxnSpPr/>
          <p:nvPr/>
        </p:nvCxnSpPr>
        <p:spPr>
          <a:xfrm>
            <a:off x="251520" y="260648"/>
            <a:ext cx="38758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4599632" y="1268760"/>
            <a:ext cx="3875856"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7740352" y="6068524"/>
            <a:ext cx="1224136" cy="276999"/>
          </a:xfrm>
          <a:prstGeom prst="rect">
            <a:avLst/>
          </a:prstGeom>
          <a:noFill/>
        </p:spPr>
        <p:txBody>
          <a:bodyPr wrap="square" rtlCol="0">
            <a:spAutoFit/>
          </a:bodyPr>
          <a:lstStyle/>
          <a:p>
            <a:r>
              <a:rPr lang="en-GB" sz="1200" dirty="0">
                <a:solidFill>
                  <a:srgbClr val="FF0000"/>
                </a:solidFill>
              </a:rPr>
              <a:t>18 components</a:t>
            </a:r>
          </a:p>
        </p:txBody>
      </p:sp>
      <p:sp>
        <p:nvSpPr>
          <p:cNvPr id="7" name="TextBox 6"/>
          <p:cNvSpPr txBox="1"/>
          <p:nvPr/>
        </p:nvSpPr>
        <p:spPr>
          <a:xfrm>
            <a:off x="3059832" y="6576616"/>
            <a:ext cx="1224136" cy="276999"/>
          </a:xfrm>
          <a:prstGeom prst="rect">
            <a:avLst/>
          </a:prstGeom>
          <a:noFill/>
        </p:spPr>
        <p:txBody>
          <a:bodyPr wrap="square" rtlCol="0">
            <a:spAutoFit/>
          </a:bodyPr>
          <a:lstStyle/>
          <a:p>
            <a:r>
              <a:rPr lang="en-GB" sz="1200" dirty="0">
                <a:solidFill>
                  <a:srgbClr val="FF0000"/>
                </a:solidFill>
              </a:rPr>
              <a:t>35 components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algn="r" eaLnBrk="1" hangingPunct="1">
              <a:defRPr/>
            </a:pPr>
            <a:r>
              <a:rPr lang="en-GB" b="1">
                <a:latin typeface="+mj-lt"/>
              </a:rPr>
              <a:t>Methodology</a:t>
            </a:r>
          </a:p>
        </p:txBody>
      </p:sp>
      <p:sp>
        <p:nvSpPr>
          <p:cNvPr id="27651" name="Rectangle 3"/>
          <p:cNvSpPr>
            <a:spLocks noGrp="1" noChangeArrowheads="1"/>
          </p:cNvSpPr>
          <p:nvPr>
            <p:ph idx="1"/>
          </p:nvPr>
        </p:nvSpPr>
        <p:spPr>
          <a:xfrm>
            <a:off x="179512" y="1052736"/>
            <a:ext cx="3816424" cy="5805264"/>
          </a:xfrm>
        </p:spPr>
        <p:txBody>
          <a:bodyPr>
            <a:normAutofit fontScale="92500" lnSpcReduction="10000"/>
          </a:bodyPr>
          <a:lstStyle/>
          <a:p>
            <a:pPr marL="514350" indent="-514350" eaLnBrk="1" hangingPunct="1">
              <a:lnSpc>
                <a:spcPct val="80000"/>
              </a:lnSpc>
              <a:buFont typeface="+mj-lt"/>
              <a:buAutoNum type="arabicPeriod"/>
              <a:defRPr/>
            </a:pPr>
            <a:r>
              <a:rPr lang="en-GB" sz="2800" dirty="0">
                <a:latin typeface="+mj-lt"/>
              </a:rPr>
              <a:t>Components were determined for each indicator and analysed for every beach </a:t>
            </a:r>
          </a:p>
          <a:p>
            <a:pPr marL="514350" indent="-514350" eaLnBrk="1" hangingPunct="1">
              <a:lnSpc>
                <a:spcPct val="80000"/>
              </a:lnSpc>
              <a:buFont typeface="+mj-lt"/>
              <a:buAutoNum type="arabicPeriod"/>
              <a:defRPr/>
            </a:pPr>
            <a:r>
              <a:rPr lang="en-GB" sz="2800" dirty="0">
                <a:solidFill>
                  <a:schemeClr val="hlink"/>
                </a:solidFill>
                <a:latin typeface="+mj-lt"/>
              </a:rPr>
              <a:t>Score allocated to each component within the range from 1 (worst) to 5 (best)</a:t>
            </a:r>
          </a:p>
          <a:p>
            <a:pPr marL="514350" indent="-514350" eaLnBrk="1" hangingPunct="1">
              <a:lnSpc>
                <a:spcPct val="80000"/>
              </a:lnSpc>
              <a:buFont typeface="+mj-lt"/>
              <a:buAutoNum type="arabicPeriod"/>
              <a:defRPr/>
            </a:pPr>
            <a:r>
              <a:rPr lang="en-GB" sz="2800" dirty="0">
                <a:latin typeface="+mj-lt"/>
              </a:rPr>
              <a:t>Component scores ‘normalised’ for each indicator (environmental and socio-economic)</a:t>
            </a:r>
          </a:p>
          <a:p>
            <a:pPr marL="514350" indent="-514350" eaLnBrk="1" hangingPunct="1">
              <a:lnSpc>
                <a:spcPct val="80000"/>
              </a:lnSpc>
              <a:buFont typeface="+mj-lt"/>
              <a:buAutoNum type="arabicPeriod"/>
              <a:defRPr/>
            </a:pPr>
            <a:r>
              <a:rPr lang="en-GB" sz="2800" dirty="0">
                <a:solidFill>
                  <a:schemeClr val="hlink"/>
                </a:solidFill>
                <a:latin typeface="+mj-lt"/>
              </a:rPr>
              <a:t>Environmental and socio-economic indicators normalised overall to produce conservation / development matrix</a:t>
            </a:r>
          </a:p>
          <a:p>
            <a:pPr eaLnBrk="1" hangingPunct="1">
              <a:lnSpc>
                <a:spcPct val="80000"/>
              </a:lnSpc>
              <a:defRPr/>
            </a:pPr>
            <a:endParaRPr lang="en-GB" sz="2800" b="1" dirty="0">
              <a:solidFill>
                <a:schemeClr val="hlink"/>
              </a:solidFill>
              <a:latin typeface="+mj-lt"/>
            </a:endParaRPr>
          </a:p>
          <a:p>
            <a:pPr eaLnBrk="1" hangingPunct="1">
              <a:lnSpc>
                <a:spcPct val="80000"/>
              </a:lnSpc>
              <a:defRPr/>
            </a:pPr>
            <a:endParaRPr lang="en-GB" sz="2800" dirty="0">
              <a:latin typeface="+mj-lt"/>
            </a:endParaRPr>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7152" y="2132856"/>
            <a:ext cx="4428492"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fade">
                                      <p:cBhvr>
                                        <p:cTn id="7" dur="500"/>
                                        <p:tgtEl>
                                          <p:spTgt spid="276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1">
                                            <p:txEl>
                                              <p:pRg st="1" end="1"/>
                                            </p:txEl>
                                          </p:spTgt>
                                        </p:tgtEl>
                                        <p:attrNameLst>
                                          <p:attrName>style.visibility</p:attrName>
                                        </p:attrNameLst>
                                      </p:cBhvr>
                                      <p:to>
                                        <p:strVal val="visible"/>
                                      </p:to>
                                    </p:set>
                                    <p:animEffect transition="in" filter="fade">
                                      <p:cBhvr>
                                        <p:cTn id="12" dur="500"/>
                                        <p:tgtEl>
                                          <p:spTgt spid="276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Effect transition="in" filter="fade">
                                      <p:cBhvr>
                                        <p:cTn id="17" dur="500"/>
                                        <p:tgtEl>
                                          <p:spTgt spid="276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7651">
                                            <p:txEl>
                                              <p:pRg st="3" end="3"/>
                                            </p:txEl>
                                          </p:spTgt>
                                        </p:tgtEl>
                                        <p:attrNameLst>
                                          <p:attrName>style.visibility</p:attrName>
                                        </p:attrNameLst>
                                      </p:cBhvr>
                                      <p:to>
                                        <p:strVal val="visible"/>
                                      </p:to>
                                    </p:set>
                                    <p:animEffect transition="in" filter="fade">
                                      <p:cBhvr>
                                        <p:cTn id="22" dur="500"/>
                                        <p:tgtEl>
                                          <p:spTgt spid="276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292100"/>
            <a:ext cx="5508104" cy="1384300"/>
          </a:xfrm>
        </p:spPr>
        <p:txBody>
          <a:bodyPr/>
          <a:lstStyle/>
          <a:p>
            <a:pPr eaLnBrk="1" hangingPunct="1">
              <a:defRPr/>
            </a:pPr>
            <a:r>
              <a:rPr lang="en-GB" sz="2800" b="1" dirty="0">
                <a:latin typeface="+mj-lt"/>
              </a:rPr>
              <a:t>Normalised Scores for Natural and Socio-economic Beach Indicators</a:t>
            </a:r>
          </a:p>
        </p:txBody>
      </p:sp>
      <p:pic>
        <p:nvPicPr>
          <p:cNvPr id="20483" name="Picture 3"/>
          <p:cNvPicPr preferRelativeResize="0">
            <a:picLocks noChangeArrowheads="1"/>
          </p:cNvPicPr>
          <p:nvPr/>
        </p:nvPicPr>
        <p:blipFill>
          <a:blip r:embed="rId2"/>
          <a:srcRect t="19081"/>
          <a:stretch>
            <a:fillRect/>
          </a:stretch>
        </p:blipFill>
        <p:spPr bwMode="auto">
          <a:xfrm>
            <a:off x="0" y="1916832"/>
            <a:ext cx="9004300" cy="41156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r" eaLnBrk="1" hangingPunct="1">
              <a:defRPr/>
            </a:pPr>
            <a:r>
              <a:rPr lang="en-GB" sz="2800" b="1">
                <a:latin typeface="+mj-lt"/>
              </a:rPr>
              <a:t>Site comparisons based on normalised scores for both ecological and socio-economic indicators</a:t>
            </a:r>
          </a:p>
        </p:txBody>
      </p:sp>
      <p:pic>
        <p:nvPicPr>
          <p:cNvPr id="21507" name="Picture 4"/>
          <p:cNvPicPr preferRelativeResize="0">
            <a:picLocks noChangeArrowheads="1"/>
          </p:cNvPicPr>
          <p:nvPr/>
        </p:nvPicPr>
        <p:blipFill>
          <a:blip r:embed="rId2"/>
          <a:srcRect t="20351"/>
          <a:stretch>
            <a:fillRect/>
          </a:stretch>
        </p:blipFill>
        <p:spPr bwMode="auto">
          <a:xfrm>
            <a:off x="139700" y="2276475"/>
            <a:ext cx="9004300" cy="3892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22" descr="Function Beaches 5 score"/>
          <p:cNvPicPr>
            <a:picLocks noChangeAspect="1" noChangeArrowheads="1"/>
          </p:cNvPicPr>
          <p:nvPr/>
        </p:nvPicPr>
        <p:blipFill>
          <a:blip r:embed="rId2">
            <a:grayscl/>
          </a:blip>
          <a:srcRect/>
          <a:stretch>
            <a:fillRect/>
          </a:stretch>
        </p:blipFill>
        <p:spPr bwMode="auto">
          <a:xfrm>
            <a:off x="0" y="549275"/>
            <a:ext cx="7359650" cy="5457825"/>
          </a:xfrm>
          <a:prstGeom prst="rect">
            <a:avLst/>
          </a:prstGeom>
          <a:noFill/>
          <a:ln w="9525">
            <a:noFill/>
            <a:miter lim="800000"/>
            <a:headEnd/>
            <a:tailEnd/>
          </a:ln>
        </p:spPr>
      </p:pic>
      <p:graphicFrame>
        <p:nvGraphicFramePr>
          <p:cNvPr id="35073" name="Group 257"/>
          <p:cNvGraphicFramePr>
            <a:graphicFrameLocks noGrp="1"/>
          </p:cNvGraphicFramePr>
          <p:nvPr/>
        </p:nvGraphicFramePr>
        <p:xfrm>
          <a:off x="7308850" y="0"/>
          <a:ext cx="1835150" cy="6896104"/>
        </p:xfrm>
        <a:graphic>
          <a:graphicData uri="http://schemas.openxmlformats.org/drawingml/2006/table">
            <a:tbl>
              <a:tblPr/>
              <a:tblGrid>
                <a:gridCol w="1304925">
                  <a:extLst>
                    <a:ext uri="{9D8B030D-6E8A-4147-A177-3AD203B41FA5}">
                      <a16:colId xmlns:a16="http://schemas.microsoft.com/office/drawing/2014/main" val="20000"/>
                    </a:ext>
                  </a:extLst>
                </a:gridCol>
                <a:gridCol w="530225">
                  <a:extLst>
                    <a:ext uri="{9D8B030D-6E8A-4147-A177-3AD203B41FA5}">
                      <a16:colId xmlns:a16="http://schemas.microsoft.com/office/drawing/2014/main" val="20001"/>
                    </a:ext>
                  </a:extLst>
                </a:gridCol>
              </a:tblGrid>
              <a:tr h="352425">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tx2"/>
                          </a:solidFill>
                          <a:effectLst/>
                          <a:latin typeface="Times New Roman" pitchFamily="18" charset="0"/>
                          <a:cs typeface="Times New Roman" pitchFamily="18" charset="0"/>
                        </a:rPr>
                        <a:t>Key to Beaches</a:t>
                      </a:r>
                      <a:endParaRPr kumimoji="0" lang="en-GB" sz="1600" b="0" i="0" u="none" strike="noStrike" cap="none" normalizeH="0" baseline="0">
                        <a:ln>
                          <a:noFill/>
                        </a:ln>
                        <a:solidFill>
                          <a:schemeClr val="tx2"/>
                        </a:solidFill>
                        <a:effectLst/>
                        <a:latin typeface="Times New Roman" pitchFamily="18" charset="0"/>
                        <a:cs typeface="Times New Roman" pitchFamily="18" charset="0"/>
                      </a:endParaRPr>
                    </a:p>
                  </a:txBody>
                  <a:tcPr anchor="b" horzOverflow="overflow">
                    <a:lnL cap="flat">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hMerge="1">
                  <a:txBody>
                    <a:bodyPr/>
                    <a:lstStyle/>
                    <a:p>
                      <a:endParaRPr lang="en-GB"/>
                    </a:p>
                  </a:txBody>
                  <a:tcPr/>
                </a:tc>
                <a:extLst>
                  <a:ext uri="{0D108BD9-81ED-4DB2-BD59-A6C34878D82A}">
                    <a16:rowId xmlns:a16="http://schemas.microsoft.com/office/drawing/2014/main" val="10000"/>
                  </a:ext>
                </a:extLst>
              </a:tr>
              <a:tr h="3492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Rhossili</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3952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Port Eynon</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2</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3524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Horton</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3</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r h="3508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Oxwich</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4</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4"/>
                  </a:ext>
                </a:extLst>
              </a:tr>
              <a:tr h="3492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Caswell </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5</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5"/>
                  </a:ext>
                </a:extLst>
              </a:tr>
              <a:tr h="3524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Langland </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6</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6"/>
                  </a:ext>
                </a:extLst>
              </a:tr>
              <a:tr h="5953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Swansea Bay</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7</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7"/>
                  </a:ext>
                </a:extLst>
              </a:tr>
              <a:tr h="3444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Aberavon</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8</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8"/>
                  </a:ext>
                </a:extLst>
              </a:tr>
              <a:tr h="3508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Rest Bay</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9</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9"/>
                  </a:ext>
                </a:extLst>
              </a:tr>
              <a:tr h="596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Coney Beach</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10</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0"/>
                  </a:ext>
                </a:extLst>
              </a:tr>
              <a:tr h="5953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Merthyr Mawr</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11</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1"/>
                  </a:ext>
                </a:extLst>
              </a:tr>
              <a:tr h="5953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Southern-down</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12</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2"/>
                  </a:ext>
                </a:extLst>
              </a:tr>
              <a:tr h="3444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Nash Point</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13</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3"/>
                  </a:ext>
                </a:extLst>
              </a:tr>
              <a:tr h="596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Llantwit Major</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14</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4"/>
                  </a:ext>
                </a:extLst>
              </a:tr>
              <a:tr h="3746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Barry Island</a:t>
                      </a:r>
                    </a:p>
                  </a:txBody>
                  <a:tcPr anchor="b" horzOverflow="overflow">
                    <a:lnL cap="flat">
                      <a:noFill/>
                    </a:lnL>
                    <a:lnR>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chemeClr val="hlink"/>
                          </a:solidFill>
                          <a:effectLst/>
                          <a:latin typeface="Times New Roman" pitchFamily="18" charset="0"/>
                          <a:cs typeface="Times New Roman" pitchFamily="18" charset="0"/>
                        </a:rPr>
                        <a:t>15</a:t>
                      </a:r>
                    </a:p>
                  </a:txBody>
                  <a:tcPr anchor="b" horzOverflow="overflow">
                    <a:lnL>
                      <a:noFill/>
                    </a:lnL>
                    <a:lnR cap="flat">
                      <a:noFill/>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15"/>
                  </a:ext>
                </a:extLst>
              </a:tr>
            </a:tbl>
          </a:graphicData>
        </a:graphic>
      </p:graphicFrame>
      <p:sp>
        <p:nvSpPr>
          <p:cNvPr id="22580" name="Text Box 258"/>
          <p:cNvSpPr txBox="1">
            <a:spLocks noChangeArrowheads="1"/>
          </p:cNvSpPr>
          <p:nvPr/>
        </p:nvSpPr>
        <p:spPr bwMode="auto">
          <a:xfrm>
            <a:off x="0" y="6581001"/>
            <a:ext cx="5113337" cy="276999"/>
          </a:xfrm>
          <a:prstGeom prst="rect">
            <a:avLst/>
          </a:prstGeom>
          <a:noFill/>
          <a:ln w="12700">
            <a:noFill/>
            <a:miter lim="800000"/>
            <a:headEnd type="none" w="sm" len="sm"/>
            <a:tailEnd type="none" w="sm" len="sm"/>
          </a:ln>
        </p:spPr>
        <p:txBody>
          <a:bodyPr>
            <a:spAutoFit/>
          </a:bodyPr>
          <a:lstStyle/>
          <a:p>
            <a:pPr>
              <a:spcBef>
                <a:spcPct val="50000"/>
              </a:spcBef>
            </a:pPr>
            <a:r>
              <a:rPr lang="en-GB" sz="1200" b="1" dirty="0">
                <a:solidFill>
                  <a:schemeClr val="hlink"/>
                </a:solidFill>
              </a:rPr>
              <a:t>Matrix: </a:t>
            </a:r>
            <a:r>
              <a:rPr lang="en-GB" sz="1200" b="1" dirty="0" err="1">
                <a:solidFill>
                  <a:schemeClr val="hlink"/>
                </a:solidFill>
              </a:rPr>
              <a:t>Cendrero</a:t>
            </a:r>
            <a:r>
              <a:rPr lang="en-GB" sz="1200" b="1" dirty="0">
                <a:solidFill>
                  <a:schemeClr val="hlink"/>
                </a:solidFill>
              </a:rPr>
              <a:t> and Fisher, 1997</a:t>
            </a:r>
            <a:endParaRPr lang="en-US" sz="1200" b="1" dirty="0">
              <a:solidFill>
                <a:schemeClr val="hlink"/>
              </a:solidFill>
            </a:endParaRPr>
          </a:p>
        </p:txBody>
      </p:sp>
      <p:sp>
        <p:nvSpPr>
          <p:cNvPr id="2" name="TextBox 1"/>
          <p:cNvSpPr txBox="1"/>
          <p:nvPr/>
        </p:nvSpPr>
        <p:spPr>
          <a:xfrm>
            <a:off x="323528" y="5924510"/>
            <a:ext cx="6264696" cy="369332"/>
          </a:xfrm>
          <a:prstGeom prst="rect">
            <a:avLst/>
          </a:prstGeom>
          <a:noFill/>
        </p:spPr>
        <p:txBody>
          <a:bodyPr wrap="square" rtlCol="0">
            <a:spAutoFit/>
          </a:bodyPr>
          <a:lstStyle/>
          <a:p>
            <a:r>
              <a:rPr lang="en-GB" dirty="0">
                <a:solidFill>
                  <a:srgbClr val="FF0000"/>
                </a:solidFill>
              </a:rPr>
              <a:t>Interpret these findings:  What do they mean for a SMP?</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07146"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9698" name="Rectangle 2"/>
          <p:cNvSpPr>
            <a:spLocks noGrp="1" noChangeArrowheads="1"/>
          </p:cNvSpPr>
          <p:nvPr>
            <p:ph type="title"/>
          </p:nvPr>
        </p:nvSpPr>
        <p:spPr>
          <a:xfrm>
            <a:off x="539552" y="332656"/>
            <a:ext cx="8229600" cy="1143000"/>
          </a:xfrm>
        </p:spPr>
        <p:txBody>
          <a:bodyPr/>
          <a:lstStyle/>
          <a:p>
            <a:pPr algn="r" eaLnBrk="1" hangingPunct="1">
              <a:defRPr/>
            </a:pPr>
            <a:r>
              <a:rPr lang="en-GB" b="1" dirty="0">
                <a:solidFill>
                  <a:schemeClr val="bg1"/>
                </a:solidFill>
                <a:latin typeface="+mj-lt"/>
              </a:rPr>
              <a:t>Conservation</a:t>
            </a:r>
          </a:p>
        </p:txBody>
      </p:sp>
      <p:sp>
        <p:nvSpPr>
          <p:cNvPr id="29699" name="Rectangle 3"/>
          <p:cNvSpPr>
            <a:spLocks noGrp="1" noChangeArrowheads="1"/>
          </p:cNvSpPr>
          <p:nvPr>
            <p:ph idx="1"/>
          </p:nvPr>
        </p:nvSpPr>
        <p:spPr/>
        <p:txBody>
          <a:bodyPr/>
          <a:lstStyle/>
          <a:p>
            <a:pPr eaLnBrk="1" hangingPunct="1">
              <a:defRPr/>
            </a:pPr>
            <a:r>
              <a:rPr lang="en-GB" b="1" dirty="0" err="1">
                <a:solidFill>
                  <a:schemeClr val="tx2">
                    <a:lumMod val="20000"/>
                    <a:lumOff val="80000"/>
                  </a:schemeClr>
                </a:solidFill>
                <a:latin typeface="+mj-lt"/>
              </a:rPr>
              <a:t>Rhossili</a:t>
            </a:r>
            <a:endParaRPr lang="en-GB" b="1" dirty="0">
              <a:solidFill>
                <a:schemeClr val="tx2">
                  <a:lumMod val="20000"/>
                  <a:lumOff val="80000"/>
                </a:schemeClr>
              </a:solidFill>
              <a:latin typeface="+mj-lt"/>
            </a:endParaRPr>
          </a:p>
          <a:p>
            <a:pPr eaLnBrk="1" hangingPunct="1">
              <a:buFontTx/>
              <a:buNone/>
              <a:defRPr/>
            </a:pPr>
            <a:endParaRPr lang="en-GB" b="1" dirty="0">
              <a:solidFill>
                <a:schemeClr val="tx2">
                  <a:lumMod val="20000"/>
                  <a:lumOff val="80000"/>
                </a:schemeClr>
              </a:solidFill>
              <a:latin typeface="+mj-lt"/>
            </a:endParaRPr>
          </a:p>
          <a:p>
            <a:pPr eaLnBrk="1" hangingPunct="1">
              <a:defRPr/>
            </a:pPr>
            <a:r>
              <a:rPr lang="en-GB" b="1" dirty="0">
                <a:solidFill>
                  <a:schemeClr val="tx2">
                    <a:lumMod val="20000"/>
                    <a:lumOff val="80000"/>
                  </a:schemeClr>
                </a:solidFill>
                <a:latin typeface="+mj-lt"/>
              </a:rPr>
              <a:t>Merthyr </a:t>
            </a:r>
            <a:r>
              <a:rPr lang="en-GB" b="1" dirty="0" err="1">
                <a:solidFill>
                  <a:schemeClr val="tx2">
                    <a:lumMod val="20000"/>
                    <a:lumOff val="80000"/>
                  </a:schemeClr>
                </a:solidFill>
                <a:latin typeface="+mj-lt"/>
              </a:rPr>
              <a:t>Mawr</a:t>
            </a:r>
            <a:endParaRPr lang="en-GB" b="1" dirty="0">
              <a:solidFill>
                <a:schemeClr val="tx2">
                  <a:lumMod val="20000"/>
                  <a:lumOff val="80000"/>
                </a:schemeClr>
              </a:solidFill>
              <a:latin typeface="+mj-lt"/>
            </a:endParaRPr>
          </a:p>
          <a:p>
            <a:pPr eaLnBrk="1" hangingPunct="1">
              <a:buFontTx/>
              <a:buNone/>
              <a:defRPr/>
            </a:pPr>
            <a:endParaRPr lang="en-GB" b="1" dirty="0">
              <a:solidFill>
                <a:schemeClr val="tx2">
                  <a:lumMod val="20000"/>
                  <a:lumOff val="80000"/>
                </a:schemeClr>
              </a:solidFill>
              <a:latin typeface="+mj-lt"/>
            </a:endParaRPr>
          </a:p>
          <a:p>
            <a:pPr eaLnBrk="1" hangingPunct="1">
              <a:defRPr/>
            </a:pPr>
            <a:r>
              <a:rPr lang="en-GB" b="1" dirty="0" err="1">
                <a:solidFill>
                  <a:schemeClr val="tx2">
                    <a:lumMod val="20000"/>
                    <a:lumOff val="80000"/>
                  </a:schemeClr>
                </a:solidFill>
                <a:latin typeface="+mj-lt"/>
              </a:rPr>
              <a:t>Southerndown</a:t>
            </a:r>
            <a:endParaRPr lang="en-GB" b="1" dirty="0">
              <a:solidFill>
                <a:schemeClr val="tx2">
                  <a:lumMod val="20000"/>
                  <a:lumOff val="80000"/>
                </a:schemeClr>
              </a:solidFill>
              <a:latin typeface="+mj-lt"/>
            </a:endParaRPr>
          </a:p>
          <a:p>
            <a:pPr eaLnBrk="1" hangingPunct="1">
              <a:buFontTx/>
              <a:buNone/>
              <a:defRPr/>
            </a:pPr>
            <a:endParaRPr lang="en-GB" b="1" dirty="0">
              <a:solidFill>
                <a:schemeClr val="tx2">
                  <a:lumMod val="20000"/>
                  <a:lumOff val="80000"/>
                </a:schemeClr>
              </a:solidFill>
              <a:latin typeface="+mj-lt"/>
            </a:endParaRPr>
          </a:p>
          <a:p>
            <a:pPr eaLnBrk="1" hangingPunct="1">
              <a:defRPr/>
            </a:pPr>
            <a:r>
              <a:rPr lang="en-GB" b="1" dirty="0">
                <a:solidFill>
                  <a:schemeClr val="tx2">
                    <a:lumMod val="20000"/>
                    <a:lumOff val="80000"/>
                  </a:schemeClr>
                </a:solidFill>
                <a:latin typeface="+mj-lt"/>
              </a:rPr>
              <a:t>Nash Point</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8" y="0"/>
            <a:ext cx="916982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722" name="Rectangle 2"/>
          <p:cNvSpPr>
            <a:spLocks noGrp="1" noChangeArrowheads="1"/>
          </p:cNvSpPr>
          <p:nvPr>
            <p:ph type="title"/>
          </p:nvPr>
        </p:nvSpPr>
        <p:spPr/>
        <p:txBody>
          <a:bodyPr/>
          <a:lstStyle/>
          <a:p>
            <a:pPr algn="r" eaLnBrk="1" hangingPunct="1">
              <a:defRPr/>
            </a:pPr>
            <a:r>
              <a:rPr lang="en-GB" b="1" dirty="0">
                <a:solidFill>
                  <a:schemeClr val="accent5">
                    <a:lumMod val="50000"/>
                  </a:schemeClr>
                </a:solidFill>
                <a:latin typeface="+mj-lt"/>
              </a:rPr>
              <a:t>Development</a:t>
            </a:r>
          </a:p>
        </p:txBody>
      </p:sp>
      <p:sp>
        <p:nvSpPr>
          <p:cNvPr id="30723" name="Rectangle 3"/>
          <p:cNvSpPr>
            <a:spLocks noGrp="1" noChangeArrowheads="1"/>
          </p:cNvSpPr>
          <p:nvPr>
            <p:ph idx="1"/>
          </p:nvPr>
        </p:nvSpPr>
        <p:spPr>
          <a:xfrm>
            <a:off x="33830" y="1916832"/>
            <a:ext cx="8229600" cy="4389120"/>
          </a:xfrm>
        </p:spPr>
        <p:txBody>
          <a:bodyPr/>
          <a:lstStyle/>
          <a:p>
            <a:pPr eaLnBrk="1" hangingPunct="1">
              <a:defRPr/>
            </a:pPr>
            <a:r>
              <a:rPr lang="en-GB" b="1" dirty="0">
                <a:solidFill>
                  <a:schemeClr val="bg1"/>
                </a:solidFill>
                <a:latin typeface="+mj-lt"/>
              </a:rPr>
              <a:t>Swansea Bay</a:t>
            </a:r>
          </a:p>
          <a:p>
            <a:pPr eaLnBrk="1" hangingPunct="1">
              <a:buFontTx/>
              <a:buNone/>
              <a:defRPr/>
            </a:pPr>
            <a:endParaRPr lang="en-GB" b="1" dirty="0">
              <a:solidFill>
                <a:schemeClr val="bg1"/>
              </a:solidFill>
              <a:latin typeface="+mj-lt"/>
            </a:endParaRPr>
          </a:p>
          <a:p>
            <a:pPr eaLnBrk="1" hangingPunct="1">
              <a:defRPr/>
            </a:pPr>
            <a:r>
              <a:rPr lang="en-GB" b="1" dirty="0">
                <a:solidFill>
                  <a:schemeClr val="bg1"/>
                </a:solidFill>
                <a:latin typeface="+mj-lt"/>
              </a:rPr>
              <a:t>Aberavon</a:t>
            </a:r>
          </a:p>
          <a:p>
            <a:pPr eaLnBrk="1" hangingPunct="1">
              <a:buFontTx/>
              <a:buNone/>
              <a:defRPr/>
            </a:pPr>
            <a:endParaRPr lang="en-GB" b="1" dirty="0">
              <a:solidFill>
                <a:schemeClr val="bg1"/>
              </a:solidFill>
              <a:latin typeface="+mj-lt"/>
            </a:endParaRPr>
          </a:p>
          <a:p>
            <a:pPr eaLnBrk="1" hangingPunct="1">
              <a:defRPr/>
            </a:pPr>
            <a:r>
              <a:rPr lang="en-GB" b="1" dirty="0" err="1">
                <a:solidFill>
                  <a:schemeClr val="bg1"/>
                </a:solidFill>
                <a:latin typeface="+mj-lt"/>
              </a:rPr>
              <a:t>Porthcawl</a:t>
            </a:r>
            <a:r>
              <a:rPr lang="en-GB" b="1" dirty="0">
                <a:solidFill>
                  <a:schemeClr val="bg1"/>
                </a:solidFill>
                <a:latin typeface="+mj-lt"/>
              </a:rPr>
              <a:t> (Coney Beach)</a:t>
            </a:r>
          </a:p>
          <a:p>
            <a:pPr eaLnBrk="1" hangingPunct="1">
              <a:buFontTx/>
              <a:buNone/>
              <a:defRPr/>
            </a:pPr>
            <a:endParaRPr lang="en-GB" b="1" dirty="0">
              <a:solidFill>
                <a:schemeClr val="bg1"/>
              </a:solidFill>
              <a:latin typeface="+mj-lt"/>
            </a:endParaRPr>
          </a:p>
          <a:p>
            <a:pPr eaLnBrk="1" hangingPunct="1">
              <a:defRPr/>
            </a:pPr>
            <a:r>
              <a:rPr lang="en-GB" b="1" dirty="0">
                <a:solidFill>
                  <a:schemeClr val="bg1"/>
                </a:solidFill>
                <a:latin typeface="+mj-lt"/>
              </a:rPr>
              <a:t>Barry Island</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9" y="17017"/>
            <a:ext cx="9208784" cy="679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746" name="Rectangle 2"/>
          <p:cNvSpPr>
            <a:spLocks noGrp="1" noChangeArrowheads="1"/>
          </p:cNvSpPr>
          <p:nvPr>
            <p:ph type="title"/>
          </p:nvPr>
        </p:nvSpPr>
        <p:spPr>
          <a:xfrm>
            <a:off x="611560" y="188640"/>
            <a:ext cx="8229600" cy="1143000"/>
          </a:xfrm>
        </p:spPr>
        <p:txBody>
          <a:bodyPr/>
          <a:lstStyle/>
          <a:p>
            <a:pPr algn="r" eaLnBrk="1" hangingPunct="1">
              <a:defRPr/>
            </a:pPr>
            <a:r>
              <a:rPr lang="en-GB" b="1" dirty="0">
                <a:latin typeface="+mj-lt"/>
              </a:rPr>
              <a:t>Conflict</a:t>
            </a:r>
          </a:p>
        </p:txBody>
      </p:sp>
      <p:sp>
        <p:nvSpPr>
          <p:cNvPr id="31747" name="Rectangle 3"/>
          <p:cNvSpPr>
            <a:spLocks noGrp="1" noChangeArrowheads="1"/>
          </p:cNvSpPr>
          <p:nvPr>
            <p:ph idx="1"/>
          </p:nvPr>
        </p:nvSpPr>
        <p:spPr>
          <a:xfrm>
            <a:off x="539552" y="476672"/>
            <a:ext cx="5698976" cy="4389120"/>
          </a:xfrm>
        </p:spPr>
        <p:txBody>
          <a:bodyPr/>
          <a:lstStyle/>
          <a:p>
            <a:pPr eaLnBrk="1" hangingPunct="1">
              <a:defRPr/>
            </a:pPr>
            <a:r>
              <a:rPr lang="en-GB" b="1" dirty="0">
                <a:latin typeface="+mj-lt"/>
              </a:rPr>
              <a:t>Port </a:t>
            </a:r>
            <a:r>
              <a:rPr lang="en-GB" b="1" dirty="0" err="1">
                <a:latin typeface="+mj-lt"/>
              </a:rPr>
              <a:t>Eynon</a:t>
            </a:r>
            <a:endParaRPr lang="en-GB" b="1" dirty="0">
              <a:latin typeface="+mj-lt"/>
            </a:endParaRPr>
          </a:p>
          <a:p>
            <a:pPr eaLnBrk="1" hangingPunct="1">
              <a:defRPr/>
            </a:pPr>
            <a:r>
              <a:rPr lang="en-GB" b="1" dirty="0">
                <a:latin typeface="+mj-lt"/>
              </a:rPr>
              <a:t>Horton</a:t>
            </a:r>
          </a:p>
          <a:p>
            <a:pPr eaLnBrk="1" hangingPunct="1">
              <a:defRPr/>
            </a:pPr>
            <a:r>
              <a:rPr lang="en-GB" b="1" dirty="0" err="1">
                <a:latin typeface="+mj-lt"/>
              </a:rPr>
              <a:t>Oxwich</a:t>
            </a:r>
            <a:r>
              <a:rPr lang="en-GB" b="1" dirty="0">
                <a:latin typeface="+mj-lt"/>
              </a:rPr>
              <a:t> Bay</a:t>
            </a:r>
          </a:p>
          <a:p>
            <a:pPr eaLnBrk="1" hangingPunct="1">
              <a:defRPr/>
            </a:pPr>
            <a:r>
              <a:rPr lang="en-GB" b="1" dirty="0">
                <a:latin typeface="+mj-lt"/>
              </a:rPr>
              <a:t>Caswell Bay</a:t>
            </a:r>
          </a:p>
          <a:p>
            <a:pPr eaLnBrk="1" hangingPunct="1">
              <a:defRPr/>
            </a:pPr>
            <a:r>
              <a:rPr lang="en-GB" b="1" dirty="0">
                <a:latin typeface="+mj-lt"/>
              </a:rPr>
              <a:t>Langland Bay</a:t>
            </a:r>
          </a:p>
          <a:p>
            <a:pPr eaLnBrk="1" hangingPunct="1">
              <a:defRPr/>
            </a:pPr>
            <a:r>
              <a:rPr lang="en-GB" b="1" dirty="0" err="1">
                <a:latin typeface="+mj-lt"/>
              </a:rPr>
              <a:t>Porthcawl</a:t>
            </a:r>
            <a:r>
              <a:rPr lang="en-GB" b="1" dirty="0">
                <a:latin typeface="+mj-lt"/>
              </a:rPr>
              <a:t> (Rest Bay)</a:t>
            </a:r>
          </a:p>
          <a:p>
            <a:pPr eaLnBrk="1" hangingPunct="1">
              <a:defRPr/>
            </a:pPr>
            <a:r>
              <a:rPr lang="en-GB" b="1" dirty="0" err="1">
                <a:latin typeface="+mj-lt"/>
              </a:rPr>
              <a:t>Llantwit</a:t>
            </a:r>
            <a:r>
              <a:rPr lang="en-GB" b="1" dirty="0">
                <a:latin typeface="+mj-lt"/>
              </a:rPr>
              <a:t> Major</a:t>
            </a:r>
          </a:p>
          <a:p>
            <a:pPr eaLnBrk="1" hangingPunct="1">
              <a:defRPr/>
            </a:pPr>
            <a:endParaRPr lang="en-GB" b="1" dirty="0">
              <a:solidFill>
                <a:schemeClr val="hlink"/>
              </a:solidFill>
              <a:latin typeface="+mj-lt"/>
            </a:endParaRPr>
          </a:p>
        </p:txBody>
      </p:sp>
      <p:sp>
        <p:nvSpPr>
          <p:cNvPr id="5" name="TextBox 4"/>
          <p:cNvSpPr txBox="1"/>
          <p:nvPr/>
        </p:nvSpPr>
        <p:spPr>
          <a:xfrm>
            <a:off x="7488324" y="6581000"/>
            <a:ext cx="2376264" cy="276999"/>
          </a:xfrm>
          <a:prstGeom prst="rect">
            <a:avLst/>
          </a:prstGeom>
          <a:noFill/>
        </p:spPr>
        <p:txBody>
          <a:bodyPr wrap="square" rtlCol="0">
            <a:spAutoFit/>
          </a:bodyPr>
          <a:lstStyle/>
          <a:p>
            <a:r>
              <a:rPr lang="en-GB" sz="1200" dirty="0" err="1">
                <a:solidFill>
                  <a:schemeClr val="tx1">
                    <a:lumMod val="50000"/>
                    <a:lumOff val="50000"/>
                  </a:schemeClr>
                </a:solidFill>
              </a:rPr>
              <a:t>Haskett</a:t>
            </a:r>
            <a:r>
              <a:rPr lang="en-GB" sz="1200" dirty="0">
                <a:solidFill>
                  <a:schemeClr val="tx1">
                    <a:lumMod val="50000"/>
                    <a:lumOff val="50000"/>
                  </a:schemeClr>
                </a:solidFill>
              </a:rPr>
              <a:t>, T Hastings</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8"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91" y="-677"/>
            <a:ext cx="9134475"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2770" name="Rectangle 2"/>
          <p:cNvSpPr>
            <a:spLocks noGrp="1" noChangeArrowheads="1"/>
          </p:cNvSpPr>
          <p:nvPr>
            <p:ph type="title"/>
          </p:nvPr>
        </p:nvSpPr>
        <p:spPr>
          <a:xfrm>
            <a:off x="395536" y="-171400"/>
            <a:ext cx="8229600" cy="1143000"/>
          </a:xfrm>
        </p:spPr>
        <p:txBody>
          <a:bodyPr/>
          <a:lstStyle/>
          <a:p>
            <a:pPr algn="r" eaLnBrk="1" hangingPunct="1">
              <a:defRPr/>
            </a:pPr>
            <a:r>
              <a:rPr lang="en-GB" b="1" dirty="0">
                <a:solidFill>
                  <a:srgbClr val="FFFF00"/>
                </a:solidFill>
                <a:latin typeface="+mj-lt"/>
              </a:rPr>
              <a:t>Conclusions</a:t>
            </a:r>
          </a:p>
        </p:txBody>
      </p:sp>
      <p:sp>
        <p:nvSpPr>
          <p:cNvPr id="32771" name="Rectangle 3"/>
          <p:cNvSpPr>
            <a:spLocks noGrp="1" noChangeArrowheads="1"/>
          </p:cNvSpPr>
          <p:nvPr>
            <p:ph idx="1"/>
          </p:nvPr>
        </p:nvSpPr>
        <p:spPr>
          <a:xfrm>
            <a:off x="0" y="332656"/>
            <a:ext cx="4330824" cy="4911824"/>
          </a:xfrm>
        </p:spPr>
        <p:txBody>
          <a:bodyPr>
            <a:normAutofit fontScale="85000" lnSpcReduction="20000"/>
          </a:bodyPr>
          <a:lstStyle/>
          <a:p>
            <a:pPr eaLnBrk="1" hangingPunct="1">
              <a:lnSpc>
                <a:spcPct val="90000"/>
              </a:lnSpc>
              <a:defRPr/>
            </a:pPr>
            <a:r>
              <a:rPr lang="en-GB" sz="2800" b="1" dirty="0">
                <a:solidFill>
                  <a:srgbClr val="FFC000"/>
                </a:solidFill>
                <a:latin typeface="+mj-lt"/>
              </a:rPr>
              <a:t>Function Analysis provides a useful tool to identify conflict and evaluate change</a:t>
            </a:r>
          </a:p>
          <a:p>
            <a:pPr eaLnBrk="1" hangingPunct="1">
              <a:lnSpc>
                <a:spcPct val="90000"/>
              </a:lnSpc>
              <a:defRPr/>
            </a:pPr>
            <a:r>
              <a:rPr lang="en-GB" sz="2800" b="1" dirty="0">
                <a:solidFill>
                  <a:srgbClr val="FF0000"/>
                </a:solidFill>
                <a:latin typeface="+mj-lt"/>
              </a:rPr>
              <a:t>Conservation and Development areas are clearly defined</a:t>
            </a:r>
          </a:p>
          <a:p>
            <a:pPr eaLnBrk="1" hangingPunct="1">
              <a:lnSpc>
                <a:spcPct val="90000"/>
              </a:lnSpc>
              <a:defRPr/>
            </a:pPr>
            <a:r>
              <a:rPr lang="en-GB" sz="2800" b="1" dirty="0">
                <a:solidFill>
                  <a:srgbClr val="FFC000"/>
                </a:solidFill>
                <a:latin typeface="+mj-lt"/>
              </a:rPr>
              <a:t>Areas of potential conflict can be identified with significance of appropriate indicators</a:t>
            </a:r>
          </a:p>
          <a:p>
            <a:pPr>
              <a:lnSpc>
                <a:spcPct val="90000"/>
              </a:lnSpc>
              <a:defRPr/>
            </a:pPr>
            <a:r>
              <a:rPr lang="en-GB" sz="2800" b="1" dirty="0">
                <a:solidFill>
                  <a:srgbClr val="FF0000"/>
                </a:solidFill>
                <a:latin typeface="+mj-lt"/>
              </a:rPr>
              <a:t>Helps develop a coordinated strategy between marine and fluvial environments (</a:t>
            </a:r>
            <a:r>
              <a:rPr lang="en-GB" sz="2800" b="1" dirty="0" err="1">
                <a:solidFill>
                  <a:srgbClr val="FF0000"/>
                </a:solidFill>
                <a:latin typeface="Calibri"/>
              </a:rPr>
              <a:t>Cantasano</a:t>
            </a:r>
            <a:r>
              <a:rPr lang="en-GB" sz="2800" b="1" dirty="0">
                <a:solidFill>
                  <a:srgbClr val="FF0000"/>
                </a:solidFill>
                <a:latin typeface="Calibri"/>
              </a:rPr>
              <a:t> &amp; </a:t>
            </a:r>
            <a:r>
              <a:rPr lang="en-GB" sz="2800" b="1" dirty="0" err="1">
                <a:solidFill>
                  <a:srgbClr val="FF0000"/>
                </a:solidFill>
                <a:latin typeface="Calibri"/>
              </a:rPr>
              <a:t>Pellicone</a:t>
            </a:r>
            <a:r>
              <a:rPr lang="en-GB" sz="2800" b="1" dirty="0">
                <a:solidFill>
                  <a:srgbClr val="FF0000"/>
                </a:solidFill>
                <a:latin typeface="Calibri"/>
              </a:rPr>
              <a:t>, 2014)</a:t>
            </a:r>
            <a:endParaRPr lang="en-GB" sz="2800" b="1" dirty="0">
              <a:solidFill>
                <a:srgbClr val="FF0000"/>
              </a:solidFill>
              <a:latin typeface="+mj-lt"/>
            </a:endParaRPr>
          </a:p>
          <a:p>
            <a:pPr eaLnBrk="1" hangingPunct="1">
              <a:lnSpc>
                <a:spcPct val="90000"/>
              </a:lnSpc>
              <a:defRPr/>
            </a:pPr>
            <a:r>
              <a:rPr lang="en-GB" sz="2800" b="1" dirty="0">
                <a:solidFill>
                  <a:srgbClr val="FFC000"/>
                </a:solidFill>
                <a:latin typeface="+mj-lt"/>
              </a:rPr>
              <a:t>Shoreline Management Plans and Planning Legislation are seen as significant in controlling conflict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fade">
                                      <p:cBhvr>
                                        <p:cTn id="7" dur="1000"/>
                                        <p:tgtEl>
                                          <p:spTgt spid="32771">
                                            <p:txEl>
                                              <p:pRg st="0" end="0"/>
                                            </p:txEl>
                                          </p:spTgt>
                                        </p:tgtEl>
                                      </p:cBhvr>
                                    </p:animEffect>
                                    <p:anim calcmode="lin" valueType="num">
                                      <p:cBhvr>
                                        <p:cTn id="8" dur="10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27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2771">
                                            <p:txEl>
                                              <p:pRg st="1" end="1"/>
                                            </p:txEl>
                                          </p:spTgt>
                                        </p:tgtEl>
                                        <p:attrNameLst>
                                          <p:attrName>style.visibility</p:attrName>
                                        </p:attrNameLst>
                                      </p:cBhvr>
                                      <p:to>
                                        <p:strVal val="visible"/>
                                      </p:to>
                                    </p:set>
                                    <p:animEffect transition="in" filter="fade">
                                      <p:cBhvr>
                                        <p:cTn id="14" dur="1000"/>
                                        <p:tgtEl>
                                          <p:spTgt spid="32771">
                                            <p:txEl>
                                              <p:pRg st="1" end="1"/>
                                            </p:txEl>
                                          </p:spTgt>
                                        </p:tgtEl>
                                      </p:cBhvr>
                                    </p:animEffect>
                                    <p:anim calcmode="lin" valueType="num">
                                      <p:cBhvr>
                                        <p:cTn id="15" dur="10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27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2771">
                                            <p:txEl>
                                              <p:pRg st="2" end="2"/>
                                            </p:txEl>
                                          </p:spTgt>
                                        </p:tgtEl>
                                        <p:attrNameLst>
                                          <p:attrName>style.visibility</p:attrName>
                                        </p:attrNameLst>
                                      </p:cBhvr>
                                      <p:to>
                                        <p:strVal val="visible"/>
                                      </p:to>
                                    </p:set>
                                    <p:animEffect transition="in" filter="fade">
                                      <p:cBhvr>
                                        <p:cTn id="21" dur="1000"/>
                                        <p:tgtEl>
                                          <p:spTgt spid="32771">
                                            <p:txEl>
                                              <p:pRg st="2" end="2"/>
                                            </p:txEl>
                                          </p:spTgt>
                                        </p:tgtEl>
                                      </p:cBhvr>
                                    </p:animEffect>
                                    <p:anim calcmode="lin" valueType="num">
                                      <p:cBhvr>
                                        <p:cTn id="22" dur="10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27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2771">
                                            <p:txEl>
                                              <p:pRg st="3" end="3"/>
                                            </p:txEl>
                                          </p:spTgt>
                                        </p:tgtEl>
                                        <p:attrNameLst>
                                          <p:attrName>style.visibility</p:attrName>
                                        </p:attrNameLst>
                                      </p:cBhvr>
                                      <p:to>
                                        <p:strVal val="visible"/>
                                      </p:to>
                                    </p:set>
                                    <p:animEffect transition="in" filter="fade">
                                      <p:cBhvr>
                                        <p:cTn id="28" dur="1000"/>
                                        <p:tgtEl>
                                          <p:spTgt spid="32771">
                                            <p:txEl>
                                              <p:pRg st="3" end="3"/>
                                            </p:txEl>
                                          </p:spTgt>
                                        </p:tgtEl>
                                      </p:cBhvr>
                                    </p:animEffect>
                                    <p:anim calcmode="lin" valueType="num">
                                      <p:cBhvr>
                                        <p:cTn id="29" dur="10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27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2771">
                                            <p:txEl>
                                              <p:pRg st="4" end="4"/>
                                            </p:txEl>
                                          </p:spTgt>
                                        </p:tgtEl>
                                        <p:attrNameLst>
                                          <p:attrName>style.visibility</p:attrName>
                                        </p:attrNameLst>
                                      </p:cBhvr>
                                      <p:to>
                                        <p:strVal val="visible"/>
                                      </p:to>
                                    </p:set>
                                    <p:animEffect transition="in" filter="fade">
                                      <p:cBhvr>
                                        <p:cTn id="35" dur="1000"/>
                                        <p:tgtEl>
                                          <p:spTgt spid="32771">
                                            <p:txEl>
                                              <p:pRg st="4" end="4"/>
                                            </p:txEl>
                                          </p:spTgt>
                                        </p:tgtEl>
                                      </p:cBhvr>
                                    </p:animEffect>
                                    <p:anim calcmode="lin" valueType="num">
                                      <p:cBhvr>
                                        <p:cTn id="36" dur="1000" fill="hold"/>
                                        <p:tgtEl>
                                          <p:spTgt spid="3277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27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1" nodeType="clickEffect">
                                  <p:stCondLst>
                                    <p:cond delay="0"/>
                                  </p:stCondLst>
                                  <p:childTnLst>
                                    <p:set>
                                      <p:cBhvr>
                                        <p:cTn id="41" dur="1" fill="hold">
                                          <p:stCondLst>
                                            <p:cond delay="0"/>
                                          </p:stCondLst>
                                        </p:cTn>
                                        <p:tgtEl>
                                          <p:spTgt spid="32771">
                                            <p:txEl>
                                              <p:pRg st="0" end="0"/>
                                            </p:txEl>
                                          </p:spTgt>
                                        </p:tgtEl>
                                        <p:attrNameLst>
                                          <p:attrName>style.visibility</p:attrName>
                                        </p:attrNameLst>
                                      </p:cBhvr>
                                      <p:to>
                                        <p:strVal val="visible"/>
                                      </p:to>
                                    </p:set>
                                    <p:anim calcmode="lin" valueType="num">
                                      <p:cBhvr>
                                        <p:cTn id="42" dur="500" fill="hold"/>
                                        <p:tgtEl>
                                          <p:spTgt spid="32771">
                                            <p:txEl>
                                              <p:pRg st="0" end="0"/>
                                            </p:txEl>
                                          </p:spTgt>
                                        </p:tgtEl>
                                        <p:attrNameLst>
                                          <p:attrName>ppt_w</p:attrName>
                                        </p:attrNameLst>
                                      </p:cBhvr>
                                      <p:tavLst>
                                        <p:tav tm="0">
                                          <p:val>
                                            <p:fltVal val="0"/>
                                          </p:val>
                                        </p:tav>
                                        <p:tav tm="100000">
                                          <p:val>
                                            <p:strVal val="#ppt_w"/>
                                          </p:val>
                                        </p:tav>
                                      </p:tavLst>
                                    </p:anim>
                                    <p:anim calcmode="lin" valueType="num">
                                      <p:cBhvr>
                                        <p:cTn id="43" dur="500" fill="hold"/>
                                        <p:tgtEl>
                                          <p:spTgt spid="32771">
                                            <p:txEl>
                                              <p:pRg st="0" end="0"/>
                                            </p:txEl>
                                          </p:spTgt>
                                        </p:tgtEl>
                                        <p:attrNameLst>
                                          <p:attrName>ppt_h</p:attrName>
                                        </p:attrNameLst>
                                      </p:cBhvr>
                                      <p:tavLst>
                                        <p:tav tm="0">
                                          <p:val>
                                            <p:fltVal val="0"/>
                                          </p:val>
                                        </p:tav>
                                        <p:tav tm="100000">
                                          <p:val>
                                            <p:strVal val="#ppt_h"/>
                                          </p:val>
                                        </p:tav>
                                      </p:tavLst>
                                    </p:anim>
                                    <p:animEffect transition="in" filter="fade">
                                      <p:cBhvr>
                                        <p:cTn id="44" dur="500"/>
                                        <p:tgtEl>
                                          <p:spTgt spid="32771">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1" nodeType="clickEffect">
                                  <p:stCondLst>
                                    <p:cond delay="0"/>
                                  </p:stCondLst>
                                  <p:childTnLst>
                                    <p:set>
                                      <p:cBhvr>
                                        <p:cTn id="48" dur="1" fill="hold">
                                          <p:stCondLst>
                                            <p:cond delay="0"/>
                                          </p:stCondLst>
                                        </p:cTn>
                                        <p:tgtEl>
                                          <p:spTgt spid="32771">
                                            <p:txEl>
                                              <p:pRg st="1" end="1"/>
                                            </p:txEl>
                                          </p:spTgt>
                                        </p:tgtEl>
                                        <p:attrNameLst>
                                          <p:attrName>style.visibility</p:attrName>
                                        </p:attrNameLst>
                                      </p:cBhvr>
                                      <p:to>
                                        <p:strVal val="visible"/>
                                      </p:to>
                                    </p:set>
                                    <p:anim calcmode="lin" valueType="num">
                                      <p:cBhvr>
                                        <p:cTn id="49" dur="500" fill="hold"/>
                                        <p:tgtEl>
                                          <p:spTgt spid="32771">
                                            <p:txEl>
                                              <p:pRg st="1" end="1"/>
                                            </p:txEl>
                                          </p:spTgt>
                                        </p:tgtEl>
                                        <p:attrNameLst>
                                          <p:attrName>ppt_w</p:attrName>
                                        </p:attrNameLst>
                                      </p:cBhvr>
                                      <p:tavLst>
                                        <p:tav tm="0">
                                          <p:val>
                                            <p:fltVal val="0"/>
                                          </p:val>
                                        </p:tav>
                                        <p:tav tm="100000">
                                          <p:val>
                                            <p:strVal val="#ppt_w"/>
                                          </p:val>
                                        </p:tav>
                                      </p:tavLst>
                                    </p:anim>
                                    <p:anim calcmode="lin" valueType="num">
                                      <p:cBhvr>
                                        <p:cTn id="50" dur="500" fill="hold"/>
                                        <p:tgtEl>
                                          <p:spTgt spid="32771">
                                            <p:txEl>
                                              <p:pRg st="1" end="1"/>
                                            </p:txEl>
                                          </p:spTgt>
                                        </p:tgtEl>
                                        <p:attrNameLst>
                                          <p:attrName>ppt_h</p:attrName>
                                        </p:attrNameLst>
                                      </p:cBhvr>
                                      <p:tavLst>
                                        <p:tav tm="0">
                                          <p:val>
                                            <p:fltVal val="0"/>
                                          </p:val>
                                        </p:tav>
                                        <p:tav tm="100000">
                                          <p:val>
                                            <p:strVal val="#ppt_h"/>
                                          </p:val>
                                        </p:tav>
                                      </p:tavLst>
                                    </p:anim>
                                    <p:animEffect transition="in" filter="fade">
                                      <p:cBhvr>
                                        <p:cTn id="51" dur="500"/>
                                        <p:tgtEl>
                                          <p:spTgt spid="32771">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1" nodeType="clickEffect">
                                  <p:stCondLst>
                                    <p:cond delay="0"/>
                                  </p:stCondLst>
                                  <p:childTnLst>
                                    <p:set>
                                      <p:cBhvr>
                                        <p:cTn id="55" dur="1" fill="hold">
                                          <p:stCondLst>
                                            <p:cond delay="0"/>
                                          </p:stCondLst>
                                        </p:cTn>
                                        <p:tgtEl>
                                          <p:spTgt spid="32771">
                                            <p:txEl>
                                              <p:pRg st="2" end="2"/>
                                            </p:txEl>
                                          </p:spTgt>
                                        </p:tgtEl>
                                        <p:attrNameLst>
                                          <p:attrName>style.visibility</p:attrName>
                                        </p:attrNameLst>
                                      </p:cBhvr>
                                      <p:to>
                                        <p:strVal val="visible"/>
                                      </p:to>
                                    </p:set>
                                    <p:anim calcmode="lin" valueType="num">
                                      <p:cBhvr>
                                        <p:cTn id="56" dur="500" fill="hold"/>
                                        <p:tgtEl>
                                          <p:spTgt spid="32771">
                                            <p:txEl>
                                              <p:pRg st="2" end="2"/>
                                            </p:txEl>
                                          </p:spTgt>
                                        </p:tgtEl>
                                        <p:attrNameLst>
                                          <p:attrName>ppt_w</p:attrName>
                                        </p:attrNameLst>
                                      </p:cBhvr>
                                      <p:tavLst>
                                        <p:tav tm="0">
                                          <p:val>
                                            <p:fltVal val="0"/>
                                          </p:val>
                                        </p:tav>
                                        <p:tav tm="100000">
                                          <p:val>
                                            <p:strVal val="#ppt_w"/>
                                          </p:val>
                                        </p:tav>
                                      </p:tavLst>
                                    </p:anim>
                                    <p:anim calcmode="lin" valueType="num">
                                      <p:cBhvr>
                                        <p:cTn id="57" dur="500" fill="hold"/>
                                        <p:tgtEl>
                                          <p:spTgt spid="32771">
                                            <p:txEl>
                                              <p:pRg st="2" end="2"/>
                                            </p:txEl>
                                          </p:spTgt>
                                        </p:tgtEl>
                                        <p:attrNameLst>
                                          <p:attrName>ppt_h</p:attrName>
                                        </p:attrNameLst>
                                      </p:cBhvr>
                                      <p:tavLst>
                                        <p:tav tm="0">
                                          <p:val>
                                            <p:fltVal val="0"/>
                                          </p:val>
                                        </p:tav>
                                        <p:tav tm="100000">
                                          <p:val>
                                            <p:strVal val="#ppt_h"/>
                                          </p:val>
                                        </p:tav>
                                      </p:tavLst>
                                    </p:anim>
                                    <p:animEffect transition="in" filter="fade">
                                      <p:cBhvr>
                                        <p:cTn id="58" dur="500"/>
                                        <p:tgtEl>
                                          <p:spTgt spid="32771">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1" nodeType="clickEffect">
                                  <p:stCondLst>
                                    <p:cond delay="0"/>
                                  </p:stCondLst>
                                  <p:childTnLst>
                                    <p:set>
                                      <p:cBhvr>
                                        <p:cTn id="62" dur="1" fill="hold">
                                          <p:stCondLst>
                                            <p:cond delay="0"/>
                                          </p:stCondLst>
                                        </p:cTn>
                                        <p:tgtEl>
                                          <p:spTgt spid="32771">
                                            <p:txEl>
                                              <p:pRg st="3" end="3"/>
                                            </p:txEl>
                                          </p:spTgt>
                                        </p:tgtEl>
                                        <p:attrNameLst>
                                          <p:attrName>style.visibility</p:attrName>
                                        </p:attrNameLst>
                                      </p:cBhvr>
                                      <p:to>
                                        <p:strVal val="visible"/>
                                      </p:to>
                                    </p:set>
                                    <p:anim calcmode="lin" valueType="num">
                                      <p:cBhvr>
                                        <p:cTn id="63" dur="500" fill="hold"/>
                                        <p:tgtEl>
                                          <p:spTgt spid="32771">
                                            <p:txEl>
                                              <p:pRg st="3" end="3"/>
                                            </p:txEl>
                                          </p:spTgt>
                                        </p:tgtEl>
                                        <p:attrNameLst>
                                          <p:attrName>ppt_w</p:attrName>
                                        </p:attrNameLst>
                                      </p:cBhvr>
                                      <p:tavLst>
                                        <p:tav tm="0">
                                          <p:val>
                                            <p:fltVal val="0"/>
                                          </p:val>
                                        </p:tav>
                                        <p:tav tm="100000">
                                          <p:val>
                                            <p:strVal val="#ppt_w"/>
                                          </p:val>
                                        </p:tav>
                                      </p:tavLst>
                                    </p:anim>
                                    <p:anim calcmode="lin" valueType="num">
                                      <p:cBhvr>
                                        <p:cTn id="64" dur="500" fill="hold"/>
                                        <p:tgtEl>
                                          <p:spTgt spid="32771">
                                            <p:txEl>
                                              <p:pRg st="3" end="3"/>
                                            </p:txEl>
                                          </p:spTgt>
                                        </p:tgtEl>
                                        <p:attrNameLst>
                                          <p:attrName>ppt_h</p:attrName>
                                        </p:attrNameLst>
                                      </p:cBhvr>
                                      <p:tavLst>
                                        <p:tav tm="0">
                                          <p:val>
                                            <p:fltVal val="0"/>
                                          </p:val>
                                        </p:tav>
                                        <p:tav tm="100000">
                                          <p:val>
                                            <p:strVal val="#ppt_h"/>
                                          </p:val>
                                        </p:tav>
                                      </p:tavLst>
                                    </p:anim>
                                    <p:animEffect transition="in" filter="fade">
                                      <p:cBhvr>
                                        <p:cTn id="65" dur="500"/>
                                        <p:tgtEl>
                                          <p:spTgt spid="32771">
                                            <p:txEl>
                                              <p:pRg st="3" end="3"/>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1" nodeType="clickEffect">
                                  <p:stCondLst>
                                    <p:cond delay="0"/>
                                  </p:stCondLst>
                                  <p:childTnLst>
                                    <p:set>
                                      <p:cBhvr>
                                        <p:cTn id="69" dur="1" fill="hold">
                                          <p:stCondLst>
                                            <p:cond delay="0"/>
                                          </p:stCondLst>
                                        </p:cTn>
                                        <p:tgtEl>
                                          <p:spTgt spid="32771">
                                            <p:txEl>
                                              <p:pRg st="4" end="4"/>
                                            </p:txEl>
                                          </p:spTgt>
                                        </p:tgtEl>
                                        <p:attrNameLst>
                                          <p:attrName>style.visibility</p:attrName>
                                        </p:attrNameLst>
                                      </p:cBhvr>
                                      <p:to>
                                        <p:strVal val="visible"/>
                                      </p:to>
                                    </p:set>
                                    <p:anim calcmode="lin" valueType="num">
                                      <p:cBhvr>
                                        <p:cTn id="70" dur="500" fill="hold"/>
                                        <p:tgtEl>
                                          <p:spTgt spid="32771">
                                            <p:txEl>
                                              <p:pRg st="4" end="4"/>
                                            </p:txEl>
                                          </p:spTgt>
                                        </p:tgtEl>
                                        <p:attrNameLst>
                                          <p:attrName>ppt_w</p:attrName>
                                        </p:attrNameLst>
                                      </p:cBhvr>
                                      <p:tavLst>
                                        <p:tav tm="0">
                                          <p:val>
                                            <p:fltVal val="0"/>
                                          </p:val>
                                        </p:tav>
                                        <p:tav tm="100000">
                                          <p:val>
                                            <p:strVal val="#ppt_w"/>
                                          </p:val>
                                        </p:tav>
                                      </p:tavLst>
                                    </p:anim>
                                    <p:anim calcmode="lin" valueType="num">
                                      <p:cBhvr>
                                        <p:cTn id="71" dur="500" fill="hold"/>
                                        <p:tgtEl>
                                          <p:spTgt spid="32771">
                                            <p:txEl>
                                              <p:pRg st="4" end="4"/>
                                            </p:txEl>
                                          </p:spTgt>
                                        </p:tgtEl>
                                        <p:attrNameLst>
                                          <p:attrName>ppt_h</p:attrName>
                                        </p:attrNameLst>
                                      </p:cBhvr>
                                      <p:tavLst>
                                        <p:tav tm="0">
                                          <p:val>
                                            <p:fltVal val="0"/>
                                          </p:val>
                                        </p:tav>
                                        <p:tav tm="100000">
                                          <p:val>
                                            <p:strVal val="#ppt_h"/>
                                          </p:val>
                                        </p:tav>
                                      </p:tavLst>
                                    </p:anim>
                                    <p:animEffect transition="in" filter="fade">
                                      <p:cBhvr>
                                        <p:cTn id="72" dur="500"/>
                                        <p:tgtEl>
                                          <p:spTgt spid="327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P spid="32771" grpId="1"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3118</TotalTime>
  <Words>1808</Words>
  <Application>Microsoft Office PowerPoint</Application>
  <PresentationFormat>On-screen Show (4:3)</PresentationFormat>
  <Paragraphs>303</Paragraphs>
  <Slides>43</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Calibri</vt:lpstr>
      <vt:lpstr>Constantia</vt:lpstr>
      <vt:lpstr>Tahoma</vt:lpstr>
      <vt:lpstr>Times New Roman</vt:lpstr>
      <vt:lpstr>Wingdings 2</vt:lpstr>
      <vt:lpstr>Flow</vt:lpstr>
      <vt:lpstr>PowerPoint Presentation</vt:lpstr>
      <vt:lpstr>Contents</vt:lpstr>
      <vt:lpstr>Introduction</vt:lpstr>
      <vt:lpstr>Ecosystem Value</vt:lpstr>
      <vt:lpstr>Well being and eco services Value</vt:lpstr>
      <vt:lpstr>Coastal Value</vt:lpstr>
      <vt:lpstr>Environmental Values and Conflict</vt:lpstr>
      <vt:lpstr>Conflict identification &amp; resolution </vt:lpstr>
      <vt:lpstr>Practical</vt:lpstr>
      <vt:lpstr>PowerPoint Presentation</vt:lpstr>
      <vt:lpstr>Conflict and natural resources</vt:lpstr>
      <vt:lpstr>Conflict and Function Analysis</vt:lpstr>
      <vt:lpstr>Functions</vt:lpstr>
      <vt:lpstr>Regulation and information functions (Micallef &amp; Williams, 2003: 148)</vt:lpstr>
      <vt:lpstr>Human natural interaction (van der Meulen, 2009)</vt:lpstr>
      <vt:lpstr>Measure characteristics</vt:lpstr>
      <vt:lpstr>Function analysis scoring</vt:lpstr>
      <vt:lpstr>PowerPoint Presentation</vt:lpstr>
      <vt:lpstr>Function analysis Exercise</vt:lpstr>
      <vt:lpstr>Brief review of FA</vt:lpstr>
      <vt:lpstr>Brief review of FA</vt:lpstr>
      <vt:lpstr>What do you think of FA?</vt:lpstr>
      <vt:lpstr>Swansea Bay Shoreline Plan - Sub-Cell 8b</vt:lpstr>
      <vt:lpstr>Swansea Bay Shoreline Management Plan – Sub-Cell 8b</vt:lpstr>
      <vt:lpstr>Beaches Surveyed  </vt:lpstr>
      <vt:lpstr>PowerPoint Presentation</vt:lpstr>
      <vt:lpstr>PowerPoint Presentation</vt:lpstr>
      <vt:lpstr>PowerPoint Presentation</vt:lpstr>
      <vt:lpstr>PowerPoint Presentation</vt:lpstr>
      <vt:lpstr>PowerPoint Presentation</vt:lpstr>
      <vt:lpstr>PowerPoint Presentation</vt:lpstr>
      <vt:lpstr>Function Analysis</vt:lpstr>
      <vt:lpstr> Environmental Indicators </vt:lpstr>
      <vt:lpstr>Socio-economic indicators</vt:lpstr>
      <vt:lpstr>PowerPoint Presentation</vt:lpstr>
      <vt:lpstr>Methodology</vt:lpstr>
      <vt:lpstr>Normalised Scores for Natural and Socio-economic Beach Indicators</vt:lpstr>
      <vt:lpstr>Site comparisons based on normalised scores for both ecological and socio-economic indicators</vt:lpstr>
      <vt:lpstr>PowerPoint Presentation</vt:lpstr>
      <vt:lpstr>Conservation</vt:lpstr>
      <vt:lpstr>Development</vt:lpstr>
      <vt:lpstr>Conflict</vt:lpstr>
      <vt:lpstr>Conclusions</vt:lpstr>
    </vt:vector>
  </TitlesOfParts>
  <Company>none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Function Analysis within a defined coastal management strategy, Swansea Bay, Wales, UK</dc:title>
  <dc:creator>Mike Phillips</dc:creator>
  <cp:lastModifiedBy>Chris House</cp:lastModifiedBy>
  <cp:revision>144</cp:revision>
  <dcterms:created xsi:type="dcterms:W3CDTF">2004-11-10T23:00:09Z</dcterms:created>
  <dcterms:modified xsi:type="dcterms:W3CDTF">2018-11-12T08:41:26Z</dcterms:modified>
</cp:coreProperties>
</file>