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64" r:id="rId4"/>
    <p:sldId id="260" r:id="rId5"/>
    <p:sldId id="259" r:id="rId6"/>
    <p:sldId id="261" r:id="rId7"/>
    <p:sldId id="263" r:id="rId8"/>
    <p:sldId id="262" r:id="rId9"/>
    <p:sldId id="265"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91" autoAdjust="0"/>
    <p:restoredTop sz="94660"/>
  </p:normalViewPr>
  <p:slideViewPr>
    <p:cSldViewPr snapToGrid="0">
      <p:cViewPr varScale="1">
        <p:scale>
          <a:sx n="68" d="100"/>
          <a:sy n="68" d="100"/>
        </p:scale>
        <p:origin x="852" y="6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5C6379-BF52-42BA-92C8-B01925DD25A2}" type="datetimeFigureOut">
              <a:rPr lang="en-GB" smtClean="0"/>
              <a:t>23/10/2019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D7DEA8-FAC3-4043-8A56-AB0C2D31C89C}" type="slidenum">
              <a:rPr lang="en-GB" smtClean="0"/>
              <a:t>‹#›</a:t>
            </a:fld>
            <a:endParaRPr lang="en-GB" dirty="0"/>
          </a:p>
        </p:txBody>
      </p:sp>
    </p:spTree>
    <p:extLst>
      <p:ext uri="{BB962C8B-B14F-4D97-AF65-F5344CB8AC3E}">
        <p14:creationId xmlns:p14="http://schemas.microsoft.com/office/powerpoint/2010/main" val="2562056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5 core skills that BE AEDUCATION (2019) say a teaching assistant should have. The first one is creativity – pupils can get bored fast on certain topics, so if you are creative you have an ability to make learning fun. If you can make the learning enjoyable the better the children will learn. It can help you plan out lessons and come up with fun way to improve their learning. The second kills is Build and maintain relationships – this is required for teaching assistants because they need to build strong relationships with other teachers and have good communication. They will also need to have a relationship with the pupils. Then outside the classroom you could be asked to speak to parents for how their child may be performing in school and suggest things that could be done at home to help their learning. Another skill could be Knowledge of basic computing – there is now a demand for a basic use of computers. As if may be require in later life for jobs or even to find jobs. So, if you have skills with how a computer works and an ability to teach it and play a part in teaching children the use of the computer in a classroom. One more skill is A sense of humour – it is said children learn best when it is fun s o the best way is the teach with humour. The last skill is Managing classroom behaviour - class can be busy a lot of the time, so the behaviour is contagious. It can only take one pupil to misbehave to set off a ripple effect through the class. You have to be aware of pupil behaviour and able to manage it to keep a good learning environment.</a:t>
            </a:r>
          </a:p>
          <a:p>
            <a:endParaRPr lang="en-GB" dirty="0"/>
          </a:p>
        </p:txBody>
      </p:sp>
      <p:sp>
        <p:nvSpPr>
          <p:cNvPr id="4" name="Slide Number Placeholder 3"/>
          <p:cNvSpPr>
            <a:spLocks noGrp="1"/>
          </p:cNvSpPr>
          <p:nvPr>
            <p:ph type="sldNum" sz="quarter" idx="5"/>
          </p:nvPr>
        </p:nvSpPr>
        <p:spPr/>
        <p:txBody>
          <a:bodyPr/>
          <a:lstStyle/>
          <a:p>
            <a:fld id="{26D7DEA8-FAC3-4043-8A56-AB0C2D31C89C}" type="slidenum">
              <a:rPr lang="en-GB" smtClean="0"/>
              <a:t>6</a:t>
            </a:fld>
            <a:endParaRPr lang="en-GB" dirty="0"/>
          </a:p>
        </p:txBody>
      </p:sp>
    </p:spTree>
    <p:extLst>
      <p:ext uri="{BB962C8B-B14F-4D97-AF65-F5344CB8AC3E}">
        <p14:creationId xmlns:p14="http://schemas.microsoft.com/office/powerpoint/2010/main" val="1402521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Joyner (2019) talk about 5 good qualities that a teaching assistant should have:</a:t>
            </a:r>
          </a:p>
          <a:p>
            <a:r>
              <a:rPr lang="en-GB" dirty="0"/>
              <a:t>1.Have teaching skills- So be enthusiastic about what you are teaching the children. To know that children will have different reactions to a same situation. Also, to teach in a way the student prefer as well.</a:t>
            </a:r>
          </a:p>
          <a:p>
            <a:r>
              <a:rPr lang="en-GB" dirty="0"/>
              <a:t>2.Comfortable working with children – You Have to be interested in working with young people. Also helping student achieve their full potential. They have to be friendly but professional and put themselves in the student a shoe and sensitive towards their needs. </a:t>
            </a:r>
          </a:p>
          <a:p>
            <a:r>
              <a:rPr lang="en-GB" dirty="0"/>
              <a:t>3.Organised – Students should have instruction presented to them in the best way possible which involves planning and it important to help reach goals set. To check homework and giving grades take good organisation to make sure thing are correct. Also having a well organised system help finding data on students a lot easier.</a:t>
            </a:r>
          </a:p>
          <a:p>
            <a:r>
              <a:rPr lang="en-GB" dirty="0"/>
              <a:t>4.Teamwork – You will work as part of a team so you must be a team player and work well with others and take part in sessions set by others. As you will take instruction from different people you work with. </a:t>
            </a:r>
          </a:p>
          <a:p>
            <a:r>
              <a:rPr lang="en-GB" dirty="0"/>
              <a:t>5.Good communicator - you have to be a good listener to understand what students are trying to say. Also, able you give information and instructions clearly to students so they know what they have to do. Which can mean sometime repeating it or saying it in terms that they will understand. Have to be able to pick up clues from the students body language as they could have problem that they can’t express. You have to be able communicate well with the people you work with and have good communication when writing as well.</a:t>
            </a:r>
          </a:p>
          <a:p>
            <a:endParaRPr lang="en-GB" dirty="0"/>
          </a:p>
        </p:txBody>
      </p:sp>
      <p:sp>
        <p:nvSpPr>
          <p:cNvPr id="4" name="Slide Number Placeholder 3"/>
          <p:cNvSpPr>
            <a:spLocks noGrp="1"/>
          </p:cNvSpPr>
          <p:nvPr>
            <p:ph type="sldNum" sz="quarter" idx="5"/>
          </p:nvPr>
        </p:nvSpPr>
        <p:spPr/>
        <p:txBody>
          <a:bodyPr/>
          <a:lstStyle/>
          <a:p>
            <a:fld id="{26D7DEA8-FAC3-4043-8A56-AB0C2D31C89C}" type="slidenum">
              <a:rPr lang="en-GB" smtClean="0"/>
              <a:t>7</a:t>
            </a:fld>
            <a:endParaRPr lang="en-GB" dirty="0"/>
          </a:p>
        </p:txBody>
      </p:sp>
    </p:spTree>
    <p:extLst>
      <p:ext uri="{BB962C8B-B14F-4D97-AF65-F5344CB8AC3E}">
        <p14:creationId xmlns:p14="http://schemas.microsoft.com/office/powerpoint/2010/main" val="7472638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9662410-335C-4D77-92D1-5376FBE3EA05}" type="datetime1">
              <a:rPr lang="en-US" smtClean="0"/>
              <a:t>10/23/2019</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0441F8-A31B-4CF4-A464-1E3AC490616D}" type="datetime1">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588B89-E436-47AB-9157-9B46D73229FF}" type="datetime1">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51ADA2-38D1-4386-BE95-72F05CA90D56}" type="datetime1">
              <a:rPr lang="en-US" smtClean="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D12F28-8136-427D-AB50-2D990DD60E2A}" type="datetime1">
              <a:rPr lang="en-US" smtClean="0"/>
              <a:t>10/23/2019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1B5310-4650-448C-9DAE-9EA1335C2B75}" type="datetime1">
              <a:rPr lang="en-US" smtClean="0"/>
              <a:t>10/23/2019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F343AB-A270-4D01-B43C-324517D6B4D1}" type="datetime1">
              <a:rPr lang="en-US" smtClean="0"/>
              <a:t>10/23/2019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F7BCA3-D6A3-4B1C-A3C4-F4C34501BE98}" type="datetime1">
              <a:rPr lang="en-US" smtClean="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A1724C-68E0-4209-9DAA-D9CC49F7475E}" type="datetime1">
              <a:rPr lang="en-US" smtClean="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9A1E8F-7F5C-42DF-A145-E34ACB34E9DF}" type="datetime1">
              <a:rPr lang="en-US" smtClean="0"/>
              <a:t>10/23/2019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3A677D-F5E9-475D-B7BE-82969BAF4419}" type="datetime1">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0E6383-E310-4B7C-B561-F1710913AC1C}" type="datetime1">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4BD708-4144-41F6-8464-38E76D9172B6}" type="datetime1">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5D434C-8D0F-4768-877B-1BE53FDEC455}" type="datetime1">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59B366-AA31-4CB0-8C85-2C83184C342E}" type="datetime1">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AAB6FA-AB2C-46A3-9243-FA542A09D910}" type="datetime1">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823A97-8108-499D-B9E7-6468E3FDFDF8}" type="datetime1">
              <a:rPr lang="en-US" smtClean="0"/>
              <a:t>10/23/2019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FB45216-C4AE-4922-9BC7-8BFFFCBB115D}" type="datetime1">
              <a:rPr lang="en-US" smtClean="0"/>
              <a:t>10/23/2019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schoolswire.org/public/cadoc9632.html.nc" TargetMode="External"/><Relationship Id="rId3" Type="http://schemas.openxmlformats.org/officeDocument/2006/relationships/hyperlink" Target="https://www.redcrossfirstaidtraining.co.uk/courses/first-aid-at-work-courses-uk-mainland/scheduled-courses/emergency-paediatric-first-aid/" TargetMode="External"/><Relationship Id="rId7" Type="http://schemas.openxmlformats.org/officeDocument/2006/relationships/hyperlink" Target="https://www.eteach.com/job/teaching-assistants-1069427?lang=en-GB&amp;frmsrh=Y" TargetMode="External"/><Relationship Id="rId2" Type="http://schemas.openxmlformats.org/officeDocument/2006/relationships/hyperlink" Target="https://be-a.co.uk/5-core-skills-you-need-to-excel-as-a-teaching-assistant/" TargetMode="External"/><Relationship Id="rId1" Type="http://schemas.openxmlformats.org/officeDocument/2006/relationships/slideLayout" Target="../slideLayouts/slideLayout2.xml"/><Relationship Id="rId6" Type="http://schemas.openxmlformats.org/officeDocument/2006/relationships/hyperlink" Target="https://www.theguardian.com/commentisfree/2019/mar/22/teaching-assistants-invaluable-learning-axed-lobby-government" TargetMode="External"/><Relationship Id="rId11" Type="http://schemas.openxmlformats.org/officeDocument/2006/relationships/hyperlink" Target="https://rprox.zoek.uk/blog/what-skills-are-needed-teaching-assistant-job" TargetMode="External"/><Relationship Id="rId5" Type="http://schemas.openxmlformats.org/officeDocument/2006/relationships/hyperlink" Target="https://work.chron.com/good-qualities-paraprofessional-22593.html" TargetMode="External"/><Relationship Id="rId10" Type="http://schemas.openxmlformats.org/officeDocument/2006/relationships/hyperlink" Target="https://gov.wales/education-changing" TargetMode="External"/><Relationship Id="rId4" Type="http://schemas.openxmlformats.org/officeDocument/2006/relationships/hyperlink" Target="https://www.daisyfirstaid.com/first-aid-course-team/" TargetMode="External"/><Relationship Id="rId9" Type="http://schemas.openxmlformats.org/officeDocument/2006/relationships/hyperlink" Target="http://www.skillsforschools.org.uk/roles-in-schools/teaching-assis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31860-CD9A-42A4-93FD-F76813EE8657}"/>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Teaching Assistant Level 1 </a:t>
            </a:r>
          </a:p>
        </p:txBody>
      </p:sp>
      <p:sp>
        <p:nvSpPr>
          <p:cNvPr id="3" name="Subtitle 2">
            <a:extLst>
              <a:ext uri="{FF2B5EF4-FFF2-40B4-BE49-F238E27FC236}">
                <a16:creationId xmlns:a16="http://schemas.microsoft.com/office/drawing/2014/main" id="{E8FA6860-5703-43FC-B215-74F9A95540F6}"/>
              </a:ext>
            </a:extLst>
          </p:cNvPr>
          <p:cNvSpPr>
            <a:spLocks noGrp="1"/>
          </p:cNvSpPr>
          <p:nvPr>
            <p:ph type="subTitle"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Name: Jennifer Watts</a:t>
            </a:r>
          </a:p>
          <a:p>
            <a:r>
              <a:rPr lang="en-GB" dirty="0">
                <a:latin typeface="Arial" panose="020B0604020202020204" pitchFamily="34" charset="0"/>
                <a:cs typeface="Arial" panose="020B0604020202020204" pitchFamily="34" charset="0"/>
              </a:rPr>
              <a:t>Student number: 1701900</a:t>
            </a:r>
          </a:p>
          <a:p>
            <a:r>
              <a:rPr lang="en-GB" dirty="0">
                <a:latin typeface="Arial" panose="020B0604020202020204" pitchFamily="34" charset="0"/>
                <a:cs typeface="Arial" panose="020B0604020202020204" pitchFamily="34" charset="0"/>
              </a:rPr>
              <a:t>Module code: ECGE6001P</a:t>
            </a:r>
          </a:p>
          <a:p>
            <a:r>
              <a:rPr lang="en-GB" dirty="0">
                <a:latin typeface="Arial" panose="020B0604020202020204" pitchFamily="34" charset="0"/>
                <a:cs typeface="Arial" panose="020B0604020202020204" pitchFamily="34" charset="0"/>
              </a:rPr>
              <a:t>Module name: Skills for life: Enterprise and Future Pathways</a:t>
            </a:r>
          </a:p>
        </p:txBody>
      </p:sp>
    </p:spTree>
    <p:extLst>
      <p:ext uri="{BB962C8B-B14F-4D97-AF65-F5344CB8AC3E}">
        <p14:creationId xmlns:p14="http://schemas.microsoft.com/office/powerpoint/2010/main" val="445241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321D8-D9E4-4A78-8C34-7D3EB5464D5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3DC4E742-3F04-47DC-8A9E-2A45450BA3B6}"/>
              </a:ext>
            </a:extLst>
          </p:cNvPr>
          <p:cNvSpPr>
            <a:spLocks noGrp="1"/>
          </p:cNvSpPr>
          <p:nvPr>
            <p:ph idx="1"/>
          </p:nvPr>
        </p:nvSpPr>
        <p:spPr/>
        <p:txBody>
          <a:bodyPr>
            <a:normAutofit fontScale="85000" lnSpcReduction="20000"/>
          </a:bodyPr>
          <a:lstStyle/>
          <a:p>
            <a:pPr algn="just"/>
            <a:r>
              <a:rPr lang="en-GB" dirty="0">
                <a:latin typeface="Arial" panose="020B0604020202020204" pitchFamily="34" charset="0"/>
                <a:cs typeface="Arial" panose="020B0604020202020204" pitchFamily="34" charset="0"/>
              </a:rPr>
              <a:t>I found the post on eteach (2019) on 7th October. I searched for a school setting placement.</a:t>
            </a:r>
          </a:p>
          <a:p>
            <a:pPr algn="just"/>
            <a:r>
              <a:rPr lang="en-GB" dirty="0">
                <a:latin typeface="Arial" panose="020B0604020202020204" pitchFamily="34" charset="0"/>
                <a:cs typeface="Arial" panose="020B0604020202020204" pitchFamily="34" charset="0"/>
              </a:rPr>
              <a:t>The post is to support a child in the foundation phase with additional learning needs. It is full time, term time only and a fixed term contract for one year.</a:t>
            </a:r>
          </a:p>
          <a:p>
            <a:pPr algn="just"/>
            <a:r>
              <a:rPr lang="en-GB" dirty="0">
                <a:latin typeface="Arial" panose="020B0604020202020204" pitchFamily="34" charset="0"/>
                <a:cs typeface="Arial" panose="020B0604020202020204" pitchFamily="34" charset="0"/>
              </a:rPr>
              <a:t>I will have to support the classroom teacher in the preparation of classroom activities.</a:t>
            </a:r>
          </a:p>
          <a:p>
            <a:pPr algn="just"/>
            <a:r>
              <a:rPr lang="en-GB" dirty="0">
                <a:latin typeface="Arial" panose="020B0604020202020204" pitchFamily="34" charset="0"/>
                <a:cs typeface="Arial" panose="020B0604020202020204" pitchFamily="34" charset="0"/>
              </a:rPr>
              <a:t>I also have a duty to support the pupil’s personal needs, supervise their safety and access to learning, helping them to form relationships and being a role model for them. I will promote inclusion and acceptance for all pupils. I will encourage the child to interact with others and take part in activities provided by the teacher, fostering independent behaviour when appropriate.</a:t>
            </a:r>
          </a:p>
          <a:p>
            <a:pPr algn="just"/>
            <a:endParaRPr lang="en-GB" dirty="0">
              <a:latin typeface="Arial" panose="020B0604020202020204" pitchFamily="34" charset="0"/>
              <a:cs typeface="Arial" panose="020B0604020202020204" pitchFamily="34" charset="0"/>
            </a:endParaRPr>
          </a:p>
          <a:p>
            <a:pPr algn="just"/>
            <a:endParaRPr lang="en-GB" dirty="0"/>
          </a:p>
        </p:txBody>
      </p:sp>
    </p:spTree>
    <p:extLst>
      <p:ext uri="{BB962C8B-B14F-4D97-AF65-F5344CB8AC3E}">
        <p14:creationId xmlns:p14="http://schemas.microsoft.com/office/powerpoint/2010/main" val="2747703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AA5EF-7708-4690-B8C8-8E1211E92760}"/>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What I know about the post:</a:t>
            </a:r>
            <a:br>
              <a:rPr lang="en-GB"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information from the advert</a:t>
            </a:r>
            <a:endParaRPr lang="en-GB" dirty="0"/>
          </a:p>
        </p:txBody>
      </p:sp>
      <p:sp>
        <p:nvSpPr>
          <p:cNvPr id="3" name="Content Placeholder 2">
            <a:extLst>
              <a:ext uri="{FF2B5EF4-FFF2-40B4-BE49-F238E27FC236}">
                <a16:creationId xmlns:a16="http://schemas.microsoft.com/office/drawing/2014/main" id="{88DB5443-A815-4CAE-ABC0-4CF5F3CF4779}"/>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It is based in a catholic school in Cardiff</a:t>
            </a:r>
          </a:p>
          <a:p>
            <a:r>
              <a:rPr lang="en-GB" dirty="0">
                <a:latin typeface="Arial" panose="020B0604020202020204" pitchFamily="34" charset="0"/>
                <a:cs typeface="Arial" panose="020B0604020202020204" pitchFamily="34" charset="0"/>
              </a:rPr>
              <a:t>It would be ideal to have experience with children with ASD</a:t>
            </a:r>
          </a:p>
          <a:p>
            <a:r>
              <a:rPr lang="en-GB" dirty="0">
                <a:latin typeface="Arial" panose="020B0604020202020204" pitchFamily="34" charset="0"/>
                <a:cs typeface="Arial" panose="020B0604020202020204" pitchFamily="34" charset="0"/>
              </a:rPr>
              <a:t>I meet the essential requirements for this post  </a:t>
            </a:r>
          </a:p>
          <a:p>
            <a:r>
              <a:rPr lang="en-GB" dirty="0">
                <a:latin typeface="Arial" panose="020B0604020202020204" pitchFamily="34" charset="0"/>
                <a:cs typeface="Arial" panose="020B0604020202020204" pitchFamily="34" charset="0"/>
              </a:rPr>
              <a:t>I meet a number of the desirable requirements for this post</a:t>
            </a:r>
          </a:p>
        </p:txBody>
      </p:sp>
    </p:spTree>
    <p:extLst>
      <p:ext uri="{BB962C8B-B14F-4D97-AF65-F5344CB8AC3E}">
        <p14:creationId xmlns:p14="http://schemas.microsoft.com/office/powerpoint/2010/main" val="239885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49E28-E5CA-4BD9-AF56-FDB1E27E929F}"/>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What I know about the post:</a:t>
            </a:r>
            <a:br>
              <a:rPr lang="en-GB"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policy</a:t>
            </a:r>
            <a:r>
              <a:rPr lang="en-GB" dirty="0">
                <a:latin typeface="Arial" panose="020B0604020202020204" pitchFamily="34" charset="0"/>
                <a:cs typeface="Arial" panose="020B0604020202020204" pitchFamily="34" charset="0"/>
              </a:rPr>
              <a:t> </a:t>
            </a:r>
            <a:r>
              <a:rPr lang="en-GB" sz="3600" dirty="0">
                <a:latin typeface="Arial" panose="020B0604020202020204" pitchFamily="34" charset="0"/>
                <a:cs typeface="Arial" panose="020B0604020202020204" pitchFamily="34" charset="0"/>
              </a:rPr>
              <a:t>information on the website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514A158-E0CC-4BDB-8D24-B0B46BD55A78}"/>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By looking at the schools website I can only see two polices and they are admission policy and charging policy. There was also a parents’ handbook. </a:t>
            </a:r>
          </a:p>
          <a:p>
            <a:pPr marL="0" indent="0">
              <a:buNone/>
            </a:pPr>
            <a:r>
              <a:rPr lang="en-GB" dirty="0">
                <a:latin typeface="Arial" panose="020B0604020202020204" pitchFamily="34" charset="0"/>
                <a:cs typeface="Arial" panose="020B0604020202020204" pitchFamily="34" charset="0"/>
              </a:rPr>
              <a:t>I looked at another school website which had 8 polices including  safeguarding, anti bullying  and behaviour. </a:t>
            </a:r>
          </a:p>
          <a:p>
            <a:pPr marL="0" indent="0">
              <a:buNone/>
            </a:pPr>
            <a:endParaRPr lang="en-GB" dirty="0"/>
          </a:p>
        </p:txBody>
      </p:sp>
    </p:spTree>
    <p:extLst>
      <p:ext uri="{BB962C8B-B14F-4D97-AF65-F5344CB8AC3E}">
        <p14:creationId xmlns:p14="http://schemas.microsoft.com/office/powerpoint/2010/main" val="3992303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85EB-3B5D-4DB3-BA2D-1D1DEACAC67C}"/>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What I know about the post:</a:t>
            </a:r>
            <a:br>
              <a:rPr lang="en-GB"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roles and responsibilities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0582992-5335-4B8C-B10C-8F7283046459}"/>
              </a:ext>
            </a:extLst>
          </p:cNvPr>
          <p:cNvSpPr>
            <a:spLocks noGrp="1"/>
          </p:cNvSpPr>
          <p:nvPr>
            <p:ph idx="1"/>
          </p:nvPr>
        </p:nvSpPr>
        <p:spPr/>
        <p:txBody>
          <a:bodyPr>
            <a:normAutofit fontScale="25000" lnSpcReduction="20000"/>
          </a:bodyPr>
          <a:lstStyle/>
          <a:p>
            <a:pPr marL="0" indent="0" algn="just">
              <a:buNone/>
            </a:pPr>
            <a:r>
              <a:rPr lang="en-GB" sz="5600" dirty="0">
                <a:latin typeface="Arial" panose="020B0604020202020204" pitchFamily="34" charset="0"/>
                <a:cs typeface="Arial" panose="020B0604020202020204" pitchFamily="34" charset="0"/>
              </a:rPr>
              <a:t>Some of the roles and responsibilities that UNISION (no date) state are required for a teaching assistant are:</a:t>
            </a:r>
          </a:p>
          <a:p>
            <a:pPr algn="just"/>
            <a:r>
              <a:rPr lang="en-GB" sz="5600" dirty="0">
                <a:latin typeface="Arial" panose="020B0604020202020204" pitchFamily="34" charset="0"/>
                <a:cs typeface="Arial" panose="020B0604020202020204" pitchFamily="34" charset="0"/>
              </a:rPr>
              <a:t>get the classroom ready for lessons </a:t>
            </a:r>
          </a:p>
          <a:p>
            <a:pPr algn="just"/>
            <a:r>
              <a:rPr lang="en-GB" sz="5600" dirty="0">
                <a:latin typeface="Arial" panose="020B0604020202020204" pitchFamily="34" charset="0"/>
                <a:cs typeface="Arial" panose="020B0604020202020204" pitchFamily="34" charset="0"/>
              </a:rPr>
              <a:t>listen to children read or read to them and </a:t>
            </a:r>
          </a:p>
          <a:p>
            <a:pPr algn="just"/>
            <a:r>
              <a:rPr lang="en-GB" sz="5600" dirty="0">
                <a:latin typeface="Arial" panose="020B0604020202020204" pitchFamily="34" charset="0"/>
                <a:cs typeface="Arial" panose="020B0604020202020204" pitchFamily="34" charset="0"/>
              </a:rPr>
              <a:t>help children who will need support in completing task </a:t>
            </a:r>
          </a:p>
          <a:p>
            <a:pPr algn="just"/>
            <a:r>
              <a:rPr lang="en-GB" sz="5600" dirty="0">
                <a:latin typeface="Arial" panose="020B0604020202020204" pitchFamily="34" charset="0"/>
                <a:cs typeface="Arial" panose="020B0604020202020204" pitchFamily="34" charset="0"/>
              </a:rPr>
              <a:t>help plan activities with teachers and complete records</a:t>
            </a:r>
          </a:p>
          <a:p>
            <a:pPr algn="just"/>
            <a:r>
              <a:rPr lang="en-GB" sz="5600" dirty="0">
                <a:latin typeface="Arial" panose="020B0604020202020204" pitchFamily="34" charset="0"/>
                <a:cs typeface="Arial" panose="020B0604020202020204" pitchFamily="34" charset="0"/>
              </a:rPr>
              <a:t>support the teacher with the class behaviour and watch over group activities of the pupils. </a:t>
            </a:r>
          </a:p>
          <a:p>
            <a:pPr algn="just"/>
            <a:r>
              <a:rPr lang="en-GB" sz="5600" dirty="0">
                <a:latin typeface="Arial" panose="020B0604020202020204" pitchFamily="34" charset="0"/>
                <a:cs typeface="Arial" panose="020B0604020202020204" pitchFamily="34" charset="0"/>
              </a:rPr>
              <a:t>look after the children that are upset or hurt themselves</a:t>
            </a:r>
          </a:p>
          <a:p>
            <a:pPr algn="just"/>
            <a:r>
              <a:rPr lang="en-GB" sz="5600" dirty="0">
                <a:latin typeface="Arial" panose="020B0604020202020204" pitchFamily="34" charset="0"/>
                <a:cs typeface="Arial" panose="020B0604020202020204" pitchFamily="34" charset="0"/>
              </a:rPr>
              <a:t>clear away the equipment after the lessons</a:t>
            </a:r>
          </a:p>
          <a:p>
            <a:pPr algn="just"/>
            <a:r>
              <a:rPr lang="en-GB" sz="5600" dirty="0">
                <a:latin typeface="Arial" panose="020B0604020202020204" pitchFamily="34" charset="0"/>
                <a:cs typeface="Arial" panose="020B0604020202020204" pitchFamily="34" charset="0"/>
              </a:rPr>
              <a:t>help with outings or sports events and take part in training </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368215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3259A-2AEB-48CC-84B5-BDC353970BE5}"/>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What I know about the post:</a:t>
            </a:r>
            <a:br>
              <a:rPr lang="en-GB"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core skills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1EAF60C-23C4-4D55-B3CA-86ADDDDC0588}"/>
              </a:ext>
            </a:extLst>
          </p:cNvPr>
          <p:cNvSpPr>
            <a:spLocks noGrp="1"/>
          </p:cNvSpPr>
          <p:nvPr>
            <p:ph idx="1"/>
          </p:nvPr>
        </p:nvSpPr>
        <p:spPr/>
        <p:txBody>
          <a:bodyPr>
            <a:normAutofit fontScale="62500" lnSpcReduction="20000"/>
          </a:bodyPr>
          <a:lstStyle/>
          <a:p>
            <a:r>
              <a:rPr lang="en-GB" sz="4000" dirty="0">
                <a:latin typeface="Arial" panose="020B0604020202020204" pitchFamily="34" charset="0"/>
                <a:cs typeface="Arial" panose="020B0604020202020204" pitchFamily="34" charset="0"/>
              </a:rPr>
              <a:t>Be-a Education (2019) identify 5 core skills that a teaching assistant should have:</a:t>
            </a:r>
          </a:p>
          <a:p>
            <a:pPr marL="742950" indent="-742950">
              <a:buFont typeface="+mj-lt"/>
              <a:buAutoNum type="arabicPeriod"/>
            </a:pPr>
            <a:r>
              <a:rPr lang="en-GB" sz="4000" dirty="0">
                <a:latin typeface="Arial" panose="020B0604020202020204" pitchFamily="34" charset="0"/>
                <a:cs typeface="Arial" panose="020B0604020202020204" pitchFamily="34" charset="0"/>
              </a:rPr>
              <a:t>Creativity </a:t>
            </a:r>
          </a:p>
          <a:p>
            <a:pPr marL="742950" indent="-742950">
              <a:buFont typeface="+mj-lt"/>
              <a:buAutoNum type="arabicPeriod"/>
            </a:pPr>
            <a:r>
              <a:rPr lang="en-GB" sz="4000" dirty="0">
                <a:latin typeface="Arial" panose="020B0604020202020204" pitchFamily="34" charset="0"/>
                <a:cs typeface="Arial" panose="020B0604020202020204" pitchFamily="34" charset="0"/>
              </a:rPr>
              <a:t>Build and maintain relationships</a:t>
            </a:r>
          </a:p>
          <a:p>
            <a:pPr marL="742950" indent="-742950">
              <a:buFont typeface="+mj-lt"/>
              <a:buAutoNum type="arabicPeriod"/>
            </a:pPr>
            <a:r>
              <a:rPr lang="en-GB" sz="4000" dirty="0">
                <a:latin typeface="Arial" panose="020B0604020202020204" pitchFamily="34" charset="0"/>
                <a:cs typeface="Arial" panose="020B0604020202020204" pitchFamily="34" charset="0"/>
              </a:rPr>
              <a:t>Knowledge of basic computing </a:t>
            </a:r>
          </a:p>
          <a:p>
            <a:pPr marL="742950" indent="-742950">
              <a:buFont typeface="+mj-lt"/>
              <a:buAutoNum type="arabicPeriod"/>
            </a:pPr>
            <a:r>
              <a:rPr lang="en-GB" sz="4000" dirty="0">
                <a:latin typeface="Arial" panose="020B0604020202020204" pitchFamily="34" charset="0"/>
                <a:cs typeface="Arial" panose="020B0604020202020204" pitchFamily="34" charset="0"/>
              </a:rPr>
              <a:t>A sense of humour </a:t>
            </a:r>
          </a:p>
          <a:p>
            <a:pPr marL="742950" indent="-742950">
              <a:buFont typeface="+mj-lt"/>
              <a:buAutoNum type="arabicPeriod"/>
            </a:pPr>
            <a:r>
              <a:rPr lang="en-GB" sz="4000" dirty="0">
                <a:latin typeface="Arial" panose="020B0604020202020204" pitchFamily="34" charset="0"/>
                <a:cs typeface="Arial" panose="020B0604020202020204" pitchFamily="34" charset="0"/>
              </a:rPr>
              <a:t>Managing classroom behaviour</a:t>
            </a:r>
          </a:p>
          <a:p>
            <a:endParaRPr lang="en-GB" dirty="0"/>
          </a:p>
        </p:txBody>
      </p:sp>
    </p:spTree>
    <p:extLst>
      <p:ext uri="{BB962C8B-B14F-4D97-AF65-F5344CB8AC3E}">
        <p14:creationId xmlns:p14="http://schemas.microsoft.com/office/powerpoint/2010/main" val="2409589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5A52C-ACA3-46F2-AC2C-73DE1BA843B5}"/>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What are important qualities for a teaching assistant to have?</a:t>
            </a:r>
          </a:p>
        </p:txBody>
      </p:sp>
      <p:sp>
        <p:nvSpPr>
          <p:cNvPr id="3" name="Content Placeholder 2">
            <a:extLst>
              <a:ext uri="{FF2B5EF4-FFF2-40B4-BE49-F238E27FC236}">
                <a16:creationId xmlns:a16="http://schemas.microsoft.com/office/drawing/2014/main" id="{32595582-06B5-4FD0-B450-CD70E2169224}"/>
              </a:ext>
            </a:extLst>
          </p:cNvPr>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Joyner (2019) talk about 5 good qualities that a teaching assistant should have:</a:t>
            </a:r>
          </a:p>
          <a:p>
            <a:pPr marL="457200" indent="-457200">
              <a:buFont typeface="+mj-lt"/>
              <a:buAutoNum type="arabicPeriod"/>
            </a:pPr>
            <a:r>
              <a:rPr lang="en-GB" dirty="0">
                <a:latin typeface="Arial" panose="020B0604020202020204" pitchFamily="34" charset="0"/>
                <a:cs typeface="Arial" panose="020B0604020202020204" pitchFamily="34" charset="0"/>
              </a:rPr>
              <a:t>Have teaching skills</a:t>
            </a:r>
          </a:p>
          <a:p>
            <a:pPr marL="457200" indent="-457200">
              <a:buFont typeface="+mj-lt"/>
              <a:buAutoNum type="arabicPeriod"/>
            </a:pPr>
            <a:r>
              <a:rPr lang="en-GB" dirty="0">
                <a:latin typeface="Arial" panose="020B0604020202020204" pitchFamily="34" charset="0"/>
                <a:cs typeface="Arial" panose="020B0604020202020204" pitchFamily="34" charset="0"/>
              </a:rPr>
              <a:t>Comfortable working with children</a:t>
            </a:r>
          </a:p>
          <a:p>
            <a:pPr marL="457200" indent="-457200">
              <a:buFont typeface="+mj-lt"/>
              <a:buAutoNum type="arabicPeriod"/>
            </a:pPr>
            <a:r>
              <a:rPr lang="en-GB" dirty="0">
                <a:latin typeface="Arial" panose="020B0604020202020204" pitchFamily="34" charset="0"/>
                <a:cs typeface="Arial" panose="020B0604020202020204" pitchFamily="34" charset="0"/>
              </a:rPr>
              <a:t>Organised</a:t>
            </a:r>
          </a:p>
          <a:p>
            <a:pPr marL="457200" indent="-457200">
              <a:buFont typeface="+mj-lt"/>
              <a:buAutoNum type="arabicPeriod"/>
            </a:pPr>
            <a:r>
              <a:rPr lang="en-GB" dirty="0">
                <a:latin typeface="Arial" panose="020B0604020202020204" pitchFamily="34" charset="0"/>
                <a:cs typeface="Arial" panose="020B0604020202020204" pitchFamily="34" charset="0"/>
              </a:rPr>
              <a:t>Teamwork </a:t>
            </a:r>
          </a:p>
          <a:p>
            <a:pPr marL="457200" indent="-457200">
              <a:buFont typeface="+mj-lt"/>
              <a:buAutoNum type="arabicPeriod"/>
            </a:pPr>
            <a:r>
              <a:rPr lang="en-GB" dirty="0">
                <a:latin typeface="Arial" panose="020B0604020202020204" pitchFamily="34" charset="0"/>
                <a:cs typeface="Arial" panose="020B0604020202020204" pitchFamily="34" charset="0"/>
              </a:rPr>
              <a:t>Good communicator</a:t>
            </a:r>
          </a:p>
        </p:txBody>
      </p:sp>
    </p:spTree>
    <p:extLst>
      <p:ext uri="{BB962C8B-B14F-4D97-AF65-F5344CB8AC3E}">
        <p14:creationId xmlns:p14="http://schemas.microsoft.com/office/powerpoint/2010/main" val="4107707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AA1FA-4432-4EEA-868B-6ED4EB04A5A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skills I have </a:t>
            </a:r>
          </a:p>
        </p:txBody>
      </p:sp>
      <p:sp>
        <p:nvSpPr>
          <p:cNvPr id="3" name="Content Placeholder 2">
            <a:extLst>
              <a:ext uri="{FF2B5EF4-FFF2-40B4-BE49-F238E27FC236}">
                <a16:creationId xmlns:a16="http://schemas.microsoft.com/office/drawing/2014/main" id="{ACCEF0C7-E749-48B2-A7D9-7F013D667ACB}"/>
              </a:ext>
            </a:extLst>
          </p:cNvPr>
          <p:cNvSpPr>
            <a:spLocks noGrp="1"/>
          </p:cNvSpPr>
          <p:nvPr>
            <p:ph idx="1"/>
          </p:nvPr>
        </p:nvSpPr>
        <p:spPr/>
        <p:txBody>
          <a:bodyPr>
            <a:normAutofit fontScale="85000" lnSpcReduction="10000"/>
          </a:bodyPr>
          <a:lstStyle/>
          <a:p>
            <a:pPr marL="0" indent="0" algn="just">
              <a:buNone/>
            </a:pPr>
            <a:r>
              <a:rPr lang="en-GB" dirty="0">
                <a:latin typeface="Arial" panose="020B0604020202020204" pitchFamily="34" charset="0"/>
                <a:cs typeface="Arial" panose="020B0604020202020204" pitchFamily="34" charset="0"/>
              </a:rPr>
              <a:t>I have had lot of work experience in schools so I have developed skills and gained some over time. I have developed my ability to build relationships in the workplace and am able to do so with adults and pupils. I have also gained experience of working with children and I enjoy this very much. I have also developed my skills in working with children in groups. I can also deal with challenging behaviour. </a:t>
            </a:r>
          </a:p>
          <a:p>
            <a:pPr marL="0" indent="0" algn="just">
              <a:buNone/>
            </a:pPr>
            <a:r>
              <a:rPr lang="en-GB" dirty="0">
                <a:latin typeface="Arial" panose="020B0604020202020204" pitchFamily="34" charset="0"/>
                <a:cs typeface="Arial" panose="020B0604020202020204" pitchFamily="34" charset="0"/>
              </a:rPr>
              <a:t>Skills that I have worked on are my organisational skills by making sure I have everything I need in order to complete assignments on time. I also have developed ICT skills which are very useful in every job, so I can teach children how to use a computer. I have also worked on my creativity as I have had to create lesson plans or activities to do with children  for my course and placements.</a:t>
            </a:r>
          </a:p>
          <a:p>
            <a:pPr marL="0" indent="0">
              <a:buNone/>
            </a:pPr>
            <a:endParaRPr lang="en-GB" dirty="0"/>
          </a:p>
        </p:txBody>
      </p:sp>
    </p:spTree>
    <p:extLst>
      <p:ext uri="{BB962C8B-B14F-4D97-AF65-F5344CB8AC3E}">
        <p14:creationId xmlns:p14="http://schemas.microsoft.com/office/powerpoint/2010/main" val="4107106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097B5-C478-493D-91C7-8347188497A8}"/>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What skills and experience do I need?</a:t>
            </a:r>
          </a:p>
        </p:txBody>
      </p:sp>
      <p:sp>
        <p:nvSpPr>
          <p:cNvPr id="3" name="Content Placeholder 2">
            <a:extLst>
              <a:ext uri="{FF2B5EF4-FFF2-40B4-BE49-F238E27FC236}">
                <a16:creationId xmlns:a16="http://schemas.microsoft.com/office/drawing/2014/main" id="{82BCAEF0-0B4A-4E4B-B798-E8B0506BBEF6}"/>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 Ideally I need to obtain a paediatric first aid qualification as soon as possible as it seems to be a requirement for most posts.  I have found two courses online that operate in Cardiff., one is run by the British Red Cross (2019) and one by Daisy First Aid (2019).</a:t>
            </a:r>
          </a:p>
          <a:p>
            <a:pPr marL="0" indent="0">
              <a:buNone/>
            </a:pPr>
            <a:r>
              <a:rPr lang="en-GB" dirty="0">
                <a:latin typeface="Arial" panose="020B0604020202020204" pitchFamily="34" charset="0"/>
                <a:cs typeface="Arial" panose="020B0604020202020204" pitchFamily="34" charset="0"/>
              </a:rPr>
              <a:t>Another skill is six months of paid work with the foundation phase or a Special school. I can do this over a period of time to build up hours. </a:t>
            </a:r>
          </a:p>
          <a:p>
            <a:pPr marL="0" indent="0">
              <a:buNone/>
            </a:pPr>
            <a:endParaRPr lang="en-GB" dirty="0"/>
          </a:p>
        </p:txBody>
      </p:sp>
    </p:spTree>
    <p:extLst>
      <p:ext uri="{BB962C8B-B14F-4D97-AF65-F5344CB8AC3E}">
        <p14:creationId xmlns:p14="http://schemas.microsoft.com/office/powerpoint/2010/main" val="3779220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D2ADC-AF66-4FB4-BD7A-193646FCB2C4}"/>
              </a:ext>
            </a:extLst>
          </p:cNvPr>
          <p:cNvSpPr>
            <a:spLocks noGrp="1"/>
          </p:cNvSpPr>
          <p:nvPr>
            <p:ph type="title"/>
          </p:nvPr>
        </p:nvSpPr>
        <p:spPr>
          <a:xfrm>
            <a:off x="1241476" y="513472"/>
            <a:ext cx="9601196" cy="917006"/>
          </a:xfrm>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0E5F56A-FD3C-41EB-9433-F913EF78C7E1}"/>
              </a:ext>
            </a:extLst>
          </p:cNvPr>
          <p:cNvSpPr>
            <a:spLocks noGrp="1"/>
          </p:cNvSpPr>
          <p:nvPr>
            <p:ph idx="1"/>
          </p:nvPr>
        </p:nvSpPr>
        <p:spPr>
          <a:xfrm>
            <a:off x="478302" y="1430478"/>
            <a:ext cx="11127544" cy="4574997"/>
          </a:xfrm>
        </p:spPr>
        <p:txBody>
          <a:bodyPr>
            <a:normAutofit fontScale="55000" lnSpcReduction="20000"/>
          </a:bodyPr>
          <a:lstStyle/>
          <a:p>
            <a:pPr marL="457200" indent="-457200">
              <a:buFont typeface="+mj-lt"/>
              <a:buAutoNum type="arabicPeriod"/>
            </a:pPr>
            <a:r>
              <a:rPr lang="en-GB" dirty="0">
                <a:latin typeface="Arial" panose="020B0604020202020204" pitchFamily="34" charset="0"/>
                <a:cs typeface="Arial" panose="020B0604020202020204" pitchFamily="34" charset="0"/>
              </a:rPr>
              <a:t>Be-a Education (2019) ‘5 Core Skills You Need to Excel as a Teaching Assistant’ </a:t>
            </a:r>
            <a:r>
              <a:rPr lang="en-GB" dirty="0">
                <a:latin typeface="Arial" panose="020B0604020202020204" pitchFamily="34" charset="0"/>
                <a:cs typeface="Arial" panose="020B0604020202020204" pitchFamily="34" charset="0"/>
                <a:hlinkClick r:id="rId2"/>
              </a:rPr>
              <a:t>https://be-a.co.uk/5-core-skills-you-need-to-excel-as-a-teaching-assistant/</a:t>
            </a:r>
            <a:r>
              <a:rPr lang="en-GB" dirty="0">
                <a:latin typeface="Arial" panose="020B0604020202020204" pitchFamily="34" charset="0"/>
                <a:cs typeface="Arial" panose="020B0604020202020204" pitchFamily="34" charset="0"/>
              </a:rPr>
              <a:t> [Accessed on: 11th October 2019]</a:t>
            </a:r>
          </a:p>
          <a:p>
            <a:pPr marL="457200" indent="-457200">
              <a:buFont typeface="+mj-lt"/>
              <a:buAutoNum type="arabicPeriod"/>
            </a:pPr>
            <a:r>
              <a:rPr lang="en-GB" dirty="0">
                <a:latin typeface="Arial" panose="020B0604020202020204" pitchFamily="34" charset="0"/>
                <a:cs typeface="Arial" panose="020B0604020202020204" pitchFamily="34" charset="0"/>
              </a:rPr>
              <a:t>British Red Cross (2019) ‘Emergency paediatric first aid’ </a:t>
            </a:r>
            <a:r>
              <a:rPr lang="en-GB" dirty="0">
                <a:latin typeface="Arial" panose="020B0604020202020204" pitchFamily="34" charset="0"/>
                <a:cs typeface="Arial" panose="020B0604020202020204" pitchFamily="34" charset="0"/>
                <a:hlinkClick r:id="rId3"/>
              </a:rPr>
              <a:t>https://www.redcrossfirstaidtraining.co.uk/courses/first-aid-at-work-courses-uk-mainland/scheduled-courses/emergency-paediatric-first-aid/</a:t>
            </a:r>
            <a:r>
              <a:rPr lang="en-GB" dirty="0">
                <a:latin typeface="Arial" panose="020B0604020202020204" pitchFamily="34" charset="0"/>
                <a:cs typeface="Arial" panose="020B0604020202020204" pitchFamily="34" charset="0"/>
              </a:rPr>
              <a:t>  [Accessed on: 16th October 2019]</a:t>
            </a:r>
          </a:p>
          <a:p>
            <a:pPr marL="457200" indent="-457200">
              <a:buFont typeface="+mj-lt"/>
              <a:buAutoNum type="arabicPeriod"/>
            </a:pPr>
            <a:r>
              <a:rPr lang="en-GB" dirty="0">
                <a:latin typeface="Arial" panose="020B0604020202020204" pitchFamily="34" charset="0"/>
                <a:cs typeface="Arial" panose="020B0604020202020204" pitchFamily="34" charset="0"/>
              </a:rPr>
              <a:t>Daisy First Aid (2019) ‘Accredited First Aid Courses’ </a:t>
            </a:r>
            <a:r>
              <a:rPr lang="en-GB" dirty="0">
                <a:latin typeface="Arial" panose="020B0604020202020204" pitchFamily="34" charset="0"/>
                <a:cs typeface="Arial" panose="020B0604020202020204" pitchFamily="34" charset="0"/>
                <a:hlinkClick r:id="rId4"/>
              </a:rPr>
              <a:t>https://www.daisyfirstaid.com/first-aid-course-team/</a:t>
            </a:r>
            <a:r>
              <a:rPr lang="en-GB" dirty="0">
                <a:latin typeface="Arial" panose="020B0604020202020204" pitchFamily="34" charset="0"/>
                <a:cs typeface="Arial" panose="020B0604020202020204" pitchFamily="34" charset="0"/>
              </a:rPr>
              <a:t> [Accessed on: 16th October 2019]</a:t>
            </a:r>
          </a:p>
          <a:p>
            <a:pPr marL="457200" indent="-457200">
              <a:buFont typeface="+mj-lt"/>
              <a:buAutoNum type="arabicPeriod"/>
            </a:pPr>
            <a:r>
              <a:rPr lang="en-GB" dirty="0">
                <a:latin typeface="Arial" panose="020B0604020202020204" pitchFamily="34" charset="0"/>
                <a:cs typeface="Arial" panose="020B0604020202020204" pitchFamily="34" charset="0"/>
              </a:rPr>
              <a:t>Joyner, J. (2019)  ‘Good Qualities for a Paraprofessional’ </a:t>
            </a:r>
            <a:r>
              <a:rPr lang="en-GB" dirty="0">
                <a:latin typeface="Arial" panose="020B0604020202020204" pitchFamily="34" charset="0"/>
                <a:cs typeface="Arial" panose="020B0604020202020204" pitchFamily="34" charset="0"/>
                <a:hlinkClick r:id="rId5"/>
              </a:rPr>
              <a:t>https://work.chron.com/good-qualities-paraprofessional-22593.html</a:t>
            </a:r>
            <a:r>
              <a:rPr lang="en-GB" dirty="0">
                <a:latin typeface="Arial" panose="020B0604020202020204" pitchFamily="34" charset="0"/>
                <a:cs typeface="Arial" panose="020B0604020202020204" pitchFamily="34" charset="0"/>
              </a:rPr>
              <a:t>        [ Accessed on :14th October 2019]</a:t>
            </a:r>
          </a:p>
          <a:p>
            <a:pPr marL="457200" indent="-457200">
              <a:buFont typeface="+mj-lt"/>
              <a:buAutoNum type="arabicPeriod"/>
            </a:pPr>
            <a:r>
              <a:rPr lang="en-GB" dirty="0">
                <a:latin typeface="Arial" panose="020B0604020202020204" pitchFamily="34" charset="0"/>
                <a:cs typeface="Arial" panose="020B0604020202020204" pitchFamily="34" charset="0"/>
              </a:rPr>
              <a:t>Philip, D,J. (2019) ‘Teaching assistants are invaluable to learning – so why are we being axed?’ </a:t>
            </a:r>
            <a:r>
              <a:rPr lang="en-GB" dirty="0">
                <a:latin typeface="Arial" panose="020B0604020202020204" pitchFamily="34" charset="0"/>
                <a:cs typeface="Arial" panose="020B0604020202020204" pitchFamily="34" charset="0"/>
                <a:hlinkClick r:id="rId6"/>
              </a:rPr>
              <a:t>https://www.theguardian.com/commentisfree/2019/mar/22/teaching-assistants-invaluable-learning-axed-lobby-government</a:t>
            </a:r>
            <a:r>
              <a:rPr lang="en-GB" dirty="0">
                <a:latin typeface="Arial" panose="020B0604020202020204" pitchFamily="34" charset="0"/>
                <a:cs typeface="Arial" panose="020B0604020202020204" pitchFamily="34" charset="0"/>
              </a:rPr>
              <a:t>  [Accessed on: 18th October 2019]</a:t>
            </a:r>
          </a:p>
          <a:p>
            <a:pPr marL="457200" indent="-457200">
              <a:buFont typeface="+mj-lt"/>
              <a:buAutoNum type="arabicPeriod"/>
            </a:pPr>
            <a:r>
              <a:rPr lang="en-GB" dirty="0">
                <a:latin typeface="Arial" panose="020B0604020202020204" pitchFamily="34" charset="0"/>
                <a:cs typeface="Arial" panose="020B0604020202020204" pitchFamily="34" charset="0"/>
              </a:rPr>
              <a:t>St Cadoc’s Catholic Primary School (2019) ‘ Teaching Assistants’ </a:t>
            </a:r>
            <a:r>
              <a:rPr lang="en-GB" dirty="0">
                <a:latin typeface="Arial" panose="020B0604020202020204" pitchFamily="34" charset="0"/>
                <a:cs typeface="Arial" panose="020B0604020202020204" pitchFamily="34" charset="0"/>
                <a:hlinkClick r:id="rId7"/>
              </a:rPr>
              <a:t>https://www.eteach.com/job/teaching-assistants-1069427?lang=en-GB&amp;frmsrh=Y</a:t>
            </a:r>
            <a:r>
              <a:rPr lang="en-GB" dirty="0">
                <a:latin typeface="Arial" panose="020B0604020202020204" pitchFamily="34" charset="0"/>
                <a:cs typeface="Arial" panose="020B0604020202020204" pitchFamily="34" charset="0"/>
              </a:rPr>
              <a:t>  [Accessed on: 8th October 2019]</a:t>
            </a:r>
          </a:p>
          <a:p>
            <a:pPr marL="457200" indent="-457200">
              <a:buFont typeface="+mj-lt"/>
              <a:buAutoNum type="arabicPeriod"/>
            </a:pPr>
            <a:r>
              <a:rPr lang="en-GB" dirty="0">
                <a:latin typeface="Arial" panose="020B0604020202020204" pitchFamily="34" charset="0"/>
                <a:cs typeface="Arial" panose="020B0604020202020204" pitchFamily="34" charset="0"/>
              </a:rPr>
              <a:t>St Cadoc's Catholic Primary School (2019) ‘St Cadoc's Catholic Primary School’ </a:t>
            </a:r>
            <a:r>
              <a:rPr lang="en-GB" dirty="0">
                <a:latin typeface="Arial" panose="020B0604020202020204" pitchFamily="34" charset="0"/>
                <a:cs typeface="Arial" panose="020B0604020202020204" pitchFamily="34" charset="0"/>
                <a:hlinkClick r:id="rId8"/>
              </a:rPr>
              <a:t>https://www.schoolswire.org/public/cadoc9632.html.nc</a:t>
            </a:r>
            <a:r>
              <a:rPr lang="en-GB" dirty="0">
                <a:latin typeface="Arial" panose="020B0604020202020204" pitchFamily="34" charset="0"/>
                <a:cs typeface="Arial" panose="020B0604020202020204" pitchFamily="34" charset="0"/>
              </a:rPr>
              <a:t>  [Accessed on: 8th October 2019]</a:t>
            </a:r>
          </a:p>
          <a:p>
            <a:pPr marL="457200" indent="-457200">
              <a:buFont typeface="+mj-lt"/>
              <a:buAutoNum type="arabicPeriod"/>
            </a:pPr>
            <a:r>
              <a:rPr lang="en-GB" dirty="0">
                <a:latin typeface="Arial" panose="020B0604020202020204" pitchFamily="34" charset="0"/>
                <a:cs typeface="Arial" panose="020B0604020202020204" pitchFamily="34" charset="0"/>
              </a:rPr>
              <a:t>UNISION ( no date) ‘Teaching assistant’  </a:t>
            </a:r>
            <a:r>
              <a:rPr lang="en-GB" dirty="0">
                <a:latin typeface="Arial" panose="020B0604020202020204" pitchFamily="34" charset="0"/>
                <a:cs typeface="Arial" panose="020B0604020202020204" pitchFamily="34" charset="0"/>
                <a:hlinkClick r:id="rId9"/>
              </a:rPr>
              <a:t>http://www.skillsforschools.org.uk/roles-in-schools/teaching-assistant/</a:t>
            </a:r>
            <a:r>
              <a:rPr lang="en-GB" dirty="0">
                <a:latin typeface="Arial" panose="020B0604020202020204" pitchFamily="34" charset="0"/>
                <a:cs typeface="Arial" panose="020B0604020202020204" pitchFamily="34" charset="0"/>
              </a:rPr>
              <a:t> [Accessed on: 11th October 2019]</a:t>
            </a:r>
          </a:p>
          <a:p>
            <a:pPr marL="457200" indent="-457200">
              <a:buFont typeface="+mj-lt"/>
              <a:buAutoNum type="arabicPeriod"/>
            </a:pPr>
            <a:r>
              <a:rPr lang="en-GB" dirty="0">
                <a:latin typeface="Arial" panose="020B0604020202020204" pitchFamily="34" charset="0"/>
                <a:cs typeface="Arial" panose="020B0604020202020204" pitchFamily="34" charset="0"/>
              </a:rPr>
              <a:t>Welsh Government (no date) ‘Education is changing’ </a:t>
            </a:r>
            <a:r>
              <a:rPr lang="en-GB" dirty="0">
                <a:latin typeface="Arial" panose="020B0604020202020204" pitchFamily="34" charset="0"/>
                <a:cs typeface="Arial" panose="020B0604020202020204" pitchFamily="34" charset="0"/>
                <a:hlinkClick r:id="rId10"/>
              </a:rPr>
              <a:t>https://gov.wales/education-changing</a:t>
            </a:r>
            <a:r>
              <a:rPr lang="en-GB" dirty="0">
                <a:latin typeface="Arial" panose="020B0604020202020204" pitchFamily="34" charset="0"/>
                <a:cs typeface="Arial" panose="020B0604020202020204" pitchFamily="34" charset="0"/>
              </a:rPr>
              <a:t>  [Accessed on: 15th October 2019]</a:t>
            </a:r>
          </a:p>
          <a:p>
            <a:pPr marL="457200" indent="-457200">
              <a:buFont typeface="+mj-lt"/>
              <a:buAutoNum type="arabicPeriod"/>
            </a:pPr>
            <a:r>
              <a:rPr lang="en-GB" dirty="0">
                <a:latin typeface="Arial" panose="020B0604020202020204" pitchFamily="34" charset="0"/>
                <a:cs typeface="Arial" panose="020B0604020202020204" pitchFamily="34" charset="0"/>
              </a:rPr>
              <a:t>ZOEK (2015) ‘What Skills Are Needed for A Teaching Assistant Job?’ </a:t>
            </a:r>
            <a:r>
              <a:rPr lang="en-GB" dirty="0">
                <a:latin typeface="Arial" panose="020B0604020202020204" pitchFamily="34" charset="0"/>
                <a:cs typeface="Arial" panose="020B0604020202020204" pitchFamily="34" charset="0"/>
                <a:hlinkClick r:id="rId11"/>
              </a:rPr>
              <a:t>https://rprox.zoek.uk/blog/what-skills-are-needed-teaching-assistant-job</a:t>
            </a:r>
            <a:r>
              <a:rPr lang="en-GB" dirty="0">
                <a:latin typeface="Arial" panose="020B0604020202020204" pitchFamily="34" charset="0"/>
                <a:cs typeface="Arial" panose="020B0604020202020204" pitchFamily="34" charset="0"/>
              </a:rPr>
              <a:t>  [Accessed on 15th October 2019]</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83137628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555</TotalTime>
  <Words>1688</Words>
  <Application>Microsoft Office PowerPoint</Application>
  <PresentationFormat>Widescreen</PresentationFormat>
  <Paragraphs>70</Paragraphs>
  <Slides>10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Garamond</vt:lpstr>
      <vt:lpstr>Organic</vt:lpstr>
      <vt:lpstr>Teaching Assistant Level 1 </vt:lpstr>
      <vt:lpstr>Introduction</vt:lpstr>
      <vt:lpstr>What I know about the post: information from the advert</vt:lpstr>
      <vt:lpstr>What I know about the post: policy information on the website</vt:lpstr>
      <vt:lpstr>What I know about the post: roles and responsibilities </vt:lpstr>
      <vt:lpstr>What I know about the post: core skills</vt:lpstr>
      <vt:lpstr>What are important qualities for a teaching assistant to have?</vt:lpstr>
      <vt:lpstr>What skills I have </vt:lpstr>
      <vt:lpstr>What skills and experience do I need?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Jennifer Watts (1701900)</dc:creator>
  <cp:lastModifiedBy>Jennifer Watts (1701900)</cp:lastModifiedBy>
  <cp:revision>45</cp:revision>
  <dcterms:created xsi:type="dcterms:W3CDTF">2019-10-10T12:45:37Z</dcterms:created>
  <dcterms:modified xsi:type="dcterms:W3CDTF">2019-10-23T14:51:18Z</dcterms:modified>
</cp:coreProperties>
</file>