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8"/>
  </p:notesMasterIdLst>
  <p:sldIdLst>
    <p:sldId id="256" r:id="rId5"/>
    <p:sldId id="257" r:id="rId6"/>
    <p:sldId id="258" r:id="rId7"/>
    <p:sldId id="262" r:id="rId8"/>
    <p:sldId id="294" r:id="rId9"/>
    <p:sldId id="299" r:id="rId10"/>
    <p:sldId id="298" r:id="rId11"/>
    <p:sldId id="267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9" r:id="rId21"/>
    <p:sldId id="282" r:id="rId22"/>
    <p:sldId id="280" r:id="rId23"/>
    <p:sldId id="281" r:id="rId24"/>
    <p:sldId id="283" r:id="rId25"/>
    <p:sldId id="285" r:id="rId26"/>
    <p:sldId id="286" r:id="rId27"/>
    <p:sldId id="287" r:id="rId28"/>
    <p:sldId id="300" r:id="rId29"/>
    <p:sldId id="288" r:id="rId30"/>
    <p:sldId id="284" r:id="rId31"/>
    <p:sldId id="289" r:id="rId32"/>
    <p:sldId id="291" r:id="rId33"/>
    <p:sldId id="292" r:id="rId34"/>
    <p:sldId id="297" r:id="rId35"/>
    <p:sldId id="293" r:id="rId36"/>
    <p:sldId id="301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67467E-C202-4002-A1AB-B1459E912B70}" v="65" dt="2023-10-13T06:04:23.572"/>
    <p1510:client id="{A42CE516-B331-82DA-37E0-AEDCC32B4671}" v="1" dt="2023-07-12T11:47:35.912"/>
    <p1510:client id="{FFF1BB41-74B8-4F1C-80E9-678C0C93E67F}" v="23" dt="2023-10-23T09:50:15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3052A-F975-4954-A861-D41D50581072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8AA99-0ECF-4169-B2CA-D18270172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39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Bishop / </a:t>
            </a:r>
            <a:r>
              <a:rPr lang="en-GB" dirty="0" err="1"/>
              <a:t>Archesgob</a:t>
            </a:r>
            <a:r>
              <a:rPr lang="en-GB" baseline="0" dirty="0"/>
              <a:t> </a:t>
            </a:r>
            <a:r>
              <a:rPr lang="en-GB" dirty="0"/>
              <a:t>William</a:t>
            </a:r>
            <a:r>
              <a:rPr lang="en-GB" baseline="0" dirty="0"/>
              <a:t> Morgan 1588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68AA99-0ECF-4169-B2CA-D18270172A1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fld id="{9E9F5D8C-B027-4749-B494-01C2F40318B5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8129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F31934-8F39-4A2D-A0ED-4499FD8C2C7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466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Aberporth</a:t>
            </a:r>
            <a:r>
              <a:rPr lang="en-GB" dirty="0"/>
              <a:t> Bilingual Playgroup</a:t>
            </a:r>
          </a:p>
          <a:p>
            <a:r>
              <a:rPr lang="en-GB" dirty="0"/>
              <a:t>Ysgol</a:t>
            </a:r>
            <a:r>
              <a:rPr lang="en-GB" baseline="0" dirty="0"/>
              <a:t> Gymraeg Bro </a:t>
            </a:r>
            <a:r>
              <a:rPr lang="en-GB" baseline="0" dirty="0" err="1"/>
              <a:t>Morgannwg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68AA99-0ECF-4169-B2CA-D18270172A1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48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F31934-8F39-4A2D-A0ED-4499FD8C2C7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35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fld id="{04E32A6C-3F89-4E8E-8637-46D6DD24253C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16871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module/di/cresource/q2/p0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MyflnEw630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eeMQJcBdc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promoting-use-welsh-language" TargetMode="External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styn.llyw.cymru/arfer-effeithiol/datblygu-medrau-cymraeg-ar-gyfer-dysgu-yn-y-blynyddoedd-cynnar?_ga=2.182234531.546636876.1570711343-1556767849.1548849473" TargetMode="External"/><Relationship Id="rId5" Type="http://schemas.openxmlformats.org/officeDocument/2006/relationships/hyperlink" Target="https://www.estyn.llyw.cymru/adnoddau-gwella/hyrwyddor-defnydd-or-gymraeg/" TargetMode="External"/><Relationship Id="rId4" Type="http://schemas.openxmlformats.org/officeDocument/2006/relationships/hyperlink" Target="https://www.estyn.gov.wales/effective-practice/developing-welsh-language-skills-early-years-learnin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news/wales-news/calls-governor-resign-welsh-medium-1133727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yw.cymru/cynigion-ar-gyfer-bil-addysg-gymraeg-html?_gl=1*y3i9bu*_ga*MTM5MTcwMTIyNi4xNjk1MTMxMDk3*_ga_L1471V4N02*MTY5NzE3NjgxMS4xMi4wLjE2OTcxNzY4MTEuMC4wLjA.&amp;_ga=2.142408881.261019394.1697176812-1391701226.1695131097" TargetMode="External"/><Relationship Id="rId2" Type="http://schemas.openxmlformats.org/officeDocument/2006/relationships/hyperlink" Target="https://gov.wales/docs/dcells/publications/170711-welsh-language-strategy-cy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gov.wales/proposals-welsh-language-education-bill-html" TargetMode="External"/><Relationship Id="rId4" Type="http://schemas.openxmlformats.org/officeDocument/2006/relationships/hyperlink" Target="http://gov.wales/docs/dcells/publications/170711-welsh-language-strategy-eng.pdf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904795887?accountid=130472&amp;rfr_id=info:xri/sid:primo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docs/caecd/research/2016/160310-evaluation-welsh-medium-education-strategy-final-summary-en.pdf" TargetMode="External"/><Relationship Id="rId5" Type="http://schemas.openxmlformats.org/officeDocument/2006/relationships/hyperlink" Target="https://www-tandfonline-com.ezproxy.uwtsd.ac.uk/doi/pdf/10.1080/13670050.2014.923374?needAccess=true" TargetMode="External"/><Relationship Id="rId4" Type="http://schemas.openxmlformats.org/officeDocument/2006/relationships/hyperlink" Target="https://www-tandfonline-com.ezproxy.uwtsd.ac.uk/doi/full/10.1080/13670050.2011.636796?scroll=top&amp;needAccess=tru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emergingrnleader.com/5-takeaways-from-the-latest-workforce-research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Addysg Ddoe, Heddiw, Yfory</a:t>
            </a:r>
            <a:br>
              <a:rPr lang="en-GB"/>
            </a:br>
            <a:r>
              <a:rPr lang="en-GB"/>
              <a:t>Education Past, Present, Future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Deilliannau Dysgu</a:t>
            </a:r>
            <a:br>
              <a:rPr lang="en-GB"/>
            </a:br>
            <a:r>
              <a:rPr lang="en-GB"/>
              <a:t>Learning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Deall cyfnodau allweddol a diwygiadau allweddol yn hanes addysg yng Nghymru a’r Deyrnas Unedig. 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Understand key periods and reforms in the history of education in Wales and the UK.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Deilliannau Dysgu</a:t>
            </a:r>
            <a:br>
              <a:rPr lang="en-GB"/>
            </a:br>
            <a:r>
              <a:rPr lang="en-GB"/>
              <a:t>Learning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Dadansoddi natur ddadleuol safbwyntiau addysgol.</a:t>
            </a:r>
            <a:r>
              <a:rPr lang="en-GB" sz="2800" dirty="0"/>
              <a:t>  </a:t>
            </a:r>
          </a:p>
          <a:p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Analyse the contested nature of educational perspectives. 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Gorolwg sesiwn</a:t>
            </a:r>
            <a:br>
              <a:rPr lang="en-GB"/>
            </a:br>
            <a:r>
              <a:rPr lang="en-GB"/>
              <a:t>Session overview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Hanes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ddwyieithog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endParaRPr lang="en-GB" sz="2800" dirty="0"/>
          </a:p>
          <a:p>
            <a:r>
              <a:rPr lang="en-GB" sz="2800" dirty="0"/>
              <a:t>Cyswllt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800" dirty="0" err="1"/>
              <a:t>’r</a:t>
            </a:r>
            <a:r>
              <a:rPr lang="en-GB" sz="2800" dirty="0"/>
              <a:t> </a:t>
            </a:r>
            <a:r>
              <a:rPr lang="en-GB" sz="2800" dirty="0" err="1"/>
              <a:t>aseiniad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History of bilingual education in Wales</a:t>
            </a:r>
          </a:p>
          <a:p>
            <a:r>
              <a:rPr lang="en-GB" sz="2800" dirty="0"/>
              <a:t>Link to assignment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3" name="Picture 2" descr="Bilingual Education: 6 Potential Brain Benefits : NPR Ed : NPR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530" y="4796282"/>
            <a:ext cx="2214880" cy="124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449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05" y="961813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Aseiniad</a:t>
            </a:r>
            <a:r>
              <a:rPr lang="en-GB" dirty="0"/>
              <a:t>                         Assignment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4" y="2362200"/>
            <a:ext cx="4336165" cy="336867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cy-GB" sz="2800" b="1" dirty="0"/>
              <a:t>Llyfr Lloffion Academaidd</a:t>
            </a:r>
          </a:p>
          <a:p>
            <a:r>
              <a:rPr lang="cy-GB" sz="2800" dirty="0"/>
              <a:t>(2000 o eiriau)</a:t>
            </a:r>
          </a:p>
          <a:p>
            <a:r>
              <a:rPr lang="en-GB" sz="2800" dirty="0">
                <a:solidFill>
                  <a:srgbClr val="FF0000"/>
                </a:solidFill>
              </a:rPr>
              <a:t>20/01/25 23:59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r>
              <a:rPr lang="en-GB" sz="3100" dirty="0" err="1"/>
              <a:t>Adfyfyriwch</a:t>
            </a:r>
            <a:r>
              <a:rPr lang="en-GB" sz="3100" dirty="0"/>
              <a:t> </a:t>
            </a:r>
            <a:r>
              <a:rPr lang="en-GB" sz="3100" dirty="0" err="1"/>
              <a:t>ar</a:t>
            </a:r>
            <a:r>
              <a:rPr lang="en-GB" sz="3100" dirty="0"/>
              <a:t> </a:t>
            </a:r>
            <a:r>
              <a:rPr lang="en-GB" sz="3100" dirty="0" err="1"/>
              <a:t>dri</a:t>
            </a:r>
            <a:r>
              <a:rPr lang="en-GB" sz="3100" dirty="0"/>
              <a:t> </a:t>
            </a:r>
            <a:r>
              <a:rPr lang="en-GB" sz="3100" dirty="0" err="1"/>
              <a:t>thestun</a:t>
            </a:r>
            <a:r>
              <a:rPr lang="en-GB" sz="3100" dirty="0"/>
              <a:t> </a:t>
            </a:r>
            <a:r>
              <a:rPr lang="en-GB" sz="3100" dirty="0" err="1"/>
              <a:t>dadleuol</a:t>
            </a:r>
            <a:r>
              <a:rPr lang="en-GB" sz="3100" dirty="0"/>
              <a:t> </a:t>
            </a:r>
            <a:r>
              <a:rPr lang="en-GB" sz="3100" dirty="0" err="1"/>
              <a:t>mewn</a:t>
            </a:r>
            <a:r>
              <a:rPr lang="en-GB" sz="3100" dirty="0"/>
              <a:t> </a:t>
            </a:r>
            <a:r>
              <a:rPr lang="en-GB" sz="3100" dirty="0" err="1"/>
              <a:t>addysg</a:t>
            </a:r>
            <a:r>
              <a:rPr lang="en-GB" sz="3100" dirty="0"/>
              <a:t> </a:t>
            </a:r>
            <a:r>
              <a:rPr lang="en-GB" sz="3100" dirty="0" err="1"/>
              <a:t>yng</a:t>
            </a:r>
            <a:r>
              <a:rPr lang="en-GB" sz="3100" dirty="0"/>
              <a:t> </a:t>
            </a:r>
            <a:r>
              <a:rPr lang="en-GB" sz="3100" dirty="0" err="1"/>
              <a:t>Nghymru</a:t>
            </a:r>
            <a:r>
              <a:rPr lang="en-GB" sz="3100" dirty="0"/>
              <a:t> neu </a:t>
            </a:r>
            <a:r>
              <a:rPr lang="en-GB" sz="3100" dirty="0" err="1"/>
              <a:t>yn</a:t>
            </a:r>
            <a:r>
              <a:rPr lang="en-GB" sz="3100" dirty="0"/>
              <a:t> y DU </a:t>
            </a:r>
            <a:r>
              <a:rPr lang="en-GB" sz="3100" dirty="0" err="1"/>
              <a:t>ers</a:t>
            </a:r>
            <a:r>
              <a:rPr lang="en-GB" sz="3100" dirty="0"/>
              <a:t> 1840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229013" y="2362200"/>
            <a:ext cx="4345093" cy="37154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800" b="1" dirty="0"/>
              <a:t>Academic Scrapbook</a:t>
            </a:r>
          </a:p>
          <a:p>
            <a:r>
              <a:rPr lang="en-GB" sz="2800" b="1" dirty="0"/>
              <a:t> </a:t>
            </a:r>
            <a:r>
              <a:rPr lang="en-GB" sz="2800" dirty="0"/>
              <a:t>(2000 words)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>
                <a:solidFill>
                  <a:srgbClr val="FF0000"/>
                </a:solidFill>
              </a:rPr>
              <a:t>20/01/25 23:59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3000" dirty="0"/>
              <a:t>Reflect on three contested issues in education in Wales or the UK since 1840</a:t>
            </a:r>
            <a:endParaRPr lang="en-GB" sz="4300" dirty="0"/>
          </a:p>
        </p:txBody>
      </p:sp>
    </p:spTree>
    <p:extLst>
      <p:ext uri="{BB962C8B-B14F-4D97-AF65-F5344CB8AC3E}">
        <p14:creationId xmlns:p14="http://schemas.microsoft.com/office/powerpoint/2010/main" val="212463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8C36-BD42-1E3C-B6E6-D3DE3E1E7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GED   /  KWL Grid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A2B9-0331-2A10-5FDB-D2F5911BF1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pic>
        <p:nvPicPr>
          <p:cNvPr id="5" name="Content Placeholder 4" descr="A white rectangular object with different colored text&#10;&#10;Description automatically generated with medium confidence">
            <a:extLst>
              <a:ext uri="{FF2B5EF4-FFF2-40B4-BE49-F238E27FC236}">
                <a16:creationId xmlns:a16="http://schemas.microsoft.com/office/drawing/2014/main" id="{18F618C2-E1EC-A979-6E14-B6FD4084BF6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3930" y="1526178"/>
            <a:ext cx="7646703" cy="4817423"/>
          </a:xfrm>
        </p:spPr>
      </p:pic>
    </p:spTree>
    <p:extLst>
      <p:ext uri="{BB962C8B-B14F-4D97-AF65-F5344CB8AC3E}">
        <p14:creationId xmlns:p14="http://schemas.microsoft.com/office/powerpoint/2010/main" val="1617032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8C36-BD42-1E3C-B6E6-D3DE3E1E7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A2B9-0331-2A10-5FDB-D2F5911BF1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do we know about bilingual education in Wales?</a:t>
            </a:r>
          </a:p>
          <a:p>
            <a:r>
              <a:rPr lang="en-GB" sz="2400" dirty="0"/>
              <a:t>Who?</a:t>
            </a:r>
          </a:p>
          <a:p>
            <a:r>
              <a:rPr lang="en-GB" sz="2400" dirty="0"/>
              <a:t>What?</a:t>
            </a:r>
          </a:p>
          <a:p>
            <a:r>
              <a:rPr lang="en-GB" sz="2400" dirty="0"/>
              <a:t>Where?</a:t>
            </a:r>
          </a:p>
          <a:p>
            <a:r>
              <a:rPr lang="en-GB" sz="2400" dirty="0"/>
              <a:t>When?</a:t>
            </a:r>
          </a:p>
          <a:p>
            <a:r>
              <a:rPr lang="en-GB" sz="2400" dirty="0"/>
              <a:t>How?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B2D44E-0508-9153-FF9D-E201C64653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Beth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ni’n</a:t>
            </a:r>
            <a:r>
              <a:rPr lang="en-GB" sz="2400" dirty="0"/>
              <a:t> </a:t>
            </a:r>
            <a:r>
              <a:rPr lang="en-GB" sz="2400" dirty="0" err="1"/>
              <a:t>gwybod</a:t>
            </a:r>
            <a:r>
              <a:rPr lang="en-GB" sz="2400" dirty="0"/>
              <a:t> am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ddwyieithog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Pwy</a:t>
            </a:r>
            <a:r>
              <a:rPr lang="en-GB" sz="2400" dirty="0"/>
              <a:t>?</a:t>
            </a:r>
          </a:p>
          <a:p>
            <a:r>
              <a:rPr lang="en-GB" sz="2400" dirty="0"/>
              <a:t>Beth?</a:t>
            </a:r>
          </a:p>
          <a:p>
            <a:r>
              <a:rPr lang="en-GB" sz="2400" dirty="0"/>
              <a:t>Ble?</a:t>
            </a:r>
          </a:p>
          <a:p>
            <a:r>
              <a:rPr lang="en-GB" sz="2400" dirty="0" err="1"/>
              <a:t>Pryd</a:t>
            </a:r>
            <a:r>
              <a:rPr lang="en-GB" sz="2400" dirty="0"/>
              <a:t>?</a:t>
            </a:r>
          </a:p>
          <a:p>
            <a:r>
              <a:rPr lang="en-GB" sz="2400" dirty="0"/>
              <a:t>Sut?</a:t>
            </a:r>
          </a:p>
        </p:txBody>
      </p:sp>
    </p:spTree>
    <p:extLst>
      <p:ext uri="{BB962C8B-B14F-4D97-AF65-F5344CB8AC3E}">
        <p14:creationId xmlns:p14="http://schemas.microsoft.com/office/powerpoint/2010/main" val="758939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Content Placeholder 6"/>
          <p:cNvSpPr>
            <a:spLocks noGrp="1"/>
          </p:cNvSpPr>
          <p:nvPr>
            <p:ph sz="half" idx="4294967295"/>
          </p:nvPr>
        </p:nvSpPr>
        <p:spPr>
          <a:xfrm>
            <a:off x="6096000" y="1983589"/>
            <a:ext cx="3887787" cy="4525962"/>
          </a:xfrm>
        </p:spPr>
        <p:txBody>
          <a:bodyPr/>
          <a:lstStyle/>
          <a:p>
            <a:endParaRPr lang="en-GB" altLang="en-US" sz="3600" i="1" dirty="0">
              <a:ea typeface="ＭＳ Ｐゴシック" pitchFamily="34" charset="-128"/>
            </a:endParaRPr>
          </a:p>
          <a:p>
            <a:r>
              <a:rPr lang="en-GB" altLang="en-US" sz="3600" dirty="0">
                <a:ea typeface="ＭＳ Ｐゴシック" pitchFamily="34" charset="-128"/>
              </a:rPr>
              <a:t>Welsh medium education</a:t>
            </a:r>
          </a:p>
          <a:p>
            <a:pPr marL="68580" indent="0">
              <a:buNone/>
            </a:pPr>
            <a:endParaRPr lang="en-US" altLang="en-US" sz="3600" dirty="0"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167" y="396127"/>
            <a:ext cx="84582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dirty="0" err="1"/>
              <a:t>Testun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br>
              <a:rPr lang="en-GB" i="1" dirty="0"/>
            </a:b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Specific development in education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524000" y="404664"/>
            <a:ext cx="315354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4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466667" y="1598613"/>
            <a:ext cx="4165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36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Addysg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trwy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gyfrwng</a:t>
            </a:r>
            <a:r>
              <a:rPr lang="en-GB" altLang="en-US" sz="3600" dirty="0">
                <a:solidFill>
                  <a:schemeClr val="bg1"/>
                </a:solidFill>
                <a:cs typeface="ＭＳ Ｐゴシック" charset="-128"/>
              </a:rPr>
              <a:t> y </a:t>
            </a:r>
            <a:r>
              <a:rPr lang="en-GB" altLang="en-US" sz="3600" dirty="0" err="1">
                <a:solidFill>
                  <a:schemeClr val="bg1"/>
                </a:solidFill>
                <a:cs typeface="ＭＳ Ｐゴシック" charset="-128"/>
              </a:rPr>
              <a:t>Gymraeg</a:t>
            </a:r>
            <a:endParaRPr lang="en-GB" altLang="en-US" sz="3600" dirty="0">
              <a:solidFill>
                <a:schemeClr val="bg1"/>
              </a:solidFill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altLang="en-US" sz="36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</p:txBody>
      </p:sp>
      <p:pic>
        <p:nvPicPr>
          <p:cNvPr id="8199" name="Picture 8" descr="C:\Users\Dave\AppData\Local\Microsoft\Windows\Temporary Internet Files\Content.IE5\UWE5TFNU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4574922"/>
            <a:ext cx="2733310" cy="1708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3879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6"/>
          <p:cNvSpPr>
            <a:spLocks noGrp="1"/>
          </p:cNvSpPr>
          <p:nvPr>
            <p:ph sz="half" idx="4294967295"/>
          </p:nvPr>
        </p:nvSpPr>
        <p:spPr>
          <a:xfrm>
            <a:off x="5453744" y="1600199"/>
            <a:ext cx="4382984" cy="45259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Strong oral and written traditions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Originally the dominant language throughout  the entire region that is now the British Isles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Act of Union (1536) joined England and Wales, bringing Wales officially under the rule of England</a:t>
            </a: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68587" y="457199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Dwyieithrwydd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yng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Nghymru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i="1" dirty="0"/>
              <a:t>Bilingualism in Wales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703512" y="404664"/>
            <a:ext cx="387362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28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6"/>
          <p:cNvSpPr txBox="1">
            <a:spLocks/>
          </p:cNvSpPr>
          <p:nvPr/>
        </p:nvSpPr>
        <p:spPr bwMode="auto">
          <a:xfrm>
            <a:off x="425336" y="1783080"/>
            <a:ext cx="4636521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Traddodiadau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llafar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ac 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ysgrifenedig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cryf</a:t>
            </a:r>
            <a:endParaRPr lang="en-GB" altLang="en-US" sz="24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Yn wreiddiol y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brif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iaith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trwy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gydol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ar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ardal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a nawr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elwir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yn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Ynysoedd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Prydain</a:t>
            </a:r>
            <a:endParaRPr lang="en-GB" altLang="en-US" sz="24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Deddfau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Uno (1536)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uno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Cymru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a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Lloegr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,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gan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ddod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a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Chymru’n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swyddogol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dan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reolaeth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Lloegr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</p:txBody>
      </p:sp>
      <p:pic>
        <p:nvPicPr>
          <p:cNvPr id="10246" name="Picture 8" descr="C:\Users\Dave\AppData\Local\Microsoft\Windows\Temporary Internet Files\Content.IE5\UWE5TFNU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187" y="5465143"/>
            <a:ext cx="1906587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262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Cronoleg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datblygiadau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allweddol</a:t>
            </a:r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yn </a:t>
            </a:r>
            <a:r>
              <a:rPr lang="en-GB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b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Chronology of key developments in education</a:t>
            </a:r>
            <a:br>
              <a:rPr lang="en-GB" b="1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11266" name="Content Placeholder 6"/>
          <p:cNvSpPr>
            <a:spLocks noGrp="1"/>
          </p:cNvSpPr>
          <p:nvPr>
            <p:ph sz="half" idx="1"/>
          </p:nvPr>
        </p:nvSpPr>
        <p:spPr>
          <a:xfrm>
            <a:off x="432455" y="2042161"/>
            <a:ext cx="4184035" cy="3880772"/>
          </a:xfrm>
        </p:spPr>
        <p:txBody>
          <a:bodyPr/>
          <a:lstStyle/>
          <a:p>
            <a:endParaRPr lang="en-GB" altLang="en-US" sz="2400" i="1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05421" y="2117004"/>
            <a:ext cx="4184034" cy="3880773"/>
          </a:xfrm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>
                <a:cs typeface="ＭＳ Ｐゴシック" charset="-128"/>
              </a:rPr>
              <a:t>Cymraeg yn </a:t>
            </a:r>
            <a:r>
              <a:rPr lang="en-GB" altLang="en-US" sz="2400" dirty="0" err="1">
                <a:cs typeface="ＭＳ Ｐゴシック" charset="-128"/>
              </a:rPr>
              <a:t>parhau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i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gael</a:t>
            </a:r>
            <a:r>
              <a:rPr lang="en-GB" altLang="en-US" sz="2400" dirty="0">
                <a:cs typeface="ＭＳ Ｐゴシック" charset="-128"/>
              </a:rPr>
              <a:t> ei </a:t>
            </a:r>
            <a:r>
              <a:rPr lang="en-GB" altLang="en-US" sz="2400" dirty="0" err="1">
                <a:cs typeface="ＭＳ Ｐゴシック" charset="-128"/>
              </a:rPr>
              <a:t>gydnabod</a:t>
            </a:r>
            <a:r>
              <a:rPr lang="en-GB" altLang="en-US" sz="2400" dirty="0">
                <a:cs typeface="ＭＳ Ｐゴシック" charset="-128"/>
              </a:rPr>
              <a:t> o fewn </a:t>
            </a:r>
            <a:r>
              <a:rPr lang="en-GB" altLang="en-US" sz="2400" dirty="0" err="1">
                <a:cs typeface="ＭＳ Ｐゴシック" charset="-128"/>
              </a:rPr>
              <a:t>yr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Eglwys</a:t>
            </a:r>
            <a:endParaRPr lang="en-GB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400" dirty="0" err="1">
                <a:cs typeface="ＭＳ Ｐゴシック" charset="-128"/>
              </a:rPr>
              <a:t>Yn</a:t>
            </a:r>
            <a:r>
              <a:rPr lang="en-US" altLang="en-US" sz="2400" dirty="0">
                <a:cs typeface="ＭＳ Ｐゴシック" charset="-128"/>
              </a:rPr>
              <a:t> 1563, </a:t>
            </a:r>
            <a:r>
              <a:rPr lang="en-US" altLang="en-US" sz="2400" dirty="0" err="1">
                <a:cs typeface="ＭＳ Ｐゴシック" charset="-128"/>
              </a:rPr>
              <a:t>er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mwyn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cynorthwyo’r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Cymry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dderbyn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cymdeithas</a:t>
            </a:r>
            <a:r>
              <a:rPr lang="en-US" altLang="en-US" sz="2400" dirty="0">
                <a:cs typeface="ＭＳ Ｐゴシック" charset="-128"/>
              </a:rPr>
              <a:t> a </a:t>
            </a:r>
            <a:r>
              <a:rPr lang="en-US" altLang="en-US" sz="2400" dirty="0" err="1">
                <a:cs typeface="ＭＳ Ｐゴシック" charset="-128"/>
              </a:rPr>
              <a:t>diwylliant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Saesnig</a:t>
            </a:r>
            <a:r>
              <a:rPr lang="en-US" altLang="en-US" sz="2400" dirty="0">
                <a:cs typeface="ＭＳ Ｐゴシック" charset="-128"/>
              </a:rPr>
              <a:t>, </a:t>
            </a:r>
            <a:r>
              <a:rPr lang="en-US" altLang="en-US" sz="2400" dirty="0" err="1">
                <a:cs typeface="ＭＳ Ｐゴシック" charset="-128"/>
              </a:rPr>
              <a:t>gwnaeth</a:t>
            </a:r>
            <a:r>
              <a:rPr lang="en-US" altLang="en-US" sz="2400" dirty="0">
                <a:cs typeface="ＭＳ Ｐゴシック" charset="-128"/>
              </a:rPr>
              <a:t> Elisabeth y 1af </a:t>
            </a:r>
            <a:r>
              <a:rPr lang="en-US" altLang="en-US" sz="2400" dirty="0" err="1">
                <a:cs typeface="ＭＳ Ｐゴシック" charset="-128"/>
              </a:rPr>
              <a:t>ganiatáu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Beibl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gael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ei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gyfieithu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Gymraeg</a:t>
            </a:r>
            <a:r>
              <a:rPr lang="en-US" altLang="en-US" sz="2400" dirty="0">
                <a:cs typeface="ＭＳ Ｐゴシック" charset="-128"/>
              </a:rPr>
              <a:t>. </a:t>
            </a:r>
          </a:p>
          <a:p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2524473" y="0"/>
            <a:ext cx="851148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800" b="1" i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5231589" y="2042161"/>
            <a:ext cx="404241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Welsh continued to be recognised in the Church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altLang="en-US" sz="2400" dirty="0">
              <a:ea typeface="ＭＳ Ｐゴシック" pitchFamily="34" charset="-128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en-US" sz="2400" dirty="0">
                <a:solidFill>
                  <a:schemeClr val="bg1"/>
                </a:solidFill>
                <a:ea typeface="ＭＳ Ｐゴシック" pitchFamily="34" charset="-128"/>
              </a:rPr>
              <a:t>In 1563, to help the Welsh assimilate into English society and culture, Elizabeth I authorized the translation of the Bible into Welsh </a:t>
            </a:r>
          </a:p>
        </p:txBody>
      </p:sp>
      <p:pic>
        <p:nvPicPr>
          <p:cNvPr id="4" name="Picture 3" descr="BBC NEWS | UK | Wales | Mid | First Welsh bible goes onlin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839" y="4305142"/>
            <a:ext cx="1444595" cy="213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755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sz="28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Cronoleg</a:t>
            </a:r>
            <a:r>
              <a:rPr lang="en-GB" sz="28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datblygiadau</a:t>
            </a:r>
            <a:r>
              <a:rPr lang="en-GB" sz="28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allweddol</a:t>
            </a:r>
            <a:r>
              <a:rPr lang="en-GB" sz="28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yn</a:t>
            </a:r>
            <a:r>
              <a:rPr lang="en-GB" sz="28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addysg</a:t>
            </a:r>
            <a:br>
              <a:rPr lang="en-GB" sz="2800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</a:br>
            <a:r>
              <a:rPr lang="en-GB" sz="2800" i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Chronology of key education developments</a:t>
            </a:r>
            <a:endParaRPr lang="en-GB" sz="2800" i="1" dirty="0">
              <a:latin typeface="+mn-lt"/>
            </a:endParaRPr>
          </a:p>
        </p:txBody>
      </p:sp>
      <p:sp>
        <p:nvSpPr>
          <p:cNvPr id="12290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GB" altLang="en-US" sz="2400" i="1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487143" y="2234682"/>
            <a:ext cx="4184034" cy="3880773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Result- a written record of the Welsh language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Church established schools in Wales and delivered a very moral-based education through the medium of Welsh</a:t>
            </a:r>
            <a:endParaRPr lang="en-US" altLang="en-US" sz="240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75520" y="332656"/>
            <a:ext cx="401764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8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448733" y="2086495"/>
            <a:ext cx="3887787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Canlyniad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–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Tystiolaeth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ysgrifenedig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o’r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iaith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Gymraeg</a:t>
            </a:r>
            <a:endParaRPr lang="en-GB" altLang="en-US" sz="24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Gwnaeth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yr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Eglwys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sefydlu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ysgolion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yng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Nghymru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.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Roedd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pwyslais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moesol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cryf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i’r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addysg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yma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trwy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cs typeface="ＭＳ Ｐゴシック" charset="-128"/>
              </a:rPr>
              <a:t>gyfrwng</a:t>
            </a:r>
            <a:r>
              <a:rPr lang="en-GB" altLang="en-US" sz="2400" dirty="0">
                <a:solidFill>
                  <a:schemeClr val="bg1"/>
                </a:solidFill>
                <a:cs typeface="ＭＳ Ｐゴシック" charset="-128"/>
              </a:rPr>
              <a:t> y Gymraeg.</a:t>
            </a:r>
            <a:endParaRPr lang="en-US" altLang="en-US" sz="24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</p:txBody>
      </p:sp>
      <p:pic>
        <p:nvPicPr>
          <p:cNvPr id="8" name="Picture 7" descr="BBC NEWS | UK | Wales | Mid | First Welsh bible goes onl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6763">
            <a:off x="8488786" y="4484162"/>
            <a:ext cx="1444595" cy="2134870"/>
          </a:xfrm>
          <a:prstGeom prst="rect">
            <a:avLst/>
          </a:prstGeom>
        </p:spPr>
      </p:pic>
      <p:pic>
        <p:nvPicPr>
          <p:cNvPr id="3" name="Picture 2" descr="William Morgan (Bible translator)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5885" y="1814997"/>
            <a:ext cx="1569212" cy="2016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041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3035" y="238718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   1847  </a:t>
            </a:r>
            <a:br>
              <a:rPr lang="en-GB" dirty="0"/>
            </a:br>
            <a:r>
              <a:rPr lang="en-GB" dirty="0"/>
              <a:t>Treachery of the Blue Books     1847</a:t>
            </a:r>
          </a:p>
        </p:txBody>
      </p:sp>
      <p:sp>
        <p:nvSpPr>
          <p:cNvPr id="13314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William Williams (1788-1865) o </a:t>
            </a:r>
            <a:r>
              <a:rPr lang="en-GB" altLang="en-US" sz="2400" dirty="0" err="1"/>
              <a:t>Lanpumsaint</a:t>
            </a:r>
            <a:r>
              <a:rPr lang="en-GB" altLang="en-US" sz="2400" dirty="0"/>
              <a:t>, AS Coventry</a:t>
            </a:r>
          </a:p>
          <a:p>
            <a:r>
              <a:rPr lang="en-GB" altLang="en-US" sz="2400" dirty="0" err="1"/>
              <a:t>Gofynnodd</a:t>
            </a:r>
            <a:r>
              <a:rPr lang="en-GB" altLang="en-US" sz="2400" dirty="0"/>
              <a:t> am </a:t>
            </a:r>
            <a:r>
              <a:rPr lang="en-GB" altLang="en-US" sz="2400" dirty="0" err="1"/>
              <a:t>ymchwiliad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seneddol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gyflwr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Nghymru</a:t>
            </a:r>
            <a:endParaRPr lang="en-GB" altLang="en-US" sz="2400" dirty="0"/>
          </a:p>
        </p:txBody>
      </p:sp>
      <p:sp>
        <p:nvSpPr>
          <p:cNvPr id="13315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778777" cy="3880773"/>
          </a:xfrm>
        </p:spPr>
        <p:txBody>
          <a:bodyPr/>
          <a:lstStyle/>
          <a:p>
            <a:r>
              <a:rPr lang="en-GB" altLang="en-US" sz="2400" dirty="0"/>
              <a:t>William Williams (1788-1865)   from </a:t>
            </a:r>
            <a:r>
              <a:rPr lang="en-GB" altLang="en-US" sz="2400" dirty="0" err="1"/>
              <a:t>Llanpumsaint</a:t>
            </a:r>
            <a:r>
              <a:rPr lang="en-GB" altLang="en-US" sz="2400" dirty="0"/>
              <a:t>, MP for Coventry</a:t>
            </a:r>
          </a:p>
          <a:p>
            <a:r>
              <a:rPr lang="en-GB" altLang="en-US" sz="2400" dirty="0"/>
              <a:t>Asked for a Government enquiry into the state of education in Wales</a:t>
            </a:r>
          </a:p>
          <a:p>
            <a:endParaRPr lang="en-GB" altLang="en-US" dirty="0"/>
          </a:p>
        </p:txBody>
      </p:sp>
      <p:pic>
        <p:nvPicPr>
          <p:cNvPr id="1026" name="Picture 2" descr="C:\Users\Alison\AppData\Local\Microsoft\Windows\INetCache\IE\DJ4LQXPF\medium-book-on-its-side-33.3-1542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40" y="4799909"/>
            <a:ext cx="4407534" cy="214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411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1847</a:t>
            </a:r>
            <a:br>
              <a:rPr lang="en-GB" dirty="0"/>
            </a:br>
            <a:r>
              <a:rPr lang="en-GB" dirty="0"/>
              <a:t>Treachery of the Blue Books 1847</a:t>
            </a:r>
          </a:p>
        </p:txBody>
      </p:sp>
      <p:sp>
        <p:nvSpPr>
          <p:cNvPr id="14338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/>
              <a:t>Apwyntiwyd</a:t>
            </a:r>
            <a:r>
              <a:rPr lang="en-GB" altLang="en-US" sz="2400" dirty="0"/>
              <a:t> 3 </a:t>
            </a:r>
            <a:r>
              <a:rPr lang="en-GB" altLang="en-US" sz="2400" dirty="0" err="1"/>
              <a:t>comisiynydd</a:t>
            </a:r>
            <a:r>
              <a:rPr lang="en-GB" altLang="en-US" sz="2400" dirty="0"/>
              <a:t>- Robert Wheeler </a:t>
            </a:r>
            <a:r>
              <a:rPr lang="en-GB" altLang="en-US" sz="2400" dirty="0" err="1"/>
              <a:t>Lingen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Jelinger</a:t>
            </a:r>
            <a:r>
              <a:rPr lang="en-GB" altLang="en-US" sz="2400" dirty="0"/>
              <a:t> Symons a Henry Vaughan Johnson</a:t>
            </a:r>
          </a:p>
          <a:p>
            <a:r>
              <a:rPr lang="en-GB" altLang="en-US" sz="2400" dirty="0" err="1"/>
              <a:t>Adeg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chwyldroadol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hanes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Nghymru</a:t>
            </a:r>
            <a:endParaRPr lang="en-GB" altLang="en-US" sz="2400" dirty="0"/>
          </a:p>
        </p:txBody>
      </p:sp>
      <p:sp>
        <p:nvSpPr>
          <p:cNvPr id="14339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3 commissioners appointed – Robert Wheeler </a:t>
            </a:r>
            <a:r>
              <a:rPr lang="en-GB" altLang="en-US" sz="2400" dirty="0" err="1"/>
              <a:t>Lingen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Jelinger</a:t>
            </a:r>
            <a:r>
              <a:rPr lang="en-GB" altLang="en-US" sz="2400" dirty="0"/>
              <a:t> Cookson Symons and Henry Vaughan Johnson </a:t>
            </a:r>
          </a:p>
          <a:p>
            <a:r>
              <a:rPr lang="en-GB" altLang="en-US" sz="2400" dirty="0"/>
              <a:t>Seminal moment in the history of education in Wales</a:t>
            </a:r>
          </a:p>
          <a:p>
            <a:endParaRPr lang="en-GB" altLang="en-US" sz="2400" dirty="0"/>
          </a:p>
        </p:txBody>
      </p:sp>
      <p:pic>
        <p:nvPicPr>
          <p:cNvPr id="14341" name="Picture 6" descr="C:\Users\Dave\AppData\Local\Microsoft\Windows\Temporary Internet Files\Content.IE5\UIPWL3EI\MP900305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407" y="4762182"/>
            <a:ext cx="572261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46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765388" y="273598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1847     </a:t>
            </a:r>
            <a:br>
              <a:rPr lang="en-GB" dirty="0"/>
            </a:br>
            <a:r>
              <a:rPr lang="en-GB" dirty="0"/>
              <a:t>Treachery of the Blue Books  1847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2417764"/>
            <a:ext cx="4184035" cy="3880772"/>
          </a:xfrm>
        </p:spPr>
        <p:txBody>
          <a:bodyPr>
            <a:normAutofit/>
          </a:bodyPr>
          <a:lstStyle/>
          <a:p>
            <a:r>
              <a:rPr lang="en-GB" altLang="en-US" sz="2400" dirty="0" err="1"/>
              <a:t>Athrawon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meddw</a:t>
            </a:r>
            <a:r>
              <a:rPr lang="en-GB" altLang="en-US" sz="2400" dirty="0"/>
              <a:t> ac </a:t>
            </a:r>
            <a:r>
              <a:rPr lang="en-GB" altLang="en-US" sz="2400" dirty="0" err="1"/>
              <a:t>anllythrennog</a:t>
            </a:r>
            <a:endParaRPr lang="en-GB" altLang="en-US" sz="2400" dirty="0"/>
          </a:p>
          <a:p>
            <a:r>
              <a:rPr lang="en-GB" altLang="en-US" sz="2400" dirty="0" err="1"/>
              <a:t>Athrawon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na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allai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ddeall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Saesneg</a:t>
            </a:r>
            <a:endParaRPr lang="en-GB" altLang="en-US" sz="2400" dirty="0"/>
          </a:p>
          <a:p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cof</a:t>
            </a:r>
            <a:endParaRPr lang="en-GB" altLang="en-US" sz="2400" dirty="0"/>
          </a:p>
          <a:p>
            <a:r>
              <a:rPr lang="en-GB" altLang="en-US" sz="2400" dirty="0" err="1"/>
              <a:t>Ystyriwyd</a:t>
            </a:r>
            <a:r>
              <a:rPr lang="en-GB" altLang="en-US" sz="2400" dirty="0"/>
              <a:t> y rhan </a:t>
            </a:r>
            <a:r>
              <a:rPr lang="en-GB" altLang="en-US" sz="2400" dirty="0" err="1"/>
              <a:t>fwyaf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ysgolion</a:t>
            </a:r>
            <a:r>
              <a:rPr lang="en-GB" altLang="en-US" sz="2400" dirty="0"/>
              <a:t> yn ‘</a:t>
            </a:r>
            <a:r>
              <a:rPr lang="en-GB" altLang="en-US" sz="2400" dirty="0" err="1"/>
              <a:t>wir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ddiwerth</a:t>
            </a:r>
            <a:r>
              <a:rPr lang="en-GB" altLang="en-US" sz="2400" dirty="0"/>
              <a:t>’</a:t>
            </a:r>
          </a:p>
        </p:txBody>
      </p:sp>
      <p:sp>
        <p:nvSpPr>
          <p:cNvPr id="15363" name="Content Placeholder 1"/>
          <p:cNvSpPr>
            <a:spLocks noGrp="1"/>
          </p:cNvSpPr>
          <p:nvPr>
            <p:ph sz="half" idx="2"/>
          </p:nvPr>
        </p:nvSpPr>
        <p:spPr>
          <a:xfrm>
            <a:off x="5401542" y="2417763"/>
            <a:ext cx="4184034" cy="3880773"/>
          </a:xfrm>
        </p:spPr>
        <p:txBody>
          <a:bodyPr/>
          <a:lstStyle/>
          <a:p>
            <a:r>
              <a:rPr lang="en-GB" altLang="en-US" sz="2400" dirty="0"/>
              <a:t>Drunk teachers and illiterate teachers</a:t>
            </a:r>
          </a:p>
          <a:p>
            <a:r>
              <a:rPr lang="en-GB" altLang="en-US" sz="2400" dirty="0"/>
              <a:t>Teachers who could not understand English</a:t>
            </a:r>
          </a:p>
          <a:p>
            <a:r>
              <a:rPr lang="en-GB" altLang="en-US" sz="2400" dirty="0"/>
              <a:t>Learning by rote</a:t>
            </a:r>
          </a:p>
          <a:p>
            <a:r>
              <a:rPr lang="en-GB" altLang="en-US" sz="2400" dirty="0"/>
              <a:t>Most schools considered ‘truly worthless’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69892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589282" y="14769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      </a:t>
            </a:r>
            <a:br>
              <a:rPr lang="en-GB" dirty="0"/>
            </a:br>
            <a:r>
              <a:rPr lang="en-GB" dirty="0"/>
              <a:t>Treachery of the Blue  Books                      					</a:t>
            </a:r>
          </a:p>
        </p:txBody>
      </p:sp>
      <p:sp>
        <p:nvSpPr>
          <p:cNvPr id="16386" name="Content Placeholder 1"/>
          <p:cNvSpPr>
            <a:spLocks noGrp="1"/>
          </p:cNvSpPr>
          <p:nvPr>
            <p:ph sz="half" idx="1"/>
          </p:nvPr>
        </p:nvSpPr>
        <p:spPr>
          <a:xfrm>
            <a:off x="439036" y="2160590"/>
            <a:ext cx="4184035" cy="388077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 err="1"/>
              <a:t>Pobl</a:t>
            </a:r>
            <a:r>
              <a:rPr lang="en-GB" altLang="en-US" dirty="0"/>
              <a:t> </a:t>
            </a:r>
            <a:r>
              <a:rPr lang="en-GB" altLang="en-US" dirty="0" err="1"/>
              <a:t>capel</a:t>
            </a:r>
            <a:r>
              <a:rPr lang="en-GB" altLang="en-US" dirty="0"/>
              <a:t> yn </a:t>
            </a:r>
            <a:r>
              <a:rPr lang="en-GB" altLang="en-US" dirty="0" err="1"/>
              <a:t>ystyried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adroddiad</a:t>
            </a:r>
            <a:r>
              <a:rPr lang="en-GB" altLang="en-US" dirty="0"/>
              <a:t> fel barn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Anghydffurfiaeth</a:t>
            </a:r>
            <a:endParaRPr lang="en-GB" altLang="en-US" dirty="0"/>
          </a:p>
          <a:p>
            <a:r>
              <a:rPr lang="en-GB" altLang="en-US" dirty="0" err="1"/>
              <a:t>Ymladd</a:t>
            </a:r>
            <a:r>
              <a:rPr lang="en-GB" altLang="en-US" dirty="0"/>
              <a:t> y </a:t>
            </a:r>
            <a:r>
              <a:rPr lang="en-GB" altLang="en-US" dirty="0" err="1"/>
              <a:t>tu</a:t>
            </a:r>
            <a:r>
              <a:rPr lang="en-GB" altLang="en-US" dirty="0"/>
              <a:t> </a:t>
            </a:r>
            <a:r>
              <a:rPr lang="en-GB" altLang="en-US" dirty="0" err="1"/>
              <a:t>allan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ysgolion</a:t>
            </a:r>
            <a:r>
              <a:rPr lang="en-GB" altLang="en-US" dirty="0"/>
              <a:t> rhwng </a:t>
            </a:r>
            <a:r>
              <a:rPr lang="en-GB" altLang="en-US" dirty="0" err="1"/>
              <a:t>Anghydffurfwyr</a:t>
            </a:r>
            <a:r>
              <a:rPr lang="en-GB" altLang="en-US" dirty="0"/>
              <a:t> ac </a:t>
            </a:r>
            <a:r>
              <a:rPr lang="en-GB" altLang="en-US" dirty="0" err="1"/>
              <a:t>Anglicanwyr</a:t>
            </a:r>
            <a:endParaRPr lang="en-GB" altLang="en-US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2"/>
          </p:nvPr>
        </p:nvSpPr>
        <p:spPr>
          <a:xfrm>
            <a:off x="509589" y="939568"/>
            <a:ext cx="8756054" cy="3011902"/>
          </a:xfrm>
        </p:spPr>
        <p:txBody>
          <a:bodyPr/>
          <a:lstStyle/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“The Welsh language is a vast drawback to Wales and a manifold barrier to the moral progress and commercial prosperity of the people.  It is not easy to overestimate its evil effects.” (</a:t>
            </a:r>
            <a:r>
              <a:rPr lang="en-GB" altLang="en-US" dirty="0" err="1"/>
              <a:t>Lingen</a:t>
            </a:r>
            <a:r>
              <a:rPr lang="en-GB" altLang="en-US" dirty="0"/>
              <a:t>, Symons and Johnson 1847) </a:t>
            </a:r>
          </a:p>
          <a:p>
            <a:endParaRPr lang="en-GB" altLang="en-US" dirty="0"/>
          </a:p>
        </p:txBody>
      </p:sp>
      <p:pic>
        <p:nvPicPr>
          <p:cNvPr id="3074" name="Picture 2" descr="https://ichef.bbci.co.uk/images/ic/320xn/p0267ml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30" y="4777574"/>
            <a:ext cx="2852926" cy="1604771"/>
          </a:xfrm>
          <a:prstGeom prst="rect">
            <a:avLst/>
          </a:prstGeom>
          <a:noFill/>
          <a:effectLst>
            <a:glow rad="127000">
              <a:schemeClr val="accent1">
                <a:alpha val="51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652404" y="2150459"/>
            <a:ext cx="418403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>
                <a:solidFill>
                  <a:schemeClr val="bg1"/>
                </a:solidFill>
              </a:rPr>
              <a:t>Chapel people considered the report a judgement on Nonconformity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Fights outside schools between Nonconformists and Anglicans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33675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8642" y="683551"/>
            <a:ext cx="10193482" cy="1320800"/>
          </a:xfrm>
        </p:spPr>
        <p:txBody>
          <a:bodyPr>
            <a:normAutofit/>
          </a:bodyPr>
          <a:lstStyle/>
          <a:p>
            <a:r>
              <a:rPr lang="en-GB" sz="3200" dirty="0" err="1"/>
              <a:t>Natur</a:t>
            </a:r>
            <a:r>
              <a:rPr lang="en-GB" sz="3200" dirty="0"/>
              <a:t> </a:t>
            </a:r>
            <a:r>
              <a:rPr lang="en-GB" sz="3200" dirty="0" err="1"/>
              <a:t>ddadleuol</a:t>
            </a:r>
            <a:r>
              <a:rPr lang="en-GB" sz="3200" dirty="0"/>
              <a:t> </a:t>
            </a:r>
            <a:r>
              <a:rPr lang="en-GB" sz="3200" dirty="0" err="1"/>
              <a:t>datblygiadau</a:t>
            </a:r>
            <a:r>
              <a:rPr lang="en-GB" sz="3200" dirty="0"/>
              <a:t> </a:t>
            </a:r>
            <a:r>
              <a:rPr lang="en-GB" sz="3200" dirty="0" err="1"/>
              <a:t>addysgol</a:t>
            </a:r>
            <a:br>
              <a:rPr lang="en-GB" sz="3200" dirty="0"/>
            </a:br>
            <a:r>
              <a:rPr lang="en-GB" sz="3200" dirty="0"/>
              <a:t>Contested nature of educational developments</a:t>
            </a:r>
          </a:p>
        </p:txBody>
      </p:sp>
      <p:pic>
        <p:nvPicPr>
          <p:cNvPr id="17410" name="Content Placeholder 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748" y="4839749"/>
            <a:ext cx="2441606" cy="1546350"/>
          </a:xfrm>
        </p:spPr>
      </p:pic>
      <p:sp>
        <p:nvSpPr>
          <p:cNvPr id="2048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/>
              <a:t>1870 Education Act: English-medium schooling compulsory throughout Wales.</a:t>
            </a:r>
          </a:p>
          <a:p>
            <a:r>
              <a:rPr lang="en-US" altLang="en-US" sz="2400" dirty="0"/>
              <a:t>Welsh Not</a:t>
            </a:r>
          </a:p>
          <a:p>
            <a:endParaRPr lang="en-GB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535478" y="2160589"/>
            <a:ext cx="4038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Deddf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1870: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Addysg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cyfrwng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Saesneg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orfodol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trwy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Gymru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cyfan</a:t>
            </a:r>
            <a:r>
              <a:rPr lang="en-US" altLang="en-US" sz="28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Welsh Not</a:t>
            </a:r>
          </a:p>
          <a:p>
            <a:pPr marL="109537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800" dirty="0">
                <a:cs typeface="ＭＳ Ｐゴシック" charset="-128"/>
              </a:rPr>
              <a:t>http://www.photobucket.com/images/welsh</a:t>
            </a:r>
          </a:p>
        </p:txBody>
      </p:sp>
    </p:spTree>
    <p:extLst>
      <p:ext uri="{BB962C8B-B14F-4D97-AF65-F5344CB8AC3E}">
        <p14:creationId xmlns:p14="http://schemas.microsoft.com/office/powerpoint/2010/main" val="5993988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2" y="976717"/>
            <a:ext cx="10079335" cy="1320800"/>
          </a:xfrm>
        </p:spPr>
        <p:txBody>
          <a:bodyPr>
            <a:normAutofit/>
          </a:bodyPr>
          <a:lstStyle/>
          <a:p>
            <a:r>
              <a:rPr lang="en-GB" sz="3000" dirty="0" err="1"/>
              <a:t>Natur</a:t>
            </a:r>
            <a:r>
              <a:rPr lang="en-GB" sz="3000" dirty="0"/>
              <a:t> </a:t>
            </a:r>
            <a:r>
              <a:rPr lang="en-GB" sz="3000" dirty="0" err="1"/>
              <a:t>dadleuol</a:t>
            </a:r>
            <a:r>
              <a:rPr lang="en-GB" sz="3000" dirty="0"/>
              <a:t> </a:t>
            </a:r>
            <a:r>
              <a:rPr lang="en-GB" sz="3000" dirty="0" err="1"/>
              <a:t>datblygiadau</a:t>
            </a:r>
            <a:r>
              <a:rPr lang="en-GB" sz="3000" dirty="0"/>
              <a:t> </a:t>
            </a:r>
            <a:r>
              <a:rPr lang="en-GB" sz="3000" dirty="0" err="1"/>
              <a:t>addysgol</a:t>
            </a:r>
            <a:br>
              <a:rPr lang="en-GB" sz="3000" dirty="0"/>
            </a:br>
            <a:r>
              <a:rPr lang="en-GB" sz="3000" dirty="0"/>
              <a:t>Contested nature of national developments in education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69" y="2466080"/>
            <a:ext cx="4184034" cy="3880773"/>
          </a:xfrm>
        </p:spPr>
        <p:txBody>
          <a:bodyPr/>
          <a:lstStyle/>
          <a:p>
            <a:r>
              <a:rPr lang="en-GB" altLang="en-US" sz="2000" dirty="0"/>
              <a:t>1907 to 1920 - Key role for O.M. Edwards who served as the first Chief Inspector for Schools in Wales </a:t>
            </a:r>
          </a:p>
          <a:p>
            <a:r>
              <a:rPr lang="en-GB" altLang="en-US" sz="2000" dirty="0"/>
              <a:t>1925 - Group of Welsh intellectuals formed Plaid </a:t>
            </a:r>
            <a:r>
              <a:rPr lang="en-GB" altLang="en-US" sz="2000" dirty="0" err="1"/>
              <a:t>Genedlaethol</a:t>
            </a:r>
            <a:r>
              <a:rPr lang="en-GB" altLang="en-US" sz="2000" dirty="0"/>
              <a:t> </a:t>
            </a:r>
            <a:r>
              <a:rPr lang="en-GB" altLang="en-US" sz="2000" dirty="0" err="1"/>
              <a:t>Cymru</a:t>
            </a:r>
            <a:r>
              <a:rPr lang="en-GB" altLang="en-US" sz="2000" dirty="0"/>
              <a:t> (the Welsh National Party).</a:t>
            </a:r>
          </a:p>
          <a:p>
            <a:r>
              <a:rPr lang="en-GB" altLang="en-US" sz="2000" dirty="0"/>
              <a:t>1942 – Welsh Courts Act</a:t>
            </a:r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33546" y="1989454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1907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1920 –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Rôl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allweddol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gan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O.M. Edwards, 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Prif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Arolygydd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cyntaf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Ysgolion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Cymru</a:t>
            </a:r>
            <a:endParaRPr lang="en-GB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1925 –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Criw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o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ddeallusion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Cymraeg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ffurfio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Plaid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Genedlaethol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Cymru</a:t>
            </a:r>
            <a:endParaRPr lang="en-GB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1942 –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Deddf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Llysoedd</a:t>
            </a:r>
            <a:r>
              <a:rPr lang="en-GB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Cymraeg</a:t>
            </a:r>
            <a:endParaRPr lang="en-GB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altLang="en-US" sz="28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9463" name="Picture 7" descr="C:\Users\Dave\AppData\Local\Microsoft\Windows\Temporary Internet Files\Content.IE5\UIPWL3EI\MC900326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807" y="4739416"/>
            <a:ext cx="1201347" cy="1473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769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Datblygiad addysg yng Nghymru</a:t>
            </a:r>
            <a:br>
              <a:rPr lang="en-GB"/>
            </a:br>
            <a:r>
              <a:rPr lang="en-GB"/>
              <a:t>The development of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Deddf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1944 –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egwyddor</a:t>
            </a:r>
            <a:r>
              <a:rPr lang="en-GB" sz="2400" dirty="0"/>
              <a:t> o </a:t>
            </a:r>
            <a:r>
              <a:rPr lang="en-GB" sz="2400" dirty="0" err="1"/>
              <a:t>rieni</a:t>
            </a:r>
            <a:r>
              <a:rPr lang="en-GB" sz="2400" dirty="0"/>
              <a:t> yn </a:t>
            </a:r>
            <a:r>
              <a:rPr lang="en-GB" sz="2400" dirty="0" err="1"/>
              <a:t>dewis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iaith </a:t>
            </a:r>
            <a:r>
              <a:rPr lang="en-GB" sz="2400" dirty="0" err="1"/>
              <a:t>addysg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r>
              <a:rPr lang="en-GB" sz="2400" dirty="0"/>
              <a:t>	‘gall disgyblion …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	</a:t>
            </a:r>
            <a:r>
              <a:rPr lang="en-GB" sz="2400" dirty="0" err="1"/>
              <a:t>haddysgu</a:t>
            </a:r>
            <a:r>
              <a:rPr lang="en-GB" sz="2400" dirty="0"/>
              <a:t> yn </a:t>
            </a:r>
            <a:r>
              <a:rPr lang="en-GB" sz="2400" dirty="0" err="1"/>
              <a:t>unol</a:t>
            </a:r>
            <a:r>
              <a:rPr lang="en-GB" sz="24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400" dirty="0"/>
              <a:t> 	</a:t>
            </a:r>
            <a:r>
              <a:rPr lang="en-GB" sz="2400" dirty="0" err="1"/>
              <a:t>dymuniadau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Education Act 1944 -principle of parental choice of Welsh medium education, as it determined that ‘pupils … be educated in accordance with the wishes of their parents’ (Section 76).</a:t>
            </a:r>
          </a:p>
        </p:txBody>
      </p:sp>
    </p:spTree>
    <p:extLst>
      <p:ext uri="{BB962C8B-B14F-4D97-AF65-F5344CB8AC3E}">
        <p14:creationId xmlns:p14="http://schemas.microsoft.com/office/powerpoint/2010/main" val="765183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br>
              <a:rPr lang="en-GB" dirty="0"/>
            </a:br>
            <a:r>
              <a:rPr lang="en-GB" i="1" dirty="0"/>
              <a:t>Key developments</a:t>
            </a:r>
            <a:br>
              <a:rPr lang="en-GB" dirty="0"/>
            </a:br>
            <a:endParaRPr lang="en-GB" dirty="0"/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8"/>
            <a:ext cx="4918554" cy="4356589"/>
          </a:xfrm>
        </p:spPr>
        <p:txBody>
          <a:bodyPr>
            <a:normAutofit lnSpcReduction="10000"/>
          </a:bodyPr>
          <a:lstStyle/>
          <a:p>
            <a:r>
              <a:rPr lang="en-US" altLang="en-US" sz="2000" dirty="0"/>
              <a:t>1956 Cardiff recognized as the official capital of Wales </a:t>
            </a:r>
          </a:p>
          <a:p>
            <a:r>
              <a:rPr lang="en-US" altLang="en-US" sz="2000" dirty="0"/>
              <a:t>In 1964 the Welsh Office established, with a Welsh Secretary of State</a:t>
            </a:r>
          </a:p>
          <a:p>
            <a:r>
              <a:rPr lang="en-US" altLang="en-US" sz="2000" dirty="0"/>
              <a:t>Administrative authority over economic planning, housing, local government, Welsh national parks, historic buildings and cultural activities.</a:t>
            </a:r>
          </a:p>
          <a:p>
            <a:r>
              <a:rPr lang="en-US" altLang="en-US" sz="2000" dirty="0"/>
              <a:t>The Welsh Office increasingly associated with Welsh language rights and the re-emergence of the Welsh culture. </a:t>
            </a:r>
            <a:endParaRPr lang="en-GB" altLang="en-US" sz="2000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60960" y="2160589"/>
            <a:ext cx="50126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1956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Caerdydd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adnabod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fel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prifddinas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Cymru</a:t>
            </a:r>
            <a:endParaRPr lang="en-US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1964 y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Swyddfa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Gymreig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sefydlu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gydag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Ysgrifennydd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Gwladol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dros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Gymru</a:t>
            </a:r>
            <a:endParaRPr lang="en-US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Awdurdod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gweinyddol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dros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gynllunio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economaidd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tai,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llywodraeth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leol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parciau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Cenedlaethol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adeiladau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hanesyddol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gweithgareddau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diwylliannol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Swyddfa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Gymreig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gysylltu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fwyfwy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gyda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hawliau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ac ail-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dŵf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diwylliant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Cymreig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</a:t>
            </a:r>
            <a:endParaRPr lang="en-GB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altLang="en-US" sz="32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0486" name="Picture 7" descr="C:\Users\Dave\AppData\Local\Microsoft\Windows\Temporary Internet Files\Content.IE5\RZMBD2OX\MC9001894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618" y="379411"/>
            <a:ext cx="2084388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0018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br>
              <a:rPr lang="en-GB" dirty="0"/>
            </a:br>
            <a:r>
              <a:rPr lang="en-GB" dirty="0"/>
              <a:t>Key developments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416937" y="2027586"/>
            <a:ext cx="4184034" cy="3880773"/>
          </a:xfrm>
        </p:spPr>
        <p:txBody>
          <a:bodyPr/>
          <a:lstStyle/>
          <a:p>
            <a:r>
              <a:rPr lang="en-US" altLang="en-US" sz="2000" dirty="0"/>
              <a:t>Welsh Language Act (1967) gave Welsh the same status as English in the eyes of the law, recognizing a basis for equality between the two languages.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The Welsh Language Board (1993) given official recognition to promote and facilitate the use of Welsh language in public life. </a:t>
            </a:r>
          </a:p>
          <a:p>
            <a:endParaRPr lang="en-US" altLang="en-US" dirty="0"/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31816" y="2107177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Gwnaeth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Mesur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yr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(1967)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rhoi’r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un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statws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cyfreithiol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i’r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a’r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Saesneg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Roedd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golygu’n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swyddogol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bod y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ddwy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gyfartal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altLang="en-US" sz="20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Cafodd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Bwrdd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(1993)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gydnabyddiaeth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swyddogol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hybu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hyrwyddo’r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defnydd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o’r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ym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mhob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agwedd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o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fywyd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cyhoeddus</a:t>
            </a:r>
            <a:r>
              <a:rPr lang="en-US" altLang="en-US" sz="20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.</a:t>
            </a:r>
            <a:endParaRPr lang="en-GB" altLang="en-US" sz="2800" dirty="0">
              <a:solidFill>
                <a:schemeClr val="bg1"/>
              </a:solidFill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1511" name="Picture 7" descr="C:\Users\Dave\AppData\Local\Microsoft\Windows\Temporary Internet Files\Content.IE5\PKVYITXV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667376"/>
            <a:ext cx="19050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2032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9568" y="389806"/>
            <a:ext cx="8596668" cy="1320800"/>
          </a:xfrm>
        </p:spPr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br>
              <a:rPr lang="en-GB" dirty="0"/>
            </a:br>
            <a:r>
              <a:rPr lang="en-GB" dirty="0"/>
              <a:t>The development of education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9568" y="1777289"/>
            <a:ext cx="4184035" cy="3880772"/>
          </a:xfrm>
        </p:spPr>
        <p:txBody>
          <a:bodyPr/>
          <a:lstStyle/>
          <a:p>
            <a:r>
              <a:rPr lang="en-GB" sz="2000" dirty="0" err="1"/>
              <a:t>Sefydlwyd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ysgol </a:t>
            </a:r>
            <a:r>
              <a:rPr lang="en-GB" sz="2000" dirty="0" err="1"/>
              <a:t>gynradd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</a:t>
            </a:r>
            <a:r>
              <a:rPr lang="en-GB" sz="2000" dirty="0" err="1"/>
              <a:t>cyntaf</a:t>
            </a:r>
            <a:r>
              <a:rPr lang="en-GB" sz="2000" dirty="0"/>
              <a:t> yn Llanelli yn 1947</a:t>
            </a:r>
          </a:p>
          <a:p>
            <a:r>
              <a:rPr lang="en-GB" sz="2000" dirty="0"/>
              <a:t>O’r 60au </a:t>
            </a:r>
            <a:r>
              <a:rPr lang="en-GB" sz="2000" dirty="0" err="1"/>
              <a:t>cododd</a:t>
            </a:r>
            <a:r>
              <a:rPr lang="en-GB" sz="2000" dirty="0"/>
              <a:t> y </a:t>
            </a:r>
            <a:r>
              <a:rPr lang="en-GB" sz="2000" dirty="0" err="1"/>
              <a:t>galw</a:t>
            </a:r>
            <a:r>
              <a:rPr lang="en-GB" sz="2000" dirty="0"/>
              <a:t> am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mewn </a:t>
            </a:r>
            <a:r>
              <a:rPr lang="en-GB" sz="2000" dirty="0" err="1"/>
              <a:t>ardaloedd</a:t>
            </a:r>
            <a:r>
              <a:rPr lang="en-GB" sz="2000" dirty="0"/>
              <a:t> di-Gymraeg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07938" y="1877957"/>
            <a:ext cx="4184034" cy="3880773"/>
          </a:xfrm>
        </p:spPr>
        <p:txBody>
          <a:bodyPr>
            <a:normAutofit/>
          </a:bodyPr>
          <a:lstStyle/>
          <a:p>
            <a:r>
              <a:rPr lang="en-GB" sz="2000" dirty="0"/>
              <a:t>First Welsh medium primary school established in 1947 in Llanelli</a:t>
            </a:r>
          </a:p>
          <a:p>
            <a:r>
              <a:rPr lang="en-GB" sz="2000" dirty="0"/>
              <a:t>From 1960s demand for Welsh – medium education in traditionally non-Welsh-speaking areas.</a:t>
            </a:r>
          </a:p>
          <a:p>
            <a:r>
              <a:rPr lang="en-GB" sz="2000" b="1" i="1" dirty="0"/>
              <a:t>‘unprecedented expansion’ (Jones 1997 cited in Matheson 2015) of Welsh schools</a:t>
            </a:r>
          </a:p>
        </p:txBody>
      </p:sp>
      <p:pic>
        <p:nvPicPr>
          <p:cNvPr id="1026" name="Picture 2" descr="Pupils at Ysgol Gymraeg Dewi Sa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94" y="3934436"/>
            <a:ext cx="4434380" cy="249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67097" y="6179432"/>
            <a:ext cx="243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News, 2017)</a:t>
            </a:r>
          </a:p>
        </p:txBody>
      </p:sp>
    </p:spTree>
    <p:extLst>
      <p:ext uri="{BB962C8B-B14F-4D97-AF65-F5344CB8AC3E}">
        <p14:creationId xmlns:p14="http://schemas.microsoft.com/office/powerpoint/2010/main" val="3495748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Diwygio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1988</a:t>
            </a:r>
            <a:br>
              <a:rPr lang="en-GB" dirty="0"/>
            </a:br>
            <a:r>
              <a:rPr lang="en-GB" dirty="0"/>
              <a:t>1988 Education Reform Act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000" dirty="0"/>
              <a:t>Welsh recognized as a “core subject” in Welsh-medium schools </a:t>
            </a:r>
          </a:p>
          <a:p>
            <a:r>
              <a:rPr lang="en-US" altLang="en-US" sz="2000" dirty="0"/>
              <a:t>Given status as a foundation subject for all other schools in Wales. </a:t>
            </a:r>
          </a:p>
          <a:p>
            <a:r>
              <a:rPr lang="en-US" altLang="en-US" sz="2000" dirty="0"/>
              <a:t>Status as a foundation subject meant that Welsh was to be compulsorily studied as a subject by all non-Welsh speaking children </a:t>
            </a:r>
          </a:p>
          <a:p>
            <a:endParaRPr lang="en-US" altLang="en-US" dirty="0"/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1905000" y="341313"/>
            <a:ext cx="4042792" cy="1143000"/>
          </a:xfrm>
          <a:prstGeom prst="rect">
            <a:avLst/>
          </a:prstGeom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461357" y="2160589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Cymraeg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dod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“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bwnc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craidd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”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mewn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ysgolion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cyfrwng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Cymraeg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Cael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statws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pwnc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sylfaen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ym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mhob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ysgol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arall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Nghymru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Statws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pwnc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sylfaen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golygu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bod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astudio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Cymraeg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mewn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ysgolion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ar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draws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Cymru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orfodol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cynnwys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pob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disgybl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nad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oedd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yn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medru’r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cs typeface="ＭＳ Ｐゴシック" charset="-128"/>
              </a:rPr>
              <a:t>Gymraeg</a:t>
            </a:r>
            <a:r>
              <a:rPr lang="en-US" altLang="en-US" sz="2000" dirty="0">
                <a:solidFill>
                  <a:schemeClr val="bg1"/>
                </a:solidFill>
                <a:cs typeface="ＭＳ Ｐゴシック" charset="-128"/>
              </a:rPr>
              <a:t>. </a:t>
            </a:r>
            <a:endParaRPr lang="en-US" altLang="en-US" sz="2800" dirty="0">
              <a:solidFill>
                <a:schemeClr val="bg1"/>
              </a:solidFill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cs typeface="ＭＳ Ｐゴシック" charset="-128"/>
            </a:endParaRPr>
          </a:p>
        </p:txBody>
      </p:sp>
      <p:pic>
        <p:nvPicPr>
          <p:cNvPr id="22534" name="Picture 7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9269" y="238125"/>
            <a:ext cx="1747838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4948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Addysg</a:t>
            </a:r>
            <a:r>
              <a:rPr lang="en-GB" sz="2000" dirty="0"/>
              <a:t> yn </a:t>
            </a:r>
            <a:r>
              <a:rPr lang="en-GB" sz="2000" dirty="0" err="1"/>
              <a:t>gyfrifoldeb</a:t>
            </a:r>
            <a:r>
              <a:rPr lang="en-GB" sz="2000" dirty="0"/>
              <a:t> y 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Cynulliad</a:t>
            </a:r>
            <a:r>
              <a:rPr lang="en-GB" sz="2000" dirty="0"/>
              <a:t> newydd</a:t>
            </a:r>
          </a:p>
          <a:p>
            <a:r>
              <a:rPr lang="en-GB" sz="2000" dirty="0" err="1"/>
              <a:t>Ymgyrch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gynyddu</a:t>
            </a:r>
            <a:r>
              <a:rPr lang="en-GB" sz="2000" dirty="0"/>
              <a:t> </a:t>
            </a:r>
            <a:r>
              <a:rPr lang="en-GB" sz="2000" dirty="0" err="1"/>
              <a:t>nifer</a:t>
            </a:r>
            <a:r>
              <a:rPr lang="en-GB" sz="2000" dirty="0"/>
              <a:t> y </a:t>
            </a:r>
            <a:r>
              <a:rPr lang="en-GB" sz="2000" dirty="0" err="1"/>
              <a:t>siaradwyr</a:t>
            </a:r>
            <a:r>
              <a:rPr lang="en-GB" sz="2000" dirty="0"/>
              <a:t> Cymraeg – Iaith </a:t>
            </a:r>
            <a:r>
              <a:rPr lang="en-GB" sz="2000" dirty="0" err="1"/>
              <a:t>Pawb</a:t>
            </a:r>
            <a:r>
              <a:rPr lang="en-GB" sz="2000" dirty="0"/>
              <a:t> 2003</a:t>
            </a:r>
          </a:p>
          <a:p>
            <a:r>
              <a:rPr lang="en-GB" sz="2000" dirty="0" err="1"/>
              <a:t>Addysg</a:t>
            </a:r>
            <a:r>
              <a:rPr lang="en-GB" sz="2000" dirty="0"/>
              <a:t> â </a:t>
            </a:r>
            <a:r>
              <a:rPr lang="en-GB" sz="2000" dirty="0" err="1"/>
              <a:t>rôl</a:t>
            </a:r>
            <a:r>
              <a:rPr lang="en-GB" sz="2000" dirty="0"/>
              <a:t> </a:t>
            </a:r>
            <a:r>
              <a:rPr lang="en-GB" sz="2000" dirty="0" err="1"/>
              <a:t>allweddol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endParaRPr lang="en-GB" sz="2000" dirty="0"/>
          </a:p>
          <a:p>
            <a:r>
              <a:rPr lang="en-GB" sz="2000" dirty="0"/>
              <a:t>Plant o </a:t>
            </a:r>
            <a:r>
              <a:rPr lang="en-GB" sz="2000" dirty="0" err="1"/>
              <a:t>gefndiroedd</a:t>
            </a:r>
            <a:r>
              <a:rPr lang="en-GB" sz="2000" dirty="0"/>
              <a:t> di-</a:t>
            </a:r>
            <a:r>
              <a:rPr lang="en-GB" sz="2000" dirty="0" err="1"/>
              <a:t>Gymraeg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mynd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Cymraeg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Education was responsibility of newly formed Welsh Assembly Government</a:t>
            </a:r>
          </a:p>
          <a:p>
            <a:r>
              <a:rPr lang="en-GB" sz="2000" dirty="0"/>
              <a:t>Drive to increase the number of Welsh speakers –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Pawb</a:t>
            </a:r>
            <a:r>
              <a:rPr lang="en-GB" sz="2000" dirty="0"/>
              <a:t> 2003</a:t>
            </a:r>
          </a:p>
          <a:p>
            <a:r>
              <a:rPr lang="en-GB" sz="2000" dirty="0"/>
              <a:t>Education has a key role in this</a:t>
            </a:r>
          </a:p>
          <a:p>
            <a:r>
              <a:rPr lang="en-GB" sz="2000" dirty="0"/>
              <a:t>Children from non-Welsh speaking backgrounds going to Welsh schools</a:t>
            </a:r>
          </a:p>
        </p:txBody>
      </p:sp>
      <p:pic>
        <p:nvPicPr>
          <p:cNvPr id="2051" name="Picture 3" descr="C:\Users\Alison\AppData\Local\Microsoft\Windows\INetCache\IE\U6H5WDAK\welsh_flag_00_large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912" y="5445780"/>
            <a:ext cx="1204913" cy="9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48468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</a:t>
            </a:r>
            <a:r>
              <a:rPr lang="en-GB" sz="2400" dirty="0" err="1"/>
              <a:t>Strategaeth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  <a:p>
            <a:r>
              <a:rPr lang="en-GB" sz="2400" dirty="0"/>
              <a:t>Cymraeg 2050: </a:t>
            </a:r>
            <a:r>
              <a:rPr lang="en-GB" sz="2400" dirty="0" err="1"/>
              <a:t>Miliwn</a:t>
            </a:r>
            <a:r>
              <a:rPr lang="en-GB" sz="2400" dirty="0"/>
              <a:t> o </a:t>
            </a:r>
            <a:r>
              <a:rPr lang="en-GB" sz="2400" dirty="0" err="1"/>
              <a:t>siaradwyr</a:t>
            </a:r>
            <a:r>
              <a:rPr lang="en-GB" sz="2400" dirty="0"/>
              <a:t> Cymraeg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Ymrwymiad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y </a:t>
            </a:r>
            <a:r>
              <a:rPr lang="en-GB" sz="2400" dirty="0" err="1"/>
              <a:t>llywodraeth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gynnal</a:t>
            </a:r>
            <a:r>
              <a:rPr lang="en-GB" sz="2400" dirty="0"/>
              <a:t> ac </a:t>
            </a:r>
            <a:r>
              <a:rPr lang="en-GB" sz="2400" dirty="0" err="1"/>
              <a:t>ymestyn</a:t>
            </a:r>
            <a:r>
              <a:rPr lang="en-GB" sz="2400" dirty="0"/>
              <a:t> </a:t>
            </a:r>
            <a:r>
              <a:rPr lang="en-GB" sz="2400" dirty="0" err="1"/>
              <a:t>darpariaeth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Welsh Medium Education Strategy</a:t>
            </a:r>
          </a:p>
          <a:p>
            <a:r>
              <a:rPr lang="en-GB" sz="2400" dirty="0" err="1"/>
              <a:t>Cymraeg</a:t>
            </a:r>
            <a:r>
              <a:rPr lang="en-GB" sz="2400" dirty="0"/>
              <a:t> 2050: A million Welsh speakers</a:t>
            </a:r>
          </a:p>
          <a:p>
            <a:r>
              <a:rPr lang="en-GB" sz="2400" dirty="0"/>
              <a:t>Commitment from government to maintain and expand Welsh Medium provision</a:t>
            </a:r>
          </a:p>
        </p:txBody>
      </p:sp>
    </p:spTree>
    <p:extLst>
      <p:ext uri="{BB962C8B-B14F-4D97-AF65-F5344CB8AC3E}">
        <p14:creationId xmlns:p14="http://schemas.microsoft.com/office/powerpoint/2010/main" val="28405840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</a:t>
            </a:r>
            <a:r>
              <a:rPr lang="en-GB" sz="2400" dirty="0" err="1"/>
              <a:t>Strategaeth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  <a:p>
            <a:r>
              <a:rPr lang="en-GB" sz="2400" dirty="0"/>
              <a:t>Cymraeg 2050: </a:t>
            </a:r>
            <a:r>
              <a:rPr lang="en-GB" sz="2400" dirty="0" err="1"/>
              <a:t>Miliwn</a:t>
            </a:r>
            <a:r>
              <a:rPr lang="en-GB" sz="2400" dirty="0"/>
              <a:t> o </a:t>
            </a:r>
            <a:r>
              <a:rPr lang="en-GB" sz="2400" dirty="0" err="1"/>
              <a:t>siaradwyr</a:t>
            </a:r>
            <a:r>
              <a:rPr lang="en-GB" sz="2400" dirty="0"/>
              <a:t> Cymraeg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Ymrwymiad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y </a:t>
            </a:r>
            <a:r>
              <a:rPr lang="en-GB" sz="2400" dirty="0" err="1"/>
              <a:t>llywodraeth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gynnal</a:t>
            </a:r>
            <a:r>
              <a:rPr lang="en-GB" sz="2400" dirty="0"/>
              <a:t> ac </a:t>
            </a:r>
            <a:r>
              <a:rPr lang="en-GB" sz="2400" dirty="0" err="1"/>
              <a:t>ymestyn</a:t>
            </a:r>
            <a:r>
              <a:rPr lang="en-GB" sz="2400" dirty="0"/>
              <a:t> </a:t>
            </a:r>
            <a:r>
              <a:rPr lang="en-GB" sz="2400" dirty="0" err="1"/>
              <a:t>darpariaeth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Welsh Medium Education Strategy</a:t>
            </a:r>
          </a:p>
          <a:p>
            <a:r>
              <a:rPr lang="en-GB" sz="2400" dirty="0" err="1"/>
              <a:t>Cymraeg</a:t>
            </a:r>
            <a:r>
              <a:rPr lang="en-GB" sz="2400" dirty="0"/>
              <a:t> 2050: A million Welsh speakers</a:t>
            </a:r>
          </a:p>
          <a:p>
            <a:r>
              <a:rPr lang="en-GB" sz="2400" dirty="0"/>
              <a:t>Commitment from government to maintain and expand Welsh Medium provision</a:t>
            </a:r>
          </a:p>
        </p:txBody>
      </p:sp>
      <p:pic>
        <p:nvPicPr>
          <p:cNvPr id="7" name="Online Media 6" title="Welsh Language History - Profi Project Menter Gorllewin Sir Gar">
            <a:hlinkClick r:id="" action="ppaction://media"/>
            <a:extLst>
              <a:ext uri="{FF2B5EF4-FFF2-40B4-BE49-F238E27FC236}">
                <a16:creationId xmlns:a16="http://schemas.microsoft.com/office/drawing/2014/main" id="{02A6D658-42F5-F610-B06B-2BC36B9616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Addysg Ddwyieithog</a:t>
            </a:r>
            <a:br>
              <a:rPr lang="en-GB"/>
            </a:br>
            <a:r>
              <a:rPr lang="en-GB"/>
              <a:t>Bilingual Education</a:t>
            </a:r>
            <a:endParaRPr lang="en-GB" dirty="0"/>
          </a:p>
        </p:txBody>
      </p:sp>
      <p:sp>
        <p:nvSpPr>
          <p:cNvPr id="23554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Mae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ddwyieithog</a:t>
            </a:r>
            <a:r>
              <a:rPr lang="en-GB" altLang="en-US" sz="2400" dirty="0"/>
              <a:t> yn gallu bod o </a:t>
            </a:r>
            <a:r>
              <a:rPr lang="en-GB" altLang="en-US" sz="2400" dirty="0" err="1"/>
              <a:t>fantais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sylweddol</a:t>
            </a:r>
            <a:r>
              <a:rPr lang="en-GB" altLang="en-US" sz="2400" dirty="0"/>
              <a:t> i’r myfyrwyr perthnasol yn y </a:t>
            </a:r>
            <a:r>
              <a:rPr lang="en-GB" altLang="en-US" sz="2400" dirty="0" err="1"/>
              <a:t>ddwy</a:t>
            </a:r>
            <a:r>
              <a:rPr lang="en-GB" altLang="en-US" sz="2400" dirty="0"/>
              <a:t> iaith.</a:t>
            </a:r>
          </a:p>
          <a:p>
            <a:r>
              <a:rPr lang="en-GB" altLang="en-US" sz="2400" dirty="0"/>
              <a:t>Beth </a:t>
            </a:r>
            <a:r>
              <a:rPr lang="en-GB" altLang="en-US" sz="2400" dirty="0" err="1"/>
              <a:t>yw</a:t>
            </a:r>
            <a:r>
              <a:rPr lang="en-GB" altLang="en-US" sz="2400" dirty="0"/>
              <a:t> rhai o’r </a:t>
            </a:r>
            <a:r>
              <a:rPr lang="en-GB" altLang="en-US" sz="2400" dirty="0" err="1"/>
              <a:t>manteision</a:t>
            </a:r>
            <a:r>
              <a:rPr lang="en-GB" altLang="en-US" sz="2400" dirty="0"/>
              <a:t>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2"/>
          </p:nvPr>
        </p:nvSpPr>
        <p:spPr>
          <a:xfrm>
            <a:off x="5139846" y="1752600"/>
            <a:ext cx="4184034" cy="3880773"/>
          </a:xfrm>
        </p:spPr>
        <p:txBody>
          <a:bodyPr/>
          <a:lstStyle/>
          <a:p>
            <a:endParaRPr lang="en-US" dirty="0"/>
          </a:p>
          <a:p>
            <a:r>
              <a:rPr lang="en-US" sz="2400" dirty="0"/>
              <a:t>Bilingual education can result in significant </a:t>
            </a:r>
            <a:r>
              <a:rPr lang="en-US" sz="2400" dirty="0">
                <a:hlinkClick r:id="rId3"/>
              </a:rPr>
              <a:t>educational gains </a:t>
            </a:r>
            <a:r>
              <a:rPr lang="en-US" sz="2400" dirty="0"/>
              <a:t>in both languages for the students concerned. </a:t>
            </a:r>
          </a:p>
          <a:p>
            <a:r>
              <a:rPr lang="en-US" sz="2400" dirty="0"/>
              <a:t>What are some of the benefits?</a:t>
            </a:r>
          </a:p>
          <a:p>
            <a:endParaRPr lang="en-GB" altLang="en-US" sz="2400" dirty="0"/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2135560" y="457200"/>
            <a:ext cx="3384376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40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3558" name="Picture 7" descr="C:\Users\Dave\AppData\Local\Microsoft\Windows\Temporary Internet Files\Content.IE5\RZMBD2OX\MP9003877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748" y="5345006"/>
            <a:ext cx="1804285" cy="1225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6079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/ Group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Pam i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fod y </a:t>
            </a:r>
            <a:r>
              <a:rPr lang="en-GB" sz="2400" dirty="0" err="1"/>
              <a:t>datblygiadau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yma mewn </a:t>
            </a:r>
            <a:r>
              <a:rPr lang="en-GB" sz="2400" dirty="0" err="1"/>
              <a:t>cymdeithas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yn </a:t>
            </a:r>
            <a:r>
              <a:rPr lang="en-GB" sz="2400" dirty="0" err="1"/>
              <a:t>arwyddocaol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cyfrwng Cymraeg?</a:t>
            </a:r>
          </a:p>
          <a:p>
            <a:endParaRPr lang="en-GB" sz="2400" dirty="0"/>
          </a:p>
          <a:p>
            <a:r>
              <a:rPr lang="en-GB" sz="2400" dirty="0" err="1"/>
              <a:t>Meddwl</a:t>
            </a:r>
            <a:r>
              <a:rPr lang="en-GB" sz="2400" dirty="0"/>
              <a:t>, </a:t>
            </a:r>
            <a:r>
              <a:rPr lang="en-GB" sz="2400" dirty="0" err="1"/>
              <a:t>Paru</a:t>
            </a:r>
            <a:r>
              <a:rPr lang="en-GB" sz="2400" dirty="0"/>
              <a:t>, </a:t>
            </a:r>
            <a:r>
              <a:rPr lang="en-GB" sz="2400" dirty="0" err="1"/>
              <a:t>Rhannu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Why do you think these key developments in Welsh society were significant for Welsh medium education?</a:t>
            </a:r>
          </a:p>
          <a:p>
            <a:endParaRPr lang="en-GB" sz="2400" dirty="0"/>
          </a:p>
          <a:p>
            <a:r>
              <a:rPr lang="en-GB" sz="2400" dirty="0"/>
              <a:t>Think, Pair, Share…</a:t>
            </a:r>
          </a:p>
        </p:txBody>
      </p:sp>
      <p:pic>
        <p:nvPicPr>
          <p:cNvPr id="5" name="Picture 4" descr="File:Free-clip-art-thinking.jpeg - Wikimedia Common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996" y="5036197"/>
            <a:ext cx="1459947" cy="141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7898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" y="392853"/>
            <a:ext cx="9570719" cy="1320800"/>
          </a:xfrm>
        </p:spPr>
        <p:txBody>
          <a:bodyPr>
            <a:normAutofit fontScale="90000"/>
          </a:bodyPr>
          <a:lstStyle/>
          <a:p>
            <a:r>
              <a:rPr lang="en-GB" sz="3100" dirty="0" err="1"/>
              <a:t>Gwerthusiad</a:t>
            </a:r>
            <a:r>
              <a:rPr lang="en-GB" sz="3100" dirty="0"/>
              <a:t> o Strategaeth </a:t>
            </a:r>
            <a:r>
              <a:rPr lang="en-GB" sz="3100" dirty="0" err="1"/>
              <a:t>Addysg</a:t>
            </a:r>
            <a:r>
              <a:rPr lang="en-GB" sz="3100" dirty="0"/>
              <a:t> </a:t>
            </a:r>
            <a:r>
              <a:rPr lang="en-GB" sz="3100" dirty="0" err="1"/>
              <a:t>Cyfrwng</a:t>
            </a:r>
            <a:r>
              <a:rPr lang="en-GB" sz="3100" dirty="0"/>
              <a:t> Cymraeg 2010 (</a:t>
            </a:r>
            <a:r>
              <a:rPr lang="en-GB" sz="3100" dirty="0" err="1"/>
              <a:t>Llywodraeth</a:t>
            </a:r>
            <a:r>
              <a:rPr lang="en-GB" sz="3100" dirty="0"/>
              <a:t> Cymru, 2016)</a:t>
            </a:r>
            <a:br>
              <a:rPr lang="en-GB" sz="3100" dirty="0"/>
            </a:br>
            <a:r>
              <a:rPr lang="en-GB" sz="3100" dirty="0"/>
              <a:t>Welsh Medium Education Strategy 2010 Evaluation (Welsh Government, 2016)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8642" y="2394578"/>
            <a:ext cx="445127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nifer</a:t>
            </a:r>
            <a:r>
              <a:rPr lang="en-GB" sz="2400" dirty="0"/>
              <a:t> o </a:t>
            </a:r>
            <a:r>
              <a:rPr lang="en-GB" sz="2400" dirty="0" err="1"/>
              <a:t>brosiectau</a:t>
            </a:r>
            <a:r>
              <a:rPr lang="en-GB" sz="2400" dirty="0"/>
              <a:t> wedi bod </a:t>
            </a:r>
            <a:r>
              <a:rPr lang="en-GB" sz="2400" dirty="0" err="1"/>
              <a:t>er</a:t>
            </a:r>
            <a:r>
              <a:rPr lang="en-GB" sz="2400" dirty="0"/>
              <a:t> mwyn </a:t>
            </a:r>
            <a:r>
              <a:rPr lang="en-GB" sz="2400" dirty="0" err="1"/>
              <a:t>hybu’r</a:t>
            </a:r>
            <a:r>
              <a:rPr lang="en-GB" sz="2400" dirty="0"/>
              <a:t> defnydd o’r Gymraeg mewn </a:t>
            </a:r>
            <a:r>
              <a:rPr lang="en-GB" sz="2400" dirty="0" err="1"/>
              <a:t>ysgolion</a:t>
            </a:r>
            <a:r>
              <a:rPr lang="en-GB" sz="2400" dirty="0"/>
              <a:t>:</a:t>
            </a:r>
          </a:p>
          <a:p>
            <a:r>
              <a:rPr lang="en-GB" sz="2400" dirty="0" err="1"/>
              <a:t>Prosiect</a:t>
            </a:r>
            <a:r>
              <a:rPr lang="en-GB" sz="2400" dirty="0"/>
              <a:t> Cymraeg Bob Dydd</a:t>
            </a:r>
          </a:p>
          <a:p>
            <a:r>
              <a:rPr lang="en-GB" sz="2400" dirty="0"/>
              <a:t>Dysgu </a:t>
            </a:r>
            <a:r>
              <a:rPr lang="en-GB" sz="2400" dirty="0" err="1"/>
              <a:t>trwy</a:t>
            </a:r>
            <a:r>
              <a:rPr lang="en-GB" sz="2400" dirty="0"/>
              <a:t> </a:t>
            </a:r>
            <a:r>
              <a:rPr lang="en-GB" sz="2400" dirty="0" err="1"/>
              <a:t>gyfrwng</a:t>
            </a:r>
            <a:r>
              <a:rPr lang="en-GB" sz="2400" dirty="0"/>
              <a:t> y Gymraeg mewn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cynradd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Saesneg</a:t>
            </a:r>
            <a:endParaRPr lang="en-GB" sz="2400" dirty="0"/>
          </a:p>
          <a:p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sabothol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Gymraeg</a:t>
            </a:r>
            <a:endParaRPr lang="en-GB" sz="2400" dirty="0"/>
          </a:p>
          <a:p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3393" y="2394577"/>
            <a:ext cx="4840968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There have been a number of projects to increase the use of Welsh in schools:</a:t>
            </a:r>
          </a:p>
          <a:p>
            <a:r>
              <a:rPr lang="en-GB" sz="2400" dirty="0"/>
              <a:t>Everyday Welsh Project</a:t>
            </a:r>
          </a:p>
          <a:p>
            <a:r>
              <a:rPr lang="en-GB" sz="2400" dirty="0"/>
              <a:t>Welsh medium teaching in English medium primaries</a:t>
            </a:r>
          </a:p>
          <a:p>
            <a:r>
              <a:rPr lang="en-GB" sz="2400" dirty="0"/>
              <a:t>Welsh language sabbatical scheme</a:t>
            </a:r>
          </a:p>
          <a:p>
            <a:r>
              <a:rPr lang="en-GB" sz="2400" dirty="0"/>
              <a:t>Curriculum for Wales</a:t>
            </a:r>
          </a:p>
        </p:txBody>
      </p:sp>
    </p:spTree>
    <p:extLst>
      <p:ext uri="{BB962C8B-B14F-4D97-AF65-F5344CB8AC3E}">
        <p14:creationId xmlns:p14="http://schemas.microsoft.com/office/powerpoint/2010/main" val="24208835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/ Group tasks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  <a:endParaRPr lang="en-US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What does </a:t>
            </a:r>
            <a:r>
              <a:rPr lang="en-GB" altLang="en-US" sz="2400" dirty="0" err="1"/>
              <a:t>Estyn</a:t>
            </a:r>
            <a:r>
              <a:rPr lang="en-GB" altLang="en-US" sz="2400" dirty="0"/>
              <a:t> consider to be ‘best practice’ for the teaching of Welsh as a first / second language?</a:t>
            </a:r>
          </a:p>
          <a:p>
            <a:r>
              <a:rPr lang="en-GB" altLang="en-US" sz="2400" dirty="0"/>
              <a:t>Look at these examples – how does </a:t>
            </a:r>
            <a:r>
              <a:rPr lang="en-GB" altLang="en-US" sz="2400" dirty="0">
                <a:hlinkClick r:id="rId3"/>
              </a:rPr>
              <a:t>example 1 </a:t>
            </a:r>
            <a:r>
              <a:rPr lang="en-GB" altLang="en-US" sz="2400" dirty="0">
                <a:hlinkClick r:id="rId4"/>
              </a:rPr>
              <a:t>example 2 </a:t>
            </a:r>
            <a:r>
              <a:rPr lang="en-GB" altLang="en-US" sz="2400" dirty="0"/>
              <a:t>support Welsh language development</a:t>
            </a: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11620" y="1722437"/>
            <a:ext cx="44640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Beth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mae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Estyn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ystyried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fod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‘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arfer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dda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’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gyfer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dysgu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Cymraeg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fel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gyntaf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/ ail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iaith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Edrychwch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ar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enghreifftiau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yma – sut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mae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 </a:t>
            </a:r>
            <a:r>
              <a:rPr lang="en-GB" altLang="en-US" sz="2400" dirty="0" err="1">
                <a:solidFill>
                  <a:srgbClr val="69A020"/>
                </a:solidFill>
                <a:ea typeface="ＭＳ Ｐゴシック" charset="-128"/>
                <a:cs typeface="ＭＳ Ｐゴシック" charset="-12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enghraifft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1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a </a:t>
            </a:r>
            <a:r>
              <a:rPr lang="en-GB" altLang="en-US" sz="2400" dirty="0" err="1">
                <a:solidFill>
                  <a:srgbClr val="69A020"/>
                </a:solidFill>
                <a:ea typeface="ＭＳ Ｐゴシック" charset="-128"/>
                <a:cs typeface="ＭＳ Ｐゴシック" charset="-12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enghraifft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2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yn cefnogi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datblygiad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yr</a:t>
            </a:r>
            <a:r>
              <a:rPr lang="en-GB" altLang="en-US" sz="2400" dirty="0">
                <a:solidFill>
                  <a:schemeClr val="bg1"/>
                </a:solidFill>
                <a:ea typeface="ＭＳ Ｐゴシック" charset="-128"/>
                <a:cs typeface="ＭＳ Ｐゴシック" charset="-128"/>
              </a:rPr>
              <a:t> iaith 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Gymraeg?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6629" name="Picture 6" descr="C:\Users\Dave\AppData\Local\Microsoft\Windows\Temporary Internet Files\Content.IE5\UIPWL3EI\MP9004005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595" y="5730877"/>
            <a:ext cx="2772249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11427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107" y="487680"/>
            <a:ext cx="9192644" cy="1320800"/>
          </a:xfrm>
        </p:spPr>
        <p:txBody>
          <a:bodyPr>
            <a:normAutofit fontScale="90000"/>
          </a:bodyPr>
          <a:lstStyle/>
          <a:p>
            <a:r>
              <a:rPr lang="en-GB" sz="3200" dirty="0" err="1"/>
              <a:t>Tasgau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/ Group tasks</a:t>
            </a:r>
            <a:br>
              <a:rPr lang="en-GB" sz="2900" dirty="0"/>
            </a:br>
            <a:r>
              <a:rPr lang="en-GB" sz="2900" dirty="0"/>
              <a:t>Pam fod </a:t>
            </a:r>
            <a:r>
              <a:rPr lang="en-GB" sz="2900" dirty="0" err="1"/>
              <a:t>addysg</a:t>
            </a:r>
            <a:r>
              <a:rPr lang="en-GB" sz="2900" dirty="0"/>
              <a:t> Gymraeg </a:t>
            </a:r>
            <a:r>
              <a:rPr lang="en-GB" sz="2900" dirty="0" err="1"/>
              <a:t>weithiau</a:t>
            </a:r>
            <a:r>
              <a:rPr lang="en-GB" sz="2900" dirty="0"/>
              <a:t> yn </a:t>
            </a:r>
            <a:r>
              <a:rPr lang="en-GB" sz="2900" dirty="0" err="1"/>
              <a:t>destun</a:t>
            </a:r>
            <a:r>
              <a:rPr lang="en-GB" sz="2900" dirty="0"/>
              <a:t> </a:t>
            </a:r>
            <a:r>
              <a:rPr lang="en-GB" sz="2900" dirty="0" err="1"/>
              <a:t>dadleuol</a:t>
            </a:r>
            <a:r>
              <a:rPr lang="en-GB" sz="2900" dirty="0"/>
              <a:t>?</a:t>
            </a:r>
            <a:br>
              <a:rPr lang="en-GB" sz="2900" dirty="0"/>
            </a:br>
            <a:r>
              <a:rPr lang="en-GB" sz="2900" dirty="0"/>
              <a:t>Why is Welsh education sometimes a contested issue?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907" y="2032000"/>
            <a:ext cx="4184035" cy="3880772"/>
          </a:xfrm>
        </p:spPr>
        <p:txBody>
          <a:bodyPr>
            <a:normAutofit/>
          </a:bodyPr>
          <a:lstStyle/>
          <a:p>
            <a:r>
              <a:rPr lang="en-GB" dirty="0"/>
              <a:t>Polisi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gynyddu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y </a:t>
            </a:r>
            <a:r>
              <a:rPr lang="en-GB" dirty="0" err="1"/>
              <a:t>siaradwyr</a:t>
            </a:r>
            <a:r>
              <a:rPr lang="en-GB" dirty="0"/>
              <a:t> Cymraeg </a:t>
            </a:r>
            <a:r>
              <a:rPr lang="en-GB" dirty="0" err="1"/>
              <a:t>i</a:t>
            </a:r>
            <a:r>
              <a:rPr lang="en-GB" dirty="0"/>
              <a:t> 1 </a:t>
            </a:r>
            <a:r>
              <a:rPr lang="en-GB" dirty="0" err="1"/>
              <a:t>miliwn</a:t>
            </a:r>
            <a:r>
              <a:rPr lang="en-GB" dirty="0"/>
              <a:t> erbyn 2050</a:t>
            </a:r>
          </a:p>
          <a:p>
            <a:r>
              <a:rPr lang="en-GB" dirty="0"/>
              <a:t>Yn </a:t>
            </a:r>
            <a:r>
              <a:rPr lang="en-GB" dirty="0" err="1"/>
              <a:t>lleol</a:t>
            </a:r>
            <a:r>
              <a:rPr lang="en-GB" dirty="0"/>
              <a:t> - </a:t>
            </a:r>
            <a:r>
              <a:rPr lang="en-GB" dirty="0" err="1"/>
              <a:t>weithiau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gwrthwynebiad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Gymraeg </a:t>
            </a:r>
            <a:r>
              <a:rPr lang="en-GB" dirty="0" err="1"/>
              <a:t>ee</a:t>
            </a:r>
            <a:r>
              <a:rPr lang="en-GB" dirty="0"/>
              <a:t>. Ysgol </a:t>
            </a:r>
            <a:r>
              <a:rPr lang="en-GB" dirty="0" err="1"/>
              <a:t>Llangennech</a:t>
            </a:r>
            <a:r>
              <a:rPr lang="en-GB" dirty="0"/>
              <a:t> – </a:t>
            </a:r>
            <a:r>
              <a:rPr lang="en-GB" dirty="0" err="1"/>
              <a:t>gwrthwynebiad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ysgol </a:t>
            </a:r>
            <a:r>
              <a:rPr lang="en-GB" dirty="0" err="1"/>
              <a:t>i</a:t>
            </a:r>
            <a:r>
              <a:rPr lang="en-GB" dirty="0"/>
              <a:t> ysgol </a:t>
            </a:r>
            <a:r>
              <a:rPr lang="en-GB" dirty="0" err="1"/>
              <a:t>ddwyieithog</a:t>
            </a:r>
            <a:endParaRPr lang="en-GB" dirty="0"/>
          </a:p>
          <a:p>
            <a:r>
              <a:rPr lang="en-GB" dirty="0">
                <a:hlinkClick r:id="rId3"/>
              </a:rPr>
              <a:t>http://www.walesonline.co.uk/news/wales-news/calls-governor-resign-welsh-medium-11337275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gwraidd</a:t>
            </a:r>
            <a:r>
              <a:rPr lang="en-GB" dirty="0"/>
              <a:t> y </a:t>
            </a:r>
            <a:r>
              <a:rPr lang="en-GB" dirty="0" err="1"/>
              <a:t>broblem</a:t>
            </a:r>
            <a:r>
              <a:rPr lang="en-GB" dirty="0"/>
              <a:t> yma?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424" y="2092855"/>
            <a:ext cx="4184034" cy="3880773"/>
          </a:xfrm>
        </p:spPr>
        <p:txBody>
          <a:bodyPr>
            <a:normAutofit/>
          </a:bodyPr>
          <a:lstStyle/>
          <a:p>
            <a:r>
              <a:rPr lang="en-GB" dirty="0"/>
              <a:t>National policy to increase the number of Welsh speakers to 1 million by 2050</a:t>
            </a:r>
          </a:p>
          <a:p>
            <a:r>
              <a:rPr lang="en-GB" dirty="0"/>
              <a:t>Locally – there is sometimes tension e.g. </a:t>
            </a:r>
            <a:r>
              <a:rPr lang="en-GB" dirty="0" err="1"/>
              <a:t>Llangennech</a:t>
            </a:r>
            <a:r>
              <a:rPr lang="en-GB" dirty="0"/>
              <a:t> school – objections to changing the school to a bilingual school</a:t>
            </a:r>
          </a:p>
          <a:p>
            <a:r>
              <a:rPr lang="en-GB" dirty="0">
                <a:hlinkClick r:id="rId3"/>
              </a:rPr>
              <a:t>http://www.walesonline.co.uk/news/wales-news/calls-governor-resign-welsh-medium-11337275</a:t>
            </a:r>
            <a:endParaRPr lang="en-GB" dirty="0"/>
          </a:p>
          <a:p>
            <a:r>
              <a:rPr lang="en-GB" dirty="0"/>
              <a:t>What is this row about?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8836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370" y="332509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ehangach</a:t>
            </a:r>
            <a:br>
              <a:rPr lang="en-GB" dirty="0"/>
            </a:br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3370" y="1936453"/>
            <a:ext cx="4184035" cy="38807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hlinkClick r:id="rId2"/>
              </a:rPr>
              <a:t>Cymraeg 2050</a:t>
            </a:r>
            <a:r>
              <a:rPr lang="en-GB" sz="2000" dirty="0">
                <a:solidFill>
                  <a:srgbClr val="92D050"/>
                </a:solidFill>
              </a:rPr>
              <a:t>: </a:t>
            </a:r>
            <a:r>
              <a:rPr lang="en-GB" sz="2000" dirty="0" err="1">
                <a:solidFill>
                  <a:srgbClr val="92D050"/>
                </a:solidFill>
              </a:rPr>
              <a:t>miliwn</a:t>
            </a:r>
            <a:r>
              <a:rPr lang="en-GB" sz="2000" dirty="0">
                <a:solidFill>
                  <a:srgbClr val="92D050"/>
                </a:solidFill>
              </a:rPr>
              <a:t> o </a:t>
            </a:r>
            <a:r>
              <a:rPr lang="en-GB" sz="2000" dirty="0" err="1">
                <a:solidFill>
                  <a:srgbClr val="92D050"/>
                </a:solidFill>
              </a:rPr>
              <a:t>siaradwyr</a:t>
            </a:r>
            <a:r>
              <a:rPr lang="en-GB" sz="2000" dirty="0">
                <a:solidFill>
                  <a:srgbClr val="92D050"/>
                </a:solidFill>
              </a:rPr>
              <a:t> Cymraeg</a:t>
            </a:r>
          </a:p>
          <a:p>
            <a:r>
              <a:rPr lang="en-GB" sz="2000" dirty="0" err="1"/>
              <a:t>Sgim</a:t>
            </a:r>
            <a:r>
              <a:rPr lang="en-GB" sz="2000" dirty="0"/>
              <a:t> </a:t>
            </a:r>
            <a:r>
              <a:rPr lang="en-GB" sz="2000" dirty="0" err="1"/>
              <a:t>ddarllenwch</a:t>
            </a:r>
            <a:r>
              <a:rPr lang="en-GB" sz="2000" dirty="0"/>
              <a:t> </a:t>
            </a:r>
            <a:r>
              <a:rPr lang="en-GB" sz="2000" dirty="0" err="1"/>
              <a:t>thema</a:t>
            </a:r>
            <a:r>
              <a:rPr lang="en-GB" sz="2000" dirty="0"/>
              <a:t> 1 a </a:t>
            </a:r>
            <a:r>
              <a:rPr lang="en-GB" sz="2000" dirty="0" err="1"/>
              <a:t>nodwch</a:t>
            </a:r>
            <a:r>
              <a:rPr lang="en-GB" sz="2000" dirty="0"/>
              <a:t> y </a:t>
            </a:r>
            <a:r>
              <a:rPr lang="en-GB" sz="2000" dirty="0" err="1"/>
              <a:t>ffyrdd</a:t>
            </a:r>
            <a:r>
              <a:rPr lang="en-GB" sz="2000" dirty="0"/>
              <a:t> y bydd </a:t>
            </a:r>
            <a:r>
              <a:rPr lang="en-GB" sz="2000" dirty="0" err="1"/>
              <a:t>addysg</a:t>
            </a:r>
            <a:r>
              <a:rPr lang="en-GB" sz="2000" dirty="0"/>
              <a:t> yn </a:t>
            </a:r>
            <a:r>
              <a:rPr lang="en-GB" sz="2000" dirty="0" err="1"/>
              <a:t>cyfrannu</a:t>
            </a:r>
            <a:r>
              <a:rPr lang="en-GB" sz="2000" dirty="0"/>
              <a:t> at </a:t>
            </a:r>
            <a:r>
              <a:rPr lang="en-GB" sz="2000" dirty="0" err="1"/>
              <a:t>ddatblygiad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iaith Gymraeg</a:t>
            </a:r>
          </a:p>
          <a:p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Gymru</a:t>
            </a:r>
            <a:r>
              <a:rPr lang="en-GB" sz="2000" dirty="0"/>
              <a:t> 2022</a:t>
            </a:r>
          </a:p>
          <a:p>
            <a:r>
              <a:rPr lang="en-GB" sz="2400" dirty="0" err="1">
                <a:latin typeface="Trebuchet MS"/>
                <a:ea typeface="+mn-lt"/>
                <a:cs typeface="Arial"/>
              </a:rPr>
              <a:t>Cynigion</a:t>
            </a:r>
            <a:r>
              <a:rPr lang="en-GB" sz="2400" dirty="0">
                <a:latin typeface="Trebuchet MS"/>
                <a:ea typeface="+mn-lt"/>
                <a:cs typeface="Arial"/>
              </a:rPr>
              <a:t> </a:t>
            </a:r>
            <a:r>
              <a:rPr lang="en-GB" sz="2400" dirty="0" err="1">
                <a:latin typeface="Trebuchet MS"/>
                <a:ea typeface="+mn-lt"/>
                <a:cs typeface="Arial"/>
              </a:rPr>
              <a:t>ar</a:t>
            </a:r>
            <a:r>
              <a:rPr lang="en-GB" sz="2400" dirty="0">
                <a:latin typeface="Trebuchet MS"/>
                <a:ea typeface="+mn-lt"/>
                <a:cs typeface="Arial"/>
              </a:rPr>
              <a:t> gyfer Bil Addysg </a:t>
            </a:r>
            <a:r>
              <a:rPr lang="en-GB" sz="2400" dirty="0" err="1">
                <a:latin typeface="Trebuchet MS"/>
                <a:ea typeface="+mn-lt"/>
                <a:cs typeface="Arial"/>
              </a:rPr>
              <a:t>Gymraeg</a:t>
            </a:r>
            <a:endParaRPr lang="en-GB" sz="2400" dirty="0">
              <a:latin typeface="Trebuchet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  <a:hlinkClick r:id="rId3"/>
              </a:rPr>
              <a:t>Cynigion ar gyfer Bil Addysg Gymraeg [HTML] | LLYW.CYMRU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98341" y="1936452"/>
            <a:ext cx="4184034" cy="38807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/>
              <a:t>Cymraeg 2050</a:t>
            </a:r>
          </a:p>
          <a:p>
            <a:r>
              <a:rPr lang="en-GB" altLang="en-US" sz="2000" dirty="0">
                <a:hlinkClick r:id="rId4"/>
              </a:rPr>
              <a:t>Cymraeg 2050: a million Welsh speakers</a:t>
            </a:r>
            <a:endParaRPr lang="en-GB" altLang="en-US" sz="2000" dirty="0"/>
          </a:p>
          <a:p>
            <a:r>
              <a:rPr lang="en-GB" altLang="en-US" sz="2000" dirty="0"/>
              <a:t>Skim read theme 1 and identify the ways education will contribute to developing the Welsh Language</a:t>
            </a:r>
          </a:p>
          <a:p>
            <a:r>
              <a:rPr lang="en-GB" altLang="en-US" sz="2000" dirty="0"/>
              <a:t>Curriculum for Wales 2022</a:t>
            </a:r>
          </a:p>
          <a:p>
            <a:r>
              <a:rPr lang="en-GB" altLang="en-US" sz="2000" dirty="0"/>
              <a:t>Proposals for a Welsh language Education Bill </a:t>
            </a:r>
            <a:r>
              <a:rPr lang="en-GB" sz="2000" dirty="0">
                <a:ea typeface="+mn-lt"/>
                <a:cs typeface="+mn-lt"/>
                <a:hlinkClick r:id="rId5"/>
              </a:rPr>
              <a:t>Proposals for a Welsh Language Education Bill [HTML] | GOV.WALES</a:t>
            </a:r>
            <a:endParaRPr lang="en-GB" alt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26097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 / Bibliography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562793"/>
            <a:ext cx="9386608" cy="5137265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/>
              <a:t>Carmarthen Journal (1917) Plans for Welsh medium education. Available online: </a:t>
            </a:r>
            <a:r>
              <a:rPr lang="en-GB" altLang="en-US" dirty="0">
                <a:hlinkClick r:id="rId3"/>
              </a:rPr>
              <a:t>https://search-proquest-com.ezproxy.uwtsd.ac.uk/docview/1904795887?accountid=130472&amp;rfr_id=info%3Axri%2Fsid%3Aprimo</a:t>
            </a:r>
            <a:r>
              <a:rPr lang="en-GB" altLang="en-US" dirty="0"/>
              <a:t> (accessed 19/8/18)</a:t>
            </a:r>
          </a:p>
          <a:p>
            <a:r>
              <a:rPr lang="en-GB" altLang="en-US" dirty="0"/>
              <a:t>Davies, J. (1993) The Welsh Language. University of Wales Press: Cardiff</a:t>
            </a:r>
          </a:p>
          <a:p>
            <a:r>
              <a:rPr lang="en-GB" altLang="en-US" dirty="0"/>
              <a:t>Jones, D.V. and Martin-Jones, M. (2001) Bilingual Education and Language Revitalization In Wales : Past Achievements and Current Issues: University of Wales Aberystwyth</a:t>
            </a:r>
          </a:p>
          <a:p>
            <a:r>
              <a:rPr lang="en-GB" altLang="en-US" dirty="0"/>
              <a:t>Hodges, R. (2011) International Journal of Bilingual Education and Bilingualism. </a:t>
            </a:r>
            <a:r>
              <a:rPr lang="en-GB" dirty="0"/>
              <a:t>Welsh-medium education and parental incentives – the case of the </a:t>
            </a:r>
            <a:r>
              <a:rPr lang="en-GB" dirty="0" err="1"/>
              <a:t>Rhymni</a:t>
            </a:r>
            <a:r>
              <a:rPr lang="en-GB" dirty="0"/>
              <a:t> Valley, </a:t>
            </a:r>
            <a:r>
              <a:rPr lang="en-GB" dirty="0" err="1"/>
              <a:t>Caerffili</a:t>
            </a:r>
            <a:r>
              <a:rPr lang="en-GB" dirty="0"/>
              <a:t> Available online at: </a:t>
            </a:r>
            <a:r>
              <a:rPr lang="en-GB" dirty="0">
                <a:hlinkClick r:id="rId4"/>
              </a:rPr>
              <a:t>https://www-tandfonline-com.ezproxy.uwtsd.ac.uk/doi/full/10.1080/13670050.2011.636796?scroll=top&amp;needAccess=true</a:t>
            </a:r>
            <a:r>
              <a:rPr lang="en-GB" dirty="0"/>
              <a:t> (accessed 19/8/18)</a:t>
            </a:r>
            <a:endParaRPr lang="en-GB" altLang="en-US" dirty="0"/>
          </a:p>
          <a:p>
            <a:r>
              <a:rPr lang="en-GB" altLang="en-US" dirty="0"/>
              <a:t>Matheson, M. (2015) An Introduction to the study of Education Routledge: London</a:t>
            </a:r>
          </a:p>
          <a:p>
            <a:r>
              <a:rPr lang="en-GB" altLang="en-US" dirty="0" err="1"/>
              <a:t>O’Hanlon,F</a:t>
            </a:r>
            <a:r>
              <a:rPr lang="en-GB" altLang="en-US" dirty="0"/>
              <a:t>. (2015) </a:t>
            </a:r>
            <a:r>
              <a:rPr lang="en-GB" dirty="0"/>
              <a:t>International Journal of Bilingual Education and Bilingualism: Choice of Scottish Gaelic-medium and Welsh medium education at the primary and secondary school stages: parent and pupil perspectives. Available online: </a:t>
            </a:r>
            <a:r>
              <a:rPr lang="en-GB" dirty="0">
                <a:hlinkClick r:id="rId5"/>
              </a:rPr>
              <a:t>https://www-tandfonline-com.ezproxy.uwtsd.ac.uk/doi/pdf/10.1080/13670050.2014.923374?needAccess=true</a:t>
            </a:r>
            <a:r>
              <a:rPr lang="en-GB" dirty="0"/>
              <a:t> </a:t>
            </a:r>
            <a:r>
              <a:rPr lang="en-GB" altLang="en-US" dirty="0"/>
              <a:t> </a:t>
            </a:r>
            <a:r>
              <a:rPr lang="en-US" altLang="en-US" dirty="0"/>
              <a:t>(accessed 19/8/18)</a:t>
            </a:r>
            <a:endParaRPr lang="en-GB" altLang="en-US" dirty="0"/>
          </a:p>
          <a:p>
            <a:r>
              <a:rPr lang="en-GB" altLang="en-US" dirty="0"/>
              <a:t>Roberts, D. T. (1998). The Language of the Blue Books. Cardiff: University of Wales</a:t>
            </a:r>
          </a:p>
          <a:p>
            <a:r>
              <a:rPr lang="en-US" altLang="en-US" dirty="0"/>
              <a:t>Stevens, C. (2009) Telling the story of Welsh. </a:t>
            </a:r>
            <a:r>
              <a:rPr lang="en-US" altLang="en-US" dirty="0" err="1"/>
              <a:t>Gomer:Wales</a:t>
            </a:r>
            <a:endParaRPr lang="en-US" altLang="en-US" dirty="0"/>
          </a:p>
          <a:p>
            <a:r>
              <a:rPr lang="en-US" altLang="en-US" dirty="0"/>
              <a:t>Welsh Government (2016) Evaluation of the Welsh-medium education strategy: Final Report.  Available online at:</a:t>
            </a:r>
            <a:r>
              <a:rPr lang="en-GB" altLang="en-US">
                <a:hlinkClick r:id="rId6"/>
              </a:rPr>
              <a:t>https://gov.wales/docs/caecd/research/2016/160310-evaluation-welsh-medium-education-strategy-final-summary-en.pdf</a:t>
            </a:r>
            <a:r>
              <a:rPr lang="en-GB" altLang="en-US" dirty="0"/>
              <a:t> </a:t>
            </a:r>
            <a:r>
              <a:rPr lang="en-US" altLang="en-US"/>
              <a:t>(accessed </a:t>
            </a:r>
            <a:r>
              <a:rPr lang="en-US" altLang="en-US" dirty="0"/>
              <a:t>19/8/18)</a:t>
            </a:r>
            <a:endParaRPr lang="en-US" altLang="en-US" dirty="0">
              <a:hlinkClick r:id="rId7"/>
            </a:endParaRPr>
          </a:p>
          <a:p>
            <a:endParaRPr lang="en-US" altLang="en-US" dirty="0">
              <a:hlinkClick r:id="rId7"/>
            </a:endParaRPr>
          </a:p>
        </p:txBody>
      </p:sp>
    </p:spTree>
    <p:extLst>
      <p:ext uri="{BB962C8B-B14F-4D97-AF65-F5344CB8AC3E}">
        <p14:creationId xmlns:p14="http://schemas.microsoft.com/office/powerpoint/2010/main" val="29717309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B9CD-C543-98C2-63C1-59DD4D07F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Takeaways</a:t>
            </a:r>
          </a:p>
        </p:txBody>
      </p:sp>
      <p:pic>
        <p:nvPicPr>
          <p:cNvPr id="5" name="Content Placeholder 4" descr="A notebook with a pen on it&#10;&#10;Description automatically generated">
            <a:extLst>
              <a:ext uri="{FF2B5EF4-FFF2-40B4-BE49-F238E27FC236}">
                <a16:creationId xmlns:a16="http://schemas.microsoft.com/office/drawing/2014/main" id="{CECE20AC-6CB4-80A4-D1FE-521B7BF85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5606" y="1270000"/>
            <a:ext cx="6265564" cy="364675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2F241E-B426-5B59-90DE-FC1A9CF8FC4A}"/>
              </a:ext>
            </a:extLst>
          </p:cNvPr>
          <p:cNvSpPr txBox="1"/>
          <p:nvPr/>
        </p:nvSpPr>
        <p:spPr>
          <a:xfrm>
            <a:off x="1336211" y="5315544"/>
            <a:ext cx="8268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Pwyntiau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allweddol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byddwch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mynd</a:t>
            </a:r>
            <a:r>
              <a:rPr lang="en-GB" sz="2800" b="1" dirty="0">
                <a:solidFill>
                  <a:schemeClr val="bg1"/>
                </a:solidFill>
              </a:rPr>
              <a:t> gyda chi</a:t>
            </a:r>
          </a:p>
        </p:txBody>
      </p:sp>
    </p:spTree>
    <p:extLst>
      <p:ext uri="{BB962C8B-B14F-4D97-AF65-F5344CB8AC3E}">
        <p14:creationId xmlns:p14="http://schemas.microsoft.com/office/powerpoint/2010/main" val="34477825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1457980-1D0B-4CA6-B03E-CEB11D285C9A}">
  <we:reference id="wa200005638" version="1.0.0.0" store="en-GB" storeType="OMEX"/>
  <we:alternateReferences>
    <we:reference id="wa200005638" version="1.0.0.0" store="WA200005638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4" ma:contentTypeDescription="Create a new document." ma:contentTypeScope="" ma:versionID="df52c0aa2c6a60584361d9fff55da31e">
  <xsd:schema xmlns:xsd="http://www.w3.org/2001/XMLSchema" xmlns:xs="http://www.w3.org/2001/XMLSchema" xmlns:p="http://schemas.microsoft.com/office/2006/metadata/properties" xmlns:ns2="dcf2d481-bf9c-4498-89f4-bdd4c3393803" targetNamespace="http://schemas.microsoft.com/office/2006/metadata/properties" ma:root="true" ma:fieldsID="013a6eebc03c9a26410206ed4df7090c" ns2:_="">
    <xsd:import namespace="dcf2d481-bf9c-4498-89f4-bdd4c33938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25C6E9A-54C6-4465-A1A0-3ACECA6BA3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4AB5F9-1AB9-4618-8FE0-2D5A0B7711C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523F056-CB48-43BA-9471-4C79AC268A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f2d481-bf9c-4498-89f4-bdd4c33938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550</TotalTime>
  <Words>2419</Words>
  <Application>Microsoft Office PowerPoint</Application>
  <PresentationFormat>Widescreen</PresentationFormat>
  <Paragraphs>249</Paragraphs>
  <Slides>33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ＭＳ Ｐゴシック</vt:lpstr>
      <vt:lpstr>Arial</vt:lpstr>
      <vt:lpstr>Calibri</vt:lpstr>
      <vt:lpstr>Trebuchet MS</vt:lpstr>
      <vt:lpstr>Wingdings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Gorolwg sesiwn Session overview</vt:lpstr>
      <vt:lpstr>Aseiniad                         Assignment</vt:lpstr>
      <vt:lpstr>Grid GED   /  KWL Grid</vt:lpstr>
      <vt:lpstr>PowerPoint Presentation</vt:lpstr>
      <vt:lpstr>Testun penodol mewn addysg Specific development in education </vt:lpstr>
      <vt:lpstr>Dwyieithrwydd yng Nghymru Bilingualism in Wales</vt:lpstr>
      <vt:lpstr>Cronoleg datblygiadau allweddol yn addysg Chronology of key developments in education </vt:lpstr>
      <vt:lpstr>Cronoleg datblygiadau allweddol yn addysg Chronology of key education developments</vt:lpstr>
      <vt:lpstr> Brâd y Llyfrau Gleision    1847   Treachery of the Blue Books     1847</vt:lpstr>
      <vt:lpstr>Brâd y Llyfrau Gleision 1847 Treachery of the Blue Books 1847</vt:lpstr>
      <vt:lpstr> Brâd y Llyfrau Gleision 1847      Treachery of the Blue Books  1847</vt:lpstr>
      <vt:lpstr> Brâd y Llyfrau Gleision        Treachery of the Blue  Books                           </vt:lpstr>
      <vt:lpstr>Natur ddadleuol datblygiadau addysgol Contested nature of educational developments</vt:lpstr>
      <vt:lpstr>Natur dadleuol datblygiadau addysgol Contested nature of national developments in education</vt:lpstr>
      <vt:lpstr>Datblygiad addysg yng Nghymru The development of education in Wales</vt:lpstr>
      <vt:lpstr>Digwyddiadau allweddol Key developments </vt:lpstr>
      <vt:lpstr>Datblygiadau allweddol Key developments</vt:lpstr>
      <vt:lpstr>Datblygiad addysg yng Nghymru The development of education in Wales</vt:lpstr>
      <vt:lpstr>Deddf Diwygio Addysg 1988 1988 Education Reform Act </vt:lpstr>
      <vt:lpstr>Effaith datganoli ar addysg yng Nghymru Effect of devolution on education in Wales</vt:lpstr>
      <vt:lpstr>Effaith datganoli ar addysg yng Nghymru Effect of devolution on education in Wales</vt:lpstr>
      <vt:lpstr>Effaith datganoli ar addysg yng Nghymru Effect of devolution on education in Wales</vt:lpstr>
      <vt:lpstr>Addysg Ddwyieithog Bilingual Education</vt:lpstr>
      <vt:lpstr>Tasgau grŵp/ Group tasks</vt:lpstr>
      <vt:lpstr>Gwerthusiad o Strategaeth Addysg Cyfrwng Cymraeg 2010 (Llywodraeth Cymru, 2016) Welsh Medium Education Strategy 2010 Evaluation (Welsh Government, 2016) </vt:lpstr>
      <vt:lpstr>Tasgau grŵp/ Group tasks</vt:lpstr>
      <vt:lpstr>Tasgau grŵp/ Group tasks Pam fod addysg Gymraeg weithiau yn destun dadleuol? Why is Welsh education sometimes a contested issue? </vt:lpstr>
      <vt:lpstr>Darllen ehangach Further reading</vt:lpstr>
      <vt:lpstr>Llyfryddiaeth / Bibliography</vt:lpstr>
      <vt:lpstr>Takeaways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76</cp:revision>
  <dcterms:created xsi:type="dcterms:W3CDTF">2019-06-11T15:19:39Z</dcterms:created>
  <dcterms:modified xsi:type="dcterms:W3CDTF">2024-12-04T21:08:20Z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</Properties>
</file>