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0"/>
  </p:notesMasterIdLst>
  <p:handoutMasterIdLst>
    <p:handoutMasterId r:id="rId21"/>
  </p:handoutMasterIdLst>
  <p:sldIdLst>
    <p:sldId id="474" r:id="rId4"/>
    <p:sldId id="475" r:id="rId5"/>
    <p:sldId id="498" r:id="rId6"/>
    <p:sldId id="532" r:id="rId7"/>
    <p:sldId id="542" r:id="rId8"/>
    <p:sldId id="531" r:id="rId9"/>
    <p:sldId id="460" r:id="rId10"/>
    <p:sldId id="537" r:id="rId11"/>
    <p:sldId id="538" r:id="rId12"/>
    <p:sldId id="543" r:id="rId13"/>
    <p:sldId id="286" r:id="rId14"/>
    <p:sldId id="544" r:id="rId15"/>
    <p:sldId id="545" r:id="rId16"/>
    <p:sldId id="450" r:id="rId17"/>
    <p:sldId id="535" r:id="rId18"/>
    <p:sldId id="536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42CD5"/>
    <a:srgbClr val="FFDCE9"/>
    <a:srgbClr val="A6FFB2"/>
    <a:srgbClr val="FFA3FA"/>
    <a:srgbClr val="D9F3CB"/>
    <a:srgbClr val="FDFFB9"/>
    <a:srgbClr val="F5FF41"/>
    <a:srgbClr val="F3F08A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61"/>
    <p:restoredTop sz="95940" autoAdjust="0"/>
  </p:normalViewPr>
  <p:slideViewPr>
    <p:cSldViewPr snapToGrid="0" snapToObjects="1">
      <p:cViewPr varScale="1">
        <p:scale>
          <a:sx n="142" d="100"/>
          <a:sy n="142" d="100"/>
        </p:scale>
        <p:origin x="176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6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250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734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18/11/20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12A9E-41FC-483B-8F76-822C7EABC03D}" type="datetime1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12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BEE8-1F52-B642-B999-908B45A5AA42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4C35B-7CAB-154F-AE23-9C71FBA08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9081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  <p:sldLayoutId id="2147484121" r:id="rId22"/>
    <p:sldLayoutId id="2147484122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26" Type="http://schemas.openxmlformats.org/officeDocument/2006/relationships/notesSlide" Target="../notesSlides/notesSlide3.xml"/><Relationship Id="rId3" Type="http://schemas.microsoft.com/office/2007/relationships/media" Target="../media/media2.m4a"/><Relationship Id="rId21" Type="http://schemas.microsoft.com/office/2007/relationships/media" Target="../media/media11.m4a"/><Relationship Id="rId34" Type="http://schemas.openxmlformats.org/officeDocument/2006/relationships/image" Target="../media/image16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5" Type="http://schemas.openxmlformats.org/officeDocument/2006/relationships/slideLayout" Target="../slideLayouts/slideLayout30.xml"/><Relationship Id="rId33" Type="http://schemas.openxmlformats.org/officeDocument/2006/relationships/image" Target="../media/image15.png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audio" Target="../media/media10.m4a"/><Relationship Id="rId29" Type="http://schemas.openxmlformats.org/officeDocument/2006/relationships/image" Target="../media/image11.tiff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24" Type="http://schemas.openxmlformats.org/officeDocument/2006/relationships/audio" Target="../media/media12.m4a"/><Relationship Id="rId32" Type="http://schemas.openxmlformats.org/officeDocument/2006/relationships/image" Target="../media/image14.tiff"/><Relationship Id="rId5" Type="http://schemas.microsoft.com/office/2007/relationships/media" Target="../media/media3.m4a"/><Relationship Id="rId15" Type="http://schemas.microsoft.com/office/2007/relationships/media" Target="../media/media8.m4a"/><Relationship Id="rId23" Type="http://schemas.microsoft.com/office/2007/relationships/media" Target="../media/media12.m4a"/><Relationship Id="rId28" Type="http://schemas.openxmlformats.org/officeDocument/2006/relationships/image" Target="../media/image10.png"/><Relationship Id="rId10" Type="http://schemas.openxmlformats.org/officeDocument/2006/relationships/audio" Target="../media/media5.m4a"/><Relationship Id="rId19" Type="http://schemas.microsoft.com/office/2007/relationships/media" Target="../media/media10.m4a"/><Relationship Id="rId31" Type="http://schemas.openxmlformats.org/officeDocument/2006/relationships/image" Target="../media/image13.tiff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Relationship Id="rId22" Type="http://schemas.openxmlformats.org/officeDocument/2006/relationships/audio" Target="../media/media11.m4a"/><Relationship Id="rId27" Type="http://schemas.openxmlformats.org/officeDocument/2006/relationships/hyperlink" Target="https://www.youtube.com/watch?v=A-fs5JB_b7E" TargetMode="External"/><Relationship Id="rId30" Type="http://schemas.openxmlformats.org/officeDocument/2006/relationships/image" Target="../media/image12.tiff"/><Relationship Id="rId35" Type="http://schemas.openxmlformats.org/officeDocument/2006/relationships/image" Target="../media/image17.tiff"/><Relationship Id="rId8" Type="http://schemas.openxmlformats.org/officeDocument/2006/relationships/audio" Target="../media/media4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17.tiff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png"/><Relationship Id="rId5" Type="http://schemas.openxmlformats.org/officeDocument/2006/relationships/image" Target="../media/image18.tiff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2.tiff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hyperlink" Target="https://youtu.be/qaiQ_t8Bt40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.tiff"/><Relationship Id="rId5" Type="http://schemas.openxmlformats.org/officeDocument/2006/relationships/image" Target="../media/image22.png"/><Relationship Id="rId4" Type="http://schemas.openxmlformats.org/officeDocument/2006/relationships/hyperlink" Target="https://www.youtube.com/watch?v=pyCzacjMtls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media18.m4a"/><Relationship Id="rId13" Type="http://schemas.openxmlformats.org/officeDocument/2006/relationships/slideLayout" Target="../slideLayouts/slideLayout24.xml"/><Relationship Id="rId18" Type="http://schemas.openxmlformats.org/officeDocument/2006/relationships/image" Target="../media/image27.tiff"/><Relationship Id="rId3" Type="http://schemas.microsoft.com/office/2007/relationships/media" Target="../media/media16.m4a"/><Relationship Id="rId21" Type="http://schemas.openxmlformats.org/officeDocument/2006/relationships/image" Target="../media/image15.png"/><Relationship Id="rId7" Type="http://schemas.microsoft.com/office/2007/relationships/media" Target="../media/media18.m4a"/><Relationship Id="rId12" Type="http://schemas.openxmlformats.org/officeDocument/2006/relationships/audio" Target="../media/media20.m4a"/><Relationship Id="rId17" Type="http://schemas.openxmlformats.org/officeDocument/2006/relationships/image" Target="../media/image26.tiff"/><Relationship Id="rId2" Type="http://schemas.openxmlformats.org/officeDocument/2006/relationships/audio" Target="../media/media15.m4a"/><Relationship Id="rId16" Type="http://schemas.openxmlformats.org/officeDocument/2006/relationships/image" Target="../media/image25.tiff"/><Relationship Id="rId20" Type="http://schemas.openxmlformats.org/officeDocument/2006/relationships/image" Target="../media/image29.tiff"/><Relationship Id="rId1" Type="http://schemas.microsoft.com/office/2007/relationships/media" Target="../media/media15.m4a"/><Relationship Id="rId6" Type="http://schemas.openxmlformats.org/officeDocument/2006/relationships/audio" Target="../media/media17.m4a"/><Relationship Id="rId11" Type="http://schemas.microsoft.com/office/2007/relationships/media" Target="../media/media20.m4a"/><Relationship Id="rId5" Type="http://schemas.microsoft.com/office/2007/relationships/media" Target="../media/media17.m4a"/><Relationship Id="rId15" Type="http://schemas.openxmlformats.org/officeDocument/2006/relationships/image" Target="../media/image24.tiff"/><Relationship Id="rId10" Type="http://schemas.openxmlformats.org/officeDocument/2006/relationships/audio" Target="../media/media19.m4a"/><Relationship Id="rId19" Type="http://schemas.openxmlformats.org/officeDocument/2006/relationships/image" Target="../media/image28.tiff"/><Relationship Id="rId4" Type="http://schemas.openxmlformats.org/officeDocument/2006/relationships/audio" Target="../media/media16.m4a"/><Relationship Id="rId9" Type="http://schemas.microsoft.com/office/2007/relationships/media" Target="../media/media19.m4a"/><Relationship Id="rId14" Type="http://schemas.openxmlformats.org/officeDocument/2006/relationships/image" Target="../media/image23.tiff"/><Relationship Id="rId22" Type="http://schemas.openxmlformats.org/officeDocument/2006/relationships/image" Target="../media/image17.tif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tiff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hyperlink" Target="https://cyw.cymru/en/games/create-with-cyw/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youtube.com/watch?v=qySdoH0uvmc" TargetMode="External"/><Relationship Id="rId5" Type="http://schemas.openxmlformats.org/officeDocument/2006/relationships/image" Target="../media/image31.png"/><Relationship Id="rId10" Type="http://schemas.openxmlformats.org/officeDocument/2006/relationships/image" Target="../media/image33.png"/><Relationship Id="rId4" Type="http://schemas.openxmlformats.org/officeDocument/2006/relationships/hyperlink" Target="https://www.s4c.cymru/en/cyw/grown-ups/post/19365/new-byd-cyw-app/" TargetMode="External"/><Relationship Id="rId9" Type="http://schemas.openxmlformats.org/officeDocument/2006/relationships/image" Target="../media/image29.tif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37.tiff"/><Relationship Id="rId5" Type="http://schemas.openxmlformats.org/officeDocument/2006/relationships/image" Target="../media/image36.tiff"/><Relationship Id="rId4" Type="http://schemas.openxmlformats.org/officeDocument/2006/relationships/image" Target="../media/image35.tif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40.tiff"/><Relationship Id="rId5" Type="http://schemas.openxmlformats.org/officeDocument/2006/relationships/image" Target="../media/image39.tiff"/><Relationship Id="rId4" Type="http://schemas.openxmlformats.org/officeDocument/2006/relationships/image" Target="../media/image38.tif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15.png"/><Relationship Id="rId3" Type="http://schemas.microsoft.com/office/2007/relationships/media" Target="../media/media22.m4a"/><Relationship Id="rId7" Type="http://schemas.openxmlformats.org/officeDocument/2006/relationships/slideLayout" Target="../slideLayouts/slideLayout30.xml"/><Relationship Id="rId12" Type="http://schemas.openxmlformats.org/officeDocument/2006/relationships/image" Target="../media/image43.tiff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audio" Target="../media/media23.m4a"/><Relationship Id="rId11" Type="http://schemas.openxmlformats.org/officeDocument/2006/relationships/image" Target="../media/image42.tiff"/><Relationship Id="rId5" Type="http://schemas.microsoft.com/office/2007/relationships/media" Target="../media/media23.m4a"/><Relationship Id="rId10" Type="http://schemas.openxmlformats.org/officeDocument/2006/relationships/image" Target="../media/image41.tiff"/><Relationship Id="rId4" Type="http://schemas.openxmlformats.org/officeDocument/2006/relationships/audio" Target="../media/media22.m4a"/><Relationship Id="rId9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10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19.11.2020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10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Describing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Lliwiau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Colours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Ansoddeiriau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Adjectives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Disgrifio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Describing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164376" y="2903431"/>
            <a:ext cx="4457700" cy="41118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08030E-610F-A64C-BC3A-A267129F8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324" y="1811240"/>
            <a:ext cx="8723550" cy="3640460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577296" y="1826498"/>
            <a:ext cx="2540904" cy="1516365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333130" y="318938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DFF341-68D3-0A4F-B32C-0A5E370019F3}"/>
              </a:ext>
            </a:extLst>
          </p:cNvPr>
          <p:cNvSpPr txBox="1"/>
          <p:nvPr/>
        </p:nvSpPr>
        <p:spPr>
          <a:xfrm>
            <a:off x="7333130" y="2503321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CCC662-22F6-0B46-89A3-A126B27AC928}"/>
              </a:ext>
            </a:extLst>
          </p:cNvPr>
          <p:cNvSpPr txBox="1"/>
          <p:nvPr/>
        </p:nvSpPr>
        <p:spPr>
          <a:xfrm>
            <a:off x="7333129" y="3875605"/>
            <a:ext cx="4571999" cy="40011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endParaRPr lang="en-US" sz="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3D0811-5524-4743-8689-163D6B85E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029691" y="1720769"/>
            <a:ext cx="6883077" cy="34415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CC9680-9BA2-874F-A7F1-124103B51A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 flipV="1">
            <a:off x="-1698586" y="1698585"/>
            <a:ext cx="6883077" cy="3485908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9E1A236C-25D2-0B4E-9752-8AA006C7628A}"/>
              </a:ext>
            </a:extLst>
          </p:cNvPr>
          <p:cNvSpPr txBox="1">
            <a:spLocks/>
          </p:cNvSpPr>
          <p:nvPr/>
        </p:nvSpPr>
        <p:spPr>
          <a:xfrm>
            <a:off x="0" y="213743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  <a:p>
            <a:pPr algn="ctr"/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Describing</a:t>
            </a:r>
          </a:p>
        </p:txBody>
      </p:sp>
    </p:spTree>
    <p:extLst>
      <p:ext uri="{BB962C8B-B14F-4D97-AF65-F5344CB8AC3E}">
        <p14:creationId xmlns:p14="http://schemas.microsoft.com/office/powerpoint/2010/main" val="1105872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44756" y="891606"/>
            <a:ext cx="4372706" cy="571201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Beth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       (What are these?)</a:t>
            </a:r>
          </a:p>
          <a:p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yfr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17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book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ymeriad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</a:t>
            </a:r>
            <a:r>
              <a:rPr lang="en-GB" sz="17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en-GB" sz="17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character is it?)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anifail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sort of animal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stori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story is it?)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it…?)       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/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           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Weithiau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7059" y="286331"/>
            <a:ext cx="2825362" cy="590467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sz="1700" dirty="0">
              <a:solidFill>
                <a:prstClr val="black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does he/she feel?)</a:t>
            </a:r>
          </a:p>
          <a:p>
            <a:pPr lvl="0"/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</a:t>
            </a:r>
            <a:r>
              <a:rPr lang="en-GB" sz="17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do they feel?)</a:t>
            </a:r>
          </a:p>
          <a:p>
            <a:pPr lvl="0"/>
            <a:endParaRPr lang="en-GB" sz="1700" i="1" dirty="0">
              <a:solidFill>
                <a:prstClr val="black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prstClr val="black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(He/she feels…)</a:t>
            </a:r>
            <a:endParaRPr lang="en-GB" sz="17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teimlo’n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 feel…)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happy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yffrous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excited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odlon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contented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siriol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cheerful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linedig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rist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rac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angry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iflas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bored/miserable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siomedig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disappointed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alch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glad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7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lonely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5471164" y="94705"/>
            <a:ext cx="3558688" cy="3898754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(it’s…)</a:t>
            </a:r>
          </a:p>
          <a:p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17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 </a:t>
            </a:r>
            <a:r>
              <a:rPr lang="en-GB" sz="17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(they’re…)</a:t>
            </a:r>
          </a:p>
          <a:p>
            <a:endParaRPr lang="en-GB" sz="17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iddorol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(interesting)</a:t>
            </a:r>
          </a:p>
          <a:p>
            <a:r>
              <a:rPr lang="en-GB" sz="1600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good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excellent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hyfryd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lovely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arbennig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special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ofnadwy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terrible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annwyl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dear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irion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silly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swil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(shy)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fflwfflyd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(fluffy)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flewog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(hairy / long haired</a:t>
            </a:r>
            <a:r>
              <a:rPr lang="en-GB" sz="17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endParaRPr lang="en-GB" sz="17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5-Point Star 11"/>
          <p:cNvSpPr/>
          <p:nvPr/>
        </p:nvSpPr>
        <p:spPr>
          <a:xfrm rot="20847772">
            <a:off x="10847302" y="5533627"/>
            <a:ext cx="1180241" cy="1082191"/>
          </a:xfrm>
          <a:prstGeom prst="star5">
            <a:avLst>
              <a:gd name="adj" fmla="val 11322"/>
              <a:gd name="hf" fmla="val 105146"/>
              <a:gd name="vf" fmla="val 11055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5-Point Star 12"/>
          <p:cNvSpPr/>
          <p:nvPr/>
        </p:nvSpPr>
        <p:spPr>
          <a:xfrm rot="20847772">
            <a:off x="8054296" y="1752931"/>
            <a:ext cx="1087827" cy="944967"/>
          </a:xfrm>
          <a:prstGeom prst="star5">
            <a:avLst>
              <a:gd name="adj" fmla="val 12805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5-Point Star 13"/>
          <p:cNvSpPr/>
          <p:nvPr/>
        </p:nvSpPr>
        <p:spPr>
          <a:xfrm rot="20847772">
            <a:off x="3236536" y="1796930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2660" y="3697775"/>
            <a:ext cx="909524" cy="90952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09" y="3697775"/>
            <a:ext cx="1094852" cy="1094852"/>
          </a:xfrm>
          <a:prstGeom prst="rect">
            <a:avLst/>
          </a:prstGeom>
        </p:spPr>
      </p:pic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5</a:t>
            </a:fld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3D69B35C-1A69-414F-9C2A-E4721012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24" name="Title 6">
            <a:extLst>
              <a:ext uri="{FF2B5EF4-FFF2-40B4-BE49-F238E27FC236}">
                <a16:creationId xmlns:a16="http://schemas.microsoft.com/office/drawing/2014/main" id="{4FF2CC80-111E-BB42-B0B2-0D383735E149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786D5716-0CEF-8F42-A87D-100D19F6C7F7}"/>
              </a:ext>
            </a:extLst>
          </p:cNvPr>
          <p:cNvSpPr/>
          <p:nvPr/>
        </p:nvSpPr>
        <p:spPr>
          <a:xfrm>
            <a:off x="5546121" y="3861079"/>
            <a:ext cx="3495305" cy="2944707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awr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(big)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small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long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al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tall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fyr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short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ew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enau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thin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yflym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fast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araf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</a:t>
            </a:r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slow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)</a:t>
            </a:r>
          </a:p>
          <a:p>
            <a:r>
              <a:rPr lang="en-GB" sz="1600" b="1" dirty="0" err="1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ryf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(strong)</a:t>
            </a:r>
          </a:p>
          <a:p>
            <a:r>
              <a:rPr lang="en-GB" sz="1600" b="1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</a:t>
            </a:r>
            <a:r>
              <a:rPr lang="en-GB" sz="16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an (weak)</a:t>
            </a: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0508" y="4517251"/>
            <a:ext cx="1611268" cy="1611268"/>
          </a:xfrm>
          <a:prstGeom prst="rect">
            <a:avLst/>
          </a:prstGeom>
        </p:spPr>
      </p:pic>
      <p:sp>
        <p:nvSpPr>
          <p:cNvPr id="23" name="5-Point Star 22">
            <a:extLst>
              <a:ext uri="{FF2B5EF4-FFF2-40B4-BE49-F238E27FC236}">
                <a16:creationId xmlns:a16="http://schemas.microsoft.com/office/drawing/2014/main" id="{FE00746B-9397-0544-AB9C-E0C61084BC63}"/>
              </a:ext>
            </a:extLst>
          </p:cNvPr>
          <p:cNvSpPr/>
          <p:nvPr/>
        </p:nvSpPr>
        <p:spPr>
          <a:xfrm rot="20847772">
            <a:off x="4626808" y="53990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B94AC-A200-7147-BBC8-094F9ACECB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5996" y="1296090"/>
            <a:ext cx="1076878" cy="374207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5CBCBD2-9F58-6C49-BB4F-5289D414ED3E}"/>
              </a:ext>
            </a:extLst>
          </p:cNvPr>
          <p:cNvCxnSpPr>
            <a:cxnSpLocks/>
          </p:cNvCxnSpPr>
          <p:nvPr/>
        </p:nvCxnSpPr>
        <p:spPr>
          <a:xfrm>
            <a:off x="4916911" y="1787748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712CFB-9946-774B-8491-D134D03A9BF5}"/>
              </a:ext>
            </a:extLst>
          </p:cNvPr>
          <p:cNvCxnSpPr>
            <a:cxnSpLocks/>
          </p:cNvCxnSpPr>
          <p:nvPr/>
        </p:nvCxnSpPr>
        <p:spPr>
          <a:xfrm>
            <a:off x="4895320" y="2926266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0611D2-2AF8-D04C-A5E1-66B1C795E71F}"/>
              </a:ext>
            </a:extLst>
          </p:cNvPr>
          <p:cNvCxnSpPr>
            <a:cxnSpLocks/>
          </p:cNvCxnSpPr>
          <p:nvPr/>
        </p:nvCxnSpPr>
        <p:spPr>
          <a:xfrm>
            <a:off x="4895319" y="4082688"/>
            <a:ext cx="783675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1524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DF57C9-29F8-2F44-AD28-22DB09ADE0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75" y="0"/>
            <a:ext cx="10202799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5C2734-4524-4543-B653-33A4CCC37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444078"/>
              </p:ext>
            </p:extLst>
          </p:nvPr>
        </p:nvGraphicFramePr>
        <p:xfrm>
          <a:off x="10590619" y="1539433"/>
          <a:ext cx="1356360" cy="50948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5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25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091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20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5272D12-8160-7446-B43B-ED10DEA1D0B8}"/>
              </a:ext>
            </a:extLst>
          </p:cNvPr>
          <p:cNvCxnSpPr>
            <a:cxnSpLocks/>
          </p:cNvCxnSpPr>
          <p:nvPr/>
        </p:nvCxnSpPr>
        <p:spPr>
          <a:xfrm>
            <a:off x="7338349" y="5359079"/>
            <a:ext cx="3252270" cy="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974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7"/>
            <a:extLst>
              <a:ext uri="{FF2B5EF4-FFF2-40B4-BE49-F238E27FC236}">
                <a16:creationId xmlns:a16="http://schemas.microsoft.com/office/drawing/2014/main" id="{9BE6A7FD-1838-C844-B2DC-104C22313C53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496" y="4895601"/>
            <a:ext cx="2039513" cy="106043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419B1FF-3D4B-0C4F-A037-43E97D462B19}"/>
              </a:ext>
            </a:extLst>
          </p:cNvPr>
          <p:cNvSpPr/>
          <p:nvPr/>
        </p:nvSpPr>
        <p:spPr>
          <a:xfrm>
            <a:off x="-244885" y="5659273"/>
            <a:ext cx="3406589" cy="838693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Cân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‘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Lliwiau’r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Enfys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708024-2878-614B-9437-0BDC8BC879DC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177307" y="1198362"/>
            <a:ext cx="7115691" cy="3546551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0CE183-4F8F-A048-B715-AAC6EDB004FF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1089" t="77438" r="25114" b="1296"/>
          <a:stretch/>
        </p:blipFill>
        <p:spPr>
          <a:xfrm>
            <a:off x="7667215" y="2631236"/>
            <a:ext cx="1121906" cy="10025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8F80EF-64A6-754F-B742-8E6AC4E59F67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52161" r="24940" b="73148"/>
          <a:stretch/>
        </p:blipFill>
        <p:spPr>
          <a:xfrm>
            <a:off x="6146744" y="4846092"/>
            <a:ext cx="926434" cy="10863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B64FA1-4196-004E-BC3D-FD3CCF769F3E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26194" t="47206" r="49502" b="24165"/>
          <a:stretch/>
        </p:blipFill>
        <p:spPr>
          <a:xfrm>
            <a:off x="7582126" y="5373597"/>
            <a:ext cx="846130" cy="9966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94091-61FE-C74D-A58F-FA8D5B88EFD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25603" t="25827" r="49080" b="48921"/>
          <a:stretch/>
        </p:blipFill>
        <p:spPr>
          <a:xfrm>
            <a:off x="9243207" y="2487234"/>
            <a:ext cx="934451" cy="9320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D8FFAC-92B6-CE4F-987A-BA8C7A9D48D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72101" t="24195" b="51169"/>
          <a:stretch/>
        </p:blipFill>
        <p:spPr>
          <a:xfrm>
            <a:off x="9417613" y="5205312"/>
            <a:ext cx="1203590" cy="106281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774D0B-3DBE-7B4A-B4B2-80FE5CCA1D2A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t="23177" r="72286" b="49660"/>
          <a:stretch/>
        </p:blipFill>
        <p:spPr>
          <a:xfrm>
            <a:off x="9578852" y="1017278"/>
            <a:ext cx="1021134" cy="1000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5E69A1-F994-AA47-892C-FAE1F081F4FC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7410191" y="1057703"/>
            <a:ext cx="1420475" cy="8545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51D8B2-68A9-4349-B717-78219D83A0BF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4590134" y="4805135"/>
            <a:ext cx="1265439" cy="143257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1A7B591-D45F-8547-9B4E-8E135D6B2AB0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721" t="76085" r="75513" b="1341"/>
          <a:stretch/>
        </p:blipFill>
        <p:spPr>
          <a:xfrm>
            <a:off x="9720941" y="3786125"/>
            <a:ext cx="908252" cy="862707"/>
          </a:xfrm>
          <a:prstGeom prst="rect">
            <a:avLst/>
          </a:prstGeom>
        </p:spPr>
      </p:pic>
      <p:pic>
        <p:nvPicPr>
          <p:cNvPr id="18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73C7BF75-506F-4645-9A82-DEF713E5B1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471437" y="3330293"/>
            <a:ext cx="697854" cy="697854"/>
          </a:xfrm>
          <a:prstGeom prst="rect">
            <a:avLst/>
          </a:prstGeom>
          <a:ln w="88900" cap="sq" cmpd="thickThin">
            <a:solidFill>
              <a:srgbClr val="FFA3FA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9" name="Maes Yr Awel">
            <a:hlinkClick r:id="" action="ppaction://media"/>
            <a:extLst>
              <a:ext uri="{FF2B5EF4-FFF2-40B4-BE49-F238E27FC236}">
                <a16:creationId xmlns:a16="http://schemas.microsoft.com/office/drawing/2014/main" id="{C58993F1-5751-E241-9EDA-195C163CF11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359994" y="5086751"/>
            <a:ext cx="572522" cy="572522"/>
          </a:xfrm>
          <a:prstGeom prst="rect">
            <a:avLst/>
          </a:prstGeom>
          <a:ln w="88900" cap="sq" cmpd="thickThin">
            <a:solidFill>
              <a:srgbClr val="FFFF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" name="Maes Yr Awel 2">
            <a:hlinkClick r:id="" action="ppaction://media"/>
            <a:extLst>
              <a:ext uri="{FF2B5EF4-FFF2-40B4-BE49-F238E27FC236}">
                <a16:creationId xmlns:a16="http://schemas.microsoft.com/office/drawing/2014/main" id="{4CB972C1-31D3-124B-A865-98B1F17D3BC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7934790" y="306726"/>
            <a:ext cx="409467" cy="409467"/>
          </a:xfrm>
          <a:prstGeom prst="rect">
            <a:avLst/>
          </a:prstGeom>
          <a:solidFill>
            <a:schemeClr val="bg1"/>
          </a:solidFill>
          <a:ln w="88900" cap="sq" cmpd="thickThin">
            <a:solidFill>
              <a:srgbClr val="92D05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AF2C720-4E38-C34E-A354-4CAE3DD9EFDA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73864" t="2863" r="24" b="77266"/>
          <a:stretch/>
        </p:blipFill>
        <p:spPr>
          <a:xfrm>
            <a:off x="8057706" y="4115509"/>
            <a:ext cx="1114210" cy="84786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C47BAC5-F8DC-4643-A913-FD83C9DEB9FF}"/>
              </a:ext>
            </a:extLst>
          </p:cNvPr>
          <p:cNvSpPr/>
          <p:nvPr/>
        </p:nvSpPr>
        <p:spPr>
          <a:xfrm>
            <a:off x="4252886" y="6219979"/>
            <a:ext cx="1883931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dyn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eira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F21ECE4-7618-9749-BD39-1268D1E51229}"/>
              </a:ext>
            </a:extLst>
          </p:cNvPr>
          <p:cNvSpPr/>
          <p:nvPr/>
        </p:nvSpPr>
        <p:spPr>
          <a:xfrm>
            <a:off x="7613942" y="4861772"/>
            <a:ext cx="1883931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ciwi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A69586E-BB17-E449-8596-9F3D5206A84F}"/>
              </a:ext>
            </a:extLst>
          </p:cNvPr>
          <p:cNvSpPr/>
          <p:nvPr/>
        </p:nvSpPr>
        <p:spPr>
          <a:xfrm>
            <a:off x="5888561" y="5961701"/>
            <a:ext cx="143532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afal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11DCA74-BA98-0845-BE57-7E9986905E18}"/>
              </a:ext>
            </a:extLst>
          </p:cNvPr>
          <p:cNvSpPr/>
          <p:nvPr/>
        </p:nvSpPr>
        <p:spPr>
          <a:xfrm>
            <a:off x="7673131" y="6318829"/>
            <a:ext cx="188318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grawnwin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A1EDB420-3C9C-B44D-86F0-448A8284A0F5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10972358" y="2248765"/>
            <a:ext cx="1142208" cy="3826816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F2511561-9B4C-FC46-B455-8214C68F6660}"/>
              </a:ext>
            </a:extLst>
          </p:cNvPr>
          <p:cNvSpPr/>
          <p:nvPr/>
        </p:nvSpPr>
        <p:spPr>
          <a:xfrm>
            <a:off x="9782900" y="6253793"/>
            <a:ext cx="192500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bananas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5A632A0-6172-F440-A67D-E2DF5C3718CC}"/>
              </a:ext>
            </a:extLst>
          </p:cNvPr>
          <p:cNvSpPr/>
          <p:nvPr/>
        </p:nvSpPr>
        <p:spPr>
          <a:xfrm>
            <a:off x="9514063" y="4641271"/>
            <a:ext cx="143532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eirinen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BB8F3D-6EAD-FD41-ACA2-BA995D2B6FEC}"/>
              </a:ext>
            </a:extLst>
          </p:cNvPr>
          <p:cNvSpPr/>
          <p:nvPr/>
        </p:nvSpPr>
        <p:spPr>
          <a:xfrm>
            <a:off x="7522013" y="3582016"/>
            <a:ext cx="143532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pinafal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550CEA3-8436-8047-AC26-681B874AE0F4}"/>
              </a:ext>
            </a:extLst>
          </p:cNvPr>
          <p:cNvSpPr/>
          <p:nvPr/>
        </p:nvSpPr>
        <p:spPr>
          <a:xfrm>
            <a:off x="7603954" y="1871127"/>
            <a:ext cx="160080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esgidiau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FFA1F35-083C-EB42-8FFB-49B2A4406359}"/>
              </a:ext>
            </a:extLst>
          </p:cNvPr>
          <p:cNvSpPr/>
          <p:nvPr/>
        </p:nvSpPr>
        <p:spPr>
          <a:xfrm>
            <a:off x="8972493" y="3319910"/>
            <a:ext cx="143532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oren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AF3F878-9AAE-204C-8ACD-A1C655B6DF56}"/>
              </a:ext>
            </a:extLst>
          </p:cNvPr>
          <p:cNvSpPr/>
          <p:nvPr/>
        </p:nvSpPr>
        <p:spPr>
          <a:xfrm>
            <a:off x="9432233" y="1895930"/>
            <a:ext cx="160080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ceirios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pic>
        <p:nvPicPr>
          <p:cNvPr id="34" name="Maes Yr Awel 3">
            <a:hlinkClick r:id="" action="ppaction://media"/>
            <a:extLst>
              <a:ext uri="{FF2B5EF4-FFF2-40B4-BE49-F238E27FC236}">
                <a16:creationId xmlns:a16="http://schemas.microsoft.com/office/drawing/2014/main" id="{CDA24F4F-B9AB-954A-90B4-376066A44332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7379983" y="1912207"/>
            <a:ext cx="387427" cy="38742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35" name="Maes Yr Awel 4">
            <a:hlinkClick r:id="" action="ppaction://media"/>
            <a:extLst>
              <a:ext uri="{FF2B5EF4-FFF2-40B4-BE49-F238E27FC236}">
                <a16:creationId xmlns:a16="http://schemas.microsoft.com/office/drawing/2014/main" id="{0CF146FB-1480-E84E-B37A-7E9E297FC208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9293829" y="1935286"/>
            <a:ext cx="396327" cy="396327"/>
          </a:xfrm>
          <a:prstGeom prst="rect">
            <a:avLst/>
          </a:prstGeom>
        </p:spPr>
      </p:pic>
      <p:pic>
        <p:nvPicPr>
          <p:cNvPr id="36" name="Maes Yr Awel 5">
            <a:hlinkClick r:id="" action="ppaction://media"/>
            <a:extLst>
              <a:ext uri="{FF2B5EF4-FFF2-40B4-BE49-F238E27FC236}">
                <a16:creationId xmlns:a16="http://schemas.microsoft.com/office/drawing/2014/main" id="{820D8D66-2057-464C-BC75-8F1902CD23F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7231746" y="3626396"/>
            <a:ext cx="443606" cy="443606"/>
          </a:xfrm>
          <a:prstGeom prst="rect">
            <a:avLst/>
          </a:prstGeom>
        </p:spPr>
      </p:pic>
      <p:pic>
        <p:nvPicPr>
          <p:cNvPr id="37" name="Maes Yr Awel 11">
            <a:hlinkClick r:id="" action="ppaction://media"/>
            <a:extLst>
              <a:ext uri="{FF2B5EF4-FFF2-40B4-BE49-F238E27FC236}">
                <a16:creationId xmlns:a16="http://schemas.microsoft.com/office/drawing/2014/main" id="{EE5328E2-3325-7D45-8425-E27093D5967F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7200441" y="6322918"/>
            <a:ext cx="454719" cy="454719"/>
          </a:xfrm>
          <a:prstGeom prst="rect">
            <a:avLst/>
          </a:prstGeom>
        </p:spPr>
      </p:pic>
      <p:pic>
        <p:nvPicPr>
          <p:cNvPr id="38" name="Maes Yr Awel 12">
            <a:hlinkClick r:id="" action="ppaction://media"/>
            <a:extLst>
              <a:ext uri="{FF2B5EF4-FFF2-40B4-BE49-F238E27FC236}">
                <a16:creationId xmlns:a16="http://schemas.microsoft.com/office/drawing/2014/main" id="{F4FBD7B2-E9AD-A847-90D6-A5E212EFBFAD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9659611" y="6316339"/>
            <a:ext cx="366211" cy="366211"/>
          </a:xfrm>
          <a:prstGeom prst="rect">
            <a:avLst/>
          </a:prstGeom>
        </p:spPr>
      </p:pic>
      <p:pic>
        <p:nvPicPr>
          <p:cNvPr id="39" name="Maes Yr Awel 9">
            <a:hlinkClick r:id="" action="ppaction://media"/>
            <a:extLst>
              <a:ext uri="{FF2B5EF4-FFF2-40B4-BE49-F238E27FC236}">
                <a16:creationId xmlns:a16="http://schemas.microsoft.com/office/drawing/2014/main" id="{476B97B2-277C-714C-B92D-DB981F2B7AE4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4037566" y="6233464"/>
            <a:ext cx="456306" cy="456306"/>
          </a:xfrm>
          <a:prstGeom prst="rect">
            <a:avLst/>
          </a:prstGeom>
        </p:spPr>
      </p:pic>
      <p:pic>
        <p:nvPicPr>
          <p:cNvPr id="40" name="Maes Yr Awel 10">
            <a:hlinkClick r:id="" action="ppaction://media"/>
            <a:extLst>
              <a:ext uri="{FF2B5EF4-FFF2-40B4-BE49-F238E27FC236}">
                <a16:creationId xmlns:a16="http://schemas.microsoft.com/office/drawing/2014/main" id="{7A810C50-16E0-0B44-816D-8F38119990BA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5962691" y="6032914"/>
            <a:ext cx="346126" cy="346126"/>
          </a:xfrm>
          <a:prstGeom prst="rect">
            <a:avLst/>
          </a:prstGeom>
        </p:spPr>
      </p:pic>
      <p:pic>
        <p:nvPicPr>
          <p:cNvPr id="41" name="Maes Yr Awel 7">
            <a:hlinkClick r:id="" action="ppaction://media"/>
            <a:extLst>
              <a:ext uri="{FF2B5EF4-FFF2-40B4-BE49-F238E27FC236}">
                <a16:creationId xmlns:a16="http://schemas.microsoft.com/office/drawing/2014/main" id="{FCB4EEBE-4B6B-4C4F-A675-27375C8E8EF2}"/>
              </a:ext>
            </a:extLst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7808921" y="4961787"/>
            <a:ext cx="337554" cy="337554"/>
          </a:xfrm>
          <a:prstGeom prst="rect">
            <a:avLst/>
          </a:prstGeom>
        </p:spPr>
      </p:pic>
      <p:pic>
        <p:nvPicPr>
          <p:cNvPr id="42" name="Maes Yr Awel 8">
            <a:hlinkClick r:id="" action="ppaction://media"/>
            <a:extLst>
              <a:ext uri="{FF2B5EF4-FFF2-40B4-BE49-F238E27FC236}">
                <a16:creationId xmlns:a16="http://schemas.microsoft.com/office/drawing/2014/main" id="{73BB7568-61A4-054D-B014-E8375F255C64}"/>
              </a:ext>
            </a:extLst>
          </p:cNvPr>
          <p:cNvPicPr>
            <a:picLocks noChangeAspect="1"/>
          </p:cNvPicPr>
          <p:nvPr>
            <a:audioFile r:link="rId24"/>
            <p:extLst>
              <p:ext uri="{DAA4B4D4-6D71-4841-9C94-3DE7FCFB9230}">
                <p14:media xmlns:p14="http://schemas.microsoft.com/office/powerpoint/2010/main" r:embed="rId23"/>
              </p:ext>
            </p:extLst>
          </p:nvPr>
        </p:nvPicPr>
        <p:blipFill>
          <a:blip r:embed="rId33"/>
          <a:stretch>
            <a:fillRect/>
          </a:stretch>
        </p:blipFill>
        <p:spPr>
          <a:xfrm>
            <a:off x="9355777" y="4694582"/>
            <a:ext cx="334379" cy="334379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FA1A83D-5DAA-DD4A-AAF8-B07F9BB83BE3}"/>
              </a:ext>
            </a:extLst>
          </p:cNvPr>
          <p:cNvSpPr/>
          <p:nvPr/>
        </p:nvSpPr>
        <p:spPr>
          <a:xfrm>
            <a:off x="4830579" y="104226"/>
            <a:ext cx="3009418" cy="838693"/>
          </a:xfrm>
          <a:prstGeom prst="rect">
            <a:avLst/>
          </a:prstGeom>
          <a:solidFill>
            <a:srgbClr val="D9F3CB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ydy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hwn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e’n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_______ .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D5C6B68-3C18-6C4E-989F-B2A674F3BB9D}"/>
              </a:ext>
            </a:extLst>
          </p:cNvPr>
          <p:cNvSpPr/>
          <p:nvPr/>
        </p:nvSpPr>
        <p:spPr>
          <a:xfrm>
            <a:off x="8477477" y="79606"/>
            <a:ext cx="3614206" cy="838693"/>
          </a:xfrm>
          <a:prstGeom prst="rect">
            <a:avLst/>
          </a:prstGeom>
          <a:solidFill>
            <a:srgbClr val="D9F3CB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ydy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rhain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Maen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nhw’n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_______ .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D6075225-5B14-5249-9D5B-E8A33710EFEE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10515079" y="595558"/>
            <a:ext cx="1825926" cy="182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77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8211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2514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9347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8" dur="4030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2420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6" dur="2720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0" dur="2564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4" dur="2920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8" dur="2609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2" dur="2200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6" dur="2118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0" dur="2872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10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10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 vol="80000">
                <p:cTn id="10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10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1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1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10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  <p:audio>
              <p:cMediaNode vol="80000">
                <p:cTn id="1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audio>
              <p:cMediaNode vol="80000">
                <p:cTn id="1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  <p:audio>
              <p:cMediaNode vol="80000">
                <p:cTn id="1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23E299C-5D22-6D4B-BBAD-FB84519C0D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42" t="3306" r="64516" b="67728"/>
          <a:stretch/>
        </p:blipFill>
        <p:spPr>
          <a:xfrm>
            <a:off x="705478" y="1655234"/>
            <a:ext cx="3613943" cy="152813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2CA4550-4105-1B41-8D73-81A41992E9A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820" t="68997" r="14171" b="7643"/>
          <a:stretch/>
        </p:blipFill>
        <p:spPr>
          <a:xfrm>
            <a:off x="5961880" y="3344876"/>
            <a:ext cx="3887365" cy="129279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31ADE83-9840-8E44-901C-AA383078132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94" t="36580" r="64368" b="34659"/>
          <a:stretch/>
        </p:blipFill>
        <p:spPr>
          <a:xfrm>
            <a:off x="751251" y="3398696"/>
            <a:ext cx="3568170" cy="154822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B18CC42-DD20-9844-880A-86E988DB723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359" t="37782" r="14657" b="38998"/>
          <a:stretch/>
        </p:blipFill>
        <p:spPr>
          <a:xfrm>
            <a:off x="5961880" y="1570642"/>
            <a:ext cx="3960720" cy="138972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1B3BACD-0139-254C-820F-7D6E779CA5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025" t="3697" r="16149" b="70269"/>
          <a:stretch/>
        </p:blipFill>
        <p:spPr>
          <a:xfrm>
            <a:off x="705478" y="5162251"/>
            <a:ext cx="3747516" cy="152791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81B9497-D5B7-0E4E-A6CA-12591006EA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08" t="71240" r="60712" b="4959"/>
          <a:stretch/>
        </p:blipFill>
        <p:spPr>
          <a:xfrm>
            <a:off x="5796702" y="5022182"/>
            <a:ext cx="5150906" cy="1621628"/>
          </a:xfrm>
          <a:prstGeom prst="rect">
            <a:avLst/>
          </a:prstGeom>
        </p:spPr>
      </p:pic>
      <p:pic>
        <p:nvPicPr>
          <p:cNvPr id="3" name="Maes Yr Awel 13">
            <a:hlinkClick r:id="" action="ppaction://media"/>
            <a:extLst>
              <a:ext uri="{FF2B5EF4-FFF2-40B4-BE49-F238E27FC236}">
                <a16:creationId xmlns:a16="http://schemas.microsoft.com/office/drawing/2014/main" id="{98CABC97-99B8-8344-B89E-9B4CBB13D7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04794" y="382176"/>
            <a:ext cx="812800" cy="812800"/>
          </a:xfrm>
          <a:prstGeom prst="rect">
            <a:avLst/>
          </a:prstGeom>
          <a:ln w="88900" cap="sq" cmpd="thickThin">
            <a:solidFill>
              <a:srgbClr val="92D05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911274-B172-404F-B56F-6AC610A2B546}"/>
              </a:ext>
            </a:extLst>
          </p:cNvPr>
          <p:cNvSpPr/>
          <p:nvPr/>
        </p:nvSpPr>
        <p:spPr>
          <a:xfrm>
            <a:off x="6438689" y="347440"/>
            <a:ext cx="5541108" cy="838693"/>
          </a:xfrm>
          <a:prstGeom prst="rect">
            <a:avLst/>
          </a:prstGeom>
          <a:solidFill>
            <a:srgbClr val="D9F3CB"/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Pa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liw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maen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nhw’n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wneud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Mae ____ a ____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____.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0C1223E-2056-5247-B1D3-5734070F3E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0015" y="603930"/>
            <a:ext cx="1825926" cy="182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90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277792" y="-907724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– </a:t>
            </a:r>
            <a:r>
              <a:rPr lang="en-US" sz="4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yr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4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4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/answers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C240E1-1C2F-7E45-AB63-1929EB3721F8}"/>
              </a:ext>
            </a:extLst>
          </p:cNvPr>
          <p:cNvSpPr/>
          <p:nvPr/>
        </p:nvSpPr>
        <p:spPr>
          <a:xfrm>
            <a:off x="3028708" y="1389257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du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llwyd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A3C39A1-4551-B246-9BEA-5897112162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807"/>
          <a:stretch/>
        </p:blipFill>
        <p:spPr>
          <a:xfrm>
            <a:off x="3149857" y="3803965"/>
            <a:ext cx="3106646" cy="30848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2AFC4C-5875-C341-B362-AF6F543DF3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362"/>
          <a:stretch/>
        </p:blipFill>
        <p:spPr>
          <a:xfrm>
            <a:off x="59550" y="996549"/>
            <a:ext cx="3248880" cy="319779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2F7F6AB-2013-1448-A3F2-953079F573F2}"/>
              </a:ext>
            </a:extLst>
          </p:cNvPr>
          <p:cNvSpPr/>
          <p:nvPr/>
        </p:nvSpPr>
        <p:spPr>
          <a:xfrm>
            <a:off x="3104077" y="2297201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porffor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5A5D06-B737-FA4C-AD85-0CFF5F9A606E}"/>
              </a:ext>
            </a:extLst>
          </p:cNvPr>
          <p:cNvSpPr/>
          <p:nvPr/>
        </p:nvSpPr>
        <p:spPr>
          <a:xfrm>
            <a:off x="3028708" y="3285721"/>
            <a:ext cx="8765895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brown 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B9B84F-F228-694D-8984-A84E18CDB3A8}"/>
              </a:ext>
            </a:extLst>
          </p:cNvPr>
          <p:cNvSpPr/>
          <p:nvPr/>
        </p:nvSpPr>
        <p:spPr>
          <a:xfrm>
            <a:off x="5918520" y="410981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oren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78215D-A2E2-9A49-A71A-4E2DDDE04738}"/>
              </a:ext>
            </a:extLst>
          </p:cNvPr>
          <p:cNvSpPr/>
          <p:nvPr/>
        </p:nvSpPr>
        <p:spPr>
          <a:xfrm>
            <a:off x="5779625" y="5119409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glas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melyn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gwyrdd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62A35-3317-1046-92FA-5AF944621C83}"/>
              </a:ext>
            </a:extLst>
          </p:cNvPr>
          <p:cNvSpPr/>
          <p:nvPr/>
        </p:nvSpPr>
        <p:spPr>
          <a:xfrm>
            <a:off x="5918521" y="6170493"/>
            <a:ext cx="6690167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Mae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coch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a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yn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gwneud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pinc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264908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6">
            <a:extLst>
              <a:ext uri="{FF2B5EF4-FFF2-40B4-BE49-F238E27FC236}">
                <a16:creationId xmlns:a16="http://schemas.microsoft.com/office/drawing/2014/main" id="{64C83303-8D23-B047-B852-FF7A692A67EA}"/>
              </a:ext>
            </a:extLst>
          </p:cNvPr>
          <p:cNvSpPr txBox="1">
            <a:spLocks/>
          </p:cNvSpPr>
          <p:nvPr/>
        </p:nvSpPr>
        <p:spPr>
          <a:xfrm>
            <a:off x="177307" y="-987558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lliwiau</a:t>
            </a:r>
            <a:endParaRPr lang="en-US" sz="7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A8718CC-9A44-8044-AF4D-31C94B4AFF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016" y="246125"/>
            <a:ext cx="4282633" cy="63906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50C19BC-7EFC-F649-806C-38243B8E88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806" y="3738623"/>
            <a:ext cx="2841724" cy="21859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BC2E2E-C4FF-CA4A-A2CF-3EB4FFE908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-1141884" y="2915005"/>
            <a:ext cx="4457700" cy="4111877"/>
          </a:xfrm>
          <a:prstGeom prst="rect">
            <a:avLst/>
          </a:prstGeom>
        </p:spPr>
      </p:pic>
      <p:pic>
        <p:nvPicPr>
          <p:cNvPr id="2" name="Maes Yr Awel 14">
            <a:hlinkClick r:id="" action="ppaction://media"/>
            <a:extLst>
              <a:ext uri="{FF2B5EF4-FFF2-40B4-BE49-F238E27FC236}">
                <a16:creationId xmlns:a16="http://schemas.microsoft.com/office/drawing/2014/main" id="{759D76B5-D58C-AE4B-A11D-387A42336D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079668" y="1664211"/>
            <a:ext cx="1250794" cy="1250794"/>
          </a:xfrm>
          <a:prstGeom prst="rect">
            <a:avLst/>
          </a:prstGeom>
          <a:ln w="127000" cap="sq">
            <a:solidFill>
              <a:srgbClr val="92D05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950FB57D-C6FB-2246-B37E-74211B3A062F}"/>
              </a:ext>
            </a:extLst>
          </p:cNvPr>
          <p:cNvSpPr/>
          <p:nvPr/>
        </p:nvSpPr>
        <p:spPr>
          <a:xfrm>
            <a:off x="458445" y="1092813"/>
            <a:ext cx="5277670" cy="2371103"/>
          </a:xfrm>
          <a:prstGeom prst="wedgeRoundRectCallout">
            <a:avLst>
              <a:gd name="adj1" fmla="val -38195"/>
              <a:gd name="adj2" fmla="val 8782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gerdd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hyfryd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am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lliwiau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Pa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weithgareddau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allech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seiliedig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arni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this lovely poem about the colours.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Which activities could you do with the pupils based on the poem? </a:t>
            </a:r>
          </a:p>
        </p:txBody>
      </p:sp>
      <p:sp>
        <p:nvSpPr>
          <p:cNvPr id="4" name="Vertical Scroll 3">
            <a:extLst>
              <a:ext uri="{FF2B5EF4-FFF2-40B4-BE49-F238E27FC236}">
                <a16:creationId xmlns:a16="http://schemas.microsoft.com/office/drawing/2014/main" id="{72D945FE-FD6D-814D-ADD2-81DB3501DC7F}"/>
              </a:ext>
            </a:extLst>
          </p:cNvPr>
          <p:cNvSpPr/>
          <p:nvPr/>
        </p:nvSpPr>
        <p:spPr>
          <a:xfrm>
            <a:off x="2066010" y="3727049"/>
            <a:ext cx="2459956" cy="2197515"/>
          </a:xfrm>
          <a:prstGeom prst="verticalScroll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EB2D90-67F0-0047-81F0-D3AA93232504}"/>
              </a:ext>
            </a:extLst>
          </p:cNvPr>
          <p:cNvSpPr txBox="1"/>
          <p:nvPr/>
        </p:nvSpPr>
        <p:spPr>
          <a:xfrm>
            <a:off x="2539915" y="4164086"/>
            <a:ext cx="18750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b="1" dirty="0">
                <a:latin typeface="Segoe Print" panose="02000800000000000000" pitchFamily="2" charset="0"/>
              </a:rPr>
              <a:t>Ysgrifennwch rhai syniadau.</a:t>
            </a:r>
          </a:p>
          <a:p>
            <a:endParaRPr lang="cy-GB" sz="1600" b="1" dirty="0">
              <a:latin typeface="Segoe Print" panose="02000800000000000000" pitchFamily="2" charset="0"/>
            </a:endParaRPr>
          </a:p>
          <a:p>
            <a:r>
              <a:rPr lang="cy-GB" sz="1600" b="1" dirty="0">
                <a:latin typeface="Segoe Print" panose="02000800000000000000" pitchFamily="2" charset="0"/>
              </a:rPr>
              <a:t>Write some ideas.</a:t>
            </a:r>
          </a:p>
        </p:txBody>
      </p:sp>
    </p:spTree>
    <p:extLst>
      <p:ext uri="{BB962C8B-B14F-4D97-AF65-F5344CB8AC3E}">
        <p14:creationId xmlns:p14="http://schemas.microsoft.com/office/powerpoint/2010/main" val="69517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3334" y="443849"/>
            <a:ext cx="10786533" cy="60427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endParaRPr lang="cy-GB" sz="2667" b="1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Oes gafr eto? Oes heb ei godro?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Ar y creigiau geirwon mae'r hen afr yn crwydro.</a:t>
            </a: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Gafr wen, wen, 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ie finwen, finwen, finwen,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foel gynffonwen, foel gynffonwen,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ystlys wen a chynffon, wen-wen-wen.</a:t>
            </a:r>
          </a:p>
          <a:p>
            <a:endParaRPr lang="cy-GB" sz="2400" dirty="0">
              <a:solidFill>
                <a:schemeClr val="accent5">
                  <a:lumMod val="75000"/>
                </a:schemeClr>
              </a:solidFill>
              <a:latin typeface="Segoe Print" panose="02000800000000000000" pitchFamily="2" charset="0"/>
            </a:endParaRPr>
          </a:p>
          <a:p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Oes gafr eto? Oes heb ei godro?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Ar y creigiau geirwon mae'r hen afr yn crwydro.</a:t>
            </a:r>
          </a:p>
          <a:p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(2il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ddu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(3ydd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 goch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(4ydd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las</a:t>
            </a:r>
            <a:b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</a:br>
            <a:r>
              <a:rPr lang="cy-GB" sz="2400" i="1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(5ed pennill)</a:t>
            </a:r>
            <a:r>
              <a:rPr lang="cy-GB" sz="2400" dirty="0">
                <a:solidFill>
                  <a:schemeClr val="accent5">
                    <a:lumMod val="75000"/>
                  </a:schemeClr>
                </a:solidFill>
                <a:latin typeface="Segoe Print" panose="02000800000000000000" pitchFamily="2" charset="0"/>
              </a:rPr>
              <a:t> Gafr binc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F8F154E5-90E3-294E-8E5B-FEC346009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7259" y="4343447"/>
            <a:ext cx="2876932" cy="191566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62D5167-EAB0-674F-B3AE-68D6CB1E76A4}"/>
              </a:ext>
            </a:extLst>
          </p:cNvPr>
          <p:cNvSpPr/>
          <p:nvPr/>
        </p:nvSpPr>
        <p:spPr>
          <a:xfrm>
            <a:off x="423334" y="196770"/>
            <a:ext cx="11802535" cy="1177247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Oes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gafr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eto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pic>
        <p:nvPicPr>
          <p:cNvPr id="8" name="Picture 7">
            <a:hlinkClick r:id="rId4"/>
            <a:extLst>
              <a:ext uri="{FF2B5EF4-FFF2-40B4-BE49-F238E27FC236}">
                <a16:creationId xmlns:a16="http://schemas.microsoft.com/office/drawing/2014/main" id="{0CB63EAD-F9CB-A849-AC54-BE69592C26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49881" y="785393"/>
            <a:ext cx="2964563" cy="16163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18CFF8B-7AFB-4940-BF5A-55E1DBDBD9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7348401" y="2503398"/>
            <a:ext cx="1994803" cy="1840049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0D9AFF1A-1A99-7340-A8D1-83A7513E86F5}"/>
              </a:ext>
            </a:extLst>
          </p:cNvPr>
          <p:cNvSpPr/>
          <p:nvPr/>
        </p:nvSpPr>
        <p:spPr>
          <a:xfrm>
            <a:off x="7905117" y="1962640"/>
            <a:ext cx="1226917" cy="540758"/>
          </a:xfrm>
          <a:prstGeom prst="wedgeRoundRectCallout">
            <a:avLst>
              <a:gd name="adj1" fmla="val -37099"/>
              <a:gd name="adj2" fmla="val 113696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Speech Bubble: Rectangle with Corners Rounded 4">
            <a:extLst>
              <a:ext uri="{FF2B5EF4-FFF2-40B4-BE49-F238E27FC236}">
                <a16:creationId xmlns:a16="http://schemas.microsoft.com/office/drawing/2014/main" id="{322DE8D8-1882-F844-A54F-6898CD567D04}"/>
              </a:ext>
            </a:extLst>
          </p:cNvPr>
          <p:cNvSpPr/>
          <p:nvPr/>
        </p:nvSpPr>
        <p:spPr>
          <a:xfrm>
            <a:off x="8963926" y="3251479"/>
            <a:ext cx="1226917" cy="588623"/>
          </a:xfrm>
          <a:prstGeom prst="wedgeRoundRectCallout">
            <a:avLst>
              <a:gd name="adj1" fmla="val -97476"/>
              <a:gd name="adj2" fmla="val -8705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5BDADA5-1301-FC4E-9F2A-9A954E6CFA61}"/>
              </a:ext>
            </a:extLst>
          </p:cNvPr>
          <p:cNvCxnSpPr>
            <a:cxnSpLocks/>
          </p:cNvCxnSpPr>
          <p:nvPr/>
        </p:nvCxnSpPr>
        <p:spPr>
          <a:xfrm flipV="1">
            <a:off x="8452757" y="1374017"/>
            <a:ext cx="679277" cy="588623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B754908-C983-9B4C-90B9-C4F0B08247D5}"/>
              </a:ext>
            </a:extLst>
          </p:cNvPr>
          <p:cNvCxnSpPr>
            <a:cxnSpLocks/>
          </p:cNvCxnSpPr>
          <p:nvPr/>
        </p:nvCxnSpPr>
        <p:spPr>
          <a:xfrm>
            <a:off x="9597258" y="3866127"/>
            <a:ext cx="601108" cy="566977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012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1CD26D05-0B89-EA40-BC48-B30BA46FB9DA}"/>
              </a:ext>
            </a:extLst>
          </p:cNvPr>
          <p:cNvSpPr/>
          <p:nvPr/>
        </p:nvSpPr>
        <p:spPr>
          <a:xfrm>
            <a:off x="2451948" y="3159889"/>
            <a:ext cx="1771148" cy="3533137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C5C8AFEB-1AD5-7841-AD15-590B27091D27}"/>
              </a:ext>
            </a:extLst>
          </p:cNvPr>
          <p:cNvSpPr/>
          <p:nvPr/>
        </p:nvSpPr>
        <p:spPr>
          <a:xfrm>
            <a:off x="6327875" y="3159889"/>
            <a:ext cx="1754030" cy="361238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D99D0F77-D549-0243-A821-5856E4574468}"/>
              </a:ext>
            </a:extLst>
          </p:cNvPr>
          <p:cNvSpPr/>
          <p:nvPr/>
        </p:nvSpPr>
        <p:spPr>
          <a:xfrm>
            <a:off x="10220446" y="3159889"/>
            <a:ext cx="1818705" cy="3548030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39C4130-4DB0-4B49-90CF-010DF50E20AF}"/>
              </a:ext>
            </a:extLst>
          </p:cNvPr>
          <p:cNvSpPr/>
          <p:nvPr/>
        </p:nvSpPr>
        <p:spPr>
          <a:xfrm>
            <a:off x="8242771" y="1827472"/>
            <a:ext cx="1802972" cy="349900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B83E2922-212C-3A43-940B-17FE51307A07}"/>
              </a:ext>
            </a:extLst>
          </p:cNvPr>
          <p:cNvSpPr/>
          <p:nvPr/>
        </p:nvSpPr>
        <p:spPr>
          <a:xfrm>
            <a:off x="4452054" y="1827472"/>
            <a:ext cx="1746898" cy="3499008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9F7B8FD-49A9-E04C-998D-5755DA5F4643}"/>
              </a:ext>
            </a:extLst>
          </p:cNvPr>
          <p:cNvSpPr/>
          <p:nvPr/>
        </p:nvSpPr>
        <p:spPr>
          <a:xfrm>
            <a:off x="462987" y="1827471"/>
            <a:ext cx="1775327" cy="3499009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FA29173D-0EA0-7E4B-802A-73765E23FEC8}"/>
              </a:ext>
            </a:extLst>
          </p:cNvPr>
          <p:cNvSpPr txBox="1">
            <a:spLocks/>
          </p:cNvSpPr>
          <p:nvPr/>
        </p:nvSpPr>
        <p:spPr>
          <a:xfrm>
            <a:off x="462987" y="-23430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8FAB38-55B2-1246-A407-44ED53DD640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31326" y="1982894"/>
            <a:ext cx="1584902" cy="158490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83CF68A-217B-C94B-AAA1-E9453836FBB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665258" y="3401928"/>
            <a:ext cx="1359852" cy="135985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D145D0-133E-8248-9E76-41CF4E007E4B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22956" y="2043064"/>
            <a:ext cx="1409444" cy="14094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316B575-D7D4-2142-AF52-95AAE75A1D1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68771" y="3412965"/>
            <a:ext cx="1304180" cy="13041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DDC078-F60B-474B-BF5D-4DBDDD72E47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437043" y="2043064"/>
            <a:ext cx="1485356" cy="14853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D445252-E469-E04E-B2B7-0D4E31E91B80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19905" t="11105" r="31962" b="11646"/>
          <a:stretch/>
        </p:blipFill>
        <p:spPr>
          <a:xfrm>
            <a:off x="10454832" y="3401928"/>
            <a:ext cx="1349931" cy="121867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4E7EE41-B513-FC45-A461-4EA03065C21D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459477" y="180320"/>
            <a:ext cx="1168286" cy="655964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2F09522-8E03-464D-A60D-9FE864D7CFE5}"/>
              </a:ext>
            </a:extLst>
          </p:cNvPr>
          <p:cNvSpPr/>
          <p:nvPr/>
        </p:nvSpPr>
        <p:spPr>
          <a:xfrm>
            <a:off x="574925" y="3699201"/>
            <a:ext cx="15514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Llew.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Llew ydy e.</a:t>
            </a:r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299339E-A2F6-BF4E-BFBE-46686220B84B}"/>
              </a:ext>
            </a:extLst>
          </p:cNvPr>
          <p:cNvSpPr/>
          <p:nvPr/>
        </p:nvSpPr>
        <p:spPr>
          <a:xfrm>
            <a:off x="2483926" y="4965795"/>
            <a:ext cx="1853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Plwmp.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Eliffant ydy e.</a:t>
            </a:r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AF3893C-91D1-3D42-86B3-94E1C7BABE3A}"/>
              </a:ext>
            </a:extLst>
          </p:cNvPr>
          <p:cNvSpPr/>
          <p:nvPr/>
        </p:nvSpPr>
        <p:spPr>
          <a:xfrm>
            <a:off x="4530241" y="3656753"/>
            <a:ext cx="17194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Jamgl.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Jiraff ydy e.</a:t>
            </a:r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E38B53C-F6ED-3040-8E2B-A57BACFB3A90}"/>
              </a:ext>
            </a:extLst>
          </p:cNvPr>
          <p:cNvSpPr/>
          <p:nvPr/>
        </p:nvSpPr>
        <p:spPr>
          <a:xfrm>
            <a:off x="6412956" y="4889082"/>
            <a:ext cx="17105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Deryn.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Aderyn 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ydy hi.</a:t>
            </a:r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25499DB-DE91-A148-A5EC-A7756F8DFD13}"/>
              </a:ext>
            </a:extLst>
          </p:cNvPr>
          <p:cNvSpPr/>
          <p:nvPr/>
        </p:nvSpPr>
        <p:spPr>
          <a:xfrm>
            <a:off x="8423079" y="3622657"/>
            <a:ext cx="147130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Cyw.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Cyw bach 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ydy hi.</a:t>
            </a:r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0338445-2031-7F4D-8F8C-DD270A956395}"/>
              </a:ext>
            </a:extLst>
          </p:cNvPr>
          <p:cNvSpPr/>
          <p:nvPr/>
        </p:nvSpPr>
        <p:spPr>
          <a:xfrm>
            <a:off x="10384332" y="4862639"/>
            <a:ext cx="15872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Dyma Bolgi.</a:t>
            </a:r>
          </a:p>
          <a:p>
            <a:r>
              <a:rPr lang="cy-GB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Ci ydy e.</a:t>
            </a:r>
            <a:endParaRPr lang="en-US" dirty="0"/>
          </a:p>
        </p:txBody>
      </p:sp>
      <p:pic>
        <p:nvPicPr>
          <p:cNvPr id="32" name="Maes Yr Awel 15">
            <a:hlinkClick r:id="" action="ppaction://media"/>
            <a:extLst>
              <a:ext uri="{FF2B5EF4-FFF2-40B4-BE49-F238E27FC236}">
                <a16:creationId xmlns:a16="http://schemas.microsoft.com/office/drawing/2014/main" id="{C62CD037-34B1-E14F-97B0-38163E2541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4307" y="4543123"/>
            <a:ext cx="484469" cy="484469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3" name="Maes Yr Awel 16">
            <a:hlinkClick r:id="" action="ppaction://media"/>
            <a:extLst>
              <a:ext uri="{FF2B5EF4-FFF2-40B4-BE49-F238E27FC236}">
                <a16:creationId xmlns:a16="http://schemas.microsoft.com/office/drawing/2014/main" id="{3FEBF2FE-B1BA-C543-9ED5-9BA007D6ACD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5050993" y="4545987"/>
            <a:ext cx="508486" cy="508486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4" name="Maes Yr Awel 17">
            <a:hlinkClick r:id="" action="ppaction://media"/>
            <a:extLst>
              <a:ext uri="{FF2B5EF4-FFF2-40B4-BE49-F238E27FC236}">
                <a16:creationId xmlns:a16="http://schemas.microsoft.com/office/drawing/2014/main" id="{90C7868A-A475-CA4F-9EC9-4826CFC01A5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8859413" y="4640224"/>
            <a:ext cx="520845" cy="520845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5" name="Maes Yr Awel 18">
            <a:hlinkClick r:id="" action="ppaction://media"/>
            <a:extLst>
              <a:ext uri="{FF2B5EF4-FFF2-40B4-BE49-F238E27FC236}">
                <a16:creationId xmlns:a16="http://schemas.microsoft.com/office/drawing/2014/main" id="{29E6622E-1CE8-6A4F-95AD-3FE23E80365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3045776" y="5841346"/>
            <a:ext cx="473971" cy="473971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6" name="Maes Yr Awel 19">
            <a:hlinkClick r:id="" action="ppaction://media"/>
            <a:extLst>
              <a:ext uri="{FF2B5EF4-FFF2-40B4-BE49-F238E27FC236}">
                <a16:creationId xmlns:a16="http://schemas.microsoft.com/office/drawing/2014/main" id="{80ADF9D2-6C42-114E-A19E-163F44960650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972537" y="5984349"/>
            <a:ext cx="496647" cy="496647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7" name="Maes Yr Awel 20">
            <a:hlinkClick r:id="" action="ppaction://media"/>
            <a:extLst>
              <a:ext uri="{FF2B5EF4-FFF2-40B4-BE49-F238E27FC236}">
                <a16:creationId xmlns:a16="http://schemas.microsoft.com/office/drawing/2014/main" id="{F02311CA-8F36-544B-A34A-67C01D77BE0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895825" y="5812412"/>
            <a:ext cx="564308" cy="564308"/>
          </a:xfrm>
          <a:prstGeom prst="rect">
            <a:avLst/>
          </a:prstGeom>
          <a:ln w="88900" cap="sq" cmpd="thickThin">
            <a:solidFill>
              <a:srgbClr val="D42CD5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9" name="Pentagon 38">
            <a:extLst>
              <a:ext uri="{FF2B5EF4-FFF2-40B4-BE49-F238E27FC236}">
                <a16:creationId xmlns:a16="http://schemas.microsoft.com/office/drawing/2014/main" id="{606C3B5E-4A8D-8944-BF5D-227A9F8B39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3794" y="154804"/>
            <a:ext cx="8538206" cy="1341469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en-GB" sz="1400" dirty="0">
              <a:ln w="0" cmpd="sng">
                <a:solidFill>
                  <a:schemeClr val="tx1"/>
                </a:solidFill>
                <a:prstDash val="solid"/>
              </a:ln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Dyma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gymeriadau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cyfres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.   Pa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liwiau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ydyn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nhw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Here are the characters from the </a:t>
            </a:r>
            <a:r>
              <a:rPr lang="en-GB" sz="1400" dirty="0" err="1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 series.   Which colours are they?</a:t>
            </a:r>
          </a:p>
          <a:p>
            <a:pPr algn="ctr"/>
            <a:endParaRPr lang="en-GB" sz="1400" dirty="0">
              <a:ln w="0" cmpd="sng">
                <a:solidFill>
                  <a:schemeClr val="tx1"/>
                </a:solidFill>
                <a:prstDash val="solid"/>
              </a:ln>
              <a:latin typeface="American Typewriter" panose="02090604020004020304" pitchFamily="18" charset="77"/>
              <a:cs typeface="MV Boli" panose="02000500030200090000" pitchFamily="2" charset="0"/>
            </a:endParaRP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latin typeface="American Typewriter" panose="02090604020004020304" pitchFamily="18" charset="77"/>
                <a:cs typeface="MV Boli" panose="02000500030200090000" pitchFamily="2" charset="0"/>
              </a:rPr>
              <a:t>Read the descriptions and listen to the words.</a:t>
            </a:r>
          </a:p>
          <a:p>
            <a:pPr algn="ctr"/>
            <a:r>
              <a:rPr lang="en-GB" sz="1400" dirty="0">
                <a:ln w="0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latin typeface="American Typewriter" panose="02090604020004020304" pitchFamily="18" charset="77"/>
                <a:cs typeface="MV Boli" panose="02000500030200090000" pitchFamily="2" charset="0"/>
              </a:rPr>
              <a:t>Describe each character using the adjectives we have learnt.</a:t>
            </a:r>
          </a:p>
          <a:p>
            <a:r>
              <a:rPr lang="cy-GB" sz="1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4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AC911A75-EE6D-C443-8E39-12D701ED3B58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430536" y="1545"/>
            <a:ext cx="1825926" cy="182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56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8329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6" dur="8268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799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6836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8" dur="735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2" dur="6024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audio>
              <p:cMediaNode vol="8000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  <p:audio>
              <p:cMediaNode vol="8000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  <p:audio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6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24" grpId="0" animBg="1"/>
      <p:bldP spid="22" grpId="0" animBg="1"/>
      <p:bldP spid="25" grpId="0" animBg="1"/>
      <p:bldP spid="23" grpId="0" animBg="1"/>
      <p:bldP spid="21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394BE0FE-FFEE-8946-A65D-BF574F9BDC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1" y="2707003"/>
            <a:ext cx="4014008" cy="2378017"/>
          </a:xfrm>
          <a:prstGeom prst="rect">
            <a:avLst/>
          </a:prstGeom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43920F6F-78A9-9E4A-ABD9-0450A87A25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258" y="2707003"/>
            <a:ext cx="1843182" cy="2368139"/>
          </a:xfrm>
          <a:prstGeom prst="rect">
            <a:avLst/>
          </a:prstGeom>
        </p:spPr>
      </p:pic>
      <p:pic>
        <p:nvPicPr>
          <p:cNvPr id="8" name="Picture 7">
            <a:hlinkClick r:id="rId6"/>
            <a:extLst>
              <a:ext uri="{FF2B5EF4-FFF2-40B4-BE49-F238E27FC236}">
                <a16:creationId xmlns:a16="http://schemas.microsoft.com/office/drawing/2014/main" id="{78BAF6D4-F2A4-0741-AA7B-345B2797CC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9120" y="2707003"/>
            <a:ext cx="4190264" cy="237580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FDC1DDB-461C-264F-B01E-F1CDEDD6D995}"/>
              </a:ext>
            </a:extLst>
          </p:cNvPr>
          <p:cNvSpPr/>
          <p:nvPr/>
        </p:nvSpPr>
        <p:spPr>
          <a:xfrm>
            <a:off x="7478693" y="2173259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Cân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‘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Lliwiau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’</a:t>
            </a: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00C46D83-7216-4E4A-B82A-C9F7EF287048}"/>
              </a:ext>
            </a:extLst>
          </p:cNvPr>
          <p:cNvSpPr txBox="1">
            <a:spLocks/>
          </p:cNvSpPr>
          <p:nvPr/>
        </p:nvSpPr>
        <p:spPr>
          <a:xfrm>
            <a:off x="246375" y="-211154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DB88510-8AB7-7141-9540-18132F29B9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2658480" y="126487"/>
            <a:ext cx="2490990" cy="22977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0BAF74-1852-2848-83DF-4F51A94FD6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1482" y="101262"/>
            <a:ext cx="1168286" cy="65596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D36EF5F-DF4A-8044-966D-37059900AE49}"/>
              </a:ext>
            </a:extLst>
          </p:cNvPr>
          <p:cNvSpPr/>
          <p:nvPr/>
        </p:nvSpPr>
        <p:spPr>
          <a:xfrm>
            <a:off x="-126564" y="2197244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Gwefan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132CC0-0870-0140-8B6F-7F33AA2BAABE}"/>
              </a:ext>
            </a:extLst>
          </p:cNvPr>
          <p:cNvSpPr/>
          <p:nvPr/>
        </p:nvSpPr>
        <p:spPr>
          <a:xfrm>
            <a:off x="3714690" y="2197244"/>
            <a:ext cx="4538318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Ap</a:t>
            </a:r>
            <a:r>
              <a:rPr lang="en-GB" sz="2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 </a:t>
            </a:r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Cyw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3FEFE9B-4454-B84C-87FD-72FF6D36309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59271" y="5501284"/>
            <a:ext cx="2081618" cy="1170097"/>
          </a:xfrm>
          <a:prstGeom prst="rect">
            <a:avLst/>
          </a:prstGeom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EB5A3317-497A-724D-99D1-9D9739C40518}"/>
              </a:ext>
            </a:extLst>
          </p:cNvPr>
          <p:cNvSpPr/>
          <p:nvPr/>
        </p:nvSpPr>
        <p:spPr>
          <a:xfrm>
            <a:off x="4880886" y="174933"/>
            <a:ext cx="7085144" cy="1884614"/>
          </a:xfrm>
          <a:prstGeom prst="wedgeRoundRectCallout">
            <a:avLst>
              <a:gd name="adj1" fmla="val -63726"/>
              <a:gd name="adj2" fmla="val -808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Below are links to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resources and activities. They are very useful to support teaching and learning Welsh.  </a:t>
            </a: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each picture and take some time to browse the resources available, and think how you could implement them in the classroom – especially when you teach topics that ask the pupils to describe </a:t>
            </a:r>
            <a:r>
              <a:rPr lang="en-GB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4C76B78-CBE0-F54C-8B69-1E058691D6F9}"/>
              </a:ext>
            </a:extLst>
          </p:cNvPr>
          <p:cNvCxnSpPr>
            <a:cxnSpLocks/>
          </p:cNvCxnSpPr>
          <p:nvPr/>
        </p:nvCxnSpPr>
        <p:spPr>
          <a:xfrm>
            <a:off x="3335975" y="4247455"/>
            <a:ext cx="1293115" cy="1174292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A10F998-6BF8-9447-9981-A29BC56443E8}"/>
              </a:ext>
            </a:extLst>
          </p:cNvPr>
          <p:cNvCxnSpPr>
            <a:cxnSpLocks/>
          </p:cNvCxnSpPr>
          <p:nvPr/>
        </p:nvCxnSpPr>
        <p:spPr>
          <a:xfrm flipV="1">
            <a:off x="6034914" y="5293985"/>
            <a:ext cx="3013628" cy="68794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0DBF1FE-B67F-D647-93BF-8387477980AE}"/>
              </a:ext>
            </a:extLst>
          </p:cNvPr>
          <p:cNvCxnSpPr>
            <a:cxnSpLocks/>
          </p:cNvCxnSpPr>
          <p:nvPr/>
        </p:nvCxnSpPr>
        <p:spPr>
          <a:xfrm>
            <a:off x="5782235" y="6202515"/>
            <a:ext cx="1983697" cy="41307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92D9FE3-F26F-CE4B-A6B3-FBC03D2A2909}"/>
              </a:ext>
            </a:extLst>
          </p:cNvPr>
          <p:cNvCxnSpPr>
            <a:cxnSpLocks/>
          </p:cNvCxnSpPr>
          <p:nvPr/>
        </p:nvCxnSpPr>
        <p:spPr>
          <a:xfrm flipH="1" flipV="1">
            <a:off x="2142595" y="5293985"/>
            <a:ext cx="3290017" cy="6936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A0A9FC9-F695-884C-8357-232568526CD6}"/>
              </a:ext>
            </a:extLst>
          </p:cNvPr>
          <p:cNvCxnSpPr>
            <a:cxnSpLocks/>
          </p:cNvCxnSpPr>
          <p:nvPr/>
        </p:nvCxnSpPr>
        <p:spPr>
          <a:xfrm flipH="1">
            <a:off x="3424140" y="6184094"/>
            <a:ext cx="1693200" cy="43150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5AB41A71-9996-2B44-965F-E0AE9CD72EDF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5261" t="38346" r="61902" b="32139"/>
          <a:stretch/>
        </p:blipFill>
        <p:spPr>
          <a:xfrm>
            <a:off x="2553311" y="5718035"/>
            <a:ext cx="880917" cy="113841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8D9AC3E-9DDF-BD4A-BBD6-350ADDFDD71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6701" t="37606" r="49981" b="33359"/>
          <a:stretch/>
        </p:blipFill>
        <p:spPr>
          <a:xfrm>
            <a:off x="1212281" y="5209920"/>
            <a:ext cx="939337" cy="1151093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0406DA4-30EE-CF42-A41B-865AD0A5E49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49284" t="39850" r="38619" b="30058"/>
          <a:stretch/>
        </p:blipFill>
        <p:spPr>
          <a:xfrm>
            <a:off x="7797328" y="5670556"/>
            <a:ext cx="853169" cy="119301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200F5A18-3508-B548-886C-D1C4C0650EB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60652" t="37227" r="26566" b="29153"/>
          <a:stretch/>
        </p:blipFill>
        <p:spPr>
          <a:xfrm>
            <a:off x="9079938" y="5138596"/>
            <a:ext cx="901507" cy="133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611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22923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795181"/>
              </p:ext>
            </p:extLst>
          </p:nvPr>
        </p:nvGraphicFramePr>
        <p:xfrm>
          <a:off x="840820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gyflym.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93F6E6E8-B22C-7F4C-9092-1A01CBC67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820" y="1603310"/>
            <a:ext cx="2484628" cy="24405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C351FFA-A49A-CC41-A09E-6148DBC40F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9048" y="892054"/>
            <a:ext cx="2006600" cy="317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DB7A9C-7F4B-E249-A3E6-C486B53240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070" y="1603310"/>
            <a:ext cx="2395437" cy="2344685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DC69AF6-DCF8-7F4A-B365-FFC8082D1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088707"/>
              </p:ext>
            </p:extLst>
          </p:nvPr>
        </p:nvGraphicFramePr>
        <p:xfrm>
          <a:off x="4938621" y="4379393"/>
          <a:ext cx="2687164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dal.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annwyl.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frown a melyn.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5BEE41B-4CCE-9F49-8161-94967FF7FE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82487"/>
              </p:ext>
            </p:extLst>
          </p:nvPr>
        </p:nvGraphicFramePr>
        <p:xfrm>
          <a:off x="8875058" y="4379393"/>
          <a:ext cx="3056965" cy="224967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056965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</a:rPr>
                        <a:t>Mae e’n fawr.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gryf.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e’n llwyd.</a:t>
                      </a: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dew?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Rectangle 14">
            <a:extLst>
              <a:ext uri="{FF2B5EF4-FFF2-40B4-BE49-F238E27FC236}">
                <a16:creationId xmlns:a16="http://schemas.microsoft.com/office/drawing/2014/main" id="{B0CE86DE-B391-0E41-8227-57A6BE1C9474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llew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A8D0EE-C1CD-974E-8232-08759E9A17E9}"/>
              </a:ext>
            </a:extLst>
          </p:cNvPr>
          <p:cNvSpPr/>
          <p:nvPr/>
        </p:nvSpPr>
        <p:spPr>
          <a:xfrm>
            <a:off x="5374516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jiraff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90433F3-8E82-174D-86E5-7607596D1C9D}"/>
              </a:ext>
            </a:extLst>
          </p:cNvPr>
          <p:cNvSpPr/>
          <p:nvPr/>
        </p:nvSpPr>
        <p:spPr>
          <a:xfrm>
            <a:off x="9416101" y="3925421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eliffant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670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8701" y="2391147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4158" y="180798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0820" y="448102"/>
            <a:ext cx="3954929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Sut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610837"/>
              </p:ext>
            </p:extLst>
          </p:nvPr>
        </p:nvGraphicFramePr>
        <p:xfrm>
          <a:off x="840820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2" name="Pentagon 11">
            <a:extLst>
              <a:ext uri="{FF2B5EF4-FFF2-40B4-BE49-F238E27FC236}">
                <a16:creationId xmlns:a16="http://schemas.microsoft.com/office/drawing/2014/main" id="{66C1B551-B0E1-8543-9F92-2CB5E521A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858000"/>
            <a:ext cx="4158404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4667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How?</a:t>
            </a:r>
            <a:endParaRPr lang="en-GB" sz="4667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5932" y="223243"/>
            <a:ext cx="6240585" cy="1380067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35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Eich tro chi! Disgrifiwch rhain gan ddilyn yr un patrymau. </a:t>
            </a:r>
          </a:p>
          <a:p>
            <a:pPr algn="ctr"/>
            <a:r>
              <a:rPr lang="cy-GB" sz="20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Your turn! Describe these animals by using the same patterns. </a:t>
            </a:r>
            <a:endParaRPr lang="en-GB" sz="2000" b="1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B9C6BEA-0977-E246-9A2B-6E35AB088E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8558373"/>
              </p:ext>
            </p:extLst>
          </p:nvPr>
        </p:nvGraphicFramePr>
        <p:xfrm>
          <a:off x="4802747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273F076E-ABFD-834F-BFE7-46C34BE96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759050"/>
              </p:ext>
            </p:extLst>
          </p:nvPr>
        </p:nvGraphicFramePr>
        <p:xfrm>
          <a:off x="8686224" y="4379393"/>
          <a:ext cx="2687164" cy="18610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687164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3610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BCBE933-5081-084A-8FEC-3F5F56997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36" y="1618230"/>
            <a:ext cx="2070732" cy="2342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7A3492-6E98-0547-A68A-AD190E8BD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6368" y="1832086"/>
            <a:ext cx="2171584" cy="217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464A32-2F62-8B4A-BCDE-A8F92A205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67827" y="1798919"/>
            <a:ext cx="2384267" cy="216173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CBC3E92-BCC7-0A4D-8A8A-F5D02C4B5490}"/>
              </a:ext>
            </a:extLst>
          </p:cNvPr>
          <p:cNvSpPr/>
          <p:nvPr/>
        </p:nvSpPr>
        <p:spPr>
          <a:xfrm>
            <a:off x="1114143" y="394799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llygoden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FCCEEE-9966-9E4A-9B2B-97E4746A99AF}"/>
              </a:ext>
            </a:extLst>
          </p:cNvPr>
          <p:cNvSpPr/>
          <p:nvPr/>
        </p:nvSpPr>
        <p:spPr>
          <a:xfrm>
            <a:off x="5238642" y="400366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mochyn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48B8BAF-EED3-A349-8304-C637DFB5C308}"/>
              </a:ext>
            </a:extLst>
          </p:cNvPr>
          <p:cNvSpPr/>
          <p:nvPr/>
        </p:nvSpPr>
        <p:spPr>
          <a:xfrm>
            <a:off x="9122119" y="3877375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iâr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120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F316965E-938D-164E-AB74-53D64D9D41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7126" y="2237990"/>
            <a:ext cx="246286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sz="24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75ECEB-4E40-AE45-846A-32ACB0AFFEAF}"/>
              </a:ext>
            </a:extLst>
          </p:cNvPr>
          <p:cNvPicPr/>
          <p:nvPr/>
        </p:nvPicPr>
        <p:blipFill rotWithShape="1">
          <a:blip r:embed="rId8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7578" b="67023" l="51549" r="871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102" t="56397" r="8424" b="31796"/>
          <a:stretch/>
        </p:blipFill>
        <p:spPr bwMode="auto">
          <a:xfrm>
            <a:off x="-195301" y="-22000"/>
            <a:ext cx="5850716" cy="14225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pic="http://schemas.openxmlformats.org/drawingml/2006/picture" xmlns:ma14="http://schemas.microsoft.com/office/mac/drawingml/2011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/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54798-6004-FF44-96E2-FA16AC9929C4}"/>
              </a:ext>
            </a:extLst>
          </p:cNvPr>
          <p:cNvSpPr/>
          <p:nvPr/>
        </p:nvSpPr>
        <p:spPr>
          <a:xfrm>
            <a:off x="844926" y="318469"/>
            <a:ext cx="3770263" cy="6052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3333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Pa anifail ydy e?</a:t>
            </a:r>
            <a:endParaRPr lang="en-US" sz="3333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2923666-C050-6340-AC11-472450DE8E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0373"/>
              </p:ext>
            </p:extLst>
          </p:nvPr>
        </p:nvGraphicFramePr>
        <p:xfrm>
          <a:off x="315251" y="4306631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fawr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wyn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, brown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du.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anifail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fferm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Weithiau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sp>
        <p:nvSpPr>
          <p:cNvPr id="15" name="Pentagon 14">
            <a:extLst>
              <a:ext uri="{FF2B5EF4-FFF2-40B4-BE49-F238E27FC236}">
                <a16:creationId xmlns:a16="http://schemas.microsoft.com/office/drawing/2014/main" id="{A793BCAF-CEDF-C64C-94AD-311172684D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8056" y="143393"/>
            <a:ext cx="6805914" cy="11627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cy-GB" sz="1600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Gwrandewch ar y disgrifiadau. Beth ydy e?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Cliciwch am yr ateb.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Listen to the descriptions. What is it?</a:t>
            </a:r>
          </a:p>
          <a:p>
            <a:pPr algn="ctr"/>
            <a:r>
              <a:rPr lang="cy-GB" sz="1600" b="1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Click to read the descriptions and to see the answers. 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6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C277AC95-984F-F646-99CD-F3BA8F1F82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929878"/>
              </p:ext>
            </p:extLst>
          </p:nvPr>
        </p:nvGraphicFramePr>
        <p:xfrm>
          <a:off x="4264147" y="4319054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fach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fflwfflyd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gyflym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iawn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swil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annwyl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74176A8-232B-6347-952C-F7DA6A87B1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013974"/>
              </p:ext>
            </p:extLst>
          </p:nvPr>
        </p:nvGraphicFramePr>
        <p:xfrm>
          <a:off x="8213043" y="4306631"/>
          <a:ext cx="3703899" cy="2315310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703899">
                  <a:extLst>
                    <a:ext uri="{9D8B030D-6E8A-4147-A177-3AD203B41FA5}">
                      <a16:colId xmlns:a16="http://schemas.microsoft.com/office/drawing/2014/main" val="4073269311"/>
                    </a:ext>
                  </a:extLst>
                </a:gridCol>
              </a:tblGrid>
              <a:tr h="171119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hir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gryf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frown,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gwyrdd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neu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du.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araf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annwyl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?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Nac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700" dirty="0" err="1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GB" sz="1700" dirty="0">
                          <a:effectLst/>
                          <a:latin typeface="American Typewriter" panose="02090604020004020304" pitchFamily="18" charset="77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6594457"/>
                  </a:ext>
                </a:extLst>
              </a:tr>
              <a:tr h="41323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GB" sz="1700" dirty="0">
                        <a:effectLst/>
                        <a:latin typeface="American Typewriter" panose="02090604020004020304" pitchFamily="18" charset="77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5597139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FCF466CD-B437-7A41-BCD5-FD01FCBC835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3351" y="1513037"/>
            <a:ext cx="2343608" cy="214120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3B676A2-C8BE-374C-B23B-236E814E66C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08991" y="1757191"/>
            <a:ext cx="1831555" cy="191214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D0BE449-33EF-454E-99A4-6057CA7B4AA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69438" y="1686770"/>
            <a:ext cx="2985131" cy="196747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C28AE1-DCF8-8045-817A-98664C9DE2A9}"/>
              </a:ext>
            </a:extLst>
          </p:cNvPr>
          <p:cNvSpPr/>
          <p:nvPr/>
        </p:nvSpPr>
        <p:spPr>
          <a:xfrm>
            <a:off x="1097468" y="3669334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ceffyl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2A07EE1-6558-9E4A-B9A8-4178285621EE}"/>
              </a:ext>
            </a:extLst>
          </p:cNvPr>
          <p:cNvSpPr/>
          <p:nvPr/>
        </p:nvSpPr>
        <p:spPr>
          <a:xfrm>
            <a:off x="5131933" y="359098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cwningen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8796B9-8B65-5A42-BE2E-C72B62C8D461}"/>
              </a:ext>
            </a:extLst>
          </p:cNvPr>
          <p:cNvSpPr/>
          <p:nvPr/>
        </p:nvSpPr>
        <p:spPr>
          <a:xfrm>
            <a:off x="9240617" y="3590989"/>
            <a:ext cx="1815373" cy="453972"/>
          </a:xfrm>
          <a:prstGeom prst="rect">
            <a:avLst/>
          </a:prstGeom>
          <a:noFill/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2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merican Typewriter" panose="02090604020004020304" pitchFamily="18" charset="77"/>
                <a:cs typeface="MV Boli" panose="02000500030200090000" pitchFamily="2" charset="0"/>
              </a:rPr>
              <a:t>neidr</a:t>
            </a:r>
            <a:endParaRPr lang="en-GB" sz="2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merican Typewriter" panose="02090604020004020304" pitchFamily="18" charset="77"/>
              <a:cs typeface="MV Boli" panose="02000500030200090000" pitchFamily="2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8C918EB-23F6-0D42-99D1-1F0711E349A7}"/>
              </a:ext>
            </a:extLst>
          </p:cNvPr>
          <p:cNvSpPr/>
          <p:nvPr/>
        </p:nvSpPr>
        <p:spPr>
          <a:xfrm>
            <a:off x="497711" y="1381563"/>
            <a:ext cx="3148314" cy="2663397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99439815-832D-6A4B-99EF-50E4AED930CD}"/>
              </a:ext>
            </a:extLst>
          </p:cNvPr>
          <p:cNvSpPr/>
          <p:nvPr/>
        </p:nvSpPr>
        <p:spPr>
          <a:xfrm>
            <a:off x="8574146" y="1444303"/>
            <a:ext cx="3148314" cy="2663397"/>
          </a:xfrm>
          <a:prstGeom prst="roundRect">
            <a:avLst/>
          </a:prstGeom>
          <a:solidFill>
            <a:srgbClr val="A6FFB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4E25568A-FB78-EB4D-8103-2B797662F96C}"/>
              </a:ext>
            </a:extLst>
          </p:cNvPr>
          <p:cNvSpPr/>
          <p:nvPr/>
        </p:nvSpPr>
        <p:spPr>
          <a:xfrm>
            <a:off x="4541733" y="1459909"/>
            <a:ext cx="3148314" cy="2663397"/>
          </a:xfrm>
          <a:prstGeom prst="roundRect">
            <a:avLst/>
          </a:prstGeom>
          <a:solidFill>
            <a:srgbClr val="FFA3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8ABA3AFA-64F6-D145-93DA-BF5DAC73D58D}"/>
              </a:ext>
            </a:extLst>
          </p:cNvPr>
          <p:cNvSpPr/>
          <p:nvPr/>
        </p:nvSpPr>
        <p:spPr>
          <a:xfrm>
            <a:off x="202926" y="4281995"/>
            <a:ext cx="3843562" cy="2333055"/>
          </a:xfrm>
          <a:prstGeom prst="roundRect">
            <a:avLst/>
          </a:prstGeom>
          <a:solidFill>
            <a:srgbClr val="FD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5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F32293A5-424F-C649-9963-5B41089D31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235893" y="4229837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82453384-B95A-B64E-89D1-58AF3FD369BA}"/>
              </a:ext>
            </a:extLst>
          </p:cNvPr>
          <p:cNvSpPr/>
          <p:nvPr/>
        </p:nvSpPr>
        <p:spPr>
          <a:xfrm>
            <a:off x="4181366" y="4297758"/>
            <a:ext cx="3843562" cy="2333055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D1E7DB3C-C026-0A45-9D17-5EBECFE61E38}"/>
              </a:ext>
            </a:extLst>
          </p:cNvPr>
          <p:cNvSpPr/>
          <p:nvPr/>
        </p:nvSpPr>
        <p:spPr>
          <a:xfrm>
            <a:off x="8185705" y="4319054"/>
            <a:ext cx="3843562" cy="2333055"/>
          </a:xfrm>
          <a:prstGeom prst="roundRect">
            <a:avLst/>
          </a:prstGeom>
          <a:solidFill>
            <a:srgbClr val="D9F3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3" name="A486 24">
            <a:hlinkClick r:id="" action="ppaction://media"/>
            <a:extLst>
              <a:ext uri="{FF2B5EF4-FFF2-40B4-BE49-F238E27FC236}">
                <a16:creationId xmlns:a16="http://schemas.microsoft.com/office/drawing/2014/main" id="{E5D4AE67-6990-CE40-B47A-FE02046D3D7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57380" y="4231389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" name="A486 23">
            <a:hlinkClick r:id="" action="ppaction://media"/>
            <a:extLst>
              <a:ext uri="{FF2B5EF4-FFF2-40B4-BE49-F238E27FC236}">
                <a16:creationId xmlns:a16="http://schemas.microsoft.com/office/drawing/2014/main" id="{5AC3AEEB-4E73-7C46-BD56-E7FFB013D0EB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238027" y="4260857"/>
            <a:ext cx="812800" cy="8128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14205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86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5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1893</TotalTime>
  <Words>1087</Words>
  <Application>Microsoft Macintosh PowerPoint</Application>
  <PresentationFormat>Widescreen</PresentationFormat>
  <Paragraphs>327</Paragraphs>
  <Slides>16</Slides>
  <Notes>6</Notes>
  <HiddenSlides>0</HiddenSlides>
  <MMClips>23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35" baseType="lpstr">
      <vt:lpstr>Arial Unicode MS</vt:lpstr>
      <vt:lpstr>MS Mincho</vt:lpstr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MV Boli</vt:lpstr>
      <vt:lpstr>Segoe Print</vt:lpstr>
      <vt:lpstr>Times New Roman</vt:lpstr>
      <vt:lpstr>Tw Cen MT</vt:lpstr>
      <vt:lpstr>Verdana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62</cp:revision>
  <dcterms:created xsi:type="dcterms:W3CDTF">2020-11-11T19:03:30Z</dcterms:created>
  <dcterms:modified xsi:type="dcterms:W3CDTF">2020-11-19T11:37:05Z</dcterms:modified>
</cp:coreProperties>
</file>