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
  </p:notesMasterIdLst>
  <p:sldIdLst>
    <p:sldId id="256" r:id="rId2"/>
  </p:sldIdLst>
  <p:sldSz cx="15113000" cy="21374100"/>
  <p:notesSz cx="6858000" cy="9144000"/>
  <p:embeddedFontLst>
    <p:embeddedFont>
      <p:font typeface="Bernoru" panose="020B0604020202020204" charset="0"/>
      <p:regular r:id="rId4"/>
    </p:embeddedFont>
    <p:embeddedFont>
      <p:font typeface="Poppins" panose="00000500000000000000" pitchFamily="2" charset="0"/>
      <p:regular r:id="rId5"/>
    </p:embeddedFont>
    <p:embeddedFont>
      <p:font typeface="Poppins Bold" panose="00000800000000000000" charset="0"/>
      <p:regular r:id="rId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50" d="100"/>
          <a:sy n="50" d="100"/>
        </p:scale>
        <p:origin x="1014" y="-3150"/>
      </p:cViewPr>
      <p:guideLst>
        <p:guide orient="horz" pos="2160"/>
        <p:guide pos="2880"/>
      </p:guideLst>
    </p:cSldViewPr>
  </p:slideViewPr>
  <p:outlineViewPr>
    <p:cViewPr>
      <p:scale>
        <a:sx n="33" d="100"/>
        <a:sy n="33" d="100"/>
      </p:scale>
      <p:origin x="0" y="0"/>
    </p:cViewPr>
  </p:outlineViewPr>
  <p:notesTextViewPr>
    <p:cViewPr>
      <p:scale>
        <a:sx n="100" d="100"/>
        <a:sy n="100" d="100"/>
      </p:scale>
      <p:origin x="0" y="-1422"/>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notesMaster" Target="notesMasters/notesMaster1.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5" Type="http://schemas.openxmlformats.org/officeDocument/2006/relationships/font" Target="fonts/font2.fntdata"/><Relationship Id="rId10" Type="http://schemas.openxmlformats.org/officeDocument/2006/relationships/tableStyles" Target="tableStyles.xml"/><Relationship Id="rId4" Type="http://schemas.openxmlformats.org/officeDocument/2006/relationships/font" Target="fonts/font1.fntdata"/><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4FD099-E454-4598-A174-7565EF60B7A0}" type="datetimeFigureOut">
              <a:rPr lang="en-IN" smtClean="0"/>
              <a:t>04-03-2026</a:t>
            </a:fld>
            <a:endParaRPr lang="en-IN"/>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BE4904-89C9-4238-9EC4-5B80A8F54C62}" type="slidenum">
              <a:rPr lang="en-IN" smtClean="0"/>
              <a:t>‹#›</a:t>
            </a:fld>
            <a:endParaRPr lang="en-IN"/>
          </a:p>
        </p:txBody>
      </p:sp>
    </p:spTree>
    <p:extLst>
      <p:ext uri="{BB962C8B-B14F-4D97-AF65-F5344CB8AC3E}">
        <p14:creationId xmlns:p14="http://schemas.microsoft.com/office/powerpoint/2010/main" val="17051274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i="1" kern="1200" dirty="0">
                <a:solidFill>
                  <a:schemeClr val="tx1"/>
                </a:solidFill>
                <a:effectLst/>
                <a:latin typeface="+mn-lt"/>
                <a:ea typeface="+mn-ea"/>
                <a:cs typeface="+mn-cs"/>
              </a:rPr>
              <a:t>1.1 Overview of Samsung as a Brand</a:t>
            </a:r>
          </a:p>
          <a:p>
            <a:r>
              <a:rPr lang="en-IN" sz="1200" kern="1200" dirty="0">
                <a:solidFill>
                  <a:schemeClr val="tx1"/>
                </a:solidFill>
                <a:effectLst/>
                <a:latin typeface="+mn-lt"/>
                <a:ea typeface="+mn-ea"/>
                <a:cs typeface="+mn-cs"/>
              </a:rPr>
              <a:t>Samsung Electronics is a multinational electronics and smart appliances company with a prominent ecosystem, which is innovation-oriented. Samsung can use the SmartThings platform to unify smartphones, televisions, and home appliances to create a better user experience and improve user loyalty. The solid reputation in the sphere of technological innovation can be used to enter the field of AI-based smart kitchen and connected lifestyle technologies (Chaffey and Ellis-Chadwick, 2022).</a:t>
            </a:r>
          </a:p>
          <a:p>
            <a:r>
              <a:rPr lang="en-IN" sz="1200" b="1" i="1" kern="1200" dirty="0">
                <a:solidFill>
                  <a:schemeClr val="tx1"/>
                </a:solidFill>
                <a:effectLst/>
                <a:latin typeface="+mn-lt"/>
                <a:ea typeface="+mn-ea"/>
                <a:cs typeface="+mn-cs"/>
              </a:rPr>
              <a:t>1.2 Proposed Brand Extension: Samsung AI Smart Kitchen Ecosystem</a:t>
            </a:r>
          </a:p>
          <a:p>
            <a:r>
              <a:rPr lang="en-IN" sz="1200" kern="1200" dirty="0">
                <a:solidFill>
                  <a:schemeClr val="tx1"/>
                </a:solidFill>
                <a:effectLst/>
                <a:latin typeface="+mn-lt"/>
                <a:ea typeface="+mn-ea"/>
                <a:cs typeface="+mn-cs"/>
              </a:rPr>
              <a:t>The Samsung Smart Kitchen Ecosystem combines smart devices like AI refrigerators, cooking gadgets, and smart systems of food management. Linked by SmartThings, users are allowed to monitor and control appliances in the kitchen using smartphones. By increasing the range of interconnected ecosystems, this will not only increase consumer convenience but will bolster Samsung to adopt a smart home strategy.</a:t>
            </a:r>
          </a:p>
          <a:p>
            <a:r>
              <a:rPr lang="en-IN" sz="1200" b="1" i="1" kern="1200" dirty="0">
                <a:solidFill>
                  <a:schemeClr val="tx1"/>
                </a:solidFill>
                <a:effectLst/>
                <a:latin typeface="+mn-lt"/>
                <a:ea typeface="+mn-ea"/>
                <a:cs typeface="+mn-cs"/>
              </a:rPr>
              <a:t>1.3 Market Appeal and Emerging Trends</a:t>
            </a:r>
          </a:p>
          <a:p>
            <a:r>
              <a:rPr lang="en-GB" sz="1200" kern="1200" dirty="0">
                <a:solidFill>
                  <a:schemeClr val="tx1"/>
                </a:solidFill>
                <a:effectLst/>
                <a:latin typeface="+mn-lt"/>
                <a:ea typeface="+mn-ea"/>
                <a:cs typeface="+mn-cs"/>
              </a:rPr>
              <a:t>The world is fast adopting smart home technologies as the demand among all consumers increases toward convenience and automation. There is an extensive market projected in smart home throughout the world as more households shift towards a more connected and digital life (Fortune Business Insights, 2024).</a:t>
            </a:r>
            <a:endParaRPr lang="en-IN" sz="1200" kern="1200" dirty="0">
              <a:solidFill>
                <a:schemeClr val="tx1"/>
              </a:solidFill>
              <a:effectLst/>
              <a:latin typeface="+mn-lt"/>
              <a:ea typeface="+mn-ea"/>
              <a:cs typeface="+mn-cs"/>
            </a:endParaRPr>
          </a:p>
          <a:p>
            <a:r>
              <a:rPr lang="en-IN" sz="1200" b="1" i="1" kern="1200" dirty="0">
                <a:solidFill>
                  <a:schemeClr val="tx1"/>
                </a:solidFill>
                <a:effectLst/>
                <a:latin typeface="+mn-lt"/>
                <a:ea typeface="+mn-ea"/>
                <a:cs typeface="+mn-cs"/>
              </a:rPr>
              <a:t>1.4 Sustainability Alignment</a:t>
            </a:r>
          </a:p>
          <a:p>
            <a:r>
              <a:rPr lang="en-GB" sz="1200" kern="1200" dirty="0">
                <a:solidFill>
                  <a:schemeClr val="tx1"/>
                </a:solidFill>
                <a:effectLst/>
                <a:latin typeface="+mn-lt"/>
                <a:ea typeface="+mn-ea"/>
                <a:cs typeface="+mn-cs"/>
              </a:rPr>
              <a:t>The AI Smart Kitchen ecosystem is sustainable as it will cut food waste and streamline the use of energy. The smart appliances would be able to contribute to the eco-friendly lifestyle, promoting the efficient use of resources and decreasing the number of unnecessary food wastages (Raut et al., 2025).</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3ABE4904-89C9-4238-9EC4-5B80A8F54C62}" type="slidenum">
              <a:rPr lang="en-IN" smtClean="0"/>
              <a:t>1</a:t>
            </a:fld>
            <a:endParaRPr lang="en-IN"/>
          </a:p>
        </p:txBody>
      </p:sp>
    </p:spTree>
    <p:extLst>
      <p:ext uri="{BB962C8B-B14F-4D97-AF65-F5344CB8AC3E}">
        <p14:creationId xmlns:p14="http://schemas.microsoft.com/office/powerpoint/2010/main" val="42284983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1.jpeg"/><Relationship Id="rId7"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hyperlink" Target="https://doi.org/10.1109/ce2ct64011.2025.10939654" TargetMode="External"/><Relationship Id="rId5" Type="http://schemas.openxmlformats.org/officeDocument/2006/relationships/hyperlink" Target="https://www.fortunebusinessinsights.com/industry-reports/smart-home-market-101900" TargetMode="External"/><Relationship Id="rId4" Type="http://schemas.openxmlformats.org/officeDocument/2006/relationships/image" Target="../media/image2.jpeg"/><Relationship Id="rId9"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9900"/>
            <a:ext cx="15120000" cy="21384000"/>
          </a:xfrm>
          <a:custGeom>
            <a:avLst/>
            <a:gdLst/>
            <a:ahLst/>
            <a:cxnLst/>
            <a:rect l="l" t="t" r="r" b="b"/>
            <a:pathLst>
              <a:path w="15120000" h="21384000">
                <a:moveTo>
                  <a:pt x="0" y="0"/>
                </a:moveTo>
                <a:lnTo>
                  <a:pt x="15120000" y="0"/>
                </a:lnTo>
                <a:lnTo>
                  <a:pt x="15120000" y="21384000"/>
                </a:lnTo>
                <a:lnTo>
                  <a:pt x="0" y="21384000"/>
                </a:lnTo>
                <a:lnTo>
                  <a:pt x="0" y="0"/>
                </a:lnTo>
                <a:close/>
              </a:path>
            </a:pathLst>
          </a:custGeom>
          <a:blipFill>
            <a:blip r:embed="rId3"/>
            <a:stretch>
              <a:fillRect r="25" b="1"/>
            </a:stretch>
          </a:blipFill>
        </p:spPr>
      </p:sp>
      <p:sp>
        <p:nvSpPr>
          <p:cNvPr id="3" name="TextBox 3"/>
          <p:cNvSpPr txBox="1"/>
          <p:nvPr/>
        </p:nvSpPr>
        <p:spPr>
          <a:xfrm>
            <a:off x="1418504" y="1604044"/>
            <a:ext cx="12425496" cy="1965532"/>
          </a:xfrm>
          <a:prstGeom prst="rect">
            <a:avLst/>
          </a:prstGeom>
        </p:spPr>
        <p:txBody>
          <a:bodyPr lIns="0" tIns="0" rIns="0" bIns="0" rtlCol="0" anchor="t">
            <a:spAutoFit/>
          </a:bodyPr>
          <a:lstStyle/>
          <a:p>
            <a:pPr algn="ctr">
              <a:lnSpc>
                <a:spcPts val="7717"/>
              </a:lnSpc>
            </a:pPr>
            <a:r>
              <a:rPr lang="en-US" sz="7016" spc="-140" dirty="0">
                <a:solidFill>
                  <a:srgbClr val="1F406D"/>
                </a:solidFill>
                <a:latin typeface="Bernoru"/>
                <a:ea typeface="Bernoru"/>
                <a:cs typeface="Bernoru"/>
                <a:sym typeface="Bernoru"/>
              </a:rPr>
              <a:t>Samsung Overview:</a:t>
            </a:r>
          </a:p>
          <a:p>
            <a:pPr algn="ctr">
              <a:lnSpc>
                <a:spcPts val="7717"/>
              </a:lnSpc>
            </a:pPr>
            <a:r>
              <a:rPr lang="en-US" sz="7016" spc="-140" dirty="0">
                <a:solidFill>
                  <a:srgbClr val="1F406D"/>
                </a:solidFill>
                <a:latin typeface="Bernoru"/>
                <a:ea typeface="Bernoru"/>
                <a:cs typeface="Bernoru"/>
                <a:sym typeface="Bernoru"/>
              </a:rPr>
              <a:t>AI Smart Kitchen System</a:t>
            </a:r>
          </a:p>
        </p:txBody>
      </p:sp>
      <p:sp>
        <p:nvSpPr>
          <p:cNvPr id="4" name="TextBox 4"/>
          <p:cNvSpPr txBox="1"/>
          <p:nvPr/>
        </p:nvSpPr>
        <p:spPr>
          <a:xfrm>
            <a:off x="1380404" y="3833220"/>
            <a:ext cx="12092940" cy="542925"/>
          </a:xfrm>
          <a:prstGeom prst="rect">
            <a:avLst/>
          </a:prstGeom>
        </p:spPr>
        <p:txBody>
          <a:bodyPr lIns="0" tIns="0" rIns="0" bIns="0" rtlCol="0" anchor="t">
            <a:spAutoFit/>
          </a:bodyPr>
          <a:lstStyle/>
          <a:p>
            <a:pPr algn="ctr">
              <a:lnSpc>
                <a:spcPts val="4038"/>
              </a:lnSpc>
            </a:pPr>
            <a:r>
              <a:rPr lang="en-US" sz="3365" b="1" dirty="0">
                <a:solidFill>
                  <a:srgbClr val="1F406D"/>
                </a:solidFill>
                <a:latin typeface="Poppins Bold"/>
                <a:ea typeface="Poppins Bold"/>
                <a:cs typeface="Poppins Bold"/>
                <a:sym typeface="Poppins Bold"/>
              </a:rPr>
              <a:t>An Intelligent Brand-Extension for Connected Living</a:t>
            </a:r>
          </a:p>
        </p:txBody>
      </p:sp>
      <p:sp>
        <p:nvSpPr>
          <p:cNvPr id="5" name="TextBox 5"/>
          <p:cNvSpPr txBox="1"/>
          <p:nvPr/>
        </p:nvSpPr>
        <p:spPr>
          <a:xfrm>
            <a:off x="1496501" y="4708939"/>
            <a:ext cx="6059999" cy="288156"/>
          </a:xfrm>
          <a:prstGeom prst="rect">
            <a:avLst/>
          </a:prstGeom>
        </p:spPr>
        <p:txBody>
          <a:bodyPr wrap="square" lIns="0" tIns="0" rIns="0" bIns="0" rtlCol="0" anchor="t">
            <a:spAutoFit/>
          </a:bodyPr>
          <a:lstStyle/>
          <a:p>
            <a:pPr algn="l">
              <a:lnSpc>
                <a:spcPts val="2123"/>
              </a:lnSpc>
            </a:pPr>
            <a:r>
              <a:rPr lang="en-US" sz="2400" b="1" dirty="0">
                <a:solidFill>
                  <a:srgbClr val="1F406D"/>
                </a:solidFill>
                <a:latin typeface="Poppins Bold"/>
                <a:ea typeface="Poppins Bold"/>
                <a:cs typeface="Poppins Bold"/>
                <a:sym typeface="Poppins Bold"/>
              </a:rPr>
              <a:t>Brand Extension – Company Overview</a:t>
            </a:r>
          </a:p>
        </p:txBody>
      </p:sp>
      <p:sp>
        <p:nvSpPr>
          <p:cNvPr id="6" name="TextBox 6"/>
          <p:cNvSpPr txBox="1"/>
          <p:nvPr/>
        </p:nvSpPr>
        <p:spPr>
          <a:xfrm>
            <a:off x="3060700" y="5398793"/>
            <a:ext cx="10755484" cy="1077218"/>
          </a:xfrm>
          <a:prstGeom prst="rect">
            <a:avLst/>
          </a:prstGeom>
        </p:spPr>
        <p:txBody>
          <a:bodyPr wrap="square" lIns="0" tIns="0" rIns="0" bIns="0" rtlCol="0" anchor="t">
            <a:spAutoFit/>
          </a:bodyPr>
          <a:lstStyle/>
          <a:p>
            <a:pPr algn="just"/>
            <a:r>
              <a:rPr lang="en-US" sz="1400" dirty="0">
                <a:solidFill>
                  <a:schemeClr val="tx2"/>
                </a:solidFill>
                <a:latin typeface="Poppins"/>
                <a:ea typeface="Poppins"/>
                <a:cs typeface="Poppins"/>
                <a:sym typeface="Poppins"/>
              </a:rPr>
              <a:t>Samsung Electronics is a multinational electronics and smart appliances company with a prominent ecosystem, which is innovation-oriented. Samsung can use the SmartThings platform to unify smartphones, televisions, and home appliances to create a better user experience and improve user loyalty. The solid reputation in the sphere of technological innovation can be used to enter the field of AI-based smart kitchen and connected lifestyle technologies (Chaffey and Ellis-Chadwick, 2022).</a:t>
            </a:r>
          </a:p>
        </p:txBody>
      </p:sp>
      <p:sp>
        <p:nvSpPr>
          <p:cNvPr id="7" name="TextBox 7"/>
          <p:cNvSpPr txBox="1"/>
          <p:nvPr/>
        </p:nvSpPr>
        <p:spPr>
          <a:xfrm>
            <a:off x="1405804" y="8526181"/>
            <a:ext cx="5834844" cy="461280"/>
          </a:xfrm>
          <a:prstGeom prst="rect">
            <a:avLst/>
          </a:prstGeom>
        </p:spPr>
        <p:txBody>
          <a:bodyPr lIns="0" tIns="0" rIns="0" bIns="0" rtlCol="0" anchor="t">
            <a:spAutoFit/>
          </a:bodyPr>
          <a:lstStyle/>
          <a:p>
            <a:pPr algn="l">
              <a:lnSpc>
                <a:spcPts val="3867"/>
              </a:lnSpc>
            </a:pPr>
            <a:r>
              <a:rPr lang="en-US" sz="2400" b="1" dirty="0">
                <a:solidFill>
                  <a:srgbClr val="1F406D"/>
                </a:solidFill>
                <a:latin typeface="Poppins Bold"/>
                <a:ea typeface="Poppins Bold"/>
                <a:cs typeface="Poppins Bold"/>
                <a:sym typeface="Poppins Bold"/>
              </a:rPr>
              <a:t>Market Opportunity</a:t>
            </a:r>
          </a:p>
        </p:txBody>
      </p:sp>
      <p:sp>
        <p:nvSpPr>
          <p:cNvPr id="9" name="TextBox 9"/>
          <p:cNvSpPr txBox="1"/>
          <p:nvPr/>
        </p:nvSpPr>
        <p:spPr>
          <a:xfrm>
            <a:off x="1436037" y="13617202"/>
            <a:ext cx="5230197" cy="514350"/>
          </a:xfrm>
          <a:prstGeom prst="rect">
            <a:avLst/>
          </a:prstGeom>
        </p:spPr>
        <p:txBody>
          <a:bodyPr lIns="0" tIns="0" rIns="0" bIns="0" rtlCol="0" anchor="t">
            <a:spAutoFit/>
          </a:bodyPr>
          <a:lstStyle/>
          <a:p>
            <a:pPr algn="l">
              <a:lnSpc>
                <a:spcPts val="3867"/>
              </a:lnSpc>
            </a:pPr>
            <a:r>
              <a:rPr lang="en-US" sz="3223" b="1" dirty="0">
                <a:solidFill>
                  <a:srgbClr val="1F406D"/>
                </a:solidFill>
                <a:latin typeface="Poppins Bold"/>
                <a:ea typeface="Poppins Bold"/>
                <a:cs typeface="Poppins Bold"/>
                <a:sym typeface="Poppins Bold"/>
              </a:rPr>
              <a:t>Competitive Advantage</a:t>
            </a:r>
          </a:p>
        </p:txBody>
      </p:sp>
      <p:sp>
        <p:nvSpPr>
          <p:cNvPr id="12" name="Freeform 5">
            <a:extLst>
              <a:ext uri="{FF2B5EF4-FFF2-40B4-BE49-F238E27FC236}">
                <a16:creationId xmlns:a16="http://schemas.microsoft.com/office/drawing/2014/main" id="{4B1B36F6-C26E-6760-9B8E-14D41695035A}"/>
              </a:ext>
            </a:extLst>
          </p:cNvPr>
          <p:cNvSpPr/>
          <p:nvPr/>
        </p:nvSpPr>
        <p:spPr>
          <a:xfrm>
            <a:off x="9537700" y="10940756"/>
            <a:ext cx="4575783" cy="4102760"/>
          </a:xfrm>
          <a:custGeom>
            <a:avLst/>
            <a:gdLst/>
            <a:ahLst/>
            <a:cxnLst/>
            <a:rect l="l" t="t" r="r" b="b"/>
            <a:pathLst>
              <a:path w="1349693" h="839341">
                <a:moveTo>
                  <a:pt x="30231" y="0"/>
                </a:moveTo>
                <a:lnTo>
                  <a:pt x="1319462" y="0"/>
                </a:lnTo>
                <a:cubicBezTo>
                  <a:pt x="1336158" y="0"/>
                  <a:pt x="1349693" y="13535"/>
                  <a:pt x="1349693" y="30231"/>
                </a:cubicBezTo>
                <a:lnTo>
                  <a:pt x="1349693" y="809110"/>
                </a:lnTo>
                <a:cubicBezTo>
                  <a:pt x="1349693" y="825806"/>
                  <a:pt x="1336158" y="839341"/>
                  <a:pt x="1319462" y="839341"/>
                </a:cubicBezTo>
                <a:lnTo>
                  <a:pt x="30231" y="839341"/>
                </a:lnTo>
                <a:cubicBezTo>
                  <a:pt x="13535" y="839341"/>
                  <a:pt x="0" y="825806"/>
                  <a:pt x="0" y="809110"/>
                </a:cubicBezTo>
                <a:lnTo>
                  <a:pt x="0" y="30231"/>
                </a:lnTo>
                <a:cubicBezTo>
                  <a:pt x="0" y="13535"/>
                  <a:pt x="13535" y="0"/>
                  <a:pt x="30231" y="0"/>
                </a:cubicBezTo>
                <a:close/>
              </a:path>
            </a:pathLst>
          </a:custGeom>
          <a:blipFill>
            <a:blip r:embed="rId4"/>
            <a:stretch>
              <a:fillRect l="-456" r="-456"/>
            </a:stretch>
          </a:blipFill>
          <a:ln w="47625" cap="rnd">
            <a:solidFill>
              <a:srgbClr val="2286C9"/>
            </a:solidFill>
            <a:prstDash val="solid"/>
            <a:round/>
          </a:ln>
        </p:spPr>
      </p:sp>
      <p:sp>
        <p:nvSpPr>
          <p:cNvPr id="13" name="TextBox 7">
            <a:extLst>
              <a:ext uri="{FF2B5EF4-FFF2-40B4-BE49-F238E27FC236}">
                <a16:creationId xmlns:a16="http://schemas.microsoft.com/office/drawing/2014/main" id="{0E1AF0DF-D7E9-6152-16E3-45F0218B1953}"/>
              </a:ext>
            </a:extLst>
          </p:cNvPr>
          <p:cNvSpPr txBox="1"/>
          <p:nvPr/>
        </p:nvSpPr>
        <p:spPr>
          <a:xfrm>
            <a:off x="3060700" y="6451043"/>
            <a:ext cx="5834844" cy="461280"/>
          </a:xfrm>
          <a:prstGeom prst="rect">
            <a:avLst/>
          </a:prstGeom>
        </p:spPr>
        <p:txBody>
          <a:bodyPr lIns="0" tIns="0" rIns="0" bIns="0" rtlCol="0" anchor="t">
            <a:spAutoFit/>
          </a:bodyPr>
          <a:lstStyle/>
          <a:p>
            <a:pPr algn="l">
              <a:lnSpc>
                <a:spcPts val="3867"/>
              </a:lnSpc>
            </a:pPr>
            <a:r>
              <a:rPr lang="en-US" sz="2400" b="1" dirty="0">
                <a:solidFill>
                  <a:srgbClr val="1F406D"/>
                </a:solidFill>
                <a:latin typeface="Poppins Bold"/>
                <a:ea typeface="Poppins Bold"/>
                <a:cs typeface="Poppins Bold"/>
                <a:sym typeface="Poppins Bold"/>
              </a:rPr>
              <a:t>Brand Extension Concept</a:t>
            </a:r>
          </a:p>
        </p:txBody>
      </p:sp>
      <p:sp>
        <p:nvSpPr>
          <p:cNvPr id="14" name="TextBox 8">
            <a:extLst>
              <a:ext uri="{FF2B5EF4-FFF2-40B4-BE49-F238E27FC236}">
                <a16:creationId xmlns:a16="http://schemas.microsoft.com/office/drawing/2014/main" id="{54BD8A8C-71F1-6074-87B7-51364B0D0710}"/>
              </a:ext>
            </a:extLst>
          </p:cNvPr>
          <p:cNvSpPr txBox="1"/>
          <p:nvPr/>
        </p:nvSpPr>
        <p:spPr>
          <a:xfrm>
            <a:off x="2786753" y="7032782"/>
            <a:ext cx="10984083" cy="1508105"/>
          </a:xfrm>
          <a:prstGeom prst="rect">
            <a:avLst/>
          </a:prstGeom>
        </p:spPr>
        <p:txBody>
          <a:bodyPr wrap="square" lIns="0" tIns="0" rIns="0" bIns="0" rtlCol="0" anchor="t">
            <a:spAutoFit/>
          </a:bodyPr>
          <a:lstStyle/>
          <a:p>
            <a:pPr marL="259934" lvl="1" algn="just">
              <a:spcBef>
                <a:spcPct val="0"/>
              </a:spcBef>
            </a:pPr>
            <a:r>
              <a:rPr lang="en-US" sz="1400" dirty="0">
                <a:solidFill>
                  <a:schemeClr val="tx2"/>
                </a:solidFill>
                <a:latin typeface="Poppins"/>
                <a:cs typeface="Poppins"/>
              </a:rPr>
              <a:t>The suggested brand expansion brings a new AI-ready connected kitchen system which is aimed at automating and </a:t>
            </a:r>
            <a:r>
              <a:rPr lang="en-US" sz="1400" dirty="0" err="1">
                <a:solidFill>
                  <a:schemeClr val="tx2"/>
                </a:solidFill>
                <a:latin typeface="Poppins"/>
                <a:cs typeface="Poppins"/>
              </a:rPr>
              <a:t>optimising</a:t>
            </a:r>
            <a:r>
              <a:rPr lang="en-US" sz="1400" dirty="0">
                <a:solidFill>
                  <a:schemeClr val="tx2"/>
                </a:solidFill>
                <a:latin typeface="Poppins"/>
                <a:cs typeface="Poppins"/>
              </a:rPr>
              <a:t> daily cooking jobs. Key components include:</a:t>
            </a:r>
          </a:p>
          <a:p>
            <a:pPr marL="545684" lvl="1" indent="-285750" algn="just">
              <a:spcBef>
                <a:spcPct val="0"/>
              </a:spcBef>
              <a:buFont typeface="Arial" panose="020B0604020202020204" pitchFamily="34" charset="0"/>
              <a:buChar char="•"/>
            </a:pPr>
            <a:r>
              <a:rPr lang="en-US" sz="1400" dirty="0">
                <a:solidFill>
                  <a:schemeClr val="tx2"/>
                </a:solidFill>
                <a:latin typeface="Poppins"/>
                <a:cs typeface="Poppins"/>
              </a:rPr>
              <a:t>AI Smart Refrigerator- follows food stock and provides recipes.</a:t>
            </a:r>
          </a:p>
          <a:p>
            <a:pPr marL="545684" lvl="1" indent="-285750" algn="just">
              <a:spcBef>
                <a:spcPct val="0"/>
              </a:spcBef>
              <a:buFont typeface="Arial" panose="020B0604020202020204" pitchFamily="34" charset="0"/>
              <a:buChar char="•"/>
            </a:pPr>
            <a:r>
              <a:rPr lang="en-US" sz="1400" dirty="0">
                <a:solidFill>
                  <a:schemeClr val="tx2"/>
                </a:solidFill>
                <a:latin typeface="Poppins"/>
                <a:cs typeface="Poppins"/>
              </a:rPr>
              <a:t>AI Cooking Assistant- offers customized cooking instructions.</a:t>
            </a:r>
          </a:p>
          <a:p>
            <a:pPr marL="545684" lvl="1" indent="-285750" algn="just">
              <a:spcBef>
                <a:spcPct val="0"/>
              </a:spcBef>
              <a:buFont typeface="Arial" panose="020B0604020202020204" pitchFamily="34" charset="0"/>
              <a:buChar char="•"/>
            </a:pPr>
            <a:r>
              <a:rPr lang="en-US" sz="1400" dirty="0">
                <a:solidFill>
                  <a:schemeClr val="tx2"/>
                </a:solidFill>
                <a:latin typeface="Poppins"/>
                <a:cs typeface="Poppins"/>
              </a:rPr>
              <a:t>Smart Groceries Management- tracks food use and suggestions shopping list.</a:t>
            </a:r>
          </a:p>
          <a:p>
            <a:pPr marL="545684" lvl="1" indent="-285750" algn="just">
              <a:spcBef>
                <a:spcPct val="0"/>
              </a:spcBef>
              <a:buFont typeface="Arial" panose="020B0604020202020204" pitchFamily="34" charset="0"/>
              <a:buChar char="•"/>
            </a:pPr>
            <a:r>
              <a:rPr lang="en-US" sz="1400" dirty="0">
                <a:solidFill>
                  <a:schemeClr val="tx2"/>
                </a:solidFill>
                <a:latin typeface="Poppins"/>
                <a:cs typeface="Poppins"/>
              </a:rPr>
              <a:t>SmartThings Integration- links kitchen appliances to Samsung smart phones and home devices. This ecosystem grows the smart home line of Samsung and establishes a complete built-in kitchen experience.</a:t>
            </a:r>
            <a:endParaRPr lang="en-US" sz="1400" dirty="0">
              <a:solidFill>
                <a:schemeClr val="tx2"/>
              </a:solidFill>
              <a:latin typeface="Poppins"/>
              <a:cs typeface="Poppins"/>
              <a:sym typeface="Poppins"/>
            </a:endParaRPr>
          </a:p>
        </p:txBody>
      </p:sp>
      <p:sp>
        <p:nvSpPr>
          <p:cNvPr id="15" name="Rectangle 14">
            <a:extLst>
              <a:ext uri="{FF2B5EF4-FFF2-40B4-BE49-F238E27FC236}">
                <a16:creationId xmlns:a16="http://schemas.microsoft.com/office/drawing/2014/main" id="{025E1EC7-BDC9-7F3D-26F1-02C1A5889292}"/>
              </a:ext>
            </a:extLst>
          </p:cNvPr>
          <p:cNvSpPr/>
          <p:nvPr/>
        </p:nvSpPr>
        <p:spPr>
          <a:xfrm>
            <a:off x="3854625" y="9262130"/>
            <a:ext cx="425275" cy="364706"/>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6" name="Rectangle 15">
            <a:extLst>
              <a:ext uri="{FF2B5EF4-FFF2-40B4-BE49-F238E27FC236}">
                <a16:creationId xmlns:a16="http://schemas.microsoft.com/office/drawing/2014/main" id="{F50C952E-EB70-E8E1-3540-D09A168DCA27}"/>
              </a:ext>
            </a:extLst>
          </p:cNvPr>
          <p:cNvSpPr/>
          <p:nvPr/>
        </p:nvSpPr>
        <p:spPr>
          <a:xfrm>
            <a:off x="3984888" y="10334334"/>
            <a:ext cx="425275" cy="364706"/>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7" name="Rectangle 16">
            <a:extLst>
              <a:ext uri="{FF2B5EF4-FFF2-40B4-BE49-F238E27FC236}">
                <a16:creationId xmlns:a16="http://schemas.microsoft.com/office/drawing/2014/main" id="{42B4E2B2-B933-8315-E01B-843EC22F6B2E}"/>
              </a:ext>
            </a:extLst>
          </p:cNvPr>
          <p:cNvSpPr/>
          <p:nvPr/>
        </p:nvSpPr>
        <p:spPr>
          <a:xfrm>
            <a:off x="4038610" y="11863560"/>
            <a:ext cx="425275" cy="364706"/>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8" name="Rectangle 17">
            <a:extLst>
              <a:ext uri="{FF2B5EF4-FFF2-40B4-BE49-F238E27FC236}">
                <a16:creationId xmlns:a16="http://schemas.microsoft.com/office/drawing/2014/main" id="{E9F52EF8-201F-F2C9-C793-15B33208199F}"/>
              </a:ext>
            </a:extLst>
          </p:cNvPr>
          <p:cNvSpPr/>
          <p:nvPr/>
        </p:nvSpPr>
        <p:spPr>
          <a:xfrm>
            <a:off x="3408697" y="9262130"/>
            <a:ext cx="10195861" cy="142492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9" name="TextBox 8"/>
          <p:cNvSpPr txBox="1"/>
          <p:nvPr/>
        </p:nvSpPr>
        <p:spPr>
          <a:xfrm>
            <a:off x="3406107" y="9320601"/>
            <a:ext cx="10195861" cy="1292662"/>
          </a:xfrm>
          <a:prstGeom prst="rect">
            <a:avLst/>
          </a:prstGeom>
        </p:spPr>
        <p:txBody>
          <a:bodyPr wrap="square" lIns="0" tIns="0" rIns="0" bIns="0" rtlCol="0" anchor="t">
            <a:spAutoFit/>
          </a:bodyPr>
          <a:lstStyle/>
          <a:p>
            <a:pPr marL="259934" lvl="1" algn="just">
              <a:spcBef>
                <a:spcPct val="0"/>
              </a:spcBef>
            </a:pPr>
            <a:r>
              <a:rPr lang="en-US" sz="1400" dirty="0">
                <a:solidFill>
                  <a:schemeClr val="tx2"/>
                </a:solidFill>
                <a:latin typeface="Poppins"/>
                <a:cs typeface="Poppins"/>
              </a:rPr>
              <a:t>The smart house and smart appliance is a booming business in the world.</a:t>
            </a:r>
          </a:p>
          <a:p>
            <a:pPr marL="545684" lvl="1" indent="-285750" algn="just">
              <a:spcBef>
                <a:spcPct val="0"/>
              </a:spcBef>
              <a:buFont typeface="Arial" panose="020B0604020202020204" pitchFamily="34" charset="0"/>
              <a:buChar char="•"/>
            </a:pPr>
            <a:r>
              <a:rPr lang="en-US" sz="1400" dirty="0">
                <a:solidFill>
                  <a:schemeClr val="tx2"/>
                </a:solidFill>
                <a:latin typeface="Poppins"/>
                <a:cs typeface="Poppins"/>
              </a:rPr>
              <a:t>Increasing use of smart homelands.</a:t>
            </a:r>
          </a:p>
          <a:p>
            <a:pPr marL="545684" lvl="1" indent="-285750" algn="just">
              <a:spcBef>
                <a:spcPct val="0"/>
              </a:spcBef>
              <a:buFont typeface="Arial" panose="020B0604020202020204" pitchFamily="34" charset="0"/>
              <a:buChar char="•"/>
            </a:pPr>
            <a:r>
              <a:rPr lang="en-US" sz="1400" dirty="0">
                <a:solidFill>
                  <a:schemeClr val="tx2"/>
                </a:solidFill>
                <a:latin typeface="Poppins"/>
                <a:cs typeface="Poppins"/>
              </a:rPr>
              <a:t>Rising demand of automated household solutions.</a:t>
            </a:r>
          </a:p>
          <a:p>
            <a:pPr marL="545684" lvl="1" indent="-285750" algn="just">
              <a:spcBef>
                <a:spcPct val="0"/>
              </a:spcBef>
              <a:buFont typeface="Arial" panose="020B0604020202020204" pitchFamily="34" charset="0"/>
              <a:buChar char="•"/>
            </a:pPr>
            <a:r>
              <a:rPr lang="en-US" sz="1400" dirty="0">
                <a:solidFill>
                  <a:schemeClr val="tx2"/>
                </a:solidFill>
                <a:latin typeface="Poppins"/>
                <a:cs typeface="Poppins"/>
              </a:rPr>
              <a:t>The rise of AI-bound grips and internet of things devices.</a:t>
            </a:r>
          </a:p>
          <a:p>
            <a:pPr marL="259934" lvl="1" algn="just">
              <a:spcBef>
                <a:spcPct val="0"/>
              </a:spcBef>
            </a:pPr>
            <a:r>
              <a:rPr lang="en-US" sz="1400" dirty="0">
                <a:solidFill>
                  <a:schemeClr val="tx2"/>
                </a:solidFill>
                <a:latin typeface="Poppins"/>
                <a:cs typeface="Poppins"/>
              </a:rPr>
              <a:t>The international smart home market has been growing steadily with the consumers demanding increased convenience, connectedness, and efficiency in their daily lifestyles (Fortune Business Insights, 2024).</a:t>
            </a:r>
            <a:endParaRPr lang="en-US" sz="1400" dirty="0">
              <a:solidFill>
                <a:schemeClr val="tx2"/>
              </a:solidFill>
              <a:latin typeface="Poppins"/>
              <a:cs typeface="Poppins"/>
              <a:sym typeface="Poppins"/>
            </a:endParaRPr>
          </a:p>
        </p:txBody>
      </p:sp>
      <p:sp>
        <p:nvSpPr>
          <p:cNvPr id="20" name="TextBox 7">
            <a:extLst>
              <a:ext uri="{FF2B5EF4-FFF2-40B4-BE49-F238E27FC236}">
                <a16:creationId xmlns:a16="http://schemas.microsoft.com/office/drawing/2014/main" id="{4F8C618E-E663-CFE0-2918-3CBA9AEBE8F1}"/>
              </a:ext>
            </a:extLst>
          </p:cNvPr>
          <p:cNvSpPr txBox="1"/>
          <p:nvPr/>
        </p:nvSpPr>
        <p:spPr>
          <a:xfrm>
            <a:off x="4038609" y="11080784"/>
            <a:ext cx="5316447" cy="461280"/>
          </a:xfrm>
          <a:prstGeom prst="rect">
            <a:avLst/>
          </a:prstGeom>
        </p:spPr>
        <p:txBody>
          <a:bodyPr wrap="square" lIns="0" tIns="0" rIns="0" bIns="0" rtlCol="0" anchor="t">
            <a:spAutoFit/>
          </a:bodyPr>
          <a:lstStyle/>
          <a:p>
            <a:pPr algn="l">
              <a:lnSpc>
                <a:spcPts val="3867"/>
              </a:lnSpc>
            </a:pPr>
            <a:r>
              <a:rPr lang="en-US" sz="2400" b="1" dirty="0">
                <a:solidFill>
                  <a:srgbClr val="1F406D"/>
                </a:solidFill>
                <a:latin typeface="Poppins Bold"/>
                <a:ea typeface="Poppins Bold"/>
                <a:cs typeface="Poppins Bold"/>
                <a:sym typeface="Poppins Bold"/>
              </a:rPr>
              <a:t>Target Consumers</a:t>
            </a:r>
          </a:p>
        </p:txBody>
      </p:sp>
      <p:sp>
        <p:nvSpPr>
          <p:cNvPr id="21" name="TextBox 8">
            <a:extLst>
              <a:ext uri="{FF2B5EF4-FFF2-40B4-BE49-F238E27FC236}">
                <a16:creationId xmlns:a16="http://schemas.microsoft.com/office/drawing/2014/main" id="{054AAC65-D3F5-6810-08F7-E8B1C02BEBE9}"/>
              </a:ext>
            </a:extLst>
          </p:cNvPr>
          <p:cNvSpPr txBox="1"/>
          <p:nvPr/>
        </p:nvSpPr>
        <p:spPr>
          <a:xfrm>
            <a:off x="3854625" y="11726307"/>
            <a:ext cx="5500432" cy="1723549"/>
          </a:xfrm>
          <a:prstGeom prst="rect">
            <a:avLst/>
          </a:prstGeom>
        </p:spPr>
        <p:txBody>
          <a:bodyPr wrap="square" lIns="0" tIns="0" rIns="0" bIns="0" rtlCol="0" anchor="t">
            <a:spAutoFit/>
          </a:bodyPr>
          <a:lstStyle/>
          <a:p>
            <a:pPr marL="259934" lvl="1" algn="just">
              <a:spcBef>
                <a:spcPct val="0"/>
              </a:spcBef>
            </a:pPr>
            <a:r>
              <a:rPr lang="en-US" sz="1400" dirty="0">
                <a:solidFill>
                  <a:schemeClr val="tx2"/>
                </a:solidFill>
                <a:latin typeface="Poppins"/>
                <a:cs typeface="Poppins"/>
              </a:rPr>
              <a:t>Primary target market:</a:t>
            </a:r>
          </a:p>
          <a:p>
            <a:pPr marL="545684" lvl="1" indent="-285750" algn="just">
              <a:spcBef>
                <a:spcPct val="0"/>
              </a:spcBef>
              <a:buFont typeface="Arial" panose="020B0604020202020204" pitchFamily="34" charset="0"/>
              <a:buChar char="•"/>
            </a:pPr>
            <a:r>
              <a:rPr lang="en-US" sz="1400" dirty="0">
                <a:solidFill>
                  <a:schemeClr val="tx2"/>
                </a:solidFill>
                <a:latin typeface="Poppins"/>
                <a:cs typeface="Poppins"/>
              </a:rPr>
              <a:t>Middle-income households in cities (middle and high-income households).</a:t>
            </a:r>
          </a:p>
          <a:p>
            <a:pPr marL="545684" lvl="1" indent="-285750" algn="just">
              <a:spcBef>
                <a:spcPct val="0"/>
              </a:spcBef>
              <a:buFont typeface="Arial" panose="020B0604020202020204" pitchFamily="34" charset="0"/>
              <a:buChar char="•"/>
            </a:pPr>
            <a:r>
              <a:rPr lang="en-US" sz="1400" dirty="0">
                <a:solidFill>
                  <a:schemeClr val="tx2"/>
                </a:solidFill>
                <a:latin typeface="Poppins"/>
                <a:cs typeface="Poppins"/>
              </a:rPr>
              <a:t>Such are technology-oriented families.</a:t>
            </a:r>
          </a:p>
          <a:p>
            <a:pPr marL="545684" lvl="1" indent="-285750" algn="just">
              <a:spcBef>
                <a:spcPct val="0"/>
              </a:spcBef>
              <a:buFont typeface="Arial" panose="020B0604020202020204" pitchFamily="34" charset="0"/>
              <a:buChar char="•"/>
            </a:pPr>
            <a:r>
              <a:rPr lang="en-US" sz="1400" dirty="0">
                <a:solidFill>
                  <a:schemeClr val="tx2"/>
                </a:solidFill>
                <a:latin typeface="Poppins"/>
                <a:cs typeface="Poppins"/>
              </a:rPr>
              <a:t>Smart home adopters aged 30–55</a:t>
            </a:r>
          </a:p>
          <a:p>
            <a:pPr marL="259934" lvl="1" algn="just">
              <a:spcBef>
                <a:spcPct val="0"/>
              </a:spcBef>
            </a:pPr>
            <a:r>
              <a:rPr lang="en-US" sz="1400" dirty="0">
                <a:solidFill>
                  <a:schemeClr val="tx2"/>
                </a:solidFill>
                <a:latin typeface="Poppins"/>
                <a:cs typeface="Poppins"/>
              </a:rPr>
              <a:t>Such consumers appreciate convenience, online connectivity and effective housekeeping with smart technologies.</a:t>
            </a:r>
            <a:endParaRPr lang="en-US" sz="1400" dirty="0">
              <a:solidFill>
                <a:schemeClr val="tx2"/>
              </a:solidFill>
              <a:latin typeface="Poppins"/>
              <a:cs typeface="Poppins"/>
              <a:sym typeface="Poppins"/>
            </a:endParaRPr>
          </a:p>
        </p:txBody>
      </p:sp>
      <p:sp>
        <p:nvSpPr>
          <p:cNvPr id="22" name="TextBox 8">
            <a:extLst>
              <a:ext uri="{FF2B5EF4-FFF2-40B4-BE49-F238E27FC236}">
                <a16:creationId xmlns:a16="http://schemas.microsoft.com/office/drawing/2014/main" id="{523127A9-31AE-F64C-FA80-E1693DC42CC8}"/>
              </a:ext>
            </a:extLst>
          </p:cNvPr>
          <p:cNvSpPr txBox="1"/>
          <p:nvPr/>
        </p:nvSpPr>
        <p:spPr>
          <a:xfrm>
            <a:off x="1496500" y="14283702"/>
            <a:ext cx="12321073" cy="1292662"/>
          </a:xfrm>
          <a:prstGeom prst="rect">
            <a:avLst/>
          </a:prstGeom>
        </p:spPr>
        <p:txBody>
          <a:bodyPr wrap="square" lIns="0" tIns="0" rIns="0" bIns="0" rtlCol="0" anchor="t">
            <a:spAutoFit/>
          </a:bodyPr>
          <a:lstStyle/>
          <a:p>
            <a:pPr marL="259934" lvl="1" algn="just">
              <a:spcBef>
                <a:spcPct val="0"/>
              </a:spcBef>
            </a:pPr>
            <a:r>
              <a:rPr lang="en-US" sz="1400" dirty="0">
                <a:solidFill>
                  <a:schemeClr val="tx2"/>
                </a:solidFill>
                <a:latin typeface="Poppins"/>
                <a:cs typeface="Poppins"/>
              </a:rPr>
              <a:t>The Samsung AI Smart Kitchen Ecosystem stands out the differences created by:</a:t>
            </a:r>
          </a:p>
          <a:p>
            <a:pPr marL="545684" lvl="1" indent="-285750" algn="just">
              <a:spcBef>
                <a:spcPct val="0"/>
              </a:spcBef>
              <a:buFont typeface="Arial" panose="020B0604020202020204" pitchFamily="34" charset="0"/>
              <a:buChar char="•"/>
            </a:pPr>
            <a:r>
              <a:rPr lang="en-US" sz="1400" dirty="0">
                <a:solidFill>
                  <a:schemeClr val="tx2"/>
                </a:solidFill>
                <a:latin typeface="Poppins"/>
                <a:cs typeface="Poppins"/>
              </a:rPr>
              <a:t>Hi-Tech cooking help with AI.</a:t>
            </a:r>
          </a:p>
          <a:p>
            <a:pPr marL="545684" lvl="1" indent="-285750" algn="just">
              <a:spcBef>
                <a:spcPct val="0"/>
              </a:spcBef>
              <a:buFont typeface="Arial" panose="020B0604020202020204" pitchFamily="34" charset="0"/>
              <a:buChar char="•"/>
            </a:pPr>
            <a:r>
              <a:rPr lang="en-US" sz="1400" dirty="0">
                <a:solidFill>
                  <a:schemeClr val="tx2"/>
                </a:solidFill>
                <a:latin typeface="Poppins"/>
                <a:cs typeface="Poppins"/>
              </a:rPr>
              <a:t>Smooth connectivity with Samsung intelligent things.</a:t>
            </a:r>
          </a:p>
          <a:p>
            <a:pPr marL="545684" lvl="1" indent="-285750" algn="just">
              <a:spcBef>
                <a:spcPct val="0"/>
              </a:spcBef>
              <a:buFont typeface="Arial" panose="020B0604020202020204" pitchFamily="34" charset="0"/>
              <a:buChar char="•"/>
            </a:pPr>
            <a:r>
              <a:rPr lang="en-US" sz="1400" dirty="0">
                <a:solidFill>
                  <a:schemeClr val="tx2"/>
                </a:solidFill>
                <a:latin typeface="Poppins"/>
                <a:cs typeface="Poppins"/>
              </a:rPr>
              <a:t>Connectedness to Samsung Galaxy products and appliances.</a:t>
            </a:r>
          </a:p>
          <a:p>
            <a:pPr marL="545684" lvl="1" indent="-285750" algn="just">
              <a:spcBef>
                <a:spcPct val="0"/>
              </a:spcBef>
              <a:buFont typeface="Arial" panose="020B0604020202020204" pitchFamily="34" charset="0"/>
              <a:buChar char="•"/>
            </a:pPr>
            <a:r>
              <a:rPr lang="en-US" sz="1400" dirty="0">
                <a:solidFill>
                  <a:schemeClr val="tx2"/>
                </a:solidFill>
                <a:latin typeface="Poppins"/>
                <a:cs typeface="Poppins"/>
              </a:rPr>
              <a:t>Exquisite design and user interfaces.</a:t>
            </a:r>
          </a:p>
          <a:p>
            <a:pPr marL="259934" lvl="1" algn="just">
              <a:spcBef>
                <a:spcPct val="0"/>
              </a:spcBef>
            </a:pPr>
            <a:r>
              <a:rPr lang="en-US" sz="1400" dirty="0">
                <a:solidFill>
                  <a:schemeClr val="tx2"/>
                </a:solidFill>
                <a:latin typeface="Poppins"/>
                <a:cs typeface="Poppins"/>
              </a:rPr>
              <a:t>Good brand recognition and integration with ecosystem give Samsung an edge over the smart home market.</a:t>
            </a:r>
            <a:endParaRPr lang="en-US" sz="1400" dirty="0">
              <a:solidFill>
                <a:schemeClr val="tx2"/>
              </a:solidFill>
              <a:latin typeface="Poppins"/>
              <a:cs typeface="Poppins"/>
              <a:sym typeface="Poppins"/>
            </a:endParaRPr>
          </a:p>
        </p:txBody>
      </p:sp>
      <p:sp>
        <p:nvSpPr>
          <p:cNvPr id="26" name="Rectangle 25">
            <a:extLst>
              <a:ext uri="{FF2B5EF4-FFF2-40B4-BE49-F238E27FC236}">
                <a16:creationId xmlns:a16="http://schemas.microsoft.com/office/drawing/2014/main" id="{B2AB15F2-93FB-089C-F902-BBDF3D5B6FE0}"/>
              </a:ext>
            </a:extLst>
          </p:cNvPr>
          <p:cNvSpPr/>
          <p:nvPr/>
        </p:nvSpPr>
        <p:spPr>
          <a:xfrm>
            <a:off x="3984888" y="15957468"/>
            <a:ext cx="295012" cy="368382"/>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7" name="Rectangle 26">
            <a:extLst>
              <a:ext uri="{FF2B5EF4-FFF2-40B4-BE49-F238E27FC236}">
                <a16:creationId xmlns:a16="http://schemas.microsoft.com/office/drawing/2014/main" id="{BD793606-67E8-155A-A538-D4B61C95D3CA}"/>
              </a:ext>
            </a:extLst>
          </p:cNvPr>
          <p:cNvSpPr/>
          <p:nvPr/>
        </p:nvSpPr>
        <p:spPr>
          <a:xfrm>
            <a:off x="4002814" y="16831064"/>
            <a:ext cx="295012" cy="368382"/>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8" name="Rectangle 27">
            <a:extLst>
              <a:ext uri="{FF2B5EF4-FFF2-40B4-BE49-F238E27FC236}">
                <a16:creationId xmlns:a16="http://schemas.microsoft.com/office/drawing/2014/main" id="{C45F45D9-1545-6813-3169-19A8CEED5C22}"/>
              </a:ext>
            </a:extLst>
          </p:cNvPr>
          <p:cNvSpPr/>
          <p:nvPr/>
        </p:nvSpPr>
        <p:spPr>
          <a:xfrm>
            <a:off x="4002814" y="17385121"/>
            <a:ext cx="295012" cy="368382"/>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9" name="Rectangle 28">
            <a:extLst>
              <a:ext uri="{FF2B5EF4-FFF2-40B4-BE49-F238E27FC236}">
                <a16:creationId xmlns:a16="http://schemas.microsoft.com/office/drawing/2014/main" id="{6CC2DA47-279F-9C30-3B68-D5DB5425E67B}"/>
              </a:ext>
            </a:extLst>
          </p:cNvPr>
          <p:cNvSpPr/>
          <p:nvPr/>
        </p:nvSpPr>
        <p:spPr>
          <a:xfrm>
            <a:off x="3984888" y="18627684"/>
            <a:ext cx="295012" cy="368382"/>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0" name="Rectangle 29">
            <a:extLst>
              <a:ext uri="{FF2B5EF4-FFF2-40B4-BE49-F238E27FC236}">
                <a16:creationId xmlns:a16="http://schemas.microsoft.com/office/drawing/2014/main" id="{6A0DB988-B5D2-F203-4700-8B8FE61DEA19}"/>
              </a:ext>
            </a:extLst>
          </p:cNvPr>
          <p:cNvSpPr/>
          <p:nvPr/>
        </p:nvSpPr>
        <p:spPr>
          <a:xfrm>
            <a:off x="858969" y="15728514"/>
            <a:ext cx="8373931" cy="266779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1" name="TextBox 10"/>
          <p:cNvSpPr txBox="1"/>
          <p:nvPr/>
        </p:nvSpPr>
        <p:spPr>
          <a:xfrm>
            <a:off x="1396125" y="15555442"/>
            <a:ext cx="4917000" cy="499752"/>
          </a:xfrm>
          <a:prstGeom prst="rect">
            <a:avLst/>
          </a:prstGeom>
        </p:spPr>
        <p:txBody>
          <a:bodyPr wrap="square" lIns="0" tIns="0" rIns="0" bIns="0" rtlCol="0" anchor="t">
            <a:spAutoFit/>
          </a:bodyPr>
          <a:lstStyle/>
          <a:p>
            <a:pPr>
              <a:lnSpc>
                <a:spcPts val="4250"/>
              </a:lnSpc>
            </a:pPr>
            <a:r>
              <a:rPr lang="en-US" sz="2400" b="1" dirty="0">
                <a:solidFill>
                  <a:srgbClr val="1F406D"/>
                </a:solidFill>
                <a:latin typeface="Poppins Bold"/>
                <a:ea typeface="Poppins Bold"/>
                <a:cs typeface="Poppins Bold"/>
                <a:sym typeface="Poppins Bold"/>
              </a:rPr>
              <a:t>Sustainability Contribution</a:t>
            </a:r>
          </a:p>
        </p:txBody>
      </p:sp>
      <p:sp>
        <p:nvSpPr>
          <p:cNvPr id="32" name="TextBox 8">
            <a:extLst>
              <a:ext uri="{FF2B5EF4-FFF2-40B4-BE49-F238E27FC236}">
                <a16:creationId xmlns:a16="http://schemas.microsoft.com/office/drawing/2014/main" id="{182F085B-FCAD-F5BF-453E-CFD8C3044814}"/>
              </a:ext>
            </a:extLst>
          </p:cNvPr>
          <p:cNvSpPr txBox="1"/>
          <p:nvPr/>
        </p:nvSpPr>
        <p:spPr>
          <a:xfrm>
            <a:off x="1319940" y="16073579"/>
            <a:ext cx="7074760" cy="1508105"/>
          </a:xfrm>
          <a:prstGeom prst="rect">
            <a:avLst/>
          </a:prstGeom>
        </p:spPr>
        <p:txBody>
          <a:bodyPr wrap="square" lIns="0" tIns="0" rIns="0" bIns="0" rtlCol="0" anchor="t">
            <a:spAutoFit/>
          </a:bodyPr>
          <a:lstStyle/>
          <a:p>
            <a:pPr marL="259934" lvl="1" algn="just">
              <a:spcBef>
                <a:spcPct val="0"/>
              </a:spcBef>
            </a:pPr>
            <a:r>
              <a:rPr lang="en-US" sz="1400" dirty="0">
                <a:solidFill>
                  <a:schemeClr val="tx2"/>
                </a:solidFill>
                <a:latin typeface="Poppins"/>
                <a:cs typeface="Poppins"/>
              </a:rPr>
              <a:t>The ecosystem encourages the practice of sustainable household by:</a:t>
            </a:r>
          </a:p>
          <a:p>
            <a:pPr marL="545684" lvl="1" indent="-285750" algn="just">
              <a:spcBef>
                <a:spcPct val="0"/>
              </a:spcBef>
              <a:buFont typeface="Arial" panose="020B0604020202020204" pitchFamily="34" charset="0"/>
              <a:buChar char="•"/>
            </a:pPr>
            <a:r>
              <a:rPr lang="en-US" sz="1400" dirty="0">
                <a:solidFill>
                  <a:schemeClr val="tx2"/>
                </a:solidFill>
                <a:latin typeface="Poppins"/>
                <a:cs typeface="Poppins"/>
              </a:rPr>
              <a:t>Preventing food waste by using intelligent systems of inventory.</a:t>
            </a:r>
          </a:p>
          <a:p>
            <a:pPr marL="545684" lvl="1" indent="-285750" algn="just">
              <a:spcBef>
                <a:spcPct val="0"/>
              </a:spcBef>
              <a:buFont typeface="Arial" panose="020B0604020202020204" pitchFamily="34" charset="0"/>
              <a:buChar char="•"/>
            </a:pPr>
            <a:r>
              <a:rPr lang="en-US" sz="1400" dirty="0">
                <a:solidFill>
                  <a:schemeClr val="tx2"/>
                </a:solidFill>
                <a:latin typeface="Poppins"/>
                <a:cs typeface="Poppins"/>
              </a:rPr>
              <a:t>Offering tips that </a:t>
            </a:r>
            <a:r>
              <a:rPr lang="en-US" sz="1400" dirty="0" err="1">
                <a:solidFill>
                  <a:schemeClr val="tx2"/>
                </a:solidFill>
                <a:latin typeface="Poppins"/>
                <a:cs typeface="Poppins"/>
              </a:rPr>
              <a:t>minimise</a:t>
            </a:r>
            <a:r>
              <a:rPr lang="en-US" sz="1400" dirty="0">
                <a:solidFill>
                  <a:schemeClr val="tx2"/>
                </a:solidFill>
                <a:latin typeface="Poppins"/>
                <a:cs typeface="Poppins"/>
              </a:rPr>
              <a:t> energy usage in appliances in the kitchen.</a:t>
            </a:r>
          </a:p>
          <a:p>
            <a:pPr marL="545684" lvl="1" indent="-285750" algn="just">
              <a:spcBef>
                <a:spcPct val="0"/>
              </a:spcBef>
              <a:buFont typeface="Arial" panose="020B0604020202020204" pitchFamily="34" charset="0"/>
              <a:buChar char="•"/>
            </a:pPr>
            <a:r>
              <a:rPr lang="en-US" sz="1400" dirty="0">
                <a:solidFill>
                  <a:schemeClr val="tx2"/>
                </a:solidFill>
                <a:latin typeface="Poppins"/>
                <a:cs typeface="Poppins"/>
              </a:rPr>
              <a:t>Promoting high standards of food management.</a:t>
            </a:r>
          </a:p>
          <a:p>
            <a:pPr marL="259934" lvl="1" algn="just">
              <a:spcBef>
                <a:spcPct val="0"/>
              </a:spcBef>
            </a:pPr>
            <a:r>
              <a:rPr lang="en-US" sz="1400" dirty="0">
                <a:solidFill>
                  <a:schemeClr val="tx2"/>
                </a:solidFill>
                <a:latin typeface="Poppins"/>
                <a:cs typeface="Poppins"/>
              </a:rPr>
              <a:t>Our smart home technologies can help people to lead life in a more sustainable manner, consuming resources more efficiently (Raut et al., 2025).</a:t>
            </a:r>
            <a:endParaRPr lang="en-US" sz="1400" dirty="0">
              <a:solidFill>
                <a:schemeClr val="tx2"/>
              </a:solidFill>
              <a:latin typeface="Poppins"/>
              <a:cs typeface="Poppins"/>
              <a:sym typeface="Poppins"/>
            </a:endParaRPr>
          </a:p>
        </p:txBody>
      </p:sp>
      <p:sp>
        <p:nvSpPr>
          <p:cNvPr id="33" name="TextBox 10">
            <a:extLst>
              <a:ext uri="{FF2B5EF4-FFF2-40B4-BE49-F238E27FC236}">
                <a16:creationId xmlns:a16="http://schemas.microsoft.com/office/drawing/2014/main" id="{A65C3F03-4F50-D463-2FC8-A5830C5766FD}"/>
              </a:ext>
            </a:extLst>
          </p:cNvPr>
          <p:cNvSpPr txBox="1"/>
          <p:nvPr/>
        </p:nvSpPr>
        <p:spPr>
          <a:xfrm>
            <a:off x="1345340" y="17442561"/>
            <a:ext cx="4917000" cy="499752"/>
          </a:xfrm>
          <a:prstGeom prst="rect">
            <a:avLst/>
          </a:prstGeom>
        </p:spPr>
        <p:txBody>
          <a:bodyPr wrap="square" lIns="0" tIns="0" rIns="0" bIns="0" rtlCol="0" anchor="t">
            <a:spAutoFit/>
          </a:bodyPr>
          <a:lstStyle/>
          <a:p>
            <a:pPr>
              <a:lnSpc>
                <a:spcPts val="4250"/>
              </a:lnSpc>
            </a:pPr>
            <a:r>
              <a:rPr lang="en-US" sz="2400" b="1" dirty="0">
                <a:solidFill>
                  <a:srgbClr val="1F406D"/>
                </a:solidFill>
                <a:latin typeface="Poppins Bold"/>
                <a:ea typeface="Poppins Bold"/>
                <a:cs typeface="Poppins Bold"/>
                <a:sym typeface="Poppins Bold"/>
              </a:rPr>
              <a:t>Value Proposition</a:t>
            </a:r>
          </a:p>
        </p:txBody>
      </p:sp>
      <p:sp>
        <p:nvSpPr>
          <p:cNvPr id="34" name="TextBox 8">
            <a:extLst>
              <a:ext uri="{FF2B5EF4-FFF2-40B4-BE49-F238E27FC236}">
                <a16:creationId xmlns:a16="http://schemas.microsoft.com/office/drawing/2014/main" id="{0BE178FF-54B8-CDF4-5600-9725B633DD87}"/>
              </a:ext>
            </a:extLst>
          </p:cNvPr>
          <p:cNvSpPr txBox="1"/>
          <p:nvPr/>
        </p:nvSpPr>
        <p:spPr>
          <a:xfrm>
            <a:off x="1142590" y="18003913"/>
            <a:ext cx="7673008" cy="646331"/>
          </a:xfrm>
          <a:prstGeom prst="rect">
            <a:avLst/>
          </a:prstGeom>
        </p:spPr>
        <p:txBody>
          <a:bodyPr wrap="square" lIns="0" tIns="0" rIns="0" bIns="0" rtlCol="0" anchor="t">
            <a:spAutoFit/>
          </a:bodyPr>
          <a:lstStyle/>
          <a:p>
            <a:pPr marL="259934" lvl="1" algn="just">
              <a:spcBef>
                <a:spcPct val="0"/>
              </a:spcBef>
            </a:pPr>
            <a:r>
              <a:rPr lang="en-US" sz="1400" b="1" dirty="0">
                <a:solidFill>
                  <a:schemeClr val="tx2"/>
                </a:solidFill>
                <a:latin typeface="Poppins"/>
                <a:cs typeface="Poppins"/>
              </a:rPr>
              <a:t>“Smarter Cooking. Connected Living.”</a:t>
            </a:r>
          </a:p>
          <a:p>
            <a:pPr marL="259934" lvl="1" algn="just">
              <a:spcBef>
                <a:spcPct val="0"/>
              </a:spcBef>
            </a:pPr>
            <a:r>
              <a:rPr lang="en-US" sz="1400" dirty="0">
                <a:solidFill>
                  <a:schemeClr val="tx2"/>
                </a:solidFill>
                <a:latin typeface="Poppins"/>
                <a:cs typeface="Poppins"/>
              </a:rPr>
              <a:t>The Samsung AI Smart Kitchen Ecosystem provides a smart and networked kitchen that provides convenience, efficiency, and sustainability to the current homes.</a:t>
            </a:r>
            <a:endParaRPr lang="en-US" sz="1400" dirty="0">
              <a:solidFill>
                <a:schemeClr val="tx2"/>
              </a:solidFill>
              <a:latin typeface="Poppins"/>
              <a:cs typeface="Poppins"/>
              <a:sym typeface="Poppins"/>
            </a:endParaRPr>
          </a:p>
        </p:txBody>
      </p:sp>
      <p:sp>
        <p:nvSpPr>
          <p:cNvPr id="35" name="TextBox 10">
            <a:extLst>
              <a:ext uri="{FF2B5EF4-FFF2-40B4-BE49-F238E27FC236}">
                <a16:creationId xmlns:a16="http://schemas.microsoft.com/office/drawing/2014/main" id="{8DEED5F0-5EC2-E875-5209-68E43CFB272F}"/>
              </a:ext>
            </a:extLst>
          </p:cNvPr>
          <p:cNvSpPr txBox="1"/>
          <p:nvPr/>
        </p:nvSpPr>
        <p:spPr>
          <a:xfrm>
            <a:off x="1380404" y="18604481"/>
            <a:ext cx="4917000" cy="499752"/>
          </a:xfrm>
          <a:prstGeom prst="rect">
            <a:avLst/>
          </a:prstGeom>
        </p:spPr>
        <p:txBody>
          <a:bodyPr wrap="square" lIns="0" tIns="0" rIns="0" bIns="0" rtlCol="0" anchor="t">
            <a:spAutoFit/>
          </a:bodyPr>
          <a:lstStyle/>
          <a:p>
            <a:pPr>
              <a:lnSpc>
                <a:spcPts val="4250"/>
              </a:lnSpc>
            </a:pPr>
            <a:r>
              <a:rPr lang="en-US" sz="2400" b="1" dirty="0">
                <a:solidFill>
                  <a:srgbClr val="1F406D"/>
                </a:solidFill>
                <a:latin typeface="Poppins Bold"/>
                <a:ea typeface="Poppins Bold"/>
                <a:cs typeface="Poppins Bold"/>
                <a:sym typeface="Poppins Bold"/>
              </a:rPr>
              <a:t>References</a:t>
            </a:r>
          </a:p>
        </p:txBody>
      </p:sp>
      <p:sp>
        <p:nvSpPr>
          <p:cNvPr id="36" name="TextBox 8">
            <a:extLst>
              <a:ext uri="{FF2B5EF4-FFF2-40B4-BE49-F238E27FC236}">
                <a16:creationId xmlns:a16="http://schemas.microsoft.com/office/drawing/2014/main" id="{A4C31F35-1633-0EAB-7A8B-8F7663054937}"/>
              </a:ext>
            </a:extLst>
          </p:cNvPr>
          <p:cNvSpPr txBox="1"/>
          <p:nvPr/>
        </p:nvSpPr>
        <p:spPr>
          <a:xfrm>
            <a:off x="946632" y="19200771"/>
            <a:ext cx="13219736" cy="1508105"/>
          </a:xfrm>
          <a:prstGeom prst="rect">
            <a:avLst/>
          </a:prstGeom>
        </p:spPr>
        <p:txBody>
          <a:bodyPr wrap="square" lIns="0" tIns="0" rIns="0" bIns="0" rtlCol="0" anchor="t">
            <a:spAutoFit/>
          </a:bodyPr>
          <a:lstStyle/>
          <a:p>
            <a:pPr marL="545684" lvl="1" indent="-285750" algn="just">
              <a:spcBef>
                <a:spcPct val="0"/>
              </a:spcBef>
              <a:buFont typeface="Arial" panose="020B0604020202020204" pitchFamily="34" charset="0"/>
              <a:buChar char="•"/>
            </a:pPr>
            <a:r>
              <a:rPr lang="en-US" sz="1400" dirty="0">
                <a:solidFill>
                  <a:schemeClr val="tx2"/>
                </a:solidFill>
                <a:latin typeface="Poppins"/>
                <a:cs typeface="Poppins"/>
              </a:rPr>
              <a:t>Chaffey, D. and Ellis-Chadwick, F. (2022</a:t>
            </a:r>
            <a:r>
              <a:rPr lang="en-US" sz="1400" i="1" dirty="0">
                <a:solidFill>
                  <a:schemeClr val="tx2"/>
                </a:solidFill>
                <a:latin typeface="Poppins"/>
                <a:cs typeface="Poppins"/>
              </a:rPr>
              <a:t>). Digital Marketing: Strategy, Implementation and Practice.</a:t>
            </a:r>
            <a:r>
              <a:rPr lang="en-US" sz="1400" dirty="0">
                <a:solidFill>
                  <a:schemeClr val="tx2"/>
                </a:solidFill>
                <a:latin typeface="Poppins"/>
                <a:cs typeface="Poppins"/>
              </a:rPr>
              <a:t> 7th ed. Harlow, England: Pearson.</a:t>
            </a:r>
          </a:p>
          <a:p>
            <a:pPr marL="545684" lvl="1" indent="-285750" algn="just">
              <a:spcBef>
                <a:spcPct val="0"/>
              </a:spcBef>
              <a:buFont typeface="Arial" panose="020B0604020202020204" pitchFamily="34" charset="0"/>
              <a:buChar char="•"/>
            </a:pPr>
            <a:r>
              <a:rPr lang="en-US" sz="1400" dirty="0">
                <a:solidFill>
                  <a:schemeClr val="tx2"/>
                </a:solidFill>
                <a:latin typeface="Poppins"/>
                <a:cs typeface="Poppins"/>
              </a:rPr>
              <a:t>Fortune Business Insights (2024). </a:t>
            </a:r>
            <a:r>
              <a:rPr lang="en-US" sz="1400" i="1" dirty="0">
                <a:solidFill>
                  <a:schemeClr val="tx2"/>
                </a:solidFill>
                <a:latin typeface="Poppins"/>
                <a:cs typeface="Poppins"/>
              </a:rPr>
              <a:t>Smart Home Market Size, Share, Analysis, Growth &amp; Forecast, 2026. </a:t>
            </a:r>
            <a:r>
              <a:rPr lang="en-US" sz="1400" dirty="0">
                <a:solidFill>
                  <a:schemeClr val="tx2"/>
                </a:solidFill>
                <a:latin typeface="Poppins"/>
                <a:cs typeface="Poppins"/>
              </a:rPr>
              <a:t>[online] www.fortunebusinessinsights.com. Available at: </a:t>
            </a:r>
            <a:r>
              <a:rPr lang="en-US" sz="1400" dirty="0">
                <a:solidFill>
                  <a:schemeClr val="tx2"/>
                </a:solidFill>
                <a:latin typeface="Poppins"/>
                <a:cs typeface="Poppins"/>
                <a:hlinkClick r:id="rId5"/>
              </a:rPr>
              <a:t>https://www.fortunebusinessinsights.com/industry-reports/smart-home-market-101900</a:t>
            </a:r>
            <a:r>
              <a:rPr lang="en-US" sz="1400" dirty="0">
                <a:solidFill>
                  <a:schemeClr val="tx2"/>
                </a:solidFill>
                <a:latin typeface="Poppins"/>
                <a:cs typeface="Poppins"/>
              </a:rPr>
              <a:t>. [Accessed 4 Mar. 2026].</a:t>
            </a:r>
          </a:p>
          <a:p>
            <a:pPr marL="545684" lvl="1" indent="-285750" algn="just">
              <a:spcBef>
                <a:spcPct val="0"/>
              </a:spcBef>
              <a:buFont typeface="Arial" panose="020B0604020202020204" pitchFamily="34" charset="0"/>
              <a:buChar char="•"/>
            </a:pPr>
            <a:r>
              <a:rPr lang="en-US" sz="1400" dirty="0">
                <a:solidFill>
                  <a:schemeClr val="tx2"/>
                </a:solidFill>
                <a:latin typeface="Poppins"/>
                <a:cs typeface="Poppins"/>
              </a:rPr>
              <a:t>Raut, N., Ahmad, S.K., Supriya Nagarkar, Prasad, V.K.S., Long, C.S. and Shrivastava, N. (2025). </a:t>
            </a:r>
            <a:r>
              <a:rPr lang="en-US" sz="1400" i="1" dirty="0">
                <a:solidFill>
                  <a:schemeClr val="tx2"/>
                </a:solidFill>
                <a:latin typeface="Poppins"/>
                <a:cs typeface="Poppins"/>
              </a:rPr>
              <a:t>The Role of Smart Home Technologies in Promoting Sustainable Lifestyles:</a:t>
            </a:r>
            <a:r>
              <a:rPr lang="en-US" sz="1400" dirty="0">
                <a:solidFill>
                  <a:schemeClr val="tx2"/>
                </a:solidFill>
                <a:latin typeface="Poppins"/>
                <a:cs typeface="Poppins"/>
              </a:rPr>
              <a:t> </a:t>
            </a:r>
            <a:r>
              <a:rPr lang="en-US" sz="1400" i="1" dirty="0">
                <a:solidFill>
                  <a:schemeClr val="tx2"/>
                </a:solidFill>
                <a:latin typeface="Poppins"/>
                <a:cs typeface="Poppins"/>
              </a:rPr>
              <a:t>Marketing Innovations for Eco-Friendly Consumer Behavior. </a:t>
            </a:r>
            <a:r>
              <a:rPr lang="en-US" sz="1400" dirty="0">
                <a:solidFill>
                  <a:schemeClr val="tx2"/>
                </a:solidFill>
                <a:latin typeface="Poppins"/>
                <a:cs typeface="Poppins"/>
              </a:rPr>
              <a:t>pp.873–878. </a:t>
            </a:r>
            <a:r>
              <a:rPr lang="en-US" sz="1400" dirty="0" err="1">
                <a:solidFill>
                  <a:schemeClr val="tx2"/>
                </a:solidFill>
                <a:latin typeface="Poppins"/>
                <a:cs typeface="Poppins"/>
              </a:rPr>
              <a:t>doi</a:t>
            </a:r>
            <a:r>
              <a:rPr lang="en-US" sz="1400" dirty="0">
                <a:solidFill>
                  <a:schemeClr val="tx2"/>
                </a:solidFill>
                <a:latin typeface="Poppins"/>
                <a:cs typeface="Poppins"/>
              </a:rPr>
              <a:t>: </a:t>
            </a:r>
            <a:r>
              <a:rPr lang="en-US" sz="1400" dirty="0">
                <a:solidFill>
                  <a:schemeClr val="tx2"/>
                </a:solidFill>
                <a:latin typeface="Poppins"/>
                <a:cs typeface="Poppins"/>
                <a:hlinkClick r:id="rId6"/>
              </a:rPr>
              <a:t>https://doi.org/10.1109/ce2ct64011.2025.10939654</a:t>
            </a:r>
            <a:r>
              <a:rPr lang="en-US" sz="1400" dirty="0">
                <a:solidFill>
                  <a:schemeClr val="tx2"/>
                </a:solidFill>
                <a:latin typeface="Poppins"/>
                <a:cs typeface="Poppins"/>
              </a:rPr>
              <a:t>.  </a:t>
            </a:r>
          </a:p>
        </p:txBody>
      </p:sp>
      <p:pic>
        <p:nvPicPr>
          <p:cNvPr id="39" name="Picture 38">
            <a:extLst>
              <a:ext uri="{FF2B5EF4-FFF2-40B4-BE49-F238E27FC236}">
                <a16:creationId xmlns:a16="http://schemas.microsoft.com/office/drawing/2014/main" id="{71A0BA62-5F28-7679-56D9-A1EE1D80428F}"/>
              </a:ext>
            </a:extLst>
          </p:cNvPr>
          <p:cNvPicPr>
            <a:picLocks noChangeAspect="1"/>
          </p:cNvPicPr>
          <p:nvPr/>
        </p:nvPicPr>
        <p:blipFill>
          <a:blip r:embed="rId7"/>
          <a:stretch>
            <a:fillRect/>
          </a:stretch>
        </p:blipFill>
        <p:spPr>
          <a:xfrm>
            <a:off x="8927288" y="15865823"/>
            <a:ext cx="5251043" cy="2946052"/>
          </a:xfrm>
          <a:prstGeom prst="rect">
            <a:avLst/>
          </a:prstGeom>
          <a:ln>
            <a:noFill/>
          </a:ln>
          <a:effectLst>
            <a:outerShdw blurRad="292100" dist="139700" dir="2700000" algn="tl" rotWithShape="0">
              <a:srgbClr val="333333">
                <a:alpha val="65000"/>
              </a:srgbClr>
            </a:outerShdw>
          </a:effectLst>
        </p:spPr>
      </p:pic>
      <p:pic>
        <p:nvPicPr>
          <p:cNvPr id="41" name="Picture 40">
            <a:extLst>
              <a:ext uri="{FF2B5EF4-FFF2-40B4-BE49-F238E27FC236}">
                <a16:creationId xmlns:a16="http://schemas.microsoft.com/office/drawing/2014/main" id="{656050D1-2AE0-17C2-561F-8976BCE36242}"/>
              </a:ext>
            </a:extLst>
          </p:cNvPr>
          <p:cNvPicPr>
            <a:picLocks noChangeAspect="1"/>
          </p:cNvPicPr>
          <p:nvPr/>
        </p:nvPicPr>
        <p:blipFill>
          <a:blip r:embed="rId8"/>
          <a:stretch>
            <a:fillRect/>
          </a:stretch>
        </p:blipFill>
        <p:spPr>
          <a:xfrm>
            <a:off x="999517" y="11225094"/>
            <a:ext cx="2855108" cy="2318321"/>
          </a:xfrm>
          <a:prstGeom prst="rect">
            <a:avLst/>
          </a:prstGeom>
          <a:ln>
            <a:noFill/>
          </a:ln>
          <a:effectLst>
            <a:outerShdw blurRad="190500" algn="tl" rotWithShape="0">
              <a:srgbClr val="000000">
                <a:alpha val="70000"/>
              </a:srgbClr>
            </a:outerShdw>
          </a:effectLst>
        </p:spPr>
      </p:pic>
      <p:pic>
        <p:nvPicPr>
          <p:cNvPr id="43" name="Picture 42">
            <a:extLst>
              <a:ext uri="{FF2B5EF4-FFF2-40B4-BE49-F238E27FC236}">
                <a16:creationId xmlns:a16="http://schemas.microsoft.com/office/drawing/2014/main" id="{D3BC5F60-2D17-70B7-A207-42010B2F86DA}"/>
              </a:ext>
            </a:extLst>
          </p:cNvPr>
          <p:cNvPicPr>
            <a:picLocks noChangeAspect="1"/>
          </p:cNvPicPr>
          <p:nvPr/>
        </p:nvPicPr>
        <p:blipFill>
          <a:blip r:embed="rId9"/>
          <a:stretch>
            <a:fillRect/>
          </a:stretch>
        </p:blipFill>
        <p:spPr>
          <a:xfrm>
            <a:off x="11137900" y="538128"/>
            <a:ext cx="3222639" cy="1082413"/>
          </a:xfrm>
          <a:prstGeom prst="rect">
            <a:avLst/>
          </a:prstGeom>
          <a:ln>
            <a:noFill/>
          </a:ln>
          <a:effectLst>
            <a:softEdge rad="112500"/>
          </a:effec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TotalTime>
  <Words>879</Words>
  <Application>Microsoft Office PowerPoint</Application>
  <PresentationFormat>Custom</PresentationFormat>
  <Paragraphs>52</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Poppins Bold</vt:lpstr>
      <vt:lpstr>Calibri</vt:lpstr>
      <vt:lpstr>Arial</vt:lpstr>
      <vt:lpstr>Poppins</vt:lpstr>
      <vt:lpstr>Bernoru</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Samsung AI Smart Kitchen Ecosystem Poster 2</dc:title>
  <dc:creator>DELL</dc:creator>
  <dc:description>A professional poster using a three-column layout, showcasing precise descriptions, modern icons, and a central futuristic kitchen ecosystem illustration.</dc:description>
  <cp:revision>29</cp:revision>
  <dcterms:created xsi:type="dcterms:W3CDTF">2006-08-16T00:00:00Z</dcterms:created>
  <dcterms:modified xsi:type="dcterms:W3CDTF">2026-03-04T12:05:25Z</dcterms:modified>
  <dc:identifier>DAHC-2Hx_L0</dc:identifier>
</cp:coreProperties>
</file>