
<file path=[Content_Types].xml><?xml version="1.0" encoding="utf-8"?>
<Types xmlns="http://schemas.openxmlformats.org/package/2006/content-types">
  <Default Extension="png" ContentType="image/png"/>
  <Default Extension="bin" ContentType="application/vnd.openxmlformats-officedocument.oleObject"/>
  <Default Extension="m4a" ContentType="audio/mp4"/>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2" r:id="rId1"/>
  </p:sldMasterIdLst>
  <p:notesMasterIdLst>
    <p:notesMasterId r:id="rId25"/>
  </p:notesMasterIdLst>
  <p:sldIdLst>
    <p:sldId id="291" r:id="rId2"/>
    <p:sldId id="259" r:id="rId3"/>
    <p:sldId id="257" r:id="rId4"/>
    <p:sldId id="290" r:id="rId5"/>
    <p:sldId id="258" r:id="rId6"/>
    <p:sldId id="275" r:id="rId7"/>
    <p:sldId id="260" r:id="rId8"/>
    <p:sldId id="292" r:id="rId9"/>
    <p:sldId id="268" r:id="rId10"/>
    <p:sldId id="277" r:id="rId11"/>
    <p:sldId id="262" r:id="rId12"/>
    <p:sldId id="265" r:id="rId13"/>
    <p:sldId id="279" r:id="rId14"/>
    <p:sldId id="280" r:id="rId15"/>
    <p:sldId id="281" r:id="rId16"/>
    <p:sldId id="282" r:id="rId17"/>
    <p:sldId id="284" r:id="rId18"/>
    <p:sldId id="286" r:id="rId19"/>
    <p:sldId id="287" r:id="rId20"/>
    <p:sldId id="285" r:id="rId21"/>
    <p:sldId id="293" r:id="rId22"/>
    <p:sldId id="288" r:id="rId23"/>
    <p:sldId id="289"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06" autoAdjust="0"/>
    <p:restoredTop sz="94660"/>
  </p:normalViewPr>
  <p:slideViewPr>
    <p:cSldViewPr>
      <p:cViewPr>
        <p:scale>
          <a:sx n="47" d="100"/>
          <a:sy n="47" d="100"/>
        </p:scale>
        <p:origin x="1649" y="586"/>
      </p:cViewPr>
      <p:guideLst>
        <p:guide orient="horz" pos="2160"/>
        <p:guide pos="2880"/>
      </p:guideLst>
    </p:cSldViewPr>
  </p:slideViewPr>
  <p:outlineViewPr>
    <p:cViewPr>
      <p:scale>
        <a:sx n="25" d="100"/>
        <a:sy n="25"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C9597B30-FDA6-4455-9411-348B7D70FCAE}" type="datetimeFigureOut">
              <a:rPr lang="en-US"/>
              <a:pPr>
                <a:defRPr/>
              </a:pPr>
              <a:t>3/18/2020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05D70307-46D9-48FC-A11F-253E8909F522}" type="slidenum">
              <a:rPr lang="en-US"/>
              <a:pPr>
                <a:defRPr/>
              </a:pPr>
              <a:t>‹#›</a:t>
            </a:fld>
            <a:endParaRPr lang="en-US"/>
          </a:p>
        </p:txBody>
      </p:sp>
    </p:spTree>
    <p:extLst>
      <p:ext uri="{BB962C8B-B14F-4D97-AF65-F5344CB8AC3E}">
        <p14:creationId xmlns:p14="http://schemas.microsoft.com/office/powerpoint/2010/main" val="359450874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5D70307-46D9-48FC-A11F-253E8909F522}" type="slidenum">
              <a:rPr lang="en-US" smtClean="0"/>
              <a:pPr>
                <a:defRPr/>
              </a:pPr>
              <a:t>1</a:t>
            </a:fld>
            <a:endParaRPr lang="en-US"/>
          </a:p>
        </p:txBody>
      </p:sp>
    </p:spTree>
    <p:extLst>
      <p:ext uri="{BB962C8B-B14F-4D97-AF65-F5344CB8AC3E}">
        <p14:creationId xmlns:p14="http://schemas.microsoft.com/office/powerpoint/2010/main" val="2804181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Jamie</a:t>
            </a:r>
            <a:r>
              <a:rPr lang="en-GB" baseline="0" dirty="0" smtClean="0"/>
              <a:t> Oliver</a:t>
            </a:r>
          </a:p>
          <a:p>
            <a:pPr marL="228600" indent="-228600">
              <a:buAutoNum type="arabicPeriod"/>
            </a:pPr>
            <a:r>
              <a:rPr lang="en-GB" baseline="0" dirty="0" smtClean="0"/>
              <a:t>Sir Winston Churchill</a:t>
            </a:r>
          </a:p>
          <a:p>
            <a:pPr marL="228600" indent="-228600">
              <a:buAutoNum type="arabicPeriod"/>
            </a:pPr>
            <a:r>
              <a:rPr lang="en-GB" baseline="0" dirty="0" smtClean="0"/>
              <a:t>Richard Branson</a:t>
            </a:r>
          </a:p>
          <a:p>
            <a:pPr marL="228600" indent="-228600">
              <a:buAutoNum type="arabicPeriod"/>
            </a:pPr>
            <a:r>
              <a:rPr lang="en-GB" baseline="0" dirty="0" smtClean="0"/>
              <a:t>Agatha Christie</a:t>
            </a:r>
          </a:p>
          <a:p>
            <a:pPr marL="228600" indent="-228600">
              <a:buAutoNum type="arabicPeriod"/>
            </a:pPr>
            <a:r>
              <a:rPr lang="en-GB" baseline="0" dirty="0" smtClean="0"/>
              <a:t>Prince Harry</a:t>
            </a:r>
          </a:p>
          <a:p>
            <a:pPr marL="228600" indent="-228600">
              <a:buAutoNum type="arabicPeriod"/>
            </a:pPr>
            <a:r>
              <a:rPr lang="en-GB" baseline="0" dirty="0" smtClean="0"/>
              <a:t>Stephen Spielberg</a:t>
            </a:r>
          </a:p>
          <a:p>
            <a:pPr marL="228600" indent="-228600">
              <a:buAutoNum type="arabicPeriod"/>
            </a:pPr>
            <a:r>
              <a:rPr lang="en-GB" baseline="0" dirty="0" smtClean="0"/>
              <a:t>Theo </a:t>
            </a:r>
            <a:r>
              <a:rPr lang="en-GB" baseline="0" dirty="0" err="1" smtClean="0"/>
              <a:t>Paphitis</a:t>
            </a:r>
            <a:r>
              <a:rPr lang="en-GB" baseline="0" dirty="0" smtClean="0"/>
              <a:t> (Dragon’s Den)</a:t>
            </a:r>
          </a:p>
          <a:p>
            <a:pPr marL="228600" indent="-228600">
              <a:buAutoNum type="arabicPeriod"/>
            </a:pPr>
            <a:r>
              <a:rPr lang="en-GB" baseline="0" dirty="0" smtClean="0"/>
              <a:t>Whoopi Goldberg</a:t>
            </a:r>
          </a:p>
          <a:p>
            <a:pPr marL="228600" indent="-228600">
              <a:buAutoNum type="arabicPeriod"/>
            </a:pPr>
            <a:r>
              <a:rPr lang="en-GB" baseline="0" dirty="0" smtClean="0"/>
              <a:t>Holly Willoughby</a:t>
            </a:r>
            <a:endParaRPr lang="en-GB" dirty="0"/>
          </a:p>
        </p:txBody>
      </p:sp>
      <p:sp>
        <p:nvSpPr>
          <p:cNvPr id="4" name="Slide Number Placeholder 3"/>
          <p:cNvSpPr>
            <a:spLocks noGrp="1"/>
          </p:cNvSpPr>
          <p:nvPr>
            <p:ph type="sldNum" sz="quarter" idx="10"/>
          </p:nvPr>
        </p:nvSpPr>
        <p:spPr/>
        <p:txBody>
          <a:bodyPr/>
          <a:lstStyle/>
          <a:p>
            <a:pPr>
              <a:defRPr/>
            </a:pPr>
            <a:fld id="{05D70307-46D9-48FC-A11F-253E8909F522}" type="slidenum">
              <a:rPr lang="en-US" smtClean="0"/>
              <a:pPr>
                <a:defRPr/>
              </a:pPr>
              <a:t>2</a:t>
            </a:fld>
            <a:endParaRPr lang="en-US"/>
          </a:p>
        </p:txBody>
      </p:sp>
    </p:spTree>
    <p:extLst>
      <p:ext uri="{BB962C8B-B14F-4D97-AF65-F5344CB8AC3E}">
        <p14:creationId xmlns:p14="http://schemas.microsoft.com/office/powerpoint/2010/main" val="635814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000">
                <a:solidFill>
                  <a:schemeClr val="tx1"/>
                </a:solidFill>
                <a:latin typeface="Tahoma" pitchFamily="34" charset="0"/>
                <a:cs typeface="Times New Roman" pitchFamily="18" charset="0"/>
              </a:defRPr>
            </a:lvl1pPr>
            <a:lvl2pPr marL="742950" indent="-285750" eaLnBrk="0" hangingPunct="0">
              <a:defRPr sz="2000">
                <a:solidFill>
                  <a:schemeClr val="tx1"/>
                </a:solidFill>
                <a:latin typeface="Tahoma" pitchFamily="34" charset="0"/>
                <a:cs typeface="Times New Roman" pitchFamily="18" charset="0"/>
              </a:defRPr>
            </a:lvl2pPr>
            <a:lvl3pPr marL="1143000" indent="-228600" eaLnBrk="0" hangingPunct="0">
              <a:defRPr sz="2000">
                <a:solidFill>
                  <a:schemeClr val="tx1"/>
                </a:solidFill>
                <a:latin typeface="Tahoma" pitchFamily="34" charset="0"/>
                <a:cs typeface="Times New Roman" pitchFamily="18" charset="0"/>
              </a:defRPr>
            </a:lvl3pPr>
            <a:lvl4pPr marL="1600200" indent="-228600" eaLnBrk="0" hangingPunct="0">
              <a:defRPr sz="2000">
                <a:solidFill>
                  <a:schemeClr val="tx1"/>
                </a:solidFill>
                <a:latin typeface="Tahoma" pitchFamily="34" charset="0"/>
                <a:cs typeface="Times New Roman" pitchFamily="18" charset="0"/>
              </a:defRPr>
            </a:lvl4pPr>
            <a:lvl5pPr marL="2057400" indent="-228600" eaLnBrk="0" hangingPunct="0">
              <a:defRPr sz="2000">
                <a:solidFill>
                  <a:schemeClr val="tx1"/>
                </a:solidFill>
                <a:latin typeface="Tahoma" pitchFamily="34" charset="0"/>
                <a:cs typeface="Times New Roman" pitchFamily="18" charset="0"/>
              </a:defRPr>
            </a:lvl5pPr>
            <a:lvl6pPr marL="2514600" indent="-228600" eaLnBrk="0" fontAlgn="base" hangingPunct="0">
              <a:spcBef>
                <a:spcPct val="0"/>
              </a:spcBef>
              <a:spcAft>
                <a:spcPct val="0"/>
              </a:spcAft>
              <a:defRPr sz="2000">
                <a:solidFill>
                  <a:schemeClr val="tx1"/>
                </a:solidFill>
                <a:latin typeface="Tahoma" pitchFamily="34" charset="0"/>
                <a:cs typeface="Times New Roman" pitchFamily="18" charset="0"/>
              </a:defRPr>
            </a:lvl6pPr>
            <a:lvl7pPr marL="2971800" indent="-228600" eaLnBrk="0" fontAlgn="base" hangingPunct="0">
              <a:spcBef>
                <a:spcPct val="0"/>
              </a:spcBef>
              <a:spcAft>
                <a:spcPct val="0"/>
              </a:spcAft>
              <a:defRPr sz="2000">
                <a:solidFill>
                  <a:schemeClr val="tx1"/>
                </a:solidFill>
                <a:latin typeface="Tahoma" pitchFamily="34" charset="0"/>
                <a:cs typeface="Times New Roman" pitchFamily="18" charset="0"/>
              </a:defRPr>
            </a:lvl7pPr>
            <a:lvl8pPr marL="3429000" indent="-228600" eaLnBrk="0" fontAlgn="base" hangingPunct="0">
              <a:spcBef>
                <a:spcPct val="0"/>
              </a:spcBef>
              <a:spcAft>
                <a:spcPct val="0"/>
              </a:spcAft>
              <a:defRPr sz="2000">
                <a:solidFill>
                  <a:schemeClr val="tx1"/>
                </a:solidFill>
                <a:latin typeface="Tahoma" pitchFamily="34" charset="0"/>
                <a:cs typeface="Times New Roman" pitchFamily="18" charset="0"/>
              </a:defRPr>
            </a:lvl8pPr>
            <a:lvl9pPr marL="3886200" indent="-228600" eaLnBrk="0" fontAlgn="base" hangingPunct="0">
              <a:spcBef>
                <a:spcPct val="0"/>
              </a:spcBef>
              <a:spcAft>
                <a:spcPct val="0"/>
              </a:spcAft>
              <a:defRPr sz="2000">
                <a:solidFill>
                  <a:schemeClr val="tx1"/>
                </a:solidFill>
                <a:latin typeface="Tahoma" pitchFamily="34" charset="0"/>
                <a:cs typeface="Times New Roman" pitchFamily="18" charset="0"/>
              </a:defRPr>
            </a:lvl9pPr>
          </a:lstStyle>
          <a:p>
            <a:pPr eaLnBrk="1" hangingPunct="1"/>
            <a:fld id="{9C20841C-3A5D-4AE8-B2C2-12FC6A5DBBE8}" type="slidenum">
              <a:rPr lang="en-US" altLang="en-US" sz="1200"/>
              <a:pPr eaLnBrk="1" hangingPunct="1"/>
              <a:t>23</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pPr>
              <a:defRPr/>
            </a:pPr>
            <a:fld id="{369AA034-9F99-46F8-9400-820BD41BA652}" type="slidenum">
              <a:rPr lang="en-US" altLang="en-US" smtClean="0"/>
              <a:pPr>
                <a:defRPr/>
              </a:pPr>
              <a:t>‹#›</a:t>
            </a:fld>
            <a:endParaRPr lang="en-US" altLang="en-US"/>
          </a:p>
        </p:txBody>
      </p:sp>
    </p:spTree>
    <p:extLst>
      <p:ext uri="{BB962C8B-B14F-4D97-AF65-F5344CB8AC3E}">
        <p14:creationId xmlns:p14="http://schemas.microsoft.com/office/powerpoint/2010/main" val="97049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97D4B5D8-7814-47A6-9C96-AC7ECB160969}" type="slidenum">
              <a:rPr lang="en-US" altLang="en-US" smtClean="0"/>
              <a:pPr>
                <a:defRPr/>
              </a:pPr>
              <a:t>‹#›</a:t>
            </a:fld>
            <a:endParaRPr lang="en-US" altLang="en-US"/>
          </a:p>
        </p:txBody>
      </p:sp>
    </p:spTree>
    <p:extLst>
      <p:ext uri="{BB962C8B-B14F-4D97-AF65-F5344CB8AC3E}">
        <p14:creationId xmlns:p14="http://schemas.microsoft.com/office/powerpoint/2010/main" val="2428342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0F2389A6-AA92-4D95-90ED-54503464801B}" type="slidenum">
              <a:rPr lang="en-US" altLang="en-US" smtClean="0"/>
              <a:pPr>
                <a:defRPr/>
              </a:pPr>
              <a:t>‹#›</a:t>
            </a:fld>
            <a:endParaRPr lang="en-US" altLang="en-US"/>
          </a:p>
        </p:txBody>
      </p:sp>
    </p:spTree>
    <p:extLst>
      <p:ext uri="{BB962C8B-B14F-4D97-AF65-F5344CB8AC3E}">
        <p14:creationId xmlns:p14="http://schemas.microsoft.com/office/powerpoint/2010/main" val="1442938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pPr>
              <a:defRPr/>
            </a:pPr>
            <a:fld id="{51D1470B-A39C-4C21-BA4F-E725911902D9}" type="slidenum">
              <a:rPr lang="en-US" altLang="en-US" smtClean="0"/>
              <a:pPr>
                <a:defRPr/>
              </a:pPr>
              <a:t>‹#›</a:t>
            </a:fld>
            <a:endParaRPr lang="en-US" altLang="en-US"/>
          </a:p>
        </p:txBody>
      </p:sp>
    </p:spTree>
    <p:extLst>
      <p:ext uri="{BB962C8B-B14F-4D97-AF65-F5344CB8AC3E}">
        <p14:creationId xmlns:p14="http://schemas.microsoft.com/office/powerpoint/2010/main" val="3400432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pPr>
              <a:defRPr/>
            </a:pPr>
            <a:fld id="{E2E8F5D6-CFC7-42E1-9CAD-772E9B587FDD}" type="slidenum">
              <a:rPr lang="en-US" altLang="en-US" smtClean="0"/>
              <a:pPr>
                <a:defRPr/>
              </a:pPr>
              <a:t>‹#›</a:t>
            </a:fld>
            <a:endParaRPr lang="en-US" altLang="en-US"/>
          </a:p>
        </p:txBody>
      </p:sp>
    </p:spTree>
    <p:extLst>
      <p:ext uri="{BB962C8B-B14F-4D97-AF65-F5344CB8AC3E}">
        <p14:creationId xmlns:p14="http://schemas.microsoft.com/office/powerpoint/2010/main" val="2719994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7C497725-9E8E-4793-8DC2-0B273FBE76E4}" type="slidenum">
              <a:rPr lang="en-US" altLang="en-US" smtClean="0"/>
              <a:pPr>
                <a:defRPr/>
              </a:pPr>
              <a:t>‹#›</a:t>
            </a:fld>
            <a:endParaRPr lang="en-US" altLang="en-US"/>
          </a:p>
        </p:txBody>
      </p:sp>
    </p:spTree>
    <p:extLst>
      <p:ext uri="{BB962C8B-B14F-4D97-AF65-F5344CB8AC3E}">
        <p14:creationId xmlns:p14="http://schemas.microsoft.com/office/powerpoint/2010/main" val="2074850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667AEA17-5EC2-484D-8051-9B3ECF149424}" type="slidenum">
              <a:rPr lang="en-US" altLang="en-US" smtClean="0"/>
              <a:pPr>
                <a:defRPr/>
              </a:pPr>
              <a:t>‹#›</a:t>
            </a:fld>
            <a:endParaRPr lang="en-US" altLang="en-US"/>
          </a:p>
        </p:txBody>
      </p:sp>
    </p:spTree>
    <p:extLst>
      <p:ext uri="{BB962C8B-B14F-4D97-AF65-F5344CB8AC3E}">
        <p14:creationId xmlns:p14="http://schemas.microsoft.com/office/powerpoint/2010/main" val="2948766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5A500B89-5746-4E91-9E0B-6DC2F41618C4}" type="slidenum">
              <a:rPr lang="en-US" altLang="en-US" smtClean="0"/>
              <a:pPr>
                <a:defRPr/>
              </a:pPr>
              <a:t>‹#›</a:t>
            </a:fld>
            <a:endParaRPr lang="en-US" altLang="en-US"/>
          </a:p>
        </p:txBody>
      </p:sp>
    </p:spTree>
    <p:extLst>
      <p:ext uri="{BB962C8B-B14F-4D97-AF65-F5344CB8AC3E}">
        <p14:creationId xmlns:p14="http://schemas.microsoft.com/office/powerpoint/2010/main" val="1110236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372D3C9C-A21E-4E0A-B98C-6C93494C214D}" type="slidenum">
              <a:rPr lang="en-US" altLang="en-US" smtClean="0"/>
              <a:pPr>
                <a:defRPr/>
              </a:pPr>
              <a:t>‹#›</a:t>
            </a:fld>
            <a:endParaRPr lang="en-US" altLang="en-US"/>
          </a:p>
        </p:txBody>
      </p:sp>
    </p:spTree>
    <p:extLst>
      <p:ext uri="{BB962C8B-B14F-4D97-AF65-F5344CB8AC3E}">
        <p14:creationId xmlns:p14="http://schemas.microsoft.com/office/powerpoint/2010/main" val="288144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105629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FE5EED2F-B1EE-4C17-9FE6-0CFE0E5E842B}" type="slidenum">
              <a:rPr lang="en-US" altLang="en-US" smtClean="0"/>
              <a:pPr>
                <a:defRPr/>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7831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3461131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8025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4166585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2A0064CF-A33A-4CD5-AA13-823BBFC89035}" type="slidenum">
              <a:rPr lang="en-US" altLang="en-US" smtClean="0"/>
              <a:pPr>
                <a:defRPr/>
              </a:pPr>
              <a:t>‹#›</a:t>
            </a:fld>
            <a:endParaRPr lang="en-US" altLang="en-US"/>
          </a:p>
        </p:txBody>
      </p:sp>
    </p:spTree>
    <p:extLst>
      <p:ext uri="{BB962C8B-B14F-4D97-AF65-F5344CB8AC3E}">
        <p14:creationId xmlns:p14="http://schemas.microsoft.com/office/powerpoint/2010/main" val="3627960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06C2556F-31F2-4787-8786-216B79D4DD47}" type="slidenum">
              <a:rPr lang="en-US" altLang="en-US" smtClean="0"/>
              <a:pPr>
                <a:defRPr/>
              </a:pPr>
              <a:t>‹#›</a:t>
            </a:fld>
            <a:endParaRPr lang="en-US" altLang="en-US"/>
          </a:p>
        </p:txBody>
      </p:sp>
    </p:spTree>
    <p:extLst>
      <p:ext uri="{BB962C8B-B14F-4D97-AF65-F5344CB8AC3E}">
        <p14:creationId xmlns:p14="http://schemas.microsoft.com/office/powerpoint/2010/main" val="3259238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696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7620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863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0CD9001E-B331-4211-A34A-9466970F0307}" type="slidenum">
              <a:rPr lang="en-GB" altLang="en-US"/>
              <a:pPr>
                <a:defRPr/>
              </a:pPr>
              <a:t>‹#›</a:t>
            </a:fld>
            <a:endParaRPr lang="en-GB" altLang="en-US"/>
          </a:p>
        </p:txBody>
      </p:sp>
    </p:spTree>
    <p:extLst>
      <p:ext uri="{BB962C8B-B14F-4D97-AF65-F5344CB8AC3E}">
        <p14:creationId xmlns:p14="http://schemas.microsoft.com/office/powerpoint/2010/main" val="3682907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pPr>
              <a:defRPr/>
            </a:pPr>
            <a:fld id="{FE5EED2F-B1EE-4C17-9FE6-0CFE0E5E842B}" type="slidenum">
              <a:rPr lang="en-US" altLang="en-US" smtClean="0"/>
              <a:pPr>
                <a:defRPr/>
              </a:pPr>
              <a:t>‹#›</a:t>
            </a:fld>
            <a:endParaRPr lang="en-US" altLang="en-US"/>
          </a:p>
        </p:txBody>
      </p:sp>
    </p:spTree>
    <p:extLst>
      <p:ext uri="{BB962C8B-B14F-4D97-AF65-F5344CB8AC3E}">
        <p14:creationId xmlns:p14="http://schemas.microsoft.com/office/powerpoint/2010/main" val="2607180376"/>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www.google.co.uk/imgres?q=Scott+Quinnell&amp;hl=en&amp;sa=G&amp;biw=1600&amp;bih=665&amp;gbv=2&amp;tbm=isch&amp;tbnid=p6HHENYWhTYykM:&amp;imgrefurl=http://www.walesonline.co.uk/rugbynation/the-british-and-irish-lions/2009/05/26/ten-greatest-welsh-lions-moments-scott-quinnell-91466-23708163/&amp;docid=B2JObUDrO6ozTM&amp;imgurl=http://images.icnetwork.co.uk/upl/icwales2/may2009/9/6/scott-quinnell-267936862.jpg&amp;w=250&amp;h=176&amp;ei=XTjETufYB7KM4gSyttG0DQ&amp;zoom=1" TargetMode="External"/><Relationship Id="rId11" Type="http://schemas.openxmlformats.org/officeDocument/2006/relationships/image" Target="../media/image7.png"/><Relationship Id="rId5" Type="http://schemas.openxmlformats.org/officeDocument/2006/relationships/image" Target="../media/image2.jpeg"/><Relationship Id="rId1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2.xml"/><Relationship Id="rId9" Type="http://schemas.openxmlformats.org/officeDocument/2006/relationships/image" Target="../media/image5.png"/><Relationship Id="rId1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hyperlink" Target="https://llyw.cymru/sites/default/files/publications/2018-03/fframwaith-ar-gyfer-anawsterau-dysgu-penodol.pdf" TargetMode="Externa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5.m4a"/><Relationship Id="rId7" Type="http://schemas.openxmlformats.org/officeDocument/2006/relationships/hyperlink" Target="https://kahoot.it/challenge/0615001?challenge-id=66a357d7-42af-4f71-bb5d-f0c5eaf51714_1584552221543"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5" Type="http://schemas.openxmlformats.org/officeDocument/2006/relationships/slideLayout" Target="../slideLayouts/slideLayout7.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8.m4a"/><Relationship Id="rId7" Type="http://schemas.openxmlformats.org/officeDocument/2006/relationships/image" Target="../media/image1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pn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hyperlink" Target="https://moodle.uwtsd.ac.uk/pluginfile.php/356045/mod_folder/content/0/Chapter%202%20Lawrence%20%282009%29.pdf?forcedownload=1"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hyperlink" Target="https://moodle.uwtsd.ac.uk/pluginfile.php/356045/mod_folder/content/0/Dyslexia%20and%20Self-esteem.pdf?forcedownload=1" TargetMode="External"/><Relationship Id="rId4" Type="http://schemas.openxmlformats.org/officeDocument/2006/relationships/image" Target="../media/image15.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hyperlink" Target="http://www.tes.co.uk/teaching-resource/Dyslexia-Support-6082898/"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audio" Target="../media/media13.m4a"/><Relationship Id="rId7" Type="http://schemas.openxmlformats.org/officeDocument/2006/relationships/image" Target="../media/image16.png"/><Relationship Id="rId2" Type="http://schemas.microsoft.com/office/2007/relationships/media" Target="../media/media13.m4a"/><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7.png"/><Relationship Id="rId10" Type="http://schemas.openxmlformats.org/officeDocument/2006/relationships/image" Target="../media/image1.png"/><Relationship Id="rId4" Type="http://schemas.openxmlformats.org/officeDocument/2006/relationships/slideLayout" Target="../slideLayouts/slideLayout6.xml"/><Relationship Id="rId9"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slideLayout" Target="../slideLayouts/slideLayout17.xml"/><Relationship Id="rId7" Type="http://schemas.openxmlformats.org/officeDocument/2006/relationships/image" Target="../media/image25.jpe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hyperlink" Target="http://www.google.co.uk/imgres?imgurl=http://www.easywebmarketing.co.uk/images/4/ref.153p.gif&amp;imgrefurl=http://www.cuisenaire.co.uk/Products.aspx?PageId=77&amp;PtId=50&amp;PTName=Mathematics&amp;PSTId=321&amp;PSTName=Cuisenaire%20Sets&amp;usg=__hgLx_S3uQdT51FdgW7MV0KjlGS4=&amp;h=390&amp;w=420&amp;sz=82&amp;hl=en&amp;start=9&amp;sig2=tsEyEkHavmUlPBzZaBJztA&amp;zoom=1&amp;tbnid=5n2AebHVpcRzFM:&amp;tbnh=116&amp;tbnw=125&amp;ei=lIONT7bQGoX-8gOf0925Cw&amp;prev=/search?q=cuisenaire+rods&amp;hl=en&amp;gbv=2&amp;tbm=isch&amp;itbs=1" TargetMode="External"/><Relationship Id="rId5" Type="http://schemas.openxmlformats.org/officeDocument/2006/relationships/image" Target="../media/image24.jpeg"/><Relationship Id="rId4" Type="http://schemas.openxmlformats.org/officeDocument/2006/relationships/hyperlink" Target="http://www.google.co.uk/imgres?imgurl=http://www.juniorscholars.co.uk/images/products/medium/5001111303481.jpg&amp;imgrefurl=http://www.juniorscholars.co.uk/Invicta-Base-Ten-Group-Set-(Dienes)-P5001111303481/&amp;usg=__6Bp_M5jR7DejqsQBK-dzGJ4f36w=&amp;h=268&amp;w=268&amp;sz=16&amp;hl=en&amp;start=1&amp;sig2=HdslDoT7oq753wGFPGVCow&amp;zoom=1&amp;tbnid=qXlsVfti567Y4M:&amp;tbnh=113&amp;tbnw=113&amp;ei=coSNT43oN8fn8QPR4OinCw&amp;prev=/search?q=dienes+apparatus&amp;hl=en&amp;gbv=2&amp;tbm=isch&amp;itbs=1" TargetMode="External"/><Relationship Id="rId9"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hyperlink" Target="https://www.google.co.uk/imgres?imgurl=https://s-media-cache-ak0.pinimg.com/236x/00/53/88/00538881f06e645493407d678cc44922.jpg&amp;imgrefurl=https://www.pinterest.com/malaniz80/quotes/&amp;docid=ix3RO725XU270M&amp;tbnid=dQ4rJ1t5ecF9kM:&amp;w=236&amp;h=330&amp;ved=0CAQQxiAwAmoVChMIxonY16TTyAIVhm4UCh1qzwW4&amp;iact=c&amp;ictx=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empowher.com/media/reference/dyslexia"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tda.gov.uk/teacher/developing-career/sen-and-disability/sen-training-resources/induction/dyslexia-primary-classroom.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smtClean="0"/>
              <a:t>Anawsterau</a:t>
            </a:r>
            <a:r>
              <a:rPr lang="en-GB" dirty="0" smtClean="0"/>
              <a:t> </a:t>
            </a:r>
            <a:r>
              <a:rPr lang="en-GB" dirty="0" err="1" smtClean="0"/>
              <a:t>Dysgu</a:t>
            </a:r>
            <a:r>
              <a:rPr lang="en-GB" dirty="0" smtClean="0"/>
              <a:t> </a:t>
            </a:r>
            <a:r>
              <a:rPr lang="en-GB" dirty="0" err="1" smtClean="0"/>
              <a:t>Penodol</a:t>
            </a:r>
            <a:r>
              <a:rPr lang="en-GB" dirty="0" smtClean="0"/>
              <a:t> – </a:t>
            </a:r>
            <a:r>
              <a:rPr lang="en-GB" dirty="0" err="1" smtClean="0"/>
              <a:t>dyslecsia</a:t>
            </a:r>
            <a:r>
              <a:rPr lang="en-GB" dirty="0" smtClean="0"/>
              <a:t> a </a:t>
            </a:r>
            <a:r>
              <a:rPr lang="en-GB" dirty="0" err="1" smtClean="0"/>
              <a:t>dyscalcwlia</a:t>
            </a:r>
            <a:endParaRPr lang="en-GB" dirty="0"/>
          </a:p>
        </p:txBody>
      </p:sp>
      <p:sp>
        <p:nvSpPr>
          <p:cNvPr id="3" name="Subtitle 2"/>
          <p:cNvSpPr>
            <a:spLocks noGrp="1"/>
          </p:cNvSpPr>
          <p:nvPr>
            <p:ph type="subTitle" idx="1"/>
          </p:nvPr>
        </p:nvSpPr>
        <p:spPr/>
        <p:txBody>
          <a:bodyPr>
            <a:normAutofit lnSpcReduction="10000"/>
          </a:bodyPr>
          <a:lstStyle/>
          <a:p>
            <a:r>
              <a:rPr lang="en-GB" dirty="0"/>
              <a:t>ECAD5007C</a:t>
            </a:r>
          </a:p>
          <a:p>
            <a:r>
              <a:rPr lang="en-GB" dirty="0"/>
              <a:t>Nanna Ryder</a:t>
            </a:r>
          </a:p>
          <a:p>
            <a:r>
              <a:rPr lang="en-GB" dirty="0" smtClean="0"/>
              <a:t>19/03/20</a:t>
            </a:r>
            <a:endParaRPr lang="en-GB" dirty="0"/>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72200" y="908720"/>
            <a:ext cx="820539" cy="820539"/>
          </a:xfrm>
          <a:prstGeom prst="rect">
            <a:avLst/>
          </a:prstGeom>
        </p:spPr>
      </p:pic>
    </p:spTree>
    <p:extLst>
      <p:ext uri="{BB962C8B-B14F-4D97-AF65-F5344CB8AC3E}">
        <p14:creationId xmlns:p14="http://schemas.microsoft.com/office/powerpoint/2010/main" val="40446784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7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ANd9GcTntmdMuZfJ9cMqUvO0pDOyh01rS5Al8NeevytpHdSKb95Ew2sdos6658G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304800"/>
            <a:ext cx="18097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9"/>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0" name="Rectangle 10"/>
          <p:cNvSpPr>
            <a:spLocks noChangeArrowheads="1"/>
          </p:cNvSpPr>
          <p:nvPr/>
        </p:nvSpPr>
        <p:spPr bwMode="auto">
          <a:xfrm>
            <a:off x="-55563" y="-400050"/>
            <a:ext cx="9144001"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1" name="Rectangle 11"/>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2" name="Rectangle 14"/>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3" name="Rectangle 15"/>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4" name="Rectangle 16"/>
          <p:cNvSpPr>
            <a:spLocks noChangeArrowheads="1"/>
          </p:cNvSpPr>
          <p:nvPr/>
        </p:nvSpPr>
        <p:spPr bwMode="auto">
          <a:xfrm>
            <a:off x="0" y="-411163"/>
            <a:ext cx="9144000" cy="822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5" name="Rectangle 17"/>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6" name="Rectangle 20"/>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7" name="AutoShape 19" descr="data:image/jpeg;base64,/9j/4AAQSkZJRgABAQAAAQABAAD/2wCEAAkGBhQSERUUExQVFRUWGRcYGBcYGBwYGBgYHRcaFxgXGh0YGyYeFxojHRwXHy8gJCcpLCwtFx4xNTAqNSYrLCkBCQoKDgwOGg8PGiolHyQ0LikpLiotLCwqLCwsLCwsLCwsLCksLCwsKSwsLCwsLCksLCwsLCwpLCwsLCksKSwpLP/AABEIAIwAyAMBIgACEQEDEQH/xAAcAAABBQEBAQAAAAAAAAAAAAAGAgMEBQcAAQj/xAA+EAABAgQEAwUGBAQGAwEAAAABAhEAAwQhBRIxQQZRYRMicYGRMqGxwdHwBxRCUhUjYuEzU4KSovFDstJy/8QAGgEAAgMBAQAAAAAAAAAAAAAAAgQAAQMFBv/EACkRAAICAQQBAwMFAQAAAAAAAAABAhEDBBIhMSIFE0EUUZEyYXGB4aH/2gAMAwEAAhEDEQA/AIQw9ByKShHeFgQhzfRgdel2h6bQoSSMsrqAEkp8W0h6YUpYOSyUJFmulT7+J9x2iYlSFpILkHtDp+9RVzs3d8W844UtndnTcY/ALYhh6JlgpKFBxZI09PfAmqoEtZStAmlOjlka6skAq9Y0KZhaAdIHOLMEzDtUAApBcc0j6RtpsyUtrFM0LVooqrF5k0JC8oSn2UJSEoHVki56m8Mt4RFkqgkw3hVZQJtQtNNJ/fM9pQ1aWj2ln0HWOukIMIOG61CkIzBOZPdNhtofRoNqaqQQwaMsxDFKdCQillrAdzOmK767W7o7qU++L/AcUUQHhWS9tt/A1DK6phHiqweURabFMnKFTJoULxX1dPa0JTkm7NveSQQUfGaAoJJgoo8bSsWMYdiNKsFxFlgPFSpfdWS8PY343YvGdvk2ebXBoqquvEDdNxGJgha6x4CWoSN4ziiaqoN+cZNxVOXMrCO8VFkpB8dBGk9vFXimBJqJktb5ZiCCFdAoKvz0PrFLUJsPJNZaijOaikXLWUrBCk6g9fi4a8MyJCpi0pQlS1KLBKQSonkALk+EapinBorFhQaWrMylkOChm0FyRsLQe8I8J0dAl5QUuafamqAz+AayB0Hm8XDU433JfkwyYHF0jGZH4ZYmtmpVh/3KQn1BU4jQsM4bqKWklibLIyJ7zEEC/Q6RopxVP7V/7f7w3/EULdJStiCC6WDGx3g/fxfE1+QsTnjdpGcqqIj1E5wRzEWGMcOzZa1dmkrl6gi5bkRq4+UUCp0YvVfA1LVUeUVfZn0iauqs7xQTFZJmYvlV7jEqdUjLrC38BQkpq0dXnOGjog/ngAb3j2CVootJyYXIELULQkKYPHLDHVB4gYgm4HSJsuZvEXECHB33+sHi/UL514cDHBHB+aaQnskBN+0yZ5lz+ntHQg21YwWY9+FkuYCtMxaphHtTT2nk5ukeHpHvAAAK1dWg3qpgyx2oSco8iseOT5kxzDlyJhlrDKSb8j1B5QR8O6CGfxDJVVra+Vhbwh3AHyi0Dmd4zKS5CDPCgYYeFZ45wIifShUD2KYUzlIvBKVQ1VIdMa48jiyAxgtcpK8hg0lTXTAeaEiZmEFGFy1LIQ4BO5hjNta3GkY2S5EpSyyQSen3aCCloEoSLd/c+03gWt5ephdFSCWnKNN+ZPMw+Ddt4409Q+oDuLTqPMhVHLu0WSJuXwiFKS3jFFxjjM2VLCZAUZsxWRJSCVJASFKUkAe13kAHa51Zg0+J5pqKNcslCNsL/wCIJBYqAOwNifAHXyh0mMywPgNMxGeqVN7RXeKXCVJcls5UhSis6sWYEaxLUidhq0mWtUynUSDLWdCACQCLAsXCgALF07R0npMbk8cJ+SFVlklulHg0DNAzxJw7mebKF9VJG/8AUOvTeLOpqCuQVSjcoKpZJAuUug3LAg8zYiB7AsEq0ZlmYUrBsFLCxM1JzZVEAbOecBg03i5SlTRMsk6VWDU1Lgg+EUlTTzE2QQocnY/3gv4jkd4TMmQrcLQ7hMxLZgDyLhXnAVX1hSsgjqDzBhjGmm0Xp2k2mdLkKd1AjoY6HPzhUnpHRpyN0FqRDNU7Bg9/sxKSIYrpzJYB1GwH1jkLsIr63EUy08ybAbkxHQot3td4k0uEC0xZzKBLxKrqoGWAACNlN8IYjKKdIwzQco3ZWyK6YmblStSUsCwJF7jaEcQ41OQkNNmA9FGPE/4v+kfEmIGNK7SYhA3IHlv7odh2iQpYrJ8ikKpaFLJUogEklyXvEqWgJMe5Dz/6jky4GWW1Qk5DhVHZ4SUx4UxiZi88eTJlo87OPBKicFkVQBMFXDwlhJt/MDZnb2VB0lJFspF3gJx/EhTgAMVq9w5n5QzUcRLFChTHtVpVJKgWdCFOgkAe0CVJfl5QzLTvLi7r7GuKdS6DfFOPJEg5bzFf0kEDxPOIWG/iRIKiVhSX/wBTAfHc+cZVIkqUoDcnX4u0GVHwDM7MTDcEAlJN9H+kA9DhiuRqOScujVMLxSVUJzylhQFuo8QbiJfY63N9Q5bRtPAAeQjKuHahdPNSZRLEsUE2IP8Ad41lEwFIOgZ77eMczPheGXi+GbJ32MqISLAdNAOZ6AAOSdgDAFX46aypTKk95AUUoteYs2K76AsABskX1MWnHGKKymRLd1WmEatY9kOuhV5DYu7wlw4KUOtu3VZXNCWJMtI/cR7R65RuY6ukwLTw3y/UxHNN5JbV0FFFT5EIQ7hKQkHm2pHR3bo0TJa4p8LxtFQkql+yCxcZSCwItyZ/SIuLcUpkKSkF1q9kchpnPwA3IfQXQ9jJlztSVPtm++MYWiLxRJzqmpSLpCVnopIyq/4m/wD+YDTQJmagum4ILW9I0vCaAEGYoPnSQH/afaJ8dPWM/qFJp1zO0JyoKgW1YHVheHc/jKo/Ywg6akyCKZKHBF9gA5MdEGs4ypkvkzLPg3vN46MlizPnax15sa+QmnVGW7xTTselhRJLqFgkX8T0HjA/iuKK/wDNND/5Uouf9SjZMD9RVldgAhP7R8zqo+MHh0d8sCeZR6CPEOMixEsPd9e706q8Aw8YcwPiSZNX2c5QIIdLAC42sBtt0gTy9In4PSlS3Gxd3+9nh56fHGD4FHOeR0GRWylK8h5RCog9QVHRIt4m31jpyikRGo1kOXuYWUeB2cPHYgh7YQrthFMmYecO9oYy9sw+mLM1IjhUCKoLMOypalFkgn4AdSdBF+2EtNZZiqEOqqEolqmL9lN2GqubRTpmISTnU7bJu/nHVuO5hZALC36QA1mAUffbpBxw82xzH6a3zLgpONKVYrprjuqIVLYWMpQBQUts3ziOqeE5EKH6B7+9y100hWJYvNWfaKWYWYAAOwFnG8E3D1BkkqE+UpU5YB7wBUpBHdcEGzbFtTprD2Sfj0L/AEeydJ3/AF/pXcPYckzArUAu33teNJkViWZ2A9w+UCVDhxlVGUuA2ZjyIdj1EW1XiS5I/kylTFHQgHKOpOg9YTk7ZtCKjEtqehk586Egl3to/Pl6tBDIW5G3eSw3DkAH1v5RnmDYpWz3KpbpYsmwvyd/dBJwthUyXKUqasTFr19qydknMdQX5Qvm8I7n8NMBqyk/h1QogiVNJBfMEq9rV3bV948qsMr1C35jwzqHxVBv2IVs/jf4x4KFI/SkeQi36qviP/RT6T9wZ4Rw6dITME1CkZlSyH3ZE12/4+6KfiTAJ66kzZcpS0EIYpvohKdi40IjQUSEjQB+YAePPyqDqE+YBjGPqFZHPb3+4b09wUbKSkxaeJRTMBCmAGYEKDdbdLXtFDxlSPOmDaYkH/cmNAEpIDajlqPTSAjjrOmalRS0vKEpOwId0nkfl4RtLUxzVtVMylhklRisxBCiDqCxjon8QSMs9RGiu8PPX3x0dmLtJi74K5SuUevDeaJ1Dh795RYe8/SI2kuQopvgakyyosHJ6Xgw4fpQiUlJT35iyS/6UJ189BC8DpswCZSHPIC7dYIRwWSUqm1HZAWyywHYlyMxs53NxCeTJv8AEdxwWPybKaanMGSlytRSkdA97eB9IXS8KVSiSKaYlOxUMoPUZmjQMPrKenCMkpAyjKF6rAb9Sje/pfaF1/4gygGurnl/+j/eKhBVybp5MrrHGwCmcKVSdZKvJlf+pMQainXLLTEqQeSgR8YJMQ4umzGyBMsA2JOZXTp7oosd4nmqQUqmqWNw/d8gLRbgvgcjo81bp0iKgkqSkB1LISlNrklhrYX3i/oqDNKKSCVTpFQUoZjLmyVgqtqTlBHNyYCKCrUJonG5QpKgDzSQoeVhGmLds8hlLlLVXUw/zJMy9RK37yVO48G0eNYQSKleNLb+TOEvqfSFqmN4Ra8TYUmXME2TennjtJJ5A+1LLWdJs3JvGKcrG8C0dHHkTjaIdbK3G+sajipKVU01AzGZTSVFzYkJym+ruNYy+asQc4Tjhn0MtJLzKVWQ9ZK7oPXKUlLcr7xJcwaEs1b1Jf2SpGJiZMCljKrk7jwc3J0vE+biiJaDnIy/doC6qrZZLEOdesPow8z2C1Ol3LEv0Lg6iFdtcirl8IK6XGVoSgdlMUFK7mTLZzbM5BBf5RM4X4gRMWpDFGZSsjkbEjLYsel7tAbW00yTKmKMyflGVEvOpklSiAWZibPt6xCkVLJDFmZtm+/lF5MSyQcRjT4vdvdwbKqHE5Vi2o2MD2GcTpVKlqmlnAdf6XdmV+06a2L+UXEtYPeSfAiPPSi4OmLyjTokhB8tojTX84l09RmsoB+nxha5LGBA6I1EHDvcBj9Yo+NxmpJp/qlt5K/7ggMsByLQxMuCGccuf1jXHJqSZTMD4okd1KuRY+env+MdF9xHMlzqactCChIUpkkMRlWzMdI6PU6edx5OZkknLgFuHuFairmFMmW/Z+2onKhHiTvrYOekGdbwKimAROnhcwsSiWO6nopSrl+gB35OWYnV/lT2UhOVLZrAAcibaqOr+rwNrqAV97MSXOZT6m5MDOe7g1jGiZhq5clPcCUXAYD3km5bqYcrsVyjM5fYeOre+Is10gkgAEa/A9bP4xUT6jMXO1h4ffxjOkdHR6V55c9Lscn1hUXNhy2hCJwYk+XziFNmak6DbmYjT55PRtvT6xaR6HdHDHbFcE6ZODFmtvvFRUF7dLev2YkTrI56esMyZYUefTz0gkjHLLcqGgoAMD5gEwU8JcRZQmTNWpCQsTJM/wDyJmhKgC6pSxZQtq/URp2ASkDMvMnKzgMocjlNwebEps/SKasSElkrSpJdmBBF9w1ju17QfQk1GcaYc1uLU2SZ35ZlLJ7alCgVS1lX+PSKNlJJ7zWN2PQeTwsicQKSrlzif/GpC0TUjqkIUCA91Pl6xSUeGqnTES0KJKi3spJbcswHvjWuGMLEhBk0yUlVu1qFh0hW4SA3aKH7QyUvcvaI5IQzZPZ4V2UNP+F9PKlBVbVEK2CGQM2yUlQJWfK7x2D8FdlOE2TM7WQypcxMxBQsFSAUuC2ZJdJcM1vK/wAFq6dVYuU4mKFjUTZicyyLKCEuO7mDDJbu3GkT8JT/AD6xBBCQmQcu2YoU/ibJjHfJTSa4E3mlT5Mi4hxgSZsyVkUcpsVHK4IBSWHMFMNYNPX+UnTw+dCwQ3shLpBccme/WCjFOCZmK1rSmRLkfyps9QGUqCicqAP8RSQTuwcCzAEq4h4NpMLweoSCVKUgoClkBS5ilDKABvuw2SYb2RrhARyNy5ZlNfxFNqEpQtsqTmAA3Zn8g/qYQisADcvsmKuWsgWDqNgBr5NFpIwtCadU6ZNDglCZIBzlZFio6JA9rc90DcQCgukdJZ/ZjwIosamy/ZXbQpPeSfI29IJuGeLRnCVr/Lq/SpN5atsq0myTyV5E6QEJmgiPIrLpseRU1/ZyY6ialdm502OoVbtZZUP2uhQPUXHyiUvHFp1DjmLjxBGnhHz6SpJBQopPQmLGj4vqZX6yfMv6iOVP0uS/S7Go6qL7RvUivE26S43+cRMbxuXTyzMUtLACz3JzaDrpGOp47nPmSClX7gfjziLiWLzKhSVzCCQGtuHJ8yYHH6bNy8+gZ6mKXiFGOV3bUs2cWT2gJb/Vb4R7FBxPVq7OTLCSEKQhTlrs4sxPd8bx5HVwY9kaEnzyaljMpSiWs9sx0F9fHaFSsBTlvyufLWPKniJFkqRkUSBlm9wOf6iCk+sQuIsTXKkutSHmOEJQ5B2Kidwn5gbwFD0ccpSUUge4vrhmEqWoqALzDtm2SOiRr18L0kpfkPv3QgKO92+7widMtoT4aGIehw41hjSFLqdTs9usNyLO5u7/ADhUunUS69tANIc7Igm2u+sQ3W58sanL7pa+ptC5FHMy91CvS/o7xMpZTlIIu49IuJDJKgebQEp7RHUZZQlSBGfUqByLWtLF8irB21YiGVlhYnyP0g8RwrLrVOoKKUi5SQFAnRnt1vsIAeJsFFHOSlCypKkBaSqyhcpII8RG0Gpr9znz1bhdr8B1+H2DMhU9YKszgB79nb9txmPuHWCLini1NPTFKQUEkS/5RGeSkj2gksHAYBtCdQzjO8N/EyfIkGWlCCtwyiCQEs2XK7WYAX5xWnFF19QhMyWkzVrSAsPoWAQU5gFJe+xub6Nftyu30cyeTe7DnhhMuajKuXInSpa0LRPSFJUZrjuKQboVlSCpIDWBLu5LsJrSpVQQzzJxSG5IShGvN0q9Ypqah/KJQnItwCkHIQlLe0tRN3Up217oQHIAJu5UlKJeZwkBy4trc6XuST5wtOXPBrjhfLBXjH8QqmhnppqZCE2BKlJz5lKP6QbNz6vArXU9dia0qn1AVkdjMUBLS4dkiWCMzMSydg50gg/E2qT2dNNR/iBUyyv2qQMyi+rFKbf1QJ4KtBQqTOOinB0OfQh/d9Y3U2oKg6SnR1JVJoJi5c6Uoz0l0zpU8oLbNYpKCL3AN7tcRXY1j8ypmlcxRU1gC1huO6AH6teNWwRYCEBKVTSAEhCkZQPIgAfCM142wUya+clCQEEhSUo0SCAcrbNfSw2g8WXc+QNRGkUSjHjnn5Q4KVZ/QfQwtOGTSCQg2YxvuX3EhhU07whUTJWEzVD2WF9bORZo5OBzSWCfePH+0Dvj9yrRESqJCTo2trRIRw5OOw6d7W/xidh+CKQcy2cbe9+sDLLFLslnTKidMkdiQlSEkFJOss7gHkeUdFp2fXxbl4A66x0LLPRNxayccyHuBabaJIKCeSkLzAB9Skh+QEVFdWLmrQSmXLYMShLA6kEpBZ9ns4hgVCgf1O/hd/d/eGrvd9LvAqTGFq8i5TFrmqBBIB6gt8fOFoqQTexHWORSHXLy8H+TwqVQWLpdum32Im9DMPVM8e2n/Iv80nx9w98SZGKSEgqWmZML2Qn+Wk6s61B/QPY6w2ihsO7oDt5k+IP0h6Vg40Zgfjdj984r3YoLJ6tnmqVL+CJL4omTZgSqXKkyg5QiWNSzOpSnUstzO8EKp0qYl3ZTMfvnFYvCEllKQDlbQNbUsNy/3eHU4YbOm2zc390BkyRk7FY6qSXPIXYROFNIKXZwXPNSg3usPAdYzH8Qq7tqxgLS0JluBqXKj43JHlBWnDDuDbkT9tHDBQoMoP0bxb4mBhmUHZlLK2qoy1vrE/A8yKmStj3ZqC5BZ0zE7+LP4xoBwRDWQA7bDa4DNr9Yf/hJswG/vuQW5mN3rFXRnuC+q4tlrCkFScwDsdzuHNr6RT1XE4yHKlv6WuCAbHbUfMOIgpw02fXdvd5fSOThpBHfIIHvN+WlhbpCjyXybRzyiuECeNpqqtSVFDJR7KVW9oAk675Rbp4xHp+HVvlWi57wU9hd9ut/ODZNEAWf6eXL+0JVh4UbEsL+fOD+pfSMnkk3Z5TYiwl9qiYohrGY6SXsXABaz9IiYwO1nLmZQAQOngbj7e8SzQDZRAHqB9vCZ+GAq9pQHuI/7YxnvsuWWc1TK2VRXdyXYhOnUelvvRf5IOA5s5520u/pE+VhZFnIPrd9bw4ujJ5P6DfkevvgXIyoq59GnNdwLu3noNAH+sIXTAMz+e3IDnFr/CwXcvybY/b2hSMOB5sN25sPI2ibyUUpKDYMNfj0HLN/fSO7MEbWvp4lmN+e8XMzCktYX3+/OI66It9+Ply8om9FUVypYSRlYj56aWvc+kdFkcPBAOnSwOzu3n6x0FuRCsVJSQxDaeJ3hxNOAA/1hpHjsfhD0uXdNzcRbKselyhbf5DaH5cga7jaI0pDkvtEuSgXgGFYoU4Is310iQiXlD+DeMIlByIUk3bYQDZLFy7D0doeQGO7aw2g2feJJT5WeKLPCkF7t1+EcF2uW5b2j0DZ7co9Sh9YH5JZyTex66Q4vmISEa+ENylOwiEsUEG4J12j3IwY3fWFhTvCAssYhBSEhxHqpYGm8eS6cFjHLliJRdHoSPC+kIUga8ocA1MJy2PWIUImSu9YW1LmEv0tC1W++kNTTaIUdLSeTDpHFPOxeORL0udITM1N9YsgzMBOhaGuxUBdR1Hzh9fyhCeUEixlZtZnHWPYjr1josG18n//2Q==">
            <a:hlinkClick r:id="rId6"/>
          </p:cNvPr>
          <p:cNvSpPr>
            <a:spLocks noChangeAspect="1" noChangeArrowheads="1"/>
          </p:cNvSpPr>
          <p:nvPr/>
        </p:nvSpPr>
        <p:spPr bwMode="auto">
          <a:xfrm>
            <a:off x="9144000" y="-990600"/>
            <a:ext cx="19812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r>
              <a:rPr lang="en-GB" altLang="en-US" sz="2000">
                <a:solidFill>
                  <a:srgbClr val="FFFFFF"/>
                </a:solidFill>
                <a:hlinkClick r:id="rId6"/>
              </a:rPr>
              <a:t> </a:t>
            </a:r>
            <a:endParaRPr lang="en-GB" altLang="en-US" sz="2000">
              <a:solidFill>
                <a:srgbClr val="FFFFFF"/>
              </a:solidFill>
            </a:endParaRPr>
          </a:p>
        </p:txBody>
      </p:sp>
      <p:pic>
        <p:nvPicPr>
          <p:cNvPr id="13325" name="Picture 19"/>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425032" y="4668774"/>
            <a:ext cx="2057400"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6" name="Picture 20"/>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076950" y="2667000"/>
            <a:ext cx="2520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7" name="Picture 22"/>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705600" y="304800"/>
            <a:ext cx="187960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Picture 2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304800"/>
            <a:ext cx="24384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0" name="Picture 26"/>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891412" y="2209800"/>
            <a:ext cx="1699387" cy="234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1" name="Picture 28"/>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429000" y="2895600"/>
            <a:ext cx="229076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2" name="Picture 29"/>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943600" y="4648200"/>
            <a:ext cx="23066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7" name="TextBox 20"/>
          <p:cNvSpPr txBox="1">
            <a:spLocks noChangeArrowheads="1"/>
          </p:cNvSpPr>
          <p:nvPr/>
        </p:nvSpPr>
        <p:spPr bwMode="auto">
          <a:xfrm>
            <a:off x="9906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1</a:t>
            </a:r>
          </a:p>
        </p:txBody>
      </p:sp>
      <p:sp>
        <p:nvSpPr>
          <p:cNvPr id="4118" name="TextBox 22"/>
          <p:cNvSpPr txBox="1">
            <a:spLocks noChangeArrowheads="1"/>
          </p:cNvSpPr>
          <p:nvPr/>
        </p:nvSpPr>
        <p:spPr bwMode="auto">
          <a:xfrm>
            <a:off x="35052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2</a:t>
            </a:r>
          </a:p>
        </p:txBody>
      </p:sp>
      <p:sp>
        <p:nvSpPr>
          <p:cNvPr id="4119" name="TextBox 23"/>
          <p:cNvSpPr txBox="1">
            <a:spLocks noChangeArrowheads="1"/>
          </p:cNvSpPr>
          <p:nvPr/>
        </p:nvSpPr>
        <p:spPr bwMode="auto">
          <a:xfrm>
            <a:off x="64008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3</a:t>
            </a:r>
          </a:p>
        </p:txBody>
      </p:sp>
      <p:sp>
        <p:nvSpPr>
          <p:cNvPr id="4120" name="TextBox 24"/>
          <p:cNvSpPr txBox="1">
            <a:spLocks noChangeArrowheads="1"/>
          </p:cNvSpPr>
          <p:nvPr/>
        </p:nvSpPr>
        <p:spPr bwMode="auto">
          <a:xfrm>
            <a:off x="304800" y="2209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4</a:t>
            </a:r>
          </a:p>
        </p:txBody>
      </p:sp>
      <p:sp>
        <p:nvSpPr>
          <p:cNvPr id="4121" name="TextBox 26"/>
          <p:cNvSpPr txBox="1">
            <a:spLocks noChangeArrowheads="1"/>
          </p:cNvSpPr>
          <p:nvPr/>
        </p:nvSpPr>
        <p:spPr bwMode="auto">
          <a:xfrm>
            <a:off x="3048000" y="2971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5</a:t>
            </a:r>
          </a:p>
        </p:txBody>
      </p:sp>
      <p:sp>
        <p:nvSpPr>
          <p:cNvPr id="4122" name="TextBox 27"/>
          <p:cNvSpPr txBox="1">
            <a:spLocks noChangeArrowheads="1"/>
          </p:cNvSpPr>
          <p:nvPr/>
        </p:nvSpPr>
        <p:spPr bwMode="auto">
          <a:xfrm>
            <a:off x="5791200" y="2743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6</a:t>
            </a:r>
          </a:p>
        </p:txBody>
      </p:sp>
      <p:sp>
        <p:nvSpPr>
          <p:cNvPr id="4123" name="TextBox 28"/>
          <p:cNvSpPr txBox="1">
            <a:spLocks noChangeArrowheads="1"/>
          </p:cNvSpPr>
          <p:nvPr/>
        </p:nvSpPr>
        <p:spPr bwMode="auto">
          <a:xfrm>
            <a:off x="200025" y="4738396"/>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dirty="0"/>
              <a:t>7</a:t>
            </a:r>
          </a:p>
        </p:txBody>
      </p:sp>
      <p:sp>
        <p:nvSpPr>
          <p:cNvPr id="4124" name="TextBox 29"/>
          <p:cNvSpPr txBox="1">
            <a:spLocks noChangeArrowheads="1"/>
          </p:cNvSpPr>
          <p:nvPr/>
        </p:nvSpPr>
        <p:spPr bwMode="auto">
          <a:xfrm>
            <a:off x="3090211" y="4559203"/>
            <a:ext cx="3048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dirty="0"/>
              <a:t>8</a:t>
            </a:r>
          </a:p>
        </p:txBody>
      </p:sp>
      <p:sp>
        <p:nvSpPr>
          <p:cNvPr id="4125" name="TextBox 30"/>
          <p:cNvSpPr txBox="1">
            <a:spLocks noChangeArrowheads="1"/>
          </p:cNvSpPr>
          <p:nvPr/>
        </p:nvSpPr>
        <p:spPr bwMode="auto">
          <a:xfrm>
            <a:off x="56388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9</a:t>
            </a:r>
          </a:p>
        </p:txBody>
      </p:sp>
      <p:sp>
        <p:nvSpPr>
          <p:cNvPr id="2" name="AutoShape 2" descr="Image result for Theo Paphit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Theo Paphiti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14"/>
          <a:stretch>
            <a:fillRect/>
          </a:stretch>
        </p:blipFill>
        <p:spPr>
          <a:xfrm>
            <a:off x="493756" y="4892545"/>
            <a:ext cx="2619375" cy="1743075"/>
          </a:xfrm>
          <a:prstGeom prst="rect">
            <a:avLst/>
          </a:prstGeom>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442205" y="639762"/>
            <a:ext cx="628998" cy="62899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2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2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6"/>
                    </p:tgtEl>
                  </p:cond>
                </p:stCondLst>
                <p:endSync evt="end" delay="0">
                  <p:rtn val="all"/>
                </p:endSync>
                <p:childTnLst>
                  <p:par>
                    <p:cTn id="36" fill="hold">
                      <p:stCondLst>
                        <p:cond delay="0"/>
                      </p:stCondLst>
                      <p:childTnLst>
                        <p:par>
                          <p:cTn id="37" fill="hold">
                            <p:stCondLst>
                              <p:cond delay="0"/>
                            </p:stCondLst>
                            <p:childTnLst>
                              <p:par>
                                <p:cTn id="38" presetID="1" presetClass="mediacall" presetSubtype="0" fill="hold" nodeType="clickEffect">
                                  <p:stCondLst>
                                    <p:cond delay="0"/>
                                  </p:stCondLst>
                                  <p:childTnLst>
                                    <p:cmd type="call" cmd="playFrom(0.0)">
                                      <p:cBhvr>
                                        <p:cTn id="39" dur="85081" fill="hold"/>
                                        <p:tgtEl>
                                          <p:spTgt spid="6"/>
                                        </p:tgtEl>
                                      </p:cBhvr>
                                    </p:cmd>
                                  </p:childTnLst>
                                </p:cTn>
                              </p:par>
                            </p:childTnLst>
                          </p:cTn>
                        </p:par>
                      </p:childTnLst>
                    </p:cTn>
                  </p:par>
                </p:childTnLst>
              </p:cTn>
              <p:nextCondLst>
                <p:cond evt="onClick" delay="0">
                  <p:tgtEl>
                    <p:spTgt spid="6"/>
                  </p:tgtEl>
                </p:cond>
              </p:nextCondLst>
            </p:seq>
            <p:audio>
              <p:cMediaNode vol="80000">
                <p:cTn id="40"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Amcanion:</a:t>
            </a:r>
          </a:p>
        </p:txBody>
      </p:sp>
      <p:sp>
        <p:nvSpPr>
          <p:cNvPr id="5123" name="Rectangle 3"/>
          <p:cNvSpPr>
            <a:spLocks noGrp="1" noChangeArrowheads="1"/>
          </p:cNvSpPr>
          <p:nvPr>
            <p:ph idx="1"/>
          </p:nvPr>
        </p:nvSpPr>
        <p:spPr>
          <a:xfrm>
            <a:off x="1964673" y="1905000"/>
            <a:ext cx="3636168" cy="4459288"/>
          </a:xfrm>
        </p:spPr>
        <p:txBody>
          <a:bodyPr/>
          <a:lstStyle/>
          <a:p>
            <a:pPr eaLnBrk="1" hangingPunct="1"/>
            <a:r>
              <a:rPr lang="en-GB" altLang="en-US" dirty="0" err="1" smtClean="0"/>
              <a:t>datblygu</a:t>
            </a:r>
            <a:r>
              <a:rPr lang="en-GB" altLang="en-US" dirty="0" smtClean="0"/>
              <a:t> </a:t>
            </a:r>
            <a:r>
              <a:rPr lang="en-GB" altLang="en-US" dirty="0" err="1" smtClean="0"/>
              <a:t>dealltwriaeth</a:t>
            </a:r>
            <a:r>
              <a:rPr lang="en-GB" altLang="en-US" dirty="0" smtClean="0"/>
              <a:t> o rai </a:t>
            </a:r>
            <a:r>
              <a:rPr lang="en-GB" altLang="en-US" dirty="0" err="1" smtClean="0"/>
              <a:t>o’r</a:t>
            </a:r>
            <a:r>
              <a:rPr lang="en-GB" altLang="en-US" dirty="0" smtClean="0"/>
              <a:t> </a:t>
            </a:r>
            <a:r>
              <a:rPr lang="en-GB" altLang="en-US" dirty="0" err="1" smtClean="0"/>
              <a:t>rhwystrau</a:t>
            </a:r>
            <a:r>
              <a:rPr lang="en-GB" altLang="en-US" dirty="0" smtClean="0"/>
              <a:t> </a:t>
            </a:r>
            <a:r>
              <a:rPr lang="en-GB" altLang="en-US" dirty="0" err="1" smtClean="0"/>
              <a:t>rhag</a:t>
            </a:r>
            <a:r>
              <a:rPr lang="en-GB" altLang="en-US" dirty="0" smtClean="0"/>
              <a:t> </a:t>
            </a:r>
            <a:r>
              <a:rPr lang="en-GB" altLang="en-US" dirty="0" err="1" smtClean="0"/>
              <a:t>dysgu</a:t>
            </a:r>
            <a:r>
              <a:rPr lang="en-GB" altLang="en-US" dirty="0" smtClean="0"/>
              <a:t> </a:t>
            </a:r>
            <a:r>
              <a:rPr lang="en-GB" altLang="en-US" dirty="0" err="1" smtClean="0"/>
              <a:t>sydd</a:t>
            </a:r>
            <a:r>
              <a:rPr lang="en-GB" altLang="en-US" dirty="0" smtClean="0"/>
              <a:t> </a:t>
            </a:r>
            <a:r>
              <a:rPr lang="en-GB" altLang="en-US" dirty="0" err="1" smtClean="0"/>
              <a:t>gan</a:t>
            </a:r>
            <a:r>
              <a:rPr lang="en-GB" altLang="en-US" dirty="0" smtClean="0"/>
              <a:t> </a:t>
            </a:r>
            <a:r>
              <a:rPr lang="en-GB" altLang="en-US" dirty="0" err="1" smtClean="0"/>
              <a:t>ddysgwyr</a:t>
            </a:r>
            <a:r>
              <a:rPr lang="en-GB" altLang="en-US" dirty="0" smtClean="0"/>
              <a:t> ag </a:t>
            </a:r>
            <a:r>
              <a:rPr lang="en-GB" altLang="en-US" dirty="0" err="1" smtClean="0"/>
              <a:t>anawsterau</a:t>
            </a:r>
            <a:r>
              <a:rPr lang="en-GB" altLang="en-US" dirty="0" smtClean="0"/>
              <a:t> </a:t>
            </a:r>
            <a:r>
              <a:rPr lang="en-GB" altLang="en-US" dirty="0" err="1" smtClean="0"/>
              <a:t>dysgu</a:t>
            </a:r>
            <a:r>
              <a:rPr lang="en-GB" altLang="en-US" dirty="0" smtClean="0"/>
              <a:t> </a:t>
            </a:r>
            <a:r>
              <a:rPr lang="en-GB" altLang="en-US" dirty="0" err="1" smtClean="0"/>
              <a:t>penodol</a:t>
            </a:r>
            <a:r>
              <a:rPr lang="en-GB" altLang="en-US" dirty="0" smtClean="0"/>
              <a:t> </a:t>
            </a:r>
            <a:r>
              <a:rPr lang="en-GB" altLang="en-US" dirty="0" err="1" smtClean="0"/>
              <a:t>gyda</a:t>
            </a:r>
            <a:r>
              <a:rPr lang="en-GB" altLang="en-US" dirty="0" smtClean="0"/>
              <a:t> </a:t>
            </a:r>
            <a:r>
              <a:rPr lang="en-GB" altLang="en-US" dirty="0" err="1" smtClean="0"/>
              <a:t>llythrennedd</a:t>
            </a:r>
            <a:r>
              <a:rPr lang="en-GB" altLang="en-US" dirty="0" smtClean="0"/>
              <a:t> a </a:t>
            </a:r>
            <a:r>
              <a:rPr lang="en-GB" altLang="en-US" dirty="0" err="1" smtClean="0"/>
              <a:t>rhifedd</a:t>
            </a:r>
            <a:r>
              <a:rPr lang="en-GB" altLang="en-US" dirty="0" smtClean="0"/>
              <a:t> </a:t>
            </a:r>
          </a:p>
          <a:p>
            <a:pPr marL="0" indent="0" eaLnBrk="1" hangingPunct="1">
              <a:buNone/>
            </a:pPr>
            <a:endParaRPr lang="en-GB" altLang="en-US" dirty="0" smtClean="0"/>
          </a:p>
          <a:p>
            <a:pPr eaLnBrk="1" hangingPunct="1"/>
            <a:r>
              <a:rPr lang="en-GB" altLang="en-US" dirty="0" err="1"/>
              <a:t>a</a:t>
            </a:r>
            <a:r>
              <a:rPr lang="en-GB" altLang="en-US" dirty="0" err="1" smtClean="0"/>
              <a:t>rchwilio</a:t>
            </a:r>
            <a:r>
              <a:rPr lang="en-GB" altLang="en-US" dirty="0" err="1" smtClean="0"/>
              <a:t>’</a:t>
            </a:r>
            <a:r>
              <a:rPr lang="en-GB" altLang="en-US" dirty="0" err="1" smtClean="0"/>
              <a:t>r</a:t>
            </a:r>
            <a:r>
              <a:rPr lang="en-GB" altLang="en-US" dirty="0" smtClean="0"/>
              <a:t> </a:t>
            </a:r>
            <a:r>
              <a:rPr lang="en-GB" altLang="en-US" dirty="0" err="1" smtClean="0"/>
              <a:t>goblygiadau</a:t>
            </a:r>
            <a:r>
              <a:rPr lang="en-GB" altLang="en-US" dirty="0" smtClean="0"/>
              <a:t> </a:t>
            </a:r>
            <a:r>
              <a:rPr lang="en-GB" altLang="en-US" dirty="0" err="1" smtClean="0"/>
              <a:t>ar</a:t>
            </a:r>
            <a:r>
              <a:rPr lang="en-GB" altLang="en-US" dirty="0" smtClean="0"/>
              <a:t> </a:t>
            </a:r>
            <a:r>
              <a:rPr lang="en-GB" altLang="en-US" dirty="0" err="1" smtClean="0"/>
              <a:t>gyfer</a:t>
            </a:r>
            <a:r>
              <a:rPr lang="en-GB" altLang="en-US" dirty="0" smtClean="0"/>
              <a:t> </a:t>
            </a:r>
            <a:r>
              <a:rPr lang="en-GB" altLang="en-US" dirty="0" err="1" smtClean="0"/>
              <a:t>dysgu</a:t>
            </a:r>
            <a:r>
              <a:rPr lang="en-GB" altLang="en-US" dirty="0" smtClean="0"/>
              <a:t> ac </a:t>
            </a:r>
            <a:r>
              <a:rPr lang="en-GB" altLang="en-US" dirty="0" err="1" smtClean="0"/>
              <a:t>addysgu</a:t>
            </a:r>
            <a:endParaRPr lang="en-GB" altLang="en-US" dirty="0" smtClean="0"/>
          </a:p>
          <a:p>
            <a:pPr eaLnBrk="1" hangingPunct="1">
              <a:buFont typeface="Wingdings" pitchFamily="2" charset="2"/>
              <a:buNone/>
            </a:pPr>
            <a:endParaRPr lang="en-GB" altLang="en-US" dirty="0" smtClean="0"/>
          </a:p>
        </p:txBody>
      </p:sp>
      <p:pic>
        <p:nvPicPr>
          <p:cNvPr id="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92964">
            <a:off x="6086465" y="1170459"/>
            <a:ext cx="2522260" cy="3601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508104" y="5013176"/>
            <a:ext cx="3456384" cy="1477328"/>
          </a:xfrm>
          <a:prstGeom prst="rect">
            <a:avLst/>
          </a:prstGeom>
          <a:noFill/>
        </p:spPr>
        <p:txBody>
          <a:bodyPr wrap="square" rtlCol="0">
            <a:spAutoFit/>
          </a:bodyPr>
          <a:lstStyle/>
          <a:p>
            <a:r>
              <a:rPr lang="en-GB" dirty="0">
                <a:hlinkClick r:id="rId5"/>
              </a:rPr>
              <a:t>https://llyw.cymru/sites/default/files/publications/2018-03/fframwaith-ar-gyfer-anawsterau-dysgu-penodol.pdf</a:t>
            </a:r>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84368" y="379635"/>
            <a:ext cx="710121" cy="71012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8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a:stretch>
            <a:fillRect/>
          </a:stretch>
        </p:blipFill>
        <p:spPr>
          <a:xfrm>
            <a:off x="2699792" y="1412776"/>
            <a:ext cx="4497824" cy="3358375"/>
          </a:xfrm>
          <a:prstGeom prst="rect">
            <a:avLst/>
          </a:prstGeom>
        </p:spPr>
      </p:pic>
      <p:sp>
        <p:nvSpPr>
          <p:cNvPr id="4" name="Rectangle 3"/>
          <p:cNvSpPr/>
          <p:nvPr/>
        </p:nvSpPr>
        <p:spPr>
          <a:xfrm>
            <a:off x="1403648" y="5229200"/>
            <a:ext cx="7632848" cy="646331"/>
          </a:xfrm>
          <a:prstGeom prst="rect">
            <a:avLst/>
          </a:prstGeom>
          <a:noFill/>
        </p:spPr>
        <p:txBody>
          <a:bodyPr wrap="square">
            <a:spAutoFit/>
          </a:bodyPr>
          <a:lstStyle/>
          <a:p>
            <a:r>
              <a:rPr lang="en-GB" dirty="0">
                <a:hlinkClick r:id="rId7"/>
              </a:rPr>
              <a:t>https://</a:t>
            </a:r>
            <a:r>
              <a:rPr lang="en-GB" dirty="0" smtClean="0">
                <a:hlinkClick r:id="rId7"/>
              </a:rPr>
              <a:t>kahoot.it/challenge/0615001?challenge-id=66a357d7-42af-4f71-bb5d-f0c5eaf51714_1584552221543</a:t>
            </a:r>
            <a:r>
              <a:rPr lang="en-GB" dirty="0" smtClean="0"/>
              <a:t> </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668344" y="332656"/>
            <a:ext cx="964555" cy="964555"/>
          </a:xfrm>
          <a:prstGeom prst="rect">
            <a:avLst/>
          </a:prstGeom>
        </p:spPr>
      </p:pic>
      <p:pic>
        <p:nvPicPr>
          <p:cNvPr id="6"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7624787" y="1916832"/>
            <a:ext cx="1008112" cy="1008112"/>
          </a:xfrm>
          <a:prstGeom prst="rect">
            <a:avLst/>
          </a:prstGeom>
        </p:spPr>
      </p:pic>
      <p:sp>
        <p:nvSpPr>
          <p:cNvPr id="7" name="TextBox 6"/>
          <p:cNvSpPr txBox="1"/>
          <p:nvPr/>
        </p:nvSpPr>
        <p:spPr>
          <a:xfrm>
            <a:off x="6876256" y="476672"/>
            <a:ext cx="432048" cy="369332"/>
          </a:xfrm>
          <a:prstGeom prst="rect">
            <a:avLst/>
          </a:prstGeom>
          <a:noFill/>
        </p:spPr>
        <p:txBody>
          <a:bodyPr wrap="square" rtlCol="0">
            <a:spAutoFit/>
          </a:bodyPr>
          <a:lstStyle/>
          <a:p>
            <a:r>
              <a:rPr lang="en-GB" dirty="0" smtClean="0"/>
              <a:t>1</a:t>
            </a:r>
            <a:endParaRPr lang="en-GB" dirty="0"/>
          </a:p>
        </p:txBody>
      </p:sp>
      <p:sp>
        <p:nvSpPr>
          <p:cNvPr id="8" name="TextBox 7"/>
          <p:cNvSpPr txBox="1"/>
          <p:nvPr/>
        </p:nvSpPr>
        <p:spPr>
          <a:xfrm>
            <a:off x="7524328" y="1628800"/>
            <a:ext cx="504056" cy="369332"/>
          </a:xfrm>
          <a:prstGeom prst="rect">
            <a:avLst/>
          </a:prstGeom>
          <a:noFill/>
        </p:spPr>
        <p:txBody>
          <a:bodyPr wrap="square" rtlCol="0">
            <a:spAutoFit/>
          </a:bodyPr>
          <a:lstStyle/>
          <a:p>
            <a:r>
              <a:rPr lang="en-GB" dirty="0" smtClean="0"/>
              <a:t>2</a:t>
            </a:r>
            <a:endParaRPr lang="en-GB"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9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10865"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Diffinio dyslecsia</a:t>
            </a:r>
          </a:p>
        </p:txBody>
      </p:sp>
      <p:sp>
        <p:nvSpPr>
          <p:cNvPr id="9219" name="AutoShape 3"/>
          <p:cNvSpPr>
            <a:spLocks noChangeArrowheads="1"/>
          </p:cNvSpPr>
          <p:nvPr/>
        </p:nvSpPr>
        <p:spPr bwMode="auto">
          <a:xfrm>
            <a:off x="1929784" y="1412776"/>
            <a:ext cx="7176864" cy="1584176"/>
          </a:xfrm>
          <a:prstGeom prst="wedgeRoundRectCallout">
            <a:avLst>
              <a:gd name="adj1" fmla="val -33968"/>
              <a:gd name="adj2" fmla="val 73611"/>
              <a:gd name="adj3" fmla="val 16667"/>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2400" dirty="0"/>
              <a:t>“Dyslexia is evident when accurate fluent reading and/or spelling develops incompletely or with great difficulty.” </a:t>
            </a:r>
            <a:r>
              <a:rPr lang="en-GB" altLang="en-US" sz="2000" dirty="0" smtClean="0"/>
              <a:t>(</a:t>
            </a:r>
            <a:r>
              <a:rPr lang="en-GB" altLang="en-US" sz="2000" dirty="0"/>
              <a:t>British Psychological Society, 1999 </a:t>
            </a:r>
            <a:r>
              <a:rPr lang="en-GB" altLang="en-US" sz="2000" i="1" dirty="0"/>
              <a:t>cited in </a:t>
            </a:r>
            <a:r>
              <a:rPr lang="en-GB" altLang="en-US" sz="2000" dirty="0"/>
              <a:t>Hall, 2009, p.7)</a:t>
            </a:r>
          </a:p>
        </p:txBody>
      </p:sp>
      <p:sp>
        <p:nvSpPr>
          <p:cNvPr id="9220" name="AutoShape 4"/>
          <p:cNvSpPr>
            <a:spLocks noChangeArrowheads="1"/>
          </p:cNvSpPr>
          <p:nvPr/>
        </p:nvSpPr>
        <p:spPr bwMode="auto">
          <a:xfrm>
            <a:off x="1835696" y="3212976"/>
            <a:ext cx="6840760" cy="3528392"/>
          </a:xfrm>
          <a:prstGeom prst="cloudCallout">
            <a:avLst>
              <a:gd name="adj1" fmla="val -43750"/>
              <a:gd name="adj2" fmla="val 45889"/>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algn="ctr" eaLnBrk="1" hangingPunct="1">
              <a:spcBef>
                <a:spcPct val="0"/>
              </a:spcBef>
              <a:buClrTx/>
              <a:buSzTx/>
              <a:buFontTx/>
              <a:buNone/>
            </a:pPr>
            <a:r>
              <a:rPr lang="en-GB" altLang="en-US" sz="2000"/>
              <a:t>“A processing difference experienced by people of all ages, often characterised by difficulties in literacy, it can affect other cognitive areas such as memory, speed of processing, time management, co-ordination and directional aspects .”</a:t>
            </a:r>
          </a:p>
          <a:p>
            <a:pPr algn="ctr" eaLnBrk="1" hangingPunct="1">
              <a:spcBef>
                <a:spcPct val="0"/>
              </a:spcBef>
              <a:buClrTx/>
              <a:buSzTx/>
              <a:buFontTx/>
              <a:buNone/>
            </a:pPr>
            <a:r>
              <a:rPr lang="en-GB" altLang="en-US" sz="2000"/>
              <a:t>(Reid, 2004 </a:t>
            </a:r>
            <a:r>
              <a:rPr lang="en-GB" altLang="en-US" sz="2000" i="1"/>
              <a:t>cited in </a:t>
            </a:r>
            <a:r>
              <a:rPr lang="en-GB" altLang="en-US" sz="2000"/>
              <a:t>Hall, 2009, p.7)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08304" y="120055"/>
            <a:ext cx="1080120" cy="108012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01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mtClean="0"/>
              <a:t>Gwahaniaeth dysgu</a:t>
            </a:r>
          </a:p>
        </p:txBody>
      </p:sp>
      <p:pic>
        <p:nvPicPr>
          <p:cNvPr id="10243"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99592" y="1828800"/>
            <a:ext cx="3995738"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466456" y="4048777"/>
            <a:ext cx="4067944" cy="2418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449763" y="3306763"/>
            <a:ext cx="244475" cy="244475"/>
          </a:xfrm>
          <a:prstGeom prst="rect">
            <a:avLst/>
          </a:prstGeom>
        </p:spPr>
      </p:pic>
      <p:pic>
        <p:nvPicPr>
          <p:cNvPr id="3"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372200" y="1412776"/>
            <a:ext cx="1108571" cy="110857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1399"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smtClean="0"/>
              <a:t>Rhwystrau rhag dysgu</a:t>
            </a:r>
          </a:p>
        </p:txBody>
      </p:sp>
      <p:sp>
        <p:nvSpPr>
          <p:cNvPr id="11267" name="Rectangle 3"/>
          <p:cNvSpPr>
            <a:spLocks noGrp="1" noChangeArrowheads="1"/>
          </p:cNvSpPr>
          <p:nvPr>
            <p:ph sz="half" idx="1"/>
          </p:nvPr>
        </p:nvSpPr>
        <p:spPr/>
        <p:txBody>
          <a:bodyPr/>
          <a:lstStyle/>
          <a:p>
            <a:r>
              <a:rPr lang="en-GB" altLang="en-US" dirty="0" smtClean="0"/>
              <a:t>‘</a:t>
            </a:r>
            <a:r>
              <a:rPr lang="en-GB" altLang="en-US" dirty="0" err="1" smtClean="0"/>
              <a:t>dys</a:t>
            </a:r>
            <a:r>
              <a:rPr lang="en-GB" altLang="en-US" dirty="0" smtClean="0"/>
              <a:t>’ – </a:t>
            </a:r>
            <a:r>
              <a:rPr lang="en-GB" altLang="en-US" dirty="0" err="1" smtClean="0"/>
              <a:t>anhawster</a:t>
            </a:r>
            <a:r>
              <a:rPr lang="en-GB" altLang="en-US" dirty="0" smtClean="0"/>
              <a:t> + ‘</a:t>
            </a:r>
            <a:r>
              <a:rPr lang="en-GB" altLang="en-US" dirty="0" err="1" smtClean="0"/>
              <a:t>lexia</a:t>
            </a:r>
            <a:r>
              <a:rPr lang="en-GB" altLang="en-US" dirty="0" smtClean="0"/>
              <a:t>’ – </a:t>
            </a:r>
            <a:r>
              <a:rPr lang="en-GB" altLang="en-US" dirty="0" err="1" smtClean="0"/>
              <a:t>iaith</a:t>
            </a:r>
            <a:endParaRPr lang="en-GB" altLang="en-US" dirty="0" smtClean="0"/>
          </a:p>
          <a:p>
            <a:r>
              <a:rPr lang="en-GB" altLang="en-US" dirty="0" err="1" smtClean="0"/>
              <a:t>sillafu</a:t>
            </a:r>
            <a:r>
              <a:rPr lang="en-GB" altLang="en-US" dirty="0" smtClean="0"/>
              <a:t> a </a:t>
            </a:r>
            <a:r>
              <a:rPr lang="en-GB" altLang="en-US" dirty="0" err="1" smtClean="0"/>
              <a:t>chymysgu</a:t>
            </a:r>
            <a:r>
              <a:rPr lang="en-GB" altLang="en-US" dirty="0" smtClean="0"/>
              <a:t> </a:t>
            </a:r>
            <a:r>
              <a:rPr lang="en-GB" altLang="en-US" dirty="0" err="1" smtClean="0"/>
              <a:t>geiriau</a:t>
            </a:r>
            <a:r>
              <a:rPr lang="en-GB" altLang="en-US" dirty="0" smtClean="0"/>
              <a:t>, </a:t>
            </a:r>
            <a:r>
              <a:rPr lang="en-GB" altLang="en-US" dirty="0" err="1" smtClean="0"/>
              <a:t>e.e</a:t>
            </a:r>
            <a:r>
              <a:rPr lang="en-GB" altLang="en-US" dirty="0" smtClean="0"/>
              <a:t>. </a:t>
            </a:r>
            <a:r>
              <a:rPr lang="en-GB" altLang="en-US" dirty="0" err="1" smtClean="0"/>
              <a:t>oedd</a:t>
            </a:r>
            <a:r>
              <a:rPr lang="en-GB" altLang="en-US" dirty="0" smtClean="0"/>
              <a:t>/</a:t>
            </a:r>
            <a:r>
              <a:rPr lang="en-GB" altLang="en-US" dirty="0" err="1" smtClean="0"/>
              <a:t>ddoe</a:t>
            </a:r>
            <a:r>
              <a:rPr lang="en-GB" altLang="en-US" dirty="0" smtClean="0"/>
              <a:t> (go </a:t>
            </a:r>
            <a:r>
              <a:rPr lang="en-GB" altLang="en-US" dirty="0" err="1" smtClean="0"/>
              <a:t>chwith</a:t>
            </a:r>
            <a:r>
              <a:rPr lang="en-GB" altLang="en-US" dirty="0" smtClean="0"/>
              <a:t>)</a:t>
            </a:r>
          </a:p>
          <a:p>
            <a:r>
              <a:rPr lang="en-GB" altLang="en-US" dirty="0" err="1" smtClean="0"/>
              <a:t>colli</a:t>
            </a:r>
            <a:r>
              <a:rPr lang="en-GB" altLang="en-US" dirty="0" smtClean="0"/>
              <a:t> </a:t>
            </a:r>
            <a:r>
              <a:rPr lang="en-GB" altLang="en-US" dirty="0" err="1" smtClean="0"/>
              <a:t>lle</a:t>
            </a:r>
            <a:r>
              <a:rPr lang="en-GB" altLang="en-US" dirty="0" smtClean="0"/>
              <a:t> </a:t>
            </a:r>
            <a:r>
              <a:rPr lang="en-GB" altLang="en-US" dirty="0" err="1" smtClean="0"/>
              <a:t>wrth</a:t>
            </a:r>
            <a:r>
              <a:rPr lang="en-GB" altLang="en-US" dirty="0" smtClean="0"/>
              <a:t> </a:t>
            </a:r>
            <a:r>
              <a:rPr lang="en-GB" altLang="en-US" dirty="0" err="1" smtClean="0"/>
              <a:t>ddarllen</a:t>
            </a:r>
            <a:r>
              <a:rPr lang="en-GB" altLang="en-US" dirty="0" smtClean="0"/>
              <a:t> </a:t>
            </a:r>
          </a:p>
          <a:p>
            <a:r>
              <a:rPr lang="en-GB" altLang="en-US" dirty="0" err="1" smtClean="0"/>
              <a:t>diffyg</a:t>
            </a:r>
            <a:r>
              <a:rPr lang="en-GB" altLang="en-US" dirty="0" smtClean="0"/>
              <a:t> </a:t>
            </a:r>
            <a:r>
              <a:rPr lang="en-GB" altLang="en-US" dirty="0" err="1" smtClean="0"/>
              <a:t>canolbwyntio</a:t>
            </a:r>
            <a:r>
              <a:rPr lang="en-GB" altLang="en-US" dirty="0" smtClean="0"/>
              <a:t> am </a:t>
            </a:r>
            <a:r>
              <a:rPr lang="en-GB" altLang="en-US" dirty="0" err="1" smtClean="0"/>
              <a:t>amser</a:t>
            </a:r>
            <a:r>
              <a:rPr lang="en-GB" altLang="en-US" dirty="0" smtClean="0"/>
              <a:t> </a:t>
            </a:r>
            <a:r>
              <a:rPr lang="en-GB" altLang="en-US" dirty="0" err="1" smtClean="0"/>
              <a:t>hir</a:t>
            </a:r>
            <a:endParaRPr lang="en-GB" altLang="en-US" dirty="0" smtClean="0"/>
          </a:p>
          <a:p>
            <a:r>
              <a:rPr lang="en-GB" altLang="en-US" dirty="0" err="1" smtClean="0"/>
              <a:t>diffyg</a:t>
            </a:r>
            <a:r>
              <a:rPr lang="en-GB" altLang="en-US" dirty="0" smtClean="0"/>
              <a:t> </a:t>
            </a:r>
            <a:r>
              <a:rPr lang="en-GB" altLang="en-US" dirty="0" err="1" smtClean="0"/>
              <a:t>trefn</a:t>
            </a:r>
            <a:endParaRPr lang="en-GB" altLang="en-US" dirty="0" smtClean="0"/>
          </a:p>
          <a:p>
            <a:endParaRPr lang="en-GB" altLang="en-US" dirty="0" smtClean="0"/>
          </a:p>
        </p:txBody>
      </p:sp>
      <p:sp>
        <p:nvSpPr>
          <p:cNvPr id="11268" name="Content Placeholder 8"/>
          <p:cNvSpPr>
            <a:spLocks noGrp="1"/>
          </p:cNvSpPr>
          <p:nvPr>
            <p:ph sz="half" idx="2"/>
          </p:nvPr>
        </p:nvSpPr>
        <p:spPr>
          <a:xfrm>
            <a:off x="5145088" y="2017713"/>
            <a:ext cx="3998912" cy="4114800"/>
          </a:xfrm>
        </p:spPr>
        <p:txBody>
          <a:bodyPr/>
          <a:lstStyle/>
          <a:p>
            <a:pPr eaLnBrk="1" hangingPunct="1">
              <a:lnSpc>
                <a:spcPct val="90000"/>
              </a:lnSpc>
            </a:pPr>
            <a:r>
              <a:rPr lang="en-GB" altLang="en-US" dirty="0" err="1" smtClean="0"/>
              <a:t>methu</a:t>
            </a:r>
            <a:r>
              <a:rPr lang="en-GB" altLang="en-US" dirty="0" smtClean="0"/>
              <a:t> </a:t>
            </a:r>
            <a:r>
              <a:rPr lang="en-GB" altLang="en-US" dirty="0" err="1" smtClean="0"/>
              <a:t>cofio</a:t>
            </a:r>
            <a:r>
              <a:rPr lang="en-GB" altLang="en-US" dirty="0" smtClean="0"/>
              <a:t> </a:t>
            </a:r>
            <a:r>
              <a:rPr lang="en-GB" altLang="en-US" dirty="0" err="1" smtClean="0"/>
              <a:t>dilyniannau</a:t>
            </a:r>
            <a:r>
              <a:rPr lang="en-GB" altLang="en-US" dirty="0" smtClean="0"/>
              <a:t> </a:t>
            </a:r>
            <a:r>
              <a:rPr lang="en-GB" altLang="en-US" dirty="0" err="1" smtClean="0"/>
              <a:t>syml</a:t>
            </a:r>
            <a:r>
              <a:rPr lang="en-GB" altLang="en-US" dirty="0" smtClean="0"/>
              <a:t>, </a:t>
            </a:r>
            <a:r>
              <a:rPr lang="en-GB" altLang="en-US" dirty="0" err="1" smtClean="0"/>
              <a:t>e.e</a:t>
            </a:r>
            <a:r>
              <a:rPr lang="en-GB" altLang="en-US" dirty="0" smtClean="0"/>
              <a:t>. </a:t>
            </a:r>
            <a:r>
              <a:rPr lang="en-GB" altLang="en-US" dirty="0" err="1" smtClean="0"/>
              <a:t>diwrnodau’r</a:t>
            </a:r>
            <a:r>
              <a:rPr lang="en-GB" altLang="en-US" dirty="0" smtClean="0"/>
              <a:t> </a:t>
            </a:r>
            <a:r>
              <a:rPr lang="en-GB" altLang="en-US" dirty="0" err="1" smtClean="0"/>
              <a:t>wythnos</a:t>
            </a:r>
            <a:endParaRPr lang="en-GB" altLang="en-US" dirty="0" smtClean="0"/>
          </a:p>
          <a:p>
            <a:pPr eaLnBrk="1" hangingPunct="1">
              <a:lnSpc>
                <a:spcPct val="90000"/>
              </a:lnSpc>
            </a:pPr>
            <a:r>
              <a:rPr lang="en-GB" altLang="en-US" dirty="0" err="1" smtClean="0"/>
              <a:t>methu</a:t>
            </a:r>
            <a:r>
              <a:rPr lang="en-GB" altLang="en-US" dirty="0" smtClean="0"/>
              <a:t> </a:t>
            </a:r>
            <a:r>
              <a:rPr lang="en-GB" altLang="en-US" dirty="0" err="1" smtClean="0"/>
              <a:t>dilyn</a:t>
            </a:r>
            <a:r>
              <a:rPr lang="en-GB" altLang="en-US" dirty="0" smtClean="0"/>
              <a:t> </a:t>
            </a:r>
            <a:r>
              <a:rPr lang="en-GB" altLang="en-US" dirty="0" err="1" smtClean="0"/>
              <a:t>cyfarwyddiadau</a:t>
            </a:r>
            <a:r>
              <a:rPr lang="en-GB" altLang="en-US" dirty="0" smtClean="0"/>
              <a:t> </a:t>
            </a:r>
            <a:r>
              <a:rPr lang="en-GB" altLang="en-US" dirty="0" err="1" smtClean="0"/>
              <a:t>llafar</a:t>
            </a:r>
            <a:endParaRPr lang="en-GB" altLang="en-US" dirty="0" smtClean="0"/>
          </a:p>
          <a:p>
            <a:pPr eaLnBrk="1" hangingPunct="1">
              <a:lnSpc>
                <a:spcPct val="90000"/>
              </a:lnSpc>
            </a:pPr>
            <a:r>
              <a:rPr lang="en-GB" altLang="en-US" dirty="0" err="1" smtClean="0"/>
              <a:t>anodd</a:t>
            </a:r>
            <a:r>
              <a:rPr lang="en-GB" altLang="en-US" dirty="0" smtClean="0"/>
              <a:t> </a:t>
            </a:r>
            <a:r>
              <a:rPr lang="en-GB" altLang="en-US" dirty="0" err="1" smtClean="0"/>
              <a:t>deall</a:t>
            </a:r>
            <a:r>
              <a:rPr lang="en-GB" altLang="en-US" dirty="0" smtClean="0"/>
              <a:t> </a:t>
            </a:r>
            <a:r>
              <a:rPr lang="en-GB" altLang="en-US" dirty="0" err="1" smtClean="0"/>
              <a:t>amser</a:t>
            </a:r>
            <a:r>
              <a:rPr lang="en-GB" altLang="en-US" dirty="0" smtClean="0"/>
              <a:t> a </a:t>
            </a:r>
            <a:r>
              <a:rPr lang="en-GB" altLang="en-US" dirty="0" err="1" smtClean="0"/>
              <a:t>chyfeiriadau</a:t>
            </a:r>
            <a:endParaRPr lang="en-GB" altLang="en-US" dirty="0" smtClean="0"/>
          </a:p>
          <a:p>
            <a:pPr eaLnBrk="1" hangingPunct="1">
              <a:lnSpc>
                <a:spcPct val="90000"/>
              </a:lnSpc>
            </a:pPr>
            <a:r>
              <a:rPr lang="en-GB" altLang="en-US" dirty="0" err="1" smtClean="0"/>
              <a:t>lefelau</a:t>
            </a:r>
            <a:r>
              <a:rPr lang="en-GB" altLang="en-US" dirty="0" smtClean="0"/>
              <a:t> </a:t>
            </a:r>
            <a:r>
              <a:rPr lang="en-GB" altLang="en-US" dirty="0" err="1" smtClean="0"/>
              <a:t>isel</a:t>
            </a:r>
            <a:r>
              <a:rPr lang="en-GB" altLang="en-US" dirty="0" smtClean="0"/>
              <a:t> o </a:t>
            </a:r>
            <a:r>
              <a:rPr lang="en-GB" altLang="en-US" dirty="0" err="1" smtClean="0"/>
              <a:t>gymhelliant</a:t>
            </a:r>
            <a:r>
              <a:rPr lang="en-GB" altLang="en-US" dirty="0" smtClean="0"/>
              <a:t> a </a:t>
            </a:r>
            <a:r>
              <a:rPr lang="en-GB" altLang="en-US" dirty="0" err="1" smtClean="0"/>
              <a:t>hunan-barch</a:t>
            </a:r>
            <a:endParaRPr lang="en-GB" altLang="en-US" dirty="0" smtClean="0"/>
          </a:p>
          <a:p>
            <a:endParaRPr lang="en-US" altLang="en-US" dirty="0" smtClean="0"/>
          </a:p>
        </p:txBody>
      </p:sp>
      <p:sp>
        <p:nvSpPr>
          <p:cNvPr id="2" name="TextBox 1"/>
          <p:cNvSpPr txBox="1"/>
          <p:nvPr/>
        </p:nvSpPr>
        <p:spPr>
          <a:xfrm>
            <a:off x="1835696" y="5284432"/>
            <a:ext cx="7200800" cy="1477328"/>
          </a:xfrm>
          <a:prstGeom prst="rect">
            <a:avLst/>
          </a:prstGeom>
          <a:noFill/>
          <a:ln w="28575">
            <a:solidFill>
              <a:schemeClr val="tx1"/>
            </a:solidFill>
          </a:ln>
        </p:spPr>
        <p:txBody>
          <a:bodyPr wrap="square" rtlCol="0">
            <a:spAutoFit/>
          </a:bodyPr>
          <a:lstStyle/>
          <a:p>
            <a:r>
              <a:rPr lang="en-GB" dirty="0" smtClean="0"/>
              <a:t>Am </a:t>
            </a:r>
            <a:r>
              <a:rPr lang="en-GB" dirty="0" err="1" smtClean="0"/>
              <a:t>fwy</a:t>
            </a:r>
            <a:r>
              <a:rPr lang="en-GB" dirty="0" smtClean="0"/>
              <a:t> o </a:t>
            </a:r>
            <a:r>
              <a:rPr lang="en-GB" dirty="0" err="1" smtClean="0"/>
              <a:t>wybodaeth</a:t>
            </a:r>
            <a:r>
              <a:rPr lang="en-GB" dirty="0" smtClean="0"/>
              <a:t> am </a:t>
            </a:r>
            <a:r>
              <a:rPr lang="en-GB" dirty="0" err="1" smtClean="0"/>
              <a:t>nodweddion</a:t>
            </a:r>
            <a:r>
              <a:rPr lang="en-GB" dirty="0" smtClean="0"/>
              <a:t> </a:t>
            </a:r>
            <a:r>
              <a:rPr lang="en-GB" dirty="0" err="1" smtClean="0"/>
              <a:t>dyslecsia</a:t>
            </a:r>
            <a:r>
              <a:rPr lang="en-GB" dirty="0" smtClean="0"/>
              <a:t> </a:t>
            </a:r>
            <a:r>
              <a:rPr lang="en-GB" dirty="0" err="1" smtClean="0"/>
              <a:t>darllenwch</a:t>
            </a:r>
            <a:r>
              <a:rPr lang="en-GB" dirty="0" smtClean="0"/>
              <a:t> y </a:t>
            </a:r>
            <a:r>
              <a:rPr lang="en-GB" dirty="0" err="1" smtClean="0"/>
              <a:t>bennod</a:t>
            </a:r>
            <a:r>
              <a:rPr lang="en-GB" dirty="0"/>
              <a:t> hon: </a:t>
            </a:r>
            <a:r>
              <a:rPr lang="en-GB" dirty="0">
                <a:hlinkClick r:id="rId4"/>
              </a:rPr>
              <a:t>https://</a:t>
            </a:r>
            <a:r>
              <a:rPr lang="en-GB" dirty="0" smtClean="0">
                <a:hlinkClick r:id="rId4"/>
              </a:rPr>
              <a:t>moodle.uwtsd.ac.uk/pluginfile.php/356045/mod_folder/content/0/Chapter%202%20Lawrence%20%282009%29.pdf?forcedownload=1</a:t>
            </a:r>
            <a:r>
              <a:rPr lang="en-GB" dirty="0" smtClean="0"/>
              <a:t> </a:t>
            </a:r>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27034" y="423134"/>
            <a:ext cx="845626" cy="84562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95"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971600" y="260648"/>
            <a:ext cx="7807186" cy="4957257"/>
          </a:xfrm>
          <a:prstGeom prst="rect">
            <a:avLst/>
          </a:prstGeom>
        </p:spPr>
      </p:pic>
      <p:sp>
        <p:nvSpPr>
          <p:cNvPr id="6" name="TextBox 5"/>
          <p:cNvSpPr txBox="1"/>
          <p:nvPr/>
        </p:nvSpPr>
        <p:spPr>
          <a:xfrm>
            <a:off x="1259632" y="5301208"/>
            <a:ext cx="7416824" cy="1477328"/>
          </a:xfrm>
          <a:prstGeom prst="rect">
            <a:avLst/>
          </a:prstGeom>
          <a:noFill/>
        </p:spPr>
        <p:txBody>
          <a:bodyPr wrap="square" rtlCol="0">
            <a:spAutoFit/>
          </a:bodyPr>
          <a:lstStyle/>
          <a:p>
            <a:r>
              <a:rPr lang="en-GB" dirty="0" err="1" smtClean="0"/>
              <a:t>Wedi</a:t>
            </a:r>
            <a:r>
              <a:rPr lang="en-GB" dirty="0" smtClean="0"/>
              <a:t> </a:t>
            </a:r>
            <a:r>
              <a:rPr lang="en-GB" dirty="0" err="1" smtClean="0"/>
              <a:t>i</a:t>
            </a:r>
            <a:r>
              <a:rPr lang="en-GB" dirty="0" smtClean="0"/>
              <a:t> chi </a:t>
            </a:r>
            <a:r>
              <a:rPr lang="en-GB" dirty="0" err="1" smtClean="0"/>
              <a:t>roi</a:t>
            </a:r>
            <a:r>
              <a:rPr lang="en-GB" dirty="0" smtClean="0"/>
              <a:t> </a:t>
            </a:r>
            <a:r>
              <a:rPr lang="en-GB" dirty="0" err="1" smtClean="0"/>
              <a:t>cynnig</a:t>
            </a:r>
            <a:r>
              <a:rPr lang="en-GB" dirty="0" smtClean="0"/>
              <a:t> </a:t>
            </a:r>
            <a:r>
              <a:rPr lang="en-GB" dirty="0" err="1" smtClean="0"/>
              <a:t>ar</a:t>
            </a:r>
            <a:r>
              <a:rPr lang="en-GB" dirty="0" smtClean="0"/>
              <a:t> </a:t>
            </a:r>
            <a:r>
              <a:rPr lang="en-GB" dirty="0" err="1" smtClean="0"/>
              <a:t>ddarllen</a:t>
            </a:r>
            <a:r>
              <a:rPr lang="en-GB" dirty="0" smtClean="0"/>
              <a:t> </a:t>
            </a:r>
            <a:r>
              <a:rPr lang="en-GB" dirty="0" err="1" smtClean="0"/>
              <a:t>hwn</a:t>
            </a:r>
            <a:r>
              <a:rPr lang="en-GB" dirty="0" smtClean="0"/>
              <a:t> – </a:t>
            </a:r>
            <a:r>
              <a:rPr lang="en-GB" dirty="0" err="1" smtClean="0"/>
              <a:t>sut</a:t>
            </a:r>
            <a:r>
              <a:rPr lang="en-GB" dirty="0" smtClean="0"/>
              <a:t> </a:t>
            </a:r>
            <a:r>
              <a:rPr lang="en-GB" dirty="0" err="1" smtClean="0"/>
              <a:t>oeddech</a:t>
            </a:r>
            <a:r>
              <a:rPr lang="en-GB" dirty="0" smtClean="0"/>
              <a:t> </a:t>
            </a:r>
            <a:r>
              <a:rPr lang="en-GB" dirty="0" err="1" smtClean="0"/>
              <a:t>chi’n</a:t>
            </a:r>
            <a:r>
              <a:rPr lang="en-GB" dirty="0" smtClean="0"/>
              <a:t> </a:t>
            </a:r>
            <a:r>
              <a:rPr lang="en-GB" dirty="0" err="1" smtClean="0"/>
              <a:t>teimlo</a:t>
            </a:r>
            <a:r>
              <a:rPr lang="en-GB" dirty="0" smtClean="0"/>
              <a:t>?</a:t>
            </a:r>
          </a:p>
          <a:p>
            <a:r>
              <a:rPr lang="en-GB" dirty="0" err="1" smtClean="0"/>
              <a:t>Nawr</a:t>
            </a:r>
            <a:r>
              <a:rPr lang="en-GB" dirty="0" smtClean="0"/>
              <a:t> </a:t>
            </a:r>
            <a:r>
              <a:rPr lang="en-GB" dirty="0" err="1" smtClean="0"/>
              <a:t>darllenwch</a:t>
            </a:r>
            <a:r>
              <a:rPr lang="en-GB" dirty="0" smtClean="0"/>
              <a:t> </a:t>
            </a:r>
            <a:r>
              <a:rPr lang="en-GB" dirty="0" err="1" smtClean="0"/>
              <a:t>yr</a:t>
            </a:r>
            <a:r>
              <a:rPr lang="en-GB" dirty="0" smtClean="0"/>
              <a:t> </a:t>
            </a:r>
            <a:r>
              <a:rPr lang="en-GB" dirty="0" err="1" smtClean="0"/>
              <a:t>erthygl</a:t>
            </a:r>
            <a:r>
              <a:rPr lang="en-GB" dirty="0" smtClean="0"/>
              <a:t> </a:t>
            </a:r>
            <a:r>
              <a:rPr lang="en-GB" dirty="0" err="1" smtClean="0"/>
              <a:t>yma</a:t>
            </a:r>
            <a:r>
              <a:rPr lang="en-GB" dirty="0" smtClean="0"/>
              <a:t> </a:t>
            </a:r>
            <a:r>
              <a:rPr lang="en-GB" dirty="0" err="1" smtClean="0"/>
              <a:t>ar</a:t>
            </a:r>
            <a:r>
              <a:rPr lang="en-GB" dirty="0" smtClean="0"/>
              <a:t> </a:t>
            </a:r>
            <a:r>
              <a:rPr lang="en-GB" dirty="0" err="1" smtClean="0"/>
              <a:t>effaith</a:t>
            </a:r>
            <a:r>
              <a:rPr lang="en-GB" dirty="0" smtClean="0"/>
              <a:t> </a:t>
            </a:r>
            <a:r>
              <a:rPr lang="en-GB" dirty="0" err="1" smtClean="0"/>
              <a:t>dyslecsia</a:t>
            </a:r>
            <a:r>
              <a:rPr lang="en-GB" dirty="0" smtClean="0"/>
              <a:t> </a:t>
            </a:r>
            <a:r>
              <a:rPr lang="en-GB" dirty="0" err="1" smtClean="0"/>
              <a:t>ar</a:t>
            </a:r>
            <a:r>
              <a:rPr lang="en-GB" dirty="0" smtClean="0"/>
              <a:t> </a:t>
            </a:r>
            <a:r>
              <a:rPr lang="en-GB" dirty="0" err="1" smtClean="0"/>
              <a:t>hunan-hyder</a:t>
            </a:r>
            <a:r>
              <a:rPr lang="en-GB" dirty="0"/>
              <a:t>: </a:t>
            </a:r>
            <a:r>
              <a:rPr lang="en-GB" dirty="0">
                <a:hlinkClick r:id="rId5"/>
              </a:rPr>
              <a:t>https://</a:t>
            </a:r>
            <a:r>
              <a:rPr lang="en-GB" dirty="0" smtClean="0">
                <a:hlinkClick r:id="rId5"/>
              </a:rPr>
              <a:t>moodle.uwtsd.ac.uk/pluginfile.php/356045/mod_folder/content/0/Dyslexia%20and%20Self-esteem.pdf?forcedownload=1</a:t>
            </a:r>
            <a:r>
              <a:rPr lang="en-GB" dirty="0" smtClean="0"/>
              <a:t> </a:t>
            </a: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80412" y="476672"/>
            <a:ext cx="792088" cy="792088"/>
          </a:xfrm>
          <a:prstGeom prst="rect">
            <a:avLst/>
          </a:prstGeom>
        </p:spPr>
      </p:pic>
    </p:spTree>
    <p:extLst>
      <p:ext uri="{BB962C8B-B14F-4D97-AF65-F5344CB8AC3E}">
        <p14:creationId xmlns:p14="http://schemas.microsoft.com/office/powerpoint/2010/main" val="5922183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85"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err="1" smtClean="0"/>
              <a:t>Asesu</a:t>
            </a:r>
            <a:endParaRPr lang="en-GB" altLang="en-US" dirty="0" smtClean="0"/>
          </a:p>
        </p:txBody>
      </p:sp>
      <p:sp>
        <p:nvSpPr>
          <p:cNvPr id="12291" name="WordArt 3"/>
          <p:cNvSpPr>
            <a:spLocks noChangeArrowheads="1" noChangeShapeType="1" noTextEdit="1"/>
          </p:cNvSpPr>
          <p:nvPr/>
        </p:nvSpPr>
        <p:spPr bwMode="auto">
          <a:xfrm>
            <a:off x="1524000" y="2209800"/>
            <a:ext cx="5715000" cy="3886200"/>
          </a:xfrm>
          <a:prstGeom prst="rect">
            <a:avLst/>
          </a:prstGeom>
        </p:spPr>
        <p:txBody>
          <a:bodyPr wrap="none" fromWordArt="1">
            <a:prstTxWarp prst="textPlain">
              <a:avLst>
                <a:gd name="adj" fmla="val 50000"/>
              </a:avLst>
            </a:prstTxWarp>
          </a:bodyPr>
          <a:lstStyle/>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Ffurfiol</a:t>
            </a:r>
          </a:p>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 +</a:t>
            </a:r>
          </a:p>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Anffurfiol</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96162" y="624110"/>
            <a:ext cx="1148706" cy="114870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192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45201" y="624110"/>
            <a:ext cx="6875271" cy="1280890"/>
          </a:xfrm>
        </p:spPr>
        <p:txBody>
          <a:bodyPr/>
          <a:lstStyle/>
          <a:p>
            <a:r>
              <a:rPr lang="en-US" altLang="en-US" dirty="0" err="1" smtClean="0"/>
              <a:t>Cefnogi’r</a:t>
            </a:r>
            <a:r>
              <a:rPr lang="en-US" altLang="en-US" dirty="0" smtClean="0"/>
              <a:t> </a:t>
            </a:r>
            <a:r>
              <a:rPr lang="en-US" altLang="en-US" dirty="0" err="1" smtClean="0"/>
              <a:t>dysgu</a:t>
            </a:r>
            <a:r>
              <a:rPr lang="en-US" altLang="en-US" dirty="0" smtClean="0"/>
              <a:t> – Lee Pascal</a:t>
            </a:r>
          </a:p>
        </p:txBody>
      </p:sp>
      <p:sp>
        <p:nvSpPr>
          <p:cNvPr id="13315" name="Content Placeholder 2"/>
          <p:cNvSpPr>
            <a:spLocks noGrp="1"/>
          </p:cNvSpPr>
          <p:nvPr>
            <p:ph idx="1"/>
          </p:nvPr>
        </p:nvSpPr>
        <p:spPr>
          <a:xfrm>
            <a:off x="1942415" y="2133600"/>
            <a:ext cx="7022073" cy="3777622"/>
          </a:xfrm>
        </p:spPr>
        <p:txBody>
          <a:bodyPr/>
          <a:lstStyle/>
          <a:p>
            <a:pPr marL="514350" indent="-514350">
              <a:buFont typeface="Wingdings" pitchFamily="2" charset="2"/>
              <a:buAutoNum type="arabicPeriod"/>
            </a:pPr>
            <a:r>
              <a:rPr lang="en-GB" altLang="en-US" dirty="0" err="1" smtClean="0"/>
              <a:t>Gwyliwch</a:t>
            </a:r>
            <a:r>
              <a:rPr lang="en-GB" altLang="en-US" dirty="0" smtClean="0"/>
              <a:t> y </a:t>
            </a:r>
            <a:r>
              <a:rPr lang="en-GB" altLang="en-US" dirty="0" err="1" smtClean="0"/>
              <a:t>fideo</a:t>
            </a:r>
            <a:r>
              <a:rPr lang="en-GB" altLang="en-US" dirty="0" smtClean="0"/>
              <a:t> </a:t>
            </a:r>
            <a:r>
              <a:rPr lang="en-GB" altLang="en-US" dirty="0" err="1" smtClean="0"/>
              <a:t>yma</a:t>
            </a:r>
            <a:r>
              <a:rPr lang="en-GB" altLang="en-US" dirty="0" smtClean="0"/>
              <a:t>.</a:t>
            </a:r>
          </a:p>
          <a:p>
            <a:pPr marL="514350" indent="-514350">
              <a:buFont typeface="Wingdings" pitchFamily="2" charset="2"/>
              <a:buAutoNum type="arabicPeriod"/>
            </a:pPr>
            <a:r>
              <a:rPr lang="en-GB" altLang="en-US" dirty="0" smtClean="0"/>
              <a:t>Pan </a:t>
            </a:r>
            <a:r>
              <a:rPr lang="en-GB" altLang="en-US" dirty="0" err="1" smtClean="0"/>
              <a:t>mae</a:t>
            </a:r>
            <a:r>
              <a:rPr lang="en-GB" altLang="en-US" dirty="0" smtClean="0"/>
              <a:t> Lee </a:t>
            </a:r>
            <a:r>
              <a:rPr lang="en-GB" altLang="en-US" dirty="0" err="1" smtClean="0"/>
              <a:t>yn</a:t>
            </a:r>
            <a:r>
              <a:rPr lang="en-GB" altLang="en-US" dirty="0" smtClean="0"/>
              <a:t> </a:t>
            </a:r>
            <a:r>
              <a:rPr lang="en-GB" altLang="en-US" dirty="0" err="1" smtClean="0"/>
              <a:t>gosod</a:t>
            </a:r>
            <a:r>
              <a:rPr lang="en-GB" altLang="en-US" dirty="0" smtClean="0"/>
              <a:t> </a:t>
            </a:r>
            <a:r>
              <a:rPr lang="en-GB" altLang="en-US" dirty="0" err="1" smtClean="0"/>
              <a:t>tasg</a:t>
            </a:r>
            <a:r>
              <a:rPr lang="en-GB" altLang="en-US" dirty="0" smtClean="0"/>
              <a:t> </a:t>
            </a:r>
            <a:r>
              <a:rPr lang="en-GB" altLang="en-US" dirty="0" err="1"/>
              <a:t>i</a:t>
            </a:r>
            <a:r>
              <a:rPr lang="en-GB" altLang="en-US" dirty="0" err="1" smtClean="0"/>
              <a:t>’r</a:t>
            </a:r>
            <a:r>
              <a:rPr lang="en-GB" altLang="en-US" dirty="0" smtClean="0"/>
              <a:t> </a:t>
            </a:r>
            <a:r>
              <a:rPr lang="en-GB" altLang="en-US" dirty="0" err="1" smtClean="0"/>
              <a:t>gynulleidfa</a:t>
            </a:r>
            <a:r>
              <a:rPr lang="en-GB" altLang="en-US" dirty="0" smtClean="0"/>
              <a:t> </a:t>
            </a:r>
            <a:r>
              <a:rPr lang="en-GB" altLang="en-US" dirty="0" err="1" smtClean="0"/>
              <a:t>gwasgwch</a:t>
            </a:r>
            <a:r>
              <a:rPr lang="en-GB" altLang="en-US" dirty="0" smtClean="0"/>
              <a:t> y </a:t>
            </a:r>
            <a:r>
              <a:rPr lang="en-GB" altLang="en-US" dirty="0" err="1" smtClean="0"/>
              <a:t>botwm</a:t>
            </a:r>
            <a:r>
              <a:rPr lang="en-GB" altLang="en-US" dirty="0" smtClean="0"/>
              <a:t> </a:t>
            </a:r>
            <a:r>
              <a:rPr lang="en-GB" altLang="en-US" dirty="0" err="1" smtClean="0"/>
              <a:t>saib</a:t>
            </a:r>
            <a:r>
              <a:rPr lang="en-GB" altLang="en-US" dirty="0" smtClean="0"/>
              <a:t> a </a:t>
            </a:r>
            <a:r>
              <a:rPr lang="en-GB" altLang="en-US" dirty="0" err="1" smtClean="0"/>
              <a:t>chyflawnwch</a:t>
            </a:r>
            <a:r>
              <a:rPr lang="en-GB" altLang="en-US" dirty="0" smtClean="0"/>
              <a:t> y </a:t>
            </a:r>
            <a:r>
              <a:rPr lang="en-GB" altLang="en-US" dirty="0" err="1" smtClean="0"/>
              <a:t>tasgau</a:t>
            </a:r>
            <a:r>
              <a:rPr lang="en-GB" altLang="en-US" dirty="0" smtClean="0"/>
              <a:t>.</a:t>
            </a:r>
          </a:p>
          <a:p>
            <a:pPr marL="514350" indent="-514350">
              <a:buFont typeface="Wingdings" pitchFamily="2" charset="2"/>
              <a:buAutoNum type="arabicPeriod"/>
            </a:pPr>
            <a:r>
              <a:rPr lang="en-GB" altLang="en-US" dirty="0" err="1" smtClean="0"/>
              <a:t>Wedi</a:t>
            </a:r>
            <a:r>
              <a:rPr lang="en-GB" altLang="en-US" dirty="0" smtClean="0"/>
              <a:t> </a:t>
            </a:r>
            <a:r>
              <a:rPr lang="en-GB" altLang="en-US" dirty="0" err="1" smtClean="0"/>
              <a:t>gwylio</a:t>
            </a:r>
            <a:r>
              <a:rPr lang="en-GB" altLang="en-US" dirty="0" smtClean="0"/>
              <a:t> </a:t>
            </a:r>
            <a:r>
              <a:rPr lang="en-GB" altLang="en-US" dirty="0" err="1" smtClean="0"/>
              <a:t>hwn</a:t>
            </a:r>
            <a:r>
              <a:rPr lang="en-GB" altLang="en-US" dirty="0" smtClean="0"/>
              <a:t>, pa </a:t>
            </a:r>
            <a:r>
              <a:rPr lang="en-GB" altLang="en-US" dirty="0" err="1" smtClean="0"/>
              <a:t>arfer</a:t>
            </a:r>
            <a:r>
              <a:rPr lang="en-GB" altLang="en-US" dirty="0" smtClean="0"/>
              <a:t> </a:t>
            </a:r>
            <a:r>
              <a:rPr lang="en-GB" altLang="en-US" dirty="0" err="1" smtClean="0"/>
              <a:t>dda</a:t>
            </a:r>
            <a:r>
              <a:rPr lang="en-GB" altLang="en-US" dirty="0" smtClean="0"/>
              <a:t> </a:t>
            </a:r>
            <a:r>
              <a:rPr lang="en-GB" altLang="en-US" dirty="0" err="1" smtClean="0"/>
              <a:t>allech</a:t>
            </a:r>
            <a:r>
              <a:rPr lang="en-GB" altLang="en-US" dirty="0" smtClean="0"/>
              <a:t> chi </a:t>
            </a:r>
            <a:r>
              <a:rPr lang="en-GB" altLang="en-US" dirty="0" err="1" smtClean="0"/>
              <a:t>ei</a:t>
            </a:r>
            <a:r>
              <a:rPr lang="en-GB" altLang="en-US" dirty="0" smtClean="0"/>
              <a:t> </a:t>
            </a:r>
            <a:r>
              <a:rPr lang="en-GB" altLang="en-US" dirty="0" err="1" smtClean="0"/>
              <a:t>ddefnyddio</a:t>
            </a:r>
            <a:r>
              <a:rPr lang="en-GB" altLang="en-US" dirty="0" smtClean="0"/>
              <a:t> </a:t>
            </a:r>
            <a:r>
              <a:rPr lang="en-GB" altLang="en-US" dirty="0" err="1" smtClean="0"/>
              <a:t>yn</a:t>
            </a:r>
            <a:r>
              <a:rPr lang="en-GB" altLang="en-US" dirty="0" smtClean="0"/>
              <a:t> y </a:t>
            </a:r>
            <a:r>
              <a:rPr lang="en-GB" altLang="en-US" dirty="0" err="1" smtClean="0"/>
              <a:t>dosbarth</a:t>
            </a:r>
            <a:r>
              <a:rPr lang="en-GB" altLang="en-US" dirty="0" smtClean="0"/>
              <a:t>?</a:t>
            </a:r>
            <a:endParaRPr lang="en-GB" altLang="en-US" dirty="0" smtClean="0"/>
          </a:p>
          <a:p>
            <a:pPr marL="514350" indent="-514350">
              <a:buFont typeface="Wingdings" pitchFamily="2" charset="2"/>
              <a:buNone/>
            </a:pPr>
            <a:endParaRPr lang="en-GB" altLang="en-US" dirty="0" smtClean="0"/>
          </a:p>
          <a:p>
            <a:pPr marL="514350" indent="-514350" eaLnBrk="1" hangingPunct="1">
              <a:spcBef>
                <a:spcPct val="0"/>
              </a:spcBef>
              <a:buClrTx/>
              <a:buSzTx/>
              <a:buFontTx/>
              <a:buNone/>
            </a:pPr>
            <a:r>
              <a:rPr lang="en-GB" altLang="en-US" sz="1600" dirty="0" smtClean="0">
                <a:hlinkClick r:id="rId4"/>
              </a:rPr>
              <a:t>http://www.tes.co.uk/teaching-resource/Dyslexia-Support-6082898</a:t>
            </a:r>
            <a:r>
              <a:rPr lang="en-GB" altLang="en-US" sz="1600" dirty="0" smtClean="0">
                <a:hlinkClick r:id="rId4"/>
              </a:rPr>
              <a:t>/</a:t>
            </a:r>
            <a:r>
              <a:rPr lang="en-GB" altLang="en-US" sz="1600" dirty="0" smtClean="0"/>
              <a:t>  </a:t>
            </a:r>
            <a:endParaRPr lang="en-GB" altLang="en-US" sz="1600" dirty="0" smtClean="0"/>
          </a:p>
          <a:p>
            <a:pPr marL="514350" indent="-514350"/>
            <a:endParaRPr lang="en-US" altLang="en-US" dirty="0" smtClean="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24788" y="1412776"/>
            <a:ext cx="936104" cy="93610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5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title"/>
          </p:nvPr>
        </p:nvSpPr>
        <p:spPr/>
        <p:txBody>
          <a:bodyPr/>
          <a:lstStyle/>
          <a:p>
            <a:pPr eaLnBrk="1" hangingPunct="1"/>
            <a:r>
              <a:rPr lang="en-GB" altLang="en-US" smtClean="0"/>
              <a:t>Adnoddau i gefnogi’r dysgu</a:t>
            </a:r>
          </a:p>
        </p:txBody>
      </p:sp>
      <p:pic>
        <p:nvPicPr>
          <p:cNvPr id="24580" name="Picture 8" descr="Session8 Pg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1905000"/>
            <a:ext cx="2819400"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9"/>
          <p:cNvSpPr txBox="1">
            <a:spLocks noChangeArrowheads="1"/>
          </p:cNvSpPr>
          <p:nvPr/>
        </p:nvSpPr>
        <p:spPr bwMode="auto">
          <a:xfrm>
            <a:off x="7162800" y="6324600"/>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a:t>(TDA, 2008)</a:t>
            </a:r>
          </a:p>
        </p:txBody>
      </p:sp>
      <p:graphicFrame>
        <p:nvGraphicFramePr>
          <p:cNvPr id="24578" name="Object 3"/>
          <p:cNvGraphicFramePr>
            <a:graphicFrameLocks noChangeAspect="1"/>
          </p:cNvGraphicFramePr>
          <p:nvPr/>
        </p:nvGraphicFramePr>
        <p:xfrm>
          <a:off x="4953000" y="1905000"/>
          <a:ext cx="3048000" cy="2144713"/>
        </p:xfrm>
        <a:graphic>
          <a:graphicData uri="http://schemas.openxmlformats.org/presentationml/2006/ole">
            <mc:AlternateContent xmlns:mc="http://schemas.openxmlformats.org/markup-compatibility/2006">
              <mc:Choice xmlns:v="urn:schemas-microsoft-com:vml" Requires="v">
                <p:oleObj spid="_x0000_s14351" name="Photo Editor Photo" r:id="rId6" imgW="7621064" imgH="5361905" progId="">
                  <p:embed/>
                </p:oleObj>
              </mc:Choice>
              <mc:Fallback>
                <p:oleObj name="Photo Editor Photo" r:id="rId6" imgW="7621064" imgH="5361905" progId="">
                  <p:embed/>
                  <p:pic>
                    <p:nvPicPr>
                      <p:cNvPr id="0"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3000" y="1905000"/>
                        <a:ext cx="3048000" cy="2144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24582" name="Picture 3" descr="DSCN071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4850" y="4114800"/>
            <a:ext cx="19431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3" descr="DSCN071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62400" y="4191000"/>
            <a:ext cx="3198813"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7974175" y="1196752"/>
            <a:ext cx="890549" cy="8905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5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62209" fill="hold"/>
                                        <p:tgtEl>
                                          <p:spTgt spid="2"/>
                                        </p:tgtEl>
                                      </p:cBhvr>
                                    </p:cmd>
                                  </p:childTnLst>
                                </p:cTn>
                              </p:par>
                            </p:childTnLst>
                          </p:cTn>
                        </p:par>
                      </p:childTnLst>
                    </p:cTn>
                  </p:par>
                </p:childTnLst>
              </p:cTn>
              <p:nextCondLst>
                <p:cond evt="onClick" delay="0">
                  <p:tgtEl>
                    <p:spTgt spid="2"/>
                  </p:tgtEl>
                </p:cond>
              </p:nextCondLst>
            </p:seq>
            <p:audio>
              <p:cMediaNode vol="80000">
                <p:cTn id="24"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noChangeArrowheads="1"/>
          </p:cNvSpPr>
          <p:nvPr>
            <p:ph type="title"/>
          </p:nvPr>
        </p:nvSpPr>
        <p:spPr/>
        <p:txBody>
          <a:bodyPr/>
          <a:lstStyle/>
          <a:p>
            <a:pPr eaLnBrk="1" hangingPunct="1"/>
            <a:r>
              <a:rPr lang="en-GB" altLang="en-US" smtClean="0"/>
              <a:t>Mwy o adnoddau i gefnogi’r dysgu</a:t>
            </a:r>
          </a:p>
        </p:txBody>
      </p:sp>
      <p:sp>
        <p:nvSpPr>
          <p:cNvPr id="15363" name="Rectangle 7"/>
          <p:cNvSpPr>
            <a:spLocks noGrp="1" noChangeArrowheads="1"/>
          </p:cNvSpPr>
          <p:nvPr>
            <p:ph idx="1"/>
          </p:nvPr>
        </p:nvSpPr>
        <p:spPr>
          <a:xfrm>
            <a:off x="1907704" y="2132856"/>
            <a:ext cx="8650288" cy="4114800"/>
          </a:xfrm>
        </p:spPr>
        <p:txBody>
          <a:bodyPr/>
          <a:lstStyle/>
          <a:p>
            <a:pPr eaLnBrk="1" hangingPunct="1"/>
            <a:endParaRPr lang="en-GB" altLang="en-US" dirty="0" smtClean="0"/>
          </a:p>
          <a:p>
            <a:pPr eaLnBrk="1" hangingPunct="1"/>
            <a:r>
              <a:rPr lang="en-GB" altLang="en-US" dirty="0" err="1" smtClean="0"/>
              <a:t>Yr</a:t>
            </a:r>
            <a:r>
              <a:rPr lang="en-GB" altLang="en-US" dirty="0" smtClean="0"/>
              <a:t> </a:t>
            </a:r>
            <a:r>
              <a:rPr lang="en-GB" altLang="en-US" dirty="0" err="1" smtClean="0"/>
              <a:t>wyddor</a:t>
            </a:r>
            <a:r>
              <a:rPr lang="en-GB" altLang="en-US" dirty="0" smtClean="0"/>
              <a:t> </a:t>
            </a:r>
            <a:r>
              <a:rPr lang="en-GB" altLang="en-US" dirty="0" err="1" smtClean="0"/>
              <a:t>lliwiau’r</a:t>
            </a:r>
            <a:r>
              <a:rPr lang="en-GB" altLang="en-US" dirty="0" smtClean="0"/>
              <a:t> </a:t>
            </a:r>
            <a:r>
              <a:rPr lang="en-GB" altLang="en-US" dirty="0" err="1" smtClean="0"/>
              <a:t>enfys</a:t>
            </a:r>
            <a:endParaRPr lang="en-GB" altLang="en-US" dirty="0" smtClean="0"/>
          </a:p>
          <a:p>
            <a:pPr eaLnBrk="1" hangingPunct="1"/>
            <a:r>
              <a:rPr lang="en-GB" altLang="en-US" dirty="0" err="1" smtClean="0"/>
              <a:t>Papur</a:t>
            </a:r>
            <a:r>
              <a:rPr lang="en-GB" altLang="en-US" dirty="0" smtClean="0"/>
              <a:t>/</a:t>
            </a:r>
            <a:r>
              <a:rPr lang="en-GB" altLang="en-US" dirty="0" err="1" smtClean="0"/>
              <a:t>gorchudd</a:t>
            </a:r>
            <a:r>
              <a:rPr lang="en-GB" altLang="en-US" dirty="0" smtClean="0"/>
              <a:t> </a:t>
            </a:r>
            <a:r>
              <a:rPr lang="en-GB" altLang="en-US" dirty="0" err="1" smtClean="0"/>
              <a:t>lliw</a:t>
            </a:r>
            <a:endParaRPr lang="en-GB" altLang="en-US" dirty="0" smtClean="0"/>
          </a:p>
          <a:p>
            <a:pPr eaLnBrk="1" hangingPunct="1"/>
            <a:r>
              <a:rPr lang="en-GB" altLang="en-US" dirty="0" err="1" smtClean="0"/>
              <a:t>Prennau</a:t>
            </a:r>
            <a:r>
              <a:rPr lang="en-GB" altLang="en-US" dirty="0" smtClean="0"/>
              <a:t> </a:t>
            </a:r>
            <a:r>
              <a:rPr lang="en-GB" altLang="en-US" dirty="0" err="1" smtClean="0"/>
              <a:t>mesur</a:t>
            </a:r>
            <a:r>
              <a:rPr lang="en-GB" altLang="en-US" dirty="0" smtClean="0"/>
              <a:t> </a:t>
            </a:r>
            <a:r>
              <a:rPr lang="en-GB" altLang="en-US" dirty="0" err="1" smtClean="0"/>
              <a:t>darllen</a:t>
            </a:r>
            <a:endParaRPr lang="en-GB" altLang="en-US" dirty="0" smtClean="0"/>
          </a:p>
          <a:p>
            <a:pPr eaLnBrk="1" hangingPunct="1"/>
            <a:r>
              <a:rPr lang="en-GB" altLang="en-US" dirty="0" err="1" smtClean="0"/>
              <a:t>Teclyn</a:t>
            </a:r>
            <a:r>
              <a:rPr lang="en-GB" altLang="en-US" dirty="0" smtClean="0"/>
              <a:t> </a:t>
            </a:r>
            <a:r>
              <a:rPr lang="en-GB" altLang="en-US" dirty="0" err="1" smtClean="0"/>
              <a:t>gafael</a:t>
            </a:r>
            <a:r>
              <a:rPr lang="en-GB" altLang="en-US" dirty="0" smtClean="0"/>
              <a:t> </a:t>
            </a:r>
            <a:r>
              <a:rPr lang="en-GB" altLang="en-US" dirty="0" err="1" smtClean="0"/>
              <a:t>mewn</a:t>
            </a:r>
            <a:r>
              <a:rPr lang="en-GB" altLang="en-US" dirty="0" smtClean="0"/>
              <a:t> </a:t>
            </a:r>
            <a:r>
              <a:rPr lang="en-GB" altLang="en-US" dirty="0" err="1" smtClean="0"/>
              <a:t>pensil</a:t>
            </a:r>
            <a:endParaRPr lang="en-GB" altLang="en-US" dirty="0" smtClean="0"/>
          </a:p>
          <a:p>
            <a:pPr eaLnBrk="1" hangingPunct="1"/>
            <a:r>
              <a:rPr lang="en-GB" altLang="en-US" dirty="0" err="1" smtClean="0"/>
              <a:t>Defnydd</a:t>
            </a:r>
            <a:r>
              <a:rPr lang="en-GB" altLang="en-US" dirty="0" smtClean="0"/>
              <a:t> o </a:t>
            </a:r>
            <a:r>
              <a:rPr lang="en-GB" altLang="en-US" dirty="0" err="1" smtClean="0"/>
              <a:t>TGCh</a:t>
            </a:r>
            <a:endParaRPr lang="en-GB" altLang="en-US" dirty="0" smtClean="0"/>
          </a:p>
          <a:p>
            <a:pPr eaLnBrk="1" hangingPunct="1"/>
            <a:r>
              <a:rPr lang="en-GB" altLang="en-US" dirty="0" err="1" smtClean="0"/>
              <a:t>Gemau</a:t>
            </a:r>
            <a:r>
              <a:rPr lang="en-GB" altLang="en-US" dirty="0" smtClean="0"/>
              <a:t> </a:t>
            </a:r>
            <a:r>
              <a:rPr lang="en-GB" altLang="en-US" dirty="0" err="1" smtClean="0"/>
              <a:t>cof</a:t>
            </a:r>
            <a:r>
              <a:rPr lang="en-GB" altLang="en-US" dirty="0" smtClean="0"/>
              <a:t> </a:t>
            </a:r>
          </a:p>
          <a:p>
            <a:pPr eaLnBrk="1" hangingPunct="1"/>
            <a:endParaRPr lang="en-GB" altLang="en-US" dirty="0" smtClean="0"/>
          </a:p>
        </p:txBody>
      </p:sp>
      <p:pic>
        <p:nvPicPr>
          <p:cNvPr id="15364" name="Picture 3" descr="DSCN07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152" y="1628800"/>
            <a:ext cx="2421409" cy="181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 Box 9"/>
          <p:cNvSpPr txBox="1">
            <a:spLocks noChangeArrowheads="1"/>
          </p:cNvSpPr>
          <p:nvPr/>
        </p:nvSpPr>
        <p:spPr bwMode="auto">
          <a:xfrm>
            <a:off x="6485568" y="5733256"/>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dirty="0"/>
              <a:t>(TDA, 2008)</a:t>
            </a:r>
          </a:p>
        </p:txBody>
      </p:sp>
      <p:pic>
        <p:nvPicPr>
          <p:cNvPr id="3" name="Picture 2"/>
          <p:cNvPicPr>
            <a:picLocks noChangeAspect="1"/>
          </p:cNvPicPr>
          <p:nvPr/>
        </p:nvPicPr>
        <p:blipFill>
          <a:blip r:embed="rId5"/>
          <a:stretch>
            <a:fillRect/>
          </a:stretch>
        </p:blipFill>
        <p:spPr>
          <a:xfrm>
            <a:off x="5969756" y="3617964"/>
            <a:ext cx="2362200" cy="1943100"/>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2400" y="1045017"/>
            <a:ext cx="820539" cy="820539"/>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95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71800" y="1268760"/>
            <a:ext cx="4191000" cy="392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84368" y="476672"/>
            <a:ext cx="964555" cy="96455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62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Ffeithiau!</a:t>
            </a:r>
          </a:p>
        </p:txBody>
      </p:sp>
      <p:sp>
        <p:nvSpPr>
          <p:cNvPr id="18435" name="Rectangle 3"/>
          <p:cNvSpPr>
            <a:spLocks noGrp="1" noChangeArrowheads="1"/>
          </p:cNvSpPr>
          <p:nvPr>
            <p:ph idx="1"/>
          </p:nvPr>
        </p:nvSpPr>
        <p:spPr/>
        <p:txBody>
          <a:bodyPr>
            <a:normAutofit fontScale="77500" lnSpcReduction="20000"/>
          </a:bodyPr>
          <a:lstStyle/>
          <a:p>
            <a:pPr>
              <a:lnSpc>
                <a:spcPct val="120000"/>
              </a:lnSpc>
              <a:buClr>
                <a:srgbClr val="0066FF"/>
              </a:buClr>
            </a:pPr>
            <a:r>
              <a:rPr lang="en-GB" altLang="en-US" sz="2500" dirty="0" err="1" smtClean="0"/>
              <a:t>yn</a:t>
            </a:r>
            <a:r>
              <a:rPr lang="en-GB" altLang="en-US" sz="2500" dirty="0" smtClean="0"/>
              <a:t> </a:t>
            </a:r>
            <a:r>
              <a:rPr lang="en-GB" altLang="en-US" sz="2500" dirty="0" err="1" smtClean="0"/>
              <a:t>ôl</a:t>
            </a:r>
            <a:r>
              <a:rPr lang="en-GB" altLang="en-US" sz="2500" dirty="0" smtClean="0"/>
              <a:t> y Williams Review (DCSF, 2008) </a:t>
            </a:r>
            <a:r>
              <a:rPr lang="en-GB" altLang="en-US" sz="2500" dirty="0" err="1" smtClean="0"/>
              <a:t>mae</a:t>
            </a:r>
            <a:r>
              <a:rPr lang="en-GB" altLang="en-US" sz="2500" dirty="0" smtClean="0"/>
              <a:t> </a:t>
            </a:r>
            <a:r>
              <a:rPr lang="en-GB" altLang="en-US" sz="2500" dirty="0" err="1" smtClean="0"/>
              <a:t>oddeutu</a:t>
            </a:r>
            <a:r>
              <a:rPr lang="en-GB" altLang="en-US" sz="2500" dirty="0" smtClean="0"/>
              <a:t> 6% o </a:t>
            </a:r>
            <a:r>
              <a:rPr lang="en-GB" altLang="en-US" sz="2500" dirty="0" err="1" smtClean="0"/>
              <a:t>ddisgyblion</a:t>
            </a:r>
            <a:r>
              <a:rPr lang="en-GB" altLang="en-US" sz="2500" dirty="0" smtClean="0"/>
              <a:t> </a:t>
            </a:r>
            <a:r>
              <a:rPr lang="en-GB" altLang="en-US" sz="2500" dirty="0" err="1" smtClean="0"/>
              <a:t>wedi</a:t>
            </a:r>
            <a:r>
              <a:rPr lang="en-GB" altLang="en-US" sz="2500" dirty="0" smtClean="0"/>
              <a:t> </a:t>
            </a:r>
            <a:r>
              <a:rPr lang="en-GB" altLang="en-US" sz="2500" dirty="0" err="1" smtClean="0"/>
              <a:t>syrthio’n</a:t>
            </a:r>
            <a:r>
              <a:rPr lang="en-GB" altLang="en-US" sz="2500" dirty="0" smtClean="0"/>
              <a:t> </a:t>
            </a:r>
            <a:r>
              <a:rPr lang="en-GB" altLang="en-US" sz="2500" dirty="0" err="1" smtClean="0"/>
              <a:t>ôl</a:t>
            </a:r>
            <a:r>
              <a:rPr lang="en-GB" altLang="en-US" sz="2500" dirty="0" smtClean="0"/>
              <a:t> </a:t>
            </a:r>
            <a:r>
              <a:rPr lang="en-GB" altLang="en-US" sz="2500" dirty="0" err="1" smtClean="0"/>
              <a:t>yn</a:t>
            </a:r>
            <a:r>
              <a:rPr lang="en-GB" altLang="en-US" sz="2500" dirty="0" smtClean="0"/>
              <a:t> </a:t>
            </a:r>
            <a:r>
              <a:rPr lang="en-GB" altLang="en-US" sz="2500" dirty="0" err="1" smtClean="0"/>
              <a:t>sylweddol</a:t>
            </a:r>
            <a:r>
              <a:rPr lang="en-GB" altLang="en-US" sz="2500" dirty="0" smtClean="0"/>
              <a:t> </a:t>
            </a:r>
            <a:r>
              <a:rPr lang="en-GB" altLang="en-US" sz="2500" dirty="0" err="1" smtClean="0"/>
              <a:t>erbyn</a:t>
            </a:r>
            <a:r>
              <a:rPr lang="en-GB" altLang="en-US" sz="2500" dirty="0" smtClean="0"/>
              <a:t> </a:t>
            </a:r>
            <a:r>
              <a:rPr lang="en-GB" altLang="en-US" sz="2500" dirty="0" err="1" smtClean="0"/>
              <a:t>diwedd</a:t>
            </a:r>
            <a:r>
              <a:rPr lang="en-GB" altLang="en-US" sz="2500" dirty="0" smtClean="0"/>
              <a:t> CA2 (</a:t>
            </a:r>
            <a:r>
              <a:rPr lang="en-GB" altLang="en-US" sz="2500" dirty="0" err="1" smtClean="0"/>
              <a:t>islaw</a:t>
            </a:r>
            <a:r>
              <a:rPr lang="en-GB" altLang="en-US" sz="2500" dirty="0" smtClean="0"/>
              <a:t> </a:t>
            </a:r>
            <a:r>
              <a:rPr lang="en-GB" altLang="en-US" sz="2500" dirty="0" err="1" smtClean="0"/>
              <a:t>lefel</a:t>
            </a:r>
            <a:r>
              <a:rPr lang="en-GB" altLang="en-US" sz="2500" dirty="0" smtClean="0"/>
              <a:t> 3)</a:t>
            </a:r>
          </a:p>
          <a:p>
            <a:pPr>
              <a:lnSpc>
                <a:spcPct val="120000"/>
              </a:lnSpc>
              <a:buClr>
                <a:srgbClr val="0066FF"/>
              </a:buClr>
            </a:pPr>
            <a:r>
              <a:rPr lang="en-GB" altLang="en-US" sz="2500" dirty="0" err="1" smtClean="0"/>
              <a:t>mae</a:t>
            </a:r>
            <a:r>
              <a:rPr lang="en-GB" altLang="en-US" sz="2500" dirty="0" smtClean="0"/>
              <a:t> Butterworth </a:t>
            </a:r>
            <a:r>
              <a:rPr lang="en-GB" altLang="en-US" sz="2500" dirty="0" err="1" smtClean="0"/>
              <a:t>yn</a:t>
            </a:r>
            <a:r>
              <a:rPr lang="en-GB" altLang="en-US" sz="2500" dirty="0" smtClean="0"/>
              <a:t> </a:t>
            </a:r>
            <a:r>
              <a:rPr lang="en-GB" altLang="en-US" sz="2500" dirty="0" err="1" smtClean="0"/>
              <a:t>amcangyfrif</a:t>
            </a:r>
            <a:r>
              <a:rPr lang="en-GB" altLang="en-US" sz="2500" dirty="0" smtClean="0"/>
              <a:t> bod </a:t>
            </a:r>
            <a:r>
              <a:rPr lang="en-GB" altLang="en-US" sz="2500" dirty="0" err="1" smtClean="0"/>
              <a:t>rhwng</a:t>
            </a:r>
            <a:r>
              <a:rPr lang="en-GB" altLang="en-US" sz="2500" dirty="0" smtClean="0"/>
              <a:t> 4% a 6% o </a:t>
            </a:r>
            <a:r>
              <a:rPr lang="en-GB" altLang="en-US" sz="2500" dirty="0" err="1" smtClean="0"/>
              <a:t>boblogaeth</a:t>
            </a:r>
            <a:r>
              <a:rPr lang="en-GB" altLang="en-US" sz="2500" dirty="0" smtClean="0"/>
              <a:t> </a:t>
            </a:r>
            <a:r>
              <a:rPr lang="en-GB" altLang="en-US" sz="2500" dirty="0" err="1" smtClean="0"/>
              <a:t>Prydain</a:t>
            </a:r>
            <a:r>
              <a:rPr lang="en-GB" altLang="en-US" sz="2500" dirty="0" smtClean="0"/>
              <a:t> â </a:t>
            </a:r>
            <a:r>
              <a:rPr lang="en-GB" altLang="en-US" sz="2500" dirty="0" err="1" smtClean="0"/>
              <a:t>dyscalcwlia</a:t>
            </a:r>
            <a:endParaRPr lang="en-GB" altLang="en-US" sz="2500" dirty="0" smtClean="0"/>
          </a:p>
          <a:p>
            <a:pPr>
              <a:lnSpc>
                <a:spcPct val="120000"/>
              </a:lnSpc>
              <a:buClr>
                <a:srgbClr val="0066FF"/>
              </a:buClr>
            </a:pPr>
            <a:r>
              <a:rPr lang="en-GB" altLang="en-US" sz="2500" dirty="0" err="1" smtClean="0"/>
              <a:t>mae’r</a:t>
            </a:r>
            <a:r>
              <a:rPr lang="en-GB" altLang="en-US" sz="2500" dirty="0" smtClean="0"/>
              <a:t> ‘Department for Innovation, Universities and Skills’ </a:t>
            </a:r>
            <a:r>
              <a:rPr lang="en-GB" altLang="en-US" sz="2500" dirty="0" err="1" smtClean="0"/>
              <a:t>yn</a:t>
            </a:r>
            <a:r>
              <a:rPr lang="en-GB" altLang="en-US" sz="2500" dirty="0" smtClean="0"/>
              <a:t> </a:t>
            </a:r>
            <a:r>
              <a:rPr lang="en-GB" altLang="en-US" sz="2500" dirty="0" err="1" smtClean="0"/>
              <a:t>amcangyfrif</a:t>
            </a:r>
            <a:r>
              <a:rPr lang="en-GB" altLang="en-US" sz="2500" dirty="0" smtClean="0"/>
              <a:t> bod 4-10% </a:t>
            </a:r>
            <a:r>
              <a:rPr lang="en-GB" altLang="en-US" sz="2500" dirty="0" err="1" smtClean="0"/>
              <a:t>o’r</a:t>
            </a:r>
            <a:r>
              <a:rPr lang="en-GB" altLang="en-US" sz="2500" dirty="0" smtClean="0"/>
              <a:t> </a:t>
            </a:r>
            <a:r>
              <a:rPr lang="en-GB" altLang="en-US" sz="2500" dirty="0" err="1" smtClean="0"/>
              <a:t>boblogaeth</a:t>
            </a:r>
            <a:r>
              <a:rPr lang="en-GB" altLang="en-US" sz="2500" dirty="0" smtClean="0"/>
              <a:t> </a:t>
            </a:r>
            <a:r>
              <a:rPr lang="en-GB" altLang="en-US" sz="2500" dirty="0" err="1" smtClean="0"/>
              <a:t>gyffredin</a:t>
            </a:r>
            <a:r>
              <a:rPr lang="en-GB" altLang="en-US" sz="2500" dirty="0" smtClean="0"/>
              <a:t> â </a:t>
            </a:r>
            <a:r>
              <a:rPr lang="en-GB" altLang="en-US" sz="2500" dirty="0" err="1" smtClean="0"/>
              <a:t>dyslecsia</a:t>
            </a:r>
            <a:r>
              <a:rPr lang="en-GB" altLang="en-US" sz="2500" dirty="0" smtClean="0"/>
              <a:t>, ac </a:t>
            </a:r>
            <a:r>
              <a:rPr lang="en-GB" altLang="en-US" sz="2500" dirty="0" err="1" smtClean="0"/>
              <a:t>oddeutu</a:t>
            </a:r>
            <a:r>
              <a:rPr lang="en-GB" altLang="en-US" sz="2500" dirty="0" smtClean="0"/>
              <a:t> 50-60% </a:t>
            </a:r>
            <a:r>
              <a:rPr lang="en-GB" altLang="en-US" sz="2500" dirty="0" err="1" smtClean="0"/>
              <a:t>o’r</a:t>
            </a:r>
            <a:r>
              <a:rPr lang="en-GB" altLang="en-US" sz="2500" dirty="0" smtClean="0"/>
              <a:t> </a:t>
            </a:r>
            <a:r>
              <a:rPr lang="en-GB" altLang="en-US" sz="2500" dirty="0" err="1" smtClean="0"/>
              <a:t>rheiny</a:t>
            </a:r>
            <a:r>
              <a:rPr lang="en-GB" altLang="en-US" sz="2500" dirty="0" smtClean="0"/>
              <a:t> ag </a:t>
            </a:r>
            <a:r>
              <a:rPr lang="en-GB" altLang="en-US" sz="2500" dirty="0" err="1" smtClean="0"/>
              <a:t>anawsterau</a:t>
            </a:r>
            <a:r>
              <a:rPr lang="en-GB" altLang="en-US" sz="2500" dirty="0" smtClean="0"/>
              <a:t> </a:t>
            </a:r>
            <a:r>
              <a:rPr lang="en-GB" altLang="en-US" sz="2500" dirty="0" err="1" smtClean="0"/>
              <a:t>tebyg</a:t>
            </a:r>
            <a:r>
              <a:rPr lang="en-GB" altLang="en-US" sz="2500" dirty="0" smtClean="0"/>
              <a:t> </a:t>
            </a:r>
            <a:r>
              <a:rPr lang="en-GB" altLang="en-US" sz="2500" dirty="0" err="1" smtClean="0"/>
              <a:t>gydag</a:t>
            </a:r>
            <a:r>
              <a:rPr lang="en-GB" altLang="en-US" sz="2500" dirty="0" smtClean="0"/>
              <a:t> </a:t>
            </a:r>
            <a:r>
              <a:rPr lang="en-GB" altLang="en-US" sz="2500" dirty="0" err="1" smtClean="0"/>
              <a:t>agweddau</a:t>
            </a:r>
            <a:r>
              <a:rPr lang="en-GB" altLang="en-US" sz="2500" dirty="0" smtClean="0"/>
              <a:t> o </a:t>
            </a:r>
            <a:r>
              <a:rPr lang="en-GB" altLang="en-US" sz="2500" dirty="0" err="1" smtClean="0"/>
              <a:t>fathemateg</a:t>
            </a:r>
            <a:endParaRPr lang="en-GB" altLang="en-US" sz="2500" dirty="0" smtClean="0"/>
          </a:p>
          <a:p>
            <a:pPr algn="r" eaLnBrk="1" hangingPunct="1">
              <a:lnSpc>
                <a:spcPct val="80000"/>
              </a:lnSpc>
              <a:buFont typeface="Wingdings" pitchFamily="2" charset="2"/>
              <a:buNone/>
            </a:pPr>
            <a:r>
              <a:rPr lang="en-GB" altLang="en-US" sz="1600" dirty="0" smtClean="0"/>
              <a:t>(Bird, 2009, t. 1)</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68344" y="530013"/>
            <a:ext cx="981668" cy="981668"/>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534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691680" y="332656"/>
            <a:ext cx="7793038" cy="1143000"/>
          </a:xfrm>
        </p:spPr>
        <p:txBody>
          <a:bodyPr/>
          <a:lstStyle/>
          <a:p>
            <a:pPr eaLnBrk="1" hangingPunct="1"/>
            <a:r>
              <a:rPr lang="en-GB" altLang="en-US" dirty="0" err="1" smtClean="0"/>
              <a:t>Diffinio</a:t>
            </a:r>
            <a:r>
              <a:rPr lang="en-GB" altLang="en-US" dirty="0" smtClean="0"/>
              <a:t> </a:t>
            </a:r>
            <a:r>
              <a:rPr lang="en-GB" altLang="en-US" dirty="0" err="1" smtClean="0"/>
              <a:t>Dyscalcwlia</a:t>
            </a:r>
            <a:endParaRPr lang="en-GB" altLang="en-US" dirty="0" smtClean="0"/>
          </a:p>
        </p:txBody>
      </p:sp>
      <p:sp>
        <p:nvSpPr>
          <p:cNvPr id="19459" name="Rectangle 4"/>
          <p:cNvSpPr>
            <a:spLocks noGrp="1" noChangeArrowheads="1"/>
          </p:cNvSpPr>
          <p:nvPr>
            <p:ph idx="1"/>
          </p:nvPr>
        </p:nvSpPr>
        <p:spPr>
          <a:xfrm>
            <a:off x="1712723" y="1412776"/>
            <a:ext cx="6891725" cy="4114800"/>
          </a:xfrm>
          <a:noFill/>
          <a:ln w="28575">
            <a:solidFill>
              <a:srgbClr val="0000FF"/>
            </a:solidFill>
            <a:miter lim="800000"/>
            <a:headEnd/>
            <a:tailEnd/>
          </a:ln>
        </p:spPr>
        <p:txBody>
          <a:bodyPr>
            <a:normAutofit fontScale="92500" lnSpcReduction="10000"/>
          </a:bodyPr>
          <a:lstStyle/>
          <a:p>
            <a:pPr eaLnBrk="1" hangingPunct="1">
              <a:buFont typeface="Wingdings" pitchFamily="2" charset="2"/>
              <a:buNone/>
            </a:pPr>
            <a:r>
              <a:rPr lang="en-GB" altLang="en-US" sz="2700" smtClean="0"/>
              <a:t>   “A condition that affects the ability to acquire arithmetical skills.  Dyscalculic learners may have difficulty understanding simple number concepts, lack an intuitive grasp of numbers, and have problems learning number facts and procedures.  Even if they produce a correct answer or use a correct method, they may do so mechanically and without confidence.”</a:t>
            </a:r>
          </a:p>
          <a:p>
            <a:pPr algn="r" eaLnBrk="1" hangingPunct="1">
              <a:buFont typeface="Wingdings" pitchFamily="2" charset="2"/>
              <a:buNone/>
            </a:pPr>
            <a:r>
              <a:rPr lang="en-GB" altLang="en-US" sz="2000" smtClean="0"/>
              <a:t>(Department for Education and Skills, 2001, t.2)</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24788" y="332656"/>
            <a:ext cx="864096" cy="864096"/>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4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p:cNvSpPr>
            <a:spLocks noGrp="1" noChangeArrowheads="1"/>
          </p:cNvSpPr>
          <p:nvPr>
            <p:ph type="title"/>
          </p:nvPr>
        </p:nvSpPr>
        <p:spPr/>
        <p:txBody>
          <a:bodyPr/>
          <a:lstStyle/>
          <a:p>
            <a:pPr eaLnBrk="1" hangingPunct="1"/>
            <a:r>
              <a:rPr lang="en-GB" altLang="en-US" smtClean="0"/>
              <a:t>Nodweddion allweddol </a:t>
            </a:r>
          </a:p>
        </p:txBody>
      </p:sp>
      <p:sp>
        <p:nvSpPr>
          <p:cNvPr id="20483" name="Rectangle 7"/>
          <p:cNvSpPr>
            <a:spLocks noGrp="1" noChangeArrowheads="1"/>
          </p:cNvSpPr>
          <p:nvPr>
            <p:ph idx="1"/>
          </p:nvPr>
        </p:nvSpPr>
        <p:spPr>
          <a:xfrm>
            <a:off x="1763688" y="1628800"/>
            <a:ext cx="6480720" cy="4038600"/>
          </a:xfrm>
        </p:spPr>
        <p:txBody>
          <a:bodyPr>
            <a:normAutofit fontScale="92500" lnSpcReduction="20000"/>
          </a:bodyPr>
          <a:lstStyle/>
          <a:p>
            <a:r>
              <a:rPr lang="en-US" altLang="en-US" sz="2700" dirty="0" err="1" smtClean="0"/>
              <a:t>diffyg</a:t>
            </a:r>
            <a:r>
              <a:rPr lang="en-US" altLang="en-US" sz="2700" dirty="0" smtClean="0"/>
              <a:t> </a:t>
            </a:r>
            <a:r>
              <a:rPr lang="en-US" altLang="en-US" sz="2700" dirty="0" err="1" smtClean="0"/>
              <a:t>cymhelliant</a:t>
            </a:r>
            <a:r>
              <a:rPr lang="en-US" altLang="en-US" sz="2700" dirty="0" smtClean="0"/>
              <a:t> </a:t>
            </a:r>
            <a:r>
              <a:rPr lang="en-US" altLang="en-US" sz="2700" dirty="0" err="1" smtClean="0"/>
              <a:t>mewn</a:t>
            </a:r>
            <a:r>
              <a:rPr lang="en-US" altLang="en-US" sz="2700" dirty="0" smtClean="0"/>
              <a:t> </a:t>
            </a:r>
            <a:r>
              <a:rPr lang="en-US" altLang="en-US" sz="2700" dirty="0" err="1" smtClean="0"/>
              <a:t>gweithgareddau</a:t>
            </a:r>
            <a:r>
              <a:rPr lang="en-US" altLang="en-US" sz="2700" dirty="0" smtClean="0"/>
              <a:t> </a:t>
            </a:r>
            <a:r>
              <a:rPr lang="en-US" altLang="en-US" sz="2700" dirty="0" err="1" smtClean="0"/>
              <a:t>mathemategol</a:t>
            </a:r>
            <a:r>
              <a:rPr lang="en-US" altLang="en-US" sz="2700" dirty="0" smtClean="0"/>
              <a:t> </a:t>
            </a:r>
          </a:p>
          <a:p>
            <a:r>
              <a:rPr lang="en-US" altLang="en-US" sz="2700" dirty="0" err="1" smtClean="0"/>
              <a:t>diffyg</a:t>
            </a:r>
            <a:r>
              <a:rPr lang="en-US" altLang="en-US" sz="2700" dirty="0" smtClean="0"/>
              <a:t> </a:t>
            </a:r>
            <a:r>
              <a:rPr lang="en-US" altLang="en-US" sz="2700" dirty="0" err="1" smtClean="0"/>
              <a:t>hunan-hyder</a:t>
            </a:r>
            <a:r>
              <a:rPr lang="en-US" altLang="en-US" sz="2700" dirty="0" smtClean="0"/>
              <a:t> - </a:t>
            </a:r>
            <a:r>
              <a:rPr lang="en-US" altLang="en-US" sz="2700" dirty="0" err="1" smtClean="0"/>
              <a:t>hyd</a:t>
            </a:r>
            <a:r>
              <a:rPr lang="en-US" altLang="en-US" sz="2700" dirty="0" smtClean="0"/>
              <a:t> </a:t>
            </a:r>
            <a:r>
              <a:rPr lang="en-US" altLang="en-US" sz="2700" dirty="0" err="1" smtClean="0"/>
              <a:t>yn</a:t>
            </a:r>
            <a:r>
              <a:rPr lang="en-US" altLang="en-US" sz="2700" dirty="0" smtClean="0"/>
              <a:t> </a:t>
            </a:r>
            <a:r>
              <a:rPr lang="en-US" altLang="en-US" sz="2700" dirty="0" err="1" smtClean="0"/>
              <a:t>oed</a:t>
            </a:r>
            <a:r>
              <a:rPr lang="en-US" altLang="en-US" sz="2700" dirty="0" smtClean="0"/>
              <a:t> pan </a:t>
            </a:r>
            <a:r>
              <a:rPr lang="en-US" altLang="en-US" sz="2700" dirty="0" err="1" smtClean="0"/>
              <a:t>fydd</a:t>
            </a:r>
            <a:r>
              <a:rPr lang="en-US" altLang="en-US" sz="2700" dirty="0" smtClean="0"/>
              <a:t> </a:t>
            </a:r>
            <a:r>
              <a:rPr lang="en-US" altLang="en-US" sz="2700" dirty="0" err="1" smtClean="0"/>
              <a:t>yr</a:t>
            </a:r>
            <a:r>
              <a:rPr lang="en-US" altLang="en-US" sz="2700" dirty="0" smtClean="0"/>
              <a:t> </a:t>
            </a:r>
            <a:r>
              <a:rPr lang="en-US" altLang="en-US" sz="2700" dirty="0" err="1" smtClean="0"/>
              <a:t>ateb</a:t>
            </a:r>
            <a:r>
              <a:rPr lang="en-US" altLang="en-US" sz="2700" dirty="0" smtClean="0"/>
              <a:t> </a:t>
            </a:r>
            <a:r>
              <a:rPr lang="en-US" altLang="en-US" sz="2700" dirty="0" err="1" smtClean="0"/>
              <a:t>yn</a:t>
            </a:r>
            <a:r>
              <a:rPr lang="en-US" altLang="en-US" sz="2700" dirty="0" smtClean="0"/>
              <a:t> </a:t>
            </a:r>
            <a:r>
              <a:rPr lang="en-US" altLang="en-US" sz="2700" dirty="0" err="1" smtClean="0"/>
              <a:t>gywir</a:t>
            </a:r>
            <a:r>
              <a:rPr lang="en-US" altLang="en-US" sz="2700" dirty="0" smtClean="0"/>
              <a:t> </a:t>
            </a:r>
          </a:p>
          <a:p>
            <a:r>
              <a:rPr lang="en-US" altLang="en-US" sz="2700" dirty="0" err="1" smtClean="0"/>
              <a:t>pryderi</a:t>
            </a:r>
            <a:r>
              <a:rPr lang="en-US" altLang="en-US" sz="2700" dirty="0" smtClean="0"/>
              <a:t> </a:t>
            </a:r>
          </a:p>
          <a:p>
            <a:r>
              <a:rPr lang="en-US" altLang="en-US" sz="2700" dirty="0" err="1" smtClean="0"/>
              <a:t>datblygu</a:t>
            </a:r>
            <a:r>
              <a:rPr lang="en-US" altLang="en-US" sz="2700" dirty="0" smtClean="0"/>
              <a:t> </a:t>
            </a:r>
            <a:r>
              <a:rPr lang="en-US" altLang="en-US" sz="2700" dirty="0" err="1" smtClean="0"/>
              <a:t>strategaethau</a:t>
            </a:r>
            <a:r>
              <a:rPr lang="en-US" altLang="en-US" sz="2700" dirty="0" smtClean="0"/>
              <a:t> </a:t>
            </a:r>
            <a:r>
              <a:rPr lang="en-US" altLang="en-US" sz="2700" dirty="0" err="1" smtClean="0"/>
              <a:t>osgoi</a:t>
            </a:r>
            <a:r>
              <a:rPr lang="en-US" altLang="en-US" sz="2700" dirty="0" smtClean="0"/>
              <a:t> </a:t>
            </a:r>
          </a:p>
          <a:p>
            <a:r>
              <a:rPr lang="en-US" altLang="en-US" sz="2700" dirty="0" err="1" smtClean="0"/>
              <a:t>osgoi</a:t>
            </a:r>
            <a:r>
              <a:rPr lang="en-US" altLang="en-US" sz="2700" dirty="0" smtClean="0"/>
              <a:t> </a:t>
            </a:r>
            <a:r>
              <a:rPr lang="en-US" altLang="en-US" sz="2700" dirty="0" err="1" smtClean="0"/>
              <a:t>cymryd</a:t>
            </a:r>
            <a:r>
              <a:rPr lang="en-US" altLang="en-US" sz="2700" dirty="0" smtClean="0"/>
              <a:t> </a:t>
            </a:r>
            <a:r>
              <a:rPr lang="en-US" altLang="en-US" sz="2700" dirty="0" err="1" smtClean="0"/>
              <a:t>rhan</a:t>
            </a:r>
            <a:r>
              <a:rPr lang="en-US" altLang="en-US" sz="2700" dirty="0" smtClean="0"/>
              <a:t> </a:t>
            </a:r>
            <a:r>
              <a:rPr lang="en-US" altLang="en-US" sz="2700" dirty="0" err="1" smtClean="0"/>
              <a:t>mewn</a:t>
            </a:r>
            <a:r>
              <a:rPr lang="en-US" altLang="en-US" sz="2700" dirty="0" smtClean="0"/>
              <a:t> </a:t>
            </a:r>
            <a:r>
              <a:rPr lang="en-US" altLang="en-US" sz="2700" dirty="0" err="1" smtClean="0"/>
              <a:t>gweithgareddau</a:t>
            </a:r>
            <a:r>
              <a:rPr lang="en-US" altLang="en-US" sz="2700" dirty="0" smtClean="0"/>
              <a:t> </a:t>
            </a:r>
            <a:r>
              <a:rPr lang="en-US" altLang="en-US" sz="2700" dirty="0" err="1" smtClean="0"/>
              <a:t>grŵp</a:t>
            </a:r>
            <a:r>
              <a:rPr lang="en-US" altLang="en-US" sz="2700" dirty="0" smtClean="0"/>
              <a:t> </a:t>
            </a:r>
            <a:r>
              <a:rPr lang="en-US" altLang="en-US" sz="2700" dirty="0" err="1" smtClean="0"/>
              <a:t>cyfan</a:t>
            </a:r>
            <a:r>
              <a:rPr lang="en-US" altLang="en-US" sz="2700" dirty="0" smtClean="0"/>
              <a:t> </a:t>
            </a:r>
          </a:p>
          <a:p>
            <a:r>
              <a:rPr lang="en-US" altLang="en-US" sz="2700" dirty="0" err="1" smtClean="0"/>
              <a:t>agwedd</a:t>
            </a:r>
            <a:r>
              <a:rPr lang="en-US" altLang="en-US" sz="2700" dirty="0" smtClean="0"/>
              <a:t> ”</a:t>
            </a:r>
            <a:r>
              <a:rPr lang="en-US" altLang="en-US" sz="2700" dirty="0" err="1" smtClean="0"/>
              <a:t>Dw</a:t>
            </a:r>
            <a:r>
              <a:rPr lang="en-US" altLang="en-US" sz="2700" dirty="0" smtClean="0"/>
              <a:t> </a:t>
            </a:r>
            <a:r>
              <a:rPr lang="en-US" altLang="en-US" sz="2700" dirty="0" err="1" smtClean="0"/>
              <a:t>i’n</a:t>
            </a:r>
            <a:r>
              <a:rPr lang="en-US" altLang="en-US" sz="2700" dirty="0" smtClean="0"/>
              <a:t> </a:t>
            </a:r>
            <a:r>
              <a:rPr lang="en-US" altLang="en-US" sz="2700" dirty="0" err="1" smtClean="0"/>
              <a:t>casau</a:t>
            </a:r>
            <a:r>
              <a:rPr lang="en-US" altLang="en-US" sz="2700" dirty="0" smtClean="0"/>
              <a:t> </a:t>
            </a:r>
            <a:r>
              <a:rPr lang="en-US" altLang="en-US" sz="2700" dirty="0" err="1" smtClean="0"/>
              <a:t>Mathemateg</a:t>
            </a:r>
            <a:r>
              <a:rPr lang="en-US" altLang="en-US" sz="2700" dirty="0" smtClean="0"/>
              <a:t>!”</a:t>
            </a:r>
            <a:endParaRPr lang="en-GB" altLang="en-US" sz="2700" dirty="0" smtClean="0"/>
          </a:p>
          <a:p>
            <a:pPr eaLnBrk="1" hangingPunct="1"/>
            <a:endParaRPr lang="en-GB" altLang="en-US" sz="2700" dirty="0" smtClean="0"/>
          </a:p>
        </p:txBody>
      </p:sp>
      <p:sp>
        <p:nvSpPr>
          <p:cNvPr id="20484" name="Text Box 4"/>
          <p:cNvSpPr txBox="1">
            <a:spLocks noChangeArrowheads="1"/>
          </p:cNvSpPr>
          <p:nvPr/>
        </p:nvSpPr>
        <p:spPr bwMode="auto">
          <a:xfrm>
            <a:off x="4724400" y="59436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sp>
        <p:nvSpPr>
          <p:cNvPr id="20485" name="Text Box 5"/>
          <p:cNvSpPr txBox="1">
            <a:spLocks noChangeArrowheads="1"/>
          </p:cNvSpPr>
          <p:nvPr/>
        </p:nvSpPr>
        <p:spPr bwMode="auto">
          <a:xfrm>
            <a:off x="4572000" y="60198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68344" y="692696"/>
            <a:ext cx="958131" cy="958131"/>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0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p:txBody>
          <a:bodyPr/>
          <a:lstStyle/>
          <a:p>
            <a:pPr eaLnBrk="1" hangingPunct="1"/>
            <a:r>
              <a:rPr lang="en-GB" altLang="en-US" smtClean="0"/>
              <a:t>Adnabod yr arwyddion</a:t>
            </a:r>
          </a:p>
        </p:txBody>
      </p:sp>
      <p:sp>
        <p:nvSpPr>
          <p:cNvPr id="22531" name="Rectangle 5"/>
          <p:cNvSpPr>
            <a:spLocks noGrp="1" noChangeArrowheads="1"/>
          </p:cNvSpPr>
          <p:nvPr>
            <p:ph sz="half" idx="1"/>
          </p:nvPr>
        </p:nvSpPr>
        <p:spPr/>
        <p:txBody>
          <a:bodyPr>
            <a:normAutofit fontScale="92500" lnSpcReduction="10000"/>
          </a:bodyPr>
          <a:lstStyle/>
          <a:p>
            <a:pPr eaLnBrk="1" hangingPunct="1">
              <a:lnSpc>
                <a:spcPct val="90000"/>
              </a:lnSpc>
              <a:buFont typeface="Wingdings" pitchFamily="2" charset="2"/>
              <a:buNone/>
            </a:pPr>
            <a:r>
              <a:rPr lang="en-GB" altLang="en-US" sz="2300" dirty="0" err="1" smtClean="0"/>
              <a:t>Anffurfiol</a:t>
            </a:r>
            <a:r>
              <a:rPr lang="en-GB" altLang="en-US" sz="2300" dirty="0" smtClean="0"/>
              <a:t>:</a:t>
            </a:r>
          </a:p>
          <a:p>
            <a:pPr>
              <a:lnSpc>
                <a:spcPct val="90000"/>
              </a:lnSpc>
            </a:pPr>
            <a:r>
              <a:rPr lang="en-US" altLang="en-US" sz="2300" dirty="0" err="1" smtClean="0"/>
              <a:t>Oes</a:t>
            </a:r>
            <a:r>
              <a:rPr lang="en-US" altLang="en-US" sz="2300" dirty="0" smtClean="0"/>
              <a:t> </a:t>
            </a:r>
            <a:r>
              <a:rPr lang="en-US" altLang="en-US" sz="2300" dirty="0" err="1" smtClean="0"/>
              <a:t>ganddynt</a:t>
            </a:r>
            <a:r>
              <a:rPr lang="en-US" altLang="en-US" sz="2300" dirty="0" smtClean="0"/>
              <a:t> </a:t>
            </a:r>
            <a:r>
              <a:rPr lang="en-US" altLang="en-US" sz="2300" dirty="0" err="1" smtClean="0"/>
              <a:t>anhawster</a:t>
            </a:r>
            <a:r>
              <a:rPr lang="en-US" altLang="en-US" sz="2300" dirty="0" smtClean="0"/>
              <a:t> </a:t>
            </a:r>
            <a:r>
              <a:rPr lang="en-US" altLang="en-US" sz="2300" dirty="0" err="1" smtClean="0"/>
              <a:t>wrth</a:t>
            </a:r>
            <a:r>
              <a:rPr lang="en-US" altLang="en-US" sz="2300" dirty="0" smtClean="0"/>
              <a:t> </a:t>
            </a:r>
            <a:r>
              <a:rPr lang="en-US" altLang="en-US" sz="2300" dirty="0" err="1" smtClean="0"/>
              <a:t>gyfrif</a:t>
            </a:r>
            <a:r>
              <a:rPr lang="en-US" altLang="en-US" sz="2300" dirty="0" smtClean="0"/>
              <a:t> </a:t>
            </a:r>
            <a:r>
              <a:rPr lang="en-US" altLang="en-US" sz="2300" dirty="0" err="1" smtClean="0"/>
              <a:t>yn</a:t>
            </a:r>
            <a:r>
              <a:rPr lang="en-US" altLang="en-US" sz="2300" dirty="0" smtClean="0"/>
              <a:t> </a:t>
            </a:r>
            <a:r>
              <a:rPr lang="en-US" altLang="en-US" sz="2300" dirty="0" err="1" smtClean="0"/>
              <a:t>ôl</a:t>
            </a:r>
            <a:r>
              <a:rPr lang="en-US" altLang="en-US" sz="2300" dirty="0" smtClean="0"/>
              <a:t>? </a:t>
            </a:r>
          </a:p>
          <a:p>
            <a:pPr>
              <a:lnSpc>
                <a:spcPct val="90000"/>
              </a:lnSpc>
            </a:pPr>
            <a:r>
              <a:rPr lang="en-US" altLang="en-US" sz="2300" dirty="0" smtClean="0"/>
              <a:t>Pa </a:t>
            </a:r>
            <a:r>
              <a:rPr lang="en-US" altLang="en-US" sz="2300" dirty="0" err="1" smtClean="0"/>
              <a:t>mor</a:t>
            </a:r>
            <a:r>
              <a:rPr lang="en-US" altLang="en-US" sz="2300" dirty="0" smtClean="0"/>
              <a:t> </a:t>
            </a:r>
            <a:r>
              <a:rPr lang="en-US" altLang="en-US" sz="2300" dirty="0" err="1" smtClean="0"/>
              <a:t>ddibynadwy</a:t>
            </a:r>
            <a:r>
              <a:rPr lang="en-US" altLang="en-US" sz="2300" dirty="0" smtClean="0"/>
              <a:t> </a:t>
            </a:r>
            <a:r>
              <a:rPr lang="en-US" altLang="en-US" sz="2300" dirty="0" err="1" smtClean="0"/>
              <a:t>ydynt</a:t>
            </a:r>
            <a:r>
              <a:rPr lang="en-US" altLang="en-US" sz="2300" dirty="0" smtClean="0"/>
              <a:t> </a:t>
            </a:r>
            <a:r>
              <a:rPr lang="en-US" altLang="en-US" sz="2300" dirty="0" err="1" smtClean="0"/>
              <a:t>wrth</a:t>
            </a:r>
            <a:r>
              <a:rPr lang="en-US" altLang="en-US" sz="2300" dirty="0" smtClean="0"/>
              <a:t> gofio </a:t>
            </a:r>
            <a:r>
              <a:rPr lang="en-US" altLang="en-US" sz="2300" dirty="0" err="1" smtClean="0"/>
              <a:t>eu</a:t>
            </a:r>
            <a:r>
              <a:rPr lang="en-US" altLang="en-US" sz="2300" dirty="0" smtClean="0"/>
              <a:t> </a:t>
            </a:r>
            <a:r>
              <a:rPr lang="en-US" altLang="en-US" sz="2300" dirty="0" err="1" smtClean="0"/>
              <a:t>tablau</a:t>
            </a:r>
            <a:r>
              <a:rPr lang="en-US" altLang="en-US" sz="2300" dirty="0" smtClean="0"/>
              <a:t>? </a:t>
            </a:r>
          </a:p>
          <a:p>
            <a:pPr>
              <a:lnSpc>
                <a:spcPct val="90000"/>
              </a:lnSpc>
            </a:pPr>
            <a:r>
              <a:rPr lang="en-US" altLang="en-US" sz="2300" dirty="0" smtClean="0"/>
              <a:t>A </a:t>
            </a:r>
            <a:r>
              <a:rPr lang="en-US" altLang="en-US" sz="2300" dirty="0" err="1" smtClean="0"/>
              <a:t>oes</a:t>
            </a:r>
            <a:r>
              <a:rPr lang="en-US" altLang="en-US" sz="2300" dirty="0" smtClean="0"/>
              <a:t> </a:t>
            </a:r>
            <a:r>
              <a:rPr lang="en-US" altLang="en-US" sz="2300" dirty="0" err="1" smtClean="0"/>
              <a:t>ganddynt</a:t>
            </a:r>
            <a:r>
              <a:rPr lang="en-US" altLang="en-US" sz="2300" dirty="0" smtClean="0"/>
              <a:t> </a:t>
            </a:r>
            <a:r>
              <a:rPr lang="en-US" altLang="en-US" sz="2300" dirty="0" err="1" smtClean="0"/>
              <a:t>strategaethau</a:t>
            </a:r>
            <a:r>
              <a:rPr lang="en-US" altLang="en-US" sz="2300" dirty="0" smtClean="0"/>
              <a:t> </a:t>
            </a:r>
            <a:r>
              <a:rPr lang="en-US" altLang="en-US" sz="2300" dirty="0" err="1" smtClean="0"/>
              <a:t>cyfrif</a:t>
            </a:r>
            <a:r>
              <a:rPr lang="en-US" altLang="en-US" sz="2300" dirty="0" smtClean="0"/>
              <a:t> y </a:t>
            </a:r>
            <a:r>
              <a:rPr lang="en-US" altLang="en-US" sz="2300" dirty="0" err="1" smtClean="0"/>
              <a:t>tu</a:t>
            </a:r>
            <a:r>
              <a:rPr lang="en-US" altLang="en-US" sz="2300" dirty="0" smtClean="0"/>
              <a:t> </a:t>
            </a:r>
            <a:r>
              <a:rPr lang="en-US" altLang="en-US" sz="2300" dirty="0" err="1" smtClean="0"/>
              <a:t>hwnt</a:t>
            </a:r>
            <a:r>
              <a:rPr lang="en-US" altLang="en-US" sz="2300" dirty="0" smtClean="0"/>
              <a:t> </a:t>
            </a:r>
            <a:r>
              <a:rPr lang="en-US" altLang="en-US" sz="2300" dirty="0" err="1" smtClean="0"/>
              <a:t>i</a:t>
            </a:r>
            <a:r>
              <a:rPr lang="en-US" altLang="en-US" sz="2300" dirty="0" smtClean="0"/>
              <a:t> </a:t>
            </a:r>
            <a:r>
              <a:rPr lang="en-US" altLang="en-US" sz="2300" dirty="0" err="1" smtClean="0"/>
              <a:t>gyfrif</a:t>
            </a:r>
            <a:r>
              <a:rPr lang="en-US" altLang="en-US" sz="2300" dirty="0" smtClean="0"/>
              <a:t> </a:t>
            </a:r>
            <a:r>
              <a:rPr lang="en-US" altLang="en-US" sz="2300" dirty="0" err="1" smtClean="0"/>
              <a:t>fesul</a:t>
            </a:r>
            <a:r>
              <a:rPr lang="en-US" altLang="en-US" sz="2300" dirty="0" smtClean="0"/>
              <a:t> un?</a:t>
            </a:r>
          </a:p>
        </p:txBody>
      </p:sp>
      <p:sp>
        <p:nvSpPr>
          <p:cNvPr id="22532" name="Rectangle 6"/>
          <p:cNvSpPr>
            <a:spLocks noGrp="1" noChangeArrowheads="1"/>
          </p:cNvSpPr>
          <p:nvPr>
            <p:ph sz="half" idx="2"/>
          </p:nvPr>
        </p:nvSpPr>
        <p:spPr/>
        <p:txBody>
          <a:bodyPr>
            <a:normAutofit fontScale="92500" lnSpcReduction="10000"/>
          </a:bodyPr>
          <a:lstStyle/>
          <a:p>
            <a:pPr eaLnBrk="1" hangingPunct="1">
              <a:lnSpc>
                <a:spcPct val="90000"/>
              </a:lnSpc>
              <a:buFont typeface="Wingdings" pitchFamily="2" charset="2"/>
              <a:buNone/>
            </a:pPr>
            <a:r>
              <a:rPr lang="en-GB" altLang="en-US" sz="2300" dirty="0" err="1" smtClean="0"/>
              <a:t>Ffurfiol</a:t>
            </a:r>
            <a:r>
              <a:rPr lang="en-GB" altLang="en-US" sz="2300" dirty="0" smtClean="0"/>
              <a:t>:</a:t>
            </a:r>
          </a:p>
          <a:p>
            <a:pPr>
              <a:lnSpc>
                <a:spcPct val="90000"/>
              </a:lnSpc>
            </a:pPr>
            <a:r>
              <a:rPr lang="en-GB" altLang="en-US" sz="2300" dirty="0" smtClean="0"/>
              <a:t>diagnosis </a:t>
            </a:r>
            <a:r>
              <a:rPr lang="en-GB" altLang="en-US" sz="2300" dirty="0" err="1" smtClean="0"/>
              <a:t>ffurfiol</a:t>
            </a:r>
            <a:r>
              <a:rPr lang="en-GB" altLang="en-US" sz="2300" dirty="0" smtClean="0"/>
              <a:t> </a:t>
            </a:r>
            <a:r>
              <a:rPr lang="en-GB" altLang="en-US" sz="2300" dirty="0" err="1" smtClean="0"/>
              <a:t>gan</a:t>
            </a:r>
            <a:r>
              <a:rPr lang="en-GB" altLang="en-US" sz="2300" dirty="0" smtClean="0"/>
              <a:t> </a:t>
            </a:r>
            <a:r>
              <a:rPr lang="en-GB" altLang="en-US" sz="2300" dirty="0" err="1" smtClean="0"/>
              <a:t>athro</a:t>
            </a:r>
            <a:r>
              <a:rPr lang="en-GB" altLang="en-US" sz="2300" dirty="0" smtClean="0"/>
              <a:t>/</a:t>
            </a:r>
            <a:r>
              <a:rPr lang="en-GB" altLang="en-US" sz="2300" dirty="0" err="1" smtClean="0"/>
              <a:t>athrawes</a:t>
            </a:r>
            <a:r>
              <a:rPr lang="en-GB" altLang="en-US" sz="2300" dirty="0" smtClean="0"/>
              <a:t> </a:t>
            </a:r>
            <a:r>
              <a:rPr lang="en-GB" altLang="en-US" sz="2300" dirty="0" err="1" smtClean="0"/>
              <a:t>cymwysedig</a:t>
            </a:r>
            <a:r>
              <a:rPr lang="en-GB" altLang="en-US" sz="2300" dirty="0" smtClean="0"/>
              <a:t> </a:t>
            </a:r>
            <a:r>
              <a:rPr lang="en-GB" altLang="en-US" sz="2300" dirty="0" err="1" smtClean="0"/>
              <a:t>neu</a:t>
            </a:r>
            <a:r>
              <a:rPr lang="en-GB" altLang="en-US" sz="2300" dirty="0" smtClean="0"/>
              <a:t> </a:t>
            </a:r>
            <a:r>
              <a:rPr lang="en-GB" altLang="en-US" sz="2300" dirty="0" err="1" smtClean="0"/>
              <a:t>gan</a:t>
            </a:r>
            <a:r>
              <a:rPr lang="en-GB" altLang="en-US" sz="2300" dirty="0" smtClean="0"/>
              <a:t> </a:t>
            </a:r>
            <a:r>
              <a:rPr lang="en-GB" altLang="en-US" sz="2300" dirty="0" err="1" smtClean="0"/>
              <a:t>seicolegydd</a:t>
            </a:r>
            <a:r>
              <a:rPr lang="en-GB" altLang="en-US" sz="2300" dirty="0" smtClean="0"/>
              <a:t> </a:t>
            </a:r>
            <a:r>
              <a:rPr lang="en-GB" altLang="en-US" sz="2300" dirty="0" err="1" smtClean="0"/>
              <a:t>addysg</a:t>
            </a:r>
            <a:endParaRPr lang="en-GB" altLang="en-US" sz="2300" dirty="0" smtClean="0"/>
          </a:p>
          <a:p>
            <a:pPr>
              <a:lnSpc>
                <a:spcPct val="90000"/>
              </a:lnSpc>
            </a:pPr>
            <a:r>
              <a:rPr lang="en-GB" altLang="en-US" sz="2300" dirty="0" err="1" smtClean="0"/>
              <a:t>yn</a:t>
            </a:r>
            <a:r>
              <a:rPr lang="en-GB" altLang="en-US" sz="2300" dirty="0" smtClean="0"/>
              <a:t> </a:t>
            </a:r>
            <a:r>
              <a:rPr lang="en-GB" altLang="en-US" sz="2300" dirty="0" err="1" smtClean="0"/>
              <a:t>dilyn</a:t>
            </a:r>
            <a:r>
              <a:rPr lang="en-GB" altLang="en-US" sz="2300" dirty="0" smtClean="0"/>
              <a:t> </a:t>
            </a:r>
            <a:r>
              <a:rPr lang="en-GB" altLang="en-US" sz="2300" dirty="0" err="1" smtClean="0"/>
              <a:t>asesiad</a:t>
            </a:r>
            <a:r>
              <a:rPr lang="en-GB" altLang="en-US" sz="2300" dirty="0" smtClean="0"/>
              <a:t> </a:t>
            </a:r>
            <a:r>
              <a:rPr lang="en-GB" altLang="en-US" sz="2300" dirty="0" err="1" smtClean="0"/>
              <a:t>trylwyr</a:t>
            </a:r>
            <a:r>
              <a:rPr lang="en-GB" altLang="en-US" sz="2300" dirty="0" smtClean="0"/>
              <a:t> </a:t>
            </a:r>
            <a:r>
              <a:rPr lang="en-GB" altLang="en-US" sz="2300" dirty="0" err="1" smtClean="0"/>
              <a:t>e.e</a:t>
            </a:r>
            <a:r>
              <a:rPr lang="en-GB" altLang="en-US" sz="2300" dirty="0" smtClean="0"/>
              <a:t>. ‘Dyscalculia Screener’ Butterworth </a:t>
            </a:r>
            <a:r>
              <a:rPr lang="en-GB" altLang="en-US" sz="2300" dirty="0" err="1" smtClean="0"/>
              <a:t>ar</a:t>
            </a:r>
            <a:r>
              <a:rPr lang="en-GB" altLang="en-US" sz="2300" dirty="0" smtClean="0"/>
              <a:t> y </a:t>
            </a:r>
            <a:r>
              <a:rPr lang="en-GB" altLang="en-US" sz="2300" dirty="0" err="1" smtClean="0"/>
              <a:t>cyfrifiadur</a:t>
            </a:r>
            <a:endParaRPr lang="en-GB" altLang="en-US" sz="2300" dirty="0" smtClean="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72608" y="656541"/>
            <a:ext cx="900251" cy="900251"/>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35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Strategaethau i gefnogi’r dysgu</a:t>
            </a:r>
          </a:p>
        </p:txBody>
      </p:sp>
      <p:sp>
        <p:nvSpPr>
          <p:cNvPr id="23555" name="Rectangle 3"/>
          <p:cNvSpPr>
            <a:spLocks noGrp="1" noChangeArrowheads="1"/>
          </p:cNvSpPr>
          <p:nvPr>
            <p:ph idx="1"/>
          </p:nvPr>
        </p:nvSpPr>
        <p:spPr/>
        <p:txBody>
          <a:bodyPr>
            <a:normAutofit fontScale="92500" lnSpcReduction="10000"/>
          </a:bodyPr>
          <a:lstStyle/>
          <a:p>
            <a:pPr>
              <a:lnSpc>
                <a:spcPct val="80000"/>
              </a:lnSpc>
            </a:pPr>
            <a:r>
              <a:rPr lang="en-US" altLang="en-US" sz="2400" dirty="0" err="1" smtClean="0"/>
              <a:t>defnyddio’r</a:t>
            </a:r>
            <a:r>
              <a:rPr lang="en-US" altLang="en-US" sz="2400" dirty="0" smtClean="0"/>
              <a:t> </a:t>
            </a:r>
            <a:r>
              <a:rPr lang="en-US" altLang="en-US" sz="2400" dirty="0" err="1" smtClean="0"/>
              <a:t>hyn</a:t>
            </a:r>
            <a:r>
              <a:rPr lang="en-US" altLang="en-US" sz="2400" dirty="0" smtClean="0"/>
              <a:t> </a:t>
            </a:r>
            <a:r>
              <a:rPr lang="en-US" altLang="en-US" sz="2400" dirty="0" err="1" smtClean="0"/>
              <a:t>mae'r</a:t>
            </a:r>
            <a:r>
              <a:rPr lang="en-US" altLang="en-US" sz="2400" dirty="0" smtClean="0"/>
              <a:t> </a:t>
            </a:r>
            <a:r>
              <a:rPr lang="en-US" altLang="en-US" sz="2400" dirty="0" err="1" smtClean="0"/>
              <a:t>disgybl</a:t>
            </a:r>
            <a:r>
              <a:rPr lang="en-US" altLang="en-US" sz="2400" dirty="0" smtClean="0"/>
              <a:t> </a:t>
            </a:r>
            <a:r>
              <a:rPr lang="en-US" altLang="en-US" sz="2400" dirty="0" err="1" smtClean="0"/>
              <a:t>yn</a:t>
            </a:r>
            <a:r>
              <a:rPr lang="en-US" altLang="en-US" sz="2400" dirty="0" smtClean="0"/>
              <a:t> </a:t>
            </a:r>
            <a:r>
              <a:rPr lang="en-US" altLang="en-US" sz="2400" dirty="0" err="1" smtClean="0"/>
              <a:t>gwybod</a:t>
            </a:r>
            <a:r>
              <a:rPr lang="en-US" altLang="en-US" sz="2400" dirty="0" smtClean="0"/>
              <a:t> </a:t>
            </a:r>
            <a:r>
              <a:rPr lang="en-US" altLang="en-US" sz="2400" dirty="0" err="1" smtClean="0"/>
              <a:t>yn</a:t>
            </a:r>
            <a:r>
              <a:rPr lang="en-US" altLang="en-US" sz="2400" dirty="0" smtClean="0"/>
              <a:t> </a:t>
            </a:r>
            <a:r>
              <a:rPr lang="en-US" altLang="en-US" sz="2400" dirty="0" err="1" smtClean="0"/>
              <a:t>barod</a:t>
            </a:r>
            <a:r>
              <a:rPr lang="en-US" altLang="en-US" sz="2400" dirty="0" smtClean="0"/>
              <a:t> </a:t>
            </a:r>
          </a:p>
          <a:p>
            <a:pPr>
              <a:lnSpc>
                <a:spcPct val="80000"/>
              </a:lnSpc>
            </a:pPr>
            <a:r>
              <a:rPr lang="en-US" altLang="en-US" sz="2400" dirty="0" err="1" smtClean="0"/>
              <a:t>defnyddio</a:t>
            </a:r>
            <a:r>
              <a:rPr lang="en-US" altLang="en-US" sz="2400" dirty="0" smtClean="0"/>
              <a:t> </a:t>
            </a:r>
            <a:r>
              <a:rPr lang="en-US" altLang="en-US" sz="2400" dirty="0" err="1" smtClean="0"/>
              <a:t>gwahanol</a:t>
            </a:r>
            <a:r>
              <a:rPr lang="en-US" altLang="en-US" sz="2400" dirty="0" smtClean="0"/>
              <a:t> </a:t>
            </a:r>
            <a:r>
              <a:rPr lang="en-US" altLang="en-US" sz="2400" dirty="0" err="1" smtClean="0"/>
              <a:t>arddulliau</a:t>
            </a:r>
            <a:r>
              <a:rPr lang="en-US" altLang="en-US" sz="2400" dirty="0" smtClean="0"/>
              <a:t> </a:t>
            </a:r>
            <a:r>
              <a:rPr lang="en-US" altLang="en-US" sz="2400" dirty="0" err="1" smtClean="0"/>
              <a:t>dysgu</a:t>
            </a:r>
            <a:r>
              <a:rPr lang="en-US" altLang="en-US" sz="2400" dirty="0" smtClean="0"/>
              <a:t>: </a:t>
            </a:r>
          </a:p>
          <a:p>
            <a:pPr lvl="1" eaLnBrk="1" hangingPunct="1">
              <a:lnSpc>
                <a:spcPct val="80000"/>
              </a:lnSpc>
              <a:buClr>
                <a:srgbClr val="0066FF"/>
              </a:buClr>
              <a:buSzTx/>
              <a:buFont typeface="Wingdings" pitchFamily="2" charset="2"/>
              <a:buChar char="q"/>
            </a:pPr>
            <a:r>
              <a:rPr lang="en-GB" altLang="en-US" sz="2200" dirty="0" smtClean="0"/>
              <a:t> </a:t>
            </a:r>
            <a:r>
              <a:rPr lang="en-GB" altLang="en-US" sz="2200" dirty="0" err="1" smtClean="0"/>
              <a:t>deunydd</a:t>
            </a:r>
            <a:r>
              <a:rPr lang="en-GB" altLang="en-US" sz="2200" dirty="0" smtClean="0"/>
              <a:t> </a:t>
            </a:r>
            <a:r>
              <a:rPr lang="en-GB" altLang="en-US" sz="2200" dirty="0" err="1" smtClean="0"/>
              <a:t>sain</a:t>
            </a:r>
            <a:endParaRPr lang="en-GB" altLang="en-US" sz="2200" dirty="0" smtClean="0"/>
          </a:p>
          <a:p>
            <a:pPr lvl="1" eaLnBrk="1" hangingPunct="1">
              <a:lnSpc>
                <a:spcPct val="80000"/>
              </a:lnSpc>
              <a:buClr>
                <a:srgbClr val="0066FF"/>
              </a:buClr>
              <a:buSzTx/>
              <a:buFont typeface="Wingdings" pitchFamily="2" charset="2"/>
              <a:buChar char="q"/>
            </a:pPr>
            <a:r>
              <a:rPr lang="en-GB" altLang="en-US" sz="2200" dirty="0" smtClean="0"/>
              <a:t> </a:t>
            </a:r>
            <a:r>
              <a:rPr lang="en-GB" altLang="en-US" sz="2200" dirty="0" err="1" smtClean="0"/>
              <a:t>strategaethau</a:t>
            </a:r>
            <a:r>
              <a:rPr lang="en-GB" altLang="en-US" sz="2200" dirty="0" smtClean="0"/>
              <a:t> </a:t>
            </a:r>
            <a:r>
              <a:rPr lang="en-GB" altLang="en-US" sz="2200" dirty="0" err="1" smtClean="0"/>
              <a:t>gweledol</a:t>
            </a:r>
            <a:endParaRPr lang="en-GB" altLang="en-US" sz="2200" dirty="0" smtClean="0"/>
          </a:p>
          <a:p>
            <a:pPr lvl="1" eaLnBrk="1" hangingPunct="1">
              <a:lnSpc>
                <a:spcPct val="80000"/>
              </a:lnSpc>
              <a:buClr>
                <a:srgbClr val="0066FF"/>
              </a:buClr>
              <a:buSzTx/>
              <a:buFont typeface="Wingdings" pitchFamily="2" charset="2"/>
              <a:buChar char="q"/>
            </a:pPr>
            <a:r>
              <a:rPr lang="en-GB" altLang="en-US" sz="2200" dirty="0" smtClean="0"/>
              <a:t> </a:t>
            </a:r>
            <a:r>
              <a:rPr lang="en-GB" altLang="en-US" sz="2200" dirty="0" err="1" smtClean="0"/>
              <a:t>cinesthetig</a:t>
            </a:r>
            <a:r>
              <a:rPr lang="en-GB" altLang="en-US" sz="2200" dirty="0" smtClean="0"/>
              <a:t>  - </a:t>
            </a:r>
            <a:r>
              <a:rPr lang="en-GB" altLang="en-US" sz="2200" dirty="0" err="1" smtClean="0"/>
              <a:t>profiadau</a:t>
            </a:r>
            <a:r>
              <a:rPr lang="en-GB" altLang="en-US" sz="2200" dirty="0" smtClean="0"/>
              <a:t> </a:t>
            </a:r>
            <a:r>
              <a:rPr lang="en-GB" altLang="en-US" sz="2200" dirty="0" err="1" smtClean="0"/>
              <a:t>ymarferol</a:t>
            </a:r>
            <a:r>
              <a:rPr lang="en-GB" altLang="en-US" sz="2200" dirty="0" smtClean="0"/>
              <a:t>	</a:t>
            </a:r>
            <a:endParaRPr lang="en-US" altLang="en-US" sz="2400" dirty="0" smtClean="0"/>
          </a:p>
          <a:p>
            <a:pPr>
              <a:lnSpc>
                <a:spcPct val="80000"/>
              </a:lnSpc>
            </a:pPr>
            <a:r>
              <a:rPr lang="en-US" altLang="en-US" sz="2400" dirty="0" smtClean="0"/>
              <a:t> </a:t>
            </a:r>
            <a:r>
              <a:rPr lang="en-US" altLang="en-US" sz="2400" dirty="0" err="1" smtClean="0"/>
              <a:t>dangos</a:t>
            </a:r>
            <a:r>
              <a:rPr lang="en-US" altLang="en-US" sz="2400" dirty="0" smtClean="0"/>
              <a:t> </a:t>
            </a:r>
            <a:r>
              <a:rPr lang="en-US" altLang="en-US" sz="2400" dirty="0" err="1" smtClean="0"/>
              <a:t>dulliau</a:t>
            </a:r>
            <a:r>
              <a:rPr lang="en-US" altLang="en-US" sz="2400" dirty="0" smtClean="0"/>
              <a:t> </a:t>
            </a:r>
            <a:r>
              <a:rPr lang="en-US" altLang="en-US" sz="2400" dirty="0" err="1" smtClean="0"/>
              <a:t>gwahanol</a:t>
            </a:r>
            <a:r>
              <a:rPr lang="en-US" altLang="en-US" sz="2400" dirty="0" smtClean="0"/>
              <a:t> </a:t>
            </a:r>
          </a:p>
          <a:p>
            <a:pPr>
              <a:lnSpc>
                <a:spcPct val="80000"/>
              </a:lnSpc>
            </a:pPr>
            <a:r>
              <a:rPr lang="en-US" altLang="en-US" sz="2400" dirty="0" err="1" smtClean="0"/>
              <a:t>dysgu</a:t>
            </a:r>
            <a:r>
              <a:rPr lang="en-US" altLang="en-US" sz="2400" dirty="0" smtClean="0"/>
              <a:t> 'pam' </a:t>
            </a:r>
            <a:r>
              <a:rPr lang="en-US" altLang="en-US" sz="2400" dirty="0" err="1" smtClean="0"/>
              <a:t>yn</a:t>
            </a:r>
            <a:r>
              <a:rPr lang="en-US" altLang="en-US" sz="2400" dirty="0" smtClean="0"/>
              <a:t> </a:t>
            </a:r>
            <a:r>
              <a:rPr lang="en-US" altLang="en-US" sz="2400" dirty="0" err="1" smtClean="0"/>
              <a:t>ogystal</a:t>
            </a:r>
            <a:r>
              <a:rPr lang="en-US" altLang="en-US" sz="2400" dirty="0" smtClean="0"/>
              <a:t> â '</a:t>
            </a:r>
            <a:r>
              <a:rPr lang="en-US" altLang="en-US" sz="2400" dirty="0" err="1" smtClean="0"/>
              <a:t>sut</a:t>
            </a:r>
            <a:r>
              <a:rPr lang="en-US" altLang="en-US" sz="2400" dirty="0" smtClean="0"/>
              <a:t>' </a:t>
            </a:r>
          </a:p>
          <a:p>
            <a:pPr>
              <a:lnSpc>
                <a:spcPct val="80000"/>
              </a:lnSpc>
            </a:pPr>
            <a:r>
              <a:rPr lang="en-US" altLang="en-US" sz="2400" dirty="0" err="1" smtClean="0"/>
              <a:t>defnydd</a:t>
            </a:r>
            <a:r>
              <a:rPr lang="en-US" altLang="en-US" sz="2400" dirty="0" smtClean="0"/>
              <a:t> o </a:t>
            </a:r>
            <a:r>
              <a:rPr lang="en-US" altLang="en-US" sz="2400" dirty="0" err="1" smtClean="0"/>
              <a:t>TGCh</a:t>
            </a:r>
            <a:r>
              <a:rPr lang="en-US" altLang="en-US" sz="2400" dirty="0" smtClean="0"/>
              <a:t> </a:t>
            </a:r>
          </a:p>
          <a:p>
            <a:pPr>
              <a:lnSpc>
                <a:spcPct val="80000"/>
              </a:lnSpc>
            </a:pPr>
            <a:r>
              <a:rPr lang="en-US" altLang="en-US" sz="2400" dirty="0" smtClean="0"/>
              <a:t>COFIWCH - </a:t>
            </a:r>
            <a:r>
              <a:rPr lang="en-US" altLang="en-US" sz="2400" dirty="0" err="1" smtClean="0"/>
              <a:t>nid</a:t>
            </a:r>
            <a:r>
              <a:rPr lang="en-US" altLang="en-US" sz="2400" dirty="0" smtClean="0"/>
              <a:t> </a:t>
            </a:r>
            <a:r>
              <a:rPr lang="en-US" altLang="en-US" sz="2400" dirty="0" err="1" smtClean="0"/>
              <a:t>yw’r</a:t>
            </a:r>
            <a:r>
              <a:rPr lang="en-US" altLang="en-US" sz="2400" dirty="0" smtClean="0"/>
              <a:t> un dull </a:t>
            </a:r>
            <a:r>
              <a:rPr lang="en-US" altLang="en-US" sz="2400" dirty="0" err="1" smtClean="0"/>
              <a:t>yn</a:t>
            </a:r>
            <a:r>
              <a:rPr lang="en-US" altLang="en-US" sz="2400" dirty="0" smtClean="0"/>
              <a:t> </a:t>
            </a:r>
            <a:r>
              <a:rPr lang="en-US" altLang="en-US" sz="2400" dirty="0" err="1" smtClean="0"/>
              <a:t>addas</a:t>
            </a:r>
            <a:r>
              <a:rPr lang="en-US" altLang="en-US" sz="2400" dirty="0" smtClean="0"/>
              <a:t> </a:t>
            </a:r>
            <a:r>
              <a:rPr lang="en-US" altLang="en-US" sz="2400" dirty="0" err="1" smtClean="0"/>
              <a:t>i</a:t>
            </a:r>
            <a:r>
              <a:rPr lang="en-US" altLang="en-US" sz="2400" dirty="0" smtClean="0"/>
              <a:t> </a:t>
            </a:r>
            <a:r>
              <a:rPr lang="en-US" altLang="en-US" sz="2400" dirty="0" err="1" smtClean="0"/>
              <a:t>bawb</a:t>
            </a:r>
            <a:endParaRPr lang="en-GB" altLang="en-US" sz="2400" dirty="0" smtClean="0"/>
          </a:p>
          <a:p>
            <a:pPr eaLnBrk="1" hangingPunct="1">
              <a:lnSpc>
                <a:spcPct val="80000"/>
              </a:lnSpc>
              <a:buFont typeface="Wingdings" pitchFamily="2" charset="2"/>
              <a:buNone/>
            </a:pPr>
            <a:r>
              <a:rPr lang="en-GB" altLang="en-US" sz="2400" dirty="0" smtClean="0"/>
              <a:t>                                             </a:t>
            </a:r>
            <a:r>
              <a:rPr lang="en-GB" altLang="en-US" sz="2000" dirty="0" smtClean="0"/>
              <a:t>(</a:t>
            </a:r>
            <a:r>
              <a:rPr lang="en-GB" altLang="en-US" sz="2000" dirty="0" smtClean="0"/>
              <a:t>Chinn &amp; Ashcroft, 2007)</a:t>
            </a:r>
            <a:endParaRPr lang="en-GB" altLang="en-US" sz="2400" dirty="0" smtClean="0"/>
          </a:p>
          <a:p>
            <a:pPr eaLnBrk="1" hangingPunct="1">
              <a:lnSpc>
                <a:spcPct val="80000"/>
              </a:lnSpc>
              <a:buFont typeface="Wingdings" pitchFamily="2" charset="2"/>
              <a:buBlip>
                <a:blip r:embed="rId4"/>
              </a:buBlip>
            </a:pPr>
            <a:endParaRPr lang="en-GB" altLang="en-US" sz="2400" dirty="0" smtClean="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84368" y="416605"/>
            <a:ext cx="1076698" cy="1076698"/>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60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     Mwy o strategaethau</a:t>
            </a:r>
          </a:p>
        </p:txBody>
      </p:sp>
      <p:sp>
        <p:nvSpPr>
          <p:cNvPr id="24579" name="Rectangle 4"/>
          <p:cNvSpPr>
            <a:spLocks noGrp="1" noChangeArrowheads="1"/>
          </p:cNvSpPr>
          <p:nvPr>
            <p:ph type="body" sz="half" idx="1"/>
          </p:nvPr>
        </p:nvSpPr>
        <p:spPr>
          <a:xfrm>
            <a:off x="1691680" y="1905000"/>
            <a:ext cx="3312368" cy="4038600"/>
          </a:xfrm>
        </p:spPr>
        <p:txBody>
          <a:bodyPr>
            <a:normAutofit fontScale="92500" lnSpcReduction="20000"/>
          </a:bodyPr>
          <a:lstStyle/>
          <a:p>
            <a:pPr>
              <a:lnSpc>
                <a:spcPct val="90000"/>
              </a:lnSpc>
            </a:pPr>
            <a:r>
              <a:rPr lang="en-GB" altLang="en-US" sz="2000" dirty="0" err="1" smtClean="0"/>
              <a:t>defnyddiwch</a:t>
            </a:r>
            <a:r>
              <a:rPr lang="en-GB" altLang="en-US" sz="2000" dirty="0" smtClean="0"/>
              <a:t> </a:t>
            </a:r>
            <a:r>
              <a:rPr lang="en-GB" altLang="en-US" sz="2000" dirty="0" err="1" smtClean="0"/>
              <a:t>adnoddau</a:t>
            </a:r>
            <a:r>
              <a:rPr lang="en-GB" altLang="en-US" sz="2000" dirty="0" smtClean="0"/>
              <a:t>, </a:t>
            </a:r>
            <a:r>
              <a:rPr lang="en-GB" altLang="en-US" sz="2000" dirty="0" err="1" smtClean="0"/>
              <a:t>e.e</a:t>
            </a:r>
            <a:r>
              <a:rPr lang="en-GB" altLang="en-US" sz="2000" dirty="0" smtClean="0"/>
              <a:t>. </a:t>
            </a:r>
            <a:r>
              <a:rPr lang="en-GB" altLang="en-US" sz="2000" dirty="0" err="1" smtClean="0"/>
              <a:t>ffyn</a:t>
            </a:r>
            <a:r>
              <a:rPr lang="en-GB" altLang="en-US" sz="2000" dirty="0" smtClean="0"/>
              <a:t> Cuisenaire, </a:t>
            </a:r>
            <a:r>
              <a:rPr lang="en-GB" altLang="en-US" sz="2000" dirty="0" err="1" smtClean="0"/>
              <a:t>blociau</a:t>
            </a:r>
            <a:r>
              <a:rPr lang="en-GB" altLang="en-US" sz="2000" dirty="0" smtClean="0"/>
              <a:t> Dienes </a:t>
            </a:r>
            <a:r>
              <a:rPr lang="en-GB" altLang="en-US" sz="2000" dirty="0" err="1" smtClean="0"/>
              <a:t>fel</a:t>
            </a:r>
            <a:r>
              <a:rPr lang="en-GB" altLang="en-US" sz="2000" dirty="0" smtClean="0"/>
              <a:t> model </a:t>
            </a:r>
            <a:r>
              <a:rPr lang="en-GB" altLang="en-US" sz="2000" dirty="0" err="1" smtClean="0"/>
              <a:t>weledol</a:t>
            </a:r>
            <a:r>
              <a:rPr lang="en-GB" altLang="en-US" sz="2000" dirty="0" smtClean="0"/>
              <a:t> a </a:t>
            </a:r>
            <a:r>
              <a:rPr lang="en-GB" altLang="en-US" sz="2000" dirty="0" err="1" smtClean="0"/>
              <a:t>gwybyddol</a:t>
            </a:r>
            <a:endParaRPr lang="en-GB" altLang="en-US" sz="2000" dirty="0" smtClean="0"/>
          </a:p>
          <a:p>
            <a:pPr>
              <a:lnSpc>
                <a:spcPct val="90000"/>
              </a:lnSpc>
            </a:pPr>
            <a:r>
              <a:rPr lang="en-US" altLang="en-US" sz="2000" dirty="0" err="1" smtClean="0"/>
              <a:t>annog</a:t>
            </a:r>
            <a:r>
              <a:rPr lang="en-US" altLang="en-US" sz="2000" dirty="0" smtClean="0"/>
              <a:t> </a:t>
            </a:r>
            <a:r>
              <a:rPr lang="en-US" altLang="en-US" sz="2000" dirty="0" err="1" smtClean="0"/>
              <a:t>meddwl</a:t>
            </a:r>
            <a:r>
              <a:rPr lang="en-US" altLang="en-US" sz="2000" dirty="0" smtClean="0"/>
              <a:t> </a:t>
            </a:r>
            <a:r>
              <a:rPr lang="en-US" altLang="en-US" sz="2000" dirty="0" err="1" smtClean="0"/>
              <a:t>yn</a:t>
            </a:r>
            <a:r>
              <a:rPr lang="en-US" altLang="en-US" sz="2000" dirty="0" smtClean="0"/>
              <a:t> </a:t>
            </a:r>
            <a:r>
              <a:rPr lang="en-US" altLang="en-US" sz="2000" dirty="0" err="1" smtClean="0"/>
              <a:t>nhermau</a:t>
            </a:r>
            <a:r>
              <a:rPr lang="en-US" altLang="en-US" sz="2000" dirty="0" smtClean="0"/>
              <a:t> </a:t>
            </a:r>
            <a:r>
              <a:rPr lang="en-US" altLang="en-US" sz="2000" dirty="0" err="1" smtClean="0"/>
              <a:t>cydrannau</a:t>
            </a:r>
            <a:r>
              <a:rPr lang="en-US" altLang="en-US" sz="2000" dirty="0" smtClean="0"/>
              <a:t> / </a:t>
            </a:r>
            <a:r>
              <a:rPr lang="en-US" altLang="en-US" sz="2000" dirty="0" err="1" smtClean="0"/>
              <a:t>darnau</a:t>
            </a:r>
            <a:r>
              <a:rPr lang="en-US" altLang="en-US" sz="2000" dirty="0" smtClean="0"/>
              <a:t> </a:t>
            </a:r>
            <a:r>
              <a:rPr lang="en-US" altLang="en-US" sz="2000" dirty="0" err="1" smtClean="0"/>
              <a:t>ar</a:t>
            </a:r>
            <a:r>
              <a:rPr lang="en-US" altLang="en-US" sz="2000" dirty="0" smtClean="0"/>
              <a:t> </a:t>
            </a:r>
            <a:r>
              <a:rPr lang="en-US" altLang="en-US" sz="2000" dirty="0" err="1" smtClean="0"/>
              <a:t>gyfer</a:t>
            </a:r>
            <a:r>
              <a:rPr lang="en-US" altLang="en-US" sz="2000" dirty="0" smtClean="0"/>
              <a:t> </a:t>
            </a:r>
            <a:r>
              <a:rPr lang="en-US" altLang="en-US" sz="2000" dirty="0" err="1" smtClean="0"/>
              <a:t>adeiladu</a:t>
            </a:r>
            <a:r>
              <a:rPr lang="en-US" altLang="en-US" sz="2000" dirty="0" smtClean="0"/>
              <a:t> </a:t>
            </a:r>
            <a:r>
              <a:rPr lang="en-US" altLang="en-US" sz="2000" dirty="0" err="1" smtClean="0"/>
              <a:t>neu</a:t>
            </a:r>
            <a:r>
              <a:rPr lang="en-US" altLang="en-US" sz="2000" dirty="0" smtClean="0"/>
              <a:t> </a:t>
            </a:r>
            <a:r>
              <a:rPr lang="en-US" altLang="en-US" sz="2000" dirty="0" err="1" smtClean="0"/>
              <a:t>rannu</a:t>
            </a:r>
            <a:r>
              <a:rPr lang="en-US" altLang="en-US" sz="2000" dirty="0" smtClean="0"/>
              <a:t> </a:t>
            </a:r>
            <a:r>
              <a:rPr lang="en-US" altLang="en-US" sz="2000" dirty="0" err="1" smtClean="0"/>
              <a:t>rhifau</a:t>
            </a:r>
            <a:endParaRPr lang="en-US" altLang="en-US" sz="2000" dirty="0" smtClean="0"/>
          </a:p>
          <a:p>
            <a:pPr>
              <a:lnSpc>
                <a:spcPct val="90000"/>
              </a:lnSpc>
            </a:pPr>
            <a:r>
              <a:rPr lang="en-GB" altLang="en-US" sz="2000" dirty="0" err="1" smtClean="0"/>
              <a:t>rhoi</a:t>
            </a:r>
            <a:r>
              <a:rPr lang="en-GB" altLang="en-US" sz="2000" dirty="0" smtClean="0"/>
              <a:t> </a:t>
            </a:r>
            <a:r>
              <a:rPr lang="en-GB" altLang="en-US" sz="2000" dirty="0" err="1" smtClean="0"/>
              <a:t>digon</a:t>
            </a:r>
            <a:r>
              <a:rPr lang="en-GB" altLang="en-US" sz="2000" dirty="0" smtClean="0"/>
              <a:t> o </a:t>
            </a:r>
            <a:r>
              <a:rPr lang="en-GB" altLang="en-US" sz="2000" dirty="0" err="1" smtClean="0"/>
              <a:t>amser</a:t>
            </a:r>
            <a:endParaRPr lang="en-GB" altLang="en-US" sz="2000" dirty="0" smtClean="0"/>
          </a:p>
          <a:p>
            <a:pPr>
              <a:lnSpc>
                <a:spcPct val="90000"/>
              </a:lnSpc>
            </a:pPr>
            <a:r>
              <a:rPr lang="en-GB" altLang="en-US" sz="2000" dirty="0" err="1" smtClean="0"/>
              <a:t>siarad</a:t>
            </a:r>
            <a:r>
              <a:rPr lang="en-GB" altLang="en-US" sz="2000" dirty="0" smtClean="0"/>
              <a:t> </a:t>
            </a:r>
            <a:r>
              <a:rPr lang="en-GB" altLang="en-US" sz="2000" dirty="0" err="1" smtClean="0"/>
              <a:t>trwy’r</a:t>
            </a:r>
            <a:r>
              <a:rPr lang="en-GB" altLang="en-US" sz="2000" dirty="0" smtClean="0"/>
              <a:t> broses ac </a:t>
            </a:r>
            <a:r>
              <a:rPr lang="en-GB" altLang="en-US" sz="2000" dirty="0" err="1" smtClean="0"/>
              <a:t>annog</a:t>
            </a:r>
            <a:r>
              <a:rPr lang="en-GB" altLang="en-US" sz="2000" dirty="0" smtClean="0"/>
              <a:t> y </a:t>
            </a:r>
            <a:r>
              <a:rPr lang="en-GB" altLang="en-US" sz="2000" dirty="0" err="1" smtClean="0"/>
              <a:t>disgyblion</a:t>
            </a:r>
            <a:r>
              <a:rPr lang="en-GB" altLang="en-US" sz="2000" dirty="0" smtClean="0"/>
              <a:t> </a:t>
            </a:r>
            <a:r>
              <a:rPr lang="en-GB" altLang="en-US" sz="2000" dirty="0" err="1" smtClean="0"/>
              <a:t>i</a:t>
            </a:r>
            <a:r>
              <a:rPr lang="en-GB" altLang="en-US" sz="2000" dirty="0" smtClean="0"/>
              <a:t> </a:t>
            </a:r>
            <a:r>
              <a:rPr lang="en-GB" altLang="en-US" sz="2000" dirty="0" err="1" smtClean="0"/>
              <a:t>siarad</a:t>
            </a:r>
            <a:r>
              <a:rPr lang="en-GB" altLang="en-US" sz="2000" dirty="0" smtClean="0"/>
              <a:t> </a:t>
            </a:r>
            <a:r>
              <a:rPr lang="en-GB" altLang="en-US" sz="2000" dirty="0" err="1" smtClean="0"/>
              <a:t>drwy</a:t>
            </a:r>
            <a:r>
              <a:rPr lang="en-GB" altLang="en-US" sz="2000" dirty="0" smtClean="0"/>
              <a:t> </a:t>
            </a:r>
            <a:r>
              <a:rPr lang="en-GB" altLang="en-US" sz="2000" dirty="0" err="1" smtClean="0"/>
              <a:t>eu</a:t>
            </a:r>
            <a:r>
              <a:rPr lang="en-GB" altLang="en-US" sz="2000" dirty="0" smtClean="0"/>
              <a:t> </a:t>
            </a:r>
            <a:r>
              <a:rPr lang="en-GB" altLang="en-US" sz="2000" dirty="0" err="1" smtClean="0"/>
              <a:t>prosesau</a:t>
            </a:r>
            <a:r>
              <a:rPr lang="en-GB" altLang="en-US" sz="2000" dirty="0" smtClean="0"/>
              <a:t> </a:t>
            </a:r>
            <a:r>
              <a:rPr lang="en-GB" altLang="en-US" sz="2000" dirty="0" err="1" smtClean="0"/>
              <a:t>meddwl</a:t>
            </a:r>
            <a:r>
              <a:rPr lang="en-GB" altLang="en-US" sz="2000" dirty="0" smtClean="0"/>
              <a:t> </a:t>
            </a:r>
            <a:r>
              <a:rPr lang="en-GB" altLang="en-US" sz="2000" dirty="0" err="1" smtClean="0"/>
              <a:t>hwythau</a:t>
            </a:r>
            <a:endParaRPr lang="en-GB" altLang="en-US" sz="2000" dirty="0" smtClean="0"/>
          </a:p>
        </p:txBody>
      </p:sp>
      <p:pic>
        <p:nvPicPr>
          <p:cNvPr id="24583" name="Picture 19" descr="ANd9GcQ0-5XMWEZDqj6j9N3-CwijRdRBn-3JyE-irnaSbnszX7YTN7eQmQbF5zo">
            <a:hlinkClick r:id="rId4"/>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tretch>
            <a:fillRect/>
          </a:stretch>
        </p:blipFill>
        <p:spPr>
          <a:xfrm>
            <a:off x="7381875" y="3974704"/>
            <a:ext cx="1076325" cy="1076325"/>
          </a:xfrm>
        </p:spPr>
      </p:pic>
      <p:pic>
        <p:nvPicPr>
          <p:cNvPr id="24580" name="Picture 9" descr="ANd9GcT9QCN2Z3ZIlUSi5tQuQ_CQAZzgY63VP0EEPr9M43cmxh8HVZdpsOeBr4o">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76256" y="1066799"/>
            <a:ext cx="1800225" cy="167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10"/>
          <p:cNvSpPr>
            <a:spLocks noChangeArrowheads="1"/>
          </p:cNvSpPr>
          <p:nvPr/>
        </p:nvSpPr>
        <p:spPr bwMode="auto">
          <a:xfrm>
            <a:off x="4694585" y="5532695"/>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800" dirty="0">
                <a:latin typeface="Arial" charset="0"/>
                <a:ea typeface="MS PGothic" pitchFamily="34" charset="-128"/>
              </a:rPr>
              <a:t>(Bird, 2009)</a:t>
            </a:r>
          </a:p>
        </p:txBody>
      </p:sp>
      <p:sp>
        <p:nvSpPr>
          <p:cNvPr id="24582" name="Rectangle 13"/>
          <p:cNvSpPr>
            <a:spLocks noChangeArrowheads="1"/>
          </p:cNvSpPr>
          <p:nvPr/>
        </p:nvSpPr>
        <p:spPr bwMode="auto">
          <a:xfrm>
            <a:off x="6799262" y="2738437"/>
            <a:ext cx="18446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(cuisenaire.co.uk</a:t>
            </a:r>
            <a:r>
              <a:rPr lang="en-GB" altLang="en-US" sz="1600" dirty="0">
                <a:latin typeface="Arial" charset="0"/>
                <a:ea typeface="MS PGothic" pitchFamily="34" charset="-128"/>
              </a:rPr>
              <a:t> )</a:t>
            </a:r>
          </a:p>
        </p:txBody>
      </p:sp>
      <p:sp>
        <p:nvSpPr>
          <p:cNvPr id="24584" name="Rectangle 21"/>
          <p:cNvSpPr>
            <a:spLocks noChangeArrowheads="1"/>
          </p:cNvSpPr>
          <p:nvPr/>
        </p:nvSpPr>
        <p:spPr bwMode="auto">
          <a:xfrm>
            <a:off x="6732240" y="5151175"/>
            <a:ext cx="2178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(juniorscholars.co.uk)</a:t>
            </a:r>
            <a:r>
              <a:rPr lang="en-GB" altLang="en-US" sz="1800" dirty="0">
                <a:latin typeface="Arial" charset="0"/>
                <a:ea typeface="MS PGothic" pitchFamily="34" charset="-128"/>
              </a:rPr>
              <a:t> </a:t>
            </a:r>
          </a:p>
        </p:txBody>
      </p:sp>
      <p:pic>
        <p:nvPicPr>
          <p:cNvPr id="24585" name="Picture 8"/>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rot="916572">
            <a:off x="5261764" y="3068056"/>
            <a:ext cx="1625600" cy="108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13"/>
          <p:cNvSpPr>
            <a:spLocks noChangeArrowheads="1"/>
          </p:cNvSpPr>
          <p:nvPr/>
        </p:nvSpPr>
        <p:spPr bwMode="auto">
          <a:xfrm>
            <a:off x="5246069" y="4127368"/>
            <a:ext cx="1701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dirty="0">
                <a:latin typeface="Arial" charset="0"/>
                <a:ea typeface="MS PGothic" pitchFamily="34" charset="-128"/>
              </a:rPr>
              <a:t>(numicon.co.uk</a:t>
            </a:r>
            <a:r>
              <a:rPr lang="en-GB" altLang="en-US" sz="1600" dirty="0">
                <a:latin typeface="Arial" charset="0"/>
                <a:ea typeface="MS PGothic" pitchFamily="34" charset="-128"/>
              </a:rPr>
              <a:t>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852887" y="196850"/>
            <a:ext cx="1034331" cy="103433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11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p:cNvSpPr>
            <a:spLocks noChangeArrowheads="1"/>
          </p:cNvSpPr>
          <p:nvPr/>
        </p:nvSpPr>
        <p:spPr bwMode="auto">
          <a:xfrm>
            <a:off x="38100" y="-228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1800">
              <a:latin typeface="Arial" charset="0"/>
              <a:ea typeface="MS PGothic" pitchFamily="34" charset="-128"/>
            </a:endParaRPr>
          </a:p>
        </p:txBody>
      </p:sp>
      <p:pic>
        <p:nvPicPr>
          <p:cNvPr id="25603" name="Picture 0" descr="double bubb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260648"/>
            <a:ext cx="813593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Rectangle 7"/>
          <p:cNvSpPr>
            <a:spLocks noChangeArrowheads="1"/>
          </p:cNvSpPr>
          <p:nvPr/>
        </p:nvSpPr>
        <p:spPr bwMode="auto">
          <a:xfrm>
            <a:off x="38100" y="-228600"/>
            <a:ext cx="6175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1200">
                <a:latin typeface="Cambria" pitchFamily="18" charset="0"/>
                <a:ea typeface="MS PGothic" pitchFamily="34" charset="-128"/>
              </a:rPr>
              <a:t>             </a:t>
            </a:r>
            <a:endParaRPr lang="en-US" altLang="en-US" sz="2400">
              <a:latin typeface="Times New Roman" pitchFamily="18" charset="0"/>
              <a:ea typeface="MS PGothic" pitchFamily="34" charset="-128"/>
            </a:endParaRPr>
          </a:p>
        </p:txBody>
      </p:sp>
      <p:sp>
        <p:nvSpPr>
          <p:cNvPr id="25605" name="Text Box 8"/>
          <p:cNvSpPr txBox="1">
            <a:spLocks noChangeArrowheads="1"/>
          </p:cNvSpPr>
          <p:nvPr/>
        </p:nvSpPr>
        <p:spPr bwMode="auto">
          <a:xfrm>
            <a:off x="2555875" y="3141663"/>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6" name="Text Box 9"/>
          <p:cNvSpPr txBox="1">
            <a:spLocks noChangeArrowheads="1"/>
          </p:cNvSpPr>
          <p:nvPr/>
        </p:nvSpPr>
        <p:spPr bwMode="auto">
          <a:xfrm>
            <a:off x="2627313" y="3068638"/>
            <a:ext cx="1008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7" name="Text Box 10"/>
          <p:cNvSpPr txBox="1">
            <a:spLocks noChangeArrowheads="1"/>
          </p:cNvSpPr>
          <p:nvPr/>
        </p:nvSpPr>
        <p:spPr bwMode="auto">
          <a:xfrm>
            <a:off x="2811884" y="2995613"/>
            <a:ext cx="12652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dirty="0" err="1">
                <a:latin typeface="Arial" charset="0"/>
                <a:ea typeface="MS PGothic" pitchFamily="34" charset="-128"/>
              </a:rPr>
              <a:t>Dyslecsia</a:t>
            </a:r>
            <a:endParaRPr lang="en-GB" altLang="en-US" sz="1800" dirty="0">
              <a:latin typeface="Arial" charset="0"/>
              <a:ea typeface="MS PGothic" pitchFamily="34" charset="-128"/>
            </a:endParaRPr>
          </a:p>
        </p:txBody>
      </p:sp>
      <p:sp>
        <p:nvSpPr>
          <p:cNvPr id="25608" name="Text Box 11"/>
          <p:cNvSpPr txBox="1">
            <a:spLocks noChangeArrowheads="1"/>
          </p:cNvSpPr>
          <p:nvPr/>
        </p:nvSpPr>
        <p:spPr bwMode="auto">
          <a:xfrm>
            <a:off x="5537432" y="2991941"/>
            <a:ext cx="1493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dirty="0" err="1">
                <a:latin typeface="Arial" charset="0"/>
                <a:ea typeface="MS PGothic" pitchFamily="34" charset="-128"/>
              </a:rPr>
              <a:t>Dyscalcwlia</a:t>
            </a:r>
            <a:endParaRPr lang="en-GB" altLang="en-US" sz="1800" dirty="0">
              <a:latin typeface="Arial" charset="0"/>
              <a:ea typeface="MS PGothic" pitchFamily="34" charset="-128"/>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31270" y="764704"/>
            <a:ext cx="1241590" cy="124159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5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a:t>
            </a:r>
            <a:r>
              <a:rPr lang="en-GB" dirty="0" err="1" smtClean="0"/>
              <a:t>Cyfeiriedig</a:t>
            </a:r>
            <a:r>
              <a:rPr lang="en-GB" dirty="0" smtClean="0"/>
              <a:t> 4</a:t>
            </a:r>
            <a:endParaRPr lang="en-GB" dirty="0"/>
          </a:p>
        </p:txBody>
      </p:sp>
      <p:sp>
        <p:nvSpPr>
          <p:cNvPr id="3" name="Rectangle 2"/>
          <p:cNvSpPr/>
          <p:nvPr/>
        </p:nvSpPr>
        <p:spPr>
          <a:xfrm>
            <a:off x="2287472" y="2348880"/>
            <a:ext cx="5904655" cy="3046988"/>
          </a:xfrm>
          <a:prstGeom prst="rect">
            <a:avLst/>
          </a:prstGeom>
          <a:ln w="12700">
            <a:solidFill>
              <a:schemeClr val="tx1"/>
            </a:solidFill>
          </a:ln>
        </p:spPr>
        <p:txBody>
          <a:bodyPr wrap="square">
            <a:spAutoFit/>
          </a:bodyPr>
          <a:lstStyle/>
          <a:p>
            <a:pPr marL="457200" indent="-457200">
              <a:buFont typeface="+mj-lt"/>
              <a:buAutoNum type="arabicPeriod"/>
            </a:pPr>
            <a:r>
              <a:rPr lang="en-US" sz="2400" dirty="0" err="1" smtClean="0">
                <a:latin typeface="Arial" panose="020B0604020202020204" pitchFamily="34" charset="0"/>
                <a:ea typeface="Times New Roman" panose="02020603050405020304" pitchFamily="18" charset="0"/>
              </a:rPr>
              <a:t>Yn</a:t>
            </a:r>
            <a:r>
              <a:rPr lang="en-US" sz="2400" dirty="0" smtClean="0">
                <a:latin typeface="Arial" panose="020B0604020202020204" pitchFamily="34" charset="0"/>
                <a:ea typeface="Times New Roman" panose="02020603050405020304" pitchFamily="18" charset="0"/>
              </a:rPr>
              <a:t> </a:t>
            </a:r>
            <a:r>
              <a:rPr lang="en-US" sz="2400" dirty="0" err="1" smtClean="0">
                <a:latin typeface="Arial" panose="020B0604020202020204" pitchFamily="34" charset="0"/>
                <a:ea typeface="Times New Roman" panose="02020603050405020304" pitchFamily="18" charset="0"/>
              </a:rPr>
              <a:t>dilyn</a:t>
            </a:r>
            <a:r>
              <a:rPr lang="en-US" sz="2400" dirty="0" smtClean="0">
                <a:latin typeface="Arial" panose="020B0604020202020204" pitchFamily="34" charset="0"/>
                <a:ea typeface="Times New Roman" panose="02020603050405020304" pitchFamily="18" charset="0"/>
              </a:rPr>
              <a:t> y </a:t>
            </a:r>
            <a:r>
              <a:rPr lang="en-US" sz="2400" dirty="0" err="1" smtClean="0">
                <a:latin typeface="Arial" panose="020B0604020202020204" pitchFamily="34" charset="0"/>
                <a:ea typeface="Times New Roman" panose="02020603050405020304" pitchFamily="18" charset="0"/>
              </a:rPr>
              <a:t>sesiwn</a:t>
            </a:r>
            <a:r>
              <a:rPr lang="en-US" sz="2400" dirty="0" smtClean="0">
                <a:latin typeface="Arial" panose="020B0604020202020204" pitchFamily="34" charset="0"/>
                <a:ea typeface="Times New Roman" panose="02020603050405020304" pitchFamily="18" charset="0"/>
              </a:rPr>
              <a:t> </a:t>
            </a:r>
            <a:r>
              <a:rPr lang="en-US" sz="2400" dirty="0" err="1" smtClean="0">
                <a:latin typeface="Arial" panose="020B0604020202020204" pitchFamily="34" charset="0"/>
                <a:ea typeface="Times New Roman" panose="02020603050405020304" pitchFamily="18" charset="0"/>
              </a:rPr>
              <a:t>yma</a:t>
            </a:r>
            <a:r>
              <a:rPr lang="en-US" sz="2400" dirty="0" smtClean="0">
                <a:latin typeface="Arial" panose="020B0604020202020204" pitchFamily="34" charset="0"/>
                <a:ea typeface="Times New Roman" panose="02020603050405020304" pitchFamily="18" charset="0"/>
              </a:rPr>
              <a:t> </a:t>
            </a:r>
            <a:r>
              <a:rPr lang="en-US" sz="2400" dirty="0" err="1" smtClean="0">
                <a:latin typeface="Arial" panose="020B0604020202020204" pitchFamily="34" charset="0"/>
                <a:ea typeface="Times New Roman" panose="02020603050405020304" pitchFamily="18" charset="0"/>
              </a:rPr>
              <a:t>archwiliwch</a:t>
            </a:r>
            <a:r>
              <a:rPr lang="en-US" sz="2400" dirty="0" smtClean="0">
                <a:latin typeface="Arial" panose="020B0604020202020204" pitchFamily="34" charset="0"/>
                <a:ea typeface="Times New Roman" panose="02020603050405020304" pitchFamily="18" charset="0"/>
              </a:rPr>
              <a:t> am </a:t>
            </a:r>
            <a:r>
              <a:rPr lang="en-US" sz="2400" dirty="0" err="1">
                <a:latin typeface="Arial" panose="020B0604020202020204" pitchFamily="34" charset="0"/>
                <a:ea typeface="Times New Roman" panose="02020603050405020304" pitchFamily="18" charset="0"/>
              </a:rPr>
              <a:t>esiamplau</a:t>
            </a:r>
            <a:r>
              <a:rPr lang="en-US" sz="2400" dirty="0">
                <a:latin typeface="Arial" panose="020B0604020202020204" pitchFamily="34" charset="0"/>
                <a:ea typeface="Times New Roman" panose="02020603050405020304" pitchFamily="18" charset="0"/>
              </a:rPr>
              <a:t> </a:t>
            </a:r>
            <a:r>
              <a:rPr lang="en-US" sz="2400" dirty="0" err="1">
                <a:latin typeface="Arial" panose="020B0604020202020204" pitchFamily="34" charset="0"/>
                <a:ea typeface="Times New Roman" panose="02020603050405020304" pitchFamily="18" charset="0"/>
              </a:rPr>
              <a:t>pellach</a:t>
            </a:r>
            <a:r>
              <a:rPr lang="en-US" sz="2400" dirty="0">
                <a:latin typeface="Arial" panose="020B0604020202020204" pitchFamily="34" charset="0"/>
                <a:ea typeface="Times New Roman" panose="02020603050405020304" pitchFamily="18" charset="0"/>
              </a:rPr>
              <a:t> o </a:t>
            </a:r>
            <a:r>
              <a:rPr lang="en-US" sz="2400" dirty="0" err="1">
                <a:latin typeface="Arial" panose="020B0604020202020204" pitchFamily="34" charset="0"/>
                <a:ea typeface="Times New Roman" panose="02020603050405020304" pitchFamily="18" charset="0"/>
              </a:rPr>
              <a:t>ymyrraethau</a:t>
            </a:r>
            <a:r>
              <a:rPr lang="en-US" sz="2400" dirty="0">
                <a:latin typeface="Arial" panose="020B0604020202020204" pitchFamily="34" charset="0"/>
                <a:ea typeface="Times New Roman" panose="02020603050405020304" pitchFamily="18" charset="0"/>
              </a:rPr>
              <a:t> </a:t>
            </a:r>
            <a:r>
              <a:rPr lang="en-US" sz="2400" dirty="0" err="1">
                <a:latin typeface="Arial" panose="020B0604020202020204" pitchFamily="34" charset="0"/>
                <a:ea typeface="Times New Roman" panose="02020603050405020304" pitchFamily="18" charset="0"/>
              </a:rPr>
              <a:t>llythrennedd</a:t>
            </a:r>
            <a:r>
              <a:rPr lang="en-US" sz="2400" dirty="0">
                <a:latin typeface="Arial" panose="020B0604020202020204" pitchFamily="34" charset="0"/>
                <a:ea typeface="Times New Roman" panose="02020603050405020304" pitchFamily="18" charset="0"/>
              </a:rPr>
              <a:t> a </a:t>
            </a:r>
            <a:r>
              <a:rPr lang="en-US" sz="2400" dirty="0" err="1">
                <a:latin typeface="Arial" panose="020B0604020202020204" pitchFamily="34" charset="0"/>
                <a:ea typeface="Times New Roman" panose="02020603050405020304" pitchFamily="18" charset="0"/>
              </a:rPr>
              <a:t>rhifedd</a:t>
            </a:r>
            <a:r>
              <a:rPr lang="en-US" sz="2400" dirty="0">
                <a:latin typeface="Arial" panose="020B0604020202020204" pitchFamily="34" charset="0"/>
                <a:ea typeface="Times New Roman" panose="02020603050405020304" pitchFamily="18" charset="0"/>
              </a:rPr>
              <a:t> </a:t>
            </a:r>
            <a:r>
              <a:rPr lang="en-US" sz="2400" dirty="0" err="1">
                <a:latin typeface="Arial" panose="020B0604020202020204" pitchFamily="34" charset="0"/>
                <a:ea typeface="Times New Roman" panose="02020603050405020304" pitchFamily="18" charset="0"/>
              </a:rPr>
              <a:t>effeithiol</a:t>
            </a:r>
            <a:r>
              <a:rPr lang="en-US" sz="2400" dirty="0" smtClean="0">
                <a:latin typeface="Arial" panose="020B0604020202020204" pitchFamily="34" charset="0"/>
                <a:ea typeface="Times New Roman" panose="02020603050405020304" pitchFamily="18" charset="0"/>
              </a:rPr>
              <a:t>. </a:t>
            </a:r>
          </a:p>
          <a:p>
            <a:pPr marL="457200" indent="-457200">
              <a:buFont typeface="+mj-lt"/>
              <a:buAutoNum type="arabicPeriod"/>
            </a:pPr>
            <a:r>
              <a:rPr lang="en-US" sz="2400" dirty="0" err="1" smtClean="0">
                <a:latin typeface="Arial" panose="020B0604020202020204" pitchFamily="34" charset="0"/>
              </a:rPr>
              <a:t>Paratowch</a:t>
            </a:r>
            <a:r>
              <a:rPr lang="en-US" sz="2400" dirty="0" smtClean="0">
                <a:latin typeface="Arial" panose="020B0604020202020204" pitchFamily="34" charset="0"/>
              </a:rPr>
              <a:t> 5-7 </a:t>
            </a:r>
            <a:r>
              <a:rPr lang="en-US" sz="2400" dirty="0" err="1" smtClean="0">
                <a:latin typeface="Arial" panose="020B0604020202020204" pitchFamily="34" charset="0"/>
              </a:rPr>
              <a:t>pwynt</a:t>
            </a:r>
            <a:r>
              <a:rPr lang="en-US" sz="2400" dirty="0" smtClean="0">
                <a:latin typeface="Arial" panose="020B0604020202020204" pitchFamily="34" charset="0"/>
              </a:rPr>
              <a:t> </a:t>
            </a:r>
            <a:r>
              <a:rPr lang="en-US" sz="2400" dirty="0" err="1" smtClean="0">
                <a:latin typeface="Arial" panose="020B0604020202020204" pitchFamily="34" charset="0"/>
              </a:rPr>
              <a:t>bwled</a:t>
            </a:r>
            <a:r>
              <a:rPr lang="en-US" sz="2400" dirty="0" smtClean="0">
                <a:latin typeface="Arial" panose="020B0604020202020204" pitchFamily="34" charset="0"/>
              </a:rPr>
              <a:t> </a:t>
            </a:r>
            <a:r>
              <a:rPr lang="en-US" sz="2400" dirty="0" err="1" smtClean="0">
                <a:latin typeface="Arial" panose="020B0604020202020204" pitchFamily="34" charset="0"/>
              </a:rPr>
              <a:t>yn</a:t>
            </a:r>
            <a:r>
              <a:rPr lang="en-US" sz="2400" dirty="0" smtClean="0">
                <a:latin typeface="Arial" panose="020B0604020202020204" pitchFamily="34" charset="0"/>
              </a:rPr>
              <a:t> </a:t>
            </a:r>
            <a:r>
              <a:rPr lang="en-US" sz="2400" dirty="0" err="1" smtClean="0">
                <a:latin typeface="Arial" panose="020B0604020202020204" pitchFamily="34" charset="0"/>
              </a:rPr>
              <a:t>esbonio</a:t>
            </a:r>
            <a:r>
              <a:rPr lang="en-US" sz="2400" dirty="0" smtClean="0">
                <a:latin typeface="Arial" panose="020B0604020202020204" pitchFamily="34" charset="0"/>
              </a:rPr>
              <a:t> ac </a:t>
            </a:r>
            <a:r>
              <a:rPr lang="en-US" sz="2400" dirty="0" err="1" smtClean="0">
                <a:latin typeface="Arial" panose="020B0604020202020204" pitchFamily="34" charset="0"/>
              </a:rPr>
              <a:t>yn</a:t>
            </a:r>
            <a:r>
              <a:rPr lang="en-US" sz="2400" dirty="0" smtClean="0">
                <a:latin typeface="Arial" panose="020B0604020202020204" pitchFamily="34" charset="0"/>
              </a:rPr>
              <a:t> </a:t>
            </a:r>
            <a:r>
              <a:rPr lang="en-US" sz="2400" dirty="0" err="1" smtClean="0">
                <a:latin typeface="Arial" panose="020B0604020202020204" pitchFamily="34" charset="0"/>
              </a:rPr>
              <a:t>gwerthuso</a:t>
            </a:r>
            <a:r>
              <a:rPr lang="en-US" sz="2400" dirty="0" smtClean="0">
                <a:latin typeface="Arial" panose="020B0604020202020204" pitchFamily="34" charset="0"/>
              </a:rPr>
              <a:t> </a:t>
            </a:r>
            <a:r>
              <a:rPr lang="en-US" sz="2400" dirty="0" err="1" smtClean="0">
                <a:latin typeface="Arial" panose="020B0604020202020204" pitchFamily="34" charset="0"/>
              </a:rPr>
              <a:t>eich</a:t>
            </a:r>
            <a:r>
              <a:rPr lang="en-US" sz="2400" dirty="0" smtClean="0">
                <a:latin typeface="Arial" panose="020B0604020202020204" pitchFamily="34" charset="0"/>
              </a:rPr>
              <a:t> </a:t>
            </a:r>
            <a:r>
              <a:rPr lang="en-US" sz="2400" dirty="0" err="1" smtClean="0">
                <a:latin typeface="Arial" panose="020B0604020202020204" pitchFamily="34" charset="0"/>
              </a:rPr>
              <a:t>dewis</a:t>
            </a:r>
            <a:r>
              <a:rPr lang="en-US" sz="2400" dirty="0" smtClean="0">
                <a:latin typeface="Arial" panose="020B0604020202020204" pitchFamily="34" charset="0"/>
              </a:rPr>
              <a:t>.</a:t>
            </a:r>
          </a:p>
          <a:p>
            <a:pPr marL="457200" indent="-457200">
              <a:buFont typeface="+mj-lt"/>
              <a:buAutoNum type="arabicPeriod"/>
            </a:pPr>
            <a:r>
              <a:rPr lang="en-US" sz="2400" dirty="0" err="1" smtClean="0">
                <a:latin typeface="Arial" panose="020B0604020202020204" pitchFamily="34" charset="0"/>
              </a:rPr>
              <a:t>Bydd</a:t>
            </a:r>
            <a:r>
              <a:rPr lang="en-US" sz="2400" dirty="0" smtClean="0">
                <a:latin typeface="Arial" panose="020B0604020202020204" pitchFamily="34" charset="0"/>
              </a:rPr>
              <a:t> </a:t>
            </a:r>
            <a:r>
              <a:rPr lang="en-US" sz="2400" dirty="0" err="1" smtClean="0">
                <a:latin typeface="Arial" panose="020B0604020202020204" pitchFamily="34" charset="0"/>
              </a:rPr>
              <a:t>cyfle</a:t>
            </a:r>
            <a:r>
              <a:rPr lang="en-US" sz="2400" dirty="0" smtClean="0">
                <a:latin typeface="Arial" panose="020B0604020202020204" pitchFamily="34" charset="0"/>
              </a:rPr>
              <a:t> </a:t>
            </a:r>
            <a:r>
              <a:rPr lang="en-US" sz="2400" dirty="0" err="1" smtClean="0">
                <a:latin typeface="Arial" panose="020B0604020202020204" pitchFamily="34" charset="0"/>
              </a:rPr>
              <a:t>i</a:t>
            </a:r>
            <a:r>
              <a:rPr lang="en-US" sz="2400" dirty="0" smtClean="0">
                <a:latin typeface="Arial" panose="020B0604020202020204" pitchFamily="34" charset="0"/>
              </a:rPr>
              <a:t> chi </a:t>
            </a:r>
            <a:r>
              <a:rPr lang="en-US" sz="2400" dirty="0" err="1" smtClean="0">
                <a:latin typeface="Arial" panose="020B0604020202020204" pitchFamily="34" charset="0"/>
              </a:rPr>
              <a:t>rannu</a:t>
            </a:r>
            <a:r>
              <a:rPr lang="en-US" sz="2400" dirty="0" smtClean="0">
                <a:latin typeface="Arial" panose="020B0604020202020204" pitchFamily="34" charset="0"/>
              </a:rPr>
              <a:t> </a:t>
            </a:r>
            <a:r>
              <a:rPr lang="en-US" sz="2400" dirty="0" err="1" smtClean="0">
                <a:latin typeface="Arial" panose="020B0604020202020204" pitchFamily="34" charset="0"/>
              </a:rPr>
              <a:t>eich</a:t>
            </a:r>
            <a:r>
              <a:rPr lang="en-US" sz="2400" dirty="0" smtClean="0">
                <a:latin typeface="Arial" panose="020B0604020202020204" pitchFamily="34" charset="0"/>
              </a:rPr>
              <a:t> </a:t>
            </a:r>
            <a:r>
              <a:rPr lang="en-US" sz="2400" dirty="0" err="1" smtClean="0">
                <a:latin typeface="Arial" panose="020B0604020202020204" pitchFamily="34" charset="0"/>
              </a:rPr>
              <a:t>syniadau</a:t>
            </a:r>
            <a:r>
              <a:rPr lang="en-US" sz="2400" dirty="0" smtClean="0">
                <a:latin typeface="Arial" panose="020B0604020202020204" pitchFamily="34" charset="0"/>
              </a:rPr>
              <a:t> </a:t>
            </a:r>
            <a:r>
              <a:rPr lang="en-US" sz="2400" dirty="0" err="1" smtClean="0">
                <a:latin typeface="Arial" panose="020B0604020202020204" pitchFamily="34" charset="0"/>
              </a:rPr>
              <a:t>ar-lein</a:t>
            </a:r>
            <a:r>
              <a:rPr lang="en-US" sz="2400" dirty="0" smtClean="0">
                <a:latin typeface="Arial" panose="020B0604020202020204" pitchFamily="34" charset="0"/>
              </a:rPr>
              <a:t> </a:t>
            </a:r>
            <a:r>
              <a:rPr lang="en-US" sz="2400" dirty="0" err="1" smtClean="0">
                <a:latin typeface="Arial" panose="020B0604020202020204" pitchFamily="34" charset="0"/>
              </a:rPr>
              <a:t>yn</a:t>
            </a:r>
            <a:r>
              <a:rPr lang="en-US" sz="2400" dirty="0" smtClean="0">
                <a:latin typeface="Arial" panose="020B0604020202020204" pitchFamily="34" charset="0"/>
              </a:rPr>
              <a:t> un o </a:t>
            </a:r>
            <a:r>
              <a:rPr lang="en-US" sz="2400" dirty="0" err="1" smtClean="0">
                <a:latin typeface="Arial" panose="020B0604020202020204" pitchFamily="34" charset="0"/>
              </a:rPr>
              <a:t>sesiynau</a:t>
            </a:r>
            <a:r>
              <a:rPr lang="en-US" sz="2400" dirty="0" smtClean="0">
                <a:latin typeface="Arial" panose="020B0604020202020204" pitchFamily="34" charset="0"/>
              </a:rPr>
              <a:t> </a:t>
            </a:r>
            <a:r>
              <a:rPr lang="en-US" sz="2400" dirty="0" err="1" smtClean="0">
                <a:latin typeface="Arial" panose="020B0604020202020204" pitchFamily="34" charset="0"/>
              </a:rPr>
              <a:t>yr</a:t>
            </a:r>
            <a:r>
              <a:rPr lang="en-US" sz="2400" dirty="0" smtClean="0">
                <a:latin typeface="Arial" panose="020B0604020202020204" pitchFamily="34" charset="0"/>
              </a:rPr>
              <a:t> </a:t>
            </a:r>
            <a:r>
              <a:rPr lang="en-US" sz="2400" dirty="0" err="1" smtClean="0">
                <a:latin typeface="Arial" panose="020B0604020202020204" pitchFamily="34" charset="0"/>
              </a:rPr>
              <a:t>wythnos</a:t>
            </a:r>
            <a:r>
              <a:rPr lang="en-US" sz="2400" dirty="0" smtClean="0">
                <a:latin typeface="Arial" panose="020B0604020202020204" pitchFamily="34" charset="0"/>
              </a:rPr>
              <a:t> </a:t>
            </a:r>
            <a:r>
              <a:rPr lang="en-US" sz="2400" dirty="0" err="1" smtClean="0">
                <a:latin typeface="Arial" panose="020B0604020202020204" pitchFamily="34" charset="0"/>
              </a:rPr>
              <a:t>nesaf</a:t>
            </a:r>
            <a:endParaRPr lang="en-GB" sz="2400"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2293" y="501872"/>
            <a:ext cx="982912" cy="982912"/>
          </a:xfrm>
          <a:prstGeom prst="rect">
            <a:avLst/>
          </a:prstGeom>
        </p:spPr>
      </p:pic>
    </p:spTree>
    <p:extLst>
      <p:ext uri="{BB962C8B-B14F-4D97-AF65-F5344CB8AC3E}">
        <p14:creationId xmlns:p14="http://schemas.microsoft.com/office/powerpoint/2010/main" val="3034632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9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Cofiwch</a:t>
            </a:r>
            <a:endParaRPr lang="en-US" altLang="en-US" smtClean="0"/>
          </a:p>
        </p:txBody>
      </p:sp>
      <p:sp>
        <p:nvSpPr>
          <p:cNvPr id="26627" name="AutoShape 2" descr="Related image">
            <a:hlinkClick r:id="rId4"/>
          </p:cNvPr>
          <p:cNvSpPr>
            <a:spLocks noChangeAspect="1" noChangeArrowheads="1"/>
          </p:cNvSpPr>
          <p:nvPr/>
        </p:nvSpPr>
        <p:spPr bwMode="auto">
          <a:xfrm>
            <a:off x="150813"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742950" indent="-285750"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5" name="Rounded Rectangle 4"/>
          <p:cNvSpPr/>
          <p:nvPr/>
        </p:nvSpPr>
        <p:spPr bwMode="auto">
          <a:xfrm>
            <a:off x="2123729" y="1844824"/>
            <a:ext cx="5544616" cy="4032448"/>
          </a:xfrm>
          <a:prstGeom prst="roundRect">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a:defRPr/>
            </a:pPr>
            <a:r>
              <a:rPr lang="en-US" i="1" dirty="0"/>
              <a:t>“</a:t>
            </a:r>
            <a:r>
              <a:rPr lang="en-US" sz="3250" i="1" dirty="0"/>
              <a:t>A teacher sent the </a:t>
            </a:r>
            <a:endParaRPr lang="en-US" sz="3250" i="1" dirty="0" smtClean="0"/>
          </a:p>
          <a:p>
            <a:pPr>
              <a:defRPr/>
            </a:pPr>
            <a:r>
              <a:rPr lang="en-US" sz="3250" i="1" dirty="0" smtClean="0"/>
              <a:t>following </a:t>
            </a:r>
            <a:r>
              <a:rPr lang="en-US" sz="3250" i="1" dirty="0"/>
              <a:t>note </a:t>
            </a:r>
            <a:r>
              <a:rPr lang="en-US" sz="3250" i="1" dirty="0" smtClean="0"/>
              <a:t>home </a:t>
            </a:r>
            <a:r>
              <a:rPr lang="en-US" sz="3250" i="1" dirty="0"/>
              <a:t>with </a:t>
            </a:r>
            <a:endParaRPr lang="en-US" sz="3250" i="1" dirty="0" smtClean="0"/>
          </a:p>
          <a:p>
            <a:pPr>
              <a:defRPr/>
            </a:pPr>
            <a:r>
              <a:rPr lang="en-US" sz="3250" i="1" dirty="0" smtClean="0"/>
              <a:t>a </a:t>
            </a:r>
            <a:r>
              <a:rPr lang="en-US" sz="3250" i="1" dirty="0"/>
              <a:t>six-year-old boy: </a:t>
            </a:r>
          </a:p>
          <a:p>
            <a:pPr>
              <a:defRPr/>
            </a:pPr>
            <a:r>
              <a:rPr lang="en-US" sz="3250" i="1" dirty="0"/>
              <a:t>“He is too stupid to learn.” </a:t>
            </a:r>
          </a:p>
          <a:p>
            <a:pPr>
              <a:defRPr/>
            </a:pPr>
            <a:r>
              <a:rPr lang="en-US" sz="3250" i="1" dirty="0"/>
              <a:t>That boy was Thomas </a:t>
            </a:r>
            <a:endParaRPr lang="en-US" sz="3250" i="1" dirty="0" smtClean="0"/>
          </a:p>
          <a:p>
            <a:pPr>
              <a:defRPr/>
            </a:pPr>
            <a:r>
              <a:rPr lang="en-US" sz="3250" i="1" dirty="0" smtClean="0"/>
              <a:t>A</a:t>
            </a:r>
            <a:r>
              <a:rPr lang="en-US" sz="3250" i="1" dirty="0"/>
              <a:t>. Edison”. </a:t>
            </a:r>
            <a:r>
              <a:rPr lang="en-US" sz="3250" dirty="0"/>
              <a:t/>
            </a:r>
            <a:br>
              <a:rPr lang="en-US" sz="3250" dirty="0"/>
            </a:br>
            <a:r>
              <a:rPr lang="en-US" sz="3250" b="1" dirty="0"/>
              <a:t>- Thomas Edison</a:t>
            </a:r>
            <a:endParaRPr lang="en-US" sz="3250" dirty="0">
              <a:latin typeface="Tahoma" charset="0"/>
              <a:cs typeface="Times New Roman"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52320" y="607781"/>
            <a:ext cx="964555" cy="96455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1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Cyfeirnodau</a:t>
            </a:r>
          </a:p>
        </p:txBody>
      </p:sp>
      <p:sp>
        <p:nvSpPr>
          <p:cNvPr id="28675" name="Rectangle 3"/>
          <p:cNvSpPr>
            <a:spLocks noGrp="1" noChangeArrowheads="1"/>
          </p:cNvSpPr>
          <p:nvPr>
            <p:ph idx="1"/>
          </p:nvPr>
        </p:nvSpPr>
        <p:spPr>
          <a:xfrm>
            <a:off x="1549644" y="1412776"/>
            <a:ext cx="7380312" cy="4114800"/>
          </a:xfrm>
        </p:spPr>
        <p:txBody>
          <a:bodyPr>
            <a:normAutofit fontScale="85000" lnSpcReduction="10000"/>
          </a:bodyPr>
          <a:lstStyle/>
          <a:p>
            <a:pPr eaLnBrk="1" hangingPunct="1">
              <a:lnSpc>
                <a:spcPct val="80000"/>
              </a:lnSpc>
              <a:buFont typeface="Wingdings" pitchFamily="2" charset="2"/>
              <a:buNone/>
            </a:pPr>
            <a:r>
              <a:rPr lang="en-GB" altLang="en-US" sz="2400" dirty="0" smtClean="0"/>
              <a:t>   </a:t>
            </a:r>
            <a:r>
              <a:rPr lang="en-GB" altLang="en-US" sz="2400" dirty="0" smtClean="0"/>
              <a:t>  </a:t>
            </a:r>
            <a:r>
              <a:rPr lang="en-GB" altLang="en-US" sz="1800" dirty="0" smtClean="0"/>
              <a:t>Bird</a:t>
            </a:r>
            <a:r>
              <a:rPr lang="en-GB" altLang="en-US" sz="1800" dirty="0" smtClean="0"/>
              <a:t>, R. (2009) </a:t>
            </a:r>
            <a:r>
              <a:rPr lang="en-GB" altLang="en-US" sz="1800" i="1" dirty="0" smtClean="0"/>
              <a:t>Overcoming Difficulties with Number, </a:t>
            </a:r>
            <a:r>
              <a:rPr lang="en-GB" altLang="en-US" sz="1800" dirty="0" smtClean="0"/>
              <a:t>London: Sage.</a:t>
            </a:r>
          </a:p>
          <a:p>
            <a:pPr eaLnBrk="1" hangingPunct="1">
              <a:lnSpc>
                <a:spcPct val="80000"/>
              </a:lnSpc>
              <a:buFont typeface="Wingdings" pitchFamily="2" charset="2"/>
              <a:buNone/>
            </a:pPr>
            <a:r>
              <a:rPr lang="en-GB" altLang="en-US" sz="1800" dirty="0" smtClean="0"/>
              <a:t>	Bird, R. (2011) </a:t>
            </a:r>
            <a:r>
              <a:rPr lang="en-GB" altLang="en-US" sz="1800" i="1" dirty="0" smtClean="0"/>
              <a:t>The Dyscalculia Toolkit, </a:t>
            </a:r>
            <a:r>
              <a:rPr lang="en-GB" altLang="en-US" sz="1800" dirty="0" smtClean="0"/>
              <a:t>London: Sage.</a:t>
            </a:r>
          </a:p>
          <a:p>
            <a:pPr eaLnBrk="1" hangingPunct="1">
              <a:lnSpc>
                <a:spcPct val="80000"/>
              </a:lnSpc>
              <a:buFont typeface="Wingdings" pitchFamily="2" charset="2"/>
              <a:buNone/>
            </a:pPr>
            <a:r>
              <a:rPr lang="en-GB" altLang="en-US" sz="1800" dirty="0" smtClean="0"/>
              <a:t>	Chinn, S. &amp; Ashcroft, R., (2007) </a:t>
            </a:r>
            <a:r>
              <a:rPr lang="en-GB" altLang="en-US" sz="1800" i="1" dirty="0" smtClean="0"/>
              <a:t>Mathematics for Dyslexics, </a:t>
            </a:r>
            <a:r>
              <a:rPr lang="en-GB" altLang="en-US" sz="1800" dirty="0" smtClean="0"/>
              <a:t>London: John Wiley &amp; Sons Ltd.</a:t>
            </a:r>
          </a:p>
          <a:p>
            <a:pPr eaLnBrk="1" hangingPunct="1">
              <a:lnSpc>
                <a:spcPct val="80000"/>
              </a:lnSpc>
              <a:buFont typeface="Wingdings" pitchFamily="2" charset="2"/>
              <a:buNone/>
            </a:pPr>
            <a:r>
              <a:rPr lang="en-GB" altLang="en-US" sz="1800" dirty="0" smtClean="0"/>
              <a:t>	Bennett, J. (2012) </a:t>
            </a:r>
            <a:r>
              <a:rPr lang="en-GB" altLang="en-US" sz="1800" i="1" dirty="0" smtClean="0"/>
              <a:t>Dyslexia Pocketbook. </a:t>
            </a:r>
            <a:r>
              <a:rPr lang="en-GB" altLang="en-US" sz="1800" dirty="0" smtClean="0"/>
              <a:t>Hampshire: Teachers’ Pocketbooks.</a:t>
            </a:r>
          </a:p>
          <a:p>
            <a:pPr eaLnBrk="1" hangingPunct="1">
              <a:lnSpc>
                <a:spcPct val="80000"/>
              </a:lnSpc>
              <a:buFont typeface="Wingdings" pitchFamily="2" charset="2"/>
              <a:buNone/>
            </a:pPr>
            <a:r>
              <a:rPr lang="en-GB" altLang="en-US" sz="1800" dirty="0" smtClean="0"/>
              <a:t>	</a:t>
            </a:r>
            <a:r>
              <a:rPr lang="en-US" altLang="en-US" sz="1800" dirty="0" smtClean="0"/>
              <a:t>Chinn, S. (2004) </a:t>
            </a:r>
            <a:r>
              <a:rPr lang="en-US" altLang="en-US" sz="1800" i="1" dirty="0" smtClean="0"/>
              <a:t>The trouble with </a:t>
            </a:r>
            <a:r>
              <a:rPr lang="en-US" altLang="en-US" sz="1800" i="1" dirty="0" err="1" smtClean="0"/>
              <a:t>maths</a:t>
            </a:r>
            <a:r>
              <a:rPr lang="en-US" altLang="en-US" sz="1800" i="1" dirty="0" smtClean="0"/>
              <a:t>: a practical guide to helping learners with numeracy difficulties. </a:t>
            </a:r>
            <a:r>
              <a:rPr lang="en-US" altLang="en-US" sz="1800" dirty="0" err="1" smtClean="0"/>
              <a:t>London:RoutledgeFalmer</a:t>
            </a:r>
            <a:r>
              <a:rPr lang="en-US" altLang="en-US" sz="1800" dirty="0" smtClean="0"/>
              <a:t>.</a:t>
            </a:r>
            <a:endParaRPr lang="en-GB" altLang="en-US" sz="1800" dirty="0" smtClean="0"/>
          </a:p>
          <a:p>
            <a:pPr eaLnBrk="1" hangingPunct="1">
              <a:lnSpc>
                <a:spcPct val="80000"/>
              </a:lnSpc>
              <a:buFont typeface="Wingdings" pitchFamily="2" charset="2"/>
              <a:buNone/>
            </a:pPr>
            <a:r>
              <a:rPr lang="en-GB" altLang="en-US" sz="1800" dirty="0" smtClean="0"/>
              <a:t>    </a:t>
            </a:r>
            <a:r>
              <a:rPr lang="en-GB" altLang="en-US" sz="1800" dirty="0" smtClean="0"/>
              <a:t>  Department </a:t>
            </a:r>
            <a:r>
              <a:rPr lang="en-GB" altLang="en-US" sz="1800" dirty="0" smtClean="0"/>
              <a:t>for Education and Skills, (2005) </a:t>
            </a:r>
            <a:r>
              <a:rPr lang="en-GB" altLang="en-US" sz="1800" i="1" dirty="0" smtClean="0"/>
              <a:t>Learning and Teaching for Dyslexic Children, </a:t>
            </a:r>
            <a:r>
              <a:rPr lang="en-GB" altLang="en-US" sz="1800" dirty="0" smtClean="0"/>
              <a:t>London: DfES.</a:t>
            </a:r>
          </a:p>
          <a:p>
            <a:pPr eaLnBrk="1" hangingPunct="1">
              <a:lnSpc>
                <a:spcPct val="80000"/>
              </a:lnSpc>
              <a:buFont typeface="Wingdings" pitchFamily="2" charset="2"/>
              <a:buNone/>
            </a:pPr>
            <a:r>
              <a:rPr lang="en-GB" altLang="en-US" sz="1800" dirty="0" smtClean="0"/>
              <a:t>    </a:t>
            </a:r>
            <a:r>
              <a:rPr lang="en-GB" altLang="en-US" sz="1800" dirty="0" smtClean="0"/>
              <a:t>  Hall</a:t>
            </a:r>
            <a:r>
              <a:rPr lang="en-GB" altLang="en-US" sz="1800" dirty="0" smtClean="0"/>
              <a:t>, W. (2009) </a:t>
            </a:r>
            <a:r>
              <a:rPr lang="en-GB" altLang="en-US" sz="1800" i="1" dirty="0" smtClean="0"/>
              <a:t>Dyslexia in the Primary Classroom, </a:t>
            </a:r>
            <a:r>
              <a:rPr lang="en-GB" altLang="en-US" sz="1800" dirty="0" smtClean="0"/>
              <a:t>Exeter: Learning Matters Ltd.</a:t>
            </a:r>
          </a:p>
          <a:p>
            <a:pPr eaLnBrk="1" hangingPunct="1">
              <a:lnSpc>
                <a:spcPct val="80000"/>
              </a:lnSpc>
              <a:buFont typeface="Wingdings" pitchFamily="2" charset="2"/>
              <a:buNone/>
            </a:pPr>
            <a:r>
              <a:rPr lang="en-GB" altLang="en-US" sz="1800" dirty="0" smtClean="0"/>
              <a:t>	Dyslexia Software, </a:t>
            </a:r>
            <a:r>
              <a:rPr lang="en-GB" altLang="en-US" sz="1800" dirty="0" smtClean="0">
                <a:hlinkClick r:id="rId3"/>
              </a:rPr>
              <a:t>http://www.empowher.com/media/reference/dyslexia</a:t>
            </a:r>
            <a:r>
              <a:rPr lang="en-GB" altLang="en-US" sz="1800" dirty="0" smtClean="0"/>
              <a:t> (</a:t>
            </a:r>
            <a:r>
              <a:rPr lang="en-GB" altLang="en-US" sz="1800" dirty="0" err="1" smtClean="0"/>
              <a:t>darllenwyd</a:t>
            </a:r>
            <a:r>
              <a:rPr lang="en-GB" altLang="en-US" sz="1800" dirty="0" smtClean="0"/>
              <a:t> </a:t>
            </a:r>
            <a:r>
              <a:rPr lang="en-GB" altLang="en-US" sz="1800" dirty="0" err="1" smtClean="0"/>
              <a:t>Mehefin</a:t>
            </a:r>
            <a:r>
              <a:rPr lang="en-GB" altLang="en-US" sz="1800" dirty="0" smtClean="0"/>
              <a:t> 20fed 2015)</a:t>
            </a:r>
          </a:p>
          <a:p>
            <a:pPr eaLnBrk="1" hangingPunct="1">
              <a:lnSpc>
                <a:spcPct val="80000"/>
              </a:lnSpc>
              <a:buFont typeface="Wingdings" pitchFamily="2" charset="2"/>
              <a:buNone/>
            </a:pPr>
            <a:r>
              <a:rPr lang="en-GB" altLang="en-US" sz="1800" dirty="0" smtClean="0"/>
              <a:t>   	Training and Development Agency for Schools (TDA) </a:t>
            </a:r>
            <a:r>
              <a:rPr lang="en-GB" altLang="en-US" sz="1800" i="1" dirty="0" smtClean="0"/>
              <a:t>Dyslexia in the Primary Classroom </a:t>
            </a:r>
            <a:r>
              <a:rPr lang="en-GB" altLang="en-US" sz="1800" i="1" dirty="0" smtClean="0">
                <a:hlinkClick r:id="rId4"/>
              </a:rPr>
              <a:t>http://www.tda.gov.uk/teacher/developing-career/sen-and-disability/sen-training-resources/induction/dyslexia-primary-classroom.aspx</a:t>
            </a:r>
            <a:r>
              <a:rPr lang="en-GB" altLang="en-US" sz="1800" i="1" dirty="0" smtClean="0"/>
              <a:t> </a:t>
            </a:r>
            <a:r>
              <a:rPr lang="en-GB" altLang="en-US" sz="1800" dirty="0" smtClean="0"/>
              <a:t>(</a:t>
            </a:r>
            <a:r>
              <a:rPr lang="en-GB" altLang="en-US" sz="1800" dirty="0" err="1" smtClean="0"/>
              <a:t>darllenwyd</a:t>
            </a:r>
            <a:r>
              <a:rPr lang="en-GB" altLang="en-US" sz="1800" dirty="0" smtClean="0"/>
              <a:t>  </a:t>
            </a:r>
            <a:r>
              <a:rPr lang="en-GB" altLang="en-US" sz="1800" dirty="0" err="1" smtClean="0"/>
              <a:t>Tachwedd</a:t>
            </a:r>
            <a:r>
              <a:rPr lang="en-GB" altLang="en-US" sz="1800" dirty="0" smtClean="0"/>
              <a:t> 10</a:t>
            </a:r>
            <a:r>
              <a:rPr lang="en-GB" altLang="en-US" sz="1800" baseline="30000" dirty="0" smtClean="0"/>
              <a:t>fed</a:t>
            </a:r>
            <a:r>
              <a:rPr lang="en-GB" altLang="en-US" sz="1800" dirty="0" smtClean="0"/>
              <a:t> 2014)</a:t>
            </a:r>
            <a:endParaRPr lang="en-GB" altLang="en-US" sz="1800" i="1"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866</TotalTime>
  <Words>1014</Words>
  <Application>Microsoft Office PowerPoint</Application>
  <PresentationFormat>On-screen Show (4:3)</PresentationFormat>
  <Paragraphs>140</Paragraphs>
  <Slides>23</Slides>
  <Notes>3</Notes>
  <HiddenSlides>0</HiddenSlides>
  <MMClips>24</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5" baseType="lpstr">
      <vt:lpstr>ＭＳ Ｐゴシック</vt:lpstr>
      <vt:lpstr>Arial</vt:lpstr>
      <vt:lpstr>Calibri</vt:lpstr>
      <vt:lpstr>Cambria</vt:lpstr>
      <vt:lpstr>Century Gothic</vt:lpstr>
      <vt:lpstr>Impact</vt:lpstr>
      <vt:lpstr>Tahoma</vt:lpstr>
      <vt:lpstr>Times New Roman</vt:lpstr>
      <vt:lpstr>Wingdings</vt:lpstr>
      <vt:lpstr>Wingdings 3</vt:lpstr>
      <vt:lpstr>Wisp</vt:lpstr>
      <vt:lpstr>Photo Editor Photo</vt:lpstr>
      <vt:lpstr>Anawsterau Dysgu Penodol – dyslecsia a dyscalcwlia</vt:lpstr>
      <vt:lpstr>PowerPoint Presentation</vt:lpstr>
      <vt:lpstr>Amcanion:</vt:lpstr>
      <vt:lpstr>PowerPoint Presentation</vt:lpstr>
      <vt:lpstr>Diffinio dyslecsia</vt:lpstr>
      <vt:lpstr>Gwahaniaeth dysgu</vt:lpstr>
      <vt:lpstr>Rhwystrau rhag dysgu</vt:lpstr>
      <vt:lpstr>PowerPoint Presentation</vt:lpstr>
      <vt:lpstr>Asesu</vt:lpstr>
      <vt:lpstr>Cefnogi’r dysgu – Lee Pascal</vt:lpstr>
      <vt:lpstr>Adnoddau i gefnogi’r dysgu</vt:lpstr>
      <vt:lpstr>Mwy o adnoddau i gefnogi’r dysgu</vt:lpstr>
      <vt:lpstr>PowerPoint Presentation</vt:lpstr>
      <vt:lpstr>Ffeithiau!</vt:lpstr>
      <vt:lpstr>Diffinio Dyscalcwlia</vt:lpstr>
      <vt:lpstr>Nodweddion allweddol </vt:lpstr>
      <vt:lpstr>Adnabod yr arwyddion</vt:lpstr>
      <vt:lpstr>Strategaethau i gefnogi’r dysgu</vt:lpstr>
      <vt:lpstr>     Mwy o strategaethau</vt:lpstr>
      <vt:lpstr>PowerPoint Presentation</vt:lpstr>
      <vt:lpstr>Tasg Cyfeiriedig 4</vt:lpstr>
      <vt:lpstr>Cofiwch</vt:lpstr>
      <vt:lpstr>Cyfeirnodau</vt:lpstr>
    </vt:vector>
  </TitlesOfParts>
  <Company>Ryder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pupils with dyslexia</dc:title>
  <dc:creator>Deian</dc:creator>
  <cp:lastModifiedBy>Nanna Ryder</cp:lastModifiedBy>
  <cp:revision>58</cp:revision>
  <dcterms:created xsi:type="dcterms:W3CDTF">2016-10-31T22:13:07Z</dcterms:created>
  <dcterms:modified xsi:type="dcterms:W3CDTF">2020-03-19T01:21:35Z</dcterms:modified>
</cp:coreProperties>
</file>