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69" r:id="rId3"/>
    <p:sldId id="270" r:id="rId4"/>
    <p:sldId id="257" r:id="rId5"/>
    <p:sldId id="260" r:id="rId6"/>
    <p:sldId id="259" r:id="rId7"/>
    <p:sldId id="258" r:id="rId8"/>
    <p:sldId id="261"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84" d="100"/>
          <a:sy n="84" d="100"/>
        </p:scale>
        <p:origin x="-71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87DE6118-2437-4B30-8E3C-4D2BE6020583}" type="datetimeFigureOut">
              <a:rPr lang="en-US" smtClean="0"/>
              <a:pPr/>
              <a:t>26/08/2017</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69E57DC2-970A-4B3E-BB1C-7A09969E49DF}" type="slidenum">
              <a:rPr lang="en-US" smtClean="0"/>
              <a:pPr/>
              <a:t>‹#›</a:t>
            </a:fld>
            <a:endParaRPr lang="en-US" dirty="0"/>
          </a:p>
        </p:txBody>
      </p:sp>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smtClean="0"/>
              <a:t>26/08/2017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
        <p:nvSpPr>
          <p:cNvPr id="11" name="Title 10"/>
          <p:cNvSpPr>
            <a:spLocks noGrp="1"/>
          </p:cNvSpPr>
          <p:nvPr>
            <p:ph type="title"/>
          </p:nvPr>
        </p:nvSpPr>
        <p:spPr/>
        <p:txBody>
          <a:bodyPr/>
          <a:lstStyle/>
          <a:p>
            <a:r>
              <a:rPr lang="en-GB" smtClean="0"/>
              <a:t>Click to edit Master title style</a:t>
            </a:r>
            <a:endParaRPr lang="en-US"/>
          </a:p>
        </p:txBody>
      </p:sp>
      <p:grpSp>
        <p:nvGrpSpPr>
          <p:cNvPr id="12" name="Group 11"/>
          <p:cNvGrpSpPr/>
          <p:nvPr/>
        </p:nvGrpSpPr>
        <p:grpSpPr>
          <a:xfrm>
            <a:off x="1563446"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26/08/2017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7DE6118-2437-4B30-8E3C-4D2BE6020583}" type="datetimeFigureOut">
              <a:rPr lang="en-US" smtClean="0"/>
              <a:t>26/08/2017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
        <p:nvSpPr>
          <p:cNvPr id="12" name="Title 1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26/08/2017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26/08/2017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26/08/2017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GB"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26/08/2017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GB"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26/08/2017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smtClean="0"/>
              <a:t>26/08/2017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1" y="559399"/>
            <a:ext cx="2237591" cy="5566765"/>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smtClean="0"/>
              <a:t>26/08/2017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grpSp>
        <p:nvGrpSpPr>
          <p:cNvPr id="11" name="Group 10"/>
          <p:cNvGrpSpPr/>
          <p:nvPr/>
        </p:nvGrpSpPr>
        <p:grpSpPr>
          <a:xfrm rot="5400000">
            <a:off x="6125426" y="2880824"/>
            <a:ext cx="5480154" cy="923330"/>
            <a:chOff x="1815339" y="1496875"/>
            <a:chExt cx="5480154" cy="692497"/>
          </a:xfrm>
        </p:grpSpPr>
        <p:sp>
          <p:nvSpPr>
            <p:cNvPr id="12" name="TextBox 11"/>
            <p:cNvSpPr txBox="1"/>
            <p:nvPr/>
          </p:nvSpPr>
          <p:spPr>
            <a:xfrm>
              <a:off x="4147073" y="1496875"/>
              <a:ext cx="877163" cy="692497"/>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87DE6118-2437-4B30-8E3C-4D2BE6020583}" type="datetimeFigureOut">
              <a:rPr lang="en-US" smtClean="0"/>
              <a:pPr/>
              <a:t>26/08/2017</a:t>
            </a:fld>
            <a:endParaRPr lang="en-US" dirty="0"/>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US" dirty="0"/>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69E57DC2-970A-4B3E-BB1C-7A09969E49DF}"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Paraphrasing</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766831157"/>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701039" y="1723477"/>
            <a:ext cx="10349801" cy="4047404"/>
          </a:xfrm>
          <a:prstGeom prst="rect">
            <a:avLst/>
          </a:prstGeom>
        </p:spPr>
      </p:pic>
      <p:sp>
        <p:nvSpPr>
          <p:cNvPr id="2" name="Title 1"/>
          <p:cNvSpPr>
            <a:spLocks noGrp="1"/>
          </p:cNvSpPr>
          <p:nvPr>
            <p:ph type="title"/>
          </p:nvPr>
        </p:nvSpPr>
        <p:spPr/>
        <p:txBody>
          <a:bodyPr/>
          <a:lstStyle/>
          <a:p>
            <a:r>
              <a:rPr lang="en-GB" dirty="0" smtClean="0"/>
              <a:t>Why Paraphrase?</a:t>
            </a:r>
            <a:endParaRPr lang="en-GB" dirty="0"/>
          </a:p>
        </p:txBody>
      </p:sp>
    </p:spTree>
    <p:extLst>
      <p:ext uri="{BB962C8B-B14F-4D97-AF65-F5344CB8AC3E}">
        <p14:creationId xmlns:p14="http://schemas.microsoft.com/office/powerpoint/2010/main" val="381765945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So how can we write about research without plagiarising?</a:t>
            </a:r>
          </a:p>
          <a:p>
            <a:endParaRPr lang="en-GB" dirty="0"/>
          </a:p>
        </p:txBody>
      </p:sp>
      <p:sp>
        <p:nvSpPr>
          <p:cNvPr id="2" name="Title 1"/>
          <p:cNvSpPr>
            <a:spLocks noGrp="1"/>
          </p:cNvSpPr>
          <p:nvPr>
            <p:ph type="title"/>
          </p:nvPr>
        </p:nvSpPr>
        <p:spPr/>
        <p:txBody>
          <a:bodyPr/>
          <a:lstStyle/>
          <a:p>
            <a:r>
              <a:rPr lang="en-GB" dirty="0" smtClean="0"/>
              <a:t>Paraphrasing</a:t>
            </a:r>
            <a:endParaRPr lang="en-GB" dirty="0"/>
          </a:p>
        </p:txBody>
      </p:sp>
    </p:spTree>
    <p:extLst>
      <p:ext uri="{BB962C8B-B14F-4D97-AF65-F5344CB8AC3E}">
        <p14:creationId xmlns:p14="http://schemas.microsoft.com/office/powerpoint/2010/main" val="145274231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267732"/>
            <a:ext cx="10515600" cy="3909231"/>
          </a:xfrm>
        </p:spPr>
        <p:txBody>
          <a:bodyPr>
            <a:normAutofit/>
          </a:bodyPr>
          <a:lstStyle/>
          <a:p>
            <a:endParaRPr lang="en-GB" dirty="0"/>
          </a:p>
          <a:p>
            <a:r>
              <a:rPr lang="en-GB" dirty="0"/>
              <a:t>The original passage</a:t>
            </a:r>
            <a:r>
              <a:rPr lang="en-GB" dirty="0" smtClean="0"/>
              <a:t>:</a:t>
            </a:r>
            <a:endParaRPr lang="en-GB" dirty="0"/>
          </a:p>
          <a:p>
            <a:r>
              <a:rPr lang="en-GB" dirty="0">
                <a:solidFill>
                  <a:schemeClr val="accent1">
                    <a:lumMod val="75000"/>
                  </a:schemeClr>
                </a:solidFill>
              </a:rPr>
              <a:t>Students frequently overuse direct quotation in taking notes, and as a result they overuse quotations in the final [research] paper. Probably only about 10% of your final manuscript should appear as directly quoted matter. Therefore, you should strive to limit the amount of exact transcribing of source materials while taking notes. Lester, James D. Writing Research Papers. 2nd ed. (1976): 46-47</a:t>
            </a:r>
            <a:r>
              <a:rPr lang="en-GB" dirty="0" smtClean="0">
                <a:solidFill>
                  <a:schemeClr val="accent1">
                    <a:lumMod val="75000"/>
                  </a:schemeClr>
                </a:solidFill>
              </a:rPr>
              <a:t>.</a:t>
            </a:r>
            <a:endParaRPr lang="en-GB" dirty="0">
              <a:solidFill>
                <a:schemeClr val="accent1">
                  <a:lumMod val="75000"/>
                </a:schemeClr>
              </a:solidFill>
            </a:endParaRPr>
          </a:p>
        </p:txBody>
      </p:sp>
      <p:sp>
        <p:nvSpPr>
          <p:cNvPr id="2" name="Title 1"/>
          <p:cNvSpPr>
            <a:spLocks noGrp="1"/>
          </p:cNvSpPr>
          <p:nvPr>
            <p:ph type="title"/>
          </p:nvPr>
        </p:nvSpPr>
        <p:spPr/>
        <p:txBody>
          <a:bodyPr/>
          <a:lstStyle/>
          <a:p>
            <a:r>
              <a:rPr lang="en-GB" dirty="0" smtClean="0"/>
              <a:t>Paraphrasing</a:t>
            </a:r>
            <a:endParaRPr lang="en-GB" dirty="0"/>
          </a:p>
        </p:txBody>
      </p:sp>
    </p:spTree>
    <p:extLst>
      <p:ext uri="{BB962C8B-B14F-4D97-AF65-F5344CB8AC3E}">
        <p14:creationId xmlns:p14="http://schemas.microsoft.com/office/powerpoint/2010/main" val="308626248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solidFill>
                  <a:schemeClr val="accent6">
                    <a:lumMod val="75000"/>
                  </a:schemeClr>
                </a:solidFill>
              </a:rPr>
              <a:t>In </a:t>
            </a:r>
            <a:r>
              <a:rPr lang="en-GB" dirty="0">
                <a:solidFill>
                  <a:schemeClr val="accent6">
                    <a:lumMod val="75000"/>
                  </a:schemeClr>
                </a:solidFill>
              </a:rPr>
              <a:t>research papers students often quote excessively, failing to keep quoted material down to a desirable level. Since the problem usually originates during note taking, it is essential to minimize the material recorded verbatim (Lester 46-47).</a:t>
            </a:r>
          </a:p>
          <a:p>
            <a:endParaRPr lang="en-GB" dirty="0"/>
          </a:p>
        </p:txBody>
      </p:sp>
      <p:sp>
        <p:nvSpPr>
          <p:cNvPr id="2" name="Title 1"/>
          <p:cNvSpPr>
            <a:spLocks noGrp="1"/>
          </p:cNvSpPr>
          <p:nvPr>
            <p:ph type="title"/>
          </p:nvPr>
        </p:nvSpPr>
        <p:spPr/>
        <p:txBody>
          <a:bodyPr/>
          <a:lstStyle/>
          <a:p>
            <a:r>
              <a:rPr lang="en-GB" dirty="0"/>
              <a:t>A legitimate paraphrase:</a:t>
            </a:r>
            <a:br>
              <a:rPr lang="en-GB" dirty="0"/>
            </a:br>
            <a:endParaRPr lang="en-GB" dirty="0"/>
          </a:p>
        </p:txBody>
      </p:sp>
    </p:spTree>
    <p:extLst>
      <p:ext uri="{BB962C8B-B14F-4D97-AF65-F5344CB8AC3E}">
        <p14:creationId xmlns:p14="http://schemas.microsoft.com/office/powerpoint/2010/main" val="3538296118"/>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solidFill>
                  <a:schemeClr val="accent6">
                    <a:lumMod val="75000"/>
                  </a:schemeClr>
                </a:solidFill>
              </a:rPr>
              <a:t>Students </a:t>
            </a:r>
            <a:r>
              <a:rPr lang="en-GB" dirty="0">
                <a:solidFill>
                  <a:schemeClr val="accent6">
                    <a:lumMod val="75000"/>
                  </a:schemeClr>
                </a:solidFill>
              </a:rPr>
              <a:t>should take just a few notes in direct quotation from sources to help minimize the amount of quoted material in a research paper (Lester 46-47).</a:t>
            </a:r>
          </a:p>
          <a:p>
            <a:endParaRPr lang="en-GB" dirty="0"/>
          </a:p>
        </p:txBody>
      </p:sp>
      <p:sp>
        <p:nvSpPr>
          <p:cNvPr id="2" name="Title 1"/>
          <p:cNvSpPr>
            <a:spLocks noGrp="1"/>
          </p:cNvSpPr>
          <p:nvPr>
            <p:ph type="title"/>
          </p:nvPr>
        </p:nvSpPr>
        <p:spPr/>
        <p:txBody>
          <a:bodyPr/>
          <a:lstStyle/>
          <a:p>
            <a:r>
              <a:rPr lang="en-GB" dirty="0"/>
              <a:t>An acceptable summary:</a:t>
            </a:r>
            <a:br>
              <a:rPr lang="en-GB" dirty="0"/>
            </a:br>
            <a:endParaRPr lang="en-GB" dirty="0"/>
          </a:p>
        </p:txBody>
      </p:sp>
    </p:spTree>
    <p:extLst>
      <p:ext uri="{BB962C8B-B14F-4D97-AF65-F5344CB8AC3E}">
        <p14:creationId xmlns:p14="http://schemas.microsoft.com/office/powerpoint/2010/main" val="4226021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dirty="0">
                <a:solidFill>
                  <a:srgbClr val="191B0E"/>
                </a:solidFill>
              </a:rPr>
              <a:t>A plagiarized version:</a:t>
            </a:r>
            <a:br>
              <a:rPr lang="en-GB" dirty="0">
                <a:solidFill>
                  <a:srgbClr val="191B0E"/>
                </a:solidFill>
              </a:rPr>
            </a:br>
            <a:endParaRPr lang="en-GB" dirty="0"/>
          </a:p>
        </p:txBody>
      </p:sp>
      <p:sp>
        <p:nvSpPr>
          <p:cNvPr id="4" name="Rectangle 3"/>
          <p:cNvSpPr/>
          <p:nvPr/>
        </p:nvSpPr>
        <p:spPr>
          <a:xfrm>
            <a:off x="1485900" y="2148650"/>
            <a:ext cx="7658100" cy="1538883"/>
          </a:xfrm>
          <a:prstGeom prst="rect">
            <a:avLst/>
          </a:prstGeom>
        </p:spPr>
        <p:txBody>
          <a:bodyPr wrap="square">
            <a:spAutoFit/>
          </a:bodyPr>
          <a:lstStyle/>
          <a:p>
            <a:pPr marL="384048" lvl="0" indent="-384048" defTabSz="914400">
              <a:lnSpc>
                <a:spcPct val="94000"/>
              </a:lnSpc>
              <a:spcBef>
                <a:spcPts val="1000"/>
              </a:spcBef>
              <a:spcAft>
                <a:spcPts val="200"/>
              </a:spcAft>
              <a:buFont typeface="Franklin Gothic Book" panose="020B0503020102020204" pitchFamily="34" charset="0"/>
              <a:buChar char="■"/>
            </a:pPr>
            <a:r>
              <a:rPr lang="en-GB" sz="2000" dirty="0" smtClean="0">
                <a:solidFill>
                  <a:srgbClr val="FF0000"/>
                </a:solidFill>
              </a:rPr>
              <a:t>Students </a:t>
            </a:r>
            <a:r>
              <a:rPr lang="en-GB" sz="2000" dirty="0">
                <a:solidFill>
                  <a:srgbClr val="FF0000"/>
                </a:solidFill>
              </a:rPr>
              <a:t>often use too many direct quotations when they take notes, resulting in too many of them in the final research paper. In fact, probably only about 10% of the final copy should consist of directly quoted material. So it is important to limit the amount of source material copied while taking notes.</a:t>
            </a:r>
          </a:p>
        </p:txBody>
      </p:sp>
    </p:spTree>
    <p:extLst>
      <p:ext uri="{BB962C8B-B14F-4D97-AF65-F5344CB8AC3E}">
        <p14:creationId xmlns:p14="http://schemas.microsoft.com/office/powerpoint/2010/main" val="411619224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nvPr>
        </p:nvGraphicFramePr>
        <p:xfrm>
          <a:off x="838200" y="1466503"/>
          <a:ext cx="10515600" cy="293116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Original Quote</a:t>
                      </a:r>
                      <a:endParaRPr lang="en-GB" dirty="0"/>
                    </a:p>
                  </a:txBody>
                  <a:tcPr/>
                </a:tc>
                <a:tc>
                  <a:txBody>
                    <a:bodyPr/>
                    <a:lstStyle/>
                    <a:p>
                      <a:r>
                        <a:rPr lang="en-GB" dirty="0" smtClean="0"/>
                        <a:t>Paraphrase</a:t>
                      </a:r>
                      <a:endParaRPr lang="en-GB" dirty="0"/>
                    </a:p>
                  </a:txBody>
                  <a:tcPr/>
                </a:tc>
              </a:tr>
              <a:tr h="370840">
                <a:tc>
                  <a:txBody>
                    <a:bodyPr/>
                    <a:lstStyle/>
                    <a:p>
                      <a:r>
                        <a:rPr lang="en-GB" dirty="0" smtClean="0"/>
                        <a:t>“New tracks aside,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dirty="0" err="1" smtClean="0"/>
                        <a:t>Kimmelman</a:t>
                      </a:r>
                      <a:r>
                        <a:rPr lang="en-GB" dirty="0" smtClean="0"/>
                        <a:t>, The New York Times</a:t>
                      </a:r>
                    </a:p>
                    <a:p>
                      <a:endParaRPr lang="en-GB" dirty="0"/>
                    </a:p>
                  </a:txBody>
                  <a:tcPr/>
                </a:tc>
                <a:tc>
                  <a:txBody>
                    <a:bodyPr/>
                    <a:lstStyle/>
                    <a:p>
                      <a:r>
                        <a:rPr lang="en-GB" dirty="0" smtClean="0"/>
                        <a:t>Besides replacing the railroad tracks, the toughest part is to at least bring air and light to Penn Station. Millions of people in New York are deserving of a new civic hub, constructed in the same essence</a:t>
                      </a:r>
                      <a:r>
                        <a:rPr lang="en-GB" baseline="0" dirty="0" smtClean="0"/>
                        <a:t> of the one that was levelled so many years ago. Moving forward with such a development ties in with the city’s enthusiasm for beauty and architecture</a:t>
                      </a:r>
                      <a:endParaRPr lang="en-GB" dirty="0"/>
                    </a:p>
                  </a:txBody>
                  <a:tcPr/>
                </a:tc>
              </a:tr>
            </a:tbl>
          </a:graphicData>
        </a:graphic>
      </p:graphicFrame>
      <p:sp>
        <p:nvSpPr>
          <p:cNvPr id="2" name="Title 1"/>
          <p:cNvSpPr>
            <a:spLocks noGrp="1"/>
          </p:cNvSpPr>
          <p:nvPr>
            <p:ph type="title"/>
          </p:nvPr>
        </p:nvSpPr>
        <p:spPr/>
        <p:txBody>
          <a:bodyPr/>
          <a:lstStyle/>
          <a:p>
            <a:r>
              <a:rPr lang="en-GB" dirty="0" smtClean="0"/>
              <a:t>Paraphrasing</a:t>
            </a:r>
            <a:endParaRPr lang="en-GB" dirty="0"/>
          </a:p>
        </p:txBody>
      </p:sp>
      <p:sp>
        <p:nvSpPr>
          <p:cNvPr id="8" name="Rectangle 7"/>
          <p:cNvSpPr/>
          <p:nvPr/>
        </p:nvSpPr>
        <p:spPr>
          <a:xfrm>
            <a:off x="5862320" y="6200834"/>
            <a:ext cx="6096000" cy="369332"/>
          </a:xfrm>
          <a:prstGeom prst="rect">
            <a:avLst/>
          </a:prstGeom>
        </p:spPr>
        <p:txBody>
          <a:bodyPr>
            <a:spAutoFit/>
          </a:bodyPr>
          <a:lstStyle/>
          <a:p>
            <a:r>
              <a:rPr lang="en-GB" sz="900" dirty="0"/>
              <a:t>http://www.easybib.com/guides/students/research-guide/paraphrasing-patchwriting-direct-quotes/c-an-example-of-a-poor-paraphrase/</a:t>
            </a:r>
          </a:p>
        </p:txBody>
      </p:sp>
    </p:spTree>
    <p:extLst>
      <p:ext uri="{BB962C8B-B14F-4D97-AF65-F5344CB8AC3E}">
        <p14:creationId xmlns:p14="http://schemas.microsoft.com/office/powerpoint/2010/main" val="4027282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nvPr>
        </p:nvGraphicFramePr>
        <p:xfrm>
          <a:off x="838200" y="1466503"/>
          <a:ext cx="10515600" cy="293116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Original Quote</a:t>
                      </a:r>
                      <a:endParaRPr lang="en-GB" dirty="0"/>
                    </a:p>
                  </a:txBody>
                  <a:tcPr/>
                </a:tc>
                <a:tc>
                  <a:txBody>
                    <a:bodyPr/>
                    <a:lstStyle/>
                    <a:p>
                      <a:r>
                        <a:rPr lang="en-GB" dirty="0" smtClean="0"/>
                        <a:t>Poor Paraphrase</a:t>
                      </a:r>
                      <a:endParaRPr lang="en-GB" dirty="0"/>
                    </a:p>
                  </a:txBody>
                  <a:tcPr/>
                </a:tc>
              </a:tr>
              <a:tr h="370840">
                <a:tc>
                  <a:txBody>
                    <a:bodyPr/>
                    <a:lstStyle/>
                    <a:p>
                      <a:r>
                        <a:rPr lang="en-GB" dirty="0" smtClean="0"/>
                        <a:t>“New tracks aside,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dirty="0" err="1" smtClean="0"/>
                        <a:t>Kimmelman</a:t>
                      </a:r>
                      <a:r>
                        <a:rPr lang="en-GB" dirty="0" smtClean="0"/>
                        <a:t>, The New York Times</a:t>
                      </a:r>
                    </a:p>
                    <a:p>
                      <a:endParaRPr lang="en-GB" dirty="0"/>
                    </a:p>
                  </a:txBody>
                  <a:tcPr/>
                </a:tc>
                <a:tc>
                  <a:txBody>
                    <a:bodyPr/>
                    <a:lstStyle/>
                    <a:p>
                      <a:r>
                        <a:rPr lang="en-GB" dirty="0" smtClean="0"/>
                        <a:t>Besides replacing the railroad tracks, the toughest part is to at least bring air and light to Penn Station. Millions of people in New York are deserving of a new civic hub, constructed in the same essence</a:t>
                      </a:r>
                      <a:r>
                        <a:rPr lang="en-GB" baseline="0" dirty="0" smtClean="0"/>
                        <a:t> of the one that was levelled so many years ago. Moving forward with such a development ties in with the city’s enthusiasm for beauty and architecture</a:t>
                      </a:r>
                      <a:endParaRPr lang="en-GB" dirty="0"/>
                    </a:p>
                  </a:txBody>
                  <a:tcPr/>
                </a:tc>
              </a:tr>
            </a:tbl>
          </a:graphicData>
        </a:graphic>
      </p:graphicFrame>
      <p:sp>
        <p:nvSpPr>
          <p:cNvPr id="2" name="Title 1"/>
          <p:cNvSpPr>
            <a:spLocks noGrp="1"/>
          </p:cNvSpPr>
          <p:nvPr>
            <p:ph type="title"/>
          </p:nvPr>
        </p:nvSpPr>
        <p:spPr/>
        <p:txBody>
          <a:bodyPr/>
          <a:lstStyle/>
          <a:p>
            <a:r>
              <a:rPr lang="en-GB" dirty="0" smtClean="0"/>
              <a:t>Poor paraphrasing</a:t>
            </a:r>
            <a:endParaRPr lang="en-GB" dirty="0"/>
          </a:p>
        </p:txBody>
      </p:sp>
      <p:sp>
        <p:nvSpPr>
          <p:cNvPr id="7" name="TextBox 6"/>
          <p:cNvSpPr txBox="1"/>
          <p:nvPr/>
        </p:nvSpPr>
        <p:spPr>
          <a:xfrm>
            <a:off x="909320" y="4347558"/>
            <a:ext cx="7482840" cy="1754326"/>
          </a:xfrm>
          <a:prstGeom prst="rect">
            <a:avLst/>
          </a:prstGeom>
          <a:noFill/>
        </p:spPr>
        <p:txBody>
          <a:bodyPr wrap="square" rtlCol="0">
            <a:spAutoFit/>
          </a:bodyPr>
          <a:lstStyle/>
          <a:p>
            <a:r>
              <a:rPr lang="en-GB" dirty="0" smtClean="0"/>
              <a:t>The paraphrase has a very similar sentence structure to the original quote, it essentially has a few different words from the original quote and does not flow well. </a:t>
            </a:r>
          </a:p>
          <a:p>
            <a:r>
              <a:rPr lang="en-GB" dirty="0" smtClean="0"/>
              <a:t>The term “civic hub” is not in quotes (it should be as it is a unique phrase used in the original quote). </a:t>
            </a:r>
          </a:p>
          <a:p>
            <a:r>
              <a:rPr lang="en-GB" dirty="0" smtClean="0"/>
              <a:t>There is no citation crediting the source of the idea.</a:t>
            </a:r>
            <a:endParaRPr lang="en-GB" dirty="0"/>
          </a:p>
        </p:txBody>
      </p:sp>
      <p:sp>
        <p:nvSpPr>
          <p:cNvPr id="8" name="Rectangle 7"/>
          <p:cNvSpPr/>
          <p:nvPr/>
        </p:nvSpPr>
        <p:spPr>
          <a:xfrm>
            <a:off x="5862320" y="6200834"/>
            <a:ext cx="6096000" cy="369332"/>
          </a:xfrm>
          <a:prstGeom prst="rect">
            <a:avLst/>
          </a:prstGeom>
        </p:spPr>
        <p:txBody>
          <a:bodyPr>
            <a:spAutoFit/>
          </a:bodyPr>
          <a:lstStyle/>
          <a:p>
            <a:r>
              <a:rPr lang="en-GB" sz="900" dirty="0"/>
              <a:t>http://www.easybib.com/guides/students/research-guide/paraphrasing-patchwriting-direct-quotes/c-an-example-of-a-poor-paraphrase/</a:t>
            </a:r>
          </a:p>
        </p:txBody>
      </p:sp>
    </p:spTree>
    <p:extLst>
      <p:ext uri="{BB962C8B-B14F-4D97-AF65-F5344CB8AC3E}">
        <p14:creationId xmlns:p14="http://schemas.microsoft.com/office/powerpoint/2010/main" val="1854575996"/>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nvPr>
        </p:nvGraphicFramePr>
        <p:xfrm>
          <a:off x="838200" y="1696720"/>
          <a:ext cx="10515600" cy="2785745"/>
        </p:xfrm>
        <a:graphic>
          <a:graphicData uri="http://schemas.openxmlformats.org/drawingml/2006/table">
            <a:tbl>
              <a:tblPr firstRow="1" bandRow="1">
                <a:tableStyleId>{5C22544A-7EE6-4342-B048-85BDC9FD1C3A}</a:tableStyleId>
              </a:tblPr>
              <a:tblGrid>
                <a:gridCol w="5257800"/>
                <a:gridCol w="5257800"/>
              </a:tblGrid>
              <a:tr h="499745">
                <a:tc>
                  <a:txBody>
                    <a:bodyPr/>
                    <a:lstStyle/>
                    <a:p>
                      <a:r>
                        <a:rPr lang="en-GB" dirty="0" smtClean="0"/>
                        <a:t>Original Quote</a:t>
                      </a:r>
                      <a:endParaRPr lang="en-GB" dirty="0"/>
                    </a:p>
                  </a:txBody>
                  <a:tcPr/>
                </a:tc>
                <a:tc>
                  <a:txBody>
                    <a:bodyPr/>
                    <a:lstStyle/>
                    <a:p>
                      <a:r>
                        <a:rPr lang="en-GB" dirty="0" smtClean="0"/>
                        <a:t>Paraphrase</a:t>
                      </a:r>
                      <a:endParaRPr lang="en-GB" dirty="0"/>
                    </a:p>
                  </a:txBody>
                  <a:tcPr/>
                </a:tc>
              </a:tr>
              <a:tr h="370840">
                <a:tc>
                  <a:txBody>
                    <a:bodyPr/>
                    <a:lstStyle/>
                    <a:p>
                      <a:r>
                        <a:rPr lang="en-GB" dirty="0" smtClean="0"/>
                        <a:t>“New tracks aside,</a:t>
                      </a:r>
                      <a:r>
                        <a:rPr lang="en-GB" baseline="0" dirty="0" smtClean="0"/>
                        <a:t>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baseline="0" dirty="0" err="1" smtClean="0"/>
                        <a:t>Kimmelman</a:t>
                      </a:r>
                      <a:r>
                        <a:rPr lang="en-GB" baseline="0" dirty="0" smtClean="0"/>
                        <a:t>, The New York Times</a:t>
                      </a:r>
                      <a:endParaRPr lang="en-GB" dirty="0"/>
                    </a:p>
                  </a:txBody>
                  <a:tcPr/>
                </a:tc>
                <a:tc>
                  <a:txBody>
                    <a:bodyPr/>
                    <a:lstStyle/>
                    <a:p>
                      <a:r>
                        <a:rPr lang="en-GB" dirty="0" smtClean="0"/>
                        <a:t>One of the biggest issues facing Penn Station’s revitalisation is developing a brighter airier space. It is an abysmal “underground purgatory”, and with so many New Yorkers and tourists travelling in and out of its doors every day, should be reconstructed to better reflect the endeavours and passions of the city. (</a:t>
                      </a:r>
                      <a:r>
                        <a:rPr lang="en-GB" dirty="0" err="1" smtClean="0"/>
                        <a:t>Kimmelman</a:t>
                      </a:r>
                      <a:r>
                        <a:rPr lang="en-GB" dirty="0" smtClean="0"/>
                        <a:t>)</a:t>
                      </a:r>
                      <a:endParaRPr lang="en-GB" dirty="0"/>
                    </a:p>
                  </a:txBody>
                  <a:tcPr/>
                </a:tc>
              </a:tr>
            </a:tbl>
          </a:graphicData>
        </a:graphic>
      </p:graphicFrame>
      <p:sp>
        <p:nvSpPr>
          <p:cNvPr id="2" name="Title 1"/>
          <p:cNvSpPr>
            <a:spLocks noGrp="1"/>
          </p:cNvSpPr>
          <p:nvPr>
            <p:ph type="title"/>
          </p:nvPr>
        </p:nvSpPr>
        <p:spPr/>
        <p:txBody>
          <a:bodyPr/>
          <a:lstStyle/>
          <a:p>
            <a:r>
              <a:rPr lang="en-GB" dirty="0" smtClean="0"/>
              <a:t>Paraphrasing</a:t>
            </a:r>
            <a:endParaRPr lang="en-GB" dirty="0"/>
          </a:p>
        </p:txBody>
      </p:sp>
    </p:spTree>
    <p:extLst>
      <p:ext uri="{BB962C8B-B14F-4D97-AF65-F5344CB8AC3E}">
        <p14:creationId xmlns:p14="http://schemas.microsoft.com/office/powerpoint/2010/main" val="4227427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nvPr>
        </p:nvGraphicFramePr>
        <p:xfrm>
          <a:off x="838200" y="1696720"/>
          <a:ext cx="10515600" cy="2785745"/>
        </p:xfrm>
        <a:graphic>
          <a:graphicData uri="http://schemas.openxmlformats.org/drawingml/2006/table">
            <a:tbl>
              <a:tblPr firstRow="1" bandRow="1">
                <a:tableStyleId>{5C22544A-7EE6-4342-B048-85BDC9FD1C3A}</a:tableStyleId>
              </a:tblPr>
              <a:tblGrid>
                <a:gridCol w="5257800"/>
                <a:gridCol w="5257800"/>
              </a:tblGrid>
              <a:tr h="499745">
                <a:tc>
                  <a:txBody>
                    <a:bodyPr/>
                    <a:lstStyle/>
                    <a:p>
                      <a:r>
                        <a:rPr lang="en-GB" dirty="0" smtClean="0"/>
                        <a:t>Original Quote</a:t>
                      </a:r>
                      <a:endParaRPr lang="en-GB" dirty="0"/>
                    </a:p>
                  </a:txBody>
                  <a:tcPr/>
                </a:tc>
                <a:tc>
                  <a:txBody>
                    <a:bodyPr/>
                    <a:lstStyle/>
                    <a:p>
                      <a:r>
                        <a:rPr lang="en-GB" dirty="0" smtClean="0"/>
                        <a:t>Effective Paraphrase</a:t>
                      </a:r>
                      <a:endParaRPr lang="en-GB" dirty="0"/>
                    </a:p>
                  </a:txBody>
                  <a:tcPr/>
                </a:tc>
              </a:tr>
              <a:tr h="370840">
                <a:tc>
                  <a:txBody>
                    <a:bodyPr/>
                    <a:lstStyle/>
                    <a:p>
                      <a:r>
                        <a:rPr lang="en-GB" dirty="0" smtClean="0"/>
                        <a:t>“New tracks aside,</a:t>
                      </a:r>
                      <a:r>
                        <a:rPr lang="en-GB" baseline="0" dirty="0" smtClean="0"/>
                        <a:t>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baseline="0" dirty="0" err="1" smtClean="0"/>
                        <a:t>Kimmelman</a:t>
                      </a:r>
                      <a:r>
                        <a:rPr lang="en-GB" baseline="0" dirty="0" smtClean="0"/>
                        <a:t>, The New York Times</a:t>
                      </a:r>
                      <a:endParaRPr lang="en-GB" dirty="0"/>
                    </a:p>
                  </a:txBody>
                  <a:tcPr/>
                </a:tc>
                <a:tc>
                  <a:txBody>
                    <a:bodyPr/>
                    <a:lstStyle/>
                    <a:p>
                      <a:r>
                        <a:rPr lang="en-GB" dirty="0" smtClean="0"/>
                        <a:t>One of the biggest issues facing Penn Station’s revitalisation is developing a brighter airier space. It is an abysmal “underground purgatory”, and with so many New Yorkers and tourists travelling in and out of its doors every day, should be reconstructed to better reflect the endeavours and passions of the city. (</a:t>
                      </a:r>
                      <a:r>
                        <a:rPr lang="en-GB" dirty="0" err="1" smtClean="0"/>
                        <a:t>Kimmelman</a:t>
                      </a:r>
                      <a:r>
                        <a:rPr lang="en-GB" dirty="0" smtClean="0"/>
                        <a:t>)</a:t>
                      </a:r>
                      <a:endParaRPr lang="en-GB" dirty="0"/>
                    </a:p>
                  </a:txBody>
                  <a:tcPr/>
                </a:tc>
              </a:tr>
            </a:tbl>
          </a:graphicData>
        </a:graphic>
      </p:graphicFrame>
      <p:sp>
        <p:nvSpPr>
          <p:cNvPr id="2" name="Title 1"/>
          <p:cNvSpPr>
            <a:spLocks noGrp="1"/>
          </p:cNvSpPr>
          <p:nvPr>
            <p:ph type="title"/>
          </p:nvPr>
        </p:nvSpPr>
        <p:spPr/>
        <p:txBody>
          <a:bodyPr/>
          <a:lstStyle/>
          <a:p>
            <a:r>
              <a:rPr lang="en-GB" dirty="0" smtClean="0"/>
              <a:t>Effective paraphrasing</a:t>
            </a:r>
            <a:endParaRPr lang="en-GB" dirty="0"/>
          </a:p>
        </p:txBody>
      </p:sp>
      <p:sp>
        <p:nvSpPr>
          <p:cNvPr id="6" name="TextBox 5"/>
          <p:cNvSpPr txBox="1"/>
          <p:nvPr/>
        </p:nvSpPr>
        <p:spPr>
          <a:xfrm>
            <a:off x="1280160" y="4846320"/>
            <a:ext cx="6634480" cy="1477328"/>
          </a:xfrm>
          <a:prstGeom prst="rect">
            <a:avLst/>
          </a:prstGeom>
          <a:noFill/>
        </p:spPr>
        <p:txBody>
          <a:bodyPr wrap="square" rtlCol="0">
            <a:spAutoFit/>
          </a:bodyPr>
          <a:lstStyle/>
          <a:p>
            <a:r>
              <a:rPr lang="en-GB" dirty="0" smtClean="0"/>
              <a:t>The paraphrase reflects the same ideas as the original quote but is in its own words and writing style.</a:t>
            </a:r>
          </a:p>
          <a:p>
            <a:r>
              <a:rPr lang="en-GB" dirty="0" smtClean="0"/>
              <a:t>The term “underground purgatory” is placed in quotes, as it is a unique phrase used in the original quote.</a:t>
            </a:r>
          </a:p>
          <a:p>
            <a:r>
              <a:rPr lang="en-GB" dirty="0" smtClean="0"/>
              <a:t>There is a parenthetical citation, citing the source of the idea</a:t>
            </a:r>
            <a:endParaRPr lang="en-GB" dirty="0"/>
          </a:p>
        </p:txBody>
      </p:sp>
    </p:spTree>
    <p:extLst>
      <p:ext uri="{BB962C8B-B14F-4D97-AF65-F5344CB8AC3E}">
        <p14:creationId xmlns:p14="http://schemas.microsoft.com/office/powerpoint/2010/main" val="2045446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Read the source several times until you understand the paragraph.</a:t>
            </a:r>
          </a:p>
          <a:p>
            <a:r>
              <a:rPr lang="en-GB" dirty="0" smtClean="0"/>
              <a:t>Decide which parts of the paragraph would help you make a point in your paper.</a:t>
            </a:r>
          </a:p>
          <a:p>
            <a:r>
              <a:rPr lang="en-GB" dirty="0" smtClean="0"/>
              <a:t>Put the source away.</a:t>
            </a:r>
          </a:p>
          <a:p>
            <a:r>
              <a:rPr lang="en-GB" dirty="0" smtClean="0"/>
              <a:t>Write some notes on the ideas in the paragraph as if you were telling someone else  (a friend) what the source said. </a:t>
            </a:r>
          </a:p>
          <a:p>
            <a:r>
              <a:rPr lang="en-GB" dirty="0" smtClean="0"/>
              <a:t>Put the notes away for a day then use them to draft your own paragraph in your own style</a:t>
            </a:r>
            <a:endParaRPr lang="en-GB" dirty="0"/>
          </a:p>
        </p:txBody>
      </p:sp>
      <p:sp>
        <p:nvSpPr>
          <p:cNvPr id="2" name="Title 1"/>
          <p:cNvSpPr>
            <a:spLocks noGrp="1"/>
          </p:cNvSpPr>
          <p:nvPr>
            <p:ph type="title"/>
          </p:nvPr>
        </p:nvSpPr>
        <p:spPr/>
        <p:txBody>
          <a:bodyPr/>
          <a:lstStyle/>
          <a:p>
            <a:r>
              <a:rPr lang="en-GB" dirty="0" smtClean="0"/>
              <a:t>How to Paraphrase Method 1</a:t>
            </a:r>
            <a:endParaRPr lang="en-GB" dirty="0"/>
          </a:p>
        </p:txBody>
      </p:sp>
    </p:spTree>
    <p:extLst>
      <p:ext uri="{BB962C8B-B14F-4D97-AF65-F5344CB8AC3E}">
        <p14:creationId xmlns:p14="http://schemas.microsoft.com/office/powerpoint/2010/main" val="1144629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Change the structure</a:t>
            </a:r>
          </a:p>
          <a:p>
            <a:pPr marL="0" indent="0">
              <a:buNone/>
            </a:pPr>
            <a:r>
              <a:rPr lang="en-GB" dirty="0" smtClean="0"/>
              <a:t>Start at a different place in the passage, this will make you change the sentence round. Break up long sentences, combine short ones, add more information for clarity or reduce information to make it concise.</a:t>
            </a:r>
          </a:p>
          <a:p>
            <a:r>
              <a:rPr lang="en-GB" dirty="0" smtClean="0"/>
              <a:t>Change the words</a:t>
            </a:r>
          </a:p>
          <a:p>
            <a:pPr marL="0" indent="0">
              <a:buNone/>
            </a:pPr>
            <a:r>
              <a:rPr lang="en-GB" dirty="0" smtClean="0"/>
              <a:t>Use a thesaurus to find synonyms or phrases meaning the same. If you have to use the same words put quote marks around them unless it is shared language (technical terms such as chemical names)</a:t>
            </a:r>
          </a:p>
          <a:p>
            <a:r>
              <a:rPr lang="en-GB" dirty="0" smtClean="0"/>
              <a:t>You may need to repeat the process till you are happy</a:t>
            </a:r>
          </a:p>
          <a:p>
            <a:pPr marL="0" indent="0">
              <a:buNone/>
            </a:pPr>
            <a:endParaRPr lang="en-GB" dirty="0"/>
          </a:p>
        </p:txBody>
      </p:sp>
      <p:sp>
        <p:nvSpPr>
          <p:cNvPr id="2" name="Title 1"/>
          <p:cNvSpPr>
            <a:spLocks noGrp="1"/>
          </p:cNvSpPr>
          <p:nvPr>
            <p:ph type="title"/>
          </p:nvPr>
        </p:nvSpPr>
        <p:spPr/>
        <p:txBody>
          <a:bodyPr/>
          <a:lstStyle/>
          <a:p>
            <a:r>
              <a:rPr lang="en-GB" dirty="0"/>
              <a:t>How to Paraphrase </a:t>
            </a:r>
            <a:r>
              <a:rPr lang="en-GB" dirty="0" smtClean="0"/>
              <a:t>Method 2</a:t>
            </a:r>
            <a:endParaRPr lang="en-GB" dirty="0"/>
          </a:p>
        </p:txBody>
      </p:sp>
    </p:spTree>
    <p:extLst>
      <p:ext uri="{BB962C8B-B14F-4D97-AF65-F5344CB8AC3E}">
        <p14:creationId xmlns:p14="http://schemas.microsoft.com/office/powerpoint/2010/main" val="381009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Undertake the paraphrasing activity</a:t>
            </a:r>
          </a:p>
          <a:p>
            <a:r>
              <a:rPr lang="en-GB" dirty="0" smtClean="0"/>
              <a:t>This can be included in your profile</a:t>
            </a:r>
            <a:endParaRPr lang="en-GB" dirty="0"/>
          </a:p>
        </p:txBody>
      </p:sp>
      <p:sp>
        <p:nvSpPr>
          <p:cNvPr id="2" name="Title 1"/>
          <p:cNvSpPr>
            <a:spLocks noGrp="1"/>
          </p:cNvSpPr>
          <p:nvPr>
            <p:ph type="title"/>
          </p:nvPr>
        </p:nvSpPr>
        <p:spPr/>
        <p:txBody>
          <a:bodyPr/>
          <a:lstStyle/>
          <a:p>
            <a:r>
              <a:rPr lang="en-GB" dirty="0" smtClean="0"/>
              <a:t>Paraphrase Exercise</a:t>
            </a:r>
            <a:endParaRPr lang="en-GB" dirty="0"/>
          </a:p>
        </p:txBody>
      </p:sp>
    </p:spTree>
    <p:extLst>
      <p:ext uri="{BB962C8B-B14F-4D97-AF65-F5344CB8AC3E}">
        <p14:creationId xmlns:p14="http://schemas.microsoft.com/office/powerpoint/2010/main" val="26040321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Hardcover.thmx</Template>
  <TotalTime>10</TotalTime>
  <Words>1192</Words>
  <Application>Microsoft Macintosh PowerPoint</Application>
  <PresentationFormat>Custom</PresentationFormat>
  <Paragraphs>57</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Hardcover</vt:lpstr>
      <vt:lpstr>Paraphrasing</vt:lpstr>
      <vt:lpstr>Why Paraphrase?</vt:lpstr>
      <vt:lpstr>Paraphrasing</vt:lpstr>
      <vt:lpstr>Paraphrasing</vt:lpstr>
      <vt:lpstr>A legitimate paraphrase: </vt:lpstr>
      <vt:lpstr>An acceptable summary: </vt:lpstr>
      <vt:lpstr>A plagiarized version: </vt:lpstr>
      <vt:lpstr>Paraphrasing</vt:lpstr>
      <vt:lpstr>Poor paraphrasing</vt:lpstr>
      <vt:lpstr>Paraphrasing</vt:lpstr>
      <vt:lpstr>Effective paraphrasing</vt:lpstr>
      <vt:lpstr>How to Paraphrase Method 1</vt:lpstr>
      <vt:lpstr>How to Paraphrase Method 2</vt:lpstr>
      <vt:lpstr>Paraphrase Exercise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Paraphrasing</dc:title>
  <dc:creator>Marie Pitson</dc:creator>
  <cp:lastModifiedBy>S P</cp:lastModifiedBy>
  <cp:revision>3</cp:revision>
  <dcterms:created xsi:type="dcterms:W3CDTF">2016-11-11T16:01:37Z</dcterms:created>
  <dcterms:modified xsi:type="dcterms:W3CDTF">2017-08-26T14:03:09Z</dcterms:modified>
</cp:coreProperties>
</file>