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4"/>
  </p:sldMasterIdLst>
  <p:sldIdLst>
    <p:sldId id="256" r:id="rId5"/>
    <p:sldId id="267" r:id="rId6"/>
    <p:sldId id="280" r:id="rId7"/>
    <p:sldId id="290" r:id="rId8"/>
    <p:sldId id="258" r:id="rId9"/>
    <p:sldId id="261" r:id="rId10"/>
    <p:sldId id="262" r:id="rId11"/>
    <p:sldId id="269" r:id="rId12"/>
    <p:sldId id="257" r:id="rId13"/>
    <p:sldId id="270" r:id="rId14"/>
    <p:sldId id="292" r:id="rId15"/>
    <p:sldId id="266" r:id="rId16"/>
    <p:sldId id="264" r:id="rId17"/>
    <p:sldId id="291"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8CA0CE-9E09-40C0-807D-4635FB7AD5AC}" v="14" dt="2022-03-27T00:40:55.136"/>
    <p1510:client id="{28547C7D-1903-81A9-9121-B97ACFF646FE}" v="27" dt="2022-03-27T09:05:29.381"/>
    <p1510:client id="{F8ECDACA-BDB7-91F0-FD20-8FD4C495C916}" v="313" dt="2022-03-27T08:53:30.7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8BB121-C8CF-4453-838B-32E47D4318B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2164CC4-7592-460D-A669-1149BB50506F}">
      <dgm:prSet/>
      <dgm:spPr/>
      <dgm:t>
        <a:bodyPr/>
        <a:lstStyle/>
        <a:p>
          <a:r>
            <a:rPr lang="en-GB"/>
            <a:t>Sender – this is the person who is the originator of the message</a:t>
          </a:r>
          <a:endParaRPr lang="en-US"/>
        </a:p>
      </dgm:t>
    </dgm:pt>
    <dgm:pt modelId="{1B8ED8E7-91D1-4AD6-88A9-EB9907552498}" type="parTrans" cxnId="{8DD6D80A-1943-474C-9093-0AA06E53FCAA}">
      <dgm:prSet/>
      <dgm:spPr/>
      <dgm:t>
        <a:bodyPr/>
        <a:lstStyle/>
        <a:p>
          <a:endParaRPr lang="en-US"/>
        </a:p>
      </dgm:t>
    </dgm:pt>
    <dgm:pt modelId="{C3FB4018-4E4C-4207-BA1A-87A2E08C0B85}" type="sibTrans" cxnId="{8DD6D80A-1943-474C-9093-0AA06E53FCAA}">
      <dgm:prSet/>
      <dgm:spPr/>
      <dgm:t>
        <a:bodyPr/>
        <a:lstStyle/>
        <a:p>
          <a:endParaRPr lang="en-US"/>
        </a:p>
      </dgm:t>
    </dgm:pt>
    <dgm:pt modelId="{51056768-6A6A-448C-808C-4B121E465931}">
      <dgm:prSet/>
      <dgm:spPr/>
      <dgm:t>
        <a:bodyPr/>
        <a:lstStyle/>
        <a:p>
          <a:r>
            <a:rPr lang="en-GB"/>
            <a:t>Encoder-  A crucial part of the communication process. It’s how you, the communicator, conveys information to your intended audience. This could be verbally face to face , over the phone, email or text message</a:t>
          </a:r>
          <a:endParaRPr lang="en-US"/>
        </a:p>
      </dgm:t>
    </dgm:pt>
    <dgm:pt modelId="{2F4B335B-9165-4F95-B5BC-9E25D2ABAA27}" type="parTrans" cxnId="{1F43CD15-4F66-4414-93AF-A46181C7B744}">
      <dgm:prSet/>
      <dgm:spPr/>
      <dgm:t>
        <a:bodyPr/>
        <a:lstStyle/>
        <a:p>
          <a:endParaRPr lang="en-US"/>
        </a:p>
      </dgm:t>
    </dgm:pt>
    <dgm:pt modelId="{CE00C3DE-218B-4AEE-9E84-CA30AB8FC5AE}" type="sibTrans" cxnId="{1F43CD15-4F66-4414-93AF-A46181C7B744}">
      <dgm:prSet/>
      <dgm:spPr/>
      <dgm:t>
        <a:bodyPr/>
        <a:lstStyle/>
        <a:p>
          <a:endParaRPr lang="en-US"/>
        </a:p>
      </dgm:t>
    </dgm:pt>
    <dgm:pt modelId="{7DB87B33-09FF-4075-B561-2541FE23D97E}">
      <dgm:prSet/>
      <dgm:spPr/>
      <dgm:t>
        <a:bodyPr/>
        <a:lstStyle/>
        <a:p>
          <a:r>
            <a:rPr lang="en-GB"/>
            <a:t>Decoder – the receiver interprets the information they’ve received for themselves in a way that they understand </a:t>
          </a:r>
          <a:endParaRPr lang="en-US"/>
        </a:p>
      </dgm:t>
    </dgm:pt>
    <dgm:pt modelId="{7E8BC822-34C8-423F-9F27-9C7649CEB072}" type="parTrans" cxnId="{39F01EE0-D850-460B-88F5-B6102092D9B3}">
      <dgm:prSet/>
      <dgm:spPr/>
      <dgm:t>
        <a:bodyPr/>
        <a:lstStyle/>
        <a:p>
          <a:endParaRPr lang="en-US"/>
        </a:p>
      </dgm:t>
    </dgm:pt>
    <dgm:pt modelId="{2360F8E7-2B6A-4232-904B-A02AB7FA1530}" type="sibTrans" cxnId="{39F01EE0-D850-460B-88F5-B6102092D9B3}">
      <dgm:prSet/>
      <dgm:spPr/>
      <dgm:t>
        <a:bodyPr/>
        <a:lstStyle/>
        <a:p>
          <a:endParaRPr lang="en-US"/>
        </a:p>
      </dgm:t>
    </dgm:pt>
    <dgm:pt modelId="{A728C704-D997-465C-979B-C9955F9B0B63}">
      <dgm:prSet/>
      <dgm:spPr/>
      <dgm:t>
        <a:bodyPr/>
        <a:lstStyle/>
        <a:p>
          <a:r>
            <a:rPr lang="en-GB"/>
            <a:t>Receiver – the destination of the message, the person who the sender intended this message for </a:t>
          </a:r>
          <a:endParaRPr lang="en-US"/>
        </a:p>
      </dgm:t>
    </dgm:pt>
    <dgm:pt modelId="{7128C99E-BE38-4215-92C8-A45B5028A0BC}" type="parTrans" cxnId="{B2DEB689-8A17-407F-BA9C-70AEE961B586}">
      <dgm:prSet/>
      <dgm:spPr/>
      <dgm:t>
        <a:bodyPr/>
        <a:lstStyle/>
        <a:p>
          <a:endParaRPr lang="en-US"/>
        </a:p>
      </dgm:t>
    </dgm:pt>
    <dgm:pt modelId="{F1E9094D-A672-4F1B-8E39-E884308B0C5A}" type="sibTrans" cxnId="{B2DEB689-8A17-407F-BA9C-70AEE961B586}">
      <dgm:prSet/>
      <dgm:spPr/>
      <dgm:t>
        <a:bodyPr/>
        <a:lstStyle/>
        <a:p>
          <a:endParaRPr lang="en-US"/>
        </a:p>
      </dgm:t>
    </dgm:pt>
    <dgm:pt modelId="{166CD359-9AAB-4DF3-8333-7C1F24B2B678}">
      <dgm:prSet/>
      <dgm:spPr/>
      <dgm:t>
        <a:bodyPr/>
        <a:lstStyle/>
        <a:p>
          <a:r>
            <a:rPr lang="en-GB"/>
            <a:t>Noise- when giving a message to someone it is important that you think of the location, you don’t want to be somewhere where it is too noisy because you want to ensure that the receiver can hear you clearly. However, if this message was being given over the phone you sometimes can get signal disturbance, so you want to make sure that you are somewhere where you have good signal</a:t>
          </a:r>
          <a:endParaRPr lang="en-US"/>
        </a:p>
      </dgm:t>
    </dgm:pt>
    <dgm:pt modelId="{CA2D3AD2-53C4-4FF5-A0D0-0FD0518A6ACE}" type="parTrans" cxnId="{BDFC3C45-C183-452D-9939-773A0F1F986B}">
      <dgm:prSet/>
      <dgm:spPr/>
      <dgm:t>
        <a:bodyPr/>
        <a:lstStyle/>
        <a:p>
          <a:endParaRPr lang="en-US"/>
        </a:p>
      </dgm:t>
    </dgm:pt>
    <dgm:pt modelId="{6B6F0493-21FA-4756-ADBC-447017FE03D7}" type="sibTrans" cxnId="{BDFC3C45-C183-452D-9939-773A0F1F986B}">
      <dgm:prSet/>
      <dgm:spPr/>
      <dgm:t>
        <a:bodyPr/>
        <a:lstStyle/>
        <a:p>
          <a:endParaRPr lang="en-US"/>
        </a:p>
      </dgm:t>
    </dgm:pt>
    <dgm:pt modelId="{9869976D-1036-4B14-894C-12AE09278356}" type="pres">
      <dgm:prSet presAssocID="{C48BB121-C8CF-4453-838B-32E47D4318B8}" presName="outerComposite" presStyleCnt="0">
        <dgm:presLayoutVars>
          <dgm:chMax val="5"/>
          <dgm:dir/>
          <dgm:resizeHandles val="exact"/>
        </dgm:presLayoutVars>
      </dgm:prSet>
      <dgm:spPr/>
    </dgm:pt>
    <dgm:pt modelId="{1266D163-2C62-4937-9D08-58BDA824C9C2}" type="pres">
      <dgm:prSet presAssocID="{C48BB121-C8CF-4453-838B-32E47D4318B8}" presName="dummyMaxCanvas" presStyleCnt="0">
        <dgm:presLayoutVars/>
      </dgm:prSet>
      <dgm:spPr/>
    </dgm:pt>
    <dgm:pt modelId="{40CC8372-EA37-4C31-9C02-BF5D682AD65B}" type="pres">
      <dgm:prSet presAssocID="{C48BB121-C8CF-4453-838B-32E47D4318B8}" presName="FiveNodes_1" presStyleLbl="node1" presStyleIdx="0" presStyleCnt="5">
        <dgm:presLayoutVars>
          <dgm:bulletEnabled val="1"/>
        </dgm:presLayoutVars>
      </dgm:prSet>
      <dgm:spPr/>
    </dgm:pt>
    <dgm:pt modelId="{CA9A8997-7450-47E1-97A3-C9FC399C81BF}" type="pres">
      <dgm:prSet presAssocID="{C48BB121-C8CF-4453-838B-32E47D4318B8}" presName="FiveNodes_2" presStyleLbl="node1" presStyleIdx="1" presStyleCnt="5">
        <dgm:presLayoutVars>
          <dgm:bulletEnabled val="1"/>
        </dgm:presLayoutVars>
      </dgm:prSet>
      <dgm:spPr/>
    </dgm:pt>
    <dgm:pt modelId="{7E31FFFA-CB2F-40A8-ACA0-1F62A5C1C9BE}" type="pres">
      <dgm:prSet presAssocID="{C48BB121-C8CF-4453-838B-32E47D4318B8}" presName="FiveNodes_3" presStyleLbl="node1" presStyleIdx="2" presStyleCnt="5">
        <dgm:presLayoutVars>
          <dgm:bulletEnabled val="1"/>
        </dgm:presLayoutVars>
      </dgm:prSet>
      <dgm:spPr/>
    </dgm:pt>
    <dgm:pt modelId="{FE11000D-B5EF-4C9E-82BE-0983A2044ACA}" type="pres">
      <dgm:prSet presAssocID="{C48BB121-C8CF-4453-838B-32E47D4318B8}" presName="FiveNodes_4" presStyleLbl="node1" presStyleIdx="3" presStyleCnt="5">
        <dgm:presLayoutVars>
          <dgm:bulletEnabled val="1"/>
        </dgm:presLayoutVars>
      </dgm:prSet>
      <dgm:spPr/>
    </dgm:pt>
    <dgm:pt modelId="{BE306F4F-4CDE-45F0-A25E-667B525337FD}" type="pres">
      <dgm:prSet presAssocID="{C48BB121-C8CF-4453-838B-32E47D4318B8}" presName="FiveNodes_5" presStyleLbl="node1" presStyleIdx="4" presStyleCnt="5">
        <dgm:presLayoutVars>
          <dgm:bulletEnabled val="1"/>
        </dgm:presLayoutVars>
      </dgm:prSet>
      <dgm:spPr/>
    </dgm:pt>
    <dgm:pt modelId="{AFA70F53-C251-4370-A9F4-AE0803D56DC1}" type="pres">
      <dgm:prSet presAssocID="{C48BB121-C8CF-4453-838B-32E47D4318B8}" presName="FiveConn_1-2" presStyleLbl="fgAccFollowNode1" presStyleIdx="0" presStyleCnt="4">
        <dgm:presLayoutVars>
          <dgm:bulletEnabled val="1"/>
        </dgm:presLayoutVars>
      </dgm:prSet>
      <dgm:spPr/>
    </dgm:pt>
    <dgm:pt modelId="{9FF0486D-4ABF-475E-8018-73D3BFCC19BF}" type="pres">
      <dgm:prSet presAssocID="{C48BB121-C8CF-4453-838B-32E47D4318B8}" presName="FiveConn_2-3" presStyleLbl="fgAccFollowNode1" presStyleIdx="1" presStyleCnt="4">
        <dgm:presLayoutVars>
          <dgm:bulletEnabled val="1"/>
        </dgm:presLayoutVars>
      </dgm:prSet>
      <dgm:spPr/>
    </dgm:pt>
    <dgm:pt modelId="{24AB8BF7-48B0-4FD3-B514-342AAF255192}" type="pres">
      <dgm:prSet presAssocID="{C48BB121-C8CF-4453-838B-32E47D4318B8}" presName="FiveConn_3-4" presStyleLbl="fgAccFollowNode1" presStyleIdx="2" presStyleCnt="4">
        <dgm:presLayoutVars>
          <dgm:bulletEnabled val="1"/>
        </dgm:presLayoutVars>
      </dgm:prSet>
      <dgm:spPr/>
    </dgm:pt>
    <dgm:pt modelId="{BA3283ED-507E-4ECA-AB97-E008A3CEC4C0}" type="pres">
      <dgm:prSet presAssocID="{C48BB121-C8CF-4453-838B-32E47D4318B8}" presName="FiveConn_4-5" presStyleLbl="fgAccFollowNode1" presStyleIdx="3" presStyleCnt="4">
        <dgm:presLayoutVars>
          <dgm:bulletEnabled val="1"/>
        </dgm:presLayoutVars>
      </dgm:prSet>
      <dgm:spPr/>
    </dgm:pt>
    <dgm:pt modelId="{E857187F-8973-4773-9713-AC0D3EA561FE}" type="pres">
      <dgm:prSet presAssocID="{C48BB121-C8CF-4453-838B-32E47D4318B8}" presName="FiveNodes_1_text" presStyleLbl="node1" presStyleIdx="4" presStyleCnt="5">
        <dgm:presLayoutVars>
          <dgm:bulletEnabled val="1"/>
        </dgm:presLayoutVars>
      </dgm:prSet>
      <dgm:spPr/>
    </dgm:pt>
    <dgm:pt modelId="{3C8790DF-82BC-483F-ACE5-1763BC64D9F0}" type="pres">
      <dgm:prSet presAssocID="{C48BB121-C8CF-4453-838B-32E47D4318B8}" presName="FiveNodes_2_text" presStyleLbl="node1" presStyleIdx="4" presStyleCnt="5">
        <dgm:presLayoutVars>
          <dgm:bulletEnabled val="1"/>
        </dgm:presLayoutVars>
      </dgm:prSet>
      <dgm:spPr/>
    </dgm:pt>
    <dgm:pt modelId="{DDCC9097-0D36-43D3-9EDE-C2B74158618F}" type="pres">
      <dgm:prSet presAssocID="{C48BB121-C8CF-4453-838B-32E47D4318B8}" presName="FiveNodes_3_text" presStyleLbl="node1" presStyleIdx="4" presStyleCnt="5">
        <dgm:presLayoutVars>
          <dgm:bulletEnabled val="1"/>
        </dgm:presLayoutVars>
      </dgm:prSet>
      <dgm:spPr/>
    </dgm:pt>
    <dgm:pt modelId="{9B3DF677-8B64-44F3-84E6-A93E05BD7176}" type="pres">
      <dgm:prSet presAssocID="{C48BB121-C8CF-4453-838B-32E47D4318B8}" presName="FiveNodes_4_text" presStyleLbl="node1" presStyleIdx="4" presStyleCnt="5">
        <dgm:presLayoutVars>
          <dgm:bulletEnabled val="1"/>
        </dgm:presLayoutVars>
      </dgm:prSet>
      <dgm:spPr/>
    </dgm:pt>
    <dgm:pt modelId="{6400A455-7A65-4EDA-8A53-0B5DA7EA3355}" type="pres">
      <dgm:prSet presAssocID="{C48BB121-C8CF-4453-838B-32E47D4318B8}" presName="FiveNodes_5_text" presStyleLbl="node1" presStyleIdx="4" presStyleCnt="5">
        <dgm:presLayoutVars>
          <dgm:bulletEnabled val="1"/>
        </dgm:presLayoutVars>
      </dgm:prSet>
      <dgm:spPr/>
    </dgm:pt>
  </dgm:ptLst>
  <dgm:cxnLst>
    <dgm:cxn modelId="{8DD6D80A-1943-474C-9093-0AA06E53FCAA}" srcId="{C48BB121-C8CF-4453-838B-32E47D4318B8}" destId="{92164CC4-7592-460D-A669-1149BB50506F}" srcOrd="0" destOrd="0" parTransId="{1B8ED8E7-91D1-4AD6-88A9-EB9907552498}" sibTransId="{C3FB4018-4E4C-4207-BA1A-87A2E08C0B85}"/>
    <dgm:cxn modelId="{1F43CD15-4F66-4414-93AF-A46181C7B744}" srcId="{C48BB121-C8CF-4453-838B-32E47D4318B8}" destId="{51056768-6A6A-448C-808C-4B121E465931}" srcOrd="1" destOrd="0" parTransId="{2F4B335B-9165-4F95-B5BC-9E25D2ABAA27}" sibTransId="{CE00C3DE-218B-4AEE-9E84-CA30AB8FC5AE}"/>
    <dgm:cxn modelId="{41DDD115-7910-4F9E-9465-E447C2611302}" type="presOf" srcId="{51056768-6A6A-448C-808C-4B121E465931}" destId="{3C8790DF-82BC-483F-ACE5-1763BC64D9F0}" srcOrd="1" destOrd="0" presId="urn:microsoft.com/office/officeart/2005/8/layout/vProcess5"/>
    <dgm:cxn modelId="{78205C32-9B27-4C89-8CE2-6968D57EED18}" type="presOf" srcId="{A728C704-D997-465C-979B-C9955F9B0B63}" destId="{9B3DF677-8B64-44F3-84E6-A93E05BD7176}" srcOrd="1" destOrd="0" presId="urn:microsoft.com/office/officeart/2005/8/layout/vProcess5"/>
    <dgm:cxn modelId="{E810EE32-8562-44D2-A00B-BF3F650DDB2F}" type="presOf" srcId="{166CD359-9AAB-4DF3-8333-7C1F24B2B678}" destId="{BE306F4F-4CDE-45F0-A25E-667B525337FD}" srcOrd="0" destOrd="0" presId="urn:microsoft.com/office/officeart/2005/8/layout/vProcess5"/>
    <dgm:cxn modelId="{41D2DF60-5AD4-4F5E-B95A-F7DB671182B7}" type="presOf" srcId="{C48BB121-C8CF-4453-838B-32E47D4318B8}" destId="{9869976D-1036-4B14-894C-12AE09278356}" srcOrd="0" destOrd="0" presId="urn:microsoft.com/office/officeart/2005/8/layout/vProcess5"/>
    <dgm:cxn modelId="{BDFC3C45-C183-452D-9939-773A0F1F986B}" srcId="{C48BB121-C8CF-4453-838B-32E47D4318B8}" destId="{166CD359-9AAB-4DF3-8333-7C1F24B2B678}" srcOrd="4" destOrd="0" parTransId="{CA2D3AD2-53C4-4FF5-A0D0-0FD0518A6ACE}" sibTransId="{6B6F0493-21FA-4756-ADBC-447017FE03D7}"/>
    <dgm:cxn modelId="{B3FC1E6A-B746-4122-9D60-CFC281295E01}" type="presOf" srcId="{51056768-6A6A-448C-808C-4B121E465931}" destId="{CA9A8997-7450-47E1-97A3-C9FC399C81BF}" srcOrd="0" destOrd="0" presId="urn:microsoft.com/office/officeart/2005/8/layout/vProcess5"/>
    <dgm:cxn modelId="{EA34D050-7258-4079-9CD5-42C96FCD2152}" type="presOf" srcId="{7DB87B33-09FF-4075-B561-2541FE23D97E}" destId="{DDCC9097-0D36-43D3-9EDE-C2B74158618F}" srcOrd="1" destOrd="0" presId="urn:microsoft.com/office/officeart/2005/8/layout/vProcess5"/>
    <dgm:cxn modelId="{58702659-04B1-4F07-9183-151E5A236668}" type="presOf" srcId="{2360F8E7-2B6A-4232-904B-A02AB7FA1530}" destId="{24AB8BF7-48B0-4FD3-B514-342AAF255192}" srcOrd="0" destOrd="0" presId="urn:microsoft.com/office/officeart/2005/8/layout/vProcess5"/>
    <dgm:cxn modelId="{B2DEB689-8A17-407F-BA9C-70AEE961B586}" srcId="{C48BB121-C8CF-4453-838B-32E47D4318B8}" destId="{A728C704-D997-465C-979B-C9955F9B0B63}" srcOrd="3" destOrd="0" parTransId="{7128C99E-BE38-4215-92C8-A45B5028A0BC}" sibTransId="{F1E9094D-A672-4F1B-8E39-E884308B0C5A}"/>
    <dgm:cxn modelId="{BA1653A9-0AFC-4DC0-ABFC-03400D2540BC}" type="presOf" srcId="{92164CC4-7592-460D-A669-1149BB50506F}" destId="{E857187F-8973-4773-9713-AC0D3EA561FE}" srcOrd="1" destOrd="0" presId="urn:microsoft.com/office/officeart/2005/8/layout/vProcess5"/>
    <dgm:cxn modelId="{F8248EB1-DB14-40EF-AE4A-947824EDB7B2}" type="presOf" srcId="{A728C704-D997-465C-979B-C9955F9B0B63}" destId="{FE11000D-B5EF-4C9E-82BE-0983A2044ACA}" srcOrd="0" destOrd="0" presId="urn:microsoft.com/office/officeart/2005/8/layout/vProcess5"/>
    <dgm:cxn modelId="{9330F4B4-D9B1-4BC3-8306-606F6DEAA187}" type="presOf" srcId="{CE00C3DE-218B-4AEE-9E84-CA30AB8FC5AE}" destId="{9FF0486D-4ABF-475E-8018-73D3BFCC19BF}" srcOrd="0" destOrd="0" presId="urn:microsoft.com/office/officeart/2005/8/layout/vProcess5"/>
    <dgm:cxn modelId="{529ECFB8-2559-46C1-9724-4F6CAAFCC2BC}" type="presOf" srcId="{166CD359-9AAB-4DF3-8333-7C1F24B2B678}" destId="{6400A455-7A65-4EDA-8A53-0B5DA7EA3355}" srcOrd="1" destOrd="0" presId="urn:microsoft.com/office/officeart/2005/8/layout/vProcess5"/>
    <dgm:cxn modelId="{21F2B7BC-0E3B-4860-A2C4-C6276AB2FB77}" type="presOf" srcId="{92164CC4-7592-460D-A669-1149BB50506F}" destId="{40CC8372-EA37-4C31-9C02-BF5D682AD65B}" srcOrd="0" destOrd="0" presId="urn:microsoft.com/office/officeart/2005/8/layout/vProcess5"/>
    <dgm:cxn modelId="{982AF0BE-792E-447D-AA59-D93F8260433C}" type="presOf" srcId="{C3FB4018-4E4C-4207-BA1A-87A2E08C0B85}" destId="{AFA70F53-C251-4370-A9F4-AE0803D56DC1}" srcOrd="0" destOrd="0" presId="urn:microsoft.com/office/officeart/2005/8/layout/vProcess5"/>
    <dgm:cxn modelId="{A1B165DA-45AB-432B-BFCE-96FD206E1414}" type="presOf" srcId="{7DB87B33-09FF-4075-B561-2541FE23D97E}" destId="{7E31FFFA-CB2F-40A8-ACA0-1F62A5C1C9BE}" srcOrd="0" destOrd="0" presId="urn:microsoft.com/office/officeart/2005/8/layout/vProcess5"/>
    <dgm:cxn modelId="{39F01EE0-D850-460B-88F5-B6102092D9B3}" srcId="{C48BB121-C8CF-4453-838B-32E47D4318B8}" destId="{7DB87B33-09FF-4075-B561-2541FE23D97E}" srcOrd="2" destOrd="0" parTransId="{7E8BC822-34C8-423F-9F27-9C7649CEB072}" sibTransId="{2360F8E7-2B6A-4232-904B-A02AB7FA1530}"/>
    <dgm:cxn modelId="{D6D255E0-8FCE-4915-8B8E-15741718CB56}" type="presOf" srcId="{F1E9094D-A672-4F1B-8E39-E884308B0C5A}" destId="{BA3283ED-507E-4ECA-AB97-E008A3CEC4C0}" srcOrd="0" destOrd="0" presId="urn:microsoft.com/office/officeart/2005/8/layout/vProcess5"/>
    <dgm:cxn modelId="{60464DBE-DB3B-4A80-BDB1-E4D282FFBAC4}" type="presParOf" srcId="{9869976D-1036-4B14-894C-12AE09278356}" destId="{1266D163-2C62-4937-9D08-58BDA824C9C2}" srcOrd="0" destOrd="0" presId="urn:microsoft.com/office/officeart/2005/8/layout/vProcess5"/>
    <dgm:cxn modelId="{56D79A84-A5F8-4330-8E31-9DD05429A2E0}" type="presParOf" srcId="{9869976D-1036-4B14-894C-12AE09278356}" destId="{40CC8372-EA37-4C31-9C02-BF5D682AD65B}" srcOrd="1" destOrd="0" presId="urn:microsoft.com/office/officeart/2005/8/layout/vProcess5"/>
    <dgm:cxn modelId="{78E2E139-FD5D-4857-90CD-6B6603FFDE54}" type="presParOf" srcId="{9869976D-1036-4B14-894C-12AE09278356}" destId="{CA9A8997-7450-47E1-97A3-C9FC399C81BF}" srcOrd="2" destOrd="0" presId="urn:microsoft.com/office/officeart/2005/8/layout/vProcess5"/>
    <dgm:cxn modelId="{66BA9E56-1D3C-49AE-B2E6-2EB6A077895A}" type="presParOf" srcId="{9869976D-1036-4B14-894C-12AE09278356}" destId="{7E31FFFA-CB2F-40A8-ACA0-1F62A5C1C9BE}" srcOrd="3" destOrd="0" presId="urn:microsoft.com/office/officeart/2005/8/layout/vProcess5"/>
    <dgm:cxn modelId="{33CCFF99-BE4B-402A-8666-489A57B8FBA5}" type="presParOf" srcId="{9869976D-1036-4B14-894C-12AE09278356}" destId="{FE11000D-B5EF-4C9E-82BE-0983A2044ACA}" srcOrd="4" destOrd="0" presId="urn:microsoft.com/office/officeart/2005/8/layout/vProcess5"/>
    <dgm:cxn modelId="{014ABFC5-0F70-4EE5-A325-2EA6BF297F77}" type="presParOf" srcId="{9869976D-1036-4B14-894C-12AE09278356}" destId="{BE306F4F-4CDE-45F0-A25E-667B525337FD}" srcOrd="5" destOrd="0" presId="urn:microsoft.com/office/officeart/2005/8/layout/vProcess5"/>
    <dgm:cxn modelId="{43A121FE-469F-4C66-8914-3BD5C92595AA}" type="presParOf" srcId="{9869976D-1036-4B14-894C-12AE09278356}" destId="{AFA70F53-C251-4370-A9F4-AE0803D56DC1}" srcOrd="6" destOrd="0" presId="urn:microsoft.com/office/officeart/2005/8/layout/vProcess5"/>
    <dgm:cxn modelId="{7AD6F6CD-9322-4AE0-A6F9-A6411A3DA2F6}" type="presParOf" srcId="{9869976D-1036-4B14-894C-12AE09278356}" destId="{9FF0486D-4ABF-475E-8018-73D3BFCC19BF}" srcOrd="7" destOrd="0" presId="urn:microsoft.com/office/officeart/2005/8/layout/vProcess5"/>
    <dgm:cxn modelId="{D7562F63-1590-4C44-9BD1-ED0789500830}" type="presParOf" srcId="{9869976D-1036-4B14-894C-12AE09278356}" destId="{24AB8BF7-48B0-4FD3-B514-342AAF255192}" srcOrd="8" destOrd="0" presId="urn:microsoft.com/office/officeart/2005/8/layout/vProcess5"/>
    <dgm:cxn modelId="{E55DF641-30F1-4DD4-B373-0C63B02AB4D9}" type="presParOf" srcId="{9869976D-1036-4B14-894C-12AE09278356}" destId="{BA3283ED-507E-4ECA-AB97-E008A3CEC4C0}" srcOrd="9" destOrd="0" presId="urn:microsoft.com/office/officeart/2005/8/layout/vProcess5"/>
    <dgm:cxn modelId="{5FD1C66A-72E1-432A-9BB3-2C0E7FF14E39}" type="presParOf" srcId="{9869976D-1036-4B14-894C-12AE09278356}" destId="{E857187F-8973-4773-9713-AC0D3EA561FE}" srcOrd="10" destOrd="0" presId="urn:microsoft.com/office/officeart/2005/8/layout/vProcess5"/>
    <dgm:cxn modelId="{27258169-8BBA-4491-BB96-364E3B9BCAEC}" type="presParOf" srcId="{9869976D-1036-4B14-894C-12AE09278356}" destId="{3C8790DF-82BC-483F-ACE5-1763BC64D9F0}" srcOrd="11" destOrd="0" presId="urn:microsoft.com/office/officeart/2005/8/layout/vProcess5"/>
    <dgm:cxn modelId="{D0B22A11-A39C-40F4-A150-7E2024608160}" type="presParOf" srcId="{9869976D-1036-4B14-894C-12AE09278356}" destId="{DDCC9097-0D36-43D3-9EDE-C2B74158618F}" srcOrd="12" destOrd="0" presId="urn:microsoft.com/office/officeart/2005/8/layout/vProcess5"/>
    <dgm:cxn modelId="{AEC52052-BB83-415F-BABB-9361B6519EC4}" type="presParOf" srcId="{9869976D-1036-4B14-894C-12AE09278356}" destId="{9B3DF677-8B64-44F3-84E6-A93E05BD7176}" srcOrd="13" destOrd="0" presId="urn:microsoft.com/office/officeart/2005/8/layout/vProcess5"/>
    <dgm:cxn modelId="{0666FC90-84DE-4B7A-B807-885A330BD561}" type="presParOf" srcId="{9869976D-1036-4B14-894C-12AE09278356}" destId="{6400A455-7A65-4EDA-8A53-0B5DA7EA3355}"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5743771-A481-464B-BF80-C4B168C34FEE}" type="doc">
      <dgm:prSet loTypeId="urn:microsoft.com/office/officeart/2018/2/layout/IconCircle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0B4B1C2-212B-426E-B4EA-80A9C0D003E7}">
      <dgm:prSet/>
      <dgm:spPr/>
      <dgm:t>
        <a:bodyPr/>
        <a:lstStyle/>
        <a:p>
          <a:pPr>
            <a:lnSpc>
              <a:spcPct val="100000"/>
            </a:lnSpc>
          </a:pPr>
          <a:r>
            <a:rPr lang="en-GB"/>
            <a:t>When giving information to families of the children, it is good to think about the tone of voice you are using when telling them certain things. For example, if you are explaining treatment talk loud and clearly so that they understand what you are saying, avoid using slang word or shortcuts when delivering this piece of information</a:t>
          </a:r>
          <a:endParaRPr lang="en-US"/>
        </a:p>
      </dgm:t>
    </dgm:pt>
    <dgm:pt modelId="{680A4FD5-1256-4727-B1F8-7DB39FA92BB6}" type="parTrans" cxnId="{8FCE325D-9FD8-4971-9BF8-B539D2D35EBF}">
      <dgm:prSet/>
      <dgm:spPr/>
      <dgm:t>
        <a:bodyPr/>
        <a:lstStyle/>
        <a:p>
          <a:endParaRPr lang="en-US"/>
        </a:p>
      </dgm:t>
    </dgm:pt>
    <dgm:pt modelId="{29717170-ECBB-43F2-B34B-DD5473773913}" type="sibTrans" cxnId="{8FCE325D-9FD8-4971-9BF8-B539D2D35EBF}">
      <dgm:prSet/>
      <dgm:spPr/>
      <dgm:t>
        <a:bodyPr/>
        <a:lstStyle/>
        <a:p>
          <a:pPr>
            <a:lnSpc>
              <a:spcPct val="100000"/>
            </a:lnSpc>
          </a:pPr>
          <a:endParaRPr lang="en-US"/>
        </a:p>
      </dgm:t>
    </dgm:pt>
    <dgm:pt modelId="{4BA9C0FB-DF47-489F-A5C9-9445D4DB73EB}">
      <dgm:prSet/>
      <dgm:spPr/>
      <dgm:t>
        <a:bodyPr/>
        <a:lstStyle/>
        <a:p>
          <a:pPr>
            <a:lnSpc>
              <a:spcPct val="100000"/>
            </a:lnSpc>
          </a:pPr>
          <a:r>
            <a:rPr lang="en-GB"/>
            <a:t>Secondly ensure that you are aware of your surrounding each conversation you have with the families need to be confidential so it is important that you don’t deliver these messages in the corridor or waiting room where others could hear</a:t>
          </a:r>
          <a:endParaRPr lang="en-US"/>
        </a:p>
      </dgm:t>
    </dgm:pt>
    <dgm:pt modelId="{B2F3FFE7-AAF4-46F6-B8A4-864476FB6218}" type="parTrans" cxnId="{26F13628-9DFF-4C36-9AC6-556E00434A43}">
      <dgm:prSet/>
      <dgm:spPr/>
      <dgm:t>
        <a:bodyPr/>
        <a:lstStyle/>
        <a:p>
          <a:endParaRPr lang="en-US"/>
        </a:p>
      </dgm:t>
    </dgm:pt>
    <dgm:pt modelId="{9C05D8C9-0927-4BDE-9309-7955C43820CE}" type="sibTrans" cxnId="{26F13628-9DFF-4C36-9AC6-556E00434A43}">
      <dgm:prSet/>
      <dgm:spPr/>
      <dgm:t>
        <a:bodyPr/>
        <a:lstStyle/>
        <a:p>
          <a:pPr>
            <a:lnSpc>
              <a:spcPct val="100000"/>
            </a:lnSpc>
          </a:pPr>
          <a:endParaRPr lang="en-US"/>
        </a:p>
      </dgm:t>
    </dgm:pt>
    <dgm:pt modelId="{3485CD0F-4051-475C-B65E-401EE07217D3}">
      <dgm:prSet/>
      <dgm:spPr/>
      <dgm:t>
        <a:bodyPr/>
        <a:lstStyle/>
        <a:p>
          <a:pPr>
            <a:lnSpc>
              <a:spcPct val="100000"/>
            </a:lnSpc>
          </a:pPr>
          <a:r>
            <a:rPr lang="en-GB"/>
            <a:t>Give the receiver time to process everything you say, respect that not everyone you come across will speak the same language as you where necessary get a translator and be patient </a:t>
          </a:r>
          <a:endParaRPr lang="en-US"/>
        </a:p>
      </dgm:t>
    </dgm:pt>
    <dgm:pt modelId="{8BB02DFD-B40D-45A5-A192-BCAFEB559CBA}" type="parTrans" cxnId="{311F9730-4D83-4CC7-95CA-534289D17CFA}">
      <dgm:prSet/>
      <dgm:spPr/>
      <dgm:t>
        <a:bodyPr/>
        <a:lstStyle/>
        <a:p>
          <a:endParaRPr lang="en-US"/>
        </a:p>
      </dgm:t>
    </dgm:pt>
    <dgm:pt modelId="{D259117E-C1A2-46B8-A222-EC15F7831413}" type="sibTrans" cxnId="{311F9730-4D83-4CC7-95CA-534289D17CFA}">
      <dgm:prSet/>
      <dgm:spPr/>
      <dgm:t>
        <a:bodyPr/>
        <a:lstStyle/>
        <a:p>
          <a:endParaRPr lang="en-US"/>
        </a:p>
      </dgm:t>
    </dgm:pt>
    <dgm:pt modelId="{7C077AE0-F143-4BBA-892B-030CDAFD35A7}" type="pres">
      <dgm:prSet presAssocID="{A5743771-A481-464B-BF80-C4B168C34FEE}" presName="root" presStyleCnt="0">
        <dgm:presLayoutVars>
          <dgm:dir/>
          <dgm:resizeHandles val="exact"/>
        </dgm:presLayoutVars>
      </dgm:prSet>
      <dgm:spPr/>
    </dgm:pt>
    <dgm:pt modelId="{4B40EEAA-9796-41B2-9E04-CF659B85D9BB}" type="pres">
      <dgm:prSet presAssocID="{A5743771-A481-464B-BF80-C4B168C34FEE}" presName="container" presStyleCnt="0">
        <dgm:presLayoutVars>
          <dgm:dir/>
          <dgm:resizeHandles val="exact"/>
        </dgm:presLayoutVars>
      </dgm:prSet>
      <dgm:spPr/>
    </dgm:pt>
    <dgm:pt modelId="{AE12C8B4-A28C-49E1-BAAA-785CD2D8D4AB}" type="pres">
      <dgm:prSet presAssocID="{80B4B1C2-212B-426E-B4EA-80A9C0D003E7}" presName="compNode" presStyleCnt="0"/>
      <dgm:spPr/>
    </dgm:pt>
    <dgm:pt modelId="{D3A0ED81-C09B-4055-B422-D5048D54FDC8}" type="pres">
      <dgm:prSet presAssocID="{80B4B1C2-212B-426E-B4EA-80A9C0D003E7}" presName="iconBgRect" presStyleLbl="bgShp" presStyleIdx="0" presStyleCnt="3"/>
      <dgm:spPr/>
    </dgm:pt>
    <dgm:pt modelId="{68C7A673-A031-4164-A59B-38F0DA8D1861}" type="pres">
      <dgm:prSet presAssocID="{80B4B1C2-212B-426E-B4EA-80A9C0D003E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eaf"/>
        </a:ext>
      </dgm:extLst>
    </dgm:pt>
    <dgm:pt modelId="{B948B8BA-3940-41D0-9B0D-9C25C6E22604}" type="pres">
      <dgm:prSet presAssocID="{80B4B1C2-212B-426E-B4EA-80A9C0D003E7}" presName="spaceRect" presStyleCnt="0"/>
      <dgm:spPr/>
    </dgm:pt>
    <dgm:pt modelId="{C0B8186C-B109-4A1F-8316-F38CD0750F59}" type="pres">
      <dgm:prSet presAssocID="{80B4B1C2-212B-426E-B4EA-80A9C0D003E7}" presName="textRect" presStyleLbl="revTx" presStyleIdx="0" presStyleCnt="3">
        <dgm:presLayoutVars>
          <dgm:chMax val="1"/>
          <dgm:chPref val="1"/>
        </dgm:presLayoutVars>
      </dgm:prSet>
      <dgm:spPr/>
    </dgm:pt>
    <dgm:pt modelId="{4D7B043F-CDF9-479C-965B-4CBD65FB8991}" type="pres">
      <dgm:prSet presAssocID="{29717170-ECBB-43F2-B34B-DD5473773913}" presName="sibTrans" presStyleLbl="sibTrans2D1" presStyleIdx="0" presStyleCnt="0"/>
      <dgm:spPr/>
    </dgm:pt>
    <dgm:pt modelId="{C1870495-E3F8-4740-854A-437EF912F598}" type="pres">
      <dgm:prSet presAssocID="{4BA9C0FB-DF47-489F-A5C9-9445D4DB73EB}" presName="compNode" presStyleCnt="0"/>
      <dgm:spPr/>
    </dgm:pt>
    <dgm:pt modelId="{1C044BFF-6DFC-4E06-8232-7A918404E249}" type="pres">
      <dgm:prSet presAssocID="{4BA9C0FB-DF47-489F-A5C9-9445D4DB73EB}" presName="iconBgRect" presStyleLbl="bgShp" presStyleIdx="1" presStyleCnt="3"/>
      <dgm:spPr/>
    </dgm:pt>
    <dgm:pt modelId="{D658C016-F0D0-411C-B573-519A462A5B9A}" type="pres">
      <dgm:prSet presAssocID="{4BA9C0FB-DF47-489F-A5C9-9445D4DB73E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ard Room"/>
        </a:ext>
      </dgm:extLst>
    </dgm:pt>
    <dgm:pt modelId="{3C6A892F-9560-4D79-93B8-C152EB7874C8}" type="pres">
      <dgm:prSet presAssocID="{4BA9C0FB-DF47-489F-A5C9-9445D4DB73EB}" presName="spaceRect" presStyleCnt="0"/>
      <dgm:spPr/>
    </dgm:pt>
    <dgm:pt modelId="{0139405E-ECC7-4A9A-B486-DA0F24C3BCCF}" type="pres">
      <dgm:prSet presAssocID="{4BA9C0FB-DF47-489F-A5C9-9445D4DB73EB}" presName="textRect" presStyleLbl="revTx" presStyleIdx="1" presStyleCnt="3">
        <dgm:presLayoutVars>
          <dgm:chMax val="1"/>
          <dgm:chPref val="1"/>
        </dgm:presLayoutVars>
      </dgm:prSet>
      <dgm:spPr/>
    </dgm:pt>
    <dgm:pt modelId="{50D1474D-C1C4-4CF9-905B-B6D1B8B15587}" type="pres">
      <dgm:prSet presAssocID="{9C05D8C9-0927-4BDE-9309-7955C43820CE}" presName="sibTrans" presStyleLbl="sibTrans2D1" presStyleIdx="0" presStyleCnt="0"/>
      <dgm:spPr/>
    </dgm:pt>
    <dgm:pt modelId="{FE423080-F878-4A7C-A941-4A59CED4E33C}" type="pres">
      <dgm:prSet presAssocID="{3485CD0F-4051-475C-B65E-401EE07217D3}" presName="compNode" presStyleCnt="0"/>
      <dgm:spPr/>
    </dgm:pt>
    <dgm:pt modelId="{732392D8-66FA-440A-866D-1877BF10A930}" type="pres">
      <dgm:prSet presAssocID="{3485CD0F-4051-475C-B65E-401EE07217D3}" presName="iconBgRect" presStyleLbl="bgShp" presStyleIdx="2" presStyleCnt="3"/>
      <dgm:spPr/>
    </dgm:pt>
    <dgm:pt modelId="{30894BB2-04A0-4381-95C9-7119872024A2}" type="pres">
      <dgm:prSet presAssocID="{3485CD0F-4051-475C-B65E-401EE07217D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Tongue"/>
        </a:ext>
      </dgm:extLst>
    </dgm:pt>
    <dgm:pt modelId="{DF0B1900-73AF-4865-A16E-4A03E06FB515}" type="pres">
      <dgm:prSet presAssocID="{3485CD0F-4051-475C-B65E-401EE07217D3}" presName="spaceRect" presStyleCnt="0"/>
      <dgm:spPr/>
    </dgm:pt>
    <dgm:pt modelId="{569448B1-2C1A-4125-A1D8-995997DFE4F9}" type="pres">
      <dgm:prSet presAssocID="{3485CD0F-4051-475C-B65E-401EE07217D3}" presName="textRect" presStyleLbl="revTx" presStyleIdx="2" presStyleCnt="3">
        <dgm:presLayoutVars>
          <dgm:chMax val="1"/>
          <dgm:chPref val="1"/>
        </dgm:presLayoutVars>
      </dgm:prSet>
      <dgm:spPr/>
    </dgm:pt>
  </dgm:ptLst>
  <dgm:cxnLst>
    <dgm:cxn modelId="{DB0FD10A-87ED-45FD-8AFD-EC3F3ECA7ACE}" type="presOf" srcId="{29717170-ECBB-43F2-B34B-DD5473773913}" destId="{4D7B043F-CDF9-479C-965B-4CBD65FB8991}" srcOrd="0" destOrd="0" presId="urn:microsoft.com/office/officeart/2018/2/layout/IconCircleList"/>
    <dgm:cxn modelId="{D9BBC524-0CF7-40EC-ABCE-1203A02C3907}" type="presOf" srcId="{9C05D8C9-0927-4BDE-9309-7955C43820CE}" destId="{50D1474D-C1C4-4CF9-905B-B6D1B8B15587}" srcOrd="0" destOrd="0" presId="urn:microsoft.com/office/officeart/2018/2/layout/IconCircleList"/>
    <dgm:cxn modelId="{26F13628-9DFF-4C36-9AC6-556E00434A43}" srcId="{A5743771-A481-464B-BF80-C4B168C34FEE}" destId="{4BA9C0FB-DF47-489F-A5C9-9445D4DB73EB}" srcOrd="1" destOrd="0" parTransId="{B2F3FFE7-AAF4-46F6-B8A4-864476FB6218}" sibTransId="{9C05D8C9-0927-4BDE-9309-7955C43820CE}"/>
    <dgm:cxn modelId="{00B1762D-7D7B-41DE-A3D4-64BE343F8769}" type="presOf" srcId="{A5743771-A481-464B-BF80-C4B168C34FEE}" destId="{7C077AE0-F143-4BBA-892B-030CDAFD35A7}" srcOrd="0" destOrd="0" presId="urn:microsoft.com/office/officeart/2018/2/layout/IconCircleList"/>
    <dgm:cxn modelId="{7A3CF82E-890F-46A7-A9D9-802FC33F300F}" type="presOf" srcId="{80B4B1C2-212B-426E-B4EA-80A9C0D003E7}" destId="{C0B8186C-B109-4A1F-8316-F38CD0750F59}" srcOrd="0" destOrd="0" presId="urn:microsoft.com/office/officeart/2018/2/layout/IconCircleList"/>
    <dgm:cxn modelId="{311F9730-4D83-4CC7-95CA-534289D17CFA}" srcId="{A5743771-A481-464B-BF80-C4B168C34FEE}" destId="{3485CD0F-4051-475C-B65E-401EE07217D3}" srcOrd="2" destOrd="0" parTransId="{8BB02DFD-B40D-45A5-A192-BCAFEB559CBA}" sibTransId="{D259117E-C1A2-46B8-A222-EC15F7831413}"/>
    <dgm:cxn modelId="{8FCE325D-9FD8-4971-9BF8-B539D2D35EBF}" srcId="{A5743771-A481-464B-BF80-C4B168C34FEE}" destId="{80B4B1C2-212B-426E-B4EA-80A9C0D003E7}" srcOrd="0" destOrd="0" parTransId="{680A4FD5-1256-4727-B1F8-7DB39FA92BB6}" sibTransId="{29717170-ECBB-43F2-B34B-DD5473773913}"/>
    <dgm:cxn modelId="{E52D8F62-611D-4F09-9714-5A6EE585B19E}" type="presOf" srcId="{3485CD0F-4051-475C-B65E-401EE07217D3}" destId="{569448B1-2C1A-4125-A1D8-995997DFE4F9}" srcOrd="0" destOrd="0" presId="urn:microsoft.com/office/officeart/2018/2/layout/IconCircleList"/>
    <dgm:cxn modelId="{62D529D8-26B3-4E7A-AC1A-0A6514520E0C}" type="presOf" srcId="{4BA9C0FB-DF47-489F-A5C9-9445D4DB73EB}" destId="{0139405E-ECC7-4A9A-B486-DA0F24C3BCCF}" srcOrd="0" destOrd="0" presId="urn:microsoft.com/office/officeart/2018/2/layout/IconCircleList"/>
    <dgm:cxn modelId="{A5C5EDD2-BF1E-452B-B172-D289022CB870}" type="presParOf" srcId="{7C077AE0-F143-4BBA-892B-030CDAFD35A7}" destId="{4B40EEAA-9796-41B2-9E04-CF659B85D9BB}" srcOrd="0" destOrd="0" presId="urn:microsoft.com/office/officeart/2018/2/layout/IconCircleList"/>
    <dgm:cxn modelId="{AD90D651-C126-4880-BC2B-7FC334E7814C}" type="presParOf" srcId="{4B40EEAA-9796-41B2-9E04-CF659B85D9BB}" destId="{AE12C8B4-A28C-49E1-BAAA-785CD2D8D4AB}" srcOrd="0" destOrd="0" presId="urn:microsoft.com/office/officeart/2018/2/layout/IconCircleList"/>
    <dgm:cxn modelId="{08D2E644-61F7-4C24-B574-4A795856F8E4}" type="presParOf" srcId="{AE12C8B4-A28C-49E1-BAAA-785CD2D8D4AB}" destId="{D3A0ED81-C09B-4055-B422-D5048D54FDC8}" srcOrd="0" destOrd="0" presId="urn:microsoft.com/office/officeart/2018/2/layout/IconCircleList"/>
    <dgm:cxn modelId="{CECA3406-070B-49CF-8640-F3DA715B595B}" type="presParOf" srcId="{AE12C8B4-A28C-49E1-BAAA-785CD2D8D4AB}" destId="{68C7A673-A031-4164-A59B-38F0DA8D1861}" srcOrd="1" destOrd="0" presId="urn:microsoft.com/office/officeart/2018/2/layout/IconCircleList"/>
    <dgm:cxn modelId="{C8E2C2DB-6259-44FD-8CAC-FA50BA1A52D5}" type="presParOf" srcId="{AE12C8B4-A28C-49E1-BAAA-785CD2D8D4AB}" destId="{B948B8BA-3940-41D0-9B0D-9C25C6E22604}" srcOrd="2" destOrd="0" presId="urn:microsoft.com/office/officeart/2018/2/layout/IconCircleList"/>
    <dgm:cxn modelId="{C04D58B3-EEE2-46BD-8B4D-26CCDF359EDE}" type="presParOf" srcId="{AE12C8B4-A28C-49E1-BAAA-785CD2D8D4AB}" destId="{C0B8186C-B109-4A1F-8316-F38CD0750F59}" srcOrd="3" destOrd="0" presId="urn:microsoft.com/office/officeart/2018/2/layout/IconCircleList"/>
    <dgm:cxn modelId="{E57A846C-1BBF-4C8A-B8A8-FFAF9AF05614}" type="presParOf" srcId="{4B40EEAA-9796-41B2-9E04-CF659B85D9BB}" destId="{4D7B043F-CDF9-479C-965B-4CBD65FB8991}" srcOrd="1" destOrd="0" presId="urn:microsoft.com/office/officeart/2018/2/layout/IconCircleList"/>
    <dgm:cxn modelId="{7C9C7A8F-F174-467D-B506-459C37F0DBB5}" type="presParOf" srcId="{4B40EEAA-9796-41B2-9E04-CF659B85D9BB}" destId="{C1870495-E3F8-4740-854A-437EF912F598}" srcOrd="2" destOrd="0" presId="urn:microsoft.com/office/officeart/2018/2/layout/IconCircleList"/>
    <dgm:cxn modelId="{37B20657-241D-4A6F-BEA7-CC0882A8AC30}" type="presParOf" srcId="{C1870495-E3F8-4740-854A-437EF912F598}" destId="{1C044BFF-6DFC-4E06-8232-7A918404E249}" srcOrd="0" destOrd="0" presId="urn:microsoft.com/office/officeart/2018/2/layout/IconCircleList"/>
    <dgm:cxn modelId="{A8989FA9-109C-42F5-9B8C-1FE9146C1F67}" type="presParOf" srcId="{C1870495-E3F8-4740-854A-437EF912F598}" destId="{D658C016-F0D0-411C-B573-519A462A5B9A}" srcOrd="1" destOrd="0" presId="urn:microsoft.com/office/officeart/2018/2/layout/IconCircleList"/>
    <dgm:cxn modelId="{EF255090-6FE5-482C-8F78-B6E34695B5E5}" type="presParOf" srcId="{C1870495-E3F8-4740-854A-437EF912F598}" destId="{3C6A892F-9560-4D79-93B8-C152EB7874C8}" srcOrd="2" destOrd="0" presId="urn:microsoft.com/office/officeart/2018/2/layout/IconCircleList"/>
    <dgm:cxn modelId="{C7D3A01D-39D7-4B89-91B1-CBE287496E40}" type="presParOf" srcId="{C1870495-E3F8-4740-854A-437EF912F598}" destId="{0139405E-ECC7-4A9A-B486-DA0F24C3BCCF}" srcOrd="3" destOrd="0" presId="urn:microsoft.com/office/officeart/2018/2/layout/IconCircleList"/>
    <dgm:cxn modelId="{5DBEC32E-6F0B-4FCC-A1EA-7D204D0175F1}" type="presParOf" srcId="{4B40EEAA-9796-41B2-9E04-CF659B85D9BB}" destId="{50D1474D-C1C4-4CF9-905B-B6D1B8B15587}" srcOrd="3" destOrd="0" presId="urn:microsoft.com/office/officeart/2018/2/layout/IconCircleList"/>
    <dgm:cxn modelId="{756BFB2F-D6E9-45E9-BEE3-B2C6744B58D0}" type="presParOf" srcId="{4B40EEAA-9796-41B2-9E04-CF659B85D9BB}" destId="{FE423080-F878-4A7C-A941-4A59CED4E33C}" srcOrd="4" destOrd="0" presId="urn:microsoft.com/office/officeart/2018/2/layout/IconCircleList"/>
    <dgm:cxn modelId="{65A80B78-8674-4636-B946-8CD5E20A694A}" type="presParOf" srcId="{FE423080-F878-4A7C-A941-4A59CED4E33C}" destId="{732392D8-66FA-440A-866D-1877BF10A930}" srcOrd="0" destOrd="0" presId="urn:microsoft.com/office/officeart/2018/2/layout/IconCircleList"/>
    <dgm:cxn modelId="{5EE57576-5F59-43B0-BC9C-9406FC9687A9}" type="presParOf" srcId="{FE423080-F878-4A7C-A941-4A59CED4E33C}" destId="{30894BB2-04A0-4381-95C9-7119872024A2}" srcOrd="1" destOrd="0" presId="urn:microsoft.com/office/officeart/2018/2/layout/IconCircleList"/>
    <dgm:cxn modelId="{34A30184-F02F-4DB3-B9AF-EF8285DF2349}" type="presParOf" srcId="{FE423080-F878-4A7C-A941-4A59CED4E33C}" destId="{DF0B1900-73AF-4865-A16E-4A03E06FB515}" srcOrd="2" destOrd="0" presId="urn:microsoft.com/office/officeart/2018/2/layout/IconCircleList"/>
    <dgm:cxn modelId="{51FA7933-81ED-4F1A-91C8-EC9F308012D5}" type="presParOf" srcId="{FE423080-F878-4A7C-A941-4A59CED4E33C}" destId="{569448B1-2C1A-4125-A1D8-995997DFE4F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B246B8-91FD-43DF-B233-38223B73D16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B38008E-F0EB-4DDA-9E1E-18E8D7245EE5}">
      <dgm:prSet/>
      <dgm:spPr/>
      <dgm:t>
        <a:bodyPr/>
        <a:lstStyle/>
        <a:p>
          <a:r>
            <a:rPr lang="en-GB"/>
            <a:t>Communication channels are important to generate rapid feedback, establish personal focus for communication, and handle several cues at once. </a:t>
          </a:r>
          <a:endParaRPr lang="en-US"/>
        </a:p>
      </dgm:t>
    </dgm:pt>
    <dgm:pt modelId="{6BA762D9-872C-45FA-8AD4-05653C1E8D12}" type="parTrans" cxnId="{BD0347C1-B437-4DC8-AC8B-33F2F857F5DA}">
      <dgm:prSet/>
      <dgm:spPr/>
      <dgm:t>
        <a:bodyPr/>
        <a:lstStyle/>
        <a:p>
          <a:endParaRPr lang="en-US"/>
        </a:p>
      </dgm:t>
    </dgm:pt>
    <dgm:pt modelId="{0935FEEE-2624-4605-BF29-74BC8EE7DEF9}" type="sibTrans" cxnId="{BD0347C1-B437-4DC8-AC8B-33F2F857F5DA}">
      <dgm:prSet/>
      <dgm:spPr/>
      <dgm:t>
        <a:bodyPr/>
        <a:lstStyle/>
        <a:p>
          <a:endParaRPr lang="en-US"/>
        </a:p>
      </dgm:t>
    </dgm:pt>
    <dgm:pt modelId="{A8A31FDC-6D24-4F5D-A953-ACDF4047E3B0}">
      <dgm:prSet/>
      <dgm:spPr/>
      <dgm:t>
        <a:bodyPr/>
        <a:lstStyle/>
        <a:p>
          <a:r>
            <a:rPr lang="en-GB"/>
            <a:t>In healthcare, communication channels can be telephones or other electronic models that link patients to practitioners remotely (Coiera, 2006).</a:t>
          </a:r>
          <a:endParaRPr lang="en-US"/>
        </a:p>
      </dgm:t>
    </dgm:pt>
    <dgm:pt modelId="{48A867E8-9837-46E0-9708-5925E26960D9}" type="parTrans" cxnId="{6F2B75C8-0BE2-49A7-ACD6-ED8E8817EC41}">
      <dgm:prSet/>
      <dgm:spPr/>
      <dgm:t>
        <a:bodyPr/>
        <a:lstStyle/>
        <a:p>
          <a:endParaRPr lang="en-US"/>
        </a:p>
      </dgm:t>
    </dgm:pt>
    <dgm:pt modelId="{05BC0FCC-7800-4959-AC7D-826DBDDF5D05}" type="sibTrans" cxnId="{6F2B75C8-0BE2-49A7-ACD6-ED8E8817EC41}">
      <dgm:prSet/>
      <dgm:spPr/>
      <dgm:t>
        <a:bodyPr/>
        <a:lstStyle/>
        <a:p>
          <a:endParaRPr lang="en-US"/>
        </a:p>
      </dgm:t>
    </dgm:pt>
    <dgm:pt modelId="{E0273A1C-1B03-4B80-8447-F086FD0BAD62}">
      <dgm:prSet/>
      <dgm:spPr/>
      <dgm:t>
        <a:bodyPr/>
        <a:lstStyle/>
        <a:p>
          <a:r>
            <a:rPr lang="en-GB"/>
            <a:t>In this scenario, face-to-face approach is the most appropriate approach because service users are minors. </a:t>
          </a:r>
          <a:endParaRPr lang="en-US"/>
        </a:p>
      </dgm:t>
    </dgm:pt>
    <dgm:pt modelId="{D72CCA1A-6B5C-4A1D-BB69-5979490AD708}" type="parTrans" cxnId="{D5B5B7FA-3071-448F-BF19-02A6E1CE1F60}">
      <dgm:prSet/>
      <dgm:spPr/>
      <dgm:t>
        <a:bodyPr/>
        <a:lstStyle/>
        <a:p>
          <a:endParaRPr lang="en-US"/>
        </a:p>
      </dgm:t>
    </dgm:pt>
    <dgm:pt modelId="{E916BB22-A2A9-4A4E-82AF-C0D3B076CCE4}" type="sibTrans" cxnId="{D5B5B7FA-3071-448F-BF19-02A6E1CE1F60}">
      <dgm:prSet/>
      <dgm:spPr/>
      <dgm:t>
        <a:bodyPr/>
        <a:lstStyle/>
        <a:p>
          <a:endParaRPr lang="en-US"/>
        </a:p>
      </dgm:t>
    </dgm:pt>
    <dgm:pt modelId="{FC04D5DF-4279-4D6C-8BAA-764CEB147433}">
      <dgm:prSet/>
      <dgm:spPr/>
      <dgm:t>
        <a:bodyPr/>
        <a:lstStyle/>
        <a:p>
          <a:r>
            <a:rPr lang="en-GB"/>
            <a:t>Further, when the nurses are busy, they can forget to reach out to their patients when they are far (Coiera, 2006).</a:t>
          </a:r>
          <a:endParaRPr lang="en-US"/>
        </a:p>
      </dgm:t>
    </dgm:pt>
    <dgm:pt modelId="{16E35954-016F-49E8-9743-D6D364FB7FCC}" type="parTrans" cxnId="{45F42251-C855-4115-A5E2-7128968AAAC3}">
      <dgm:prSet/>
      <dgm:spPr/>
      <dgm:t>
        <a:bodyPr/>
        <a:lstStyle/>
        <a:p>
          <a:endParaRPr lang="en-US"/>
        </a:p>
      </dgm:t>
    </dgm:pt>
    <dgm:pt modelId="{18F8EE77-59DE-4AEF-982D-6F44C6117FBF}" type="sibTrans" cxnId="{45F42251-C855-4115-A5E2-7128968AAAC3}">
      <dgm:prSet/>
      <dgm:spPr/>
      <dgm:t>
        <a:bodyPr/>
        <a:lstStyle/>
        <a:p>
          <a:endParaRPr lang="en-US"/>
        </a:p>
      </dgm:t>
    </dgm:pt>
    <dgm:pt modelId="{896C4B46-AEAD-4C16-8E3C-C01B1DF493A8}">
      <dgm:prSet/>
      <dgm:spPr/>
      <dgm:t>
        <a:bodyPr/>
        <a:lstStyle/>
        <a:p>
          <a:r>
            <a:rPr lang="en-GB"/>
            <a:t>Face-to-face communication also allows for involved parties to relate words with body language (Vermeir et al., 2015).</a:t>
          </a:r>
          <a:endParaRPr lang="en-US"/>
        </a:p>
      </dgm:t>
    </dgm:pt>
    <dgm:pt modelId="{1BC1B611-8040-4508-B980-8C1B2CDDCB35}" type="parTrans" cxnId="{C47444B5-0F63-48C4-9563-E84A66856CE2}">
      <dgm:prSet/>
      <dgm:spPr/>
      <dgm:t>
        <a:bodyPr/>
        <a:lstStyle/>
        <a:p>
          <a:endParaRPr lang="en-US"/>
        </a:p>
      </dgm:t>
    </dgm:pt>
    <dgm:pt modelId="{595DD5BB-5990-49B3-BD7A-6EF025060AE1}" type="sibTrans" cxnId="{C47444B5-0F63-48C4-9563-E84A66856CE2}">
      <dgm:prSet/>
      <dgm:spPr/>
      <dgm:t>
        <a:bodyPr/>
        <a:lstStyle/>
        <a:p>
          <a:endParaRPr lang="en-US"/>
        </a:p>
      </dgm:t>
    </dgm:pt>
    <dgm:pt modelId="{43D11334-6EAC-4788-8341-A3186A385F1A}" type="pres">
      <dgm:prSet presAssocID="{FBB246B8-91FD-43DF-B233-38223B73D167}" presName="vert0" presStyleCnt="0">
        <dgm:presLayoutVars>
          <dgm:dir/>
          <dgm:animOne val="branch"/>
          <dgm:animLvl val="lvl"/>
        </dgm:presLayoutVars>
      </dgm:prSet>
      <dgm:spPr/>
    </dgm:pt>
    <dgm:pt modelId="{03A07C27-749E-43EE-91CB-B59F65D8DD57}" type="pres">
      <dgm:prSet presAssocID="{FB38008E-F0EB-4DDA-9E1E-18E8D7245EE5}" presName="thickLine" presStyleLbl="alignNode1" presStyleIdx="0" presStyleCnt="5"/>
      <dgm:spPr/>
    </dgm:pt>
    <dgm:pt modelId="{25D2F85E-711C-464E-89F3-92D06548458D}" type="pres">
      <dgm:prSet presAssocID="{FB38008E-F0EB-4DDA-9E1E-18E8D7245EE5}" presName="horz1" presStyleCnt="0"/>
      <dgm:spPr/>
    </dgm:pt>
    <dgm:pt modelId="{959CC7BF-121E-427E-B1C2-1351817AE30C}" type="pres">
      <dgm:prSet presAssocID="{FB38008E-F0EB-4DDA-9E1E-18E8D7245EE5}" presName="tx1" presStyleLbl="revTx" presStyleIdx="0" presStyleCnt="5"/>
      <dgm:spPr/>
    </dgm:pt>
    <dgm:pt modelId="{3145A2F6-F9D4-497A-818B-56B871690DF4}" type="pres">
      <dgm:prSet presAssocID="{FB38008E-F0EB-4DDA-9E1E-18E8D7245EE5}" presName="vert1" presStyleCnt="0"/>
      <dgm:spPr/>
    </dgm:pt>
    <dgm:pt modelId="{E900F741-04BE-44DB-9D83-7D102D0A31C8}" type="pres">
      <dgm:prSet presAssocID="{A8A31FDC-6D24-4F5D-A953-ACDF4047E3B0}" presName="thickLine" presStyleLbl="alignNode1" presStyleIdx="1" presStyleCnt="5"/>
      <dgm:spPr/>
    </dgm:pt>
    <dgm:pt modelId="{0165D060-0030-448A-895A-9202A52D6863}" type="pres">
      <dgm:prSet presAssocID="{A8A31FDC-6D24-4F5D-A953-ACDF4047E3B0}" presName="horz1" presStyleCnt="0"/>
      <dgm:spPr/>
    </dgm:pt>
    <dgm:pt modelId="{93DACA56-CA24-4E4B-86BB-7F94FBB99181}" type="pres">
      <dgm:prSet presAssocID="{A8A31FDC-6D24-4F5D-A953-ACDF4047E3B0}" presName="tx1" presStyleLbl="revTx" presStyleIdx="1" presStyleCnt="5"/>
      <dgm:spPr/>
    </dgm:pt>
    <dgm:pt modelId="{F7323332-D5F2-43FA-A7B9-F230A90E4D92}" type="pres">
      <dgm:prSet presAssocID="{A8A31FDC-6D24-4F5D-A953-ACDF4047E3B0}" presName="vert1" presStyleCnt="0"/>
      <dgm:spPr/>
    </dgm:pt>
    <dgm:pt modelId="{827CE9DC-DFE4-4FD0-8E13-11A392203CDD}" type="pres">
      <dgm:prSet presAssocID="{E0273A1C-1B03-4B80-8447-F086FD0BAD62}" presName="thickLine" presStyleLbl="alignNode1" presStyleIdx="2" presStyleCnt="5"/>
      <dgm:spPr/>
    </dgm:pt>
    <dgm:pt modelId="{96551B70-CB7D-4DEE-A8CC-A13AD6F67537}" type="pres">
      <dgm:prSet presAssocID="{E0273A1C-1B03-4B80-8447-F086FD0BAD62}" presName="horz1" presStyleCnt="0"/>
      <dgm:spPr/>
    </dgm:pt>
    <dgm:pt modelId="{3DA3FA2D-9A6A-49B1-8A56-361A3046AAD0}" type="pres">
      <dgm:prSet presAssocID="{E0273A1C-1B03-4B80-8447-F086FD0BAD62}" presName="tx1" presStyleLbl="revTx" presStyleIdx="2" presStyleCnt="5"/>
      <dgm:spPr/>
    </dgm:pt>
    <dgm:pt modelId="{3A5F9B45-383D-40D0-BE83-6BB8CDC13F0D}" type="pres">
      <dgm:prSet presAssocID="{E0273A1C-1B03-4B80-8447-F086FD0BAD62}" presName="vert1" presStyleCnt="0"/>
      <dgm:spPr/>
    </dgm:pt>
    <dgm:pt modelId="{FDF0D0A0-63F3-4A6C-8356-879AEF7A953F}" type="pres">
      <dgm:prSet presAssocID="{FC04D5DF-4279-4D6C-8BAA-764CEB147433}" presName="thickLine" presStyleLbl="alignNode1" presStyleIdx="3" presStyleCnt="5"/>
      <dgm:spPr/>
    </dgm:pt>
    <dgm:pt modelId="{18ACAB54-56E7-4002-B1D5-D66D1F8C04EA}" type="pres">
      <dgm:prSet presAssocID="{FC04D5DF-4279-4D6C-8BAA-764CEB147433}" presName="horz1" presStyleCnt="0"/>
      <dgm:spPr/>
    </dgm:pt>
    <dgm:pt modelId="{91881B5F-4C2E-4609-80BB-8E1BFF40FE34}" type="pres">
      <dgm:prSet presAssocID="{FC04D5DF-4279-4D6C-8BAA-764CEB147433}" presName="tx1" presStyleLbl="revTx" presStyleIdx="3" presStyleCnt="5"/>
      <dgm:spPr/>
    </dgm:pt>
    <dgm:pt modelId="{5162C1D7-DC9F-4833-9C6A-2FBF9B8BC4FA}" type="pres">
      <dgm:prSet presAssocID="{FC04D5DF-4279-4D6C-8BAA-764CEB147433}" presName="vert1" presStyleCnt="0"/>
      <dgm:spPr/>
    </dgm:pt>
    <dgm:pt modelId="{36E7CB43-E6EB-4536-812B-B2ECCDA17B99}" type="pres">
      <dgm:prSet presAssocID="{896C4B46-AEAD-4C16-8E3C-C01B1DF493A8}" presName="thickLine" presStyleLbl="alignNode1" presStyleIdx="4" presStyleCnt="5"/>
      <dgm:spPr/>
    </dgm:pt>
    <dgm:pt modelId="{2BB9AD10-F64F-40C0-B9BB-CE7107F39CEE}" type="pres">
      <dgm:prSet presAssocID="{896C4B46-AEAD-4C16-8E3C-C01B1DF493A8}" presName="horz1" presStyleCnt="0"/>
      <dgm:spPr/>
    </dgm:pt>
    <dgm:pt modelId="{C7701260-DBEC-479A-82B2-701C48DD4B15}" type="pres">
      <dgm:prSet presAssocID="{896C4B46-AEAD-4C16-8E3C-C01B1DF493A8}" presName="tx1" presStyleLbl="revTx" presStyleIdx="4" presStyleCnt="5"/>
      <dgm:spPr/>
    </dgm:pt>
    <dgm:pt modelId="{B8DD5620-F86B-4EF9-B3A7-4E53C16C22CF}" type="pres">
      <dgm:prSet presAssocID="{896C4B46-AEAD-4C16-8E3C-C01B1DF493A8}" presName="vert1" presStyleCnt="0"/>
      <dgm:spPr/>
    </dgm:pt>
  </dgm:ptLst>
  <dgm:cxnLst>
    <dgm:cxn modelId="{9937583A-5EAD-4FA4-B2C6-04067C7028B3}" type="presOf" srcId="{FC04D5DF-4279-4D6C-8BAA-764CEB147433}" destId="{91881B5F-4C2E-4609-80BB-8E1BFF40FE34}" srcOrd="0" destOrd="0" presId="urn:microsoft.com/office/officeart/2008/layout/LinedList"/>
    <dgm:cxn modelId="{D556403F-C10C-48CC-8F00-99DE15DD7811}" type="presOf" srcId="{896C4B46-AEAD-4C16-8E3C-C01B1DF493A8}" destId="{C7701260-DBEC-479A-82B2-701C48DD4B15}" srcOrd="0" destOrd="0" presId="urn:microsoft.com/office/officeart/2008/layout/LinedList"/>
    <dgm:cxn modelId="{C4BE623F-4A42-4A54-B9FF-481DC8313DE3}" type="presOf" srcId="{FBB246B8-91FD-43DF-B233-38223B73D167}" destId="{43D11334-6EAC-4788-8341-A3186A385F1A}" srcOrd="0" destOrd="0" presId="urn:microsoft.com/office/officeart/2008/layout/LinedList"/>
    <dgm:cxn modelId="{D3A50360-FD7C-4143-867E-DAAF5FCAFEAC}" type="presOf" srcId="{A8A31FDC-6D24-4F5D-A953-ACDF4047E3B0}" destId="{93DACA56-CA24-4E4B-86BB-7F94FBB99181}" srcOrd="0" destOrd="0" presId="urn:microsoft.com/office/officeart/2008/layout/LinedList"/>
    <dgm:cxn modelId="{45F42251-C855-4115-A5E2-7128968AAAC3}" srcId="{FBB246B8-91FD-43DF-B233-38223B73D167}" destId="{FC04D5DF-4279-4D6C-8BAA-764CEB147433}" srcOrd="3" destOrd="0" parTransId="{16E35954-016F-49E8-9743-D6D364FB7FCC}" sibTransId="{18F8EE77-59DE-4AEF-982D-6F44C6117FBF}"/>
    <dgm:cxn modelId="{1C02EE9D-D05E-4D3D-A47F-610FE4795064}" type="presOf" srcId="{E0273A1C-1B03-4B80-8447-F086FD0BAD62}" destId="{3DA3FA2D-9A6A-49B1-8A56-361A3046AAD0}" srcOrd="0" destOrd="0" presId="urn:microsoft.com/office/officeart/2008/layout/LinedList"/>
    <dgm:cxn modelId="{5F647AB0-6E80-4F40-9E53-28938F80D72C}" type="presOf" srcId="{FB38008E-F0EB-4DDA-9E1E-18E8D7245EE5}" destId="{959CC7BF-121E-427E-B1C2-1351817AE30C}" srcOrd="0" destOrd="0" presId="urn:microsoft.com/office/officeart/2008/layout/LinedList"/>
    <dgm:cxn modelId="{C47444B5-0F63-48C4-9563-E84A66856CE2}" srcId="{FBB246B8-91FD-43DF-B233-38223B73D167}" destId="{896C4B46-AEAD-4C16-8E3C-C01B1DF493A8}" srcOrd="4" destOrd="0" parTransId="{1BC1B611-8040-4508-B980-8C1B2CDDCB35}" sibTransId="{595DD5BB-5990-49B3-BD7A-6EF025060AE1}"/>
    <dgm:cxn modelId="{BD0347C1-B437-4DC8-AC8B-33F2F857F5DA}" srcId="{FBB246B8-91FD-43DF-B233-38223B73D167}" destId="{FB38008E-F0EB-4DDA-9E1E-18E8D7245EE5}" srcOrd="0" destOrd="0" parTransId="{6BA762D9-872C-45FA-8AD4-05653C1E8D12}" sibTransId="{0935FEEE-2624-4605-BF29-74BC8EE7DEF9}"/>
    <dgm:cxn modelId="{6F2B75C8-0BE2-49A7-ACD6-ED8E8817EC41}" srcId="{FBB246B8-91FD-43DF-B233-38223B73D167}" destId="{A8A31FDC-6D24-4F5D-A953-ACDF4047E3B0}" srcOrd="1" destOrd="0" parTransId="{48A867E8-9837-46E0-9708-5925E26960D9}" sibTransId="{05BC0FCC-7800-4959-AC7D-826DBDDF5D05}"/>
    <dgm:cxn modelId="{D5B5B7FA-3071-448F-BF19-02A6E1CE1F60}" srcId="{FBB246B8-91FD-43DF-B233-38223B73D167}" destId="{E0273A1C-1B03-4B80-8447-F086FD0BAD62}" srcOrd="2" destOrd="0" parTransId="{D72CCA1A-6B5C-4A1D-BB69-5979490AD708}" sibTransId="{E916BB22-A2A9-4A4E-82AF-C0D3B076CCE4}"/>
    <dgm:cxn modelId="{05C81C99-80F7-488A-BD79-2C640825C8DA}" type="presParOf" srcId="{43D11334-6EAC-4788-8341-A3186A385F1A}" destId="{03A07C27-749E-43EE-91CB-B59F65D8DD57}" srcOrd="0" destOrd="0" presId="urn:microsoft.com/office/officeart/2008/layout/LinedList"/>
    <dgm:cxn modelId="{79EA2720-DA9E-4D0D-9317-2E7649159AA9}" type="presParOf" srcId="{43D11334-6EAC-4788-8341-A3186A385F1A}" destId="{25D2F85E-711C-464E-89F3-92D06548458D}" srcOrd="1" destOrd="0" presId="urn:microsoft.com/office/officeart/2008/layout/LinedList"/>
    <dgm:cxn modelId="{F48C3D8F-0205-4548-AF79-5CFC361937A9}" type="presParOf" srcId="{25D2F85E-711C-464E-89F3-92D06548458D}" destId="{959CC7BF-121E-427E-B1C2-1351817AE30C}" srcOrd="0" destOrd="0" presId="urn:microsoft.com/office/officeart/2008/layout/LinedList"/>
    <dgm:cxn modelId="{C43D1F37-0D76-43B5-A37B-068AD569F581}" type="presParOf" srcId="{25D2F85E-711C-464E-89F3-92D06548458D}" destId="{3145A2F6-F9D4-497A-818B-56B871690DF4}" srcOrd="1" destOrd="0" presId="urn:microsoft.com/office/officeart/2008/layout/LinedList"/>
    <dgm:cxn modelId="{4D372077-2195-47B9-8792-C086E374D1EA}" type="presParOf" srcId="{43D11334-6EAC-4788-8341-A3186A385F1A}" destId="{E900F741-04BE-44DB-9D83-7D102D0A31C8}" srcOrd="2" destOrd="0" presId="urn:microsoft.com/office/officeart/2008/layout/LinedList"/>
    <dgm:cxn modelId="{96D088BA-D27B-44D6-B53D-81F419D2B7F1}" type="presParOf" srcId="{43D11334-6EAC-4788-8341-A3186A385F1A}" destId="{0165D060-0030-448A-895A-9202A52D6863}" srcOrd="3" destOrd="0" presId="urn:microsoft.com/office/officeart/2008/layout/LinedList"/>
    <dgm:cxn modelId="{E55BD985-913B-41B0-9700-1EAB75B9B10C}" type="presParOf" srcId="{0165D060-0030-448A-895A-9202A52D6863}" destId="{93DACA56-CA24-4E4B-86BB-7F94FBB99181}" srcOrd="0" destOrd="0" presId="urn:microsoft.com/office/officeart/2008/layout/LinedList"/>
    <dgm:cxn modelId="{17D77447-C9D8-4823-8110-070A5AFB0769}" type="presParOf" srcId="{0165D060-0030-448A-895A-9202A52D6863}" destId="{F7323332-D5F2-43FA-A7B9-F230A90E4D92}" srcOrd="1" destOrd="0" presId="urn:microsoft.com/office/officeart/2008/layout/LinedList"/>
    <dgm:cxn modelId="{DD78DA8C-DF79-4C1B-8D91-2C702E286528}" type="presParOf" srcId="{43D11334-6EAC-4788-8341-A3186A385F1A}" destId="{827CE9DC-DFE4-4FD0-8E13-11A392203CDD}" srcOrd="4" destOrd="0" presId="urn:microsoft.com/office/officeart/2008/layout/LinedList"/>
    <dgm:cxn modelId="{F1FC6834-6A72-4A34-B2D2-90F3E4BE72C6}" type="presParOf" srcId="{43D11334-6EAC-4788-8341-A3186A385F1A}" destId="{96551B70-CB7D-4DEE-A8CC-A13AD6F67537}" srcOrd="5" destOrd="0" presId="urn:microsoft.com/office/officeart/2008/layout/LinedList"/>
    <dgm:cxn modelId="{10F0EF5C-DC90-41FE-8051-9E48E8F0E539}" type="presParOf" srcId="{96551B70-CB7D-4DEE-A8CC-A13AD6F67537}" destId="{3DA3FA2D-9A6A-49B1-8A56-361A3046AAD0}" srcOrd="0" destOrd="0" presId="urn:microsoft.com/office/officeart/2008/layout/LinedList"/>
    <dgm:cxn modelId="{F5734311-8478-4ED6-A5CB-7E800D7A4B26}" type="presParOf" srcId="{96551B70-CB7D-4DEE-A8CC-A13AD6F67537}" destId="{3A5F9B45-383D-40D0-BE83-6BB8CDC13F0D}" srcOrd="1" destOrd="0" presId="urn:microsoft.com/office/officeart/2008/layout/LinedList"/>
    <dgm:cxn modelId="{A73A45F5-BBD1-4D47-B00C-E26A581ABA5B}" type="presParOf" srcId="{43D11334-6EAC-4788-8341-A3186A385F1A}" destId="{FDF0D0A0-63F3-4A6C-8356-879AEF7A953F}" srcOrd="6" destOrd="0" presId="urn:microsoft.com/office/officeart/2008/layout/LinedList"/>
    <dgm:cxn modelId="{73A078FD-F358-4A0F-A326-E6C1C71E316C}" type="presParOf" srcId="{43D11334-6EAC-4788-8341-A3186A385F1A}" destId="{18ACAB54-56E7-4002-B1D5-D66D1F8C04EA}" srcOrd="7" destOrd="0" presId="urn:microsoft.com/office/officeart/2008/layout/LinedList"/>
    <dgm:cxn modelId="{A8FF8812-BB69-484A-82E0-030AB5237572}" type="presParOf" srcId="{18ACAB54-56E7-4002-B1D5-D66D1F8C04EA}" destId="{91881B5F-4C2E-4609-80BB-8E1BFF40FE34}" srcOrd="0" destOrd="0" presId="urn:microsoft.com/office/officeart/2008/layout/LinedList"/>
    <dgm:cxn modelId="{7C7FD62E-A0FD-4551-AC75-B19346B702FE}" type="presParOf" srcId="{18ACAB54-56E7-4002-B1D5-D66D1F8C04EA}" destId="{5162C1D7-DC9F-4833-9C6A-2FBF9B8BC4FA}" srcOrd="1" destOrd="0" presId="urn:microsoft.com/office/officeart/2008/layout/LinedList"/>
    <dgm:cxn modelId="{E85162DF-A605-4DF7-9399-288DAAC05C30}" type="presParOf" srcId="{43D11334-6EAC-4788-8341-A3186A385F1A}" destId="{36E7CB43-E6EB-4536-812B-B2ECCDA17B99}" srcOrd="8" destOrd="0" presId="urn:microsoft.com/office/officeart/2008/layout/LinedList"/>
    <dgm:cxn modelId="{8F629B86-033B-4A30-A03A-E411D950E931}" type="presParOf" srcId="{43D11334-6EAC-4788-8341-A3186A385F1A}" destId="{2BB9AD10-F64F-40C0-B9BB-CE7107F39CEE}" srcOrd="9" destOrd="0" presId="urn:microsoft.com/office/officeart/2008/layout/LinedList"/>
    <dgm:cxn modelId="{041931A4-E4DD-4C3A-9959-8C1633C022F1}" type="presParOf" srcId="{2BB9AD10-F64F-40C0-B9BB-CE7107F39CEE}" destId="{C7701260-DBEC-479A-82B2-701C48DD4B15}" srcOrd="0" destOrd="0" presId="urn:microsoft.com/office/officeart/2008/layout/LinedList"/>
    <dgm:cxn modelId="{C4154371-19C2-4D00-ACA8-24DF5050D794}" type="presParOf" srcId="{2BB9AD10-F64F-40C0-B9BB-CE7107F39CEE}" destId="{B8DD5620-F86B-4EF9-B3A7-4E53C16C22C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CC8372-EA37-4C31-9C02-BF5D682AD65B}">
      <dsp:nvSpPr>
        <dsp:cNvPr id="0" name=""/>
        <dsp:cNvSpPr/>
      </dsp:nvSpPr>
      <dsp:spPr>
        <a:xfrm>
          <a:off x="0" y="0"/>
          <a:ext cx="4693920" cy="96012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Sender – this is the person who is the originator of the message</a:t>
          </a:r>
          <a:endParaRPr lang="en-US" sz="900" kern="1200"/>
        </a:p>
      </dsp:txBody>
      <dsp:txXfrm>
        <a:off x="28121" y="28121"/>
        <a:ext cx="3545541" cy="903878"/>
      </dsp:txXfrm>
    </dsp:sp>
    <dsp:sp modelId="{CA9A8997-7450-47E1-97A3-C9FC399C81BF}">
      <dsp:nvSpPr>
        <dsp:cNvPr id="0" name=""/>
        <dsp:cNvSpPr/>
      </dsp:nvSpPr>
      <dsp:spPr>
        <a:xfrm>
          <a:off x="350520" y="1093470"/>
          <a:ext cx="4693920" cy="960120"/>
        </a:xfrm>
        <a:prstGeom prst="roundRect">
          <a:avLst>
            <a:gd name="adj" fmla="val 10000"/>
          </a:avLst>
        </a:prstGeom>
        <a:solidFill>
          <a:schemeClr val="accent2">
            <a:hueOff val="1830268"/>
            <a:satOff val="-14485"/>
            <a:lumOff val="122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Encoder-  A crucial part of the communication process. It’s how you, the communicator, conveys information to your intended audience. This could be verbally face to face , over the phone, email or text message</a:t>
          </a:r>
          <a:endParaRPr lang="en-US" sz="900" kern="1200"/>
        </a:p>
      </dsp:txBody>
      <dsp:txXfrm>
        <a:off x="378641" y="1121591"/>
        <a:ext cx="3663080" cy="903878"/>
      </dsp:txXfrm>
    </dsp:sp>
    <dsp:sp modelId="{7E31FFFA-CB2F-40A8-ACA0-1F62A5C1C9BE}">
      <dsp:nvSpPr>
        <dsp:cNvPr id="0" name=""/>
        <dsp:cNvSpPr/>
      </dsp:nvSpPr>
      <dsp:spPr>
        <a:xfrm>
          <a:off x="701039" y="2186939"/>
          <a:ext cx="4693920" cy="960120"/>
        </a:xfrm>
        <a:prstGeom prst="roundRect">
          <a:avLst>
            <a:gd name="adj" fmla="val 10000"/>
          </a:avLst>
        </a:prstGeom>
        <a:solidFill>
          <a:schemeClr val="accent2">
            <a:hueOff val="3660536"/>
            <a:satOff val="-28971"/>
            <a:lumOff val="2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Decoder – the receiver interprets the information they’ve received for themselves in a way that they understand </a:t>
          </a:r>
          <a:endParaRPr lang="en-US" sz="900" kern="1200"/>
        </a:p>
      </dsp:txBody>
      <dsp:txXfrm>
        <a:off x="729160" y="2215060"/>
        <a:ext cx="3663080" cy="903877"/>
      </dsp:txXfrm>
    </dsp:sp>
    <dsp:sp modelId="{FE11000D-B5EF-4C9E-82BE-0983A2044ACA}">
      <dsp:nvSpPr>
        <dsp:cNvPr id="0" name=""/>
        <dsp:cNvSpPr/>
      </dsp:nvSpPr>
      <dsp:spPr>
        <a:xfrm>
          <a:off x="1051559" y="3280410"/>
          <a:ext cx="4693920" cy="960120"/>
        </a:xfrm>
        <a:prstGeom prst="roundRect">
          <a:avLst>
            <a:gd name="adj" fmla="val 10000"/>
          </a:avLst>
        </a:prstGeom>
        <a:solidFill>
          <a:schemeClr val="accent2">
            <a:hueOff val="5490804"/>
            <a:satOff val="-43456"/>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Receiver – the destination of the message, the person who the sender intended this message for </a:t>
          </a:r>
          <a:endParaRPr lang="en-US" sz="900" kern="1200"/>
        </a:p>
      </dsp:txBody>
      <dsp:txXfrm>
        <a:off x="1079680" y="3308531"/>
        <a:ext cx="3663080" cy="903878"/>
      </dsp:txXfrm>
    </dsp:sp>
    <dsp:sp modelId="{BE306F4F-4CDE-45F0-A25E-667B525337FD}">
      <dsp:nvSpPr>
        <dsp:cNvPr id="0" name=""/>
        <dsp:cNvSpPr/>
      </dsp:nvSpPr>
      <dsp:spPr>
        <a:xfrm>
          <a:off x="1402079" y="4373879"/>
          <a:ext cx="4693920" cy="960120"/>
        </a:xfrm>
        <a:prstGeom prst="roundRect">
          <a:avLst>
            <a:gd name="adj" fmla="val 10000"/>
          </a:avLst>
        </a:prstGeom>
        <a:solidFill>
          <a:schemeClr val="accent2">
            <a:hueOff val="7321072"/>
            <a:satOff val="-57942"/>
            <a:lumOff val="4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400050">
            <a:lnSpc>
              <a:spcPct val="90000"/>
            </a:lnSpc>
            <a:spcBef>
              <a:spcPct val="0"/>
            </a:spcBef>
            <a:spcAft>
              <a:spcPct val="35000"/>
            </a:spcAft>
            <a:buNone/>
          </a:pPr>
          <a:r>
            <a:rPr lang="en-GB" sz="900" kern="1200"/>
            <a:t>Noise- when giving a message to someone it is important that you think of the location, you don’t want to be somewhere where it is too noisy because you want to ensure that the receiver can hear you clearly. However, if this message was being given over the phone you sometimes can get signal disturbance, so you want to make sure that you are somewhere where you have good signal</a:t>
          </a:r>
          <a:endParaRPr lang="en-US" sz="900" kern="1200"/>
        </a:p>
      </dsp:txBody>
      <dsp:txXfrm>
        <a:off x="1430200" y="4402000"/>
        <a:ext cx="3663080" cy="903878"/>
      </dsp:txXfrm>
    </dsp:sp>
    <dsp:sp modelId="{AFA70F53-C251-4370-A9F4-AE0803D56DC1}">
      <dsp:nvSpPr>
        <dsp:cNvPr id="0" name=""/>
        <dsp:cNvSpPr/>
      </dsp:nvSpPr>
      <dsp:spPr>
        <a:xfrm>
          <a:off x="4069842" y="701421"/>
          <a:ext cx="624078" cy="624078"/>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210260" y="701421"/>
        <a:ext cx="343242" cy="469619"/>
      </dsp:txXfrm>
    </dsp:sp>
    <dsp:sp modelId="{9FF0486D-4ABF-475E-8018-73D3BFCC19BF}">
      <dsp:nvSpPr>
        <dsp:cNvPr id="0" name=""/>
        <dsp:cNvSpPr/>
      </dsp:nvSpPr>
      <dsp:spPr>
        <a:xfrm>
          <a:off x="4420362" y="1794891"/>
          <a:ext cx="624078" cy="624078"/>
        </a:xfrm>
        <a:prstGeom prst="downArrow">
          <a:avLst>
            <a:gd name="adj1" fmla="val 55000"/>
            <a:gd name="adj2" fmla="val 45000"/>
          </a:avLst>
        </a:prstGeom>
        <a:solidFill>
          <a:schemeClr val="accent2">
            <a:tint val="40000"/>
            <a:alpha val="90000"/>
            <a:hueOff val="2553924"/>
            <a:satOff val="-18121"/>
            <a:lumOff val="-142"/>
            <a:alphaOff val="0"/>
          </a:schemeClr>
        </a:solidFill>
        <a:ln w="12700" cap="flat" cmpd="sng" algn="ctr">
          <a:solidFill>
            <a:schemeClr val="accent2">
              <a:tint val="40000"/>
              <a:alpha val="90000"/>
              <a:hueOff val="2553924"/>
              <a:satOff val="-18121"/>
              <a:lumOff val="-14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560780" y="1794891"/>
        <a:ext cx="343242" cy="469619"/>
      </dsp:txXfrm>
    </dsp:sp>
    <dsp:sp modelId="{24AB8BF7-48B0-4FD3-B514-342AAF255192}">
      <dsp:nvSpPr>
        <dsp:cNvPr id="0" name=""/>
        <dsp:cNvSpPr/>
      </dsp:nvSpPr>
      <dsp:spPr>
        <a:xfrm>
          <a:off x="4770882" y="2872359"/>
          <a:ext cx="624078" cy="624078"/>
        </a:xfrm>
        <a:prstGeom prst="downArrow">
          <a:avLst>
            <a:gd name="adj1" fmla="val 55000"/>
            <a:gd name="adj2" fmla="val 45000"/>
          </a:avLst>
        </a:prstGeom>
        <a:solidFill>
          <a:schemeClr val="accent2">
            <a:tint val="40000"/>
            <a:alpha val="90000"/>
            <a:hueOff val="5107848"/>
            <a:satOff val="-36243"/>
            <a:lumOff val="-285"/>
            <a:alphaOff val="0"/>
          </a:schemeClr>
        </a:solidFill>
        <a:ln w="12700" cap="flat" cmpd="sng" algn="ctr">
          <a:solidFill>
            <a:schemeClr val="accent2">
              <a:tint val="40000"/>
              <a:alpha val="90000"/>
              <a:hueOff val="5107848"/>
              <a:satOff val="-36243"/>
              <a:lumOff val="-2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11300" y="2872359"/>
        <a:ext cx="343242" cy="469619"/>
      </dsp:txXfrm>
    </dsp:sp>
    <dsp:sp modelId="{BA3283ED-507E-4ECA-AB97-E008A3CEC4C0}">
      <dsp:nvSpPr>
        <dsp:cNvPr id="0" name=""/>
        <dsp:cNvSpPr/>
      </dsp:nvSpPr>
      <dsp:spPr>
        <a:xfrm>
          <a:off x="5121402" y="3976497"/>
          <a:ext cx="624078" cy="624078"/>
        </a:xfrm>
        <a:prstGeom prst="downArrow">
          <a:avLst>
            <a:gd name="adj1" fmla="val 55000"/>
            <a:gd name="adj2" fmla="val 45000"/>
          </a:avLst>
        </a:prstGeom>
        <a:solidFill>
          <a:schemeClr val="accent2">
            <a:tint val="40000"/>
            <a:alpha val="90000"/>
            <a:hueOff val="7661772"/>
            <a:satOff val="-54364"/>
            <a:lumOff val="-427"/>
            <a:alphaOff val="0"/>
          </a:schemeClr>
        </a:solidFill>
        <a:ln w="12700" cap="flat" cmpd="sng" algn="ctr">
          <a:solidFill>
            <a:schemeClr val="accent2">
              <a:tint val="40000"/>
              <a:alpha val="90000"/>
              <a:hueOff val="7661772"/>
              <a:satOff val="-54364"/>
              <a:lumOff val="-42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261820" y="3976497"/>
        <a:ext cx="343242" cy="4696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0ED81-C09B-4055-B422-D5048D54FDC8}">
      <dsp:nvSpPr>
        <dsp:cNvPr id="0" name=""/>
        <dsp:cNvSpPr/>
      </dsp:nvSpPr>
      <dsp:spPr>
        <a:xfrm>
          <a:off x="176534" y="1345295"/>
          <a:ext cx="908272" cy="90827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C7A673-A031-4164-A59B-38F0DA8D1861}">
      <dsp:nvSpPr>
        <dsp:cNvPr id="0" name=""/>
        <dsp:cNvSpPr/>
      </dsp:nvSpPr>
      <dsp:spPr>
        <a:xfrm>
          <a:off x="367272" y="1536032"/>
          <a:ext cx="526798" cy="5267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B8186C-B109-4A1F-8316-F38CD0750F59}">
      <dsp:nvSpPr>
        <dsp:cNvPr id="0" name=""/>
        <dsp:cNvSpPr/>
      </dsp:nvSpPr>
      <dsp:spPr>
        <a:xfrm>
          <a:off x="1279437" y="134529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When giving information to families of the children, it is good to think about the tone of voice you are using when telling them certain things. For example, if you are explaining treatment talk loud and clearly so that they understand what you are saying, avoid using slang word or shortcuts when delivering this piece of information</a:t>
          </a:r>
          <a:endParaRPr lang="en-US" sz="1100" kern="1200"/>
        </a:p>
      </dsp:txBody>
      <dsp:txXfrm>
        <a:off x="1279437" y="1345295"/>
        <a:ext cx="2140927" cy="908272"/>
      </dsp:txXfrm>
    </dsp:sp>
    <dsp:sp modelId="{1C044BFF-6DFC-4E06-8232-7A918404E249}">
      <dsp:nvSpPr>
        <dsp:cNvPr id="0" name=""/>
        <dsp:cNvSpPr/>
      </dsp:nvSpPr>
      <dsp:spPr>
        <a:xfrm>
          <a:off x="3793405" y="1345295"/>
          <a:ext cx="908272" cy="90827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58C016-F0D0-411C-B573-519A462A5B9A}">
      <dsp:nvSpPr>
        <dsp:cNvPr id="0" name=""/>
        <dsp:cNvSpPr/>
      </dsp:nvSpPr>
      <dsp:spPr>
        <a:xfrm>
          <a:off x="3984142" y="1536032"/>
          <a:ext cx="526798" cy="52679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39405E-ECC7-4A9A-B486-DA0F24C3BCCF}">
      <dsp:nvSpPr>
        <dsp:cNvPr id="0" name=""/>
        <dsp:cNvSpPr/>
      </dsp:nvSpPr>
      <dsp:spPr>
        <a:xfrm>
          <a:off x="4896307" y="134529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Secondly ensure that you are aware of your surrounding each conversation you have with the families need to be confidential so it is important that you don’t deliver these messages in the corridor or waiting room where others could hear</a:t>
          </a:r>
          <a:endParaRPr lang="en-US" sz="1100" kern="1200"/>
        </a:p>
      </dsp:txBody>
      <dsp:txXfrm>
        <a:off x="4896307" y="1345295"/>
        <a:ext cx="2140927" cy="908272"/>
      </dsp:txXfrm>
    </dsp:sp>
    <dsp:sp modelId="{732392D8-66FA-440A-866D-1877BF10A930}">
      <dsp:nvSpPr>
        <dsp:cNvPr id="0" name=""/>
        <dsp:cNvSpPr/>
      </dsp:nvSpPr>
      <dsp:spPr>
        <a:xfrm>
          <a:off x="7410276" y="1345295"/>
          <a:ext cx="908272" cy="90827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894BB2-04A0-4381-95C9-7119872024A2}">
      <dsp:nvSpPr>
        <dsp:cNvPr id="0" name=""/>
        <dsp:cNvSpPr/>
      </dsp:nvSpPr>
      <dsp:spPr>
        <a:xfrm>
          <a:off x="7601013" y="1536032"/>
          <a:ext cx="526798" cy="52679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9448B1-2C1A-4125-A1D8-995997DFE4F9}">
      <dsp:nvSpPr>
        <dsp:cNvPr id="0" name=""/>
        <dsp:cNvSpPr/>
      </dsp:nvSpPr>
      <dsp:spPr>
        <a:xfrm>
          <a:off x="8513178" y="1345295"/>
          <a:ext cx="2140927" cy="9082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Give the receiver time to process everything you say, respect that not everyone you come across will speak the same language as you where necessary get a translator and be patient </a:t>
          </a:r>
          <a:endParaRPr lang="en-US" sz="1100" kern="1200"/>
        </a:p>
      </dsp:txBody>
      <dsp:txXfrm>
        <a:off x="8513178" y="1345295"/>
        <a:ext cx="2140927" cy="9082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A07C27-749E-43EE-91CB-B59F65D8DD57}">
      <dsp:nvSpPr>
        <dsp:cNvPr id="0" name=""/>
        <dsp:cNvSpPr/>
      </dsp:nvSpPr>
      <dsp:spPr>
        <a:xfrm>
          <a:off x="0" y="65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9CC7BF-121E-427E-B1C2-1351817AE30C}">
      <dsp:nvSpPr>
        <dsp:cNvPr id="0" name=""/>
        <dsp:cNvSpPr/>
      </dsp:nvSpPr>
      <dsp:spPr>
        <a:xfrm>
          <a:off x="0" y="651"/>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Communication channels are important to generate rapid feedback, establish personal focus for communication, and handle several cues at once. </a:t>
          </a:r>
          <a:endParaRPr lang="en-US" sz="1900" kern="1200"/>
        </a:p>
      </dsp:txBody>
      <dsp:txXfrm>
        <a:off x="0" y="651"/>
        <a:ext cx="6096000" cy="1066539"/>
      </dsp:txXfrm>
    </dsp:sp>
    <dsp:sp modelId="{E900F741-04BE-44DB-9D83-7D102D0A31C8}">
      <dsp:nvSpPr>
        <dsp:cNvPr id="0" name=""/>
        <dsp:cNvSpPr/>
      </dsp:nvSpPr>
      <dsp:spPr>
        <a:xfrm>
          <a:off x="0" y="1067190"/>
          <a:ext cx="60960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DACA56-CA24-4E4B-86BB-7F94FBB99181}">
      <dsp:nvSpPr>
        <dsp:cNvPr id="0" name=""/>
        <dsp:cNvSpPr/>
      </dsp:nvSpPr>
      <dsp:spPr>
        <a:xfrm>
          <a:off x="0" y="106719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healthcare, communication channels can be telephones or other electronic models that link patients to practitioners remotely (Coiera, 2006).</a:t>
          </a:r>
          <a:endParaRPr lang="en-US" sz="1900" kern="1200"/>
        </a:p>
      </dsp:txBody>
      <dsp:txXfrm>
        <a:off x="0" y="1067190"/>
        <a:ext cx="6096000" cy="1066539"/>
      </dsp:txXfrm>
    </dsp:sp>
    <dsp:sp modelId="{827CE9DC-DFE4-4FD0-8E13-11A392203CDD}">
      <dsp:nvSpPr>
        <dsp:cNvPr id="0" name=""/>
        <dsp:cNvSpPr/>
      </dsp:nvSpPr>
      <dsp:spPr>
        <a:xfrm>
          <a:off x="0" y="213373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A3FA2D-9A6A-49B1-8A56-361A3046AAD0}">
      <dsp:nvSpPr>
        <dsp:cNvPr id="0" name=""/>
        <dsp:cNvSpPr/>
      </dsp:nvSpPr>
      <dsp:spPr>
        <a:xfrm>
          <a:off x="0" y="2133730"/>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In this scenario, face-to-face approach is the most appropriate approach because service users are minors. </a:t>
          </a:r>
          <a:endParaRPr lang="en-US" sz="1900" kern="1200"/>
        </a:p>
      </dsp:txBody>
      <dsp:txXfrm>
        <a:off x="0" y="2133730"/>
        <a:ext cx="6096000" cy="1066539"/>
      </dsp:txXfrm>
    </dsp:sp>
    <dsp:sp modelId="{FDF0D0A0-63F3-4A6C-8356-879AEF7A953F}">
      <dsp:nvSpPr>
        <dsp:cNvPr id="0" name=""/>
        <dsp:cNvSpPr/>
      </dsp:nvSpPr>
      <dsp:spPr>
        <a:xfrm>
          <a:off x="0" y="3200269"/>
          <a:ext cx="60960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881B5F-4C2E-4609-80BB-8E1BFF40FE34}">
      <dsp:nvSpPr>
        <dsp:cNvPr id="0" name=""/>
        <dsp:cNvSpPr/>
      </dsp:nvSpPr>
      <dsp:spPr>
        <a:xfrm>
          <a:off x="0" y="320026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Further, when the nurses are busy, they can forget to reach out to their patients when they are far (Coiera, 2006).</a:t>
          </a:r>
          <a:endParaRPr lang="en-US" sz="1900" kern="1200"/>
        </a:p>
      </dsp:txBody>
      <dsp:txXfrm>
        <a:off x="0" y="3200269"/>
        <a:ext cx="6096000" cy="1066539"/>
      </dsp:txXfrm>
    </dsp:sp>
    <dsp:sp modelId="{36E7CB43-E6EB-4536-812B-B2ECCDA17B99}">
      <dsp:nvSpPr>
        <dsp:cNvPr id="0" name=""/>
        <dsp:cNvSpPr/>
      </dsp:nvSpPr>
      <dsp:spPr>
        <a:xfrm>
          <a:off x="0" y="4266809"/>
          <a:ext cx="60960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701260-DBEC-479A-82B2-701C48DD4B15}">
      <dsp:nvSpPr>
        <dsp:cNvPr id="0" name=""/>
        <dsp:cNvSpPr/>
      </dsp:nvSpPr>
      <dsp:spPr>
        <a:xfrm>
          <a:off x="0" y="4266809"/>
          <a:ext cx="6096000" cy="10665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Face-to-face communication also allows for involved parties to relate words with body language (Vermeir et al., 2015).</a:t>
          </a:r>
          <a:endParaRPr lang="en-US" sz="1900" kern="1200"/>
        </a:p>
      </dsp:txBody>
      <dsp:txXfrm>
        <a:off x="0" y="4266809"/>
        <a:ext cx="6096000" cy="106653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6849821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9207797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4987209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814792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294025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190663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074898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40445685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759001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898160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3/27/2022</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525851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3/27/2022</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2456199893"/>
      </p:ext>
    </p:extLst>
  </p:cSld>
  <p:clrMap bg1="dk1" tx1="lt1" bg2="dk2" tx2="lt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68" r:id="rId6"/>
    <p:sldLayoutId id="2147483764" r:id="rId7"/>
    <p:sldLayoutId id="2147483765" r:id="rId8"/>
    <p:sldLayoutId id="2147483766" r:id="rId9"/>
    <p:sldLayoutId id="2147483767" r:id="rId10"/>
    <p:sldLayoutId id="214748376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62000" y="2299787"/>
            <a:ext cx="4572000" cy="2286000"/>
          </a:xfrm>
        </p:spPr>
        <p:txBody>
          <a:bodyPr>
            <a:normAutofit/>
          </a:bodyPr>
          <a:lstStyle/>
          <a:p>
            <a:pPr algn="l"/>
            <a:r>
              <a:rPr lang="en-GB" sz="3100">
                <a:solidFill>
                  <a:srgbClr val="FFFFFF"/>
                </a:solidFill>
                <a:ea typeface="Calibri Light"/>
                <a:cs typeface="Calibri Light"/>
              </a:rPr>
              <a:t>TRAINING AND DEVELOPMENT SKILLS FOR COMMUNICATION AT RAINBOW CHILDREN'S HOSPITAL:</a:t>
            </a:r>
            <a:endParaRPr lang="en-GB" sz="3100">
              <a:solidFill>
                <a:srgbClr val="FFFFFF"/>
              </a:solidFill>
            </a:endParaRPr>
          </a:p>
        </p:txBody>
      </p:sp>
      <p:sp>
        <p:nvSpPr>
          <p:cNvPr id="3" name="Subtitle 2"/>
          <p:cNvSpPr>
            <a:spLocks noGrp="1"/>
          </p:cNvSpPr>
          <p:nvPr>
            <p:ph type="subTitle" idx="1"/>
          </p:nvPr>
        </p:nvSpPr>
        <p:spPr>
          <a:xfrm>
            <a:off x="762000" y="4571999"/>
            <a:ext cx="4572000" cy="1524000"/>
          </a:xfrm>
        </p:spPr>
        <p:txBody>
          <a:bodyPr vert="horz" lIns="0" tIns="0" rIns="0" bIns="0" rtlCol="0" anchor="b">
            <a:normAutofit/>
          </a:bodyPr>
          <a:lstStyle/>
          <a:p>
            <a:pPr algn="l">
              <a:lnSpc>
                <a:spcPct val="115000"/>
              </a:lnSpc>
            </a:pPr>
            <a:r>
              <a:rPr lang="en-GB" dirty="0">
                <a:solidFill>
                  <a:srgbClr val="FFFFFF">
                    <a:alpha val="70000"/>
                  </a:srgbClr>
                </a:solidFill>
                <a:ea typeface="Source Sans Pro"/>
              </a:rPr>
              <a:t>BY JANEPHER,</a:t>
            </a:r>
          </a:p>
          <a:p>
            <a:pPr algn="l">
              <a:lnSpc>
                <a:spcPct val="115000"/>
              </a:lnSpc>
            </a:pPr>
            <a:r>
              <a:rPr lang="en-GB" dirty="0">
                <a:solidFill>
                  <a:srgbClr val="FFFFFF">
                    <a:alpha val="70000"/>
                  </a:srgbClr>
                </a:solidFill>
                <a:ea typeface="Source Sans Pro"/>
              </a:rPr>
              <a:t>SHAE  AND </a:t>
            </a:r>
          </a:p>
          <a:p>
            <a:pPr algn="l">
              <a:lnSpc>
                <a:spcPct val="115000"/>
              </a:lnSpc>
            </a:pPr>
            <a:r>
              <a:rPr lang="en-GB" dirty="0">
                <a:solidFill>
                  <a:srgbClr val="FFFFFF">
                    <a:alpha val="70000"/>
                  </a:srgbClr>
                </a:solidFill>
                <a:ea typeface="Source Sans Pro"/>
              </a:rPr>
              <a:t>SALSABIN</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5E21F7-C34C-4398-9492-E88E098F5F5A}"/>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F78B9188-B593-4252-BDF6-2D3D40CBEBC5}"/>
              </a:ext>
            </a:extLst>
          </p:cNvPr>
          <p:cNvSpPr>
            <a:spLocks noGrp="1"/>
          </p:cNvSpPr>
          <p:nvPr>
            <p:ph idx="1"/>
          </p:nvPr>
        </p:nvSpPr>
        <p:spPr/>
        <p:txBody>
          <a:bodyPr vert="horz" lIns="91440" tIns="45720" rIns="91440" bIns="45720" rtlCol="0" anchor="t">
            <a:normAutofit/>
          </a:bodyPr>
          <a:lstStyle/>
          <a:p>
            <a:r>
              <a:rPr lang="en-GB" sz="2000" dirty="0"/>
              <a:t>In this presentation we will give an insight of communication and how it can be improved at the ‘Rainbow children's hospital’. We will be looking at theories relating to models of communication, how communication is used by the hospital and if it can be improved by using the different channels of communication . We’ll also be explaining the barriers of communication  and how it affects the service in the hospital. Lastly the impact of communication on the staff and their patients .</a:t>
            </a:r>
          </a:p>
        </p:txBody>
      </p:sp>
    </p:spTree>
    <p:extLst>
      <p:ext uri="{BB962C8B-B14F-4D97-AF65-F5344CB8AC3E}">
        <p14:creationId xmlns:p14="http://schemas.microsoft.com/office/powerpoint/2010/main" val="29840837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E9CC1-4B79-43D0-B86F-E68814B1740B}"/>
              </a:ext>
            </a:extLst>
          </p:cNvPr>
          <p:cNvSpPr>
            <a:spLocks noGrp="1"/>
          </p:cNvSpPr>
          <p:nvPr>
            <p:ph type="title"/>
          </p:nvPr>
        </p:nvSpPr>
        <p:spPr>
          <a:xfrm>
            <a:off x="761999" y="762000"/>
            <a:ext cx="3048001" cy="2286000"/>
          </a:xfrm>
        </p:spPr>
        <p:txBody>
          <a:bodyPr anchor="b">
            <a:normAutofit/>
          </a:bodyPr>
          <a:lstStyle/>
          <a:p>
            <a:r>
              <a:rPr lang="en-GB" sz="3200">
                <a:solidFill>
                  <a:srgbClr val="FFFFFF"/>
                </a:solidFill>
              </a:rPr>
              <a:t>Theories of communication explained </a:t>
            </a:r>
          </a:p>
        </p:txBody>
      </p:sp>
      <p:graphicFrame>
        <p:nvGraphicFramePr>
          <p:cNvPr id="7" name="Content Placeholder 2">
            <a:extLst>
              <a:ext uri="{FF2B5EF4-FFF2-40B4-BE49-F238E27FC236}">
                <a16:creationId xmlns:a16="http://schemas.microsoft.com/office/drawing/2014/main" id="{E1A3CD38-AFD2-419B-AD2B-4B54A1585D36}"/>
              </a:ext>
            </a:extLst>
          </p:cNvPr>
          <p:cNvGraphicFramePr>
            <a:graphicFrameLocks noGrp="1"/>
          </p:cNvGraphicFramePr>
          <p:nvPr>
            <p:ph idx="1"/>
            <p:extLst>
              <p:ext uri="{D42A27DB-BD31-4B8C-83A1-F6EECF244321}">
                <p14:modId xmlns:p14="http://schemas.microsoft.com/office/powerpoint/2010/main" val="4143370912"/>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413133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38000"/>
              </a:schemeClr>
            </a:gs>
            <a:gs pos="50000">
              <a:schemeClr val="bg2">
                <a:shade val="100000"/>
                <a:hueMod val="100000"/>
                <a:satMod val="110000"/>
                <a:lumMod val="130000"/>
              </a:schemeClr>
            </a:gs>
            <a:gs pos="100000">
              <a:schemeClr val="bg2">
                <a:shade val="78000"/>
                <a:hueMod val="106000"/>
                <a:satMod val="120000"/>
                <a:lumMod val="7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6A8B8-0892-4485-B1B5-E2C1EF9A4F6F}"/>
              </a:ext>
            </a:extLst>
          </p:cNvPr>
          <p:cNvSpPr>
            <a:spLocks noGrp="1"/>
          </p:cNvSpPr>
          <p:nvPr>
            <p:ph type="title"/>
          </p:nvPr>
        </p:nvSpPr>
        <p:spPr/>
        <p:txBody>
          <a:bodyPr>
            <a:normAutofit/>
          </a:bodyPr>
          <a:lstStyle/>
          <a:p>
            <a:r>
              <a:rPr lang="en-GB" dirty="0"/>
              <a:t>How Theories of communication could be used in a children's hospital </a:t>
            </a:r>
          </a:p>
        </p:txBody>
      </p:sp>
      <p:graphicFrame>
        <p:nvGraphicFramePr>
          <p:cNvPr id="5" name="Content Placeholder 2">
            <a:extLst>
              <a:ext uri="{FF2B5EF4-FFF2-40B4-BE49-F238E27FC236}">
                <a16:creationId xmlns:a16="http://schemas.microsoft.com/office/drawing/2014/main" id="{4097A1F1-A1CF-487A-83EE-869DB9DB458F}"/>
              </a:ext>
            </a:extLst>
          </p:cNvPr>
          <p:cNvGraphicFramePr>
            <a:graphicFrameLocks noGrp="1"/>
          </p:cNvGraphicFramePr>
          <p:nvPr>
            <p:ph idx="1"/>
            <p:extLst>
              <p:ext uri="{D42A27DB-BD31-4B8C-83A1-F6EECF244321}">
                <p14:modId xmlns:p14="http://schemas.microsoft.com/office/powerpoint/2010/main" val="397947470"/>
              </p:ext>
            </p:extLst>
          </p:nvPr>
        </p:nvGraphicFramePr>
        <p:xfrm>
          <a:off x="681037" y="2336800"/>
          <a:ext cx="10830641" cy="359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9759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E470229-74A4-D99A-61C1-E7968F37D16E}"/>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pic>
        <p:nvPicPr>
          <p:cNvPr id="5" name="Picture 5" descr="Diagram&#10;&#10;Description automatically generated">
            <a:extLst>
              <a:ext uri="{FF2B5EF4-FFF2-40B4-BE49-F238E27FC236}">
                <a16:creationId xmlns:a16="http://schemas.microsoft.com/office/drawing/2014/main" id="{D19B926C-9EBC-C3D9-1301-CDB6DFCD5A74}"/>
              </a:ext>
            </a:extLst>
          </p:cNvPr>
          <p:cNvPicPr>
            <a:picLocks noChangeAspect="1"/>
          </p:cNvPicPr>
          <p:nvPr/>
        </p:nvPicPr>
        <p:blipFill>
          <a:blip r:embed="rId2"/>
          <a:stretch>
            <a:fillRect/>
          </a:stretch>
        </p:blipFill>
        <p:spPr>
          <a:xfrm>
            <a:off x="596900" y="-156203"/>
            <a:ext cx="11453281" cy="6789406"/>
          </a:xfrm>
          <a:prstGeom prst="rect">
            <a:avLst/>
          </a:prstGeom>
        </p:spPr>
      </p:pic>
    </p:spTree>
    <p:extLst>
      <p:ext uri="{BB962C8B-B14F-4D97-AF65-F5344CB8AC3E}">
        <p14:creationId xmlns:p14="http://schemas.microsoft.com/office/powerpoint/2010/main" val="6810017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D5E50-E4C5-14D1-D666-A27E59B97562}"/>
              </a:ext>
            </a:extLst>
          </p:cNvPr>
          <p:cNvSpPr>
            <a:spLocks noGrp="1"/>
          </p:cNvSpPr>
          <p:nvPr>
            <p:ph type="title"/>
          </p:nvPr>
        </p:nvSpPr>
        <p:spPr/>
        <p:txBody>
          <a:bodyPr/>
          <a:lstStyle/>
          <a:p>
            <a:r>
              <a:rPr lang="en-GB" dirty="0"/>
              <a:t>Communication channels </a:t>
            </a:r>
          </a:p>
        </p:txBody>
      </p:sp>
      <p:pic>
        <p:nvPicPr>
          <p:cNvPr id="7" name="Picture 7" descr="Text&#10;&#10;Description automatically generated">
            <a:extLst>
              <a:ext uri="{FF2B5EF4-FFF2-40B4-BE49-F238E27FC236}">
                <a16:creationId xmlns:a16="http://schemas.microsoft.com/office/drawing/2014/main" id="{4FCBCE83-D56C-CF9B-0DF9-CCE003785A86}"/>
              </a:ext>
            </a:extLst>
          </p:cNvPr>
          <p:cNvPicPr>
            <a:picLocks noGrp="1" noChangeAspect="1"/>
          </p:cNvPicPr>
          <p:nvPr>
            <p:ph idx="1"/>
          </p:nvPr>
        </p:nvPicPr>
        <p:blipFill>
          <a:blip r:embed="rId2"/>
          <a:stretch>
            <a:fillRect/>
          </a:stretch>
        </p:blipFill>
        <p:spPr>
          <a:xfrm>
            <a:off x="1666872" y="2475748"/>
            <a:ext cx="8858256" cy="3438442"/>
          </a:xfrm>
        </p:spPr>
      </p:pic>
      <p:sp>
        <p:nvSpPr>
          <p:cNvPr id="8" name="TextBox 7">
            <a:extLst>
              <a:ext uri="{FF2B5EF4-FFF2-40B4-BE49-F238E27FC236}">
                <a16:creationId xmlns:a16="http://schemas.microsoft.com/office/drawing/2014/main" id="{2BAEB504-4568-5410-84D4-5F9B06036032}"/>
              </a:ext>
            </a:extLst>
          </p:cNvPr>
          <p:cNvSpPr txBox="1"/>
          <p:nvPr/>
        </p:nvSpPr>
        <p:spPr>
          <a:xfrm>
            <a:off x="4724400" y="321098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Tree>
    <p:extLst>
      <p:ext uri="{BB962C8B-B14F-4D97-AF65-F5344CB8AC3E}">
        <p14:creationId xmlns:p14="http://schemas.microsoft.com/office/powerpoint/2010/main" val="4043567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21239-452D-6957-7AF4-1F7C011675C0}"/>
              </a:ext>
            </a:extLst>
          </p:cNvPr>
          <p:cNvSpPr>
            <a:spLocks noGrp="1"/>
          </p:cNvSpPr>
          <p:nvPr>
            <p:ph type="title"/>
          </p:nvPr>
        </p:nvSpPr>
        <p:spPr>
          <a:xfrm>
            <a:off x="718750" y="3034421"/>
            <a:ext cx="3048001" cy="2286000"/>
          </a:xfrm>
        </p:spPr>
        <p:txBody>
          <a:bodyPr anchor="b">
            <a:normAutofit/>
          </a:bodyPr>
          <a:lstStyle/>
          <a:p>
            <a:r>
              <a:rPr lang="en-GB" sz="3200">
                <a:solidFill>
                  <a:srgbClr val="FFFFFF"/>
                </a:solidFill>
              </a:rPr>
              <a:t>CHANNELS CONT'D</a:t>
            </a:r>
          </a:p>
        </p:txBody>
      </p:sp>
      <p:graphicFrame>
        <p:nvGraphicFramePr>
          <p:cNvPr id="5" name="Content Placeholder 2">
            <a:extLst>
              <a:ext uri="{FF2B5EF4-FFF2-40B4-BE49-F238E27FC236}">
                <a16:creationId xmlns:a16="http://schemas.microsoft.com/office/drawing/2014/main" id="{DDE279D3-DB91-F7BE-0441-2BC8D0B7226C}"/>
              </a:ext>
            </a:extLst>
          </p:cNvPr>
          <p:cNvGraphicFramePr>
            <a:graphicFrameLocks noGrp="1"/>
          </p:cNvGraphicFramePr>
          <p:nvPr>
            <p:ph idx="1"/>
            <p:extLst>
              <p:ext uri="{D42A27DB-BD31-4B8C-83A1-F6EECF244321}">
                <p14:modId xmlns:p14="http://schemas.microsoft.com/office/powerpoint/2010/main" val="1584292358"/>
              </p:ext>
            </p:extLst>
          </p:nvPr>
        </p:nvGraphicFramePr>
        <p:xfrm>
          <a:off x="5334000" y="762000"/>
          <a:ext cx="6096000" cy="533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2922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b="1"/>
              <a:t>The types of barriers that can prevent effective communication</a:t>
            </a:r>
            <a:endParaRPr lang="en-US" sz="3200"/>
          </a:p>
        </p:txBody>
      </p:sp>
      <p:pic>
        <p:nvPicPr>
          <p:cNvPr id="5" name="Picture 5" descr="Chart, bubble chart&#10;&#10;Description automatically generated">
            <a:extLst>
              <a:ext uri="{FF2B5EF4-FFF2-40B4-BE49-F238E27FC236}">
                <a16:creationId xmlns:a16="http://schemas.microsoft.com/office/drawing/2014/main" id="{95CCE193-096B-EF3E-1BA2-173A8487D693}"/>
              </a:ext>
            </a:extLst>
          </p:cNvPr>
          <p:cNvPicPr>
            <a:picLocks noGrp="1" noChangeAspect="1"/>
          </p:cNvPicPr>
          <p:nvPr>
            <p:ph sz="half" idx="1"/>
          </p:nvPr>
        </p:nvPicPr>
        <p:blipFill>
          <a:blip r:embed="rId2"/>
          <a:stretch>
            <a:fillRect/>
          </a:stretch>
        </p:blipFill>
        <p:spPr>
          <a:xfrm>
            <a:off x="7044690" y="771525"/>
            <a:ext cx="4960620" cy="5334000"/>
          </a:xfrm>
          <a:prstGeom prst="rect">
            <a:avLst/>
          </a:prstGeom>
        </p:spPr>
      </p:pic>
      <p:sp>
        <p:nvSpPr>
          <p:cNvPr id="4" name="Content Placeholder 3">
            <a:extLst>
              <a:ext uri="{FF2B5EF4-FFF2-40B4-BE49-F238E27FC236}">
                <a16:creationId xmlns:a16="http://schemas.microsoft.com/office/drawing/2014/main" id="{FB55F5BD-8FFB-6651-3252-C27819477B6A}"/>
              </a:ext>
            </a:extLst>
          </p:cNvPr>
          <p:cNvSpPr>
            <a:spLocks noGrp="1"/>
          </p:cNvSpPr>
          <p:nvPr>
            <p:ph sz="half" idx="2"/>
          </p:nvPr>
        </p:nvSpPr>
        <p:spPr>
          <a:xfrm>
            <a:off x="762000" y="2286000"/>
            <a:ext cx="5334000" cy="3810001"/>
          </a:xfrm>
        </p:spPr>
        <p:txBody>
          <a:bodyPr vert="horz" lIns="91440" tIns="45720" rIns="91440" bIns="45720" rtlCol="0">
            <a:normAutofit/>
          </a:bodyPr>
          <a:lstStyle/>
          <a:p>
            <a:pPr>
              <a:lnSpc>
                <a:spcPct val="115000"/>
              </a:lnSpc>
            </a:pPr>
            <a:r>
              <a:rPr lang="en-US" sz="1700"/>
              <a:t>Language: </a:t>
            </a:r>
          </a:p>
          <a:p>
            <a:pPr>
              <a:lnSpc>
                <a:spcPct val="115000"/>
              </a:lnSpc>
            </a:pPr>
            <a:r>
              <a:rPr lang="en-US" sz="1700"/>
              <a:t>If patient or health care professional language is not same. (Foreign language)</a:t>
            </a:r>
          </a:p>
          <a:p>
            <a:pPr>
              <a:lnSpc>
                <a:spcPct val="115000"/>
              </a:lnSpc>
            </a:pPr>
            <a:r>
              <a:rPr lang="en-US" sz="1700"/>
              <a:t>English is not 1</a:t>
            </a:r>
            <a:r>
              <a:rPr lang="en-US" sz="1700" baseline="30000"/>
              <a:t>st</a:t>
            </a:r>
            <a:r>
              <a:rPr lang="en-US" sz="1700"/>
              <a:t> language and find it hard to explain their situation.</a:t>
            </a:r>
          </a:p>
          <a:p>
            <a:pPr>
              <a:lnSpc>
                <a:spcPct val="115000"/>
              </a:lnSpc>
            </a:pPr>
            <a:r>
              <a:rPr lang="en-US" sz="1700"/>
              <a:t>National or cultural:</a:t>
            </a:r>
          </a:p>
          <a:p>
            <a:pPr>
              <a:lnSpc>
                <a:spcPct val="115000"/>
              </a:lnSpc>
            </a:pPr>
            <a:r>
              <a:rPr lang="en-US" sz="1700"/>
              <a:t>Unfamiliar cultural background also creates barriers.</a:t>
            </a:r>
          </a:p>
          <a:p>
            <a:pPr>
              <a:lnSpc>
                <a:spcPct val="115000"/>
              </a:lnSpc>
            </a:pPr>
            <a:r>
              <a:rPr lang="en-US" sz="1700"/>
              <a:t>The stereotype also a cultural barrier in communication. Such as judgemental</a:t>
            </a:r>
          </a:p>
          <a:p>
            <a:pPr>
              <a:lnSpc>
                <a:spcPct val="115000"/>
              </a:lnSpc>
            </a:pPr>
            <a:endParaRPr lang="en-US" sz="1700"/>
          </a:p>
          <a:p>
            <a:pPr>
              <a:lnSpc>
                <a:spcPct val="115000"/>
              </a:lnSpc>
            </a:pPr>
            <a:endParaRPr lang="en-US" sz="1700"/>
          </a:p>
        </p:txBody>
      </p:sp>
    </p:spTree>
    <p:extLst>
      <p:ext uri="{BB962C8B-B14F-4D97-AF65-F5344CB8AC3E}">
        <p14:creationId xmlns:p14="http://schemas.microsoft.com/office/powerpoint/2010/main" val="2351413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CDD962-88E7-EC4A-95B2-4F47289E1A0A}"/>
              </a:ext>
            </a:extLst>
          </p:cNvPr>
          <p:cNvSpPr txBox="1"/>
          <p:nvPr/>
        </p:nvSpPr>
        <p:spPr>
          <a:xfrm>
            <a:off x="1259457" y="741872"/>
            <a:ext cx="9586822"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Gender: </a:t>
            </a:r>
            <a:endParaRPr kumimoji="0" lang="en-GB" sz="2400" b="0" i="0" u="none" strike="noStrike" kern="1200" cap="none" spc="0" normalizeH="0" baseline="0" noProof="0">
              <a:ln>
                <a:noFill/>
              </a:ln>
              <a:solidFill>
                <a:srgbClr val="FF0000"/>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Male, female, or any other sexual preference cause barriers. Such as body language or non-Varbel clues.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Distance:  </a:t>
            </a:r>
            <a:endParaRPr kumimoji="0" lang="en-GB" sz="2400" b="0" i="0" u="none" strike="noStrike" kern="1200" cap="none" spc="0" normalizeH="0" baseline="0" noProof="0">
              <a:ln>
                <a:noFill/>
              </a:ln>
              <a:solidFill>
                <a:srgbClr val="FF0000"/>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Face mask, social distance, communicating on telephone.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Emotional: </a:t>
            </a:r>
            <a:endParaRPr kumimoji="0" lang="en-GB" sz="2400" b="0" i="0" u="none" strike="noStrike" kern="1200" cap="none" spc="0" normalizeH="0" baseline="0" noProof="0">
              <a:ln>
                <a:noFill/>
              </a:ln>
              <a:solidFill>
                <a:srgbClr val="FF0000"/>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Anxious, overwhelmed emotional, frustration.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Segoe UI"/>
              </a:rPr>
              <a:t>Information overload:  </a:t>
            </a:r>
            <a:endParaRPr kumimoji="0" lang="en-GB" sz="2400" b="0" i="0" u="none" strike="noStrike" kern="1200" cap="none" spc="0" normalizeH="0" baseline="0" noProof="0">
              <a:ln>
                <a:noFill/>
              </a:ln>
              <a:solidFill>
                <a:prstClr val="black"/>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Using complex medical terms or overload of the information. </a:t>
            </a:r>
          </a:p>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srgbClr val="FF0000"/>
                </a:solidFill>
                <a:effectLst/>
                <a:uLnTx/>
                <a:uFillTx/>
                <a:latin typeface="Calibri" panose="020F0502020204030204"/>
                <a:ea typeface="+mn-ea"/>
                <a:cs typeface="Segoe UI"/>
              </a:rPr>
              <a:t>Signs of abuse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Segoe UI"/>
              </a:rPr>
              <a:t>:  </a:t>
            </a:r>
            <a:endParaRPr kumimoji="0" lang="en-GB" sz="2400" b="0" i="0" u="none" strike="noStrike" kern="1200" cap="none" spc="0" normalizeH="0" baseline="0" noProof="0">
              <a:ln>
                <a:noFill/>
              </a:ln>
              <a:solidFill>
                <a:prstClr val="black"/>
              </a:solidFill>
              <a:effectLst/>
              <a:uLnTx/>
              <a:uFillTx/>
              <a:latin typeface="Calibri" panose="020F0502020204030204"/>
              <a:ea typeface="Calibri"/>
              <a:cs typeface="Segoe UI"/>
            </a:endParaRPr>
          </a:p>
          <a:p>
            <a:pPr marL="0" marR="0" lvl="0" indent="0" algn="just" defTabSz="914400" rtl="0" eaLnBrk="1" fontAlgn="auto" latinLnBrk="0" hangingPunct="1">
              <a:lnSpc>
                <a:spcPct val="100000"/>
              </a:lnSpc>
              <a:spcBef>
                <a:spcPts val="0"/>
              </a:spcBef>
              <a:spcAft>
                <a:spcPts val="0"/>
              </a:spcAft>
              <a:buClrTx/>
              <a:buSzTx/>
              <a:buFontTx/>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a:cs typeface="Calibri"/>
              </a:rPr>
              <a:t>Children may face domestic abuse, physical or sexual abuse or neglects. </a:t>
            </a:r>
          </a:p>
        </p:txBody>
      </p:sp>
    </p:spTree>
    <p:extLst>
      <p:ext uri="{BB962C8B-B14F-4D97-AF65-F5344CB8AC3E}">
        <p14:creationId xmlns:p14="http://schemas.microsoft.com/office/powerpoint/2010/main" val="6804315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6A154B6-CAA3-71A2-5CFF-936C49919DCC}"/>
              </a:ext>
            </a:extLst>
          </p:cNvPr>
          <p:cNvSpPr>
            <a:spLocks noGrp="1"/>
          </p:cNvSpPr>
          <p:nvPr>
            <p:ph type="title"/>
          </p:nvPr>
        </p:nvSpPr>
        <p:spPr>
          <a:xfrm>
            <a:off x="762000" y="762000"/>
            <a:ext cx="5334000" cy="1524000"/>
          </a:xfrm>
        </p:spPr>
        <p:txBody>
          <a:bodyPr vert="horz" lIns="91440" tIns="45720" rIns="91440" bIns="45720" rtlCol="0" anchor="ctr">
            <a:normAutofit/>
          </a:bodyPr>
          <a:lstStyle/>
          <a:p>
            <a:r>
              <a:rPr lang="en-US" sz="3200"/>
              <a:t>To overcome from the barriers for effective communication:</a:t>
            </a:r>
          </a:p>
        </p:txBody>
      </p:sp>
      <p:pic>
        <p:nvPicPr>
          <p:cNvPr id="8" name="Picture 8" descr="Diagram&#10;&#10;Description automatically generated">
            <a:extLst>
              <a:ext uri="{FF2B5EF4-FFF2-40B4-BE49-F238E27FC236}">
                <a16:creationId xmlns:a16="http://schemas.microsoft.com/office/drawing/2014/main" id="{EDE1F7D7-7AE4-8C75-9D69-606AF9F3B747}"/>
              </a:ext>
            </a:extLst>
          </p:cNvPr>
          <p:cNvPicPr>
            <a:picLocks noGrp="1" noChangeAspect="1"/>
          </p:cNvPicPr>
          <p:nvPr>
            <p:ph sz="half" idx="1"/>
          </p:nvPr>
        </p:nvPicPr>
        <p:blipFill>
          <a:blip r:embed="rId2"/>
          <a:stretch>
            <a:fillRect/>
          </a:stretch>
        </p:blipFill>
        <p:spPr>
          <a:xfrm>
            <a:off x="6858000" y="1157866"/>
            <a:ext cx="5334000" cy="4561318"/>
          </a:xfrm>
          <a:prstGeom prst="rect">
            <a:avLst/>
          </a:prstGeom>
        </p:spPr>
      </p:pic>
      <p:sp>
        <p:nvSpPr>
          <p:cNvPr id="7" name="Content Placeholder 6">
            <a:extLst>
              <a:ext uri="{FF2B5EF4-FFF2-40B4-BE49-F238E27FC236}">
                <a16:creationId xmlns:a16="http://schemas.microsoft.com/office/drawing/2014/main" id="{076AB756-E94A-EC66-AF92-E334261F9D51}"/>
              </a:ext>
            </a:extLst>
          </p:cNvPr>
          <p:cNvSpPr>
            <a:spLocks noGrp="1"/>
          </p:cNvSpPr>
          <p:nvPr>
            <p:ph sz="half" idx="2"/>
          </p:nvPr>
        </p:nvSpPr>
        <p:spPr>
          <a:xfrm>
            <a:off x="762000" y="2286000"/>
            <a:ext cx="5334000" cy="3810001"/>
          </a:xfrm>
        </p:spPr>
        <p:txBody>
          <a:bodyPr vert="horz" lIns="91440" tIns="45720" rIns="91440" bIns="45720" rtlCol="0">
            <a:normAutofit/>
          </a:bodyPr>
          <a:lstStyle/>
          <a:p>
            <a:pPr>
              <a:lnSpc>
                <a:spcPct val="115000"/>
              </a:lnSpc>
            </a:pPr>
            <a:r>
              <a:rPr lang="en-US" sz="1700"/>
              <a:t>According to Thomson, Outram, Gilligan, and Levett-Jones, (2015) to achieve safe and good health care services it depends on effective communication between members of the health care team.</a:t>
            </a:r>
          </a:p>
          <a:p>
            <a:pPr>
              <a:lnSpc>
                <a:spcPct val="115000"/>
              </a:lnSpc>
            </a:pPr>
            <a:r>
              <a:rPr lang="en-US" sz="1700"/>
              <a:t>It is important to exchange message between staff clearly and explain proper way.</a:t>
            </a:r>
          </a:p>
          <a:p>
            <a:pPr>
              <a:lnSpc>
                <a:spcPct val="115000"/>
              </a:lnSpc>
            </a:pPr>
            <a:r>
              <a:rPr lang="en-US" sz="1700"/>
              <a:t>Avoid misunderstanding or ignorance.</a:t>
            </a:r>
          </a:p>
          <a:p>
            <a:pPr>
              <a:lnSpc>
                <a:spcPct val="115000"/>
              </a:lnSpc>
            </a:pPr>
            <a:r>
              <a:rPr lang="en-US" sz="1700"/>
              <a:t>Healthcare professionals well trained to understand any signs of child abuse. </a:t>
            </a:r>
          </a:p>
          <a:p>
            <a:pPr>
              <a:lnSpc>
                <a:spcPct val="115000"/>
              </a:lnSpc>
            </a:pPr>
            <a:endParaRPr lang="en-US" sz="1700"/>
          </a:p>
        </p:txBody>
      </p:sp>
    </p:spTree>
    <p:extLst>
      <p:ext uri="{BB962C8B-B14F-4D97-AF65-F5344CB8AC3E}">
        <p14:creationId xmlns:p14="http://schemas.microsoft.com/office/powerpoint/2010/main" val="1742680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E30B7-35BB-B08C-4B26-379C3AF5A65E}"/>
              </a:ext>
            </a:extLst>
          </p:cNvPr>
          <p:cNvSpPr>
            <a:spLocks noGrp="1"/>
          </p:cNvSpPr>
          <p:nvPr>
            <p:ph type="title"/>
          </p:nvPr>
        </p:nvSpPr>
        <p:spPr/>
        <p:txBody>
          <a:bodyPr>
            <a:normAutofit fontScale="90000"/>
          </a:bodyPr>
          <a:lstStyle/>
          <a:p>
            <a:r>
              <a:rPr lang="en-GB" dirty="0"/>
              <a:t>IMPACTS OF EFFECTIVE COMMUNICATION ON STAFF AND PATIENTS</a:t>
            </a:r>
          </a:p>
        </p:txBody>
      </p:sp>
      <p:sp>
        <p:nvSpPr>
          <p:cNvPr id="3" name="Content Placeholder 2">
            <a:extLst>
              <a:ext uri="{FF2B5EF4-FFF2-40B4-BE49-F238E27FC236}">
                <a16:creationId xmlns:a16="http://schemas.microsoft.com/office/drawing/2014/main" id="{41ED1C40-6AA9-27D8-C287-FFCBA1F07C1B}"/>
              </a:ext>
            </a:extLst>
          </p:cNvPr>
          <p:cNvSpPr>
            <a:spLocks noGrp="1"/>
          </p:cNvSpPr>
          <p:nvPr>
            <p:ph idx="1"/>
          </p:nvPr>
        </p:nvSpPr>
        <p:spPr/>
        <p:txBody>
          <a:bodyPr vert="horz" lIns="91440" tIns="45720" rIns="91440" bIns="45720" rtlCol="0" anchor="t">
            <a:normAutofit/>
          </a:bodyPr>
          <a:lstStyle/>
          <a:p>
            <a:r>
              <a:rPr lang="en-GB" dirty="0">
                <a:solidFill>
                  <a:srgbClr val="FFFFFF">
                    <a:alpha val="70000"/>
                  </a:srgbClr>
                </a:solidFill>
              </a:rPr>
              <a:t>Effective communication between nurses and patients reduces physician mistakes (NHS England,2015)</a:t>
            </a:r>
          </a:p>
          <a:p>
            <a:r>
              <a:rPr lang="en-GB" dirty="0">
                <a:solidFill>
                  <a:srgbClr val="FFFFFF">
                    <a:alpha val="70000"/>
                  </a:srgbClr>
                </a:solidFill>
              </a:rPr>
              <a:t>Effective communication helps foster teamwork among healthcare professionals</a:t>
            </a:r>
          </a:p>
          <a:p>
            <a:r>
              <a:rPr lang="en-GB" dirty="0">
                <a:solidFill>
                  <a:srgbClr val="FFFFFF">
                    <a:alpha val="70000"/>
                  </a:srgbClr>
                </a:solidFill>
              </a:rPr>
              <a:t>It also allows service users to contribute to the care process (Sibiya,2018) </a:t>
            </a:r>
          </a:p>
          <a:p>
            <a:endParaRPr lang="en-GB" dirty="0">
              <a:solidFill>
                <a:srgbClr val="FFFFFF">
                  <a:alpha val="70000"/>
                </a:srgbClr>
              </a:solidFill>
            </a:endParaRPr>
          </a:p>
        </p:txBody>
      </p:sp>
    </p:spTree>
    <p:extLst>
      <p:ext uri="{BB962C8B-B14F-4D97-AF65-F5344CB8AC3E}">
        <p14:creationId xmlns:p14="http://schemas.microsoft.com/office/powerpoint/2010/main" val="5961877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351B7D4-9DC4-EBEF-AEDB-FC7ED501DE30}"/>
              </a:ext>
            </a:extLst>
          </p:cNvPr>
          <p:cNvSpPr>
            <a:spLocks noGrp="1"/>
          </p:cNvSpPr>
          <p:nvPr>
            <p:ph sz="half" idx="1"/>
          </p:nvPr>
        </p:nvSpPr>
        <p:spPr/>
        <p:txBody>
          <a:bodyPr vert="horz" lIns="91440" tIns="45720" rIns="91440" bIns="45720" rtlCol="0" anchor="t">
            <a:normAutofit/>
          </a:bodyPr>
          <a:lstStyle/>
          <a:p>
            <a:r>
              <a:rPr lang="en-GB">
                <a:solidFill>
                  <a:srgbClr val="FFFFFF">
                    <a:alpha val="70000"/>
                  </a:srgbClr>
                </a:solidFill>
              </a:rPr>
              <a:t>Communication is a key process in care delivery between nurses and their patients.</a:t>
            </a:r>
            <a:endParaRPr lang="en-GB"/>
          </a:p>
        </p:txBody>
      </p:sp>
      <p:sp>
        <p:nvSpPr>
          <p:cNvPr id="4" name="Content Placeholder 3">
            <a:extLst>
              <a:ext uri="{FF2B5EF4-FFF2-40B4-BE49-F238E27FC236}">
                <a16:creationId xmlns:a16="http://schemas.microsoft.com/office/drawing/2014/main" id="{52B77943-2642-B83F-DBB1-B261F8454022}"/>
              </a:ext>
            </a:extLst>
          </p:cNvPr>
          <p:cNvSpPr>
            <a:spLocks noGrp="1"/>
          </p:cNvSpPr>
          <p:nvPr>
            <p:ph sz="half" idx="2"/>
          </p:nvPr>
        </p:nvSpPr>
        <p:spPr/>
        <p:txBody>
          <a:bodyPr vert="horz" lIns="91440" tIns="45720" rIns="91440" bIns="45720" rtlCol="0" anchor="t">
            <a:normAutofit/>
          </a:bodyPr>
          <a:lstStyle/>
          <a:p>
            <a:r>
              <a:rPr lang="en-GB">
                <a:solidFill>
                  <a:srgbClr val="FFFFFF">
                    <a:alpha val="70000"/>
                  </a:srgbClr>
                </a:solidFill>
              </a:rPr>
              <a:t>Shannon and Weaver communication model directs that communication is initiated by the information source and ends when the message reaches the destination.</a:t>
            </a:r>
            <a:endParaRPr lang="en-GB"/>
          </a:p>
        </p:txBody>
      </p:sp>
    </p:spTree>
    <p:extLst>
      <p:ext uri="{BB962C8B-B14F-4D97-AF65-F5344CB8AC3E}">
        <p14:creationId xmlns:p14="http://schemas.microsoft.com/office/powerpoint/2010/main" val="24173741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8732B-3D75-840D-D25A-0DAEE3186FE9}"/>
              </a:ext>
            </a:extLst>
          </p:cNvPr>
          <p:cNvSpPr>
            <a:spLocks noGrp="1"/>
          </p:cNvSpPr>
          <p:nvPr>
            <p:ph type="title"/>
          </p:nvPr>
        </p:nvSpPr>
        <p:spPr>
          <a:xfrm>
            <a:off x="649384" y="94180"/>
            <a:ext cx="10668000" cy="1524000"/>
          </a:xfrm>
        </p:spPr>
        <p:txBody>
          <a:bodyPr/>
          <a:lstStyle/>
          <a:p>
            <a:r>
              <a:rPr lang="en-GB"/>
              <a:t>REFERENCES:</a:t>
            </a:r>
            <a:endParaRPr lang="en-GB" dirty="0"/>
          </a:p>
        </p:txBody>
      </p:sp>
      <p:pic>
        <p:nvPicPr>
          <p:cNvPr id="4" name="Picture 4" descr="Text&#10;&#10;Description automatically generated">
            <a:extLst>
              <a:ext uri="{FF2B5EF4-FFF2-40B4-BE49-F238E27FC236}">
                <a16:creationId xmlns:a16="http://schemas.microsoft.com/office/drawing/2014/main" id="{A0F27F34-1734-D10D-20F2-805BA7FC0AB2}"/>
              </a:ext>
            </a:extLst>
          </p:cNvPr>
          <p:cNvPicPr>
            <a:picLocks noGrp="1" noChangeAspect="1"/>
          </p:cNvPicPr>
          <p:nvPr>
            <p:ph idx="1"/>
          </p:nvPr>
        </p:nvPicPr>
        <p:blipFill>
          <a:blip r:embed="rId2"/>
          <a:stretch>
            <a:fillRect/>
          </a:stretch>
        </p:blipFill>
        <p:spPr>
          <a:xfrm>
            <a:off x="874616" y="1224035"/>
            <a:ext cx="8613968" cy="3818083"/>
          </a:xfrm>
        </p:spPr>
      </p:pic>
      <p:sp>
        <p:nvSpPr>
          <p:cNvPr id="5" name="TextBox 4">
            <a:extLst>
              <a:ext uri="{FF2B5EF4-FFF2-40B4-BE49-F238E27FC236}">
                <a16:creationId xmlns:a16="http://schemas.microsoft.com/office/drawing/2014/main" id="{B74BA1EC-DB51-4ACC-B0FD-1BCB864AFD86}"/>
              </a:ext>
            </a:extLst>
          </p:cNvPr>
          <p:cNvSpPr txBox="1"/>
          <p:nvPr/>
        </p:nvSpPr>
        <p:spPr>
          <a:xfrm>
            <a:off x="3048856" y="3252039"/>
            <a:ext cx="6097712" cy="369332"/>
          </a:xfrm>
          <a:prstGeom prst="rect">
            <a:avLst/>
          </a:prstGeom>
          <a:noFill/>
        </p:spPr>
        <p:txBody>
          <a:bodyPr wrap="square">
            <a:spAutoFit/>
          </a:bodyPr>
          <a:lstStyle/>
          <a:p>
            <a:r>
              <a:rPr lang="en-GB"/>
              <a:t> </a:t>
            </a:r>
            <a:endParaRPr lang="en-GB" dirty="0"/>
          </a:p>
        </p:txBody>
      </p:sp>
      <p:sp>
        <p:nvSpPr>
          <p:cNvPr id="7" name="TextBox 6">
            <a:extLst>
              <a:ext uri="{FF2B5EF4-FFF2-40B4-BE49-F238E27FC236}">
                <a16:creationId xmlns:a16="http://schemas.microsoft.com/office/drawing/2014/main" id="{FB932BCE-1656-4D2A-A81D-9A83315F5226}"/>
              </a:ext>
            </a:extLst>
          </p:cNvPr>
          <p:cNvSpPr txBox="1"/>
          <p:nvPr/>
        </p:nvSpPr>
        <p:spPr>
          <a:xfrm>
            <a:off x="874616" y="4929102"/>
            <a:ext cx="5793312" cy="1384995"/>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Jijo's Skill Factory, 10 Barriers to Effective Communication, [video], Available </a:t>
            </a:r>
            <a:r>
              <a:rPr kumimoji="0" lang="en-GB" sz="1200" b="0" i="0" u="sng"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https://www.youtube.com/watch?v=f5Tao6KHV5w</a:t>
            </a: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 accessed – 14/05/2020</a:t>
            </a:r>
            <a:endPar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Calibri"/>
              <a:cs typeface="Calibri"/>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Thomson, K., Outram, S., Gilligan, C. and Levett-Jones, T. (2015). ' Interprofessional experiences of recent healthcare graduates: A social psychology perspective on the barriers to effective communication, teamwork, and patient-centred care.' </a:t>
            </a:r>
            <a:r>
              <a:rPr kumimoji="0" lang="en-GB" sz="1200" b="0" i="1"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Journal of Interprofessional Care</a:t>
            </a: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 </a:t>
            </a:r>
            <a:r>
              <a:rPr kumimoji="0" lang="en-GB" sz="1200" b="0" i="1"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29</a:t>
            </a:r>
            <a:r>
              <a:rPr kumimoji="0" lang="en-GB" sz="1200" b="0" i="0" u="none" strike="noStrike" kern="1200" cap="none" spc="0" normalizeH="0" baseline="0" noProof="0">
                <a:ln>
                  <a:noFill/>
                </a:ln>
                <a:solidFill>
                  <a:schemeClr val="bg1">
                    <a:lumMod val="75000"/>
                    <a:lumOff val="25000"/>
                  </a:schemeClr>
                </a:solidFill>
                <a:effectLst/>
                <a:uLnTx/>
                <a:uFillTx/>
                <a:latin typeface="Calibri" panose="020F0502020204030204"/>
                <a:ea typeface="+mn-lt"/>
                <a:cs typeface="Calibri" panose="020F0502020204030204"/>
              </a:rPr>
              <a:t>(6), pp.634-640.</a:t>
            </a:r>
            <a:endParaRPr kumimoji="0" lang="en-GB" sz="1200" b="0" i="0" u="none" strike="noStrike" kern="1200" cap="none" spc="0" normalizeH="0" baseline="0" noProof="0" dirty="0">
              <a:ln>
                <a:noFill/>
              </a:ln>
              <a:solidFill>
                <a:schemeClr val="bg1">
                  <a:lumMod val="75000"/>
                  <a:lumOff val="25000"/>
                </a:schemeClr>
              </a:solidFill>
              <a:effectLst/>
              <a:uLnTx/>
              <a:uFillTx/>
              <a:latin typeface="Calibri" panose="020F0502020204030204"/>
              <a:ea typeface="+mn-lt"/>
              <a:cs typeface="Calibri" panose="020F0502020204030204"/>
            </a:endParaRPr>
          </a:p>
        </p:txBody>
      </p:sp>
    </p:spTree>
    <p:extLst>
      <p:ext uri="{BB962C8B-B14F-4D97-AF65-F5344CB8AC3E}">
        <p14:creationId xmlns:p14="http://schemas.microsoft.com/office/powerpoint/2010/main" val="29295189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3DC2-879A-475E-8D2D-66A141D9CE66}"/>
              </a:ext>
            </a:extLst>
          </p:cNvPr>
          <p:cNvSpPr>
            <a:spLocks noGrp="1"/>
          </p:cNvSpPr>
          <p:nvPr>
            <p:ph type="title"/>
          </p:nvPr>
        </p:nvSpPr>
        <p:spPr>
          <a:xfrm>
            <a:off x="155825" y="0"/>
            <a:ext cx="10668000" cy="1524000"/>
          </a:xfrm>
        </p:spPr>
        <p:txBody>
          <a:bodyPr/>
          <a:lstStyle/>
          <a:p>
            <a:r>
              <a:rPr lang="en-GB" dirty="0"/>
              <a:t>Team evaluation </a:t>
            </a:r>
          </a:p>
        </p:txBody>
      </p:sp>
      <p:graphicFrame>
        <p:nvGraphicFramePr>
          <p:cNvPr id="4" name="Table 4">
            <a:extLst>
              <a:ext uri="{FF2B5EF4-FFF2-40B4-BE49-F238E27FC236}">
                <a16:creationId xmlns:a16="http://schemas.microsoft.com/office/drawing/2014/main" id="{DFC6433D-19C8-418F-A5D3-68B27931B3C4}"/>
              </a:ext>
            </a:extLst>
          </p:cNvPr>
          <p:cNvGraphicFramePr>
            <a:graphicFrameLocks noGrp="1"/>
          </p:cNvGraphicFramePr>
          <p:nvPr>
            <p:ph idx="1"/>
            <p:extLst>
              <p:ext uri="{D42A27DB-BD31-4B8C-83A1-F6EECF244321}">
                <p14:modId xmlns:p14="http://schemas.microsoft.com/office/powerpoint/2010/main" val="4231017640"/>
              </p:ext>
            </p:extLst>
          </p:nvPr>
        </p:nvGraphicFramePr>
        <p:xfrm>
          <a:off x="155825" y="1320229"/>
          <a:ext cx="10668000" cy="5404693"/>
        </p:xfrm>
        <a:graphic>
          <a:graphicData uri="http://schemas.openxmlformats.org/drawingml/2006/table">
            <a:tbl>
              <a:tblPr firstRow="1">
                <a:tableStyleId>{073A0DAA-6AF3-43AB-8588-CEC1D06C72B9}</a:tableStyleId>
              </a:tblPr>
              <a:tblGrid>
                <a:gridCol w="5334000">
                  <a:extLst>
                    <a:ext uri="{9D8B030D-6E8A-4147-A177-3AD203B41FA5}">
                      <a16:colId xmlns:a16="http://schemas.microsoft.com/office/drawing/2014/main" val="1928559331"/>
                    </a:ext>
                  </a:extLst>
                </a:gridCol>
                <a:gridCol w="5334000">
                  <a:extLst>
                    <a:ext uri="{9D8B030D-6E8A-4147-A177-3AD203B41FA5}">
                      <a16:colId xmlns:a16="http://schemas.microsoft.com/office/drawing/2014/main" val="2443511860"/>
                    </a:ext>
                  </a:extLst>
                </a:gridCol>
              </a:tblGrid>
              <a:tr h="1484616">
                <a:tc>
                  <a:txBody>
                    <a:bodyPr/>
                    <a:lstStyle/>
                    <a:p>
                      <a:r>
                        <a:rPr lang="en-GB" dirty="0"/>
                        <a:t>What were the key strengths between us as a group </a:t>
                      </a:r>
                    </a:p>
                  </a:txBody>
                  <a:tcPr/>
                </a:tc>
                <a:tc>
                  <a:txBody>
                    <a:bodyPr/>
                    <a:lstStyle/>
                    <a:p>
                      <a:r>
                        <a:rPr lang="en-GB" dirty="0"/>
                        <a:t>Jen- communication was easy</a:t>
                      </a:r>
                    </a:p>
                    <a:p>
                      <a:r>
                        <a:rPr lang="en-GB" dirty="0"/>
                        <a:t>Rashae – we all done equal amount of work, and always kept in touch with progress of our work</a:t>
                      </a:r>
                    </a:p>
                    <a:p>
                      <a:r>
                        <a:rPr lang="en-GB" dirty="0" err="1"/>
                        <a:t>Salsabin</a:t>
                      </a:r>
                      <a:r>
                        <a:rPr lang="en-GB" dirty="0"/>
                        <a:t>-communication and understanding</a:t>
                      </a:r>
                    </a:p>
                  </a:txBody>
                  <a:tcPr/>
                </a:tc>
                <a:extLst>
                  <a:ext uri="{0D108BD9-81ED-4DB2-BD59-A6C34878D82A}">
                    <a16:rowId xmlns:a16="http://schemas.microsoft.com/office/drawing/2014/main" val="1653400309"/>
                  </a:ext>
                </a:extLst>
              </a:tr>
              <a:tr h="1528052">
                <a:tc>
                  <a:txBody>
                    <a:bodyPr/>
                    <a:lstStyle/>
                    <a:p>
                      <a:r>
                        <a:rPr lang="en-GB" dirty="0"/>
                        <a:t>What challenges have you overcome as a team?</a:t>
                      </a:r>
                    </a:p>
                  </a:txBody>
                  <a:tcPr/>
                </a:tc>
                <a:tc>
                  <a:txBody>
                    <a:bodyPr/>
                    <a:lstStyle/>
                    <a:p>
                      <a:r>
                        <a:rPr lang="en-GB" dirty="0"/>
                        <a:t>Jen- researching and picking what tasks to do</a:t>
                      </a:r>
                    </a:p>
                    <a:p>
                      <a:r>
                        <a:rPr lang="en-GB" dirty="0"/>
                        <a:t>Rashae- sending PowerPoints over so that I could add them all together ,but we worked it out in the end </a:t>
                      </a:r>
                    </a:p>
                    <a:p>
                      <a:r>
                        <a:rPr lang="en-GB" dirty="0" err="1"/>
                        <a:t>Salsabin</a:t>
                      </a:r>
                      <a:r>
                        <a:rPr lang="en-GB" dirty="0"/>
                        <a:t>- Researching was a huge challenge to every one of us.</a:t>
                      </a:r>
                    </a:p>
                  </a:txBody>
                  <a:tcPr/>
                </a:tc>
                <a:extLst>
                  <a:ext uri="{0D108BD9-81ED-4DB2-BD59-A6C34878D82A}">
                    <a16:rowId xmlns:a16="http://schemas.microsoft.com/office/drawing/2014/main" val="1335494866"/>
                  </a:ext>
                </a:extLst>
              </a:tr>
              <a:tr h="403489">
                <a:tc>
                  <a:txBody>
                    <a:bodyPr/>
                    <a:lstStyle/>
                    <a:p>
                      <a:r>
                        <a:rPr lang="en-GB" dirty="0"/>
                        <a:t>Who was in your team?</a:t>
                      </a:r>
                    </a:p>
                  </a:txBody>
                  <a:tcPr/>
                </a:tc>
                <a:tc>
                  <a:txBody>
                    <a:bodyPr/>
                    <a:lstStyle/>
                    <a:p>
                      <a:r>
                        <a:rPr lang="en-GB" dirty="0"/>
                        <a:t>Rashae , janepher , salsabin.</a:t>
                      </a:r>
                    </a:p>
                  </a:txBody>
                  <a:tcPr/>
                </a:tc>
                <a:extLst>
                  <a:ext uri="{0D108BD9-81ED-4DB2-BD59-A6C34878D82A}">
                    <a16:rowId xmlns:a16="http://schemas.microsoft.com/office/drawing/2014/main" val="3671588296"/>
                  </a:ext>
                </a:extLst>
              </a:tr>
              <a:tr h="1047708">
                <a:tc>
                  <a:txBody>
                    <a:bodyPr/>
                    <a:lstStyle/>
                    <a:p>
                      <a:r>
                        <a:rPr lang="en-GB" dirty="0"/>
                        <a:t>What would you do differently?</a:t>
                      </a:r>
                    </a:p>
                  </a:txBody>
                  <a:tcPr/>
                </a:tc>
                <a:tc>
                  <a:txBody>
                    <a:bodyPr/>
                    <a:lstStyle/>
                    <a:p>
                      <a:r>
                        <a:rPr lang="en-GB" dirty="0"/>
                        <a:t>Be more organised and set a deadline for when everyone should send their work to the person who is putting all the slides together.</a:t>
                      </a:r>
                    </a:p>
                  </a:txBody>
                  <a:tcPr/>
                </a:tc>
                <a:extLst>
                  <a:ext uri="{0D108BD9-81ED-4DB2-BD59-A6C34878D82A}">
                    <a16:rowId xmlns:a16="http://schemas.microsoft.com/office/drawing/2014/main" val="273298720"/>
                  </a:ext>
                </a:extLst>
              </a:tr>
              <a:tr h="293585">
                <a:tc>
                  <a:txBody>
                    <a:bodyPr/>
                    <a:lstStyle/>
                    <a:p>
                      <a:r>
                        <a:rPr lang="en-GB" dirty="0"/>
                        <a:t>How would you rate your team out of 10?</a:t>
                      </a:r>
                    </a:p>
                  </a:txBody>
                  <a:tcPr/>
                </a:tc>
                <a:tc>
                  <a:txBody>
                    <a:bodyPr/>
                    <a:lstStyle/>
                    <a:p>
                      <a:r>
                        <a:rPr lang="en-GB" dirty="0"/>
                        <a:t>7/10</a:t>
                      </a:r>
                    </a:p>
                  </a:txBody>
                  <a:tcPr/>
                </a:tc>
                <a:extLst>
                  <a:ext uri="{0D108BD9-81ED-4DB2-BD59-A6C34878D82A}">
                    <a16:rowId xmlns:a16="http://schemas.microsoft.com/office/drawing/2014/main" val="3006881575"/>
                  </a:ext>
                </a:extLst>
              </a:tr>
              <a:tr h="293585">
                <a:tc>
                  <a:txBody>
                    <a:bodyPr/>
                    <a:lstStyle/>
                    <a:p>
                      <a:endParaRPr lang="en-GB"/>
                    </a:p>
                  </a:txBody>
                  <a:tcPr/>
                </a:tc>
                <a:tc>
                  <a:txBody>
                    <a:bodyPr/>
                    <a:lstStyle/>
                    <a:p>
                      <a:endParaRPr lang="en-GB" dirty="0"/>
                    </a:p>
                  </a:txBody>
                  <a:tcPr/>
                </a:tc>
                <a:extLst>
                  <a:ext uri="{0D108BD9-81ED-4DB2-BD59-A6C34878D82A}">
                    <a16:rowId xmlns:a16="http://schemas.microsoft.com/office/drawing/2014/main" val="3594713241"/>
                  </a:ext>
                </a:extLst>
              </a:tr>
            </a:tbl>
          </a:graphicData>
        </a:graphic>
      </p:graphicFrame>
    </p:spTree>
    <p:extLst>
      <p:ext uri="{BB962C8B-B14F-4D97-AF65-F5344CB8AC3E}">
        <p14:creationId xmlns:p14="http://schemas.microsoft.com/office/powerpoint/2010/main" val="1198797095"/>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7" ma:contentTypeDescription="Create a new document." ma:contentTypeScope="" ma:versionID="1dcd51f37dbccecd68eb986e4bf4937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aa4d567d187d6e077d8b62d780c64a8b"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5D4C6F9-553E-489C-9518-946B4A7E07D1}">
  <ds:schemaRefs>
    <ds:schemaRef ds:uri="http://schemas.microsoft.com/sharepoint/v3/contenttype/forms"/>
  </ds:schemaRefs>
</ds:datastoreItem>
</file>

<file path=customXml/itemProps2.xml><?xml version="1.0" encoding="utf-8"?>
<ds:datastoreItem xmlns:ds="http://schemas.openxmlformats.org/officeDocument/2006/customXml" ds:itemID="{9C9F16A7-C71C-4371-9391-40464D6E56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533E7AA-CFA1-4D43-807E-3B1102693E8E}">
  <ds:schemaRefs>
    <ds:schemaRef ds:uri="http://purl.org/dc/elements/1.1/"/>
    <ds:schemaRef ds:uri="http://www.w3.org/XML/1998/namespace"/>
    <ds:schemaRef ds:uri="http://schemas.microsoft.com/office/2006/documentManagement/types"/>
    <ds:schemaRef ds:uri="http://purl.org/dc/terms/"/>
    <ds:schemaRef ds:uri="http://purl.org/dc/dcmitype/"/>
    <ds:schemaRef ds:uri="http://schemas.microsoft.com/office/infopath/2007/PartnerControls"/>
    <ds:schemaRef ds:uri="5e4866c9-5473-4b36-a248-8ce6a7a4bde8"/>
    <ds:schemaRef ds:uri="http://schemas.openxmlformats.org/package/2006/metadata/core-properties"/>
    <ds:schemaRef ds:uri="1f9d1f62-2b66-4e13-be38-f795d411800a"/>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
  <TotalTime>624</TotalTime>
  <Words>1002</Words>
  <Application>Microsoft Office PowerPoint</Application>
  <PresentationFormat>Widescreen</PresentationFormat>
  <Paragraphs>69</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PebbleVTI</vt:lpstr>
      <vt:lpstr>TRAINING AND DEVELOPMENT SKILLS FOR COMMUNICATION AT RAINBOW CHILDREN'S HOSPITAL:</vt:lpstr>
      <vt:lpstr>Introduction </vt:lpstr>
      <vt:lpstr>Theories of communication explained </vt:lpstr>
      <vt:lpstr>How Theories of communication could be used in a children's hospital </vt:lpstr>
      <vt:lpstr>PowerPoint Presentation</vt:lpstr>
      <vt:lpstr>Communication channels </vt:lpstr>
      <vt:lpstr>CHANNELS CONT'D</vt:lpstr>
      <vt:lpstr>The types of barriers that can prevent effective communication</vt:lpstr>
      <vt:lpstr>PowerPoint Presentation</vt:lpstr>
      <vt:lpstr>To overcome from the barriers for effective communication:</vt:lpstr>
      <vt:lpstr>IMPACTS OF EFFECTIVE COMMUNICATION ON STAFF AND PATIENTS</vt:lpstr>
      <vt:lpstr>PowerPoint Presentation</vt:lpstr>
      <vt:lpstr>REFERENCES:</vt:lpstr>
      <vt:lpstr>Team 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shae dennis</cp:lastModifiedBy>
  <cp:revision>71</cp:revision>
  <dcterms:created xsi:type="dcterms:W3CDTF">2022-03-23T16:18:46Z</dcterms:created>
  <dcterms:modified xsi:type="dcterms:W3CDTF">2022-03-27T09:36:57Z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