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handoutMasterIdLst>
    <p:handoutMasterId r:id="rId19"/>
  </p:handoutMasterIdLst>
  <p:sldIdLst>
    <p:sldId id="257" r:id="rId2"/>
    <p:sldId id="258" r:id="rId3"/>
    <p:sldId id="260" r:id="rId4"/>
    <p:sldId id="264" r:id="rId5"/>
    <p:sldId id="267" r:id="rId6"/>
    <p:sldId id="262" r:id="rId7"/>
    <p:sldId id="268" r:id="rId8"/>
    <p:sldId id="270" r:id="rId9"/>
    <p:sldId id="263" r:id="rId10"/>
    <p:sldId id="271" r:id="rId11"/>
    <p:sldId id="272" r:id="rId12"/>
    <p:sldId id="273" r:id="rId13"/>
    <p:sldId id="274" r:id="rId14"/>
    <p:sldId id="275" r:id="rId15"/>
    <p:sldId id="276" r:id="rId16"/>
    <p:sldId id="277" r:id="rId17"/>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4B1156A-380E-4F78-BDF5-A606A8083BF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93529" autoAdjust="0"/>
  </p:normalViewPr>
  <p:slideViewPr>
    <p:cSldViewPr snapToGrid="0">
      <p:cViewPr varScale="1">
        <p:scale>
          <a:sx n="77" d="100"/>
          <a:sy n="77" d="100"/>
        </p:scale>
        <p:origin x="134" y="6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99" d="100"/>
          <a:sy n="99" d="100"/>
        </p:scale>
        <p:origin x="357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D6A4CA2-3260-46D6-A5C3-380D3DDE8EC4}" type="datetime1">
              <a:rPr lang="en-GB" smtClean="0"/>
              <a:t>06/12/2025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4A4F617-7A30-41D4-AB86-5D833C98E18B}" type="slidenum">
              <a:rPr lang="en-GB" smtClean="0"/>
              <a:t>‹#›</a:t>
            </a:fld>
            <a:endParaRPr lang="en-GB"/>
          </a:p>
        </p:txBody>
      </p:sp>
    </p:spTree>
    <p:extLst>
      <p:ext uri="{BB962C8B-B14F-4D97-AF65-F5344CB8AC3E}">
        <p14:creationId xmlns:p14="http://schemas.microsoft.com/office/powerpoint/2010/main" val="9946248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2FE0F691-E75C-46F8-AA8B-E5DEC52388F3}" type="datetime1">
              <a:rPr lang="en-GB" noProof="0" smtClean="0"/>
              <a:t>06/12/2025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B9A179D-2D27-49E2-B022-8EDDA2EFE682}" type="slidenum">
              <a:rPr lang="en-GB" noProof="0" smtClean="0"/>
              <a:t>‹#›</a:t>
            </a:fld>
            <a:endParaRPr lang="en-GB" noProof="0"/>
          </a:p>
        </p:txBody>
      </p:sp>
    </p:spTree>
    <p:extLst>
      <p:ext uri="{BB962C8B-B14F-4D97-AF65-F5344CB8AC3E}">
        <p14:creationId xmlns:p14="http://schemas.microsoft.com/office/powerpoint/2010/main" val="117460348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GB" sz="1200" i="1">
                <a:latin typeface="Arial" pitchFamily="34" charset="0"/>
                <a:cs typeface="Arial" pitchFamily="34" charset="0"/>
              </a:rPr>
              <a:t>To change the image on this slide, select the picture and delete it. Then click the Pictures icon in the placeholder to insert your own image.</a:t>
            </a:r>
          </a:p>
          <a:p>
            <a:pPr rtl="0"/>
            <a:endParaRPr lang="en-GB"/>
          </a:p>
        </p:txBody>
      </p:sp>
      <p:sp>
        <p:nvSpPr>
          <p:cNvPr id="4" name="Slide Number Placeholder 3"/>
          <p:cNvSpPr>
            <a:spLocks noGrp="1"/>
          </p:cNvSpPr>
          <p:nvPr>
            <p:ph type="sldNum" sz="quarter" idx="10"/>
          </p:nvPr>
        </p:nvSpPr>
        <p:spPr/>
        <p:txBody>
          <a:bodyPr rtlCol="0"/>
          <a:lstStyle/>
          <a:p>
            <a:pPr rtl="0"/>
            <a:fld id="{1B9A179D-2D27-49E2-B022-8EDDA2EFE682}" type="slidenum">
              <a:rPr lang="en-GB" smtClean="0"/>
              <a:t>1</a:t>
            </a:fld>
            <a:endParaRPr lang="en-GB"/>
          </a:p>
        </p:txBody>
      </p:sp>
    </p:spTree>
    <p:extLst>
      <p:ext uri="{BB962C8B-B14F-4D97-AF65-F5344CB8AC3E}">
        <p14:creationId xmlns:p14="http://schemas.microsoft.com/office/powerpoint/2010/main" val="1542422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2</a:t>
            </a:fld>
            <a:endParaRPr lang="en-GB"/>
          </a:p>
        </p:txBody>
      </p:sp>
    </p:spTree>
    <p:extLst>
      <p:ext uri="{BB962C8B-B14F-4D97-AF65-F5344CB8AC3E}">
        <p14:creationId xmlns:p14="http://schemas.microsoft.com/office/powerpoint/2010/main" val="3101359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3</a:t>
            </a:fld>
            <a:endParaRPr lang="en-GB"/>
          </a:p>
        </p:txBody>
      </p:sp>
    </p:spTree>
    <p:extLst>
      <p:ext uri="{BB962C8B-B14F-4D97-AF65-F5344CB8AC3E}">
        <p14:creationId xmlns:p14="http://schemas.microsoft.com/office/powerpoint/2010/main" val="3963082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4</a:t>
            </a:fld>
            <a:endParaRPr lang="en-GB"/>
          </a:p>
        </p:txBody>
      </p:sp>
    </p:spTree>
    <p:extLst>
      <p:ext uri="{BB962C8B-B14F-4D97-AF65-F5344CB8AC3E}">
        <p14:creationId xmlns:p14="http://schemas.microsoft.com/office/powerpoint/2010/main" val="1813385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5</a:t>
            </a:fld>
            <a:endParaRPr lang="en-GB"/>
          </a:p>
        </p:txBody>
      </p:sp>
    </p:spTree>
    <p:extLst>
      <p:ext uri="{BB962C8B-B14F-4D97-AF65-F5344CB8AC3E}">
        <p14:creationId xmlns:p14="http://schemas.microsoft.com/office/powerpoint/2010/main" val="687126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6</a:t>
            </a:fld>
            <a:endParaRPr lang="en-GB"/>
          </a:p>
        </p:txBody>
      </p:sp>
    </p:spTree>
    <p:extLst>
      <p:ext uri="{BB962C8B-B14F-4D97-AF65-F5344CB8AC3E}">
        <p14:creationId xmlns:p14="http://schemas.microsoft.com/office/powerpoint/2010/main" val="3318138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7</a:t>
            </a:fld>
            <a:endParaRPr lang="en-GB"/>
          </a:p>
        </p:txBody>
      </p:sp>
    </p:spTree>
    <p:extLst>
      <p:ext uri="{BB962C8B-B14F-4D97-AF65-F5344CB8AC3E}">
        <p14:creationId xmlns:p14="http://schemas.microsoft.com/office/powerpoint/2010/main" val="38931733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rtl="0"/>
            <a:fld id="{1B9A179D-2D27-49E2-B022-8EDDA2EFE682}" type="slidenum">
              <a:rPr lang="en-GB" smtClean="0"/>
              <a:t>9</a:t>
            </a:fld>
            <a:endParaRPr lang="en-GB"/>
          </a:p>
        </p:txBody>
      </p:sp>
    </p:spTree>
    <p:extLst>
      <p:ext uri="{BB962C8B-B14F-4D97-AF65-F5344CB8AC3E}">
        <p14:creationId xmlns:p14="http://schemas.microsoft.com/office/powerpoint/2010/main" val="142259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2" name="Freeform 11"/>
          <p:cNvSpPr>
            <a:spLocks noChangeArrowheads="1"/>
          </p:cNvSpPr>
          <p:nvPr/>
        </p:nvSpPr>
        <p:spPr bwMode="white">
          <a:xfrm>
            <a:off x="8429022" y="0"/>
            <a:ext cx="3762978" cy="6858000"/>
          </a:xfrm>
          <a:custGeom>
            <a:avLst/>
            <a:gdLst>
              <a:gd name="connsiteX0" fmla="*/ 0 w 3762978"/>
              <a:gd name="connsiteY0" fmla="*/ 0 h 6858000"/>
              <a:gd name="connsiteX1" fmla="*/ 3762978 w 3762978"/>
              <a:gd name="connsiteY1" fmla="*/ 0 h 6858000"/>
              <a:gd name="connsiteX2" fmla="*/ 3762978 w 3762978"/>
              <a:gd name="connsiteY2" fmla="*/ 6858000 h 6858000"/>
              <a:gd name="connsiteX3" fmla="*/ 338667 w 3762978"/>
              <a:gd name="connsiteY3" fmla="*/ 6858000 h 6858000"/>
              <a:gd name="connsiteX4" fmla="*/ 1189567 w 3762978"/>
              <a:gd name="connsiteY4" fmla="*/ 433705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2978" h="6858000">
                <a:moveTo>
                  <a:pt x="0" y="0"/>
                </a:moveTo>
                <a:lnTo>
                  <a:pt x="3762978" y="0"/>
                </a:lnTo>
                <a:lnTo>
                  <a:pt x="3762978" y="6858000"/>
                </a:lnTo>
                <a:lnTo>
                  <a:pt x="338667" y="6858000"/>
                </a:lnTo>
                <a:lnTo>
                  <a:pt x="1189567" y="4337050"/>
                </a:lnTo>
                <a:close/>
              </a:path>
            </a:pathLst>
          </a:custGeom>
          <a:solidFill>
            <a:schemeClr val="tx1"/>
          </a:solidFill>
          <a:ln>
            <a:noFill/>
          </a:ln>
        </p:spPr>
        <p:txBody>
          <a:bodyPr vert="horz" wrap="square" lIns="91440" tIns="45720" rIns="91440" bIns="45720" numCol="1" rtlCol="0" anchor="t" anchorCtr="0" compatLnSpc="1">
            <a:prstTxWarp prst="textNoShape">
              <a:avLst/>
            </a:prstTxWarp>
            <a:noAutofit/>
          </a:bodyPr>
          <a:lstStyle/>
          <a:p>
            <a:pPr rtl="0"/>
            <a:endParaRPr lang="en-GB" sz="1800" noProof="0"/>
          </a:p>
        </p:txBody>
      </p:sp>
      <p:sp>
        <p:nvSpPr>
          <p:cNvPr id="7" name="Freeform 6"/>
          <p:cNvSpPr>
            <a:spLocks/>
          </p:cNvSpPr>
          <p:nvPr/>
        </p:nvSpPr>
        <p:spPr bwMode="auto">
          <a:xfrm>
            <a:off x="8145385" y="0"/>
            <a:ext cx="1672169" cy="6858000"/>
          </a:xfrm>
          <a:custGeom>
            <a:avLst/>
            <a:gdLst/>
            <a:ahLst/>
            <a:cxnLst/>
            <a:rect l="l" t="t" r="r" b="b"/>
            <a:pathLst>
              <a:path w="1254127" h="6858000">
                <a:moveTo>
                  <a:pt x="0" y="0"/>
                </a:moveTo>
                <a:lnTo>
                  <a:pt x="365127" y="0"/>
                </a:lnTo>
                <a:lnTo>
                  <a:pt x="1254127" y="4337050"/>
                </a:lnTo>
                <a:lnTo>
                  <a:pt x="619127" y="6858000"/>
                </a:lnTo>
                <a:lnTo>
                  <a:pt x="257175" y="6858000"/>
                </a:lnTo>
                <a:lnTo>
                  <a:pt x="892175" y="4337050"/>
                </a:lnTo>
                <a:close/>
              </a:path>
            </a:pathLst>
          </a:custGeom>
          <a:solidFill>
            <a:schemeClr val="accent2"/>
          </a:solidFill>
          <a:ln>
            <a:noFill/>
          </a:ln>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8" name="Freeform 7"/>
          <p:cNvSpPr>
            <a:spLocks/>
          </p:cNvSpPr>
          <p:nvPr/>
        </p:nvSpPr>
        <p:spPr bwMode="auto">
          <a:xfrm>
            <a:off x="7950653" y="0"/>
            <a:ext cx="1528232" cy="6858000"/>
          </a:xfrm>
          <a:custGeom>
            <a:avLst/>
            <a:gdLst/>
            <a:ahLst/>
            <a:cxnLst/>
            <a:rect l="l" t="t" r="r" b="b"/>
            <a:pathLst>
              <a:path w="1146174" h="6858000">
                <a:moveTo>
                  <a:pt x="0" y="0"/>
                </a:moveTo>
                <a:lnTo>
                  <a:pt x="253999" y="0"/>
                </a:lnTo>
                <a:lnTo>
                  <a:pt x="1146174" y="4337050"/>
                </a:lnTo>
                <a:lnTo>
                  <a:pt x="511174" y="6858000"/>
                </a:lnTo>
                <a:lnTo>
                  <a:pt x="254000" y="6858000"/>
                </a:lnTo>
                <a:lnTo>
                  <a:pt x="892175" y="4337050"/>
                </a:lnTo>
                <a:close/>
              </a:path>
            </a:pathLst>
          </a:custGeom>
          <a:solidFill>
            <a:schemeClr val="accent1"/>
          </a:solidFill>
          <a:ln>
            <a:noFill/>
          </a:ln>
          <a:effectLst>
            <a:innerShdw blurRad="177800" dist="50800" dir="10800000">
              <a:prstClr val="black">
                <a:alpha val="50000"/>
              </a:prstClr>
            </a:innerShdw>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2" name="Title 1"/>
          <p:cNvSpPr>
            <a:spLocks noGrp="1"/>
          </p:cNvSpPr>
          <p:nvPr>
            <p:ph type="ctrTitle"/>
          </p:nvPr>
        </p:nvSpPr>
        <p:spPr>
          <a:xfrm>
            <a:off x="1295400" y="1873584"/>
            <a:ext cx="6400800" cy="2560320"/>
          </a:xfrm>
        </p:spPr>
        <p:txBody>
          <a:bodyPr rtlCol="0" anchor="b">
            <a:normAutofit/>
          </a:bodyPr>
          <a:lstStyle>
            <a:lvl1pPr algn="l">
              <a:defRPr sz="4000">
                <a:solidFill>
                  <a:schemeClr val="tx1"/>
                </a:solidFill>
              </a:defRPr>
            </a:lvl1pPr>
          </a:lstStyle>
          <a:p>
            <a:pPr rtl="0"/>
            <a:r>
              <a:rPr lang="en-GB" noProof="0"/>
              <a:t>Click to edit Master title style</a:t>
            </a:r>
          </a:p>
        </p:txBody>
      </p:sp>
      <p:sp>
        <p:nvSpPr>
          <p:cNvPr id="3" name="Subtitle 2"/>
          <p:cNvSpPr>
            <a:spLocks noGrp="1"/>
          </p:cNvSpPr>
          <p:nvPr>
            <p:ph type="subTitle" idx="1"/>
          </p:nvPr>
        </p:nvSpPr>
        <p:spPr>
          <a:xfrm>
            <a:off x="1295400" y="4572000"/>
            <a:ext cx="6400800" cy="1600200"/>
          </a:xfrm>
        </p:spPr>
        <p:txBody>
          <a:bodyPr rtlCol="0"/>
          <a:lstStyle>
            <a:lvl1pPr marL="0" indent="0" algn="l">
              <a:spcBef>
                <a:spcPts val="120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512585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hasCustomPrompt="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p:cNvSpPr>
            <a:spLocks noGrp="1"/>
          </p:cNvSpPr>
          <p:nvPr>
            <p:ph type="ftr" sz="quarter" idx="11"/>
          </p:nvPr>
        </p:nvSpPr>
        <p:spPr/>
        <p:txBody>
          <a:bodyPr rtlCol="0"/>
          <a:lstStyle/>
          <a:p>
            <a:pPr rtl="0"/>
            <a:r>
              <a:rPr lang="en-GB" noProof="0"/>
              <a:t>Add a footer</a:t>
            </a:r>
          </a:p>
        </p:txBody>
      </p:sp>
      <p:sp>
        <p:nvSpPr>
          <p:cNvPr id="4" name="Date Placeholder 3"/>
          <p:cNvSpPr>
            <a:spLocks noGrp="1"/>
          </p:cNvSpPr>
          <p:nvPr>
            <p:ph type="dt" sz="half" idx="10"/>
          </p:nvPr>
        </p:nvSpPr>
        <p:spPr/>
        <p:txBody>
          <a:bodyPr rtlCol="0"/>
          <a:lstStyle/>
          <a:p>
            <a:pPr rtl="0"/>
            <a:fld id="{F00C52A6-1BE0-4CB6-B094-884DC3D82AD2}" type="datetime1">
              <a:rPr lang="en-GB" noProof="0" smtClean="0"/>
              <a:t>06/12/2025</a:t>
            </a:fld>
            <a:endParaRPr lang="en-GB" noProof="0"/>
          </a:p>
        </p:txBody>
      </p:sp>
      <p:sp>
        <p:nvSpPr>
          <p:cNvPr id="6" name="Slide Number Placeholder 5"/>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2596182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10" name="Rectangle 5"/>
          <p:cNvSpPr>
            <a:spLocks noChangeArrowheads="1"/>
          </p:cNvSpPr>
          <p:nvPr/>
        </p:nvSpPr>
        <p:spPr bwMode="white">
          <a:xfrm>
            <a:off x="6540503" y="0"/>
            <a:ext cx="5651496" cy="6858000"/>
          </a:xfrm>
          <a:custGeom>
            <a:avLst/>
            <a:gdLst/>
            <a:ahLst/>
            <a:cxnLst/>
            <a:rect l="l" t="t" r="r" b="b"/>
            <a:pathLst>
              <a:path w="4238622" h="6858000">
                <a:moveTo>
                  <a:pt x="0" y="0"/>
                </a:moveTo>
                <a:lnTo>
                  <a:pt x="4086222" y="0"/>
                </a:lnTo>
                <a:lnTo>
                  <a:pt x="4237035" y="0"/>
                </a:lnTo>
                <a:lnTo>
                  <a:pt x="4238622" y="0"/>
                </a:lnTo>
                <a:lnTo>
                  <a:pt x="4238622" y="6858000"/>
                </a:lnTo>
                <a:lnTo>
                  <a:pt x="4237035" y="6858000"/>
                </a:lnTo>
                <a:lnTo>
                  <a:pt x="4086222" y="6858000"/>
                </a:lnTo>
                <a:lnTo>
                  <a:pt x="254000" y="6858000"/>
                </a:lnTo>
                <a:lnTo>
                  <a:pt x="892175" y="4337050"/>
                </a:lnTo>
                <a:close/>
              </a:path>
            </a:pathLst>
          </a:custGeom>
          <a:solidFill>
            <a:schemeClr val="tx1"/>
          </a:solidFill>
          <a:ln>
            <a:noFill/>
          </a:ln>
        </p:spPr>
        <p:txBody>
          <a:bodyPr vert="horz" wrap="square" lIns="91440" tIns="45720" rIns="91440" bIns="45720" numCol="1" rtlCol="0" anchor="t" anchorCtr="0" compatLnSpc="1">
            <a:prstTxWarp prst="textNoShape">
              <a:avLst/>
            </a:prstTxWarp>
          </a:bodyPr>
          <a:lstStyle/>
          <a:p>
            <a:pPr rtl="0"/>
            <a:endParaRPr lang="en-GB" sz="1800" noProof="0"/>
          </a:p>
        </p:txBody>
      </p:sp>
      <p:sp>
        <p:nvSpPr>
          <p:cNvPr id="11" name="Freeform 6"/>
          <p:cNvSpPr>
            <a:spLocks/>
          </p:cNvSpPr>
          <p:nvPr/>
        </p:nvSpPr>
        <p:spPr bwMode="auto">
          <a:xfrm>
            <a:off x="6256868" y="0"/>
            <a:ext cx="1672169" cy="6858000"/>
          </a:xfrm>
          <a:custGeom>
            <a:avLst/>
            <a:gdLst/>
            <a:ahLst/>
            <a:cxnLst/>
            <a:rect l="l" t="t" r="r" b="b"/>
            <a:pathLst>
              <a:path w="1254127" h="6858000">
                <a:moveTo>
                  <a:pt x="0" y="0"/>
                </a:moveTo>
                <a:lnTo>
                  <a:pt x="365127" y="0"/>
                </a:lnTo>
                <a:lnTo>
                  <a:pt x="1254127" y="4337050"/>
                </a:lnTo>
                <a:lnTo>
                  <a:pt x="619127" y="6858000"/>
                </a:lnTo>
                <a:lnTo>
                  <a:pt x="257175" y="6858000"/>
                </a:lnTo>
                <a:lnTo>
                  <a:pt x="892175" y="4337050"/>
                </a:lnTo>
                <a:close/>
              </a:path>
            </a:pathLst>
          </a:custGeom>
          <a:solidFill>
            <a:schemeClr val="accent2"/>
          </a:solidFill>
          <a:ln>
            <a:noFill/>
          </a:ln>
          <a:effectLst>
            <a:innerShdw blurRad="63500" dist="50800" dir="10800000">
              <a:prstClr val="black">
                <a:alpha val="50000"/>
              </a:prstClr>
            </a:innerShdw>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12" name="Freeform 7"/>
          <p:cNvSpPr>
            <a:spLocks/>
          </p:cNvSpPr>
          <p:nvPr/>
        </p:nvSpPr>
        <p:spPr bwMode="auto">
          <a:xfrm>
            <a:off x="6062136" y="0"/>
            <a:ext cx="1528232" cy="6858000"/>
          </a:xfrm>
          <a:custGeom>
            <a:avLst/>
            <a:gdLst/>
            <a:ahLst/>
            <a:cxnLst/>
            <a:rect l="l" t="t" r="r" b="b"/>
            <a:pathLst>
              <a:path w="1146174" h="6858000">
                <a:moveTo>
                  <a:pt x="0" y="0"/>
                </a:moveTo>
                <a:lnTo>
                  <a:pt x="253999" y="0"/>
                </a:lnTo>
                <a:lnTo>
                  <a:pt x="1146174" y="4337050"/>
                </a:lnTo>
                <a:lnTo>
                  <a:pt x="511174" y="6858000"/>
                </a:lnTo>
                <a:lnTo>
                  <a:pt x="254000" y="6858000"/>
                </a:lnTo>
                <a:lnTo>
                  <a:pt x="892175" y="4337050"/>
                </a:lnTo>
                <a:close/>
              </a:path>
            </a:pathLst>
          </a:custGeom>
          <a:solidFill>
            <a:schemeClr val="accent1"/>
          </a:solidFill>
          <a:ln>
            <a:noFill/>
          </a:ln>
          <a:effectLst>
            <a:innerShdw blurRad="177800" dist="50800" dir="10800000">
              <a:prstClr val="black">
                <a:alpha val="50000"/>
              </a:prstClr>
            </a:innerShdw>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2" name="Title 1"/>
          <p:cNvSpPr>
            <a:spLocks noGrp="1"/>
          </p:cNvSpPr>
          <p:nvPr>
            <p:ph type="ctrTitle"/>
          </p:nvPr>
        </p:nvSpPr>
        <p:spPr>
          <a:xfrm>
            <a:off x="1295401" y="1873584"/>
            <a:ext cx="5120640" cy="2560320"/>
          </a:xfrm>
        </p:spPr>
        <p:txBody>
          <a:bodyPr rtlCol="0" anchor="b">
            <a:normAutofit/>
          </a:bodyPr>
          <a:lstStyle>
            <a:lvl1pPr algn="l">
              <a:defRPr sz="4000">
                <a:solidFill>
                  <a:schemeClr val="tx1"/>
                </a:solidFill>
              </a:defRPr>
            </a:lvl1pPr>
          </a:lstStyle>
          <a:p>
            <a:pPr rtl="0"/>
            <a:r>
              <a:rPr lang="en-GB" noProof="0"/>
              <a:t>Click to edit Master title style</a:t>
            </a:r>
          </a:p>
        </p:txBody>
      </p:sp>
      <p:sp>
        <p:nvSpPr>
          <p:cNvPr id="15" name="Picture Placeholder 14" descr="An empty placeholder to add an image. Click on the placeholder and select the image that you wish to add"/>
          <p:cNvSpPr>
            <a:spLocks noGrp="1"/>
          </p:cNvSpPr>
          <p:nvPr>
            <p:ph type="pic" sz="quarter" idx="10"/>
          </p:nvPr>
        </p:nvSpPr>
        <p:spPr>
          <a:xfrm>
            <a:off x="6743703" y="0"/>
            <a:ext cx="5448297" cy="6858000"/>
          </a:xfrm>
          <a:custGeom>
            <a:avLst/>
            <a:gdLst>
              <a:gd name="connsiteX0" fmla="*/ 0 w 5448297"/>
              <a:gd name="connsiteY0" fmla="*/ 0 h 6858000"/>
              <a:gd name="connsiteX1" fmla="*/ 5448297 w 5448297"/>
              <a:gd name="connsiteY1" fmla="*/ 0 h 6858000"/>
              <a:gd name="connsiteX2" fmla="*/ 5448297 w 5448297"/>
              <a:gd name="connsiteY2" fmla="*/ 6858000 h 6858000"/>
              <a:gd name="connsiteX3" fmla="*/ 338667 w 5448297"/>
              <a:gd name="connsiteY3" fmla="*/ 6858000 h 6858000"/>
              <a:gd name="connsiteX4" fmla="*/ 1185333 w 5448297"/>
              <a:gd name="connsiteY4" fmla="*/ 433705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8297" h="6858000">
                <a:moveTo>
                  <a:pt x="0" y="0"/>
                </a:moveTo>
                <a:lnTo>
                  <a:pt x="5448297" y="0"/>
                </a:lnTo>
                <a:lnTo>
                  <a:pt x="5448297" y="6858000"/>
                </a:lnTo>
                <a:lnTo>
                  <a:pt x="338667" y="6858000"/>
                </a:lnTo>
                <a:lnTo>
                  <a:pt x="1185333" y="4337050"/>
                </a:lnTo>
                <a:close/>
              </a:path>
            </a:pathLst>
          </a:custGeom>
          <a:noFill/>
          <a:ln>
            <a:noFill/>
          </a:ln>
        </p:spPr>
        <p:txBody>
          <a:bodyPr wrap="square" tIns="365760" rtlCol="0">
            <a:noAutofit/>
          </a:bodyPr>
          <a:lstStyle>
            <a:lvl1pPr marL="0" indent="0" algn="ctr">
              <a:buNone/>
              <a:defRPr sz="2800">
                <a:solidFill>
                  <a:schemeClr val="bg1"/>
                </a:solidFill>
              </a:defRPr>
            </a:lvl1pPr>
          </a:lstStyle>
          <a:p>
            <a:pPr rtl="0"/>
            <a:r>
              <a:rPr lang="en-GB" noProof="0"/>
              <a:t>Click icon to add picture</a:t>
            </a:r>
          </a:p>
        </p:txBody>
      </p:sp>
      <p:sp>
        <p:nvSpPr>
          <p:cNvPr id="3" name="Subtitle 2"/>
          <p:cNvSpPr>
            <a:spLocks noGrp="1"/>
          </p:cNvSpPr>
          <p:nvPr>
            <p:ph type="subTitle" idx="1"/>
          </p:nvPr>
        </p:nvSpPr>
        <p:spPr>
          <a:xfrm>
            <a:off x="1295401" y="4572000"/>
            <a:ext cx="5120640" cy="1600200"/>
          </a:xfrm>
        </p:spPr>
        <p:txBody>
          <a:bodyPr rtlCol="0"/>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2402813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5"/>
          <p:cNvSpPr>
            <a:spLocks noChangeArrowheads="1"/>
          </p:cNvSpPr>
          <p:nvPr/>
        </p:nvSpPr>
        <p:spPr bwMode="white">
          <a:xfrm>
            <a:off x="9622368" y="0"/>
            <a:ext cx="2569632" cy="6858000"/>
          </a:xfrm>
          <a:custGeom>
            <a:avLst/>
            <a:gdLst/>
            <a:ahLst/>
            <a:cxnLst/>
            <a:rect l="l" t="t" r="r" b="b"/>
            <a:pathLst>
              <a:path w="1927224" h="6858000">
                <a:moveTo>
                  <a:pt x="0" y="0"/>
                </a:moveTo>
                <a:lnTo>
                  <a:pt x="1927224" y="0"/>
                </a:lnTo>
                <a:lnTo>
                  <a:pt x="1927224" y="6858000"/>
                </a:lnTo>
                <a:lnTo>
                  <a:pt x="254000" y="6858000"/>
                </a:lnTo>
                <a:lnTo>
                  <a:pt x="892175" y="4337050"/>
                </a:lnTo>
                <a:close/>
              </a:path>
            </a:pathLst>
          </a:custGeom>
          <a:solidFill>
            <a:schemeClr val="tx1"/>
          </a:solidFill>
          <a:ln>
            <a:noFill/>
          </a:ln>
        </p:spPr>
        <p:txBody>
          <a:bodyPr vert="horz" wrap="square" lIns="91440" tIns="45720" rIns="91440" bIns="45720" numCol="1" rtlCol="0" anchor="t" anchorCtr="0" compatLnSpc="1">
            <a:prstTxWarp prst="textNoShape">
              <a:avLst/>
            </a:prstTxWarp>
          </a:bodyPr>
          <a:lstStyle/>
          <a:p>
            <a:pPr rtl="0"/>
            <a:endParaRPr lang="en-GB" sz="1800" noProof="0"/>
          </a:p>
        </p:txBody>
      </p:sp>
      <p:sp>
        <p:nvSpPr>
          <p:cNvPr id="8" name="Freeform 6"/>
          <p:cNvSpPr>
            <a:spLocks/>
          </p:cNvSpPr>
          <p:nvPr/>
        </p:nvSpPr>
        <p:spPr bwMode="auto">
          <a:xfrm>
            <a:off x="9237132" y="0"/>
            <a:ext cx="1672169" cy="6858000"/>
          </a:xfrm>
          <a:custGeom>
            <a:avLst/>
            <a:gdLst/>
            <a:ahLst/>
            <a:cxnLst/>
            <a:rect l="l" t="t" r="r" b="b"/>
            <a:pathLst>
              <a:path w="1254127" h="6858000">
                <a:moveTo>
                  <a:pt x="0" y="0"/>
                </a:moveTo>
                <a:lnTo>
                  <a:pt x="365127" y="0"/>
                </a:lnTo>
                <a:lnTo>
                  <a:pt x="1254127" y="4337050"/>
                </a:lnTo>
                <a:lnTo>
                  <a:pt x="619127" y="6858000"/>
                </a:lnTo>
                <a:lnTo>
                  <a:pt x="257175" y="6858000"/>
                </a:lnTo>
                <a:lnTo>
                  <a:pt x="892175" y="4337050"/>
                </a:lnTo>
                <a:close/>
              </a:path>
            </a:pathLst>
          </a:custGeom>
          <a:solidFill>
            <a:schemeClr val="accent2"/>
          </a:solidFill>
          <a:ln>
            <a:noFill/>
          </a:ln>
          <a:effectLst>
            <a:outerShdw blurRad="101600" dist="50800" algn="l" rotWithShape="0">
              <a:prstClr val="black">
                <a:alpha val="25000"/>
              </a:prstClr>
            </a:outerShdw>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9" name="Freeform 7"/>
          <p:cNvSpPr>
            <a:spLocks/>
          </p:cNvSpPr>
          <p:nvPr/>
        </p:nvSpPr>
        <p:spPr bwMode="auto">
          <a:xfrm>
            <a:off x="9173633" y="0"/>
            <a:ext cx="1460499" cy="6858000"/>
          </a:xfrm>
          <a:custGeom>
            <a:avLst/>
            <a:gdLst/>
            <a:ahLst/>
            <a:cxnLst/>
            <a:rect l="l" t="t" r="r" b="b"/>
            <a:pathLst>
              <a:path w="1095374" h="6858000">
                <a:moveTo>
                  <a:pt x="0" y="0"/>
                </a:moveTo>
                <a:lnTo>
                  <a:pt x="203199" y="0"/>
                </a:lnTo>
                <a:lnTo>
                  <a:pt x="1095374" y="4337050"/>
                </a:lnTo>
                <a:lnTo>
                  <a:pt x="460374" y="6858000"/>
                </a:lnTo>
                <a:lnTo>
                  <a:pt x="257175" y="6858000"/>
                </a:lnTo>
                <a:lnTo>
                  <a:pt x="892175" y="4337050"/>
                </a:lnTo>
                <a:close/>
              </a:path>
            </a:pathLst>
          </a:custGeom>
          <a:solidFill>
            <a:schemeClr val="accent1"/>
          </a:solidFill>
          <a:ln>
            <a:noFill/>
          </a:ln>
          <a:effectLst>
            <a:outerShdw blurRad="101600" dist="50800" algn="l" rotWithShape="0">
              <a:prstClr val="black">
                <a:alpha val="25000"/>
              </a:prstClr>
            </a:outerShdw>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10" name="Freeform 7"/>
          <p:cNvSpPr>
            <a:spLocks/>
          </p:cNvSpPr>
          <p:nvPr/>
        </p:nvSpPr>
        <p:spPr bwMode="auto">
          <a:xfrm>
            <a:off x="9173633" y="0"/>
            <a:ext cx="1460499" cy="6858000"/>
          </a:xfrm>
          <a:custGeom>
            <a:avLst/>
            <a:gdLst/>
            <a:ahLst/>
            <a:cxnLst/>
            <a:rect l="l" t="t" r="r" b="b"/>
            <a:pathLst>
              <a:path w="1095374" h="6858000">
                <a:moveTo>
                  <a:pt x="0" y="0"/>
                </a:moveTo>
                <a:lnTo>
                  <a:pt x="203199" y="0"/>
                </a:lnTo>
                <a:lnTo>
                  <a:pt x="1095374" y="4337050"/>
                </a:lnTo>
                <a:lnTo>
                  <a:pt x="460374" y="6858000"/>
                </a:lnTo>
                <a:lnTo>
                  <a:pt x="257175" y="6858000"/>
                </a:lnTo>
                <a:lnTo>
                  <a:pt x="892175" y="4337050"/>
                </a:lnTo>
                <a:close/>
              </a:path>
            </a:pathLst>
          </a:custGeom>
          <a:solidFill>
            <a:schemeClr val="accent1"/>
          </a:solidFill>
          <a:ln>
            <a:noFill/>
          </a:ln>
          <a:effectLst>
            <a:innerShdw blurRad="63500" dist="50800" dir="10800000">
              <a:prstClr val="black">
                <a:alpha val="50000"/>
              </a:prstClr>
            </a:innerShdw>
          </a:effectLst>
        </p:spPr>
        <p:txBody>
          <a:bodyPr vert="horz" wrap="square" lIns="91440" tIns="45720" rIns="91440" bIns="45720" numCol="1" rtlCol="0" anchor="t" anchorCtr="0" compatLnSpc="1">
            <a:prstTxWarp prst="textNoShape">
              <a:avLst/>
            </a:prstTxWarp>
          </a:bodyPr>
          <a:lstStyle/>
          <a:p>
            <a:pPr lvl="0" rtl="0"/>
            <a:endParaRPr lang="en-GB" sz="1800" noProof="0"/>
          </a:p>
        </p:txBody>
      </p:sp>
      <p:sp>
        <p:nvSpPr>
          <p:cNvPr id="2" name="Title 1"/>
          <p:cNvSpPr>
            <a:spLocks noGrp="1"/>
          </p:cNvSpPr>
          <p:nvPr>
            <p:ph type="title"/>
          </p:nvPr>
        </p:nvSpPr>
        <p:spPr>
          <a:xfrm>
            <a:off x="1295398" y="2914650"/>
            <a:ext cx="8046720" cy="1557338"/>
          </a:xfrm>
        </p:spPr>
        <p:txBody>
          <a:bodyPr rtlCol="0" anchor="b">
            <a:normAutofit/>
          </a:bodyPr>
          <a:lstStyle>
            <a:lvl1pPr>
              <a:defRPr sz="3200">
                <a:solidFill>
                  <a:schemeClr val="tx1"/>
                </a:solidFill>
              </a:defRPr>
            </a:lvl1pPr>
          </a:lstStyle>
          <a:p>
            <a:pPr rtl="0"/>
            <a:r>
              <a:rPr lang="en-GB" noProof="0"/>
              <a:t>Click to edit Master title style</a:t>
            </a:r>
          </a:p>
        </p:txBody>
      </p:sp>
      <p:sp>
        <p:nvSpPr>
          <p:cNvPr id="3" name="Text Placeholder 2"/>
          <p:cNvSpPr>
            <a:spLocks noGrp="1"/>
          </p:cNvSpPr>
          <p:nvPr>
            <p:ph type="body" idx="1" hasCustomPrompt="1"/>
          </p:nvPr>
        </p:nvSpPr>
        <p:spPr>
          <a:xfrm>
            <a:off x="1295398" y="4589463"/>
            <a:ext cx="8046718" cy="1011237"/>
          </a:xfrm>
        </p:spPr>
        <p:txBody>
          <a:bodyPr rtlCol="0"/>
          <a:lstStyle>
            <a:lvl1pPr marL="0" indent="0">
              <a:spcBef>
                <a:spcPts val="120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Tree>
    <p:extLst>
      <p:ext uri="{BB962C8B-B14F-4D97-AF65-F5344CB8AC3E}">
        <p14:creationId xmlns:p14="http://schemas.microsoft.com/office/powerpoint/2010/main" val="1519642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hasCustomPrompt="1"/>
          </p:nvPr>
        </p:nvSpPr>
        <p:spPr>
          <a:xfrm>
            <a:off x="1295400" y="1828800"/>
            <a:ext cx="4572000" cy="4343400"/>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hasCustomPrompt="1"/>
          </p:nvPr>
        </p:nvSpPr>
        <p:spPr>
          <a:xfrm>
            <a:off x="6324600" y="1828799"/>
            <a:ext cx="4572000" cy="43434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11"/>
          </p:nvPr>
        </p:nvSpPr>
        <p:spPr/>
        <p:txBody>
          <a:bodyPr rtlCol="0"/>
          <a:lstStyle/>
          <a:p>
            <a:pPr rtl="0"/>
            <a:r>
              <a:rPr lang="en-GB" noProof="0"/>
              <a:t>Add a footer</a:t>
            </a:r>
          </a:p>
        </p:txBody>
      </p:sp>
      <p:sp>
        <p:nvSpPr>
          <p:cNvPr id="5" name="Date Placeholder 4"/>
          <p:cNvSpPr>
            <a:spLocks noGrp="1"/>
          </p:cNvSpPr>
          <p:nvPr>
            <p:ph type="dt" sz="half" idx="10"/>
          </p:nvPr>
        </p:nvSpPr>
        <p:spPr/>
        <p:txBody>
          <a:bodyPr rtlCol="0"/>
          <a:lstStyle/>
          <a:p>
            <a:pPr rtl="0"/>
            <a:fld id="{97C9AB70-E0C9-4A1D-97A8-E9FF416BD686}" type="datetime1">
              <a:rPr lang="en-GB" noProof="0" smtClean="0"/>
              <a:t>06/12/2025</a:t>
            </a:fld>
            <a:endParaRPr lang="en-GB" noProof="0"/>
          </a:p>
        </p:txBody>
      </p:sp>
      <p:sp>
        <p:nvSpPr>
          <p:cNvPr id="7" name="Slide Number Placeholder 6"/>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2448206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95400" y="255134"/>
            <a:ext cx="9601200" cy="1036850"/>
          </a:xfrm>
        </p:spPr>
        <p:txBody>
          <a:bodyPr rtlCol="0"/>
          <a:lstStyle/>
          <a:p>
            <a:pPr rtl="0"/>
            <a:r>
              <a:rPr lang="en-GB" noProof="0"/>
              <a:t>Click to edit Master title style</a:t>
            </a:r>
          </a:p>
        </p:txBody>
      </p:sp>
      <p:sp>
        <p:nvSpPr>
          <p:cNvPr id="3" name="Text Placeholder 2"/>
          <p:cNvSpPr>
            <a:spLocks noGrp="1"/>
          </p:cNvSpPr>
          <p:nvPr>
            <p:ph type="body" idx="1" hasCustomPrompt="1"/>
          </p:nvPr>
        </p:nvSpPr>
        <p:spPr>
          <a:xfrm>
            <a:off x="1295400" y="1828800"/>
            <a:ext cx="4572000" cy="850392"/>
          </a:xfrm>
        </p:spPr>
        <p:txBody>
          <a:bodyPr rtlCol="0" anchor="ctr">
            <a:normAutofit/>
          </a:bodyPr>
          <a:lstStyle>
            <a:lvl1pPr marL="0" indent="0">
              <a:buNone/>
              <a:defRPr sz="26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hasCustomPrompt="1"/>
          </p:nvPr>
        </p:nvSpPr>
        <p:spPr>
          <a:xfrm>
            <a:off x="1295400" y="2705100"/>
            <a:ext cx="4572000" cy="3467100"/>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324600" y="1828800"/>
            <a:ext cx="4572000" cy="847725"/>
          </a:xfrm>
        </p:spPr>
        <p:txBody>
          <a:bodyPr rtlCol="0" anchor="ctr">
            <a:normAutofit/>
          </a:bodyPr>
          <a:lstStyle>
            <a:lvl1pPr marL="0" indent="0">
              <a:buNone/>
              <a:defRPr sz="26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hasCustomPrompt="1"/>
          </p:nvPr>
        </p:nvSpPr>
        <p:spPr>
          <a:xfrm>
            <a:off x="6324600" y="2705100"/>
            <a:ext cx="4572000" cy="3467100"/>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Footer Placeholder 7"/>
          <p:cNvSpPr>
            <a:spLocks noGrp="1"/>
          </p:cNvSpPr>
          <p:nvPr>
            <p:ph type="ftr" sz="quarter" idx="11"/>
          </p:nvPr>
        </p:nvSpPr>
        <p:spPr/>
        <p:txBody>
          <a:bodyPr rtlCol="0"/>
          <a:lstStyle/>
          <a:p>
            <a:pPr rtl="0"/>
            <a:r>
              <a:rPr lang="en-GB" noProof="0"/>
              <a:t>Add a footer</a:t>
            </a:r>
          </a:p>
        </p:txBody>
      </p:sp>
      <p:sp>
        <p:nvSpPr>
          <p:cNvPr id="7" name="Date Placeholder 6"/>
          <p:cNvSpPr>
            <a:spLocks noGrp="1"/>
          </p:cNvSpPr>
          <p:nvPr>
            <p:ph type="dt" sz="half" idx="10"/>
          </p:nvPr>
        </p:nvSpPr>
        <p:spPr/>
        <p:txBody>
          <a:bodyPr rtlCol="0"/>
          <a:lstStyle/>
          <a:p>
            <a:pPr rtl="0"/>
            <a:fld id="{02EAE497-9AFB-40EA-85E2-36C638C523B3}" type="datetime1">
              <a:rPr lang="en-GB" noProof="0" smtClean="0"/>
              <a:t>06/12/2025</a:t>
            </a:fld>
            <a:endParaRPr lang="en-GB" noProof="0"/>
          </a:p>
        </p:txBody>
      </p:sp>
      <p:sp>
        <p:nvSpPr>
          <p:cNvPr id="9" name="Slide Number Placeholder 8"/>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2602360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4" name="Footer Placeholder 3"/>
          <p:cNvSpPr>
            <a:spLocks noGrp="1"/>
          </p:cNvSpPr>
          <p:nvPr>
            <p:ph type="ftr" sz="quarter" idx="11"/>
          </p:nvPr>
        </p:nvSpPr>
        <p:spPr/>
        <p:txBody>
          <a:bodyPr rtlCol="0"/>
          <a:lstStyle/>
          <a:p>
            <a:pPr rtl="0"/>
            <a:r>
              <a:rPr lang="en-GB" noProof="0"/>
              <a:t>Add a footer</a:t>
            </a:r>
          </a:p>
        </p:txBody>
      </p:sp>
      <p:sp>
        <p:nvSpPr>
          <p:cNvPr id="3" name="Date Placeholder 2"/>
          <p:cNvSpPr>
            <a:spLocks noGrp="1"/>
          </p:cNvSpPr>
          <p:nvPr>
            <p:ph type="dt" sz="half" idx="10"/>
          </p:nvPr>
        </p:nvSpPr>
        <p:spPr/>
        <p:txBody>
          <a:bodyPr rtlCol="0"/>
          <a:lstStyle/>
          <a:p>
            <a:pPr rtl="0"/>
            <a:fld id="{0B12CD2D-A101-4E11-8802-101F66BBF2C5}" type="datetime1">
              <a:rPr lang="en-GB" noProof="0" smtClean="0"/>
              <a:t>06/12/2025</a:t>
            </a:fld>
            <a:endParaRPr lang="en-GB" noProof="0"/>
          </a:p>
        </p:txBody>
      </p:sp>
      <p:sp>
        <p:nvSpPr>
          <p:cNvPr id="5" name="Slide Number Placeholder 4"/>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3397337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rtlCol="0"/>
          <a:lstStyle/>
          <a:p>
            <a:pPr rtl="0"/>
            <a:r>
              <a:rPr lang="en-GB" noProof="0"/>
              <a:t>Add a footer</a:t>
            </a:r>
          </a:p>
        </p:txBody>
      </p:sp>
      <p:sp>
        <p:nvSpPr>
          <p:cNvPr id="2" name="Date Placeholder 1"/>
          <p:cNvSpPr>
            <a:spLocks noGrp="1"/>
          </p:cNvSpPr>
          <p:nvPr>
            <p:ph type="dt" sz="half" idx="10"/>
          </p:nvPr>
        </p:nvSpPr>
        <p:spPr/>
        <p:txBody>
          <a:bodyPr rtlCol="0"/>
          <a:lstStyle/>
          <a:p>
            <a:pPr rtl="0"/>
            <a:fld id="{2CB7F5C8-BD6A-4A5C-9532-AF0A9EBCC77B}" type="datetime1">
              <a:rPr lang="en-GB" noProof="0" smtClean="0"/>
              <a:t>06/12/2025</a:t>
            </a:fld>
            <a:endParaRPr lang="en-GB" noProof="0"/>
          </a:p>
        </p:txBody>
      </p:sp>
      <p:sp>
        <p:nvSpPr>
          <p:cNvPr id="4" name="Slide Number Placeholder 3"/>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2983636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b"/>
          <a:lstStyle>
            <a:lvl1pPr>
              <a:defRPr sz="3200"/>
            </a:lvl1pPr>
          </a:lstStyle>
          <a:p>
            <a:pPr rtl="0"/>
            <a:r>
              <a:rPr lang="en-GB" noProof="0"/>
              <a:t>Click to edit Master title style</a:t>
            </a:r>
          </a:p>
        </p:txBody>
      </p:sp>
      <p:sp>
        <p:nvSpPr>
          <p:cNvPr id="3" name="Content Placeholder 2"/>
          <p:cNvSpPr>
            <a:spLocks noGrp="1"/>
          </p:cNvSpPr>
          <p:nvPr>
            <p:ph idx="1" hasCustomPrompt="1"/>
          </p:nvPr>
        </p:nvSpPr>
        <p:spPr>
          <a:xfrm>
            <a:off x="4728209" y="1828800"/>
            <a:ext cx="6126480" cy="4343400"/>
          </a:xfrm>
        </p:spPr>
        <p:txBody>
          <a:bodyPr rtlCol="0">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hasCustomPrompt="1"/>
          </p:nvPr>
        </p:nvSpPr>
        <p:spPr>
          <a:xfrm>
            <a:off x="1295400" y="1828800"/>
            <a:ext cx="3017520" cy="4343400"/>
          </a:xfrm>
        </p:spPr>
        <p:txBody>
          <a:bodyPr rtlCol="0" anchor="ct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6" name="Footer Placeholder 5"/>
          <p:cNvSpPr>
            <a:spLocks noGrp="1"/>
          </p:cNvSpPr>
          <p:nvPr>
            <p:ph type="ftr" sz="quarter" idx="11"/>
          </p:nvPr>
        </p:nvSpPr>
        <p:spPr/>
        <p:txBody>
          <a:bodyPr rtlCol="0"/>
          <a:lstStyle/>
          <a:p>
            <a:pPr rtl="0"/>
            <a:r>
              <a:rPr lang="en-GB" noProof="0"/>
              <a:t>Add a footer</a:t>
            </a:r>
          </a:p>
        </p:txBody>
      </p:sp>
      <p:sp>
        <p:nvSpPr>
          <p:cNvPr id="5" name="Date Placeholder 4"/>
          <p:cNvSpPr>
            <a:spLocks noGrp="1"/>
          </p:cNvSpPr>
          <p:nvPr>
            <p:ph type="dt" sz="half" idx="10"/>
          </p:nvPr>
        </p:nvSpPr>
        <p:spPr/>
        <p:txBody>
          <a:bodyPr rtlCol="0"/>
          <a:lstStyle/>
          <a:p>
            <a:pPr rtl="0"/>
            <a:fld id="{4E60F66C-AF9D-4C34-8190-29DB836290D7}" type="datetime1">
              <a:rPr lang="en-GB" noProof="0" smtClean="0"/>
              <a:t>06/12/2025</a:t>
            </a:fld>
            <a:endParaRPr lang="en-GB" noProof="0"/>
          </a:p>
        </p:txBody>
      </p:sp>
      <p:sp>
        <p:nvSpPr>
          <p:cNvPr id="7" name="Slide Number Placeholder 6"/>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254763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255134"/>
            <a:ext cx="9601200" cy="1036850"/>
          </a:xfrm>
        </p:spPr>
        <p:txBody>
          <a:bodyPr rtlCol="0" anchor="b"/>
          <a:lstStyle>
            <a:lvl1pPr>
              <a:defRPr sz="3200"/>
            </a:lvl1pPr>
          </a:lstStyle>
          <a:p>
            <a:pPr rtl="0"/>
            <a:r>
              <a:rPr lang="en-GB" noProof="0"/>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4724400" y="1828801"/>
            <a:ext cx="6172200" cy="4343400"/>
          </a:xfrm>
        </p:spPr>
        <p:txBody>
          <a:bodyPr tIns="27432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hasCustomPrompt="1"/>
          </p:nvPr>
        </p:nvSpPr>
        <p:spPr>
          <a:xfrm>
            <a:off x="1295400" y="1828800"/>
            <a:ext cx="3017520" cy="4343400"/>
          </a:xfrm>
        </p:spPr>
        <p:txBody>
          <a:bodyPr rtlCol="0" anchor="ct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6" name="Footer Placeholder 5"/>
          <p:cNvSpPr>
            <a:spLocks noGrp="1"/>
          </p:cNvSpPr>
          <p:nvPr>
            <p:ph type="ftr" sz="quarter" idx="11"/>
          </p:nvPr>
        </p:nvSpPr>
        <p:spPr/>
        <p:txBody>
          <a:bodyPr rtlCol="0"/>
          <a:lstStyle/>
          <a:p>
            <a:pPr rtl="0"/>
            <a:r>
              <a:rPr lang="en-GB" noProof="0"/>
              <a:t>Add a footer</a:t>
            </a:r>
          </a:p>
        </p:txBody>
      </p:sp>
      <p:sp>
        <p:nvSpPr>
          <p:cNvPr id="5" name="Date Placeholder 4"/>
          <p:cNvSpPr>
            <a:spLocks noGrp="1"/>
          </p:cNvSpPr>
          <p:nvPr>
            <p:ph type="dt" sz="half" idx="10"/>
          </p:nvPr>
        </p:nvSpPr>
        <p:spPr/>
        <p:txBody>
          <a:bodyPr rtlCol="0"/>
          <a:lstStyle/>
          <a:p>
            <a:pPr rtl="0"/>
            <a:fld id="{6E8559E7-2451-4FAD-98B8-09E61384D8F7}" type="datetime1">
              <a:rPr lang="en-GB" noProof="0" smtClean="0"/>
              <a:t>06/12/2025</a:t>
            </a:fld>
            <a:endParaRPr lang="en-GB" noProof="0"/>
          </a:p>
        </p:txBody>
      </p:sp>
      <p:sp>
        <p:nvSpPr>
          <p:cNvPr id="7" name="Slide Number Placeholder 6"/>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106759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Two Pictures with Captions">
    <p:spTree>
      <p:nvGrpSpPr>
        <p:cNvPr id="1" name=""/>
        <p:cNvGrpSpPr/>
        <p:nvPr/>
      </p:nvGrpSpPr>
      <p:grpSpPr>
        <a:xfrm>
          <a:off x="0" y="0"/>
          <a:ext cx="0" cy="0"/>
          <a:chOff x="0" y="0"/>
          <a:chExt cx="0" cy="0"/>
        </a:xfrm>
      </p:grpSpPr>
      <p:sp>
        <p:nvSpPr>
          <p:cNvPr id="9" name="Rectangle 8"/>
          <p:cNvSpPr/>
          <p:nvPr/>
        </p:nvSpPr>
        <p:spPr bwMode="invGray">
          <a:xfrm>
            <a:off x="1295400" y="5257800"/>
            <a:ext cx="457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Rectangle 9"/>
          <p:cNvSpPr/>
          <p:nvPr/>
        </p:nvSpPr>
        <p:spPr bwMode="invGray">
          <a:xfrm>
            <a:off x="6324599" y="5257800"/>
            <a:ext cx="457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p:cNvSpPr/>
          <p:nvPr/>
        </p:nvSpPr>
        <p:spPr>
          <a:xfrm>
            <a:off x="1295400" y="5257800"/>
            <a:ext cx="4572000" cy="548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800" noProof="0"/>
          </a:p>
        </p:txBody>
      </p:sp>
      <p:sp>
        <p:nvSpPr>
          <p:cNvPr id="12" name="Rectangle 11"/>
          <p:cNvSpPr/>
          <p:nvPr/>
        </p:nvSpPr>
        <p:spPr>
          <a:xfrm>
            <a:off x="6324599" y="5257800"/>
            <a:ext cx="4572000" cy="548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800" noProof="0"/>
          </a:p>
        </p:txBody>
      </p:sp>
      <p:sp>
        <p:nvSpPr>
          <p:cNvPr id="2" name="Title 1"/>
          <p:cNvSpPr>
            <a:spLocks noGrp="1"/>
          </p:cNvSpPr>
          <p:nvPr>
            <p:ph type="title"/>
          </p:nvPr>
        </p:nvSpPr>
        <p:spPr>
          <a:xfrm>
            <a:off x="1295400" y="255134"/>
            <a:ext cx="9601200" cy="1036850"/>
          </a:xfrm>
        </p:spPr>
        <p:txBody>
          <a:bodyPr rtlCol="0" anchor="b"/>
          <a:lstStyle>
            <a:lvl1pPr>
              <a:defRPr sz="3200"/>
            </a:lvl1pPr>
          </a:lstStyle>
          <a:p>
            <a:pPr rtl="0"/>
            <a:r>
              <a:rPr lang="en-GB" noProof="0"/>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1298448" y="1828801"/>
            <a:ext cx="4572000" cy="3428999"/>
          </a:xfrm>
        </p:spPr>
        <p:txBody>
          <a:bodyPr tIns="27432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hasCustomPrompt="1"/>
          </p:nvPr>
        </p:nvSpPr>
        <p:spPr bwMode="invGray">
          <a:xfrm>
            <a:off x="1371273" y="5333098"/>
            <a:ext cx="4420252" cy="839102"/>
          </a:xfrm>
        </p:spPr>
        <p:txBody>
          <a:bodyPr rtlCol="0" anchor="t">
            <a:normAutofit/>
          </a:bodyPr>
          <a:lstStyle>
            <a:lvl1pPr marL="0" indent="0">
              <a:spcBef>
                <a:spcPts val="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8" name="Picture Placeholder 2" descr="An empty placeholder to add an image. Click on the placeholder and select the image that you wish to add"/>
          <p:cNvSpPr>
            <a:spLocks noGrp="1"/>
          </p:cNvSpPr>
          <p:nvPr>
            <p:ph type="pic" idx="13"/>
          </p:nvPr>
        </p:nvSpPr>
        <p:spPr>
          <a:xfrm>
            <a:off x="6324600" y="1828801"/>
            <a:ext cx="4572000" cy="3428999"/>
          </a:xfrm>
        </p:spPr>
        <p:txBody>
          <a:bodyPr tIns="27432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13" name="Text Placeholder 3"/>
          <p:cNvSpPr>
            <a:spLocks noGrp="1"/>
          </p:cNvSpPr>
          <p:nvPr>
            <p:ph type="body" sz="half" idx="14" hasCustomPrompt="1"/>
          </p:nvPr>
        </p:nvSpPr>
        <p:spPr bwMode="invGray">
          <a:xfrm>
            <a:off x="6412954" y="5333098"/>
            <a:ext cx="4420252" cy="839102"/>
          </a:xfrm>
        </p:spPr>
        <p:txBody>
          <a:bodyPr rtlCol="0" anchor="t">
            <a:normAutofit/>
          </a:bodyPr>
          <a:lstStyle>
            <a:lvl1pPr marL="0" indent="0">
              <a:spcBef>
                <a:spcPts val="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6" name="Footer Placeholder 5"/>
          <p:cNvSpPr>
            <a:spLocks noGrp="1"/>
          </p:cNvSpPr>
          <p:nvPr>
            <p:ph type="ftr" sz="quarter" idx="11"/>
          </p:nvPr>
        </p:nvSpPr>
        <p:spPr/>
        <p:txBody>
          <a:bodyPr rtlCol="0"/>
          <a:lstStyle/>
          <a:p>
            <a:pPr rtl="0"/>
            <a:r>
              <a:rPr lang="en-GB" noProof="0"/>
              <a:t>Add a footer</a:t>
            </a:r>
          </a:p>
        </p:txBody>
      </p:sp>
      <p:sp>
        <p:nvSpPr>
          <p:cNvPr id="5" name="Date Placeholder 4"/>
          <p:cNvSpPr>
            <a:spLocks noGrp="1"/>
          </p:cNvSpPr>
          <p:nvPr>
            <p:ph type="dt" sz="half" idx="10"/>
          </p:nvPr>
        </p:nvSpPr>
        <p:spPr/>
        <p:txBody>
          <a:bodyPr rtlCol="0"/>
          <a:lstStyle/>
          <a:p>
            <a:pPr rtl="0"/>
            <a:fld id="{44CDAAAC-E529-469E-AEE8-FF796174361D}" type="datetime1">
              <a:rPr lang="en-GB" noProof="0" smtClean="0"/>
              <a:t>06/12/2025</a:t>
            </a:fld>
            <a:endParaRPr lang="en-GB" noProof="0"/>
          </a:p>
        </p:txBody>
      </p:sp>
      <p:sp>
        <p:nvSpPr>
          <p:cNvPr id="7" name="Slide Number Placeholder 6"/>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3944010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hasCustomPrompt="1"/>
          </p:nvPr>
        </p:nvSpPr>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p:cNvSpPr>
            <a:spLocks noGrp="1"/>
          </p:cNvSpPr>
          <p:nvPr>
            <p:ph type="ftr" sz="quarter" idx="11"/>
          </p:nvPr>
        </p:nvSpPr>
        <p:spPr/>
        <p:txBody>
          <a:bodyPr rtlCol="0"/>
          <a:lstStyle/>
          <a:p>
            <a:pPr rtl="0"/>
            <a:r>
              <a:rPr lang="en-GB" noProof="0"/>
              <a:t>Add a footer</a:t>
            </a:r>
          </a:p>
        </p:txBody>
      </p:sp>
      <p:sp>
        <p:nvSpPr>
          <p:cNvPr id="4" name="Date Placeholder 3"/>
          <p:cNvSpPr>
            <a:spLocks noGrp="1"/>
          </p:cNvSpPr>
          <p:nvPr>
            <p:ph type="dt" sz="half" idx="10"/>
          </p:nvPr>
        </p:nvSpPr>
        <p:spPr/>
        <p:txBody>
          <a:bodyPr rtlCol="0"/>
          <a:lstStyle/>
          <a:p>
            <a:pPr rtl="0"/>
            <a:fld id="{775BDA77-E4F0-41E8-88B3-2CD939B97E02}" type="datetime1">
              <a:rPr lang="en-GB" noProof="0" smtClean="0"/>
              <a:t>06/12/2025</a:t>
            </a:fld>
            <a:endParaRPr lang="en-GB" noProof="0"/>
          </a:p>
        </p:txBody>
      </p:sp>
      <p:sp>
        <p:nvSpPr>
          <p:cNvPr id="6" name="Slide Number Placeholder 5"/>
          <p:cNvSpPr>
            <a:spLocks noGrp="1"/>
          </p:cNvSpPr>
          <p:nvPr>
            <p:ph type="sldNum" sz="quarter" idx="12"/>
          </p:nvPr>
        </p:nvSpPr>
        <p:spPr/>
        <p:txBody>
          <a:bodyPr rtlCol="0"/>
          <a:lstStyle/>
          <a:p>
            <a:pPr rtl="0"/>
            <a:fld id="{A7F8E3F6-DE14-48B2-B2BC-6FABA9630FB8}" type="slidenum">
              <a:rPr lang="en-GB" noProof="0" smtClean="0"/>
              <a:t>‹#›</a:t>
            </a:fld>
            <a:endParaRPr lang="en-GB" noProof="0"/>
          </a:p>
        </p:txBody>
      </p:sp>
    </p:spTree>
    <p:extLst>
      <p:ext uri="{BB962C8B-B14F-4D97-AF65-F5344CB8AC3E}">
        <p14:creationId xmlns:p14="http://schemas.microsoft.com/office/powerpoint/2010/main" val="1092945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white">
          <a:xfrm rot="5400000">
            <a:off x="7562850" y="2228850"/>
            <a:ext cx="6858000" cy="24003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p:cNvSpPr/>
          <p:nvPr/>
        </p:nvSpPr>
        <p:spPr>
          <a:xfrm rot="5400000">
            <a:off x="6331230" y="3387909"/>
            <a:ext cx="6858000" cy="82183"/>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Rectangle 8"/>
          <p:cNvSpPr/>
          <p:nvPr/>
        </p:nvSpPr>
        <p:spPr>
          <a:xfrm rot="5400000">
            <a:off x="6251613" y="3387909"/>
            <a:ext cx="6858000" cy="8218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Vertical Title 1"/>
          <p:cNvSpPr>
            <a:spLocks noGrp="1"/>
          </p:cNvSpPr>
          <p:nvPr>
            <p:ph type="title" orient="vert"/>
          </p:nvPr>
        </p:nvSpPr>
        <p:spPr>
          <a:xfrm>
            <a:off x="9871318" y="685800"/>
            <a:ext cx="1033272" cy="5486400"/>
          </a:xfrm>
        </p:spPr>
        <p:txBody>
          <a:bodyPr vert="eaVert" rtlCol="0"/>
          <a:lstStyle/>
          <a:p>
            <a:pPr rtl="0"/>
            <a:r>
              <a:rPr lang="en-GB" noProof="0"/>
              <a:t>Click to edit Master title style</a:t>
            </a:r>
          </a:p>
        </p:txBody>
      </p:sp>
      <p:sp>
        <p:nvSpPr>
          <p:cNvPr id="3" name="Vertical Text Placeholder 2"/>
          <p:cNvSpPr>
            <a:spLocks noGrp="1"/>
          </p:cNvSpPr>
          <p:nvPr>
            <p:ph type="body" orient="vert" idx="1" hasCustomPrompt="1"/>
          </p:nvPr>
        </p:nvSpPr>
        <p:spPr>
          <a:xfrm>
            <a:off x="1295400" y="685800"/>
            <a:ext cx="7976754" cy="5486400"/>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p:cNvSpPr>
            <a:spLocks noGrp="1"/>
          </p:cNvSpPr>
          <p:nvPr>
            <p:ph type="ftr" sz="quarter" idx="11"/>
          </p:nvPr>
        </p:nvSpPr>
        <p:spPr/>
        <p:txBody>
          <a:bodyPr rtlCol="0"/>
          <a:lstStyle/>
          <a:p>
            <a:pPr rtl="0"/>
            <a:r>
              <a:rPr lang="en-GB" noProof="0"/>
              <a:t>Add a footer</a:t>
            </a:r>
          </a:p>
        </p:txBody>
      </p:sp>
      <p:sp>
        <p:nvSpPr>
          <p:cNvPr id="4" name="Date Placeholder 3"/>
          <p:cNvSpPr>
            <a:spLocks noGrp="1"/>
          </p:cNvSpPr>
          <p:nvPr>
            <p:ph type="dt" sz="half" idx="10"/>
          </p:nvPr>
        </p:nvSpPr>
        <p:spPr/>
        <p:txBody>
          <a:bodyPr rtlCol="0"/>
          <a:lstStyle/>
          <a:p>
            <a:pPr rtl="0"/>
            <a:fld id="{0E4A7C0C-A6DD-48C0-9091-409273A8C2E1}" type="datetime1">
              <a:rPr lang="en-GB" noProof="0" smtClean="0"/>
              <a:t>06/12/2025</a:t>
            </a:fld>
            <a:endParaRPr lang="en-GB" noProof="0"/>
          </a:p>
        </p:txBody>
      </p:sp>
      <p:sp>
        <p:nvSpPr>
          <p:cNvPr id="6" name="Slide Number Placeholder 5"/>
          <p:cNvSpPr>
            <a:spLocks noGrp="1"/>
          </p:cNvSpPr>
          <p:nvPr>
            <p:ph type="sldNum" sz="quarter" idx="12"/>
          </p:nvPr>
        </p:nvSpPr>
        <p:spPr/>
        <p:txBody>
          <a:bodyPr rtlCol="0"/>
          <a:lstStyle>
            <a:lvl1pPr>
              <a:defRPr>
                <a:solidFill>
                  <a:schemeClr val="bg1"/>
                </a:solidFill>
              </a:defRPr>
            </a:lvl1pPr>
          </a:lstStyle>
          <a:p>
            <a:pPr rtl="0"/>
            <a:fld id="{A7F8E3F6-DE14-48B2-B2BC-6FABA9630FB8}" type="slidenum">
              <a:rPr lang="en-GB" noProof="0" smtClean="0"/>
              <a:pPr/>
              <a:t>‹#›</a:t>
            </a:fld>
            <a:endParaRPr lang="en-GB" noProof="0"/>
          </a:p>
        </p:txBody>
      </p:sp>
    </p:spTree>
    <p:extLst>
      <p:ext uri="{BB962C8B-B14F-4D97-AF65-F5344CB8AC3E}">
        <p14:creationId xmlns:p14="http://schemas.microsoft.com/office/powerpoint/2010/main" val="1804110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userDrawn="1"/>
        </p:nvSpPr>
        <p:spPr bwMode="white">
          <a:xfrm>
            <a:off x="0" y="0"/>
            <a:ext cx="12192000" cy="1371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p:cNvSpPr/>
          <p:nvPr userDrawn="1"/>
        </p:nvSpPr>
        <p:spPr>
          <a:xfrm>
            <a:off x="0" y="1371600"/>
            <a:ext cx="12192000" cy="82183"/>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9" name="Rectangle 8"/>
          <p:cNvSpPr/>
          <p:nvPr userDrawn="1"/>
        </p:nvSpPr>
        <p:spPr>
          <a:xfrm>
            <a:off x="0" y="1443006"/>
            <a:ext cx="12192000" cy="8218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Placeholder 1"/>
          <p:cNvSpPr>
            <a:spLocks noGrp="1"/>
          </p:cNvSpPr>
          <p:nvPr>
            <p:ph type="title"/>
          </p:nvPr>
        </p:nvSpPr>
        <p:spPr>
          <a:xfrm>
            <a:off x="1295400" y="255134"/>
            <a:ext cx="9601200" cy="1036850"/>
          </a:xfrm>
          <a:prstGeom prst="rect">
            <a:avLst/>
          </a:prstGeom>
        </p:spPr>
        <p:txBody>
          <a:bodyPr vert="horz" lIns="91440" tIns="45720" rIns="91440" bIns="45720" rtlCol="0" anchor="b">
            <a:normAutofit/>
          </a:bodyPr>
          <a:lstStyle/>
          <a:p>
            <a:pPr rtl="0"/>
            <a:r>
              <a:rPr lang="en-GB" noProof="0"/>
              <a:t>Click to edit Master title style</a:t>
            </a:r>
          </a:p>
        </p:txBody>
      </p:sp>
      <p:sp>
        <p:nvSpPr>
          <p:cNvPr id="3" name="Text Placeholder 2"/>
          <p:cNvSpPr>
            <a:spLocks noGrp="1"/>
          </p:cNvSpPr>
          <p:nvPr>
            <p:ph type="body" idx="1"/>
          </p:nvPr>
        </p:nvSpPr>
        <p:spPr>
          <a:xfrm>
            <a:off x="1295400" y="1828800"/>
            <a:ext cx="9601200" cy="4343400"/>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p:cNvSpPr>
            <a:spLocks noGrp="1"/>
          </p:cNvSpPr>
          <p:nvPr>
            <p:ph type="ftr" sz="quarter" idx="3"/>
          </p:nvPr>
        </p:nvSpPr>
        <p:spPr>
          <a:xfrm>
            <a:off x="1295399" y="6374999"/>
            <a:ext cx="6243203" cy="274320"/>
          </a:xfrm>
          <a:prstGeom prst="rect">
            <a:avLst/>
          </a:prstGeom>
        </p:spPr>
        <p:txBody>
          <a:bodyPr vert="horz" lIns="91440" tIns="45720" rIns="91440" bIns="45720" rtlCol="0" anchor="ctr"/>
          <a:lstStyle>
            <a:lvl1pPr algn="l">
              <a:defRPr sz="1100">
                <a:solidFill>
                  <a:schemeClr val="tx1"/>
                </a:solidFill>
              </a:defRPr>
            </a:lvl1pPr>
          </a:lstStyle>
          <a:p>
            <a:pPr rtl="0"/>
            <a:r>
              <a:rPr lang="en-GB" noProof="0"/>
              <a:t>Add a footer</a:t>
            </a:r>
          </a:p>
        </p:txBody>
      </p:sp>
      <p:sp>
        <p:nvSpPr>
          <p:cNvPr id="4" name="Date Placeholder 3"/>
          <p:cNvSpPr>
            <a:spLocks noGrp="1"/>
          </p:cNvSpPr>
          <p:nvPr>
            <p:ph type="dt" sz="half" idx="2"/>
          </p:nvPr>
        </p:nvSpPr>
        <p:spPr>
          <a:xfrm>
            <a:off x="7791449" y="6374999"/>
            <a:ext cx="1480705" cy="274320"/>
          </a:xfrm>
          <a:prstGeom prst="rect">
            <a:avLst/>
          </a:prstGeom>
        </p:spPr>
        <p:txBody>
          <a:bodyPr vert="horz" lIns="91440" tIns="45720" rIns="91440" bIns="45720" rtlCol="0" anchor="ctr"/>
          <a:lstStyle>
            <a:lvl1pPr algn="r">
              <a:defRPr sz="1100">
                <a:solidFill>
                  <a:schemeClr val="tx1"/>
                </a:solidFill>
              </a:defRPr>
            </a:lvl1pPr>
          </a:lstStyle>
          <a:p>
            <a:pPr rtl="0"/>
            <a:fld id="{12DD5337-C490-4951-8969-007C3EED5CF9}" type="datetime1">
              <a:rPr lang="en-GB" noProof="0" smtClean="0"/>
              <a:t>06/12/2025</a:t>
            </a:fld>
            <a:endParaRPr lang="en-GB" noProof="0"/>
          </a:p>
        </p:txBody>
      </p:sp>
      <p:sp>
        <p:nvSpPr>
          <p:cNvPr id="6" name="Slide Number Placeholder 5"/>
          <p:cNvSpPr>
            <a:spLocks noGrp="1"/>
          </p:cNvSpPr>
          <p:nvPr>
            <p:ph type="sldNum" sz="quarter" idx="4"/>
          </p:nvPr>
        </p:nvSpPr>
        <p:spPr>
          <a:xfrm>
            <a:off x="9525000" y="6374999"/>
            <a:ext cx="1371600" cy="274320"/>
          </a:xfrm>
          <a:prstGeom prst="rect">
            <a:avLst/>
          </a:prstGeom>
        </p:spPr>
        <p:txBody>
          <a:bodyPr vert="horz" lIns="91440" tIns="45720" rIns="91440" bIns="45720" rtlCol="0" anchor="ctr"/>
          <a:lstStyle>
            <a:lvl1pPr algn="r">
              <a:defRPr sz="1100">
                <a:solidFill>
                  <a:schemeClr val="tx1"/>
                </a:solidFill>
              </a:defRPr>
            </a:lvl1pPr>
          </a:lstStyle>
          <a:p>
            <a:pPr rtl="0"/>
            <a:fld id="{A7F8E3F6-DE14-48B2-B2BC-6FABA9630FB8}" type="slidenum">
              <a:rPr lang="en-GB" noProof="0" smtClean="0"/>
              <a:pPr/>
              <a:t>‹#›</a:t>
            </a:fld>
            <a:endParaRPr lang="en-GB" noProof="0"/>
          </a:p>
        </p:txBody>
      </p:sp>
    </p:spTree>
    <p:extLst>
      <p:ext uri="{BB962C8B-B14F-4D97-AF65-F5344CB8AC3E}">
        <p14:creationId xmlns:p14="http://schemas.microsoft.com/office/powerpoint/2010/main" val="2594737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61"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bg1"/>
          </a:solidFill>
          <a:latin typeface="+mj-lt"/>
          <a:ea typeface="+mj-ea"/>
          <a:cs typeface="+mj-cs"/>
        </a:defRPr>
      </a:lvl1pPr>
    </p:titleStyle>
    <p:bodyStyle>
      <a:lvl1pPr marL="274320" indent="-274320" algn="l" defTabSz="914400" rtl="0" eaLnBrk="1" latinLnBrk="0" hangingPunct="1">
        <a:lnSpc>
          <a:spcPct val="90000"/>
        </a:lnSpc>
        <a:spcBef>
          <a:spcPts val="1800"/>
        </a:spcBef>
        <a:buFont typeface="Arial" panose="020B0604020202020204" pitchFamily="34" charset="0"/>
        <a:buChar char="•"/>
        <a:defRPr sz="2400" kern="1200">
          <a:solidFill>
            <a:schemeClr val="tx1"/>
          </a:solidFill>
          <a:latin typeface="+mn-lt"/>
          <a:ea typeface="+mn-ea"/>
          <a:cs typeface="+mn-cs"/>
        </a:defRPr>
      </a:lvl1pPr>
      <a:lvl2pPr marL="54864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2pPr>
      <a:lvl3pPr marL="822960" indent="-228600" algn="l" defTabSz="914400" rtl="0" eaLnBrk="1" latinLnBrk="0" hangingPunct="1">
        <a:lnSpc>
          <a:spcPct val="90000"/>
        </a:lnSpc>
        <a:spcBef>
          <a:spcPts val="800"/>
        </a:spcBef>
        <a:buFont typeface="Arial" panose="020B0604020202020204" pitchFamily="34" charset="0"/>
        <a:buChar char="•"/>
        <a:defRPr sz="1800" kern="1200">
          <a:solidFill>
            <a:schemeClr val="tx1"/>
          </a:solidFill>
          <a:latin typeface="+mn-lt"/>
          <a:ea typeface="+mn-ea"/>
          <a:cs typeface="+mn-cs"/>
        </a:defRPr>
      </a:lvl3pPr>
      <a:lvl4pPr marL="10972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5pPr>
      <a:lvl6pPr marL="15544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6pPr>
      <a:lvl7pPr marL="17830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7pPr>
      <a:lvl8pPr marL="20116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8pPr>
      <a:lvl9pPr marL="2240280" indent="-22860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7"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https://doi.org/10.1177/002224379005400107"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1" y="1535655"/>
            <a:ext cx="5120640" cy="1326816"/>
          </a:xfrm>
        </p:spPr>
        <p:txBody>
          <a:bodyPr rtlCol="0">
            <a:normAutofit/>
          </a:bodyPr>
          <a:lstStyle/>
          <a:p>
            <a:pPr algn="ctr" rtl="0"/>
            <a:r>
              <a:rPr lang="en-GB" dirty="0">
                <a:latin typeface="Arial" panose="020B0604020202020204" pitchFamily="34" charset="0"/>
                <a:cs typeface="Arial" panose="020B0604020202020204" pitchFamily="34" charset="0"/>
              </a:rPr>
              <a:t>Enterprise and Entrepreneurship</a:t>
            </a:r>
            <a:endParaRPr lang="en-gb" dirty="0">
              <a:latin typeface="Arial" panose="020B0604020202020204" pitchFamily="34" charset="0"/>
              <a:cs typeface="Arial" panose="020B0604020202020204" pitchFamily="34" charset="0"/>
            </a:endParaRPr>
          </a:p>
        </p:txBody>
      </p:sp>
      <p:pic>
        <p:nvPicPr>
          <p:cNvPr id="5" name="Picture Placeholder 4" descr="City street with motion blu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4" b="14"/>
          <a:stretch>
            <a:fillRect/>
          </a:stretch>
        </p:blipFill>
        <p:spPr/>
      </p:pic>
      <p:sp>
        <p:nvSpPr>
          <p:cNvPr id="3" name="Subtitle 2"/>
          <p:cNvSpPr>
            <a:spLocks noGrp="1"/>
          </p:cNvSpPr>
          <p:nvPr>
            <p:ph type="subTitle" idx="1"/>
          </p:nvPr>
        </p:nvSpPr>
        <p:spPr>
          <a:xfrm>
            <a:off x="1295401" y="3916017"/>
            <a:ext cx="5120640" cy="1406329"/>
          </a:xfrm>
        </p:spPr>
        <p:txBody>
          <a:bodyPr rtlCol="0"/>
          <a:lstStyle/>
          <a:p>
            <a:pPr algn="ctr" rtl="0"/>
            <a:r>
              <a:rPr lang="en-GB" dirty="0">
                <a:latin typeface="Arial" panose="020B0604020202020204" pitchFamily="34" charset="0"/>
                <a:cs typeface="Arial" panose="020B0604020202020204" pitchFamily="34" charset="0"/>
              </a:rPr>
              <a:t>A</a:t>
            </a:r>
            <a:r>
              <a:rPr lang="en-gb" dirty="0">
                <a:latin typeface="Arial" panose="020B0604020202020204" pitchFamily="34" charset="0"/>
                <a:cs typeface="Arial" panose="020B0604020202020204" pitchFamily="34" charset="0"/>
              </a:rPr>
              <a:t>ssessment Task 2</a:t>
            </a:r>
            <a:endParaRPr lang="en-GB" dirty="0">
              <a:latin typeface="Arial" panose="020B0604020202020204" pitchFamily="34" charset="0"/>
              <a:cs typeface="Arial" panose="020B0604020202020204" pitchFamily="34" charset="0"/>
            </a:endParaRPr>
          </a:p>
          <a:p>
            <a:pPr algn="ctr" rtl="0"/>
            <a:r>
              <a:rPr lang="en-GB" dirty="0">
                <a:latin typeface="Arial" panose="020B0604020202020204" pitchFamily="34" charset="0"/>
                <a:cs typeface="Arial" panose="020B0604020202020204" pitchFamily="34" charset="0"/>
              </a:rPr>
              <a:t>Individual Presentation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0595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55134"/>
            <a:ext cx="9601200" cy="1036850"/>
          </a:xfrm>
        </p:spPr>
        <p:txBody>
          <a:bodyPr rtlCol="0" anchor="b">
            <a:normAutofit/>
          </a:bodyPr>
          <a:lstStyle/>
          <a:p>
            <a:pPr algn="ctr" rtl="0"/>
            <a:r>
              <a:rPr lang="en-GB" dirty="0"/>
              <a:t>Business Plan</a:t>
            </a:r>
            <a:endParaRPr lang="en-gb" dirty="0"/>
          </a:p>
        </p:txBody>
      </p:sp>
      <p:sp>
        <p:nvSpPr>
          <p:cNvPr id="3" name="Content Placeholder 2"/>
          <p:cNvSpPr>
            <a:spLocks noGrp="1"/>
          </p:cNvSpPr>
          <p:nvPr>
            <p:ph sz="half" idx="1"/>
          </p:nvPr>
        </p:nvSpPr>
        <p:spPr>
          <a:xfrm>
            <a:off x="1295400" y="1828800"/>
            <a:ext cx="4572000" cy="4343400"/>
          </a:xfrm>
        </p:spPr>
        <p:txBody>
          <a:bodyPr rtlCol="0">
            <a:normAutofit/>
          </a:bodyPr>
          <a:lstStyle/>
          <a:p>
            <a:pPr marL="0" indent="0" algn="ctr" rtl="0">
              <a:buNone/>
            </a:pPr>
            <a:r>
              <a:rPr lang="en-GB" dirty="0">
                <a:latin typeface="Arial" panose="020B0604020202020204" pitchFamily="34" charset="0"/>
                <a:cs typeface="Arial" panose="020B0604020202020204" pitchFamily="34" charset="0"/>
              </a:rPr>
              <a:t>Module: Enterprise and Entrepreneurship</a:t>
            </a:r>
          </a:p>
          <a:p>
            <a:pPr marL="0" marR="0" lvl="0" indent="0" algn="ctr" defTabSz="914400" rtl="0" eaLnBrk="1" fontAlgn="auto" latinLnBrk="0" hangingPunct="1">
              <a:lnSpc>
                <a:spcPct val="90000"/>
              </a:lnSpc>
              <a:spcBef>
                <a:spcPts val="18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Module Code: LCLM4006</a:t>
            </a:r>
            <a:endParaRPr lang="en-GB" dirty="0">
              <a:latin typeface="Arial" panose="020B0604020202020204" pitchFamily="34" charset="0"/>
              <a:cs typeface="Arial" panose="020B0604020202020204" pitchFamily="34" charset="0"/>
            </a:endParaRPr>
          </a:p>
          <a:p>
            <a:pPr marL="0" indent="0" algn="ctr" rtl="0">
              <a:buNone/>
            </a:pPr>
            <a:r>
              <a:rPr lang="en-GB" dirty="0">
                <a:latin typeface="Arial" panose="020B0604020202020204" pitchFamily="34" charset="0"/>
                <a:cs typeface="Arial" panose="020B0604020202020204" pitchFamily="34" charset="0"/>
              </a:rPr>
              <a:t>Student: Mihai Barbu (2332260)</a:t>
            </a:r>
          </a:p>
          <a:p>
            <a:pPr marL="0" indent="0" algn="ctr" rtl="0">
              <a:buNone/>
            </a:pPr>
            <a:r>
              <a:rPr lang="en-gb" dirty="0">
                <a:latin typeface="Arial" panose="020B0604020202020204" pitchFamily="34" charset="0"/>
                <a:cs typeface="Arial" panose="020B0604020202020204" pitchFamily="34" charset="0"/>
              </a:rPr>
              <a:t>Lecturer: Charles </a:t>
            </a:r>
            <a:r>
              <a:rPr lang="en-gb" dirty="0" err="1">
                <a:latin typeface="Arial" panose="020B0604020202020204" pitchFamily="34" charset="0"/>
                <a:cs typeface="Arial" panose="020B0604020202020204" pitchFamily="34" charset="0"/>
              </a:rPr>
              <a:t>Obinwa</a:t>
            </a:r>
            <a:endParaRPr lang="en-gb" dirty="0">
              <a:latin typeface="Arial" panose="020B0604020202020204" pitchFamily="34" charset="0"/>
              <a:cs typeface="Arial" panose="020B0604020202020204" pitchFamily="34" charset="0"/>
            </a:endParaRPr>
          </a:p>
        </p:txBody>
      </p:sp>
      <p:pic>
        <p:nvPicPr>
          <p:cNvPr id="6" name="Content Placeholder 5" descr="A black car in front of a building&#10;&#10;AI-generated content may be incorrect.">
            <a:extLst>
              <a:ext uri="{FF2B5EF4-FFF2-40B4-BE49-F238E27FC236}">
                <a16:creationId xmlns:a16="http://schemas.microsoft.com/office/drawing/2014/main" id="{1A21D399-2DA0-12EE-3024-A4EB2AD6F2E7}"/>
              </a:ext>
            </a:extLst>
          </p:cNvPr>
          <p:cNvPicPr>
            <a:picLocks noGrp="1" noChangeAspect="1"/>
          </p:cNvPicPr>
          <p:nvPr>
            <p:ph sz="half" idx="2"/>
          </p:nvPr>
        </p:nvPicPr>
        <p:blipFill>
          <a:blip r:embed="rId3"/>
          <a:stretch>
            <a:fillRect/>
          </a:stretch>
        </p:blipFill>
        <p:spPr>
          <a:xfrm>
            <a:off x="6981825" y="1828800"/>
            <a:ext cx="3286782" cy="4343400"/>
          </a:xfrm>
        </p:spPr>
      </p:pic>
    </p:spTree>
    <p:extLst>
      <p:ext uri="{BB962C8B-B14F-4D97-AF65-F5344CB8AC3E}">
        <p14:creationId xmlns:p14="http://schemas.microsoft.com/office/powerpoint/2010/main" val="363987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dirty="0"/>
              <a:t>Agenda</a:t>
            </a:r>
            <a:endParaRPr lang="en-gb" dirty="0"/>
          </a:p>
        </p:txBody>
      </p:sp>
      <p:sp>
        <p:nvSpPr>
          <p:cNvPr id="3" name="Content Placeholder 2"/>
          <p:cNvSpPr>
            <a:spLocks noGrp="1"/>
          </p:cNvSpPr>
          <p:nvPr>
            <p:ph sz="half" idx="1"/>
          </p:nvPr>
        </p:nvSpPr>
        <p:spPr/>
        <p:txBody>
          <a:bodyPr rtlCol="0"/>
          <a:lstStyle/>
          <a:p>
            <a:pPr rtl="0"/>
            <a:r>
              <a:rPr lang="en-GB" dirty="0">
                <a:latin typeface="Arial" panose="020B0604020202020204" pitchFamily="34" charset="0"/>
                <a:cs typeface="Arial" panose="020B0604020202020204" pitchFamily="34" charset="0"/>
              </a:rPr>
              <a:t>Introduction</a:t>
            </a:r>
          </a:p>
          <a:p>
            <a:pPr rtl="0"/>
            <a:r>
              <a:rPr lang="en-GB" dirty="0">
                <a:latin typeface="Arial" panose="020B0604020202020204" pitchFamily="34" charset="0"/>
                <a:cs typeface="Arial" panose="020B0604020202020204" pitchFamily="34" charset="0"/>
              </a:rPr>
              <a:t>Management Structure</a:t>
            </a:r>
          </a:p>
          <a:p>
            <a:pPr rtl="0"/>
            <a:r>
              <a:rPr lang="en-GB" dirty="0">
                <a:latin typeface="Arial" panose="020B0604020202020204" pitchFamily="34" charset="0"/>
                <a:cs typeface="Arial" panose="020B0604020202020204" pitchFamily="34" charset="0"/>
              </a:rPr>
              <a:t>Legat Format</a:t>
            </a:r>
          </a:p>
          <a:p>
            <a:pPr rtl="0"/>
            <a:r>
              <a:rPr lang="en-GB" dirty="0">
                <a:latin typeface="Arial" panose="020B0604020202020204" pitchFamily="34" charset="0"/>
                <a:cs typeface="Arial" panose="020B0604020202020204" pitchFamily="34" charset="0"/>
              </a:rPr>
              <a:t>PESTEL Analysis</a:t>
            </a:r>
          </a:p>
          <a:p>
            <a:pPr rtl="0"/>
            <a:r>
              <a:rPr lang="en-GB" dirty="0">
                <a:latin typeface="Arial" panose="020B0604020202020204" pitchFamily="34" charset="0"/>
                <a:cs typeface="Arial" panose="020B0604020202020204" pitchFamily="34" charset="0"/>
              </a:rPr>
              <a:t>Marketing Strategies</a:t>
            </a:r>
          </a:p>
          <a:p>
            <a:pPr rtl="0"/>
            <a:r>
              <a:rPr lang="en-GB" dirty="0">
                <a:latin typeface="Arial" panose="020B0604020202020204" pitchFamily="34" charset="0"/>
                <a:cs typeface="Arial" panose="020B0604020202020204" pitchFamily="34" charset="0"/>
              </a:rPr>
              <a:t>Funding and Allocation</a:t>
            </a:r>
            <a:endParaRPr lang="en-gb" dirty="0">
              <a:latin typeface="Arial" panose="020B0604020202020204" pitchFamily="34" charset="0"/>
              <a:cs typeface="Arial" panose="020B0604020202020204" pitchFamily="34" charset="0"/>
            </a:endParaRPr>
          </a:p>
        </p:txBody>
      </p:sp>
      <p:pic>
        <p:nvPicPr>
          <p:cNvPr id="8" name="Content Placeholder 7" descr="A car with a steering wheel and dashboard&#10;&#10;AI-generated content may be incorrect.">
            <a:extLst>
              <a:ext uri="{FF2B5EF4-FFF2-40B4-BE49-F238E27FC236}">
                <a16:creationId xmlns:a16="http://schemas.microsoft.com/office/drawing/2014/main" id="{711AAC8A-26BA-6F11-CAAE-677CF5D6DB6E}"/>
              </a:ext>
            </a:extLst>
          </p:cNvPr>
          <p:cNvPicPr>
            <a:picLocks noGrp="1" noChangeAspect="1"/>
          </p:cNvPicPr>
          <p:nvPr>
            <p:ph sz="half" idx="2"/>
          </p:nvPr>
        </p:nvPicPr>
        <p:blipFill>
          <a:blip r:embed="rId3"/>
          <a:stretch>
            <a:fillRect/>
          </a:stretch>
        </p:blipFill>
        <p:spPr>
          <a:xfrm>
            <a:off x="6438900" y="1828799"/>
            <a:ext cx="4343400" cy="4424855"/>
          </a:xfrm>
        </p:spPr>
      </p:pic>
    </p:spTree>
    <p:extLst>
      <p:ext uri="{BB962C8B-B14F-4D97-AF65-F5344CB8AC3E}">
        <p14:creationId xmlns:p14="http://schemas.microsoft.com/office/powerpoint/2010/main" val="4213855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1" y="220718"/>
            <a:ext cx="5120640" cy="788276"/>
          </a:xfrm>
        </p:spPr>
        <p:txBody>
          <a:bodyPr rtlCol="0" anchor="b">
            <a:normAutofit/>
          </a:bodyPr>
          <a:lstStyle/>
          <a:p>
            <a:pPr rtl="0"/>
            <a:r>
              <a:rPr lang="en-GB" sz="3200" dirty="0">
                <a:latin typeface="Arial" panose="020B0604020202020204" pitchFamily="34" charset="0"/>
                <a:cs typeface="Arial" panose="020B0604020202020204" pitchFamily="34" charset="0"/>
              </a:rPr>
              <a:t>Introduction</a:t>
            </a:r>
            <a:endParaRPr lang="en-gb" sz="3200" dirty="0">
              <a:latin typeface="Arial" panose="020B0604020202020204" pitchFamily="34" charset="0"/>
              <a:cs typeface="Arial" panose="020B0604020202020204" pitchFamily="34" charset="0"/>
            </a:endParaRPr>
          </a:p>
        </p:txBody>
      </p:sp>
      <p:pic>
        <p:nvPicPr>
          <p:cNvPr id="4" name="Content Placeholder 3" descr="A car parked outside of a hotel&#10;&#10;AI-generated content may be incorrect.">
            <a:extLst>
              <a:ext uri="{FF2B5EF4-FFF2-40B4-BE49-F238E27FC236}">
                <a16:creationId xmlns:a16="http://schemas.microsoft.com/office/drawing/2014/main" id="{A5B39657-308E-8EF3-F28B-711356AC56A0}"/>
              </a:ext>
            </a:extLst>
          </p:cNvPr>
          <p:cNvPicPr>
            <a:picLocks noGrp="1" noChangeAspect="1"/>
          </p:cNvPicPr>
          <p:nvPr>
            <p:ph type="pic" sz="quarter" idx="10"/>
          </p:nvPr>
        </p:nvPicPr>
        <p:blipFill>
          <a:blip r:embed="rId3"/>
          <a:srcRect b="5595"/>
          <a:stretch>
            <a:fillRect/>
          </a:stretch>
        </p:blipFill>
        <p:spPr>
          <a:xfrm>
            <a:off x="6743703" y="10"/>
            <a:ext cx="5448297" cy="6857990"/>
          </a:xfrm>
          <a:noFill/>
        </p:spPr>
      </p:pic>
      <p:sp>
        <p:nvSpPr>
          <p:cNvPr id="20" name="Subtitle 3">
            <a:extLst>
              <a:ext uri="{FF2B5EF4-FFF2-40B4-BE49-F238E27FC236}">
                <a16:creationId xmlns:a16="http://schemas.microsoft.com/office/drawing/2014/main" id="{864310D0-BF03-B0F2-523A-765941FB5AFD}"/>
              </a:ext>
            </a:extLst>
          </p:cNvPr>
          <p:cNvSpPr>
            <a:spLocks noGrp="1"/>
          </p:cNvSpPr>
          <p:nvPr>
            <p:ph type="subTitle" idx="1"/>
          </p:nvPr>
        </p:nvSpPr>
        <p:spPr>
          <a:xfrm>
            <a:off x="1295401" y="1229710"/>
            <a:ext cx="5120640" cy="4942490"/>
          </a:xfrm>
        </p:spPr>
        <p:txBody>
          <a:bodyPr>
            <a:normAutofit lnSpcReduction="10000"/>
          </a:bodyPr>
          <a:lstStyle/>
          <a:p>
            <a:pPr algn="just"/>
            <a:r>
              <a:rPr lang="en-GB" sz="1800" dirty="0">
                <a:latin typeface="Arial" panose="020B0604020202020204" pitchFamily="34" charset="0"/>
                <a:cs typeface="Arial" panose="020B0604020202020204" pitchFamily="34" charset="0"/>
              </a:rPr>
              <a:t>Good Afternoon,</a:t>
            </a:r>
          </a:p>
          <a:p>
            <a:pPr algn="just"/>
            <a:r>
              <a:rPr lang="en-GB" sz="2000" dirty="0">
                <a:latin typeface="Arial" panose="020B0604020202020204" pitchFamily="34" charset="0"/>
                <a:cs typeface="Arial" panose="020B0604020202020204" pitchFamily="34" charset="0"/>
              </a:rPr>
              <a:t>My name is Mihai Barbu. Today, I will present my business proposition to you. Becoming an entrepreneur involves spotting and seizing an opportunity, then coordinating resources to create value through a new business, often between risk and variability (Shane and Venkataraman, 2000). </a:t>
            </a:r>
          </a:p>
          <a:p>
            <a:pPr algn="just"/>
            <a:r>
              <a:rPr lang="en-GB" sz="2000" dirty="0">
                <a:latin typeface="Arial" panose="020B0604020202020204" pitchFamily="34" charset="0"/>
                <a:cs typeface="Arial" panose="020B0604020202020204" pitchFamily="34" charset="0"/>
              </a:rPr>
              <a:t>With this in mind, and after many failed attempts, I decided to start my own business and venture into this new world. As I am a private hire taxi driver, I decided to establish my own chauffeuring company, “BM Cars Executive”, motivated by my passion for driving and discovering new places.</a:t>
            </a:r>
          </a:p>
          <a:p>
            <a:endParaRPr lang="en-US" dirty="0"/>
          </a:p>
        </p:txBody>
      </p:sp>
    </p:spTree>
    <p:extLst>
      <p:ext uri="{BB962C8B-B14F-4D97-AF65-F5344CB8AC3E}">
        <p14:creationId xmlns:p14="http://schemas.microsoft.com/office/powerpoint/2010/main" val="737118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55134"/>
            <a:ext cx="9601200" cy="1036850"/>
          </a:xfrm>
        </p:spPr>
        <p:txBody>
          <a:bodyPr rtlCol="0" anchor="b">
            <a:normAutofit/>
          </a:bodyPr>
          <a:lstStyle/>
          <a:p>
            <a:pPr algn="ctr" rtl="0"/>
            <a:r>
              <a:rPr lang="en-GB" dirty="0">
                <a:latin typeface="Arial" panose="020B0604020202020204" pitchFamily="34" charset="0"/>
                <a:cs typeface="Arial" panose="020B0604020202020204" pitchFamily="34" charset="0"/>
              </a:rPr>
              <a:t>Management Structure</a:t>
            </a:r>
            <a:endParaRPr lang="en-gb" dirty="0">
              <a:latin typeface="Arial" panose="020B0604020202020204" pitchFamily="34" charset="0"/>
              <a:cs typeface="Arial" panose="020B0604020202020204" pitchFamily="34" charset="0"/>
            </a:endParaRPr>
          </a:p>
        </p:txBody>
      </p:sp>
      <p:pic>
        <p:nvPicPr>
          <p:cNvPr id="4" name="Content Placeholder 3" descr="A screenshot of a car&#10;&#10;AI-generated content may be incorrect.">
            <a:extLst>
              <a:ext uri="{FF2B5EF4-FFF2-40B4-BE49-F238E27FC236}">
                <a16:creationId xmlns:a16="http://schemas.microsoft.com/office/drawing/2014/main" id="{17BE8477-F390-77FE-EF25-2A632F4960A4}"/>
              </a:ext>
            </a:extLst>
          </p:cNvPr>
          <p:cNvPicPr>
            <a:picLocks noGrp="1" noChangeAspect="1"/>
          </p:cNvPicPr>
          <p:nvPr>
            <p:ph sz="half" idx="1"/>
          </p:nvPr>
        </p:nvPicPr>
        <p:blipFill>
          <a:blip r:embed="rId3"/>
          <a:srcRect t="21882" b="6868"/>
          <a:stretch>
            <a:fillRect/>
          </a:stretch>
        </p:blipFill>
        <p:spPr>
          <a:xfrm>
            <a:off x="1295400" y="1828800"/>
            <a:ext cx="4572000" cy="4343400"/>
          </a:xfrm>
          <a:noFill/>
        </p:spPr>
      </p:pic>
      <p:sp>
        <p:nvSpPr>
          <p:cNvPr id="6" name="Text Placeholder 5"/>
          <p:cNvSpPr>
            <a:spLocks noGrp="1"/>
          </p:cNvSpPr>
          <p:nvPr>
            <p:ph sz="half" idx="2"/>
          </p:nvPr>
        </p:nvSpPr>
        <p:spPr>
          <a:xfrm>
            <a:off x="6324600" y="1828799"/>
            <a:ext cx="4572000" cy="4343401"/>
          </a:xfrm>
        </p:spPr>
        <p:txBody>
          <a:bodyPr rtlCol="0">
            <a:normAutofit/>
          </a:bodyPr>
          <a:lstStyle/>
          <a:p>
            <a:pPr algn="just">
              <a:lnSpc>
                <a:spcPct val="100000"/>
              </a:lnSpc>
              <a:spcAft>
                <a:spcPts val="800"/>
              </a:spcAft>
              <a:buNone/>
            </a:pPr>
            <a:r>
              <a:rPr lang="en-GB" sz="2200" kern="100" dirty="0">
                <a:effectLst/>
                <a:latin typeface="Arial" panose="020B0604020202020204" pitchFamily="34" charset="0"/>
                <a:cs typeface="Arial" panose="020B0604020202020204" pitchFamily="34" charset="0"/>
              </a:rPr>
              <a:t>    As I start my journey, I will keep my business family-run, with my wife, who also works as a private hire taxi driver, helping me. In the future, I aim to partner with other drivers for large bookings. Since we share similar passions and goals, such as being skilled drivers and good at interacting with people, she will be an ideal addition to my business.</a:t>
            </a:r>
          </a:p>
          <a:p>
            <a:pPr rtl="0"/>
            <a:endParaRPr lang="en-US" sz="2200" dirty="0"/>
          </a:p>
        </p:txBody>
      </p:sp>
    </p:spTree>
    <p:extLst>
      <p:ext uri="{BB962C8B-B14F-4D97-AF65-F5344CB8AC3E}">
        <p14:creationId xmlns:p14="http://schemas.microsoft.com/office/powerpoint/2010/main" val="332843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0717"/>
            <a:ext cx="6400800" cy="746235"/>
          </a:xfrm>
        </p:spPr>
        <p:txBody>
          <a:bodyPr rtlCol="0">
            <a:normAutofit/>
          </a:bodyPr>
          <a:lstStyle/>
          <a:p>
            <a:pPr algn="ctr" rtl="0"/>
            <a:r>
              <a:rPr lang="en-GB" sz="3200" dirty="0">
                <a:latin typeface="Arial" panose="020B0604020202020204" pitchFamily="34" charset="0"/>
                <a:cs typeface="Arial" panose="020B0604020202020204" pitchFamily="34" charset="0"/>
              </a:rPr>
              <a:t>Legat Format</a:t>
            </a:r>
            <a:endParaRPr lang="en-gb" sz="3200" dirty="0">
              <a:latin typeface="Arial" panose="020B0604020202020204" pitchFamily="34" charset="0"/>
              <a:cs typeface="Arial" panose="020B0604020202020204" pitchFamily="34" charset="0"/>
            </a:endParaRPr>
          </a:p>
        </p:txBody>
      </p:sp>
      <p:sp>
        <p:nvSpPr>
          <p:cNvPr id="4" name="Subtitle 3"/>
          <p:cNvSpPr>
            <a:spLocks noGrp="1"/>
          </p:cNvSpPr>
          <p:nvPr>
            <p:ph type="subTitle" idx="1"/>
          </p:nvPr>
        </p:nvSpPr>
        <p:spPr>
          <a:xfrm>
            <a:off x="1295400" y="966952"/>
            <a:ext cx="6400800" cy="5205248"/>
          </a:xfrm>
        </p:spPr>
        <p:txBody>
          <a:bodyPr rtlCol="0">
            <a:normAutofit fontScale="92500" lnSpcReduction="20000"/>
          </a:bodyPr>
          <a:lstStyle/>
          <a:p>
            <a:pPr algn="just">
              <a:lnSpc>
                <a:spcPct val="150000"/>
              </a:lnSpc>
              <a:spcAft>
                <a:spcPts val="800"/>
              </a:spcAft>
              <a:buNone/>
            </a:pPr>
            <a:r>
              <a:rPr lang="en-GB" sz="2400" kern="100" dirty="0">
                <a:effectLst/>
                <a:latin typeface="Arial" panose="020B0604020202020204" pitchFamily="34" charset="0"/>
                <a:ea typeface="Aptos" panose="020B0004020202020204" pitchFamily="34" charset="0"/>
                <a:cs typeface="Times New Roman" panose="02020603050405020304" pitchFamily="18" charset="0"/>
              </a:rPr>
              <a:t>I chose to start my business as a sole trader because it's easy to establish and allows me to make my own decisions, set my own work hours, and spend more time with my family. This flexibility has given me the chance to enjoy fun activities with them. However, I am also fully responsible for all aspects of the business. As a sole trader, I face ‘unlimited liability,’ which means I am personally liable for any debts. If problems occur, there is less legal protection for me as the owner. (GOV.UK, 2025)</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a:p>
            <a:pPr rtl="0"/>
            <a:endParaRPr lang="en-US" dirty="0"/>
          </a:p>
        </p:txBody>
      </p:sp>
    </p:spTree>
    <p:extLst>
      <p:ext uri="{BB962C8B-B14F-4D97-AF65-F5344CB8AC3E}">
        <p14:creationId xmlns:p14="http://schemas.microsoft.com/office/powerpoint/2010/main" val="1636679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1" y="109330"/>
            <a:ext cx="5120640" cy="685800"/>
          </a:xfrm>
        </p:spPr>
        <p:txBody>
          <a:bodyPr rtlCol="0" anchor="b">
            <a:normAutofit/>
          </a:bodyPr>
          <a:lstStyle/>
          <a:p>
            <a:pPr algn="ctr" rtl="0"/>
            <a:r>
              <a:rPr lang="en-GB" sz="3200" dirty="0">
                <a:latin typeface="Arial" panose="020B0604020202020204" pitchFamily="34" charset="0"/>
                <a:cs typeface="Arial" panose="020B0604020202020204" pitchFamily="34" charset="0"/>
              </a:rPr>
              <a:t>PESTEL Analysis</a:t>
            </a:r>
            <a:endParaRPr lang="en-gb" sz="3200" dirty="0">
              <a:latin typeface="Arial" panose="020B0604020202020204" pitchFamily="34" charset="0"/>
              <a:cs typeface="Arial" panose="020B0604020202020204" pitchFamily="34" charset="0"/>
            </a:endParaRPr>
          </a:p>
        </p:txBody>
      </p:sp>
      <p:pic>
        <p:nvPicPr>
          <p:cNvPr id="15" name="Content Placeholder 14" descr="A person in a black suit standing next to a white car">
            <a:extLst>
              <a:ext uri="{FF2B5EF4-FFF2-40B4-BE49-F238E27FC236}">
                <a16:creationId xmlns:a16="http://schemas.microsoft.com/office/drawing/2014/main" id="{9F6A30F5-C4CE-C82D-1066-2CF46D90022E}"/>
              </a:ext>
            </a:extLst>
          </p:cNvPr>
          <p:cNvPicPr>
            <a:picLocks noGrp="1" noChangeAspect="1"/>
          </p:cNvPicPr>
          <p:nvPr>
            <p:ph type="pic" sz="quarter" idx="10"/>
          </p:nvPr>
        </p:nvPicPr>
        <p:blipFill>
          <a:blip r:embed="rId3"/>
          <a:srcRect l="28042" r="3636"/>
          <a:stretch>
            <a:fillRect/>
          </a:stretch>
        </p:blipFill>
        <p:spPr>
          <a:xfrm>
            <a:off x="6743703" y="10"/>
            <a:ext cx="5448297" cy="6857990"/>
          </a:xfrm>
          <a:noFill/>
        </p:spPr>
      </p:pic>
      <p:sp>
        <p:nvSpPr>
          <p:cNvPr id="21" name="Subtitle 3">
            <a:extLst>
              <a:ext uri="{FF2B5EF4-FFF2-40B4-BE49-F238E27FC236}">
                <a16:creationId xmlns:a16="http://schemas.microsoft.com/office/drawing/2014/main" id="{E05BA2D2-395C-3E6B-3006-486466C5121E}"/>
              </a:ext>
            </a:extLst>
          </p:cNvPr>
          <p:cNvSpPr>
            <a:spLocks noGrp="1"/>
          </p:cNvSpPr>
          <p:nvPr>
            <p:ph type="subTitle" idx="1"/>
          </p:nvPr>
        </p:nvSpPr>
        <p:spPr>
          <a:xfrm>
            <a:off x="377687" y="795130"/>
            <a:ext cx="6038354" cy="5377070"/>
          </a:xfrm>
        </p:spPr>
        <p:txBody>
          <a:bodyPr>
            <a:normAutofit fontScale="55000" lnSpcReduction="20000"/>
          </a:bodyPr>
          <a:lstStyle/>
          <a:p>
            <a:pPr algn="just">
              <a:lnSpc>
                <a:spcPct val="115000"/>
              </a:lnSpc>
              <a:spcAft>
                <a:spcPts val="800"/>
              </a:spcAft>
              <a:buNone/>
            </a:pPr>
            <a:r>
              <a:rPr lang="en-GB" sz="2500" b="1" kern="100" dirty="0">
                <a:effectLst/>
                <a:latin typeface="Arial" panose="020B0604020202020204" pitchFamily="34" charset="0"/>
                <a:ea typeface="Aptos" panose="020B0004020202020204" pitchFamily="34" charset="0"/>
                <a:cs typeface="Arial" panose="020B0604020202020204" pitchFamily="34" charset="0"/>
              </a:rPr>
              <a:t>Politica</a:t>
            </a:r>
            <a:r>
              <a:rPr lang="en-GB" sz="2500" kern="100" dirty="0">
                <a:effectLst/>
                <a:latin typeface="Arial" panose="020B0604020202020204" pitchFamily="34" charset="0"/>
                <a:ea typeface="Aptos" panose="020B0004020202020204" pitchFamily="34" charset="0"/>
                <a:cs typeface="Arial" panose="020B0604020202020204" pitchFamily="34" charset="0"/>
              </a:rPr>
              <a:t>l: Transport policies like congestion and emissions charges may raise operating expenses, but also promote cleaner fleets. BM Cars should stay alert to policy updates.</a:t>
            </a:r>
          </a:p>
          <a:p>
            <a:pPr algn="just">
              <a:lnSpc>
                <a:spcPct val="115000"/>
              </a:lnSpc>
              <a:spcAft>
                <a:spcPts val="800"/>
              </a:spcAft>
              <a:buNone/>
            </a:pPr>
            <a:r>
              <a:rPr lang="en-GB" sz="2500" b="1" kern="100" dirty="0">
                <a:effectLst/>
                <a:latin typeface="Arial" panose="020B0604020202020204" pitchFamily="34" charset="0"/>
                <a:ea typeface="Aptos" panose="020B0004020202020204" pitchFamily="34" charset="0"/>
                <a:cs typeface="Arial" panose="020B0604020202020204" pitchFamily="34" charset="0"/>
              </a:rPr>
              <a:t>Economic</a:t>
            </a:r>
            <a:r>
              <a:rPr lang="en-GB" sz="2500" kern="100" dirty="0">
                <a:effectLst/>
                <a:latin typeface="Arial" panose="020B0604020202020204" pitchFamily="34" charset="0"/>
                <a:ea typeface="Aptos" panose="020B0004020202020204" pitchFamily="34" charset="0"/>
                <a:cs typeface="Arial" panose="020B0604020202020204" pitchFamily="34" charset="0"/>
              </a:rPr>
              <a:t>: Key costs include fuel, insurance, and vehicle financing. Pricing strategies must cover these costs while remaining appealing to customers.</a:t>
            </a:r>
          </a:p>
          <a:p>
            <a:pPr algn="just">
              <a:lnSpc>
                <a:spcPct val="115000"/>
              </a:lnSpc>
              <a:spcAft>
                <a:spcPts val="800"/>
              </a:spcAft>
              <a:buNone/>
            </a:pPr>
            <a:r>
              <a:rPr lang="en-GB" sz="2500" b="1" kern="100" dirty="0">
                <a:effectLst/>
                <a:latin typeface="Arial" panose="020B0604020202020204" pitchFamily="34" charset="0"/>
                <a:ea typeface="Aptos" panose="020B0004020202020204" pitchFamily="34" charset="0"/>
                <a:cs typeface="Arial" panose="020B0604020202020204" pitchFamily="34" charset="0"/>
              </a:rPr>
              <a:t>Social</a:t>
            </a:r>
            <a:r>
              <a:rPr lang="en-GB" sz="2500" kern="100" dirty="0">
                <a:effectLst/>
                <a:latin typeface="Arial" panose="020B0604020202020204" pitchFamily="34" charset="0"/>
                <a:ea typeface="Aptos" panose="020B0004020202020204" pitchFamily="34" charset="0"/>
                <a:cs typeface="Arial" panose="020B0604020202020204" pitchFamily="34" charset="0"/>
              </a:rPr>
              <a:t>: There's increasing demand for dependable, pre-booked travel. Customers value personalised, professional service more than the lowest price for loyalty.</a:t>
            </a:r>
          </a:p>
          <a:p>
            <a:pPr algn="just">
              <a:lnSpc>
                <a:spcPct val="115000"/>
              </a:lnSpc>
              <a:spcAft>
                <a:spcPts val="800"/>
              </a:spcAft>
              <a:buNone/>
            </a:pPr>
            <a:r>
              <a:rPr lang="en-GB" sz="2500" b="1" kern="100" dirty="0">
                <a:effectLst/>
                <a:latin typeface="Arial" panose="020B0604020202020204" pitchFamily="34" charset="0"/>
                <a:ea typeface="Aptos" panose="020B0004020202020204" pitchFamily="34" charset="0"/>
                <a:cs typeface="Arial" panose="020B0604020202020204" pitchFamily="34" charset="0"/>
              </a:rPr>
              <a:t>Technological</a:t>
            </a:r>
            <a:r>
              <a:rPr lang="en-GB" sz="2500" kern="100" dirty="0">
                <a:effectLst/>
                <a:latin typeface="Arial" panose="020B0604020202020204" pitchFamily="34" charset="0"/>
                <a:ea typeface="Aptos" panose="020B0004020202020204" pitchFamily="34" charset="0"/>
                <a:cs typeface="Arial" panose="020B0604020202020204" pitchFamily="34" charset="0"/>
              </a:rPr>
              <a:t>: Online reviews and digital tools influence trust. BM Cars requires easy-to-use, tech-enabled systems for booking, confirmation, and payment.</a:t>
            </a:r>
          </a:p>
          <a:p>
            <a:pPr algn="just">
              <a:lnSpc>
                <a:spcPct val="115000"/>
              </a:lnSpc>
              <a:spcAft>
                <a:spcPts val="800"/>
              </a:spcAft>
              <a:buNone/>
            </a:pPr>
            <a:r>
              <a:rPr lang="en-GB" sz="2500" b="1" kern="100" dirty="0">
                <a:effectLst/>
                <a:latin typeface="Arial" panose="020B0604020202020204" pitchFamily="34" charset="0"/>
                <a:ea typeface="Aptos" panose="020B0004020202020204" pitchFamily="34" charset="0"/>
                <a:cs typeface="Arial" panose="020B0604020202020204" pitchFamily="34" charset="0"/>
              </a:rPr>
              <a:t>Environmenta</a:t>
            </a:r>
            <a:r>
              <a:rPr lang="en-GB" sz="2500" kern="100" dirty="0">
                <a:effectLst/>
                <a:latin typeface="Arial" panose="020B0604020202020204" pitchFamily="34" charset="0"/>
                <a:ea typeface="Aptos" panose="020B0004020202020204" pitchFamily="34" charset="0"/>
                <a:cs typeface="Arial" panose="020B0604020202020204" pitchFamily="34" charset="0"/>
              </a:rPr>
              <a:t>l: Stricter emissions standards demand cleaner, compliant vehicles. Adhering to and promoting these standards can be a competitive advantage.</a:t>
            </a:r>
          </a:p>
          <a:p>
            <a:pPr algn="just">
              <a:lnSpc>
                <a:spcPct val="115000"/>
              </a:lnSpc>
              <a:spcAft>
                <a:spcPts val="800"/>
              </a:spcAft>
              <a:buNone/>
            </a:pPr>
            <a:r>
              <a:rPr lang="en-GB" sz="2500" b="1" kern="100" dirty="0">
                <a:effectLst/>
                <a:latin typeface="Arial" panose="020B0604020202020204" pitchFamily="34" charset="0"/>
                <a:ea typeface="Aptos" panose="020B0004020202020204" pitchFamily="34" charset="0"/>
                <a:cs typeface="Arial" panose="020B0604020202020204" pitchFamily="34" charset="0"/>
              </a:rPr>
              <a:t>Legal</a:t>
            </a:r>
            <a:r>
              <a:rPr lang="en-GB" sz="2500" kern="100" dirty="0">
                <a:effectLst/>
                <a:latin typeface="Arial" panose="020B0604020202020204" pitchFamily="34" charset="0"/>
                <a:ea typeface="Aptos" panose="020B0004020202020204" pitchFamily="34" charset="0"/>
                <a:cs typeface="Arial" panose="020B0604020202020204" pitchFamily="34" charset="0"/>
              </a:rPr>
              <a:t>: As a sole trader, strict licensing and unlimited personal liability make compliance, robust insurance, and accurate record-keeping vital.</a:t>
            </a:r>
          </a:p>
          <a:p>
            <a:endParaRPr lang="en-US" dirty="0"/>
          </a:p>
        </p:txBody>
      </p:sp>
    </p:spTree>
    <p:extLst>
      <p:ext uri="{BB962C8B-B14F-4D97-AF65-F5344CB8AC3E}">
        <p14:creationId xmlns:p14="http://schemas.microsoft.com/office/powerpoint/2010/main" val="4129926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06991-07ED-B63E-374B-81C86492B99F}"/>
              </a:ext>
            </a:extLst>
          </p:cNvPr>
          <p:cNvSpPr>
            <a:spLocks noGrp="1"/>
          </p:cNvSpPr>
          <p:nvPr>
            <p:ph type="title"/>
          </p:nvPr>
        </p:nvSpPr>
        <p:spPr>
          <a:xfrm>
            <a:off x="1295400" y="255134"/>
            <a:ext cx="9601200" cy="1036850"/>
          </a:xfrm>
        </p:spPr>
        <p:txBody>
          <a:bodyPr anchor="b">
            <a:normAutofit/>
          </a:bodyPr>
          <a:lstStyle/>
          <a:p>
            <a:pPr algn="ctr"/>
            <a:r>
              <a:rPr lang="en-GB" dirty="0">
                <a:latin typeface="Arial" panose="020B0604020202020204" pitchFamily="34" charset="0"/>
                <a:cs typeface="Arial" panose="020B0604020202020204" pitchFamily="34" charset="0"/>
              </a:rPr>
              <a:t>Align PESTEL with BM Cars business strategy</a:t>
            </a:r>
          </a:p>
        </p:txBody>
      </p:sp>
      <p:sp>
        <p:nvSpPr>
          <p:cNvPr id="13" name="Content Placeholder 2">
            <a:extLst>
              <a:ext uri="{FF2B5EF4-FFF2-40B4-BE49-F238E27FC236}">
                <a16:creationId xmlns:a16="http://schemas.microsoft.com/office/drawing/2014/main" id="{BCFC429A-666B-CA5F-4D0E-330E673B73C5}"/>
              </a:ext>
            </a:extLst>
          </p:cNvPr>
          <p:cNvSpPr>
            <a:spLocks noGrp="1"/>
          </p:cNvSpPr>
          <p:nvPr>
            <p:ph sz="half" idx="1"/>
          </p:nvPr>
        </p:nvSpPr>
        <p:spPr>
          <a:xfrm>
            <a:off x="174171" y="1828800"/>
            <a:ext cx="5693229" cy="4774066"/>
          </a:xfrm>
        </p:spPr>
        <p:txBody>
          <a:bodyPr>
            <a:normAutofit fontScale="62500" lnSpcReduction="20000"/>
          </a:bodyPr>
          <a:lstStyle/>
          <a:p>
            <a:pPr>
              <a:lnSpc>
                <a:spcPct val="115000"/>
              </a:lnSpc>
              <a:spcAft>
                <a:spcPts val="800"/>
              </a:spcAft>
              <a:buNone/>
            </a:pPr>
            <a:r>
              <a:rPr lang="en-GB" sz="2600" kern="100" dirty="0">
                <a:effectLst/>
                <a:latin typeface="Arial" panose="020B0604020202020204" pitchFamily="34" charset="0"/>
                <a:ea typeface="Aptos" panose="020B0004020202020204" pitchFamily="34" charset="0"/>
                <a:cs typeface="Arial" panose="020B0604020202020204" pitchFamily="34" charset="0"/>
              </a:rPr>
              <a:t>     Focus on trust, comfort, and reliability (Social/Legal): Position BM Cars as a licensed, safety-first, family-friendly chauffeur service to emphasise trustworthiness over price.</a:t>
            </a:r>
          </a:p>
          <a:p>
            <a:pPr>
              <a:lnSpc>
                <a:spcPct val="115000"/>
              </a:lnSpc>
              <a:spcAft>
                <a:spcPts val="800"/>
              </a:spcAft>
              <a:buNone/>
            </a:pPr>
            <a:r>
              <a:rPr lang="en-GB" sz="2600" kern="100" dirty="0">
                <a:effectLst/>
                <a:latin typeface="Arial" panose="020B0604020202020204" pitchFamily="34" charset="0"/>
                <a:ea typeface="Aptos" panose="020B0004020202020204" pitchFamily="34" charset="0"/>
                <a:cs typeface="Arial" panose="020B0604020202020204" pitchFamily="34" charset="0"/>
              </a:rPr>
              <a:t>     Implement lightweight digital systems (Technological): Offer contactless payments and digital receipts to fulfil customer needs with minimal technological complexity.</a:t>
            </a:r>
          </a:p>
          <a:p>
            <a:pPr>
              <a:lnSpc>
                <a:spcPct val="115000"/>
              </a:lnSpc>
              <a:spcAft>
                <a:spcPts val="800"/>
              </a:spcAft>
              <a:buNone/>
            </a:pPr>
            <a:r>
              <a:rPr lang="en-GB" sz="2600" kern="100" dirty="0">
                <a:effectLst/>
                <a:latin typeface="Arial" panose="020B0604020202020204" pitchFamily="34" charset="0"/>
                <a:ea typeface="Aptos" panose="020B0004020202020204" pitchFamily="34" charset="0"/>
                <a:cs typeface="Arial" panose="020B0604020202020204" pitchFamily="34" charset="0"/>
              </a:rPr>
              <a:t>     Adopt smart pricing and bundles (Economic): Provide fixed-price airport and long-distance packages to safeguard profit margins and promote repeat bookings.</a:t>
            </a:r>
          </a:p>
          <a:p>
            <a:pPr>
              <a:lnSpc>
                <a:spcPct val="115000"/>
              </a:lnSpc>
              <a:spcAft>
                <a:spcPts val="800"/>
              </a:spcAft>
              <a:buNone/>
            </a:pPr>
            <a:r>
              <a:rPr lang="en-GB" sz="2600" kern="100" dirty="0">
                <a:effectLst/>
                <a:latin typeface="Arial" panose="020B0604020202020204" pitchFamily="34" charset="0"/>
                <a:ea typeface="Aptos" panose="020B0004020202020204" pitchFamily="34" charset="0"/>
                <a:cs typeface="Arial" panose="020B0604020202020204" pitchFamily="34" charset="0"/>
              </a:rPr>
              <a:t>     Manage risks for sole traders (Legal): Ensure robust PHV and liability insurance alongside transparent cancellation policies to minimise personal risk and enhance credibility.</a:t>
            </a:r>
          </a:p>
          <a:p>
            <a:endParaRPr lang="en-US" dirty="0"/>
          </a:p>
        </p:txBody>
      </p:sp>
      <p:pic>
        <p:nvPicPr>
          <p:cNvPr id="6" name="Picture Placeholder 5" descr="A black car parked on a road&#10;&#10;AI-generated content may be incorrect.">
            <a:extLst>
              <a:ext uri="{FF2B5EF4-FFF2-40B4-BE49-F238E27FC236}">
                <a16:creationId xmlns:a16="http://schemas.microsoft.com/office/drawing/2014/main" id="{43560608-CCAC-6657-5979-DF65F828AC0B}"/>
              </a:ext>
            </a:extLst>
          </p:cNvPr>
          <p:cNvPicPr>
            <a:picLocks noGrp="1" noChangeAspect="1"/>
          </p:cNvPicPr>
          <p:nvPr>
            <p:ph sz="half" idx="2"/>
          </p:nvPr>
        </p:nvPicPr>
        <p:blipFill>
          <a:blip r:embed="rId2"/>
          <a:srcRect t="19020" b="9730"/>
          <a:stretch>
            <a:fillRect/>
          </a:stretch>
        </p:blipFill>
        <p:spPr>
          <a:xfrm>
            <a:off x="6324600" y="1828799"/>
            <a:ext cx="4572000" cy="4343401"/>
          </a:xfrm>
          <a:noFill/>
        </p:spPr>
      </p:pic>
    </p:spTree>
    <p:extLst>
      <p:ext uri="{BB962C8B-B14F-4D97-AF65-F5344CB8AC3E}">
        <p14:creationId xmlns:p14="http://schemas.microsoft.com/office/powerpoint/2010/main" val="1864641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8" y="168965"/>
            <a:ext cx="8046720" cy="566531"/>
          </a:xfrm>
        </p:spPr>
        <p:txBody>
          <a:bodyPr rtlCol="0"/>
          <a:lstStyle/>
          <a:p>
            <a:pPr algn="ctr" rtl="0"/>
            <a:r>
              <a:rPr lang="en-GB" dirty="0"/>
              <a:t>Marketing Strategy </a:t>
            </a:r>
            <a:endParaRPr lang="en-gb" dirty="0"/>
          </a:p>
        </p:txBody>
      </p:sp>
      <p:sp>
        <p:nvSpPr>
          <p:cNvPr id="4" name="Text Placeholder 3"/>
          <p:cNvSpPr>
            <a:spLocks noGrp="1"/>
          </p:cNvSpPr>
          <p:nvPr>
            <p:ph type="body" idx="1"/>
          </p:nvPr>
        </p:nvSpPr>
        <p:spPr>
          <a:xfrm>
            <a:off x="278296" y="735497"/>
            <a:ext cx="9063822" cy="5794512"/>
          </a:xfrm>
        </p:spPr>
        <p:txBody>
          <a:bodyPr rtlCol="0">
            <a:normAutofit fontScale="55000" lnSpcReduction="20000"/>
          </a:bodyPr>
          <a:lstStyle/>
          <a:p>
            <a:pPr algn="just">
              <a:lnSpc>
                <a:spcPct val="120000"/>
              </a:lnSpc>
            </a:pPr>
            <a:r>
              <a:rPr lang="en-GB" sz="2600" b="1" dirty="0">
                <a:latin typeface="Arial" panose="020B0604020202020204" pitchFamily="34" charset="0"/>
                <a:cs typeface="Arial" panose="020B0604020202020204" pitchFamily="34" charset="0"/>
              </a:rPr>
              <a:t>Objective &amp; Positioning</a:t>
            </a:r>
          </a:p>
          <a:p>
            <a:pPr algn="just">
              <a:lnSpc>
                <a:spcPct val="120000"/>
              </a:lnSpc>
            </a:pPr>
            <a:r>
              <a:rPr lang="en-GB" sz="2600" dirty="0">
                <a:latin typeface="Arial" panose="020B0604020202020204" pitchFamily="34" charset="0"/>
                <a:cs typeface="Arial" panose="020B0604020202020204" pitchFamily="34" charset="0"/>
              </a:rPr>
              <a:t>Develop a reliable local brand catering to airport, family, and small business travellers.</a:t>
            </a:r>
          </a:p>
          <a:p>
            <a:pPr algn="just">
              <a:lnSpc>
                <a:spcPct val="120000"/>
              </a:lnSpc>
            </a:pPr>
            <a:r>
              <a:rPr lang="en-GB" sz="2600" dirty="0">
                <a:latin typeface="Arial" panose="020B0604020202020204" pitchFamily="34" charset="0"/>
                <a:cs typeface="Arial" panose="020B0604020202020204" pitchFamily="34" charset="0"/>
              </a:rPr>
              <a:t>Establish a reputation as a safe, punctual, and family-friendly chauffeur service.</a:t>
            </a:r>
          </a:p>
          <a:p>
            <a:pPr algn="just">
              <a:lnSpc>
                <a:spcPct val="120000"/>
              </a:lnSpc>
            </a:pPr>
            <a:r>
              <a:rPr lang="en-GB" sz="2600" b="1" dirty="0">
                <a:latin typeface="Arial" panose="020B0604020202020204" pitchFamily="34" charset="0"/>
                <a:cs typeface="Arial" panose="020B0604020202020204" pitchFamily="34" charset="0"/>
              </a:rPr>
              <a:t>Service &amp; Pricing</a:t>
            </a:r>
          </a:p>
          <a:p>
            <a:pPr algn="just">
              <a:lnSpc>
                <a:spcPct val="120000"/>
              </a:lnSpc>
            </a:pPr>
            <a:r>
              <a:rPr lang="en-GB" sz="2600" dirty="0">
                <a:latin typeface="Arial" panose="020B0604020202020204" pitchFamily="34" charset="0"/>
                <a:cs typeface="Arial" panose="020B0604020202020204" pitchFamily="34" charset="0"/>
              </a:rPr>
              <a:t>Highlight fixed-price airport transfers and regular packages for families and school runs.</a:t>
            </a:r>
          </a:p>
          <a:p>
            <a:pPr algn="just">
              <a:lnSpc>
                <a:spcPct val="120000"/>
              </a:lnSpc>
            </a:pPr>
            <a:r>
              <a:rPr lang="en-GB" sz="2600" dirty="0">
                <a:latin typeface="Arial" panose="020B0604020202020204" pitchFamily="34" charset="0"/>
                <a:cs typeface="Arial" panose="020B0604020202020204" pitchFamily="34" charset="0"/>
              </a:rPr>
              <a:t>Provide straightforward business accounts for local companies.</a:t>
            </a:r>
          </a:p>
          <a:p>
            <a:pPr algn="just">
              <a:lnSpc>
                <a:spcPct val="120000"/>
              </a:lnSpc>
            </a:pPr>
            <a:r>
              <a:rPr lang="en-GB" sz="2600" b="1" dirty="0">
                <a:latin typeface="Arial" panose="020B0604020202020204" pitchFamily="34" charset="0"/>
                <a:cs typeface="Arial" panose="020B0604020202020204" pitchFamily="34" charset="0"/>
              </a:rPr>
              <a:t>Digital Presence &amp; Booking</a:t>
            </a:r>
          </a:p>
          <a:p>
            <a:pPr algn="just">
              <a:lnSpc>
                <a:spcPct val="120000"/>
              </a:lnSpc>
            </a:pPr>
            <a:r>
              <a:rPr lang="en-GB" sz="2600" dirty="0">
                <a:latin typeface="Arial" panose="020B0604020202020204" pitchFamily="34" charset="0"/>
                <a:cs typeface="Arial" panose="020B0604020202020204" pitchFamily="34" charset="0"/>
              </a:rPr>
              <a:t>Maintain a basic website or landing page, along with a Google Business Profile featuring reviews.</a:t>
            </a:r>
          </a:p>
          <a:p>
            <a:pPr algn="just">
              <a:lnSpc>
                <a:spcPct val="120000"/>
              </a:lnSpc>
            </a:pPr>
            <a:r>
              <a:rPr lang="en-GB" sz="2600" dirty="0">
                <a:latin typeface="Arial" panose="020B0604020202020204" pitchFamily="34" charset="0"/>
                <a:cs typeface="Arial" panose="020B0604020202020204" pitchFamily="34" charset="0"/>
              </a:rPr>
              <a:t>Facilitate easy booking via WhatsApp or SMS, and support card, contactless payments, and digital receipts.</a:t>
            </a:r>
          </a:p>
          <a:p>
            <a:pPr algn="just">
              <a:lnSpc>
                <a:spcPct val="120000"/>
              </a:lnSpc>
            </a:pPr>
            <a:r>
              <a:rPr lang="en-GB" sz="2600" b="1" dirty="0">
                <a:latin typeface="Arial" panose="020B0604020202020204" pitchFamily="34" charset="0"/>
                <a:cs typeface="Arial" panose="020B0604020202020204" pitchFamily="34" charset="0"/>
              </a:rPr>
              <a:t>Promotion &amp; Partnerships</a:t>
            </a:r>
          </a:p>
          <a:p>
            <a:pPr algn="just">
              <a:lnSpc>
                <a:spcPct val="120000"/>
              </a:lnSpc>
            </a:pPr>
            <a:r>
              <a:rPr lang="en-GB" sz="2600" dirty="0">
                <a:latin typeface="Arial" panose="020B0604020202020204" pitchFamily="34" charset="0"/>
                <a:cs typeface="Arial" panose="020B0604020202020204" pitchFamily="34" charset="0"/>
              </a:rPr>
              <a:t>Leverage Google reviews, local Facebook groups, and directories.</a:t>
            </a:r>
          </a:p>
          <a:p>
            <a:pPr algn="just">
              <a:lnSpc>
                <a:spcPct val="120000"/>
              </a:lnSpc>
            </a:pPr>
            <a:r>
              <a:rPr lang="en-GB" sz="2600" dirty="0">
                <a:latin typeface="Arial" panose="020B0604020202020204" pitchFamily="34" charset="0"/>
                <a:cs typeface="Arial" panose="020B0604020202020204" pitchFamily="34" charset="0"/>
              </a:rPr>
              <a:t>Collaborate with schools, small businesses, and B&amp;Bs/hotels to generate repeat business.</a:t>
            </a:r>
          </a:p>
          <a:p>
            <a:pPr algn="just">
              <a:lnSpc>
                <a:spcPct val="120000"/>
              </a:lnSpc>
            </a:pPr>
            <a:r>
              <a:rPr lang="en-GB" sz="2600" b="1" dirty="0">
                <a:latin typeface="Arial" panose="020B0604020202020204" pitchFamily="34" charset="0"/>
                <a:cs typeface="Arial" panose="020B0604020202020204" pitchFamily="34" charset="0"/>
              </a:rPr>
              <a:t>Retention &amp; Measurement</a:t>
            </a:r>
          </a:p>
          <a:p>
            <a:pPr algn="just">
              <a:lnSpc>
                <a:spcPct val="120000"/>
              </a:lnSpc>
            </a:pPr>
            <a:r>
              <a:rPr lang="en-GB" sz="2600" dirty="0">
                <a:latin typeface="Arial" panose="020B0604020202020204" pitchFamily="34" charset="0"/>
                <a:cs typeface="Arial" panose="020B0604020202020204" pitchFamily="34" charset="0"/>
              </a:rPr>
              <a:t>Monitor repeat customers, review feedback, and booking sources.</a:t>
            </a:r>
          </a:p>
          <a:p>
            <a:pPr algn="just">
              <a:lnSpc>
                <a:spcPct val="120000"/>
              </a:lnSpc>
            </a:pPr>
            <a:r>
              <a:rPr lang="en-GB" sz="2600" dirty="0">
                <a:latin typeface="Arial" panose="020B0604020202020204" pitchFamily="34" charset="0"/>
                <a:cs typeface="Arial" panose="020B0604020202020204" pitchFamily="34" charset="0"/>
              </a:rPr>
              <a:t>Reward customer loyalty and tailor offers by focusing on what proves most effective.</a:t>
            </a:r>
          </a:p>
          <a:p>
            <a:pPr rtl="0"/>
            <a:endParaRPr lang="en-US" dirty="0"/>
          </a:p>
        </p:txBody>
      </p:sp>
    </p:spTree>
    <p:extLst>
      <p:ext uri="{BB962C8B-B14F-4D97-AF65-F5344CB8AC3E}">
        <p14:creationId xmlns:p14="http://schemas.microsoft.com/office/powerpoint/2010/main" val="3374778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39CB0-A95C-86DA-F706-7856B65BB714}"/>
              </a:ext>
            </a:extLst>
          </p:cNvPr>
          <p:cNvSpPr>
            <a:spLocks noGrp="1"/>
          </p:cNvSpPr>
          <p:nvPr>
            <p:ph type="ctrTitle"/>
          </p:nvPr>
        </p:nvSpPr>
        <p:spPr>
          <a:xfrm>
            <a:off x="1295401" y="130629"/>
            <a:ext cx="5120640" cy="475649"/>
          </a:xfrm>
        </p:spPr>
        <p:txBody>
          <a:bodyPr anchor="b">
            <a:noAutofit/>
          </a:bodyPr>
          <a:lstStyle/>
          <a:p>
            <a:pPr algn="ctr"/>
            <a:r>
              <a:rPr lang="en-GB" sz="3200" dirty="0">
                <a:latin typeface="Arial" panose="020B0604020202020204" pitchFamily="34" charset="0"/>
                <a:cs typeface="Arial" panose="020B0604020202020204" pitchFamily="34" charset="0"/>
              </a:rPr>
              <a:t>Target Market STP</a:t>
            </a:r>
          </a:p>
        </p:txBody>
      </p:sp>
      <p:sp>
        <p:nvSpPr>
          <p:cNvPr id="13" name="Subtitle 3">
            <a:extLst>
              <a:ext uri="{FF2B5EF4-FFF2-40B4-BE49-F238E27FC236}">
                <a16:creationId xmlns:a16="http://schemas.microsoft.com/office/drawing/2014/main" id="{A7EF7842-EC21-7910-FA1E-ED0085CD9A75}"/>
              </a:ext>
            </a:extLst>
          </p:cNvPr>
          <p:cNvSpPr>
            <a:spLocks noGrp="1"/>
          </p:cNvSpPr>
          <p:nvPr>
            <p:ph type="subTitle" idx="1"/>
          </p:nvPr>
        </p:nvSpPr>
        <p:spPr>
          <a:xfrm>
            <a:off x="108857" y="606288"/>
            <a:ext cx="6781800" cy="6251702"/>
          </a:xfrm>
        </p:spPr>
        <p:txBody>
          <a:bodyPr>
            <a:noAutofit/>
          </a:bodyPr>
          <a:lstStyle/>
          <a:p>
            <a:r>
              <a:rPr lang="en-GB" sz="1100" b="1" dirty="0">
                <a:latin typeface="Arial" panose="020B0604020202020204" pitchFamily="34" charset="0"/>
                <a:cs typeface="Arial" panose="020B0604020202020204" pitchFamily="34" charset="0"/>
              </a:rPr>
              <a:t>Overall STP Focus:</a:t>
            </a:r>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Segment by safety, convenience, comfort</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Target repeat-use customers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Position on trusting relationships</a:t>
            </a:r>
          </a:p>
          <a:p>
            <a:r>
              <a:rPr lang="en-GB" sz="1100" dirty="0">
                <a:latin typeface="Arial" panose="020B0604020202020204" pitchFamily="34" charset="0"/>
                <a:cs typeface="Arial" panose="020B0604020202020204" pitchFamily="34" charset="0"/>
              </a:rPr>
              <a:t> Primary Target Segment 1 – Airport Transfers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Who: Professionals and families pre-booking airport trips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Needs: Punctual, safe, fixed-price service that accommodates luggage</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Reason to target: Growing demand and lower price sensitivity</a:t>
            </a:r>
          </a:p>
          <a:p>
            <a:r>
              <a:rPr lang="en-GB" sz="1100" dirty="0">
                <a:latin typeface="Arial" panose="020B0604020202020204" pitchFamily="34" charset="0"/>
                <a:cs typeface="Arial" panose="020B0604020202020204" pitchFamily="34" charset="0"/>
              </a:rPr>
              <a:t>Primary Target Segment 2 – Local Families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Who: Parents or guardians requiring trusted regular transportation (such as school runs and outings)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Needs: DBS-checked drivers, familiarity, reliability, and clean vehicles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Reason to target: Consistent weekday demand and strong loyalty potential</a:t>
            </a:r>
          </a:p>
          <a:p>
            <a:r>
              <a:rPr lang="en-GB" sz="1100" dirty="0">
                <a:latin typeface="Arial" panose="020B0604020202020204" pitchFamily="34" charset="0"/>
                <a:cs typeface="Arial" panose="020B0604020202020204" pitchFamily="34" charset="0"/>
              </a:rPr>
              <a:t>Primary Target Segment 3 – Small Businesses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Who: Local companies needing dependable transport for meetings and client visits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Needs: Professionalism, discretion, and punctual service</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Reason to target: Willingness to pay a premium for reliability</a:t>
            </a:r>
          </a:p>
          <a:p>
            <a:endParaRPr lang="en-US" sz="1200" dirty="0"/>
          </a:p>
        </p:txBody>
      </p:sp>
      <p:pic>
        <p:nvPicPr>
          <p:cNvPr id="10" name="Picture Placeholder 9" descr="A person in a suit opening a car door&#10;&#10;AI-generated content may be incorrect.">
            <a:extLst>
              <a:ext uri="{FF2B5EF4-FFF2-40B4-BE49-F238E27FC236}">
                <a16:creationId xmlns:a16="http://schemas.microsoft.com/office/drawing/2014/main" id="{E98293E1-B679-CD4A-FB18-CDAC3F9D3D78}"/>
              </a:ext>
            </a:extLst>
          </p:cNvPr>
          <p:cNvPicPr>
            <a:picLocks noGrp="1" noChangeAspect="1"/>
          </p:cNvPicPr>
          <p:nvPr>
            <p:ph type="pic" sz="quarter" idx="10"/>
          </p:nvPr>
        </p:nvPicPr>
        <p:blipFill>
          <a:blip r:embed="rId2"/>
          <a:srcRect t="21697" b="21697"/>
          <a:stretch>
            <a:fillRect/>
          </a:stretch>
        </p:blipFill>
        <p:spPr/>
      </p:pic>
    </p:spTree>
    <p:extLst>
      <p:ext uri="{BB962C8B-B14F-4D97-AF65-F5344CB8AC3E}">
        <p14:creationId xmlns:p14="http://schemas.microsoft.com/office/powerpoint/2010/main" val="1602511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11DB0-9A44-47B6-6A38-14D1809939A7}"/>
              </a:ext>
            </a:extLst>
          </p:cNvPr>
          <p:cNvSpPr>
            <a:spLocks noGrp="1"/>
          </p:cNvSpPr>
          <p:nvPr>
            <p:ph type="title"/>
          </p:nvPr>
        </p:nvSpPr>
        <p:spPr/>
        <p:txBody>
          <a:bodyPr/>
          <a:lstStyle/>
          <a:p>
            <a:r>
              <a:rPr lang="en-GB" dirty="0"/>
              <a:t>Positioning Statement and USP</a:t>
            </a:r>
          </a:p>
        </p:txBody>
      </p:sp>
      <p:sp>
        <p:nvSpPr>
          <p:cNvPr id="3" name="Content Placeholder 2">
            <a:extLst>
              <a:ext uri="{FF2B5EF4-FFF2-40B4-BE49-F238E27FC236}">
                <a16:creationId xmlns:a16="http://schemas.microsoft.com/office/drawing/2014/main" id="{761277EA-A83A-9BCC-14BB-7E9AEBB3F194}"/>
              </a:ext>
            </a:extLst>
          </p:cNvPr>
          <p:cNvSpPr>
            <a:spLocks noGrp="1"/>
          </p:cNvSpPr>
          <p:nvPr>
            <p:ph sz="half" idx="1"/>
          </p:nvPr>
        </p:nvSpPr>
        <p:spPr>
          <a:xfrm>
            <a:off x="318051" y="1828800"/>
            <a:ext cx="7225749" cy="4343400"/>
          </a:xfrm>
        </p:spPr>
        <p:txBody>
          <a:bodyPr>
            <a:normAutofit/>
          </a:bodyPr>
          <a:lstStyle/>
          <a:p>
            <a:pPr algn="just"/>
            <a:r>
              <a:rPr lang="en-GB" sz="2000" dirty="0">
                <a:latin typeface="Arial" panose="020B0604020202020204" pitchFamily="34" charset="0"/>
                <a:cs typeface="Arial" panose="020B0604020202020204" pitchFamily="34" charset="0"/>
              </a:rPr>
              <a:t>“BM Cars Company provides safe, reliable, and friendly chauffeur-style private hire transportation for families, airport travellers, and local businesses. We deliver a premium, personalised service you can trust, all at fair fixed rates.” </a:t>
            </a:r>
          </a:p>
          <a:p>
            <a:pPr algn="just"/>
            <a:r>
              <a:rPr lang="en-GB" sz="2000" dirty="0">
                <a:latin typeface="Arial" panose="020B0604020202020204" pitchFamily="34" charset="0"/>
                <a:cs typeface="Arial" panose="020B0604020202020204" pitchFamily="34" charset="0"/>
              </a:rPr>
              <a:t>BM Cars offers more than just transportation from one place to another! Upon request, we can share information about local tourist attractions and act as guides for visitors. Learning about our local area helps us build connections with our customers by sharing helpful tips on good restaurants, coffee shops, and farmers' markets with quality produce. Companies that consistently surpass expectations can stand out in the marketplace and gain a competitive edge (Bitner, 1990).</a:t>
            </a:r>
          </a:p>
          <a:p>
            <a:endParaRPr lang="en-GB" dirty="0"/>
          </a:p>
        </p:txBody>
      </p:sp>
      <p:pic>
        <p:nvPicPr>
          <p:cNvPr id="6" name="Content Placeholder 5" descr="A screenshot of a phone&#10;&#10;AI-generated content may be incorrect.">
            <a:extLst>
              <a:ext uri="{FF2B5EF4-FFF2-40B4-BE49-F238E27FC236}">
                <a16:creationId xmlns:a16="http://schemas.microsoft.com/office/drawing/2014/main" id="{2781DAD0-34DD-AB35-1BA6-723A1B4EB8E8}"/>
              </a:ext>
            </a:extLst>
          </p:cNvPr>
          <p:cNvPicPr>
            <a:picLocks noGrp="1" noChangeAspect="1"/>
          </p:cNvPicPr>
          <p:nvPr>
            <p:ph sz="half" idx="2"/>
          </p:nvPr>
        </p:nvPicPr>
        <p:blipFill>
          <a:blip r:embed="rId2"/>
          <a:stretch>
            <a:fillRect/>
          </a:stretch>
        </p:blipFill>
        <p:spPr>
          <a:xfrm>
            <a:off x="8778559" y="1828800"/>
            <a:ext cx="1953257" cy="4343400"/>
          </a:xfrm>
        </p:spPr>
      </p:pic>
    </p:spTree>
    <p:extLst>
      <p:ext uri="{BB962C8B-B14F-4D97-AF65-F5344CB8AC3E}">
        <p14:creationId xmlns:p14="http://schemas.microsoft.com/office/powerpoint/2010/main" val="167383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9D85C-4815-8B22-A3BD-83EAAD17F969}"/>
              </a:ext>
            </a:extLst>
          </p:cNvPr>
          <p:cNvSpPr>
            <a:spLocks noGrp="1"/>
          </p:cNvSpPr>
          <p:nvPr>
            <p:ph type="title"/>
          </p:nvPr>
        </p:nvSpPr>
        <p:spPr>
          <a:xfrm>
            <a:off x="1295400" y="255134"/>
            <a:ext cx="9601200" cy="758657"/>
          </a:xfrm>
        </p:spPr>
        <p:txBody>
          <a:bodyPr/>
          <a:lstStyle/>
          <a:p>
            <a:pPr algn="ctr"/>
            <a:r>
              <a:rPr lang="en-GB" b="1" kern="1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Funding Requirements and Allocation</a:t>
            </a:r>
            <a:endParaRPr lang="en-GB" dirty="0"/>
          </a:p>
        </p:txBody>
      </p:sp>
      <p:sp>
        <p:nvSpPr>
          <p:cNvPr id="3" name="Content Placeholder 2">
            <a:extLst>
              <a:ext uri="{FF2B5EF4-FFF2-40B4-BE49-F238E27FC236}">
                <a16:creationId xmlns:a16="http://schemas.microsoft.com/office/drawing/2014/main" id="{369316D2-9787-B7DF-4F8B-F50658E9E186}"/>
              </a:ext>
            </a:extLst>
          </p:cNvPr>
          <p:cNvSpPr>
            <a:spLocks noGrp="1"/>
          </p:cNvSpPr>
          <p:nvPr>
            <p:ph sz="half" idx="1"/>
          </p:nvPr>
        </p:nvSpPr>
        <p:spPr/>
        <p:txBody>
          <a:bodyPr>
            <a:normAutofit fontScale="92500" lnSpcReduction="20000"/>
          </a:bodyPr>
          <a:lstStyle/>
          <a:p>
            <a:pPr algn="just">
              <a:lnSpc>
                <a:spcPct val="150000"/>
              </a:lnSpc>
              <a:spcAft>
                <a:spcPts val="800"/>
              </a:spcAft>
              <a:buNone/>
            </a:pPr>
            <a:r>
              <a:rPr lang="en-GB" sz="2400" kern="100" dirty="0">
                <a:effectLst/>
                <a:latin typeface="Arial" panose="020B0604020202020204" pitchFamily="34" charset="0"/>
                <a:ea typeface="Aptos" panose="020B0004020202020204" pitchFamily="34" charset="0"/>
                <a:cs typeface="Times New Roman" panose="02020603050405020304" pitchFamily="18" charset="0"/>
              </a:rPr>
              <a:t>   To launch my business, I am seeking funding to purchase a vehicle and invest in technology, marketing, branding, and working capital. I have created a financial forecast for the next six months to help me visualise my expected cash inflows and outflows.</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graphicFrame>
        <p:nvGraphicFramePr>
          <p:cNvPr id="5" name="Content Placeholder 4">
            <a:extLst>
              <a:ext uri="{FF2B5EF4-FFF2-40B4-BE49-F238E27FC236}">
                <a16:creationId xmlns:a16="http://schemas.microsoft.com/office/drawing/2014/main" id="{4C2A9EAE-1722-7DE0-FC43-32667CE4BE44}"/>
              </a:ext>
            </a:extLst>
          </p:cNvPr>
          <p:cNvGraphicFramePr>
            <a:graphicFrameLocks noGrp="1"/>
          </p:cNvGraphicFramePr>
          <p:nvPr>
            <p:ph sz="half" idx="2"/>
            <p:extLst>
              <p:ext uri="{D42A27DB-BD31-4B8C-83A1-F6EECF244321}">
                <p14:modId xmlns:p14="http://schemas.microsoft.com/office/powerpoint/2010/main" val="2110360861"/>
              </p:ext>
            </p:extLst>
          </p:nvPr>
        </p:nvGraphicFramePr>
        <p:xfrm>
          <a:off x="6324602" y="1971042"/>
          <a:ext cx="3886197" cy="3684323"/>
        </p:xfrm>
        <a:graphic>
          <a:graphicData uri="http://schemas.openxmlformats.org/drawingml/2006/table">
            <a:tbl>
              <a:tblPr firstRow="1" firstCol="1" bandRow="1"/>
              <a:tblGrid>
                <a:gridCol w="3035367">
                  <a:extLst>
                    <a:ext uri="{9D8B030D-6E8A-4147-A177-3AD203B41FA5}">
                      <a16:colId xmlns:a16="http://schemas.microsoft.com/office/drawing/2014/main" val="1576665151"/>
                    </a:ext>
                  </a:extLst>
                </a:gridCol>
                <a:gridCol w="850830">
                  <a:extLst>
                    <a:ext uri="{9D8B030D-6E8A-4147-A177-3AD203B41FA5}">
                      <a16:colId xmlns:a16="http://schemas.microsoft.com/office/drawing/2014/main" val="4001871113"/>
                    </a:ext>
                  </a:extLst>
                </a:gridCol>
              </a:tblGrid>
              <a:tr h="607568">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Startup Cost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nSpc>
                          <a:spcPct val="150000"/>
                        </a:lnSpc>
                        <a:spcAft>
                          <a:spcPts val="800"/>
                        </a:spcAft>
                        <a:buNone/>
                      </a:pPr>
                      <a:r>
                        <a:rPr lang="en-GB" sz="1200" kern="10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1767333391"/>
                  </a:ext>
                </a:extLst>
              </a:tr>
              <a:tr h="483807">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Vehicle (deposit)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10,000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2489622199"/>
                  </a:ext>
                </a:extLst>
              </a:tr>
              <a:tr h="1022758">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Technology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200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14153641"/>
                  </a:ext>
                </a:extLst>
              </a:tr>
              <a:tr h="483807">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Marketing and Branding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1,000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3881881630"/>
                  </a:ext>
                </a:extLst>
              </a:tr>
              <a:tr h="483807">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Working Capital</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2,000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127156954"/>
                  </a:ext>
                </a:extLst>
              </a:tr>
              <a:tr h="602576">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Total</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13,200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extLst>
                  <a:ext uri="{0D108BD9-81ED-4DB2-BD59-A6C34878D82A}">
                    <a16:rowId xmlns:a16="http://schemas.microsoft.com/office/drawing/2014/main" val="1342063872"/>
                  </a:ext>
                </a:extLst>
              </a:tr>
            </a:tbl>
          </a:graphicData>
        </a:graphic>
      </p:graphicFrame>
      <p:sp>
        <p:nvSpPr>
          <p:cNvPr id="6" name="Rectangle 1">
            <a:extLst>
              <a:ext uri="{FF2B5EF4-FFF2-40B4-BE49-F238E27FC236}">
                <a16:creationId xmlns:a16="http://schemas.microsoft.com/office/drawing/2014/main" id="{7369566E-DB66-A62B-DD45-80F6ADA71A42}"/>
              </a:ext>
            </a:extLst>
          </p:cNvPr>
          <p:cNvSpPr>
            <a:spLocks noChangeArrowheads="1"/>
          </p:cNvSpPr>
          <p:nvPr/>
        </p:nvSpPr>
        <p:spPr bwMode="auto">
          <a:xfrm>
            <a:off x="-3590858" y="0"/>
            <a:ext cx="1646766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3092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E181C-5631-D577-DCE7-EE8A375F6A8B}"/>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1E804FC1-5BD2-C68C-2EA9-B52EA3195565}"/>
              </a:ext>
            </a:extLst>
          </p:cNvPr>
          <p:cNvSpPr>
            <a:spLocks noGrp="1"/>
          </p:cNvSpPr>
          <p:nvPr>
            <p:ph type="body" idx="1"/>
          </p:nvPr>
        </p:nvSpPr>
        <p:spPr>
          <a:xfrm>
            <a:off x="1295400" y="1828800"/>
            <a:ext cx="4572000" cy="45719"/>
          </a:xfrm>
        </p:spPr>
        <p:txBody>
          <a:bodyPr>
            <a:normAutofit fontScale="25000" lnSpcReduction="20000"/>
          </a:bodyPr>
          <a:lstStyle/>
          <a:p>
            <a:endParaRPr lang="en-GB" dirty="0"/>
          </a:p>
        </p:txBody>
      </p:sp>
      <p:graphicFrame>
        <p:nvGraphicFramePr>
          <p:cNvPr id="7" name="Content Placeholder 6">
            <a:extLst>
              <a:ext uri="{FF2B5EF4-FFF2-40B4-BE49-F238E27FC236}">
                <a16:creationId xmlns:a16="http://schemas.microsoft.com/office/drawing/2014/main" id="{08920377-5836-6DA6-93E8-043E6481B45E}"/>
              </a:ext>
            </a:extLst>
          </p:cNvPr>
          <p:cNvGraphicFramePr>
            <a:graphicFrameLocks noGrp="1"/>
          </p:cNvGraphicFramePr>
          <p:nvPr>
            <p:ph sz="half" idx="2"/>
            <p:extLst>
              <p:ext uri="{D42A27DB-BD31-4B8C-83A1-F6EECF244321}">
                <p14:modId xmlns:p14="http://schemas.microsoft.com/office/powerpoint/2010/main" val="49338098"/>
              </p:ext>
            </p:extLst>
          </p:nvPr>
        </p:nvGraphicFramePr>
        <p:xfrm>
          <a:off x="2142807" y="3136519"/>
          <a:ext cx="2877185" cy="2604262"/>
        </p:xfrm>
        <a:graphic>
          <a:graphicData uri="http://schemas.openxmlformats.org/drawingml/2006/table">
            <a:tbl>
              <a:tblPr firstRow="1" firstCol="1" bandRow="1"/>
              <a:tblGrid>
                <a:gridCol w="2247265">
                  <a:extLst>
                    <a:ext uri="{9D8B030D-6E8A-4147-A177-3AD203B41FA5}">
                      <a16:colId xmlns:a16="http://schemas.microsoft.com/office/drawing/2014/main" val="1599205384"/>
                    </a:ext>
                  </a:extLst>
                </a:gridCol>
                <a:gridCol w="629920">
                  <a:extLst>
                    <a:ext uri="{9D8B030D-6E8A-4147-A177-3AD203B41FA5}">
                      <a16:colId xmlns:a16="http://schemas.microsoft.com/office/drawing/2014/main" val="401595050"/>
                    </a:ext>
                  </a:extLst>
                </a:gridCol>
              </a:tblGrid>
              <a:tr h="387985">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Fixed Costs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903651101"/>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Licensing and Compliance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932977640"/>
                  </a:ext>
                </a:extLst>
              </a:tr>
              <a:tr h="0">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Car Finance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57</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331824457"/>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MOT and Servicing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757023391"/>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Wages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2,000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283440159"/>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Drawings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2,000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674661766"/>
                  </a:ext>
                </a:extLst>
              </a:tr>
              <a:tr h="0">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Insurances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365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782398595"/>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Telephone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439454846"/>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Accountant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75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568417251"/>
                  </a:ext>
                </a:extLst>
              </a:tr>
              <a:tr h="0">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Total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extLst>
                  <a:ext uri="{0D108BD9-81ED-4DB2-BD59-A6C34878D82A}">
                    <a16:rowId xmlns:a16="http://schemas.microsoft.com/office/drawing/2014/main" val="1737747955"/>
                  </a:ext>
                </a:extLst>
              </a:tr>
            </a:tbl>
          </a:graphicData>
        </a:graphic>
      </p:graphicFrame>
      <p:sp>
        <p:nvSpPr>
          <p:cNvPr id="5" name="Text Placeholder 4">
            <a:extLst>
              <a:ext uri="{FF2B5EF4-FFF2-40B4-BE49-F238E27FC236}">
                <a16:creationId xmlns:a16="http://schemas.microsoft.com/office/drawing/2014/main" id="{0660F06B-C233-00E1-7253-16F110D69A97}"/>
              </a:ext>
            </a:extLst>
          </p:cNvPr>
          <p:cNvSpPr>
            <a:spLocks noGrp="1"/>
          </p:cNvSpPr>
          <p:nvPr>
            <p:ph type="body" sz="quarter" idx="3"/>
          </p:nvPr>
        </p:nvSpPr>
        <p:spPr>
          <a:xfrm>
            <a:off x="6324600" y="1828800"/>
            <a:ext cx="4572000" cy="45719"/>
          </a:xfrm>
        </p:spPr>
        <p:txBody>
          <a:bodyPr>
            <a:normAutofit fontScale="25000" lnSpcReduction="20000"/>
          </a:bodyPr>
          <a:lstStyle/>
          <a:p>
            <a:endParaRPr lang="en-GB" dirty="0"/>
          </a:p>
        </p:txBody>
      </p:sp>
      <p:graphicFrame>
        <p:nvGraphicFramePr>
          <p:cNvPr id="9" name="Content Placeholder 8">
            <a:extLst>
              <a:ext uri="{FF2B5EF4-FFF2-40B4-BE49-F238E27FC236}">
                <a16:creationId xmlns:a16="http://schemas.microsoft.com/office/drawing/2014/main" id="{CC0E7031-7B99-F41B-8742-B48A13A54DDC}"/>
              </a:ext>
            </a:extLst>
          </p:cNvPr>
          <p:cNvGraphicFramePr>
            <a:graphicFrameLocks noGrp="1"/>
          </p:cNvGraphicFramePr>
          <p:nvPr>
            <p:ph sz="quarter" idx="4"/>
            <p:extLst>
              <p:ext uri="{D42A27DB-BD31-4B8C-83A1-F6EECF244321}">
                <p14:modId xmlns:p14="http://schemas.microsoft.com/office/powerpoint/2010/main" val="2927429703"/>
              </p:ext>
            </p:extLst>
          </p:nvPr>
        </p:nvGraphicFramePr>
        <p:xfrm>
          <a:off x="6324600" y="3136519"/>
          <a:ext cx="4572000" cy="2604261"/>
        </p:xfrm>
        <a:graphic>
          <a:graphicData uri="http://schemas.openxmlformats.org/drawingml/2006/table">
            <a:tbl>
              <a:tblPr firstRow="1" firstCol="1" bandRow="1"/>
              <a:tblGrid>
                <a:gridCol w="1722896">
                  <a:extLst>
                    <a:ext uri="{9D8B030D-6E8A-4147-A177-3AD203B41FA5}">
                      <a16:colId xmlns:a16="http://schemas.microsoft.com/office/drawing/2014/main" val="887366524"/>
                    </a:ext>
                  </a:extLst>
                </a:gridCol>
                <a:gridCol w="475224">
                  <a:extLst>
                    <a:ext uri="{9D8B030D-6E8A-4147-A177-3AD203B41FA5}">
                      <a16:colId xmlns:a16="http://schemas.microsoft.com/office/drawing/2014/main" val="4222297901"/>
                    </a:ext>
                  </a:extLst>
                </a:gridCol>
                <a:gridCol w="475224">
                  <a:extLst>
                    <a:ext uri="{9D8B030D-6E8A-4147-A177-3AD203B41FA5}">
                      <a16:colId xmlns:a16="http://schemas.microsoft.com/office/drawing/2014/main" val="2726797943"/>
                    </a:ext>
                  </a:extLst>
                </a:gridCol>
                <a:gridCol w="474664">
                  <a:extLst>
                    <a:ext uri="{9D8B030D-6E8A-4147-A177-3AD203B41FA5}">
                      <a16:colId xmlns:a16="http://schemas.microsoft.com/office/drawing/2014/main" val="2921988525"/>
                    </a:ext>
                  </a:extLst>
                </a:gridCol>
                <a:gridCol w="474664">
                  <a:extLst>
                    <a:ext uri="{9D8B030D-6E8A-4147-A177-3AD203B41FA5}">
                      <a16:colId xmlns:a16="http://schemas.microsoft.com/office/drawing/2014/main" val="3410198281"/>
                    </a:ext>
                  </a:extLst>
                </a:gridCol>
                <a:gridCol w="474664">
                  <a:extLst>
                    <a:ext uri="{9D8B030D-6E8A-4147-A177-3AD203B41FA5}">
                      <a16:colId xmlns:a16="http://schemas.microsoft.com/office/drawing/2014/main" val="270518905"/>
                    </a:ext>
                  </a:extLst>
                </a:gridCol>
                <a:gridCol w="474664">
                  <a:extLst>
                    <a:ext uri="{9D8B030D-6E8A-4147-A177-3AD203B41FA5}">
                      <a16:colId xmlns:a16="http://schemas.microsoft.com/office/drawing/2014/main" val="3524954193"/>
                    </a:ext>
                  </a:extLst>
                </a:gridCol>
              </a:tblGrid>
              <a:tr h="564456">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Variable Costs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94D8"/>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Jan </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Feb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Mar</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Apr</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May</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Jun</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extLst>
                  <a:ext uri="{0D108BD9-81ED-4DB2-BD59-A6C34878D82A}">
                    <a16:rowId xmlns:a16="http://schemas.microsoft.com/office/drawing/2014/main" val="1981342628"/>
                  </a:ext>
                </a:extLst>
              </a:tr>
              <a:tr h="407961">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Car Maintenance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94D8"/>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200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200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350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330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410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600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extLst>
                  <a:ext uri="{0D108BD9-81ED-4DB2-BD59-A6C34878D82A}">
                    <a16:rowId xmlns:a16="http://schemas.microsoft.com/office/drawing/2014/main" val="1617013780"/>
                  </a:ext>
                </a:extLst>
              </a:tr>
              <a:tr h="407961">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Materials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94D8"/>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120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185</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200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extLst>
                  <a:ext uri="{0D108BD9-81ED-4DB2-BD59-A6C34878D82A}">
                    <a16:rowId xmlns:a16="http://schemas.microsoft.com/office/drawing/2014/main" val="434914830"/>
                  </a:ext>
                </a:extLst>
              </a:tr>
              <a:tr h="407961">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Petrol</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94D8"/>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780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850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900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1200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extLst>
                  <a:ext uri="{0D108BD9-81ED-4DB2-BD59-A6C34878D82A}">
                    <a16:rowId xmlns:a16="http://schemas.microsoft.com/office/drawing/2014/main" val="3243900929"/>
                  </a:ext>
                </a:extLst>
              </a:tr>
              <a:tr h="407961">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Repairs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C94D8"/>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80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250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150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9F7"/>
                    </a:solidFill>
                  </a:tcPr>
                </a:tc>
                <a:extLst>
                  <a:ext uri="{0D108BD9-81ED-4DB2-BD59-A6C34878D82A}">
                    <a16:rowId xmlns:a16="http://schemas.microsoft.com/office/drawing/2014/main" val="1005270655"/>
                  </a:ext>
                </a:extLst>
              </a:tr>
              <a:tr h="407961">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Total </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850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880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1,400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1,445</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1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1,710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1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2,150</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0452" marR="604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1914188971"/>
                  </a:ext>
                </a:extLst>
              </a:tr>
            </a:tbl>
          </a:graphicData>
        </a:graphic>
      </p:graphicFrame>
      <p:sp>
        <p:nvSpPr>
          <p:cNvPr id="8" name="Rectangle 1">
            <a:extLst>
              <a:ext uri="{FF2B5EF4-FFF2-40B4-BE49-F238E27FC236}">
                <a16:creationId xmlns:a16="http://schemas.microsoft.com/office/drawing/2014/main" id="{BF1BF992-5D26-F021-1291-596659172C28}"/>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496918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AC385-33F4-7F31-D823-A9719C6A35E2}"/>
              </a:ext>
            </a:extLst>
          </p:cNvPr>
          <p:cNvSpPr>
            <a:spLocks noGrp="1"/>
          </p:cNvSpPr>
          <p:nvPr>
            <p:ph type="title"/>
          </p:nvPr>
        </p:nvSpPr>
        <p:spPr/>
        <p:txBody>
          <a:bodyPr/>
          <a:lstStyle/>
          <a:p>
            <a:endParaRPr lang="en-GB"/>
          </a:p>
        </p:txBody>
      </p:sp>
      <p:graphicFrame>
        <p:nvGraphicFramePr>
          <p:cNvPr id="5" name="Content Placeholder 4">
            <a:extLst>
              <a:ext uri="{FF2B5EF4-FFF2-40B4-BE49-F238E27FC236}">
                <a16:creationId xmlns:a16="http://schemas.microsoft.com/office/drawing/2014/main" id="{2B93791F-E051-387B-AE28-F7B936E21679}"/>
              </a:ext>
            </a:extLst>
          </p:cNvPr>
          <p:cNvGraphicFramePr>
            <a:graphicFrameLocks noGrp="1"/>
          </p:cNvGraphicFramePr>
          <p:nvPr>
            <p:ph idx="1"/>
            <p:extLst>
              <p:ext uri="{D42A27DB-BD31-4B8C-83A1-F6EECF244321}">
                <p14:modId xmlns:p14="http://schemas.microsoft.com/office/powerpoint/2010/main" val="1086000937"/>
              </p:ext>
            </p:extLst>
          </p:nvPr>
        </p:nvGraphicFramePr>
        <p:xfrm>
          <a:off x="5140324" y="1828801"/>
          <a:ext cx="6468578" cy="4343397"/>
        </p:xfrm>
        <a:graphic>
          <a:graphicData uri="http://schemas.openxmlformats.org/drawingml/2006/table">
            <a:tbl>
              <a:tblPr firstRow="1" firstCol="1" bandRow="1"/>
              <a:tblGrid>
                <a:gridCol w="1423862">
                  <a:extLst>
                    <a:ext uri="{9D8B030D-6E8A-4147-A177-3AD203B41FA5}">
                      <a16:colId xmlns:a16="http://schemas.microsoft.com/office/drawing/2014/main" val="176145491"/>
                    </a:ext>
                  </a:extLst>
                </a:gridCol>
                <a:gridCol w="706508">
                  <a:extLst>
                    <a:ext uri="{9D8B030D-6E8A-4147-A177-3AD203B41FA5}">
                      <a16:colId xmlns:a16="http://schemas.microsoft.com/office/drawing/2014/main" val="759102337"/>
                    </a:ext>
                  </a:extLst>
                </a:gridCol>
                <a:gridCol w="706508">
                  <a:extLst>
                    <a:ext uri="{9D8B030D-6E8A-4147-A177-3AD203B41FA5}">
                      <a16:colId xmlns:a16="http://schemas.microsoft.com/office/drawing/2014/main" val="1430244976"/>
                    </a:ext>
                  </a:extLst>
                </a:gridCol>
                <a:gridCol w="988492">
                  <a:extLst>
                    <a:ext uri="{9D8B030D-6E8A-4147-A177-3AD203B41FA5}">
                      <a16:colId xmlns:a16="http://schemas.microsoft.com/office/drawing/2014/main" val="863828539"/>
                    </a:ext>
                  </a:extLst>
                </a:gridCol>
                <a:gridCol w="988492">
                  <a:extLst>
                    <a:ext uri="{9D8B030D-6E8A-4147-A177-3AD203B41FA5}">
                      <a16:colId xmlns:a16="http://schemas.microsoft.com/office/drawing/2014/main" val="2495052270"/>
                    </a:ext>
                  </a:extLst>
                </a:gridCol>
                <a:gridCol w="706508">
                  <a:extLst>
                    <a:ext uri="{9D8B030D-6E8A-4147-A177-3AD203B41FA5}">
                      <a16:colId xmlns:a16="http://schemas.microsoft.com/office/drawing/2014/main" val="930173204"/>
                    </a:ext>
                  </a:extLst>
                </a:gridCol>
                <a:gridCol w="948208">
                  <a:extLst>
                    <a:ext uri="{9D8B030D-6E8A-4147-A177-3AD203B41FA5}">
                      <a16:colId xmlns:a16="http://schemas.microsoft.com/office/drawing/2014/main" val="3787447143"/>
                    </a:ext>
                  </a:extLst>
                </a:gridCol>
              </a:tblGrid>
              <a:tr h="540589">
                <a:tc>
                  <a:txBody>
                    <a:bodyPr/>
                    <a:lstStyle/>
                    <a:p>
                      <a:pPr>
                        <a:lnSpc>
                          <a:spcPct val="150000"/>
                        </a:lnSpc>
                        <a:spcAft>
                          <a:spcPts val="800"/>
                        </a:spcAft>
                        <a:buNone/>
                      </a:pPr>
                      <a:r>
                        <a:rPr lang="en-GB" sz="1200" kern="100">
                          <a:effectLst/>
                          <a:latin typeface="Arial" panose="020B06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Jan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Feb</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Mar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Apr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May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Jun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D1D1"/>
                    </a:solidFill>
                  </a:tcPr>
                </a:tc>
                <a:extLst>
                  <a:ext uri="{0D108BD9-81ED-4DB2-BD59-A6C34878D82A}">
                    <a16:rowId xmlns:a16="http://schemas.microsoft.com/office/drawing/2014/main" val="3204943031"/>
                  </a:ext>
                </a:extLst>
              </a:tr>
              <a:tr h="695601">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Fixed Costs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4,615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0000"/>
                    </a:solidFill>
                  </a:tcPr>
                </a:tc>
                <a:extLst>
                  <a:ext uri="{0D108BD9-81ED-4DB2-BD59-A6C34878D82A}">
                    <a16:rowId xmlns:a16="http://schemas.microsoft.com/office/drawing/2014/main" val="568538413"/>
                  </a:ext>
                </a:extLst>
              </a:tr>
              <a:tr h="765301">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Variable Costs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850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880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1,400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1,445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1,710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2,150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891528788"/>
                  </a:ext>
                </a:extLst>
              </a:tr>
              <a:tr h="795969">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Total Cost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5,465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5,495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6,015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6,060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6,325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6,765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extLst>
                  <a:ext uri="{0D108BD9-81ED-4DB2-BD59-A6C34878D82A}">
                    <a16:rowId xmlns:a16="http://schemas.microsoft.com/office/drawing/2014/main" val="107310665"/>
                  </a:ext>
                </a:extLst>
              </a:tr>
              <a:tr h="766696">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Revenue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4,500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5,900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4,950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6,800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6,750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7,500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E5A1"/>
                    </a:solidFill>
                  </a:tcPr>
                </a:tc>
                <a:extLst>
                  <a:ext uri="{0D108BD9-81ED-4DB2-BD59-A6C34878D82A}">
                    <a16:rowId xmlns:a16="http://schemas.microsoft.com/office/drawing/2014/main" val="410930773"/>
                  </a:ext>
                </a:extLst>
              </a:tr>
              <a:tr h="779241">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Profit/Loss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-965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405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-1,065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740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50000"/>
                        </a:lnSpc>
                        <a:spcAft>
                          <a:spcPts val="800"/>
                        </a:spcAft>
                        <a:buNone/>
                      </a:pPr>
                      <a:r>
                        <a:rPr lang="en-GB" sz="12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425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50000"/>
                        </a:lnSpc>
                        <a:spcAft>
                          <a:spcPts val="800"/>
                        </a:spcAft>
                        <a:buNone/>
                      </a:pPr>
                      <a:r>
                        <a:rPr lang="en-GB" sz="12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    735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374476003"/>
                  </a:ext>
                </a:extLst>
              </a:tr>
            </a:tbl>
          </a:graphicData>
        </a:graphic>
      </p:graphicFrame>
      <p:sp>
        <p:nvSpPr>
          <p:cNvPr id="4" name="Text Placeholder 3">
            <a:extLst>
              <a:ext uri="{FF2B5EF4-FFF2-40B4-BE49-F238E27FC236}">
                <a16:creationId xmlns:a16="http://schemas.microsoft.com/office/drawing/2014/main" id="{1BD93EBA-F6BA-0D49-B728-086C240AD051}"/>
              </a:ext>
            </a:extLst>
          </p:cNvPr>
          <p:cNvSpPr>
            <a:spLocks noGrp="1"/>
          </p:cNvSpPr>
          <p:nvPr>
            <p:ph type="body" sz="half" idx="2"/>
          </p:nvPr>
        </p:nvSpPr>
        <p:spPr/>
        <p:txBody>
          <a:bodyPr/>
          <a:lstStyle/>
          <a:p>
            <a:pPr algn="just">
              <a:lnSpc>
                <a:spcPct val="150000"/>
              </a:lnSpc>
              <a:spcAft>
                <a:spcPts val="800"/>
              </a:spcAft>
              <a:buNone/>
            </a:pPr>
            <a:r>
              <a:rPr lang="en-GB" sz="2000" kern="100" dirty="0">
                <a:effectLst/>
                <a:latin typeface="Arial" panose="020B0604020202020204" pitchFamily="34" charset="0"/>
                <a:ea typeface="Aptos" panose="020B0004020202020204" pitchFamily="34" charset="0"/>
                <a:cs typeface="Times New Roman" panose="02020603050405020304" pitchFamily="18" charset="0"/>
              </a:rPr>
              <a:t>Based on the charts above, the investment required is the startup total, £13,200, plus the estimated loss over the next six months, £2,030, resulting in a total of £15,230.</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75649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7228B-3A62-6609-A1A5-9C3579E84936}"/>
              </a:ext>
            </a:extLst>
          </p:cNvPr>
          <p:cNvSpPr>
            <a:spLocks noGrp="1"/>
          </p:cNvSpPr>
          <p:nvPr>
            <p:ph type="ctrTitle"/>
          </p:nvPr>
        </p:nvSpPr>
        <p:spPr>
          <a:xfrm>
            <a:off x="1295401" y="1873584"/>
            <a:ext cx="5120640" cy="2560320"/>
          </a:xfrm>
        </p:spPr>
        <p:txBody>
          <a:bodyPr anchor="b">
            <a:normAutofit/>
          </a:bodyPr>
          <a:lstStyle/>
          <a:p>
            <a:r>
              <a:rPr lang="en-GB" b="1" dirty="0"/>
              <a:t>BM Cars Executive</a:t>
            </a:r>
            <a:br>
              <a:rPr lang="en-GB" dirty="0"/>
            </a:br>
            <a:r>
              <a:rPr lang="en-GB" i="1" dirty="0"/>
              <a:t>Safe journeys. Trusted driver. Every time.</a:t>
            </a:r>
            <a:endParaRPr lang="en-GB" dirty="0"/>
          </a:p>
        </p:txBody>
      </p:sp>
      <p:pic>
        <p:nvPicPr>
          <p:cNvPr id="6" name="Content Placeholder 5" descr="A qr code on a sticker&#10;&#10;AI-generated content may be incorrect.">
            <a:extLst>
              <a:ext uri="{FF2B5EF4-FFF2-40B4-BE49-F238E27FC236}">
                <a16:creationId xmlns:a16="http://schemas.microsoft.com/office/drawing/2014/main" id="{DE8A6A75-7EDE-7D76-CAB5-F8CDB7055BB2}"/>
              </a:ext>
            </a:extLst>
          </p:cNvPr>
          <p:cNvPicPr>
            <a:picLocks noGrp="1" noChangeAspect="1"/>
          </p:cNvPicPr>
          <p:nvPr>
            <p:ph type="pic" sz="quarter" idx="10"/>
          </p:nvPr>
        </p:nvPicPr>
        <p:blipFill>
          <a:blip r:embed="rId2"/>
          <a:srcRect r="1617"/>
          <a:stretch>
            <a:fillRect/>
          </a:stretch>
        </p:blipFill>
        <p:spPr>
          <a:xfrm>
            <a:off x="6743703" y="10"/>
            <a:ext cx="5448297" cy="6857990"/>
          </a:xfrm>
          <a:noFill/>
        </p:spPr>
      </p:pic>
      <p:sp>
        <p:nvSpPr>
          <p:cNvPr id="4" name="Text Placeholder 3">
            <a:extLst>
              <a:ext uri="{FF2B5EF4-FFF2-40B4-BE49-F238E27FC236}">
                <a16:creationId xmlns:a16="http://schemas.microsoft.com/office/drawing/2014/main" id="{8C49B883-D713-D588-9DC4-144D5CBBE4F5}"/>
              </a:ext>
            </a:extLst>
          </p:cNvPr>
          <p:cNvSpPr>
            <a:spLocks noGrp="1"/>
          </p:cNvSpPr>
          <p:nvPr>
            <p:ph type="subTitle" idx="1"/>
          </p:nvPr>
        </p:nvSpPr>
        <p:spPr>
          <a:xfrm>
            <a:off x="1295401" y="4572000"/>
            <a:ext cx="5120640" cy="1600200"/>
          </a:xfrm>
        </p:spPr>
        <p:txBody>
          <a:bodyPr>
            <a:normAutofit/>
          </a:bodyPr>
          <a:lstStyle/>
          <a:p>
            <a:r>
              <a:rPr lang="en-GB" b="1" i="1" dirty="0"/>
              <a:t>Thank you.</a:t>
            </a:r>
          </a:p>
        </p:txBody>
      </p:sp>
    </p:spTree>
    <p:extLst>
      <p:ext uri="{BB962C8B-B14F-4D97-AF65-F5344CB8AC3E}">
        <p14:creationId xmlns:p14="http://schemas.microsoft.com/office/powerpoint/2010/main" val="152008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0A7FC-6994-C8B1-2300-79835092872C}"/>
              </a:ext>
            </a:extLst>
          </p:cNvPr>
          <p:cNvSpPr>
            <a:spLocks noGrp="1"/>
          </p:cNvSpPr>
          <p:nvPr>
            <p:ph type="ctrTitle"/>
          </p:nvPr>
        </p:nvSpPr>
        <p:spPr>
          <a:xfrm>
            <a:off x="1295400" y="139148"/>
            <a:ext cx="6400800" cy="616226"/>
          </a:xfrm>
        </p:spPr>
        <p:txBody>
          <a:bodyPr>
            <a:normAutofit fontScale="90000"/>
          </a:bodyPr>
          <a:lstStyle/>
          <a:p>
            <a:r>
              <a:rPr lang="en-GB" dirty="0"/>
              <a:t>References</a:t>
            </a:r>
          </a:p>
        </p:txBody>
      </p:sp>
      <p:sp>
        <p:nvSpPr>
          <p:cNvPr id="3" name="Subtitle 2">
            <a:extLst>
              <a:ext uri="{FF2B5EF4-FFF2-40B4-BE49-F238E27FC236}">
                <a16:creationId xmlns:a16="http://schemas.microsoft.com/office/drawing/2014/main" id="{E6180701-4A95-CAEE-0019-88460E256C7E}"/>
              </a:ext>
            </a:extLst>
          </p:cNvPr>
          <p:cNvSpPr>
            <a:spLocks noGrp="1"/>
          </p:cNvSpPr>
          <p:nvPr>
            <p:ph type="subTitle" idx="1"/>
          </p:nvPr>
        </p:nvSpPr>
        <p:spPr>
          <a:xfrm>
            <a:off x="1295400" y="874643"/>
            <a:ext cx="6400800" cy="5297557"/>
          </a:xfrm>
        </p:spPr>
        <p:txBody>
          <a:bodyPr>
            <a:normAutofit lnSpcReduction="10000"/>
          </a:bodyPr>
          <a:lstStyle/>
          <a:p>
            <a:pPr algn="just">
              <a:lnSpc>
                <a:spcPct val="150000"/>
              </a:lnSpc>
              <a:spcAft>
                <a:spcPts val="800"/>
              </a:spcAft>
            </a:pPr>
            <a:r>
              <a:rPr lang="en-GB" sz="1500" dirty="0">
                <a:latin typeface="Arial" panose="020B0604020202020204" pitchFamily="34" charset="0"/>
                <a:cs typeface="Arial" panose="020B0604020202020204" pitchFamily="34" charset="0"/>
              </a:rPr>
              <a:t>Anna Money (2025) ‘How to become a private hire driver [Step-by-step UK guide]’. Available at: Anna Money website (Accessed: 23 November 2025).</a:t>
            </a:r>
          </a:p>
          <a:p>
            <a:pPr algn="just">
              <a:lnSpc>
                <a:spcPct val="150000"/>
              </a:lnSpc>
              <a:spcAft>
                <a:spcPts val="800"/>
              </a:spcAft>
            </a:pPr>
            <a:r>
              <a:rPr lang="en-GB" sz="1400" dirty="0">
                <a:latin typeface="Arial" panose="020B0604020202020204" pitchFamily="34" charset="0"/>
                <a:cs typeface="Arial" panose="020B0604020202020204" pitchFamily="34" charset="0"/>
              </a:rPr>
              <a:t>Bitner, M.J., Booms, B.H., and Tetreault, M.S. (1990) </a:t>
            </a:r>
            <a:r>
              <a:rPr lang="en-GB" sz="1400" i="1" dirty="0">
                <a:latin typeface="Arial" panose="020B0604020202020204" pitchFamily="34" charset="0"/>
                <a:cs typeface="Arial" panose="020B0604020202020204" pitchFamily="34" charset="0"/>
              </a:rPr>
              <a:t>The service encounter</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Diagnosing favourable and unfavourable incidents. Journal of Marketing</a:t>
            </a:r>
            <a:r>
              <a:rPr lang="en-GB" sz="1400" dirty="0">
                <a:latin typeface="Arial" panose="020B0604020202020204" pitchFamily="34" charset="0"/>
                <a:cs typeface="Arial" panose="020B0604020202020204" pitchFamily="34" charset="0"/>
              </a:rPr>
              <a:t>, 54(1), 71-84. </a:t>
            </a:r>
            <a:r>
              <a:rPr lang="en-GB" sz="1400" u="sng" dirty="0">
                <a:latin typeface="Arial" panose="020B0604020202020204" pitchFamily="34" charset="0"/>
                <a:cs typeface="Arial" panose="020B0604020202020204" pitchFamily="34" charset="0"/>
                <a:hlinkClick r:id="rId2"/>
              </a:rPr>
              <a:t>https://doi.org/10.1177/002224379005400107</a:t>
            </a:r>
            <a:r>
              <a:rPr lang="en-GB" dirty="0"/>
              <a:t>.</a:t>
            </a:r>
          </a:p>
          <a:p>
            <a:pPr algn="just">
              <a:lnSpc>
                <a:spcPct val="150000"/>
              </a:lnSpc>
              <a:spcAft>
                <a:spcPts val="800"/>
              </a:spcAft>
            </a:pPr>
            <a:r>
              <a:rPr lang="en-GB" sz="1400" dirty="0">
                <a:latin typeface="Arial" panose="020B0604020202020204" pitchFamily="34" charset="0"/>
                <a:cs typeface="Arial" panose="020B0604020202020204" pitchFamily="34" charset="0"/>
              </a:rPr>
              <a:t>GOV.UK (2025) ‘Become a sole trader’. Available at: GOV.UK (Accessed: 22 November 2025).</a:t>
            </a:r>
          </a:p>
          <a:p>
            <a:pPr algn="just">
              <a:lnSpc>
                <a:spcPct val="150000"/>
              </a:lnSpc>
              <a:spcAft>
                <a:spcPts val="800"/>
              </a:spcAft>
              <a:buNone/>
            </a:pPr>
            <a:r>
              <a:rPr lang="en-GB" sz="1400" kern="100" dirty="0">
                <a:effectLst/>
                <a:latin typeface="Arial" panose="020B0604020202020204" pitchFamily="34" charset="0"/>
                <a:ea typeface="Aptos" panose="020B0004020202020204" pitchFamily="34" charset="0"/>
                <a:cs typeface="Arial" panose="020B0604020202020204" pitchFamily="34" charset="0"/>
              </a:rPr>
              <a:t>Shane, S. and Venkataraman, S. (2000) ‘The promise of entrepreneurship as a field of research’, </a:t>
            </a:r>
            <a:r>
              <a:rPr lang="en-GB" sz="1400" i="1" kern="100" dirty="0">
                <a:effectLst/>
                <a:latin typeface="Arial" panose="020B0604020202020204" pitchFamily="34" charset="0"/>
                <a:ea typeface="Aptos" panose="020B0004020202020204" pitchFamily="34" charset="0"/>
                <a:cs typeface="Arial" panose="020B0604020202020204" pitchFamily="34" charset="0"/>
              </a:rPr>
              <a:t>Academy of Management Review</a:t>
            </a:r>
            <a:r>
              <a:rPr lang="en-GB" sz="1400" kern="100" dirty="0">
                <a:effectLst/>
                <a:latin typeface="Arial" panose="020B0604020202020204" pitchFamily="34" charset="0"/>
                <a:ea typeface="Aptos" panose="020B0004020202020204" pitchFamily="34" charset="0"/>
                <a:cs typeface="Arial" panose="020B0604020202020204" pitchFamily="34" charset="0"/>
              </a:rPr>
              <a:t>, 25(1), pp. 217–226.</a:t>
            </a:r>
          </a:p>
          <a:p>
            <a:pPr algn="just">
              <a:lnSpc>
                <a:spcPct val="150000"/>
              </a:lnSpc>
              <a:spcAft>
                <a:spcPts val="800"/>
              </a:spcAft>
            </a:pPr>
            <a:r>
              <a:rPr lang="en-GB" sz="1500" dirty="0">
                <a:latin typeface="Arial" panose="020B0604020202020204" pitchFamily="34" charset="0"/>
                <a:cs typeface="Arial" panose="020B0604020202020204" pitchFamily="34" charset="0"/>
              </a:rPr>
              <a:t>TfL (2025a) </a:t>
            </a:r>
            <a:r>
              <a:rPr lang="en-GB" sz="1500" i="1" dirty="0">
                <a:latin typeface="Arial" panose="020B0604020202020204" pitchFamily="34" charset="0"/>
                <a:cs typeface="Arial" panose="020B0604020202020204" pitchFamily="34" charset="0"/>
              </a:rPr>
              <a:t>Taxi and private hire action plan 2025</a:t>
            </a:r>
            <a:r>
              <a:rPr lang="en-GB" sz="1500" dirty="0">
                <a:latin typeface="Arial" panose="020B0604020202020204" pitchFamily="34" charset="0"/>
                <a:cs typeface="Arial" panose="020B0604020202020204" pitchFamily="34" charset="0"/>
              </a:rPr>
              <a:t>. London: Transport for London.</a:t>
            </a:r>
          </a:p>
          <a:p>
            <a:pPr algn="just">
              <a:lnSpc>
                <a:spcPct val="150000"/>
              </a:lnSpc>
              <a:spcAft>
                <a:spcPts val="800"/>
              </a:spcAft>
              <a:buNone/>
            </a:pP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790363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ales Direction 16x9">
  <a:themeElements>
    <a:clrScheme name="SalesDirection">
      <a:dk1>
        <a:srgbClr val="595959"/>
      </a:dk1>
      <a:lt1>
        <a:sysClr val="window" lastClr="FFFFFF"/>
      </a:lt1>
      <a:dk2>
        <a:srgbClr val="000000"/>
      </a:dk2>
      <a:lt2>
        <a:srgbClr val="F2F2F2"/>
      </a:lt2>
      <a:accent1>
        <a:srgbClr val="1EB8C1"/>
      </a:accent1>
      <a:accent2>
        <a:srgbClr val="EF7920"/>
      </a:accent2>
      <a:accent3>
        <a:srgbClr val="EFC119"/>
      </a:accent3>
      <a:accent4>
        <a:srgbClr val="969890"/>
      </a:accent4>
      <a:accent5>
        <a:srgbClr val="50B4F2"/>
      </a:accent5>
      <a:accent6>
        <a:srgbClr val="C05A3A"/>
      </a:accent6>
      <a:hlink>
        <a:srgbClr val="EFC119"/>
      </a:hlink>
      <a:folHlink>
        <a:srgbClr val="969890"/>
      </a:folHlink>
    </a:clrScheme>
    <a:fontScheme name="Book Antiqua">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16308362_TF03431374" id="{A5F5EFAD-8F3F-44BB-AA4E-6673B4389F5B}" vid="{2C63698D-D308-4E32-A69D-93E5BBBFA659}"/>
    </a:ext>
  </a:extLst>
</a:theme>
</file>

<file path=ppt/theme/theme2.xml><?xml version="1.0" encoding="utf-8"?>
<a:theme xmlns:a="http://schemas.openxmlformats.org/drawingml/2006/main" name="Office Theme">
  <a:themeElements>
    <a:clrScheme name="SalesDirection">
      <a:dk1>
        <a:srgbClr val="595959"/>
      </a:dk1>
      <a:lt1>
        <a:sysClr val="window" lastClr="FFFFFF"/>
      </a:lt1>
      <a:dk2>
        <a:srgbClr val="000000"/>
      </a:dk2>
      <a:lt2>
        <a:srgbClr val="F2F2F2"/>
      </a:lt2>
      <a:accent1>
        <a:srgbClr val="1EB8C1"/>
      </a:accent1>
      <a:accent2>
        <a:srgbClr val="EF7920"/>
      </a:accent2>
      <a:accent3>
        <a:srgbClr val="EFC119"/>
      </a:accent3>
      <a:accent4>
        <a:srgbClr val="969890"/>
      </a:accent4>
      <a:accent5>
        <a:srgbClr val="50B4F2"/>
      </a:accent5>
      <a:accent6>
        <a:srgbClr val="C05A3A"/>
      </a:accent6>
      <a:hlink>
        <a:srgbClr val="EFC119"/>
      </a:hlink>
      <a:folHlink>
        <a:srgbClr val="969890"/>
      </a:folHlink>
    </a:clrScheme>
    <a:fontScheme name="Book Antiqua">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alesDirection">
      <a:dk1>
        <a:srgbClr val="595959"/>
      </a:dk1>
      <a:lt1>
        <a:sysClr val="window" lastClr="FFFFFF"/>
      </a:lt1>
      <a:dk2>
        <a:srgbClr val="000000"/>
      </a:dk2>
      <a:lt2>
        <a:srgbClr val="F2F2F2"/>
      </a:lt2>
      <a:accent1>
        <a:srgbClr val="1EB8C1"/>
      </a:accent1>
      <a:accent2>
        <a:srgbClr val="EF7920"/>
      </a:accent2>
      <a:accent3>
        <a:srgbClr val="EFC119"/>
      </a:accent3>
      <a:accent4>
        <a:srgbClr val="969890"/>
      </a:accent4>
      <a:accent5>
        <a:srgbClr val="50B4F2"/>
      </a:accent5>
      <a:accent6>
        <a:srgbClr val="C05A3A"/>
      </a:accent6>
      <a:hlink>
        <a:srgbClr val="EFC119"/>
      </a:hlink>
      <a:folHlink>
        <a:srgbClr val="969890"/>
      </a:folHlink>
    </a:clrScheme>
    <a:fontScheme name="Book Antiqua">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direction presentation (widescreen)</Template>
  <TotalTime>411</TotalTime>
  <Words>1506</Words>
  <Application>Microsoft Office PowerPoint</Application>
  <PresentationFormat>Widescreen</PresentationFormat>
  <Paragraphs>207</Paragraphs>
  <Slides>16</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Aptos</vt:lpstr>
      <vt:lpstr>Arial</vt:lpstr>
      <vt:lpstr>Book Antiqua</vt:lpstr>
      <vt:lpstr>Sales Direction 16x9</vt:lpstr>
      <vt:lpstr>Enterprise and Entrepreneurship</vt:lpstr>
      <vt:lpstr>Business Plan</vt:lpstr>
      <vt:lpstr>Agenda</vt:lpstr>
      <vt:lpstr>Introduction</vt:lpstr>
      <vt:lpstr>Management Structure</vt:lpstr>
      <vt:lpstr>Legat Format</vt:lpstr>
      <vt:lpstr>PESTEL Analysis</vt:lpstr>
      <vt:lpstr>Align PESTEL with BM Cars business strategy</vt:lpstr>
      <vt:lpstr>Marketing Strategy </vt:lpstr>
      <vt:lpstr>Target Market STP</vt:lpstr>
      <vt:lpstr>Positioning Statement and USP</vt:lpstr>
      <vt:lpstr>Funding Requirements and Allocation</vt:lpstr>
      <vt:lpstr>PowerPoint Presentation</vt:lpstr>
      <vt:lpstr>PowerPoint Presentation</vt:lpstr>
      <vt:lpstr>BM Cars Executive Safe journeys. Trusted driver. Every time.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 Barbu (2332258)</dc:creator>
  <cp:lastModifiedBy>Mari Barbu (2332258)</cp:lastModifiedBy>
  <cp:revision>1</cp:revision>
  <dcterms:created xsi:type="dcterms:W3CDTF">2025-12-06T16:28:21Z</dcterms:created>
  <dcterms:modified xsi:type="dcterms:W3CDTF">2025-12-06T23:20:13Z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