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notesMasterIdLst>
    <p:notesMasterId r:id="rId22"/>
  </p:notesMasterIdLst>
  <p:sldIdLst>
    <p:sldId id="256" r:id="rId2"/>
    <p:sldId id="263" r:id="rId3"/>
    <p:sldId id="259" r:id="rId4"/>
    <p:sldId id="264" r:id="rId5"/>
    <p:sldId id="265" r:id="rId6"/>
    <p:sldId id="266" r:id="rId7"/>
    <p:sldId id="267" r:id="rId8"/>
    <p:sldId id="283" r:id="rId9"/>
    <p:sldId id="268" r:id="rId10"/>
    <p:sldId id="269" r:id="rId11"/>
    <p:sldId id="282" r:id="rId12"/>
    <p:sldId id="274" r:id="rId13"/>
    <p:sldId id="275" r:id="rId14"/>
    <p:sldId id="273" r:id="rId15"/>
    <p:sldId id="285" r:id="rId16"/>
    <p:sldId id="279" r:id="rId17"/>
    <p:sldId id="272" r:id="rId18"/>
    <p:sldId id="276" r:id="rId19"/>
    <p:sldId id="277" r:id="rId20"/>
    <p:sldId id="284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sana DaCunhaMatos (P151441)" initials="SD(" lastIdx="0" clrIdx="0">
    <p:extLst>
      <p:ext uri="{19B8F6BF-5375-455C-9EA6-DF929625EA0E}">
        <p15:presenceInfo xmlns:p15="http://schemas.microsoft.com/office/powerpoint/2012/main" userId="Susana DaCunhaMatos (P151441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779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6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0040CA-66BE-4DAD-81C3-0596993A6ED4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5D0BE4-0541-42D9-8E12-B2B6424397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044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5D0BE4-0541-42D9-8E12-B2B64243972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875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7932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818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8304203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6554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550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279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38376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21415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311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002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rgbClr val="262626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459344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6000">
              <a:schemeClr val="accent1"/>
            </a:gs>
            <a:gs pos="97000">
              <a:schemeClr val="accent1">
                <a:lumMod val="45000"/>
                <a:lumOff val="55000"/>
              </a:schemeClr>
            </a:gs>
            <a:gs pos="30000">
              <a:schemeClr val="accent1">
                <a:lumMod val="45000"/>
                <a:lumOff val="55000"/>
              </a:schemeClr>
            </a:gs>
            <a:gs pos="89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F19CA652-7875-4B7C-A1C6-C374610A8CAC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E1A0C608-BB33-438D-B823-07625C81416C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1894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6858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600200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057400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5146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9718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3429000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3886200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-sciencedirect-com.ezproxy.uwtsd.ac.uk/science/article/pii/S0022399917308310" TargetMode="Externa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4183626" y="259309"/>
            <a:ext cx="7654413" cy="5943599"/>
          </a:xfrm>
          <a:noFill/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Faculty of Education and Communities</a:t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School of Social Justice and Inclusion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Counselling Skill and Interdisciplinary Studies</a:t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 Counselling Studies and Psychology</a:t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Level </a:t>
            </a: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b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EMBEDDED COUNSELLING PRACTICES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M5X00962</a:t>
            </a:r>
            <a:b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Leader: Andrea </a:t>
            </a:r>
            <a: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Williams</a:t>
            </a:r>
            <a:b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Component: </a:t>
            </a:r>
            <a: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</a:t>
            </a:r>
            <a:b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solidFill>
                  <a:srgbClr val="002060"/>
                </a:solidFill>
              </a:rPr>
              <a:t/>
            </a:r>
            <a:br>
              <a:rPr lang="en-GB" sz="1200" dirty="0">
                <a:solidFill>
                  <a:srgbClr val="002060"/>
                </a:solidFill>
              </a:rPr>
            </a:b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 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your own use of embedded counselling skills within the module; include implications and recommendations for the use of embedded counselling </a:t>
            </a: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practices within 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health </a:t>
            </a: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care </a:t>
            </a: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sector</a:t>
            </a:r>
            <a:b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Susana Matos</a:t>
            </a:r>
            <a:b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P151441</a:t>
            </a:r>
            <a:endParaRPr lang="en-GB" sz="12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uwtsd-logo-bilingual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417" y="259309"/>
            <a:ext cx="3196878" cy="207445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929919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29148" y="159657"/>
            <a:ext cx="10810568" cy="1001486"/>
          </a:xfrm>
          <a:ln w="19050"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3200" b="1" i="0" spc="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b="1" i="0" spc="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i="0" spc="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</a:t>
            </a:r>
            <a:endParaRPr lang="en-GB" sz="3200" b="1" i="0" spc="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3006" y="870857"/>
            <a:ext cx="11262852" cy="5707625"/>
          </a:xfrm>
        </p:spPr>
        <p:txBody>
          <a:bodyPr>
            <a:normAutofit fontScale="77500" lnSpcReduction="20000"/>
          </a:bodyPr>
          <a:lstStyle/>
          <a:p>
            <a:pPr indent="265113" algn="ctr"/>
            <a:endParaRPr lang="en-GB" sz="2400" b="1" i="0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	</a:t>
            </a:r>
          </a:p>
          <a:p>
            <a:r>
              <a:rPr lang="en-GB" b="1" i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400" b="1" i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en-GB" sz="24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       	  </a:t>
            </a:r>
            <a:r>
              <a:rPr lang="en-GB" sz="2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VS</a:t>
            </a:r>
            <a:r>
              <a:rPr lang="en-GB" sz="24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sz="2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Embedded Counselling</a:t>
            </a:r>
          </a:p>
          <a:p>
            <a:pPr indent="265113" algn="ctr"/>
            <a:endParaRPr lang="en-GB" b="1" i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265113"/>
            <a:r>
              <a:rPr lang="en-GB" b="1" i="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indent="265113">
              <a:lnSpc>
                <a:spcPct val="170000"/>
              </a:lnSpc>
            </a:pPr>
            <a:r>
              <a:rPr lang="en-GB" b="1" i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Qualified Counsellor;			              Teachers, Nurses, Social Workers;</a:t>
            </a:r>
          </a:p>
          <a:p>
            <a:pPr indent="265113">
              <a:lnSpc>
                <a:spcPct val="170000"/>
              </a:lnSpc>
            </a:pP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Private and confidential;				Anywhere, any time; Micro-counselling;</a:t>
            </a:r>
          </a:p>
          <a:p>
            <a:pPr indent="265113">
              <a:lnSpc>
                <a:spcPct val="170000"/>
              </a:lnSpc>
            </a:pP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Bound 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BACP; 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Bound 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organisations’ guidelines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indent="265113">
              <a:lnSpc>
                <a:spcPct val="170000"/>
              </a:lnSpc>
            </a:pP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Client centred					Ethical issues regarding confidentiality, 	</a:t>
            </a:r>
            <a:endParaRPr lang="en-GB" sz="23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265113">
              <a:lnSpc>
                <a:spcPct val="170000"/>
              </a:lnSpc>
            </a:pPr>
            <a:r>
              <a:rPr lang="en-GB" sz="23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contract;		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duty of care, boundaries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GB" sz="23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265113">
              <a:lnSpc>
                <a:spcPct val="170000"/>
              </a:lnSpc>
            </a:pP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Informed 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consent;				Dual Roles;</a:t>
            </a:r>
            <a:endParaRPr lang="en-GB" sz="2300" b="1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265113">
              <a:lnSpc>
                <a:spcPct val="170000"/>
              </a:lnSpc>
            </a:pP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Supervision;					Malpractice and incompetence;</a:t>
            </a:r>
          </a:p>
          <a:p>
            <a:pPr indent="265113">
              <a:lnSpc>
                <a:spcPct val="170000"/>
              </a:lnSpc>
            </a:pP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Accountability and Law;				Training and supervision, self-care.</a:t>
            </a:r>
          </a:p>
          <a:p>
            <a:pPr indent="265113">
              <a:lnSpc>
                <a:spcPct val="170000"/>
              </a:lnSpc>
            </a:pPr>
            <a:r>
              <a:rPr lang="en-GB" sz="23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CPD</a:t>
            </a:r>
          </a:p>
          <a:p>
            <a:pPr indent="265113"/>
            <a:r>
              <a:rPr lang="en-GB" sz="29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(BACP,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2016; Hetherington, 2001; McLeod, 2007; McLeod and McLeod, 2011; 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Malen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2015; Midwinter and Dickson, 2015)</a:t>
            </a:r>
          </a:p>
        </p:txBody>
      </p:sp>
    </p:spTree>
    <p:extLst>
      <p:ext uri="{BB962C8B-B14F-4D97-AF65-F5344CB8AC3E}">
        <p14:creationId xmlns:p14="http://schemas.microsoft.com/office/powerpoint/2010/main" val="308594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6173" y="479192"/>
            <a:ext cx="10429579" cy="832990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3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Positives of embedded counselling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7336" y="1378421"/>
            <a:ext cx="11290932" cy="4609861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Nurses or teachers know student/patient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(McLeod, 2007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70000"/>
              </a:lnSpc>
              <a:buFont typeface="Wingdings" panose="05000000000000000000" pitchFamily="2" charset="2"/>
              <a:buChar char="Ø"/>
            </a:pP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relationship is already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established and so sharing </a:t>
            </a:r>
          </a:p>
          <a:p>
            <a:pPr>
              <a:lnSpc>
                <a:spcPct val="17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becomes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easier (McLeod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2007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70000"/>
              </a:lnSpc>
              <a:buFont typeface="Wingdings" panose="05000000000000000000" pitchFamily="2" charset="2"/>
              <a:buChar char="Ø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their main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role,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 and </a:t>
            </a: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deal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issues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bullying) (McLeod, 2007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pPr>
              <a:lnSpc>
                <a:spcPct val="170000"/>
              </a:lnSpc>
            </a:pP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build resilience (</a:t>
            </a:r>
            <a:r>
              <a:rPr lang="en-GB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Fabris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2009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5826" y="1897039"/>
            <a:ext cx="3603009" cy="298731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65826" y="4950595"/>
            <a:ext cx="37632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 – Sam </a:t>
            </a:r>
            <a:r>
              <a:rPr lang="en-GB" sz="12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Horrocks</a:t>
            </a:r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Counselling (2012)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8387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435369"/>
            <a:ext cx="10252597" cy="56752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i="0" spc="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Transferable Counselling Skills</a:t>
            </a:r>
            <a:endParaRPr lang="en-GB" sz="3200" b="1" i="0" spc="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9809" y="1207852"/>
            <a:ext cx="10836322" cy="4960936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Roger’s core conditions (1961) : empathy, congruency and unconditional positive regard;</a:t>
            </a:r>
          </a:p>
          <a:p>
            <a:endParaRPr lang="en-GB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micro-skills model by Ivey </a:t>
            </a:r>
            <a:r>
              <a:rPr lang="en-GB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al, </a:t>
            </a:r>
            <a:r>
              <a:rPr lang="en-GB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(2010):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“Attending: eye contact, show a warm and interested tone, verbal tracking and body 	 language;”</a:t>
            </a:r>
          </a:p>
          <a:p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Paraphrasing, Reflecting, Summarising, Active listening </a:t>
            </a:r>
          </a:p>
          <a:p>
            <a:pPr>
              <a:lnSpc>
                <a:spcPct val="16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(McLeod, 2007).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i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1958" y="3688320"/>
            <a:ext cx="3057320" cy="18949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379725" y="5523400"/>
            <a:ext cx="2961786" cy="6121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s-ES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2 - Colegio </a:t>
            </a:r>
            <a:r>
              <a:rPr lang="es-ES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Oficial de Trabajo Social de </a:t>
            </a:r>
            <a:r>
              <a:rPr lang="es-ES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Madrid (2013)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3006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331692"/>
            <a:ext cx="10370584" cy="596355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3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use of embedded counselling skills</a:t>
            </a:r>
            <a:endParaRPr lang="en-GB" sz="2800" b="1" i="0" spc="3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1065718"/>
            <a:ext cx="10370584" cy="5128605"/>
          </a:xfrm>
        </p:spPr>
        <p:txBody>
          <a:bodyPr>
            <a:normAutofit lnSpcReduction="10000"/>
          </a:bodyPr>
          <a:lstStyle/>
          <a:p>
            <a:pPr algn="ctr">
              <a:lnSpc>
                <a:spcPct val="150000"/>
              </a:lnSpc>
            </a:pPr>
            <a:r>
              <a:rPr lang="en-GB" b="1" i="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listening, empathy and respect </a:t>
            </a:r>
            <a:r>
              <a:rPr lang="en-GB" b="1" i="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b="1" i="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patient’s autonomy:</a:t>
            </a:r>
            <a:endParaRPr lang="en-GB" b="1" i="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i="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 building trust;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cooperation between the professional and the individual (</a:t>
            </a:r>
            <a:r>
              <a:rPr lang="en-GB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Gremigni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Casu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Sommaruga, 2016).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</a:t>
            </a:r>
            <a:endParaRPr lang="en-GB" sz="24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Studies in different countries report the lack of use of these skills in the healthcare system:</a:t>
            </a:r>
          </a:p>
          <a:p>
            <a:pPr>
              <a:lnSpc>
                <a:spcPct val="150000"/>
              </a:lnSpc>
            </a:pP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Insufficient training, lack of time, administrative tasks (</a:t>
            </a:r>
            <a:r>
              <a:rPr lang="en-GB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Fabris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2009; </a:t>
            </a:r>
            <a:r>
              <a:rPr lang="en-GB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Dekersen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2017; Malan, et al, 2015).</a:t>
            </a:r>
          </a:p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7214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479617"/>
            <a:ext cx="10680300" cy="1113210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approaches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1292576"/>
            <a:ext cx="10341086" cy="3975460"/>
          </a:xfrm>
        </p:spPr>
        <p:txBody>
          <a:bodyPr>
            <a:normAutofit/>
          </a:bodyPr>
          <a:lstStyle/>
          <a:p>
            <a:endParaRPr lang="en-GB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DVD recording case scenario: female client wanted support with weight loss.</a:t>
            </a:r>
          </a:p>
          <a:p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Approaches:</a:t>
            </a:r>
          </a:p>
          <a:p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Motivational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nterviewing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Psychoeducation</a:t>
            </a:r>
          </a:p>
          <a:p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Cognitive Behavioural Therapy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3533" y="2508836"/>
            <a:ext cx="3690730" cy="245894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553533" y="5002663"/>
            <a:ext cx="36907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3 - Dreams Time (No date)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7237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0752" y="239450"/>
            <a:ext cx="10781731" cy="630915"/>
          </a:xfrm>
        </p:spPr>
        <p:txBody>
          <a:bodyPr>
            <a:normAutofit/>
          </a:bodyPr>
          <a:lstStyle/>
          <a:p>
            <a:pPr algn="ctr"/>
            <a:r>
              <a:rPr lang="en-GB" sz="3200" b="1" i="0" spc="600" dirty="0" smtClean="0">
                <a:latin typeface="Arial" panose="020B0604020202020204" pitchFamily="34" charset="0"/>
                <a:cs typeface="Arial" panose="020B0604020202020204" pitchFamily="34" charset="0"/>
              </a:rPr>
              <a:t>Motivational Interviewing</a:t>
            </a:r>
            <a:endParaRPr lang="en-GB" sz="3200" b="1" i="0" spc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0752" y="1307118"/>
            <a:ext cx="11000096" cy="5066386"/>
          </a:xfrm>
        </p:spPr>
        <p:txBody>
          <a:bodyPr>
            <a:normAutofit fontScale="85000" lnSpcReduction="20000"/>
          </a:bodyPr>
          <a:lstStyle/>
          <a:p>
            <a:endParaRPr lang="en-GB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900" b="1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900" b="1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9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 strategies: </a:t>
            </a:r>
          </a:p>
          <a:p>
            <a:endParaRPr lang="en-GB" sz="19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empathy and power sharing 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3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al, 2008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3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ctr">
              <a:buFont typeface="Wingdings" panose="05000000000000000000" pitchFamily="2" charset="2"/>
              <a:buChar char="Ø"/>
            </a:pP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Permission to ask questions 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3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al, 2008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);</a:t>
            </a:r>
            <a:endParaRPr lang="en-GB" sz="2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3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3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focuses on the present (Hanson and </a:t>
            </a:r>
            <a:r>
              <a:rPr lang="en-GB" sz="23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Gutheil</a:t>
            </a:r>
            <a:r>
              <a:rPr lang="en-GB" sz="2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2004).</a:t>
            </a:r>
            <a:endParaRPr lang="en-GB" sz="2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00752" y="1064526"/>
            <a:ext cx="10781732" cy="1754326"/>
          </a:xfrm>
          <a:prstGeom prst="rect">
            <a:avLst/>
          </a:prstGeom>
          <a:noFill/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vidence-based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time-limited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person-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centered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technique. Addresses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ambivalence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order to 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internal motivation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self-efficacy for 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individual’s to </a:t>
            </a:r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their behaviour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(Miller and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Rollnick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2012</a:t>
            </a: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51711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406315"/>
            <a:ext cx="10320615" cy="726450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600" dirty="0" smtClean="0">
                <a:latin typeface="Arial" panose="020B0604020202020204" pitchFamily="34" charset="0"/>
                <a:cs typeface="Arial" panose="020B0604020202020204" pitchFamily="34" charset="0"/>
              </a:rPr>
              <a:t>Principles of MI</a:t>
            </a:r>
            <a:endParaRPr lang="en-GB" sz="2800" b="1" i="0" spc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4197" y="1473959"/>
            <a:ext cx="10525331" cy="448371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Miller and </a:t>
            </a:r>
            <a:r>
              <a:rPr lang="en-GB" b="1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Rollnick</a:t>
            </a:r>
            <a:r>
              <a:rPr lang="en-GB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(2002): </a:t>
            </a:r>
          </a:p>
          <a:p>
            <a:pPr>
              <a:lnSpc>
                <a:spcPct val="150000"/>
              </a:lnSpc>
            </a:pP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open-ended questions;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Listens actively and reflects;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Uses positive affirmations to build self-efficacy;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talk (helps client move out of their ambivalence);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Summarises (shows the therapist is listening to the client and reinforces change talk).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36" t="44776" r="16368" b="8856"/>
          <a:stretch/>
        </p:blipFill>
        <p:spPr>
          <a:xfrm>
            <a:off x="7192369" y="1473959"/>
            <a:ext cx="3916909" cy="20744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192369" y="3548419"/>
            <a:ext cx="39169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4 - Animal Online Wallpaper (2018)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3424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4070" y="310781"/>
            <a:ext cx="10402503" cy="630916"/>
          </a:xfrm>
        </p:spPr>
        <p:txBody>
          <a:bodyPr>
            <a:noAutofit/>
          </a:bodyPr>
          <a:lstStyle/>
          <a:p>
            <a:pPr algn="ctr"/>
            <a:r>
              <a:rPr lang="en-GB" sz="2800" b="1" i="0" spc="300" dirty="0" smtClean="0">
                <a:latin typeface="Arial" panose="020B0604020202020204" pitchFamily="34" charset="0"/>
                <a:cs typeface="Arial" panose="020B0604020202020204" pitchFamily="34" charset="0"/>
              </a:rPr>
              <a:t>Motivational Interviewing Efficacy</a:t>
            </a:r>
            <a:endParaRPr lang="en-GB" sz="2800" b="1" i="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5138" y="1361709"/>
            <a:ext cx="10020364" cy="4766135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method for changing unhealthy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(Miller and </a:t>
            </a:r>
            <a:r>
              <a:rPr lang="en-GB" sz="18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Rollnick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approach to weight loss (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Hardcastle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2013; 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Lundah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Burke, 2009);</a:t>
            </a: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Individual’s motivation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fundamental for change to happen (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Petroliene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2016).</a:t>
            </a: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851" y="3689822"/>
            <a:ext cx="2928937" cy="21321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470850" y="5821940"/>
            <a:ext cx="29289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5 - Nelson (2017)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39544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1697" y="256190"/>
            <a:ext cx="10713274" cy="821983"/>
          </a:xfrm>
        </p:spPr>
        <p:txBody>
          <a:bodyPr>
            <a:normAutofit/>
          </a:bodyPr>
          <a:lstStyle/>
          <a:p>
            <a:pPr algn="ctr"/>
            <a:r>
              <a:rPr lang="en-GB" sz="3200" b="1" i="0" spc="300" dirty="0">
                <a:latin typeface="Arial" panose="020B0604020202020204" pitchFamily="34" charset="0"/>
                <a:cs typeface="Arial" panose="020B0604020202020204" pitchFamily="34" charset="0"/>
              </a:rPr>
              <a:t>Motivational Interviewing </a:t>
            </a:r>
            <a:r>
              <a:rPr lang="en-GB" sz="3200" b="1" i="0" spc="300" dirty="0" smtClean="0">
                <a:latin typeface="Arial" panose="020B0604020202020204" pitchFamily="34" charset="0"/>
                <a:cs typeface="Arial" panose="020B0604020202020204" pitchFamily="34" charset="0"/>
              </a:rPr>
              <a:t>inEfficacy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98094" y="1364775"/>
            <a:ext cx="10456877" cy="5079567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not be effective for all groups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(Barnes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18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Ivejaz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2015);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2008)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adaptation 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(race, ethnicity and socio-economic status)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2008);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children and /or individuals that are cognitively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impaired (</a:t>
            </a:r>
            <a:r>
              <a:rPr lang="en-GB" sz="18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2008);</a:t>
            </a:r>
          </a:p>
          <a:p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Depends on the type of eating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disorder (</a:t>
            </a:r>
            <a:r>
              <a:rPr lang="en-GB" sz="18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 al, 2008);</a:t>
            </a:r>
          </a:p>
          <a:p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Ineffective for group treatment due to therapeutic presence and client centred skills (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Lundah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Burke, 2009);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CBT as an alternative (</a:t>
            </a:r>
            <a:r>
              <a:rPr lang="en-GB" sz="18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Lundah</a:t>
            </a: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Burke, 2009);</a:t>
            </a:r>
          </a:p>
          <a:p>
            <a:endParaRPr lang="en-GB" sz="1800" i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spc="3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90691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460907"/>
            <a:ext cx="10047660" cy="862926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300" dirty="0" smtClean="0">
                <a:latin typeface="Arial" panose="020B0604020202020204" pitchFamily="34" charset="0"/>
                <a:cs typeface="Arial" panose="020B0604020202020204" pitchFamily="34" charset="0"/>
              </a:rPr>
              <a:t>How to improve MI’s efficacy</a:t>
            </a:r>
            <a:endParaRPr lang="en-GB" sz="2800" b="1" i="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1201003"/>
            <a:ext cx="10047660" cy="5036024"/>
          </a:xfrm>
        </p:spPr>
        <p:txBody>
          <a:bodyPr>
            <a:normAutofit fontScale="62500" lnSpcReduction="20000"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endParaRPr lang="en-GB" sz="26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6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9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Interventions tailored to individual’s needs  (values and other motivational constructs);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9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9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9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Efficacy depends on the issues and the comparison to  other approaches:</a:t>
            </a:r>
          </a:p>
          <a:p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Qualification of the individual delivering it;</a:t>
            </a:r>
          </a:p>
          <a:p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Number of sessions that are offered;</a:t>
            </a:r>
          </a:p>
          <a:p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Delivery method (face to face, online, phone).</a:t>
            </a:r>
          </a:p>
          <a:p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9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9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(Christie and Channon, 2013)</a:t>
            </a:r>
          </a:p>
          <a:p>
            <a:endParaRPr lang="en-GB" sz="2900" dirty="0"/>
          </a:p>
          <a:p>
            <a:r>
              <a:rPr lang="en-GB" sz="2900" dirty="0" smtClean="0"/>
              <a:t>	</a:t>
            </a:r>
            <a:endParaRPr lang="en-GB" sz="2900" dirty="0"/>
          </a:p>
        </p:txBody>
      </p:sp>
    </p:spTree>
    <p:extLst>
      <p:ext uri="{BB962C8B-B14F-4D97-AF65-F5344CB8AC3E}">
        <p14:creationId xmlns:p14="http://schemas.microsoft.com/office/powerpoint/2010/main" val="29093092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5485" y="556440"/>
            <a:ext cx="10252377" cy="562677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600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Development Reflection</a:t>
            </a:r>
            <a:endParaRPr lang="en-GB" sz="2800" b="1" i="0" spc="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34320" y="1528120"/>
            <a:ext cx="9774705" cy="4743026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Scenario – used Motivational Interviewing as a technique to motivate and empower the client; it worked as the client was motivated.</a:t>
            </a:r>
          </a:p>
          <a:p>
            <a:pPr algn="just">
              <a:lnSpc>
                <a:spcPct val="150000"/>
              </a:lnSpc>
            </a:pP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Volunteering – used Rogers’ core conditions, which were sufficient and enough to, perhaps, </a:t>
            </a: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a 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“therapeutic” relationship.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3017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3379" y="256189"/>
            <a:ext cx="10170490" cy="617268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600" dirty="0">
                <a:latin typeface="Arial" panose="020B0604020202020204" pitchFamily="34" charset="0"/>
                <a:cs typeface="Arial" panose="020B0604020202020204" pitchFamily="34" charset="0"/>
              </a:rPr>
              <a:t>Personal </a:t>
            </a:r>
            <a:r>
              <a:rPr lang="en-GB" sz="2800" b="1" i="0" spc="600" dirty="0" smtClean="0">
                <a:latin typeface="Arial" panose="020B0604020202020204" pitchFamily="34" charset="0"/>
                <a:cs typeface="Arial" panose="020B0604020202020204" pitchFamily="34" charset="0"/>
              </a:rPr>
              <a:t>Development Implications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9038" y="1201003"/>
            <a:ext cx="10170491" cy="4647492"/>
          </a:xfrm>
        </p:spPr>
        <p:txBody>
          <a:bodyPr/>
          <a:lstStyle/>
          <a:p>
            <a:r>
              <a:rPr lang="en-GB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Weaknesses: </a:t>
            </a:r>
          </a:p>
          <a:p>
            <a:endParaRPr lang="en-GB" b="1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sometimes is a barrier to effective communication;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Identifying feelings and emotions;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Paraphrasing and reflecting</a:t>
            </a:r>
            <a:endParaRPr lang="en-GB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Areas </a:t>
            </a:r>
            <a:r>
              <a:rPr lang="en-GB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improve: </a:t>
            </a:r>
          </a:p>
          <a:p>
            <a:endParaRPr lang="en-GB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ake time to think before talking;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 present (daily conversations)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2993" y="2533328"/>
            <a:ext cx="3880876" cy="302131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282993" y="5641768"/>
            <a:ext cx="38808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6 – </a:t>
            </a:r>
            <a:r>
              <a:rPr lang="en-GB" sz="12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Cadgile</a:t>
            </a:r>
            <a:r>
              <a:rPr lang="en-GB" sz="1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(No date)</a:t>
            </a:r>
            <a:endParaRPr lang="en-GB" sz="12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39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501850"/>
            <a:ext cx="9665523" cy="617267"/>
          </a:xfrm>
        </p:spPr>
        <p:txBody>
          <a:bodyPr>
            <a:normAutofit/>
          </a:bodyPr>
          <a:lstStyle/>
          <a:p>
            <a:pPr algn="ctr"/>
            <a:r>
              <a:rPr lang="en-GB" sz="2800" b="1" i="0" spc="300" dirty="0" smtClean="0">
                <a:latin typeface="Arial" panose="020B0604020202020204" pitchFamily="34" charset="0"/>
                <a:cs typeface="Arial" panose="020B0604020202020204" pitchFamily="34" charset="0"/>
              </a:rPr>
              <a:t>Recommendations and Implications </a:t>
            </a:r>
            <a:endParaRPr lang="en-GB" sz="2800" b="1" i="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0632" y="1282890"/>
            <a:ext cx="9665523" cy="4716217"/>
          </a:xfrm>
        </p:spPr>
        <p:txBody>
          <a:bodyPr>
            <a:normAutofit fontScale="92500"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use of counselling skills is fundamental to build relationships and trust in health and social care sector;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Perhaps, counselling skills should be taught from early age;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Awareness of ethical issues that may arise when counselling is not a person’s professional role;</a:t>
            </a:r>
          </a:p>
          <a:p>
            <a:pPr marL="285750" indent="-285750">
              <a:lnSpc>
                <a:spcPct val="160000"/>
              </a:lnSpc>
              <a:buFont typeface="Wingdings" panose="05000000000000000000" pitchFamily="2" charset="2"/>
              <a:buChar char="Ø"/>
            </a:pPr>
            <a:endParaRPr lang="en-GB" sz="18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of professional frameworks appropriately;</a:t>
            </a:r>
          </a:p>
          <a:p>
            <a:pPr marL="285750" indent="-285750">
              <a:lnSpc>
                <a:spcPct val="160000"/>
              </a:lnSpc>
              <a:buFont typeface="Wingdings" panose="05000000000000000000" pitchFamily="2" charset="2"/>
              <a:buChar char="Ø"/>
            </a:pPr>
            <a:endParaRPr lang="en-GB" sz="18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60000"/>
              </a:lnSpc>
              <a:buFont typeface="Wingdings" panose="05000000000000000000" pitchFamily="2" charset="2"/>
              <a:buChar char="Ø"/>
            </a:pPr>
            <a:r>
              <a:rPr lang="en-GB" sz="18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Supervision, self-care and CPD.</a:t>
            </a: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39904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0674" y="2781025"/>
            <a:ext cx="10088604" cy="1272360"/>
          </a:xfrm>
        </p:spPr>
        <p:txBody>
          <a:bodyPr/>
          <a:lstStyle/>
          <a:p>
            <a:pPr algn="ctr"/>
            <a:r>
              <a:rPr lang="en-GB" dirty="0" smtClean="0"/>
              <a:t> </a:t>
            </a:r>
            <a:r>
              <a:rPr lang="en-GB" i="0" spc="3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GB" i="0" spc="3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84596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651975"/>
            <a:ext cx="10266024" cy="644562"/>
          </a:xfrm>
        </p:spPr>
        <p:txBody>
          <a:bodyPr>
            <a:normAutofit/>
          </a:bodyPr>
          <a:lstStyle/>
          <a:p>
            <a:r>
              <a:rPr lang="en-GB" sz="1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14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1161143"/>
            <a:ext cx="9883886" cy="508000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210000"/>
              </a:lnSpc>
            </a:pP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BACP (2016) 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Ethical Framework for Good Practice in Counselling and Psychotherapy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https://www.bacp.co.uk/events-and-resources/ethics-and-standards/ethical-framework-for-the-counselling-professions</a:t>
            </a:r>
            <a:r>
              <a:rPr lang="en-GB" sz="14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28 February 2018</a:t>
            </a:r>
            <a:r>
              <a:rPr lang="en-GB" sz="14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210000"/>
              </a:lnSpc>
            </a:pPr>
            <a:endParaRPr lang="en-GB" sz="14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pPr marL="0" lvl="1" algn="l" eaLnBrk="0" fontAlgn="base" hangingPunct="0">
              <a:lnSpc>
                <a:spcPct val="21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1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Barnes, R. and Ivezaj, V. (2015) ‘A</a:t>
            </a:r>
            <a:r>
              <a:rPr lang="en-US" altLang="en-US" sz="14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systematic review of motivational interviewing for weight loss among adults </a:t>
            </a:r>
            <a:r>
              <a:rPr lang="en-US" altLang="en-US" sz="1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primary care’, </a:t>
            </a:r>
            <a:r>
              <a:rPr lang="en-US" altLang="en-US" sz="1400" i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Obesity </a:t>
            </a:r>
            <a:r>
              <a:rPr lang="en-US" altLang="en-US" sz="1400" i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</a:t>
            </a:r>
            <a:r>
              <a:rPr lang="en-US" altLang="en-US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US" altLang="en-US" sz="1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16, pp</a:t>
            </a:r>
            <a:r>
              <a:rPr lang="en-US" altLang="en-US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altLang="en-US" sz="1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304-318.</a:t>
            </a:r>
          </a:p>
          <a:p>
            <a:pPr>
              <a:lnSpc>
                <a:spcPct val="210000"/>
              </a:lnSpc>
            </a:pPr>
            <a:endParaRPr lang="en-GB" sz="14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10000"/>
              </a:lnSpc>
            </a:pP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Barwick, M., Bennett, L., Johnson, S., McGowan, J. and Moore, J. (</a:t>
            </a:r>
            <a:r>
              <a:rPr lang="en-GB" sz="14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2012) ‘Training 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mental health professionals in motivational interviewing: A systematic </a:t>
            </a:r>
            <a:r>
              <a:rPr lang="en-GB" sz="14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review’, 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and </a:t>
            </a:r>
            <a:r>
              <a:rPr lang="en-GB" sz="1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Youth 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Services Review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34(9), pp.1786-1795.</a:t>
            </a:r>
            <a:endParaRPr lang="en-GB" sz="14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10000"/>
              </a:lnSpc>
            </a:pPr>
            <a:endParaRPr lang="en-GB" sz="14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10000"/>
              </a:lnSpc>
            </a:pPr>
            <a:r>
              <a:rPr lang="en-GB" sz="14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Befort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4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Nollen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14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Ellerbeck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GB" sz="14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Sullivan,.K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GB" sz="14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Thomas,.L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and Ahluwalia, S. (2008) ‘Motivational interviewing fails to improve outcomes of a </a:t>
            </a:r>
            <a:r>
              <a:rPr lang="en-GB" sz="14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weight loss program for obese African American women: a pilot randomized </a:t>
            </a:r>
            <a:r>
              <a:rPr lang="en-GB" sz="14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trial’, </a:t>
            </a:r>
            <a:r>
              <a:rPr lang="en-GB" sz="1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14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Medicine, </a:t>
            </a:r>
            <a:r>
              <a:rPr lang="en-GB" sz="14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31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(5), pp. 367-77.</a:t>
            </a:r>
            <a:endParaRPr lang="en-GB" sz="14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10000"/>
              </a:lnSpc>
            </a:pPr>
            <a:endParaRPr lang="en-GB" sz="14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10000"/>
              </a:lnSpc>
            </a:pP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Christie, D. and Channon, S. (2013</a:t>
            </a:r>
            <a:r>
              <a:rPr lang="en-GB" sz="14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‘The 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for motivational interviewing to improve outcomes in the management of diabetes and obesity in paediatric and adult populations: a clinical review. </a:t>
            </a:r>
            <a:r>
              <a:rPr lang="en-GB" sz="1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Diabetes’, </a:t>
            </a:r>
            <a:r>
              <a:rPr lang="en-GB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Obesity and Metabolism</a:t>
            </a:r>
            <a:r>
              <a:rPr lang="en-GB" sz="14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16(5), pp.381-387.</a:t>
            </a:r>
          </a:p>
          <a:p>
            <a:pPr>
              <a:lnSpc>
                <a:spcPct val="210000"/>
              </a:lnSpc>
            </a:pPr>
            <a:endParaRPr lang="en-GB" sz="1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2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sz="1200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65123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2435" y="807643"/>
            <a:ext cx="10263253" cy="510219"/>
          </a:xfrm>
        </p:spPr>
        <p:txBody>
          <a:bodyPr>
            <a:normAutofit/>
          </a:bodyPr>
          <a:lstStyle/>
          <a:p>
            <a:r>
              <a:rPr lang="en-GB" sz="1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14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2435" y="1146630"/>
            <a:ext cx="10156841" cy="515257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Derksen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Olde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Hartman, T., van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Dijk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Plouvier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Bensing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 and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Lagro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-Janssen, A. (2017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‘Consequences of the presence and absence of empathy during consultations in primary care: A focus group study with patients’, 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Education and </a:t>
            </a:r>
            <a:r>
              <a:rPr lang="en-GB" sz="13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100 (5), pp.987-993. </a:t>
            </a:r>
            <a:endParaRPr lang="en-GB" sz="13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n-GB" sz="13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3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Fabris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Coscia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Bertino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E.,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Prete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Occhi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L., Giuliani, F. and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Quadrino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(2009) ‘Counselling in Neonatal Intensive Care Unit (NICU</a:t>
            </a: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)’, 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Human Development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85 (10), pp.S47-S48</a:t>
            </a: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200000"/>
              </a:lnSpc>
            </a:pPr>
            <a:endParaRPr lang="en-GB" sz="13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1- </a:t>
            </a:r>
            <a:r>
              <a:rPr lang="en-GB" sz="13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Horrocks</a:t>
            </a: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(2012) </a:t>
            </a:r>
            <a:r>
              <a:rPr lang="en-GB" sz="13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Reflections.</a:t>
            </a: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https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samhorrockscounselling.co.uk/ (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11 May 2018).</a:t>
            </a:r>
          </a:p>
          <a:p>
            <a:pPr>
              <a:lnSpc>
                <a:spcPct val="200000"/>
              </a:lnSpc>
            </a:pP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200000"/>
              </a:lnSpc>
            </a:pP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2 - </a:t>
            </a: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Colegio Oficial de Trabajo Social de 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Madrid (2013) </a:t>
            </a:r>
            <a:r>
              <a:rPr lang="es-ES" sz="13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Recuerda</a:t>
            </a:r>
            <a:r>
              <a:rPr lang="es-ES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Lunes 29 de abril en el Colegio: </a:t>
            </a:r>
            <a:r>
              <a:rPr lang="es-ES" sz="13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“Espacio de encuentro para el trabajo social”: Re-conociendo al 15M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http://www.comtrabajosocial.com/noticia/2013/489/brecuerdab-lunes-29-de-abril-en-el-colegio-nuevo-espacio-de-encuentro-para-el-trabajo-social-re-conociendo-al-15m-#.WvYeVExFwcA 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</a:t>
            </a: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 May 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2018</a:t>
            </a: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200000"/>
              </a:lnSpc>
            </a:pPr>
            <a:endParaRPr lang="es-ES" sz="1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3 – </a:t>
            </a:r>
            <a:r>
              <a:rPr lang="es-ES" sz="13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Dreams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Time (</a:t>
            </a: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date) 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people assemble tow piece of a </a:t>
            </a:r>
            <a:r>
              <a:rPr lang="en-GB" sz="13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puzzle</a:t>
            </a: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</a:t>
            </a: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www.dreamstime.com/stock-illustration-two-people-assemble-tow-piece-puzzle-d-render-image44487475 (Accessed</a:t>
            </a: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11 May 2018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s-ES" sz="1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s-ES" sz="13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s-ES" sz="1200" i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63257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2436" y="781456"/>
            <a:ext cx="7034362" cy="292842"/>
          </a:xfrm>
        </p:spPr>
        <p:txBody>
          <a:bodyPr>
            <a:normAutofit/>
          </a:bodyPr>
          <a:lstStyle/>
          <a:p>
            <a:r>
              <a:rPr lang="en-GB" sz="1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14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82436" y="1074298"/>
            <a:ext cx="9913384" cy="522490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4 - Animal Online Wallpaper (2018) 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Gold Fishes Wallpaper </a:t>
            </a:r>
            <a:r>
              <a:rPr lang="en-GB" sz="13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Hd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Gold Fish Jumping To Another Tank Digital Art Pictures. 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http://animalonline.info/gold-fishes-wallpaper-hd/gold-fishes-wallpaper-hd-gold-fish-jumping-to-another-tank-digital-art-pictures/</a:t>
            </a:r>
          </a:p>
          <a:p>
            <a:pPr>
              <a:lnSpc>
                <a:spcPct val="200000"/>
              </a:lnSpc>
            </a:pP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11 May 2018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200000"/>
              </a:lnSpc>
            </a:pPr>
            <a:endParaRPr lang="es-ES" sz="1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</a:t>
            </a: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 – Nelson, L. (2017) Medium - 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Motivational Interviewing techniques as a coach to manage resistance and resolve conflict </a:t>
            </a: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positively. 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https://medium.com/@RLeviNelson/using-motivational-interviewing-techniques-as-a-coach-to-manage-resistance-and-resolve-conflict-f9931c16c0fa</a:t>
            </a:r>
            <a:r>
              <a:rPr lang="en-GB" sz="1300" b="1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Accessed: 11 May 2018).</a:t>
            </a:r>
          </a:p>
          <a:p>
            <a:pPr>
              <a:lnSpc>
                <a:spcPct val="150000"/>
              </a:lnSpc>
            </a:pPr>
            <a:endParaRPr lang="en-GB" sz="13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6 -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Cadgile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Continuous Improvement Process. http://cadgile.com.au/the-continuous-improvement-process/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s-ES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Accessed: 11 May 2018</a:t>
            </a:r>
            <a:r>
              <a:rPr lang="es-ES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150000"/>
              </a:lnSpc>
            </a:pPr>
            <a:endParaRPr lang="es-ES" sz="1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3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Gremigni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Casu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G. and Sommaruga, M. (2016) ‘Dealing with patients in healthcare: A self-assessment tool.’, 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 Education and </a:t>
            </a:r>
            <a:r>
              <a:rPr lang="en-GB" sz="130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99 (6), </a:t>
            </a: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pp.1046-1053.</a:t>
            </a:r>
          </a:p>
          <a:p>
            <a:pPr>
              <a:lnSpc>
                <a:spcPct val="150000"/>
              </a:lnSpc>
            </a:pPr>
            <a:endParaRPr lang="en-GB" sz="1300" i="0" u="sng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Hetherington, A. (2001) The use of counselling in emergency services. https://www.mheducation.co.uk/openup/chapters/0335200605.pdf (Accessed: 24 February 2018).</a:t>
            </a:r>
          </a:p>
          <a:p>
            <a:pPr>
              <a:lnSpc>
                <a:spcPct val="150000"/>
              </a:lnSpc>
            </a:pPr>
            <a:endParaRPr lang="en-GB" sz="12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n-GB" sz="12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n-GB" sz="12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n-GB" sz="12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200000"/>
              </a:lnSpc>
            </a:pPr>
            <a:endParaRPr lang="en-GB" sz="12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5846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7354" y="965341"/>
            <a:ext cx="10014156" cy="488935"/>
          </a:xfrm>
        </p:spPr>
        <p:txBody>
          <a:bodyPr>
            <a:normAutofit/>
          </a:bodyPr>
          <a:lstStyle/>
          <a:p>
            <a:r>
              <a:rPr lang="en-GB" sz="1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14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47355" y="1209809"/>
            <a:ext cx="10014155" cy="5073443"/>
          </a:xfrm>
        </p:spPr>
        <p:txBody>
          <a:bodyPr>
            <a:normAutofit fontScale="92500"/>
          </a:bodyPr>
          <a:lstStyle/>
          <a:p>
            <a:pPr>
              <a:lnSpc>
                <a:spcPct val="220000"/>
              </a:lnSpc>
            </a:pPr>
            <a:r>
              <a:rPr lang="en-GB" sz="1200" i="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Lundah</a:t>
            </a:r>
            <a:r>
              <a:rPr lang="en-GB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 and Burke, B. (2009) ‘The effectiveness and applicability of motivational interviewing: a practice-friendly review of four meta-analyses’, </a:t>
            </a:r>
            <a:r>
              <a:rPr lang="en-GB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Clinical Psychology</a:t>
            </a:r>
            <a:r>
              <a:rPr lang="en-GB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65(11), pp.1232-1245.</a:t>
            </a:r>
          </a:p>
          <a:p>
            <a:pPr>
              <a:lnSpc>
                <a:spcPct val="30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Malan, Z., Mash, R. and Everett-Murphy, K. (2015) ‘Qualitative evaluate </a:t>
            </a: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primary care providers experiences of a training programme to offer brief behaviour change counselling on risk factors for non-communicable diseases in South Africa.’, 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BMC Family Practice,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16. </a:t>
            </a:r>
          </a:p>
          <a:p>
            <a:pPr>
              <a:lnSpc>
                <a:spcPct val="300000"/>
              </a:lnSpc>
            </a:pP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McLeod, J., (2007) 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Skill. 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Maidenhead: Open University Press</a:t>
            </a: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300000"/>
              </a:lnSpc>
            </a:pP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McLeod, J. and McLeod, J. (2011) 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Counselling skills: a practical guide for Counsellors and helping professionals.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Maidenhead, Berkshire: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McGrawHill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/Open University Press. </a:t>
            </a:r>
          </a:p>
          <a:p>
            <a:pPr>
              <a:lnSpc>
                <a:spcPct val="300000"/>
              </a:lnSpc>
            </a:pP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Midwinter, R., Dickson, J. (2015) 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Embedding Counselling and Communication Skills. 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East Sussex: Routledge</a:t>
            </a:r>
            <a:r>
              <a:rPr lang="en-GB" sz="13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3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300000"/>
              </a:lnSpc>
            </a:pP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Miller, W. R., &amp; </a:t>
            </a:r>
            <a:r>
              <a:rPr lang="en-GB" sz="13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Rollnick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 (2002). </a:t>
            </a:r>
            <a:r>
              <a:rPr lang="en-GB" sz="13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Motivational interviewing – preparing people for change. </a:t>
            </a:r>
            <a:r>
              <a:rPr lang="en-GB" sz="13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York: Guilford Press. </a:t>
            </a:r>
          </a:p>
          <a:p>
            <a:pPr>
              <a:lnSpc>
                <a:spcPct val="300000"/>
              </a:lnSpc>
            </a:pPr>
            <a:endParaRPr lang="en-GB" sz="13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6357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4" y="878442"/>
            <a:ext cx="10141062" cy="442620"/>
          </a:xfrm>
        </p:spPr>
        <p:txBody>
          <a:bodyPr>
            <a:normAutofit/>
          </a:bodyPr>
          <a:lstStyle/>
          <a:p>
            <a:r>
              <a:rPr lang="en-GB" sz="1400" b="1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 sz="1400" b="1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1321062"/>
            <a:ext cx="10355374" cy="497767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Miller</a:t>
            </a:r>
            <a:r>
              <a:rPr lang="en-GB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</a:t>
            </a:r>
            <a:r>
              <a:rPr lang="en-GB" sz="12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Rollnick</a:t>
            </a:r>
            <a:r>
              <a:rPr lang="en-GB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 (2012) </a:t>
            </a:r>
            <a:r>
              <a:rPr lang="en-GB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Motivational Interviewing: Helping People Change, </a:t>
            </a:r>
            <a:r>
              <a:rPr lang="en-GB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200" i="0" baseline="300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Ed. Guilford press, New York, NY.</a:t>
            </a:r>
          </a:p>
          <a:p>
            <a:pPr>
              <a:lnSpc>
                <a:spcPct val="150000"/>
              </a:lnSpc>
            </a:pPr>
            <a:endParaRPr lang="it-IT" sz="1200" i="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it-IT" sz="12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Petroliene</a:t>
            </a:r>
            <a:r>
              <a:rPr lang="it-IT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Sinkariova, L., Karpovaite, D., Zajanckauskaite-Staskeviciene, L., Misiuniene,J. and Alciauskaite, L. </a:t>
            </a:r>
            <a:r>
              <a:rPr lang="en-GB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(2016) ‘The Impact Of Psychological Characteristics On The Effectiveness Of Motivational Interviewing Based Psychological </a:t>
            </a:r>
            <a:r>
              <a:rPr lang="en-GB" sz="1200" i="0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Counseling</a:t>
            </a:r>
            <a:r>
              <a:rPr lang="en-GB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GB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European Scientific Journal</a:t>
            </a:r>
            <a:r>
              <a:rPr lang="en-GB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12(15</a:t>
            </a:r>
            <a:r>
              <a:rPr lang="en-GB" sz="1200" i="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150000"/>
              </a:lnSpc>
            </a:pPr>
            <a:endParaRPr lang="en-GB" sz="1200" i="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Rogers, C. (1961) </a:t>
            </a:r>
            <a:r>
              <a:rPr lang="en-GB" sz="1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becoming a Person:  A Therapist’s View of Psychotherapy</a:t>
            </a:r>
            <a:r>
              <a:rPr lang="en-GB" sz="1200" i="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Constable and Company.</a:t>
            </a:r>
          </a:p>
          <a:p>
            <a:endParaRPr lang="en-GB" sz="1200" i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34000"/>
      </p:ext>
    </p:extLst>
  </p:cSld>
  <p:clrMapOvr>
    <a:masterClrMapping/>
  </p:clrMapOvr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Headlines">
      <a:majorFont>
        <a:latin typeface="Century Schoolbook" panose="020406040505050203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flec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40000"/>
                <a:lumMod val="105000"/>
              </a:schemeClr>
            </a:gs>
            <a:gs pos="41000">
              <a:schemeClr val="phClr">
                <a:tint val="57000"/>
                <a:satMod val="160000"/>
                <a:lumMod val="99000"/>
              </a:schemeClr>
            </a:gs>
            <a:gs pos="100000">
              <a:schemeClr val="phClr">
                <a:tint val="80000"/>
                <a:satMod val="18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15000"/>
                <a:lumMod val="114000"/>
              </a:schemeClr>
            </a:gs>
            <a:gs pos="60000">
              <a:schemeClr val="phClr">
                <a:tint val="100000"/>
                <a:shade val="96000"/>
                <a:satMod val="100000"/>
                <a:lumMod val="108000"/>
              </a:schemeClr>
            </a:gs>
            <a:gs pos="100000">
              <a:schemeClr val="phClr">
                <a:shade val="91000"/>
                <a:sat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50800" dist="31750" dir="5400000" sy="98000" rotWithShape="0">
              <a:srgbClr val="000000">
                <a:alpha val="4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4800000"/>
            </a:lightRig>
          </a:scene3d>
          <a:sp3d prstMaterial="matte">
            <a:bevelT w="25400" h="44450"/>
          </a:sp3d>
        </a:effectStyle>
        <a:effectStyle>
          <a:effectLst>
            <a:reflection blurRad="25400" stA="32000" endPos="28000" dist="8889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ECD25A4C-D97E-4C12-84B1-63580BFFAE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TM10001103[[fn=Headlines]]</Template>
  <TotalTime>11019</TotalTime>
  <Words>1475</Words>
  <Application>Microsoft Office PowerPoint</Application>
  <PresentationFormat>Widescreen</PresentationFormat>
  <Paragraphs>253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Century Schoolbook</vt:lpstr>
      <vt:lpstr>Corbel</vt:lpstr>
      <vt:lpstr>Wingdings</vt:lpstr>
      <vt:lpstr>Headlines</vt:lpstr>
      <vt:lpstr>Faculty of Education and Communities The School of Social Justice and Inclusion BA Counselling Skill and Interdisciplinary Studies BA Counselling Studies and Psychology  Level 5  EMBEDDED COUNSELLING PRACTICES M5X00962  Module Leader: Andrea Williams  Assessment Component: Three   Reflect on your own use of embedded counselling skills within the module; include implications and recommendations for the use of embedded counselling practices within the health and social care sector   Susana Matos P151441</vt:lpstr>
      <vt:lpstr> Counselling</vt:lpstr>
      <vt:lpstr>Positives of embedded counselling</vt:lpstr>
      <vt:lpstr>Transferable Counselling Skills</vt:lpstr>
      <vt:lpstr>The use of embedded counselling skills</vt:lpstr>
      <vt:lpstr>counselling approaches</vt:lpstr>
      <vt:lpstr>Motivational Interviewing</vt:lpstr>
      <vt:lpstr>Principles of MI</vt:lpstr>
      <vt:lpstr>Motivational Interviewing Efficacy</vt:lpstr>
      <vt:lpstr>Motivational Interviewing inEfficacy</vt:lpstr>
      <vt:lpstr>How to improve MI’s efficacy</vt:lpstr>
      <vt:lpstr>Personal Development Reflection</vt:lpstr>
      <vt:lpstr>Personal Development Implications</vt:lpstr>
      <vt:lpstr>Recommendations and Implications </vt:lpstr>
      <vt:lpstr> Any Questions?</vt:lpstr>
      <vt:lpstr>Reference List</vt:lpstr>
      <vt:lpstr>Reference List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Susana DaCunhaMatos (P151441)</dc:creator>
  <cp:lastModifiedBy>Susana DaCunhaMatos (P151441)</cp:lastModifiedBy>
  <cp:revision>163</cp:revision>
  <dcterms:created xsi:type="dcterms:W3CDTF">2018-05-03T19:48:01Z</dcterms:created>
  <dcterms:modified xsi:type="dcterms:W3CDTF">2018-05-15T19:56:01Z</dcterms:modified>
</cp:coreProperties>
</file>