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Lst>
  <p:notesMasterIdLst>
    <p:notesMasterId r:id="rId25"/>
  </p:notes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025AD4-0EF7-4A93-B8B0-FED000692566}"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9C8113-6EFB-44C6-A6C4-2788DAC85659}" type="slidenum">
              <a:rPr lang="en-GB" smtClean="0"/>
              <a:t>‹#›</a:t>
            </a:fld>
            <a:endParaRPr lang="en-GB"/>
          </a:p>
        </p:txBody>
      </p:sp>
    </p:spTree>
    <p:extLst>
      <p:ext uri="{BB962C8B-B14F-4D97-AF65-F5344CB8AC3E}">
        <p14:creationId xmlns:p14="http://schemas.microsoft.com/office/powerpoint/2010/main" val="2977738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C902F42-7857-4846-B493-A7000E895A8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eaLnBrk="1" hangingPunct="1"/>
            <a:r>
              <a:rPr lang="en-GB" altLang="en-US" b="1" smtClean="0">
                <a:latin typeface="Arial" panose="020B0604020202020204" pitchFamily="34" charset="0"/>
              </a:rPr>
              <a:t>Strategic information security</a:t>
            </a:r>
          </a:p>
          <a:p>
            <a:pPr eaLnBrk="1" hangingPunct="1"/>
            <a:r>
              <a:rPr lang="en-GB" altLang="en-US" smtClean="0">
                <a:latin typeface="Arial" panose="020B0604020202020204" pitchFamily="34" charset="0"/>
              </a:rPr>
              <a:t> </a:t>
            </a:r>
            <a:r>
              <a:rPr lang="en-GB" altLang="en-US" u="sng" smtClean="0">
                <a:latin typeface="Arial" panose="020B0604020202020204" pitchFamily="34" charset="0"/>
              </a:rPr>
              <a:t>By John Wylder</a:t>
            </a:r>
            <a:r>
              <a:rPr lang="en-GB" altLang="en-US" smtClean="0">
                <a:latin typeface="Arial" panose="020B0604020202020204" pitchFamily="34" charset="0"/>
              </a:rPr>
              <a:t> </a:t>
            </a:r>
          </a:p>
          <a:p>
            <a:pPr eaLnBrk="1" hangingPunct="1">
              <a:lnSpc>
                <a:spcPct val="115000"/>
              </a:lnSpc>
            </a:pPr>
            <a:r>
              <a:rPr lang="en-GB" altLang="en-US" smtClean="0">
                <a:latin typeface="Cambria" panose="02040503050406030204" pitchFamily="18" charset="0"/>
              </a:rPr>
              <a:t>The new emphasis on physical security resulting from the terrorist threat has forced many information security professionals to struggle to maintain their organization's focus on protecting information assets. In order to command attention, they need to emphasize the broader role of information security in the strategy of their companies. Until now, however, most books about strategy and planning have focused on the production side of the business, rather than operations. Strategic Information Security integrates the importance of sound security policy with the strategic goals of an organization. It provides IT professionals and management with insight into the issues surrounding the goals of protecting valuable information assets. This text reiterates that an effective information security program relies on more than policies or hardware and software, instead it hinges on having a mindset that security is a core part of the business and not just an afterthought. Armed with the content contained in this book, security specialists can redirect the discussion of security towards the terms and concepts that management understands. This increases the likelihood of obtaining the funding and managerial support that is needed to build and maintain airtight security programs.</a:t>
            </a:r>
          </a:p>
        </p:txBody>
      </p:sp>
    </p:spTree>
    <p:extLst>
      <p:ext uri="{BB962C8B-B14F-4D97-AF65-F5344CB8AC3E}">
        <p14:creationId xmlns:p14="http://schemas.microsoft.com/office/powerpoint/2010/main" val="3187998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C99764E-7C60-494E-ABFA-629F8E4AE4C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rPr>
              <a:t>Ross Anderson wrote:</a:t>
            </a:r>
          </a:p>
          <a:p>
            <a:pPr eaLnBrk="1" hangingPunct="1"/>
            <a:endParaRPr lang="en-GB" altLang="en-US" smtClean="0">
              <a:latin typeface="Arial" panose="020B0604020202020204" pitchFamily="34" charset="0"/>
            </a:endParaRPr>
          </a:p>
          <a:p>
            <a:pPr eaLnBrk="1" hangingPunct="1"/>
            <a:r>
              <a:rPr lang="en-US" altLang="en-US" smtClean="0">
                <a:latin typeface="Arial" panose="020B0604020202020204" pitchFamily="34" charset="0"/>
              </a:rPr>
              <a:t>Do we spend enough on keeping `hackers' out of our computer systems? Do we not spend enough? Or do we spend too much? For that matter, do we spend too little on the police and the army, or too much? And do we spend our security budgets on the right things? </a:t>
            </a:r>
          </a:p>
          <a:p>
            <a:pPr eaLnBrk="1" hangingPunct="1"/>
            <a:endParaRPr lang="en-US" altLang="en-US" smtClean="0">
              <a:latin typeface="Arial" panose="020B0604020202020204" pitchFamily="34" charset="0"/>
            </a:endParaRPr>
          </a:p>
          <a:p>
            <a:pPr eaLnBrk="1" hangingPunct="1"/>
            <a:r>
              <a:rPr lang="en-US" altLang="en-US" smtClean="0">
                <a:latin typeface="Arial" panose="020B0604020202020204" pitchFamily="34" charset="0"/>
              </a:rPr>
              <a:t>The economics of security is a hot and rapidly growing field of research. More and more people are coming to realise that security failures are often due to perverse incentives rather than to the lack of suitable technical protection mechanisms. (Indeed, the former often explain the latter.) While much recent research has been on `cyberspace' security issues - from hacking through fraud to copyright policy - it is expanding to throw light on `everyday' security issues at one end, and to provide new insights and new problems for `normal' computer scientists and economists at the other. In the commercial world, as in the world of diplomacy, there can be complex linkages between security arguments and economic ends.</a:t>
            </a:r>
            <a:endParaRPr lang="en-GB" altLang="en-US" smtClean="0">
              <a:latin typeface="Arial" panose="020B0604020202020204" pitchFamily="34" charset="0"/>
            </a:endParaRPr>
          </a:p>
        </p:txBody>
      </p:sp>
    </p:spTree>
    <p:extLst>
      <p:ext uri="{BB962C8B-B14F-4D97-AF65-F5344CB8AC3E}">
        <p14:creationId xmlns:p14="http://schemas.microsoft.com/office/powerpoint/2010/main" val="2234124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51881A2-178F-462E-A0EE-1DE08E3405C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pPr eaLnBrk="1" hangingPunct="1"/>
            <a:r>
              <a:rPr lang="en-GB" altLang="en-US" smtClean="0">
                <a:latin typeface="Cambria" panose="02040503050406030204" pitchFamily="18" charset="0"/>
              </a:rPr>
              <a:t>Google’s  definitions of </a:t>
            </a:r>
            <a:r>
              <a:rPr lang="en-GB" altLang="en-US" b="1" smtClean="0">
                <a:latin typeface="Cambria" panose="02040503050406030204" pitchFamily="18" charset="0"/>
              </a:rPr>
              <a:t>Information security</a:t>
            </a:r>
            <a:r>
              <a:rPr lang="en-GB" altLang="en-US" smtClean="0">
                <a:latin typeface="Cambria" panose="02040503050406030204" pitchFamily="18" charset="0"/>
              </a:rPr>
              <a:t> on the web are available at: </a:t>
            </a:r>
          </a:p>
          <a:p>
            <a:pPr eaLnBrk="1" hangingPunct="1"/>
            <a:r>
              <a:rPr lang="en-GB" altLang="en-US" smtClean="0">
                <a:latin typeface="Cambria" panose="02040503050406030204" pitchFamily="18" charset="0"/>
              </a:rPr>
              <a:t>http://www.google.co.uk/search?hl=en&amp;rlz=1T4GGLF_enGB213GB215&amp;pwst=1&amp;defl=en&amp;q=define:Information+security&amp;sa=X&amp;oi=glossary_definition&amp;ct=title</a:t>
            </a:r>
          </a:p>
          <a:p>
            <a:pPr eaLnBrk="1" hangingPunct="1"/>
            <a:endParaRPr lang="en-GB" altLang="en-US" smtClean="0">
              <a:latin typeface="Cambria" panose="02040503050406030204" pitchFamily="18" charset="0"/>
            </a:endParaRPr>
          </a:p>
          <a:p>
            <a:pPr eaLnBrk="1" hangingPunct="1"/>
            <a:r>
              <a:rPr lang="en-GB" altLang="en-US" smtClean="0">
                <a:latin typeface="Cambria" panose="02040503050406030204" pitchFamily="18" charset="0"/>
              </a:rPr>
              <a:t>Information Classification - What does "Confidential" mean?</a:t>
            </a:r>
          </a:p>
          <a:p>
            <a:pPr eaLnBrk="1" hangingPunct="1"/>
            <a:r>
              <a:rPr lang="en-GB" altLang="en-US" smtClean="0">
                <a:latin typeface="Cambria" panose="02040503050406030204" pitchFamily="18" charset="0"/>
              </a:rPr>
              <a:t>An important aspect of protecting critical electronic information is knowing what information needs to be protected, what doesn't, and who are the authorized recipients. Countless organizations stamp "Confidential" at the bottom of their documents. What does that mean? Everyone inside the organization can access it, but nobody outside? Or is it only full time employees inside the organization? Or is it anyone internally plus anyone externally that has some sort of non-disclosure agreement (NDA) in place? If there isn't a widely understood definition in place internally and externally - sensitive information is no doubt going places it shouldn't be.</a:t>
            </a:r>
          </a:p>
        </p:txBody>
      </p:sp>
    </p:spTree>
    <p:extLst>
      <p:ext uri="{BB962C8B-B14F-4D97-AF65-F5344CB8AC3E}">
        <p14:creationId xmlns:p14="http://schemas.microsoft.com/office/powerpoint/2010/main" val="225097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7D51BC-8E00-4988-9B3B-71CE1A06A745}"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717216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7D51BC-8E00-4988-9B3B-71CE1A06A745}"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322351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7D51BC-8E00-4988-9B3B-71CE1A06A745}"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3903261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7D51BC-8E00-4988-9B3B-71CE1A06A745}"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3237354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7D51BC-8E00-4988-9B3B-71CE1A06A745}"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1855340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7D51BC-8E00-4988-9B3B-71CE1A06A745}"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2826334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7D51BC-8E00-4988-9B3B-71CE1A06A745}"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3661592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47D51BC-8E00-4988-9B3B-71CE1A06A745}"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1957444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47D51BC-8E00-4988-9B3B-71CE1A06A745}"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61318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7D51BC-8E00-4988-9B3B-71CE1A06A745}"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22440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7D51BC-8E00-4988-9B3B-71CE1A06A745}"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23F88-9B33-495E-91AD-D62B08EBBB44}" type="slidenum">
              <a:rPr lang="en-GB" smtClean="0"/>
              <a:t>‹#›</a:t>
            </a:fld>
            <a:endParaRPr lang="en-GB"/>
          </a:p>
        </p:txBody>
      </p:sp>
    </p:spTree>
    <p:extLst>
      <p:ext uri="{BB962C8B-B14F-4D97-AF65-F5344CB8AC3E}">
        <p14:creationId xmlns:p14="http://schemas.microsoft.com/office/powerpoint/2010/main" val="356267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78232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grpSp>
      <p:grpSp>
        <p:nvGrpSpPr>
          <p:cNvPr id="7" name="Group 5"/>
          <p:cNvGrpSpPr>
            <a:grpSpLocks/>
          </p:cNvGrpSpPr>
          <p:nvPr/>
        </p:nvGrpSpPr>
        <p:grpSpPr bwMode="auto">
          <a:xfrm>
            <a:off x="4842933" y="4889500"/>
            <a:ext cx="65024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9"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sp>
        <p:nvSpPr>
          <p:cNvPr id="5128" name="Rectangle 8"/>
          <p:cNvSpPr>
            <a:spLocks noGrp="1" noChangeArrowheads="1"/>
          </p:cNvSpPr>
          <p:nvPr>
            <p:ph type="subTitle" idx="1"/>
          </p:nvPr>
        </p:nvSpPr>
        <p:spPr>
          <a:xfrm>
            <a:off x="6231467" y="2927350"/>
            <a:ext cx="5350933" cy="1822450"/>
          </a:xfrm>
        </p:spPr>
        <p:txBody>
          <a:bodyPr anchor="b"/>
          <a:lstStyle>
            <a:lvl1pPr marL="0" indent="0">
              <a:buFont typeface="Wingdings" pitchFamily="2" charset="2"/>
              <a:buNone/>
              <a:defRPr>
                <a:solidFill>
                  <a:schemeClr val="tx2"/>
                </a:solidFill>
              </a:defRPr>
            </a:lvl1pPr>
          </a:lstStyle>
          <a:p>
            <a:pPr lvl="0"/>
            <a:r>
              <a:rPr lang="en-GB" altLang="en-US" noProof="0" smtClean="0"/>
              <a:t>Click to edit Master subtitle style</a:t>
            </a:r>
          </a:p>
        </p:txBody>
      </p:sp>
      <p:sp>
        <p:nvSpPr>
          <p:cNvPr id="5132"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GB" altLang="en-US" noProof="0" smtClean="0"/>
              <a:t>Click to edit Master title style</a:t>
            </a:r>
          </a:p>
        </p:txBody>
      </p:sp>
      <p:sp>
        <p:nvSpPr>
          <p:cNvPr id="10" name="Date Placeholder 9"/>
          <p:cNvSpPr>
            <a:spLocks noGrp="1" noChangeArrowheads="1"/>
          </p:cNvSpPr>
          <p:nvPr>
            <p:ph type="dt" sz="quarter" idx="10"/>
          </p:nvPr>
        </p:nvSpPr>
        <p:spPr/>
        <p:txBody>
          <a:bodyPr/>
          <a:lstStyle>
            <a:lvl1pPr>
              <a:defRPr smtClean="0">
                <a:solidFill>
                  <a:schemeClr val="bg1"/>
                </a:solidFill>
              </a:defRPr>
            </a:lvl1pPr>
          </a:lstStyle>
          <a:p>
            <a:pPr fontAlgn="base">
              <a:spcBef>
                <a:spcPct val="0"/>
              </a:spcBef>
              <a:spcAft>
                <a:spcPct val="0"/>
              </a:spcAft>
              <a:defRPr/>
            </a:pPr>
            <a:endParaRPr lang="en-GB" altLang="en-US">
              <a:solidFill>
                <a:srgbClr val="FFFFFF"/>
              </a:solidFill>
            </a:endParaRPr>
          </a:p>
        </p:txBody>
      </p:sp>
      <p:sp>
        <p:nvSpPr>
          <p:cNvPr id="11" name="Footer Placeholder 10"/>
          <p:cNvSpPr>
            <a:spLocks noGrp="1" noChangeArrowheads="1"/>
          </p:cNvSpPr>
          <p:nvPr>
            <p:ph type="ftr" sz="quarter" idx="11"/>
          </p:nvPr>
        </p:nvSpPr>
        <p:spPr/>
        <p:txBody>
          <a:bodyPr/>
          <a:lstStyle>
            <a:lvl1pPr algn="r">
              <a:defRPr smtClean="0"/>
            </a:lvl1pPr>
          </a:lstStyle>
          <a:p>
            <a:pPr fontAlgn="base">
              <a:spcBef>
                <a:spcPct val="0"/>
              </a:spcBef>
              <a:spcAft>
                <a:spcPct val="0"/>
              </a:spcAft>
              <a:defRPr/>
            </a:pPr>
            <a:endParaRPr lang="en-GB" altLang="en-US">
              <a:solidFill>
                <a:srgbClr val="003366"/>
              </a:solidFill>
            </a:endParaRPr>
          </a:p>
        </p:txBody>
      </p:sp>
      <p:sp>
        <p:nvSpPr>
          <p:cNvPr id="12" name="Slide Number Placeholder 11"/>
          <p:cNvSpPr>
            <a:spLocks noGrp="1" noChangeArrowheads="1"/>
          </p:cNvSpPr>
          <p:nvPr>
            <p:ph type="sldNum" sz="quarter" idx="12"/>
          </p:nvPr>
        </p:nvSpPr>
        <p:spPr>
          <a:xfrm>
            <a:off x="101601" y="6248400"/>
            <a:ext cx="783167" cy="488950"/>
          </a:xfrm>
        </p:spPr>
        <p:txBody>
          <a:bodyPr anchorCtr="0"/>
          <a:lstStyle>
            <a:lvl1pPr>
              <a:defRPr/>
            </a:lvl1pPr>
          </a:lstStyle>
          <a:p>
            <a:pPr fontAlgn="base">
              <a:spcBef>
                <a:spcPct val="0"/>
              </a:spcBef>
              <a:spcAft>
                <a:spcPct val="0"/>
              </a:spcAft>
            </a:pPr>
            <a:fld id="{C4E5F86E-46E8-4581-8F2A-EC4CBCF5D2C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40726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B3392D70-5627-4ECE-863E-824FAEFDFEC2}"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369061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F64A0F-3EA8-4595-A0CB-1C1A589C7354}"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533730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347884" y="2362201"/>
            <a:ext cx="502708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EEDB605-843D-48F7-B010-FF8064C18F27}"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53465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9"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796B0D-9D6C-4638-9485-4A6BE00341EE}"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955979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E550B6B9-0021-4CD0-8B22-2F69877A66C6}"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333417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3"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341E08A0-EA99-4BAB-AC56-E0265039B72C}"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6389870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8D1ACEA4-6F37-4B7E-A826-61DDC2DAB5EA}"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0403610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254C602A-CF4B-45BC-BC09-F0ED27FD15F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8559738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1C726C9-BC23-49BD-83FF-96BB2E7E04C9}"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6178176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90653C08-A01D-49EB-A944-CF338A47AB35}"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1470292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016000" y="762000"/>
            <a:ext cx="10566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347884" y="2362200"/>
            <a:ext cx="5027083" cy="17859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347884" y="4300539"/>
            <a:ext cx="5027083" cy="17859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D107BAC0-5F32-41BA-BFDF-49B053F6D3AD}"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9215277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78232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grpSp>
      <p:grpSp>
        <p:nvGrpSpPr>
          <p:cNvPr id="7" name="Group 5"/>
          <p:cNvGrpSpPr>
            <a:grpSpLocks/>
          </p:cNvGrpSpPr>
          <p:nvPr/>
        </p:nvGrpSpPr>
        <p:grpSpPr bwMode="auto">
          <a:xfrm>
            <a:off x="4842933" y="4889500"/>
            <a:ext cx="65024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9"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sp>
        <p:nvSpPr>
          <p:cNvPr id="5128" name="Rectangle 8"/>
          <p:cNvSpPr>
            <a:spLocks noGrp="1" noChangeArrowheads="1"/>
          </p:cNvSpPr>
          <p:nvPr>
            <p:ph type="subTitle" idx="1"/>
          </p:nvPr>
        </p:nvSpPr>
        <p:spPr>
          <a:xfrm>
            <a:off x="6231467" y="2927350"/>
            <a:ext cx="5350933" cy="1822450"/>
          </a:xfrm>
        </p:spPr>
        <p:txBody>
          <a:bodyPr anchor="b"/>
          <a:lstStyle>
            <a:lvl1pPr marL="0" indent="0">
              <a:buFont typeface="Wingdings" pitchFamily="2" charset="2"/>
              <a:buNone/>
              <a:defRPr>
                <a:solidFill>
                  <a:schemeClr val="tx2"/>
                </a:solidFill>
              </a:defRPr>
            </a:lvl1pPr>
          </a:lstStyle>
          <a:p>
            <a:pPr lvl="0"/>
            <a:r>
              <a:rPr lang="en-GB" altLang="en-US" noProof="0" smtClean="0"/>
              <a:t>Click to edit Master subtitle style</a:t>
            </a:r>
          </a:p>
        </p:txBody>
      </p:sp>
      <p:sp>
        <p:nvSpPr>
          <p:cNvPr id="5132"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GB" altLang="en-US" noProof="0" smtClean="0"/>
              <a:t>Click to edit Master title style</a:t>
            </a:r>
          </a:p>
        </p:txBody>
      </p:sp>
      <p:sp>
        <p:nvSpPr>
          <p:cNvPr id="10" name="Date Placeholder 9"/>
          <p:cNvSpPr>
            <a:spLocks noGrp="1" noChangeArrowheads="1"/>
          </p:cNvSpPr>
          <p:nvPr>
            <p:ph type="dt" sz="quarter" idx="10"/>
          </p:nvPr>
        </p:nvSpPr>
        <p:spPr/>
        <p:txBody>
          <a:bodyPr/>
          <a:lstStyle>
            <a:lvl1pPr>
              <a:defRPr smtClean="0">
                <a:solidFill>
                  <a:schemeClr val="bg1"/>
                </a:solidFill>
              </a:defRPr>
            </a:lvl1pPr>
          </a:lstStyle>
          <a:p>
            <a:pPr fontAlgn="base">
              <a:spcBef>
                <a:spcPct val="0"/>
              </a:spcBef>
              <a:spcAft>
                <a:spcPct val="0"/>
              </a:spcAft>
              <a:defRPr/>
            </a:pPr>
            <a:endParaRPr lang="en-GB" altLang="en-US">
              <a:solidFill>
                <a:srgbClr val="FFFFFF"/>
              </a:solidFill>
            </a:endParaRPr>
          </a:p>
        </p:txBody>
      </p:sp>
      <p:sp>
        <p:nvSpPr>
          <p:cNvPr id="11" name="Footer Placeholder 10"/>
          <p:cNvSpPr>
            <a:spLocks noGrp="1" noChangeArrowheads="1"/>
          </p:cNvSpPr>
          <p:nvPr>
            <p:ph type="ftr" sz="quarter" idx="11"/>
          </p:nvPr>
        </p:nvSpPr>
        <p:spPr/>
        <p:txBody>
          <a:bodyPr/>
          <a:lstStyle>
            <a:lvl1pPr algn="r">
              <a:defRPr smtClean="0"/>
            </a:lvl1pPr>
          </a:lstStyle>
          <a:p>
            <a:pPr fontAlgn="base">
              <a:spcBef>
                <a:spcPct val="0"/>
              </a:spcBef>
              <a:spcAft>
                <a:spcPct val="0"/>
              </a:spcAft>
              <a:defRPr/>
            </a:pPr>
            <a:endParaRPr lang="en-GB" altLang="en-US">
              <a:solidFill>
                <a:srgbClr val="003366"/>
              </a:solidFill>
            </a:endParaRPr>
          </a:p>
        </p:txBody>
      </p:sp>
      <p:sp>
        <p:nvSpPr>
          <p:cNvPr id="12" name="Slide Number Placeholder 11"/>
          <p:cNvSpPr>
            <a:spLocks noGrp="1" noChangeArrowheads="1"/>
          </p:cNvSpPr>
          <p:nvPr>
            <p:ph type="sldNum" sz="quarter" idx="12"/>
          </p:nvPr>
        </p:nvSpPr>
        <p:spPr>
          <a:xfrm>
            <a:off x="101601" y="6248400"/>
            <a:ext cx="783167" cy="488950"/>
          </a:xfrm>
        </p:spPr>
        <p:txBody>
          <a:bodyPr anchorCtr="0"/>
          <a:lstStyle>
            <a:lvl1pPr>
              <a:defRPr/>
            </a:lvl1pPr>
          </a:lstStyle>
          <a:p>
            <a:pPr fontAlgn="base">
              <a:spcBef>
                <a:spcPct val="0"/>
              </a:spcBef>
              <a:spcAft>
                <a:spcPct val="0"/>
              </a:spcAft>
            </a:pPr>
            <a:fld id="{C4E5F86E-46E8-4581-8F2A-EC4CBCF5D2C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3417424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B3392D70-5627-4ECE-863E-824FAEFDFEC2}"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7688289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F64A0F-3EA8-4595-A0CB-1C1A589C7354}"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4900447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347884" y="2362201"/>
            <a:ext cx="502708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EEDB605-843D-48F7-B010-FF8064C18F27}"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00947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9"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796B0D-9D6C-4638-9485-4A6BE00341EE}"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0840416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E550B6B9-0021-4CD0-8B22-2F69877A66C6}"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6476206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3"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341E08A0-EA99-4BAB-AC56-E0265039B72C}"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9560370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8D1ACEA4-6F37-4B7E-A826-61DDC2DAB5EA}"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7152975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254C602A-CF4B-45BC-BC09-F0ED27FD15F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3781357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1C726C9-BC23-49BD-83FF-96BB2E7E04C9}"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0625831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90653C08-A01D-49EB-A944-CF338A47AB35}"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1353840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016000" y="762000"/>
            <a:ext cx="10566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347884" y="2362200"/>
            <a:ext cx="5027083" cy="17859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347884" y="4300539"/>
            <a:ext cx="5027083" cy="17859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D107BAC0-5F32-41BA-BFDF-49B053F6D3AD}"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4071546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78232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1" lang="en-US" altLang="en-US" sz="2400" b="0" i="0" u="none" strike="noStrike" kern="1200" cap="none" spc="0" normalizeH="0" baseline="0" noProof="0" smtClean="0">
                <a:ln>
                  <a:noFill/>
                </a:ln>
                <a:solidFill>
                  <a:srgbClr val="003366"/>
                </a:solidFill>
                <a:effectLst/>
                <a:uLnTx/>
                <a:uFillTx/>
                <a:latin typeface="Times New Roman" panose="02020603050405020304" pitchFamily="18" charset="0"/>
                <a:ea typeface="+mn-ea"/>
                <a:cs typeface="+mn-cs"/>
              </a:endParaRPr>
            </a:p>
          </p:txBody>
        </p:sp>
      </p:grpSp>
      <p:grpSp>
        <p:nvGrpSpPr>
          <p:cNvPr id="7" name="Group 5"/>
          <p:cNvGrpSpPr>
            <a:grpSpLocks/>
          </p:cNvGrpSpPr>
          <p:nvPr/>
        </p:nvGrpSpPr>
        <p:grpSpPr bwMode="auto">
          <a:xfrm>
            <a:off x="4842933" y="4889500"/>
            <a:ext cx="65024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9"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sp>
        <p:nvSpPr>
          <p:cNvPr id="5128" name="Rectangle 8"/>
          <p:cNvSpPr>
            <a:spLocks noGrp="1" noChangeArrowheads="1"/>
          </p:cNvSpPr>
          <p:nvPr>
            <p:ph type="subTitle" idx="1"/>
          </p:nvPr>
        </p:nvSpPr>
        <p:spPr>
          <a:xfrm>
            <a:off x="6231467" y="2927350"/>
            <a:ext cx="5350933" cy="1822450"/>
          </a:xfrm>
        </p:spPr>
        <p:txBody>
          <a:bodyPr anchor="b"/>
          <a:lstStyle>
            <a:lvl1pPr marL="0" indent="0">
              <a:buFont typeface="Wingdings" pitchFamily="2" charset="2"/>
              <a:buNone/>
              <a:defRPr>
                <a:solidFill>
                  <a:schemeClr val="tx2"/>
                </a:solidFill>
              </a:defRPr>
            </a:lvl1pPr>
          </a:lstStyle>
          <a:p>
            <a:pPr lvl="0"/>
            <a:r>
              <a:rPr lang="en-GB" altLang="en-US" noProof="0" smtClean="0"/>
              <a:t>Click to edit Master subtitle style</a:t>
            </a:r>
          </a:p>
        </p:txBody>
      </p:sp>
      <p:sp>
        <p:nvSpPr>
          <p:cNvPr id="5132"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GB" altLang="en-US" noProof="0" smtClean="0"/>
              <a:t>Click to edit Master title style</a:t>
            </a:r>
          </a:p>
        </p:txBody>
      </p:sp>
      <p:sp>
        <p:nvSpPr>
          <p:cNvPr id="10" name="Date Placeholder 9"/>
          <p:cNvSpPr>
            <a:spLocks noGrp="1" noChangeArrowheads="1"/>
          </p:cNvSpPr>
          <p:nvPr>
            <p:ph type="dt" sz="quarter" idx="10"/>
          </p:nvPr>
        </p:nvSpPr>
        <p:spPr/>
        <p:txBody>
          <a:bodyPr/>
          <a:lstStyle>
            <a:lvl1pPr>
              <a:defRPr smtClean="0">
                <a:solidFill>
                  <a:schemeClr val="bg1"/>
                </a:solidFill>
              </a:defRPr>
            </a:lvl1pPr>
          </a:lstStyle>
          <a:p>
            <a:pPr fontAlgn="base">
              <a:spcBef>
                <a:spcPct val="0"/>
              </a:spcBef>
              <a:spcAft>
                <a:spcPct val="0"/>
              </a:spcAft>
              <a:defRPr/>
            </a:pPr>
            <a:endParaRPr lang="en-GB" altLang="en-US">
              <a:solidFill>
                <a:srgbClr val="FFFFFF"/>
              </a:solidFill>
            </a:endParaRPr>
          </a:p>
        </p:txBody>
      </p:sp>
      <p:sp>
        <p:nvSpPr>
          <p:cNvPr id="11" name="Footer Placeholder 10"/>
          <p:cNvSpPr>
            <a:spLocks noGrp="1" noChangeArrowheads="1"/>
          </p:cNvSpPr>
          <p:nvPr>
            <p:ph type="ftr" sz="quarter" idx="11"/>
          </p:nvPr>
        </p:nvSpPr>
        <p:spPr/>
        <p:txBody>
          <a:bodyPr/>
          <a:lstStyle>
            <a:lvl1pPr algn="r">
              <a:defRPr smtClean="0"/>
            </a:lvl1pPr>
          </a:lstStyle>
          <a:p>
            <a:pPr fontAlgn="base">
              <a:spcBef>
                <a:spcPct val="0"/>
              </a:spcBef>
              <a:spcAft>
                <a:spcPct val="0"/>
              </a:spcAft>
              <a:defRPr/>
            </a:pPr>
            <a:endParaRPr lang="en-GB" altLang="en-US">
              <a:solidFill>
                <a:srgbClr val="003366"/>
              </a:solidFill>
            </a:endParaRPr>
          </a:p>
        </p:txBody>
      </p:sp>
      <p:sp>
        <p:nvSpPr>
          <p:cNvPr id="12" name="Slide Number Placeholder 11"/>
          <p:cNvSpPr>
            <a:spLocks noGrp="1" noChangeArrowheads="1"/>
          </p:cNvSpPr>
          <p:nvPr>
            <p:ph type="sldNum" sz="quarter" idx="12"/>
          </p:nvPr>
        </p:nvSpPr>
        <p:spPr>
          <a:xfrm>
            <a:off x="101601" y="6248400"/>
            <a:ext cx="783167" cy="488950"/>
          </a:xfrm>
        </p:spPr>
        <p:txBody>
          <a:bodyPr anchorCtr="0"/>
          <a:lstStyle>
            <a:lvl1pPr>
              <a:defRPr/>
            </a:lvl1pPr>
          </a:lstStyle>
          <a:p>
            <a:pPr fontAlgn="base">
              <a:spcBef>
                <a:spcPct val="0"/>
              </a:spcBef>
              <a:spcAft>
                <a:spcPct val="0"/>
              </a:spcAft>
            </a:pPr>
            <a:fld id="{C4E5F86E-46E8-4581-8F2A-EC4CBCF5D2C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7012754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B3392D70-5627-4ECE-863E-824FAEFDFEC2}"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138513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F64A0F-3EA8-4595-A0CB-1C1A589C7354}"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8646935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347884" y="2362201"/>
            <a:ext cx="502708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EEDB605-843D-48F7-B010-FF8064C18F27}"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7831319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9"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F9796B0D-9D6C-4638-9485-4A6BE00341EE}"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8539914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E550B6B9-0021-4CD0-8B22-2F69877A66C6}"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960475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3"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4"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341E08A0-EA99-4BAB-AC56-E0265039B72C}"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8615339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8D1ACEA4-6F37-4B7E-A826-61DDC2DAB5EA}"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7284710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254C602A-CF4B-45BC-BC09-F0ED27FD15F8}"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635064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01C726C9-BC23-49BD-83FF-96BB2E7E04C9}"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6676069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5"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6"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90653C08-A01D-49EB-A944-CF338A47AB35}"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4748118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016000" y="762000"/>
            <a:ext cx="10566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347884" y="2362200"/>
            <a:ext cx="5027083" cy="17859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347884" y="4300539"/>
            <a:ext cx="5027083" cy="17859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1"/>
          <p:cNvSpPr>
            <a:spLocks noGrp="1" noChangeArrowheads="1"/>
          </p:cNvSpPr>
          <p:nvPr>
            <p:ph type="dt" sz="half" idx="10"/>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7" name="Rectangle 12"/>
          <p:cNvSpPr>
            <a:spLocks noGrp="1" noChangeArrowheads="1"/>
          </p:cNvSpPr>
          <p:nvPr>
            <p:ph type="ftr" sz="quarter" idx="11"/>
          </p:nvPr>
        </p:nvSpPr>
        <p:spPr>
          <a:ln/>
        </p:spPr>
        <p:txBody>
          <a:bodyPr/>
          <a:lstStyle>
            <a:lvl1pPr>
              <a:defRPr/>
            </a:lvl1pPr>
          </a:lstStyle>
          <a:p>
            <a:pPr fontAlgn="base">
              <a:spcBef>
                <a:spcPct val="0"/>
              </a:spcBef>
              <a:spcAft>
                <a:spcPct val="0"/>
              </a:spcAft>
              <a:defRPr/>
            </a:pPr>
            <a:endParaRPr lang="en-GB" altLang="en-US">
              <a:solidFill>
                <a:srgbClr val="003366"/>
              </a:solidFill>
            </a:endParaRPr>
          </a:p>
        </p:txBody>
      </p:sp>
      <p:sp>
        <p:nvSpPr>
          <p:cNvPr id="8" name="Rectangle 13"/>
          <p:cNvSpPr>
            <a:spLocks noGrp="1" noChangeArrowheads="1"/>
          </p:cNvSpPr>
          <p:nvPr>
            <p:ph type="sldNum" sz="quarter" idx="12"/>
          </p:nvPr>
        </p:nvSpPr>
        <p:spPr>
          <a:ln/>
        </p:spPr>
        <p:txBody>
          <a:bodyPr/>
          <a:lstStyle>
            <a:lvl1pPr>
              <a:defRPr/>
            </a:lvl1pPr>
          </a:lstStyle>
          <a:p>
            <a:pPr fontAlgn="base">
              <a:spcBef>
                <a:spcPct val="0"/>
              </a:spcBef>
              <a:spcAft>
                <a:spcPct val="0"/>
              </a:spcAft>
            </a:pPr>
            <a:fld id="{D107BAC0-5F32-41BA-BFDF-49B053F6D3AD}"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664555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7D51BC-8E00-4988-9B3B-71CE1A06A745}" type="datetimeFigureOut">
              <a:rPr lang="en-GB" smtClean="0"/>
              <a:t>17/11/2019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23F88-9B33-495E-91AD-D62B08EBBB44}" type="slidenum">
              <a:rPr lang="en-GB" smtClean="0"/>
              <a:t>‹#›</a:t>
            </a:fld>
            <a:endParaRPr lang="en-GB"/>
          </a:p>
        </p:txBody>
      </p:sp>
    </p:spTree>
    <p:extLst>
      <p:ext uri="{BB962C8B-B14F-4D97-AF65-F5344CB8AC3E}">
        <p14:creationId xmlns:p14="http://schemas.microsoft.com/office/powerpoint/2010/main" val="4197695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1016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1036"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7"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nvGrpSpPr>
            <p:cNvPr id="1033" name="Group 6"/>
            <p:cNvGrpSpPr>
              <a:grpSpLocks/>
            </p:cNvGrpSpPr>
            <p:nvPr/>
          </p:nvGrpSpPr>
          <p:grpSpPr bwMode="auto">
            <a:xfrm>
              <a:off x="144" y="1248"/>
              <a:ext cx="4656" cy="201"/>
              <a:chOff x="144" y="1248"/>
              <a:chExt cx="4656" cy="201"/>
            </a:xfrm>
          </p:grpSpPr>
          <p:sp>
            <p:nvSpPr>
              <p:cNvPr id="1034"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5"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sp>
        <p:nvSpPr>
          <p:cNvPr id="1027"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7"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8"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9"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93D97BBC-A8D7-47DA-AD26-65B5B7730DA3}"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24964972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defRPr>
      </a:lvl2pPr>
      <a:lvl3pPr algn="l" rtl="0" eaLnBrk="0" fontAlgn="base" hangingPunct="0">
        <a:lnSpc>
          <a:spcPct val="90000"/>
        </a:lnSpc>
        <a:spcBef>
          <a:spcPct val="0"/>
        </a:spcBef>
        <a:spcAft>
          <a:spcPct val="0"/>
        </a:spcAft>
        <a:defRPr sz="3600" b="1">
          <a:solidFill>
            <a:schemeClr val="tx2"/>
          </a:solidFill>
          <a:latin typeface="Arial" charset="0"/>
        </a:defRPr>
      </a:lvl3pPr>
      <a:lvl4pPr algn="l" rtl="0" eaLnBrk="0" fontAlgn="base" hangingPunct="0">
        <a:lnSpc>
          <a:spcPct val="90000"/>
        </a:lnSpc>
        <a:spcBef>
          <a:spcPct val="0"/>
        </a:spcBef>
        <a:spcAft>
          <a:spcPct val="0"/>
        </a:spcAft>
        <a:defRPr sz="3600" b="1">
          <a:solidFill>
            <a:schemeClr val="tx2"/>
          </a:solidFill>
          <a:latin typeface="Arial" charset="0"/>
        </a:defRPr>
      </a:lvl4pPr>
      <a:lvl5pPr algn="l" rtl="0" eaLnBrk="0" fontAlgn="base" hangingPunct="0">
        <a:lnSpc>
          <a:spcPct val="90000"/>
        </a:lnSpc>
        <a:spcBef>
          <a:spcPct val="0"/>
        </a:spcBef>
        <a:spcAft>
          <a:spcPct val="0"/>
        </a:spcAft>
        <a:defRPr sz="3600" b="1">
          <a:solidFill>
            <a:schemeClr val="tx2"/>
          </a:solidFill>
          <a:latin typeface="Arial" charset="0"/>
        </a:defRPr>
      </a:lvl5pPr>
      <a:lvl6pPr marL="457200" algn="l" rtl="0" fontAlgn="base">
        <a:lnSpc>
          <a:spcPct val="90000"/>
        </a:lnSpc>
        <a:spcBef>
          <a:spcPct val="0"/>
        </a:spcBef>
        <a:spcAft>
          <a:spcPct val="0"/>
        </a:spcAft>
        <a:defRPr sz="3600" b="1">
          <a:solidFill>
            <a:schemeClr val="tx2"/>
          </a:solidFill>
          <a:latin typeface="Arial" charset="0"/>
        </a:defRPr>
      </a:lvl6pPr>
      <a:lvl7pPr marL="914400" algn="l" rtl="0" fontAlgn="base">
        <a:lnSpc>
          <a:spcPct val="90000"/>
        </a:lnSpc>
        <a:spcBef>
          <a:spcPct val="0"/>
        </a:spcBef>
        <a:spcAft>
          <a:spcPct val="0"/>
        </a:spcAft>
        <a:defRPr sz="3600" b="1">
          <a:solidFill>
            <a:schemeClr val="tx2"/>
          </a:solidFill>
          <a:latin typeface="Arial" charset="0"/>
        </a:defRPr>
      </a:lvl7pPr>
      <a:lvl8pPr marL="1371600" algn="l" rtl="0" fontAlgn="base">
        <a:lnSpc>
          <a:spcPct val="90000"/>
        </a:lnSpc>
        <a:spcBef>
          <a:spcPct val="0"/>
        </a:spcBef>
        <a:spcAft>
          <a:spcPct val="0"/>
        </a:spcAft>
        <a:defRPr sz="3600" b="1">
          <a:solidFill>
            <a:schemeClr val="tx2"/>
          </a:solidFill>
          <a:latin typeface="Arial" charset="0"/>
        </a:defRPr>
      </a:lvl8pPr>
      <a:lvl9pPr marL="1828800" algn="l" rtl="0" fontAlgn="base">
        <a:lnSpc>
          <a:spcPct val="90000"/>
        </a:lnSpc>
        <a:spcBef>
          <a:spcPct val="0"/>
        </a:spcBef>
        <a:spcAft>
          <a:spcPct val="0"/>
        </a:spcAft>
        <a:defRPr sz="3600" b="1">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anose="05000000000000000000"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defRPr>
      </a:lvl2pPr>
      <a:lvl3pPr marL="1143000" indent="-228600" algn="l" rtl="0" eaLnBrk="0" fontAlgn="base" hangingPunct="0">
        <a:spcBef>
          <a:spcPct val="20000"/>
        </a:spcBef>
        <a:spcAft>
          <a:spcPct val="0"/>
        </a:spcAft>
        <a:buClr>
          <a:schemeClr val="tx1"/>
        </a:buClr>
        <a:buSzPct val="75000"/>
        <a:buFont typeface="Wingdings" panose="05000000000000000000" pitchFamily="2" charset="2"/>
        <a:buChar char="l"/>
        <a:defRPr sz="2000">
          <a:solidFill>
            <a:schemeClr val="tx1"/>
          </a:solidFill>
          <a:latin typeface="+mn-lt"/>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defRPr>
      </a:lvl4pPr>
      <a:lvl5pPr marL="2057400" indent="-228600" algn="l" rtl="0" eaLnBrk="0" fontAlgn="base" hangingPunct="0">
        <a:spcBef>
          <a:spcPct val="20000"/>
        </a:spcBef>
        <a:spcAft>
          <a:spcPct val="0"/>
        </a:spcAft>
        <a:buClr>
          <a:schemeClr val="tx1"/>
        </a:buClr>
        <a:buSzPct val="65000"/>
        <a:buFont typeface="Wingdings" panose="05000000000000000000" pitchFamily="2" charset="2"/>
        <a:buChar char="l"/>
        <a:defRPr>
          <a:solidFill>
            <a:schemeClr val="tx1"/>
          </a:solidFill>
          <a:latin typeface="+mn-lt"/>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1016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1036"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7"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nvGrpSpPr>
            <p:cNvPr id="1033" name="Group 6"/>
            <p:cNvGrpSpPr>
              <a:grpSpLocks/>
            </p:cNvGrpSpPr>
            <p:nvPr/>
          </p:nvGrpSpPr>
          <p:grpSpPr bwMode="auto">
            <a:xfrm>
              <a:off x="144" y="1248"/>
              <a:ext cx="4656" cy="201"/>
              <a:chOff x="144" y="1248"/>
              <a:chExt cx="4656" cy="201"/>
            </a:xfrm>
          </p:grpSpPr>
          <p:sp>
            <p:nvSpPr>
              <p:cNvPr id="1034"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5"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sp>
        <p:nvSpPr>
          <p:cNvPr id="1027"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7"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8"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9"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93D97BBC-A8D7-47DA-AD26-65B5B7730DA3}"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35588906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defRPr>
      </a:lvl2pPr>
      <a:lvl3pPr algn="l" rtl="0" eaLnBrk="0" fontAlgn="base" hangingPunct="0">
        <a:lnSpc>
          <a:spcPct val="90000"/>
        </a:lnSpc>
        <a:spcBef>
          <a:spcPct val="0"/>
        </a:spcBef>
        <a:spcAft>
          <a:spcPct val="0"/>
        </a:spcAft>
        <a:defRPr sz="3600" b="1">
          <a:solidFill>
            <a:schemeClr val="tx2"/>
          </a:solidFill>
          <a:latin typeface="Arial" charset="0"/>
        </a:defRPr>
      </a:lvl3pPr>
      <a:lvl4pPr algn="l" rtl="0" eaLnBrk="0" fontAlgn="base" hangingPunct="0">
        <a:lnSpc>
          <a:spcPct val="90000"/>
        </a:lnSpc>
        <a:spcBef>
          <a:spcPct val="0"/>
        </a:spcBef>
        <a:spcAft>
          <a:spcPct val="0"/>
        </a:spcAft>
        <a:defRPr sz="3600" b="1">
          <a:solidFill>
            <a:schemeClr val="tx2"/>
          </a:solidFill>
          <a:latin typeface="Arial" charset="0"/>
        </a:defRPr>
      </a:lvl4pPr>
      <a:lvl5pPr algn="l" rtl="0" eaLnBrk="0" fontAlgn="base" hangingPunct="0">
        <a:lnSpc>
          <a:spcPct val="90000"/>
        </a:lnSpc>
        <a:spcBef>
          <a:spcPct val="0"/>
        </a:spcBef>
        <a:spcAft>
          <a:spcPct val="0"/>
        </a:spcAft>
        <a:defRPr sz="3600" b="1">
          <a:solidFill>
            <a:schemeClr val="tx2"/>
          </a:solidFill>
          <a:latin typeface="Arial" charset="0"/>
        </a:defRPr>
      </a:lvl5pPr>
      <a:lvl6pPr marL="457200" algn="l" rtl="0" fontAlgn="base">
        <a:lnSpc>
          <a:spcPct val="90000"/>
        </a:lnSpc>
        <a:spcBef>
          <a:spcPct val="0"/>
        </a:spcBef>
        <a:spcAft>
          <a:spcPct val="0"/>
        </a:spcAft>
        <a:defRPr sz="3600" b="1">
          <a:solidFill>
            <a:schemeClr val="tx2"/>
          </a:solidFill>
          <a:latin typeface="Arial" charset="0"/>
        </a:defRPr>
      </a:lvl6pPr>
      <a:lvl7pPr marL="914400" algn="l" rtl="0" fontAlgn="base">
        <a:lnSpc>
          <a:spcPct val="90000"/>
        </a:lnSpc>
        <a:spcBef>
          <a:spcPct val="0"/>
        </a:spcBef>
        <a:spcAft>
          <a:spcPct val="0"/>
        </a:spcAft>
        <a:defRPr sz="3600" b="1">
          <a:solidFill>
            <a:schemeClr val="tx2"/>
          </a:solidFill>
          <a:latin typeface="Arial" charset="0"/>
        </a:defRPr>
      </a:lvl7pPr>
      <a:lvl8pPr marL="1371600" algn="l" rtl="0" fontAlgn="base">
        <a:lnSpc>
          <a:spcPct val="90000"/>
        </a:lnSpc>
        <a:spcBef>
          <a:spcPct val="0"/>
        </a:spcBef>
        <a:spcAft>
          <a:spcPct val="0"/>
        </a:spcAft>
        <a:defRPr sz="3600" b="1">
          <a:solidFill>
            <a:schemeClr val="tx2"/>
          </a:solidFill>
          <a:latin typeface="Arial" charset="0"/>
        </a:defRPr>
      </a:lvl8pPr>
      <a:lvl9pPr marL="1828800" algn="l" rtl="0" fontAlgn="base">
        <a:lnSpc>
          <a:spcPct val="90000"/>
        </a:lnSpc>
        <a:spcBef>
          <a:spcPct val="0"/>
        </a:spcBef>
        <a:spcAft>
          <a:spcPct val="0"/>
        </a:spcAft>
        <a:defRPr sz="3600" b="1">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anose="05000000000000000000"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defRPr>
      </a:lvl2pPr>
      <a:lvl3pPr marL="1143000" indent="-228600" algn="l" rtl="0" eaLnBrk="0" fontAlgn="base" hangingPunct="0">
        <a:spcBef>
          <a:spcPct val="20000"/>
        </a:spcBef>
        <a:spcAft>
          <a:spcPct val="0"/>
        </a:spcAft>
        <a:buClr>
          <a:schemeClr val="tx1"/>
        </a:buClr>
        <a:buSzPct val="75000"/>
        <a:buFont typeface="Wingdings" panose="05000000000000000000" pitchFamily="2" charset="2"/>
        <a:buChar char="l"/>
        <a:defRPr sz="2000">
          <a:solidFill>
            <a:schemeClr val="tx1"/>
          </a:solidFill>
          <a:latin typeface="+mn-lt"/>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defRPr>
      </a:lvl4pPr>
      <a:lvl5pPr marL="2057400" indent="-228600" algn="l" rtl="0" eaLnBrk="0" fontAlgn="base" hangingPunct="0">
        <a:spcBef>
          <a:spcPct val="20000"/>
        </a:spcBef>
        <a:spcAft>
          <a:spcPct val="0"/>
        </a:spcAft>
        <a:buClr>
          <a:schemeClr val="tx1"/>
        </a:buClr>
        <a:buSzPct val="65000"/>
        <a:buFont typeface="Wingdings" panose="05000000000000000000" pitchFamily="2" charset="2"/>
        <a:buChar char="l"/>
        <a:defRPr>
          <a:solidFill>
            <a:schemeClr val="tx1"/>
          </a:solidFill>
          <a:latin typeface="+mn-lt"/>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1016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1036"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7"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nvGrpSpPr>
            <p:cNvPr id="1033" name="Group 6"/>
            <p:cNvGrpSpPr>
              <a:grpSpLocks/>
            </p:cNvGrpSpPr>
            <p:nvPr/>
          </p:nvGrpSpPr>
          <p:grpSpPr bwMode="auto">
            <a:xfrm>
              <a:off x="144" y="1248"/>
              <a:ext cx="4656" cy="201"/>
              <a:chOff x="144" y="1248"/>
              <a:chExt cx="4656" cy="201"/>
            </a:xfrm>
          </p:grpSpPr>
          <p:sp>
            <p:nvSpPr>
              <p:cNvPr id="1034"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sp>
            <p:nvSpPr>
              <p:cNvPr id="1035"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srgbClr val="003366"/>
                  </a:solidFill>
                  <a:effectLst/>
                  <a:uLnTx/>
                  <a:uFillTx/>
                  <a:latin typeface="Arial" panose="020B0604020202020204" pitchFamily="34" charset="0"/>
                  <a:ea typeface="+mn-ea"/>
                  <a:cs typeface="+mn-cs"/>
                </a:endParaRPr>
              </a:p>
            </p:txBody>
          </p:sp>
        </p:grpSp>
      </p:grpSp>
      <p:sp>
        <p:nvSpPr>
          <p:cNvPr id="1027"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7"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8"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smtClean="0">
                <a:latin typeface="Arial" charset="0"/>
              </a:defRPr>
            </a:lvl1pPr>
          </a:lstStyle>
          <a:p>
            <a:pPr fontAlgn="base">
              <a:spcBef>
                <a:spcPct val="0"/>
              </a:spcBef>
              <a:spcAft>
                <a:spcPct val="0"/>
              </a:spcAft>
              <a:defRPr/>
            </a:pPr>
            <a:endParaRPr lang="en-GB" altLang="en-US">
              <a:solidFill>
                <a:srgbClr val="003366"/>
              </a:solidFill>
            </a:endParaRPr>
          </a:p>
        </p:txBody>
      </p:sp>
      <p:sp>
        <p:nvSpPr>
          <p:cNvPr id="4109"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93D97BBC-A8D7-47DA-AD26-65B5B7730DA3}" type="slidenum">
              <a:rPr lang="en-GB" altLang="en-US" smtClean="0">
                <a:solidFill>
                  <a:srgbClr val="FFFFFF"/>
                </a:solidFill>
              </a:rPr>
              <a:pPr fontAlgn="base">
                <a:spcBef>
                  <a:spcPct val="0"/>
                </a:spcBef>
                <a:spcAft>
                  <a:spcPct val="0"/>
                </a:spcAft>
              </a:pPr>
              <a:t>‹#›</a:t>
            </a:fld>
            <a:endParaRPr lang="en-GB" altLang="en-US">
              <a:solidFill>
                <a:srgbClr val="FFFFFF"/>
              </a:solidFill>
            </a:endParaRPr>
          </a:p>
        </p:txBody>
      </p:sp>
    </p:spTree>
    <p:extLst>
      <p:ext uri="{BB962C8B-B14F-4D97-AF65-F5344CB8AC3E}">
        <p14:creationId xmlns:p14="http://schemas.microsoft.com/office/powerpoint/2010/main" val="192105209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defRPr>
      </a:lvl2pPr>
      <a:lvl3pPr algn="l" rtl="0" eaLnBrk="0" fontAlgn="base" hangingPunct="0">
        <a:lnSpc>
          <a:spcPct val="90000"/>
        </a:lnSpc>
        <a:spcBef>
          <a:spcPct val="0"/>
        </a:spcBef>
        <a:spcAft>
          <a:spcPct val="0"/>
        </a:spcAft>
        <a:defRPr sz="3600" b="1">
          <a:solidFill>
            <a:schemeClr val="tx2"/>
          </a:solidFill>
          <a:latin typeface="Arial" charset="0"/>
        </a:defRPr>
      </a:lvl3pPr>
      <a:lvl4pPr algn="l" rtl="0" eaLnBrk="0" fontAlgn="base" hangingPunct="0">
        <a:lnSpc>
          <a:spcPct val="90000"/>
        </a:lnSpc>
        <a:spcBef>
          <a:spcPct val="0"/>
        </a:spcBef>
        <a:spcAft>
          <a:spcPct val="0"/>
        </a:spcAft>
        <a:defRPr sz="3600" b="1">
          <a:solidFill>
            <a:schemeClr val="tx2"/>
          </a:solidFill>
          <a:latin typeface="Arial" charset="0"/>
        </a:defRPr>
      </a:lvl4pPr>
      <a:lvl5pPr algn="l" rtl="0" eaLnBrk="0" fontAlgn="base" hangingPunct="0">
        <a:lnSpc>
          <a:spcPct val="90000"/>
        </a:lnSpc>
        <a:spcBef>
          <a:spcPct val="0"/>
        </a:spcBef>
        <a:spcAft>
          <a:spcPct val="0"/>
        </a:spcAft>
        <a:defRPr sz="3600" b="1">
          <a:solidFill>
            <a:schemeClr val="tx2"/>
          </a:solidFill>
          <a:latin typeface="Arial" charset="0"/>
        </a:defRPr>
      </a:lvl5pPr>
      <a:lvl6pPr marL="457200" algn="l" rtl="0" fontAlgn="base">
        <a:lnSpc>
          <a:spcPct val="90000"/>
        </a:lnSpc>
        <a:spcBef>
          <a:spcPct val="0"/>
        </a:spcBef>
        <a:spcAft>
          <a:spcPct val="0"/>
        </a:spcAft>
        <a:defRPr sz="3600" b="1">
          <a:solidFill>
            <a:schemeClr val="tx2"/>
          </a:solidFill>
          <a:latin typeface="Arial" charset="0"/>
        </a:defRPr>
      </a:lvl6pPr>
      <a:lvl7pPr marL="914400" algn="l" rtl="0" fontAlgn="base">
        <a:lnSpc>
          <a:spcPct val="90000"/>
        </a:lnSpc>
        <a:spcBef>
          <a:spcPct val="0"/>
        </a:spcBef>
        <a:spcAft>
          <a:spcPct val="0"/>
        </a:spcAft>
        <a:defRPr sz="3600" b="1">
          <a:solidFill>
            <a:schemeClr val="tx2"/>
          </a:solidFill>
          <a:latin typeface="Arial" charset="0"/>
        </a:defRPr>
      </a:lvl7pPr>
      <a:lvl8pPr marL="1371600" algn="l" rtl="0" fontAlgn="base">
        <a:lnSpc>
          <a:spcPct val="90000"/>
        </a:lnSpc>
        <a:spcBef>
          <a:spcPct val="0"/>
        </a:spcBef>
        <a:spcAft>
          <a:spcPct val="0"/>
        </a:spcAft>
        <a:defRPr sz="3600" b="1">
          <a:solidFill>
            <a:schemeClr val="tx2"/>
          </a:solidFill>
          <a:latin typeface="Arial" charset="0"/>
        </a:defRPr>
      </a:lvl8pPr>
      <a:lvl9pPr marL="1828800" algn="l" rtl="0" fontAlgn="base">
        <a:lnSpc>
          <a:spcPct val="90000"/>
        </a:lnSpc>
        <a:spcBef>
          <a:spcPct val="0"/>
        </a:spcBef>
        <a:spcAft>
          <a:spcPct val="0"/>
        </a:spcAft>
        <a:defRPr sz="3600" b="1">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anose="05000000000000000000"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defRPr>
      </a:lvl2pPr>
      <a:lvl3pPr marL="1143000" indent="-228600" algn="l" rtl="0" eaLnBrk="0" fontAlgn="base" hangingPunct="0">
        <a:spcBef>
          <a:spcPct val="20000"/>
        </a:spcBef>
        <a:spcAft>
          <a:spcPct val="0"/>
        </a:spcAft>
        <a:buClr>
          <a:schemeClr val="tx1"/>
        </a:buClr>
        <a:buSzPct val="75000"/>
        <a:buFont typeface="Wingdings" panose="05000000000000000000" pitchFamily="2" charset="2"/>
        <a:buChar char="l"/>
        <a:defRPr sz="2000">
          <a:solidFill>
            <a:schemeClr val="tx1"/>
          </a:solidFill>
          <a:latin typeface="+mn-lt"/>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defRPr>
      </a:lvl4pPr>
      <a:lvl5pPr marL="2057400" indent="-228600" algn="l" rtl="0" eaLnBrk="0" fontAlgn="base" hangingPunct="0">
        <a:spcBef>
          <a:spcPct val="20000"/>
        </a:spcBef>
        <a:spcAft>
          <a:spcPct val="0"/>
        </a:spcAft>
        <a:buClr>
          <a:schemeClr val="tx1"/>
        </a:buClr>
        <a:buSzPct val="65000"/>
        <a:buFont typeface="Wingdings" panose="05000000000000000000" pitchFamily="2" charset="2"/>
        <a:buChar char="l"/>
        <a:defRPr>
          <a:solidFill>
            <a:schemeClr val="tx1"/>
          </a:solidFill>
          <a:latin typeface="+mn-lt"/>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Security, </a:t>
            </a:r>
            <a:r>
              <a:rPr lang="en-GB" dirty="0" err="1" smtClean="0"/>
              <a:t>IoT</a:t>
            </a:r>
            <a:r>
              <a:rPr lang="en-GB" dirty="0" smtClean="0"/>
              <a:t> and Smart Cities</a:t>
            </a:r>
            <a:endParaRPr lang="en-GB" dirty="0"/>
          </a:p>
        </p:txBody>
      </p:sp>
      <p:sp>
        <p:nvSpPr>
          <p:cNvPr id="3" name="Subtitle 2"/>
          <p:cNvSpPr>
            <a:spLocks noGrp="1"/>
          </p:cNvSpPr>
          <p:nvPr>
            <p:ph type="subTitle" idx="1"/>
          </p:nvPr>
        </p:nvSpPr>
        <p:spPr/>
        <p:txBody>
          <a:bodyPr/>
          <a:lstStyle/>
          <a:p>
            <a:r>
              <a:rPr lang="en-GB" dirty="0" smtClean="0"/>
              <a:t>Professor John Rees</a:t>
            </a:r>
          </a:p>
          <a:p>
            <a:r>
              <a:rPr lang="en-GB" dirty="0" smtClean="0"/>
              <a:t>15</a:t>
            </a:r>
            <a:r>
              <a:rPr lang="en-GB" baseline="30000" dirty="0" smtClean="0"/>
              <a:t>th</a:t>
            </a:r>
            <a:r>
              <a:rPr lang="en-GB" dirty="0" smtClean="0"/>
              <a:t> November, 2019</a:t>
            </a:r>
            <a:endParaRPr lang="en-GB" dirty="0"/>
          </a:p>
        </p:txBody>
      </p:sp>
    </p:spTree>
    <p:extLst>
      <p:ext uri="{BB962C8B-B14F-4D97-AF65-F5344CB8AC3E}">
        <p14:creationId xmlns:p14="http://schemas.microsoft.com/office/powerpoint/2010/main" val="515953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lstStyle/>
          <a:p>
            <a:pPr eaLnBrk="1" hangingPunct="1"/>
            <a:r>
              <a:rPr lang="en-GB" altLang="en-US" smtClean="0"/>
              <a:t>The Strategic Position of Security</a:t>
            </a:r>
          </a:p>
        </p:txBody>
      </p:sp>
      <p:pic>
        <p:nvPicPr>
          <p:cNvPr id="819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4" y="2301876"/>
            <a:ext cx="5761037"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1202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lstStyle/>
          <a:p>
            <a:pPr eaLnBrk="1" hangingPunct="1"/>
            <a:r>
              <a:rPr lang="en-GB" altLang="en-US" smtClean="0"/>
              <a:t>Security Economics </a:t>
            </a:r>
          </a:p>
        </p:txBody>
      </p:sp>
      <p:pic>
        <p:nvPicPr>
          <p:cNvPr id="921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9875" y="2276476"/>
            <a:ext cx="516255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5041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hangingPunct="1"/>
            <a:r>
              <a:rPr lang="en-GB" altLang="en-US" smtClean="0"/>
              <a:t>What does security mean?</a:t>
            </a:r>
          </a:p>
        </p:txBody>
      </p:sp>
      <p:sp>
        <p:nvSpPr>
          <p:cNvPr id="12291" name="Rectangle 3"/>
          <p:cNvSpPr>
            <a:spLocks noGrp="1" noChangeArrowheads="1"/>
          </p:cNvSpPr>
          <p:nvPr>
            <p:ph type="body" idx="1"/>
          </p:nvPr>
        </p:nvSpPr>
        <p:spPr>
          <a:xfrm>
            <a:off x="2424114" y="2565401"/>
            <a:ext cx="7693025" cy="3940175"/>
          </a:xfrm>
        </p:spPr>
        <p:txBody>
          <a:bodyPr/>
          <a:lstStyle/>
          <a:p>
            <a:pPr eaLnBrk="1" hangingPunct="1">
              <a:lnSpc>
                <a:spcPct val="90000"/>
              </a:lnSpc>
              <a:buFont typeface="Wingdings" panose="05000000000000000000" pitchFamily="2" charset="2"/>
              <a:buNone/>
            </a:pPr>
            <a:r>
              <a:rPr lang="en-GB" altLang="en-US" sz="2000"/>
              <a:t>Generally speaking, a broad definition of security would encompass the “</a:t>
            </a:r>
            <a:r>
              <a:rPr lang="en-GB" altLang="en-US" sz="2000">
                <a:solidFill>
                  <a:srgbClr val="FF3300"/>
                </a:solidFill>
              </a:rPr>
              <a:t>protection of assets against attack</a:t>
            </a:r>
            <a:r>
              <a:rPr lang="en-GB" altLang="en-US" sz="2000"/>
              <a:t>.”</a:t>
            </a:r>
          </a:p>
          <a:p>
            <a:pPr lvl="1" eaLnBrk="1" hangingPunct="1">
              <a:lnSpc>
                <a:spcPct val="90000"/>
              </a:lnSpc>
              <a:buFont typeface="Wingdings" panose="05000000000000000000" pitchFamily="2" charset="2"/>
              <a:buChar char="q"/>
            </a:pPr>
            <a:r>
              <a:rPr lang="en-GB" altLang="en-US" sz="1800"/>
              <a:t>However, what are these assets? </a:t>
            </a:r>
          </a:p>
          <a:p>
            <a:pPr lvl="1" eaLnBrk="1" hangingPunct="1">
              <a:lnSpc>
                <a:spcPct val="90000"/>
              </a:lnSpc>
              <a:buFont typeface="Wingdings" panose="05000000000000000000" pitchFamily="2" charset="2"/>
              <a:buChar char="q"/>
            </a:pPr>
            <a:r>
              <a:rPr lang="en-GB" altLang="en-US" sz="1800"/>
              <a:t>What kind of threat will become an attack? </a:t>
            </a:r>
          </a:p>
          <a:p>
            <a:pPr lvl="1" eaLnBrk="1" hangingPunct="1">
              <a:lnSpc>
                <a:spcPct val="90000"/>
              </a:lnSpc>
              <a:buFont typeface="Wingdings" panose="05000000000000000000" pitchFamily="2" charset="2"/>
              <a:buChar char="q"/>
            </a:pPr>
            <a:r>
              <a:rPr lang="en-GB" altLang="en-US" sz="1800"/>
              <a:t>Protection may mean very different things, depending on the nature of the threat.</a:t>
            </a:r>
          </a:p>
          <a:p>
            <a:pPr eaLnBrk="1" hangingPunct="1">
              <a:lnSpc>
                <a:spcPct val="90000"/>
              </a:lnSpc>
            </a:pPr>
            <a:endParaRPr lang="en-GB" altLang="en-US" sz="2000"/>
          </a:p>
          <a:p>
            <a:pPr eaLnBrk="1" hangingPunct="1">
              <a:lnSpc>
                <a:spcPct val="90000"/>
              </a:lnSpc>
              <a:buFont typeface="Wingdings" panose="05000000000000000000" pitchFamily="2" charset="2"/>
              <a:buNone/>
            </a:pPr>
            <a:r>
              <a:rPr lang="en-GB" altLang="en-US" sz="2000"/>
              <a:t>For example,</a:t>
            </a:r>
          </a:p>
          <a:p>
            <a:pPr lvl="1" eaLnBrk="1" hangingPunct="1">
              <a:lnSpc>
                <a:spcPct val="90000"/>
              </a:lnSpc>
              <a:buFont typeface="Wingdings" panose="05000000000000000000" pitchFamily="2" charset="2"/>
              <a:buChar char="q"/>
            </a:pPr>
            <a:r>
              <a:rPr lang="en-GB" altLang="en-US" sz="1800"/>
              <a:t>Interruption: an asset becomes unusable, unavailable, or lost.</a:t>
            </a:r>
          </a:p>
          <a:p>
            <a:pPr lvl="1" eaLnBrk="1" hangingPunct="1">
              <a:lnSpc>
                <a:spcPct val="90000"/>
              </a:lnSpc>
              <a:buFont typeface="Wingdings" panose="05000000000000000000" pitchFamily="2" charset="2"/>
              <a:buChar char="q"/>
            </a:pPr>
            <a:r>
              <a:rPr lang="en-GB" altLang="en-US" sz="1800"/>
              <a:t>Interception: an unauthorized party gains access to an asset.</a:t>
            </a:r>
          </a:p>
          <a:p>
            <a:pPr lvl="1" eaLnBrk="1" hangingPunct="1">
              <a:lnSpc>
                <a:spcPct val="90000"/>
              </a:lnSpc>
              <a:buFont typeface="Wingdings" panose="05000000000000000000" pitchFamily="2" charset="2"/>
              <a:buChar char="q"/>
            </a:pPr>
            <a:r>
              <a:rPr lang="en-GB" altLang="en-US" sz="1800"/>
              <a:t>Modification: an unauthorized party tampers with an asset.</a:t>
            </a:r>
          </a:p>
          <a:p>
            <a:pPr lvl="1" eaLnBrk="1" hangingPunct="1">
              <a:lnSpc>
                <a:spcPct val="90000"/>
              </a:lnSpc>
              <a:buFont typeface="Wingdings" panose="05000000000000000000" pitchFamily="2" charset="2"/>
              <a:buChar char="q"/>
            </a:pPr>
            <a:r>
              <a:rPr lang="en-GB" altLang="en-US" sz="1800"/>
              <a:t>Fabrication: an asset has been counterfeit.</a:t>
            </a:r>
          </a:p>
          <a:p>
            <a:pPr eaLnBrk="1" hangingPunct="1">
              <a:lnSpc>
                <a:spcPct val="90000"/>
              </a:lnSpc>
            </a:pPr>
            <a:endParaRPr lang="en-GB" altLang="en-US" sz="2000"/>
          </a:p>
        </p:txBody>
      </p:sp>
    </p:spTree>
    <p:extLst>
      <p:ext uri="{BB962C8B-B14F-4D97-AF65-F5344CB8AC3E}">
        <p14:creationId xmlns:p14="http://schemas.microsoft.com/office/powerpoint/2010/main" val="297520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lstStyle/>
          <a:p>
            <a:pPr eaLnBrk="1" hangingPunct="1"/>
            <a:r>
              <a:rPr lang="en-GB" altLang="en-US" smtClean="0"/>
              <a:t>Defining Security</a:t>
            </a:r>
          </a:p>
        </p:txBody>
      </p:sp>
      <p:sp>
        <p:nvSpPr>
          <p:cNvPr id="17411" name="Rectangle 3"/>
          <p:cNvSpPr>
            <a:spLocks noGrp="1" noChangeArrowheads="1"/>
          </p:cNvSpPr>
          <p:nvPr>
            <p:ph type="body" idx="1"/>
          </p:nvPr>
        </p:nvSpPr>
        <p:spPr>
          <a:xfrm>
            <a:off x="2362201" y="2362201"/>
            <a:ext cx="8054975" cy="3724275"/>
          </a:xfrm>
        </p:spPr>
        <p:txBody>
          <a:bodyPr/>
          <a:lstStyle/>
          <a:p>
            <a:pPr eaLnBrk="1" hangingPunct="1"/>
            <a:r>
              <a:rPr lang="en-GB" altLang="en-US" i="1" smtClean="0">
                <a:solidFill>
                  <a:srgbClr val="FF860D"/>
                </a:solidFill>
              </a:rPr>
              <a:t>Security </a:t>
            </a:r>
            <a:r>
              <a:rPr lang="en-GB" altLang="en-US" smtClean="0"/>
              <a:t>is a state of well-being of information and infrastructures in which the possibility of successful yet undetected theft, tampering, and disruption of information and services is kept low or tolerable.</a:t>
            </a:r>
          </a:p>
          <a:p>
            <a:pPr eaLnBrk="1" hangingPunct="1">
              <a:buFont typeface="Wingdings" panose="05000000000000000000" pitchFamily="2" charset="2"/>
              <a:buNone/>
            </a:pPr>
            <a:endParaRPr lang="en-GB" altLang="en-US" smtClean="0"/>
          </a:p>
          <a:p>
            <a:pPr eaLnBrk="1" hangingPunct="1"/>
            <a:r>
              <a:rPr lang="en-GB" altLang="en-US" smtClean="0"/>
              <a:t>Security rests on the 3 tenets of confidentiality, authenticity, integrity, and availability [CIA].</a:t>
            </a:r>
          </a:p>
        </p:txBody>
      </p:sp>
    </p:spTree>
    <p:extLst>
      <p:ext uri="{BB962C8B-B14F-4D97-AF65-F5344CB8AC3E}">
        <p14:creationId xmlns:p14="http://schemas.microsoft.com/office/powerpoint/2010/main" val="1286985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eaLnBrk="1" hangingPunct="1"/>
            <a:r>
              <a:rPr lang="en-GB" altLang="en-US" sz="3200"/>
              <a:t>The basic components of Compusec</a:t>
            </a:r>
          </a:p>
        </p:txBody>
      </p:sp>
      <p:sp>
        <p:nvSpPr>
          <p:cNvPr id="18435" name="Rectangle 3"/>
          <p:cNvSpPr>
            <a:spLocks noGrp="1" noChangeArrowheads="1"/>
          </p:cNvSpPr>
          <p:nvPr>
            <p:ph type="body" idx="1"/>
          </p:nvPr>
        </p:nvSpPr>
        <p:spPr>
          <a:xfrm>
            <a:off x="2362201" y="2362200"/>
            <a:ext cx="7693025" cy="4306888"/>
          </a:xfrm>
        </p:spPr>
        <p:txBody>
          <a:bodyPr/>
          <a:lstStyle/>
          <a:p>
            <a:pPr eaLnBrk="1" hangingPunct="1">
              <a:buFont typeface="Wingdings" panose="05000000000000000000" pitchFamily="2" charset="2"/>
              <a:buNone/>
            </a:pPr>
            <a:r>
              <a:rPr lang="en-GB" altLang="en-US" sz="2400"/>
              <a:t>The Basic Components are:</a:t>
            </a:r>
          </a:p>
          <a:p>
            <a:pPr eaLnBrk="1" hangingPunct="1">
              <a:buFont typeface="Wingdings" panose="05000000000000000000" pitchFamily="2" charset="2"/>
              <a:buNone/>
            </a:pPr>
            <a:endParaRPr lang="en-GB" altLang="en-US" sz="1200"/>
          </a:p>
          <a:p>
            <a:pPr eaLnBrk="1" hangingPunct="1"/>
            <a:r>
              <a:rPr lang="en-GB" altLang="en-US" sz="2400" b="1">
                <a:solidFill>
                  <a:srgbClr val="FF860D"/>
                </a:solidFill>
              </a:rPr>
              <a:t>Confidentiality</a:t>
            </a:r>
            <a:r>
              <a:rPr lang="en-GB" altLang="en-US" sz="2400"/>
              <a:t> is the concealment of information or resources.</a:t>
            </a:r>
          </a:p>
          <a:p>
            <a:pPr eaLnBrk="1" hangingPunct="1"/>
            <a:r>
              <a:rPr lang="en-GB" altLang="en-US" sz="2400" b="1">
                <a:solidFill>
                  <a:srgbClr val="FF860D"/>
                </a:solidFill>
              </a:rPr>
              <a:t>Authenticity</a:t>
            </a:r>
            <a:r>
              <a:rPr lang="en-GB" altLang="en-US" sz="2400"/>
              <a:t> is the identification and assurance of the origin of information.</a:t>
            </a:r>
          </a:p>
          <a:p>
            <a:pPr eaLnBrk="1" hangingPunct="1"/>
            <a:r>
              <a:rPr lang="en-GB" altLang="en-US" sz="2400" b="1">
                <a:solidFill>
                  <a:srgbClr val="FF860D"/>
                </a:solidFill>
              </a:rPr>
              <a:t>Integrity</a:t>
            </a:r>
            <a:r>
              <a:rPr lang="en-GB" altLang="en-US" sz="2400"/>
              <a:t> refers to the trustworthiness of data or resources in terms of preventing improper and unauthorized changes.</a:t>
            </a:r>
          </a:p>
          <a:p>
            <a:pPr eaLnBrk="1" hangingPunct="1"/>
            <a:r>
              <a:rPr lang="en-GB" altLang="en-US" sz="2400" b="1">
                <a:solidFill>
                  <a:srgbClr val="FF860D"/>
                </a:solidFill>
              </a:rPr>
              <a:t>Availability</a:t>
            </a:r>
            <a:r>
              <a:rPr lang="en-GB" altLang="en-US" sz="2400"/>
              <a:t> refers to the ability to use the information or resource desired.</a:t>
            </a:r>
          </a:p>
        </p:txBody>
      </p:sp>
    </p:spTree>
    <p:extLst>
      <p:ext uri="{BB962C8B-B14F-4D97-AF65-F5344CB8AC3E}">
        <p14:creationId xmlns:p14="http://schemas.microsoft.com/office/powerpoint/2010/main" val="1006323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p:txBody>
          <a:bodyPr/>
          <a:lstStyle/>
          <a:p>
            <a:pPr eaLnBrk="1" hangingPunct="1"/>
            <a:r>
              <a:rPr lang="en-GB" altLang="en-US" smtClean="0"/>
              <a:t>Security Threats and Attacks</a:t>
            </a:r>
          </a:p>
        </p:txBody>
      </p:sp>
      <p:sp>
        <p:nvSpPr>
          <p:cNvPr id="19459" name="Rectangle 3"/>
          <p:cNvSpPr>
            <a:spLocks noGrp="1" noChangeArrowheads="1"/>
          </p:cNvSpPr>
          <p:nvPr>
            <p:ph type="body" idx="1"/>
          </p:nvPr>
        </p:nvSpPr>
        <p:spPr>
          <a:xfrm>
            <a:off x="2351089" y="2492376"/>
            <a:ext cx="7693025" cy="3724275"/>
          </a:xfrm>
        </p:spPr>
        <p:txBody>
          <a:bodyPr/>
          <a:lstStyle/>
          <a:p>
            <a:pPr eaLnBrk="1" hangingPunct="1">
              <a:lnSpc>
                <a:spcPct val="80000"/>
              </a:lnSpc>
              <a:buFont typeface="Wingdings" panose="05000000000000000000" pitchFamily="2" charset="2"/>
              <a:buNone/>
            </a:pPr>
            <a:r>
              <a:rPr lang="en-GB" altLang="en-US" sz="2400">
                <a:solidFill>
                  <a:srgbClr val="FF860D"/>
                </a:solidFill>
              </a:rPr>
              <a:t>A threat</a:t>
            </a:r>
            <a:r>
              <a:rPr lang="en-GB" altLang="en-US" sz="2400"/>
              <a:t> is a </a:t>
            </a:r>
            <a:r>
              <a:rPr lang="en-GB" altLang="en-US" sz="2400" i="1"/>
              <a:t>potential </a:t>
            </a:r>
            <a:r>
              <a:rPr lang="en-GB" altLang="en-US" sz="2400"/>
              <a:t>violation of security</a:t>
            </a:r>
          </a:p>
          <a:p>
            <a:pPr eaLnBrk="1" hangingPunct="1">
              <a:lnSpc>
                <a:spcPct val="80000"/>
              </a:lnSpc>
            </a:pPr>
            <a:r>
              <a:rPr lang="en-GB" altLang="en-US" sz="2400"/>
              <a:t>Flaws in design, implementation, and operation.</a:t>
            </a:r>
          </a:p>
          <a:p>
            <a:pPr eaLnBrk="1" hangingPunct="1">
              <a:lnSpc>
                <a:spcPct val="80000"/>
              </a:lnSpc>
              <a:buFont typeface="Wingdings" panose="05000000000000000000" pitchFamily="2" charset="2"/>
              <a:buNone/>
            </a:pPr>
            <a:endParaRPr lang="en-GB" altLang="en-US" sz="2400"/>
          </a:p>
          <a:p>
            <a:pPr eaLnBrk="1" hangingPunct="1">
              <a:lnSpc>
                <a:spcPct val="80000"/>
              </a:lnSpc>
              <a:buFont typeface="Wingdings" panose="05000000000000000000" pitchFamily="2" charset="2"/>
              <a:buNone/>
            </a:pPr>
            <a:r>
              <a:rPr lang="en-GB" altLang="en-US" sz="2400">
                <a:solidFill>
                  <a:srgbClr val="FF860D"/>
                </a:solidFill>
              </a:rPr>
              <a:t>An attack</a:t>
            </a:r>
            <a:r>
              <a:rPr lang="en-GB" altLang="en-US" sz="2400"/>
              <a:t> is any </a:t>
            </a:r>
            <a:r>
              <a:rPr lang="en-GB" altLang="en-US" sz="2400" i="1"/>
              <a:t>action </a:t>
            </a:r>
            <a:r>
              <a:rPr lang="en-GB" altLang="en-US" sz="2400"/>
              <a:t>that violates security</a:t>
            </a:r>
          </a:p>
          <a:p>
            <a:pPr eaLnBrk="1" hangingPunct="1">
              <a:lnSpc>
                <a:spcPct val="80000"/>
              </a:lnSpc>
            </a:pPr>
            <a:r>
              <a:rPr lang="en-GB" altLang="en-US" sz="2400"/>
              <a:t>Active </a:t>
            </a:r>
            <a:r>
              <a:rPr lang="en-GB" altLang="en-US" sz="2400" i="1"/>
              <a:t>adversary</a:t>
            </a:r>
            <a:r>
              <a:rPr lang="en-GB" altLang="en-US" sz="2400"/>
              <a:t>.</a:t>
            </a:r>
          </a:p>
          <a:p>
            <a:pPr eaLnBrk="1" hangingPunct="1">
              <a:lnSpc>
                <a:spcPct val="80000"/>
              </a:lnSpc>
              <a:buFont typeface="Wingdings" panose="05000000000000000000" pitchFamily="2" charset="2"/>
              <a:buNone/>
            </a:pPr>
            <a:endParaRPr lang="en-GB" altLang="en-US" sz="2400"/>
          </a:p>
          <a:p>
            <a:pPr eaLnBrk="1" hangingPunct="1">
              <a:lnSpc>
                <a:spcPct val="80000"/>
              </a:lnSpc>
              <a:buFont typeface="Wingdings" panose="05000000000000000000" pitchFamily="2" charset="2"/>
              <a:buNone/>
            </a:pPr>
            <a:r>
              <a:rPr lang="en-GB" altLang="en-US" sz="2400">
                <a:solidFill>
                  <a:srgbClr val="FF860D"/>
                </a:solidFill>
              </a:rPr>
              <a:t>Common threats</a:t>
            </a:r>
            <a:r>
              <a:rPr lang="en-GB" altLang="en-US" sz="2400"/>
              <a:t>:</a:t>
            </a:r>
          </a:p>
          <a:p>
            <a:pPr eaLnBrk="1" hangingPunct="1">
              <a:lnSpc>
                <a:spcPct val="80000"/>
              </a:lnSpc>
            </a:pPr>
            <a:r>
              <a:rPr lang="en-GB" altLang="en-US" sz="2400"/>
              <a:t>Snooping/eavesdropping, alteration, spoofing, repudiation of origin, denial of receipt, delay and denial of service.</a:t>
            </a:r>
          </a:p>
        </p:txBody>
      </p:sp>
    </p:spTree>
    <p:extLst>
      <p:ext uri="{BB962C8B-B14F-4D97-AF65-F5344CB8AC3E}">
        <p14:creationId xmlns:p14="http://schemas.microsoft.com/office/powerpoint/2010/main" val="2376917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p:cNvSpPr>
            <a:spLocks noGrp="1" noChangeArrowheads="1"/>
          </p:cNvSpPr>
          <p:nvPr>
            <p:ph type="title"/>
          </p:nvPr>
        </p:nvSpPr>
        <p:spPr/>
        <p:txBody>
          <a:bodyPr/>
          <a:lstStyle/>
          <a:p>
            <a:pPr eaLnBrk="1" hangingPunct="1"/>
            <a:r>
              <a:rPr lang="en-GB" altLang="en-US" smtClean="0"/>
              <a:t>Impact of Attacks</a:t>
            </a:r>
          </a:p>
        </p:txBody>
      </p:sp>
      <p:sp>
        <p:nvSpPr>
          <p:cNvPr id="20483" name="Rectangle 3"/>
          <p:cNvSpPr>
            <a:spLocks noGrp="1" noChangeArrowheads="1"/>
          </p:cNvSpPr>
          <p:nvPr>
            <p:ph type="body" idx="1"/>
          </p:nvPr>
        </p:nvSpPr>
        <p:spPr>
          <a:xfrm>
            <a:off x="2362200" y="2362201"/>
            <a:ext cx="7981950" cy="3724275"/>
          </a:xfrm>
        </p:spPr>
        <p:txBody>
          <a:bodyPr/>
          <a:lstStyle/>
          <a:p>
            <a:pPr eaLnBrk="1" hangingPunct="1">
              <a:lnSpc>
                <a:spcPct val="90000"/>
              </a:lnSpc>
            </a:pPr>
            <a:r>
              <a:rPr lang="en-GB" altLang="en-US" smtClean="0"/>
              <a:t>Theft of confidential information</a:t>
            </a:r>
          </a:p>
          <a:p>
            <a:pPr eaLnBrk="1" hangingPunct="1">
              <a:lnSpc>
                <a:spcPct val="90000"/>
              </a:lnSpc>
            </a:pPr>
            <a:r>
              <a:rPr lang="en-GB" altLang="en-US" smtClean="0"/>
              <a:t>Unauthorized use of </a:t>
            </a:r>
          </a:p>
          <a:p>
            <a:pPr lvl="1" eaLnBrk="1" hangingPunct="1">
              <a:lnSpc>
                <a:spcPct val="90000"/>
              </a:lnSpc>
            </a:pPr>
            <a:r>
              <a:rPr lang="en-GB" altLang="en-US" smtClean="0"/>
              <a:t>Network bandwidth</a:t>
            </a:r>
          </a:p>
          <a:p>
            <a:pPr lvl="1" eaLnBrk="1" hangingPunct="1">
              <a:lnSpc>
                <a:spcPct val="90000"/>
              </a:lnSpc>
            </a:pPr>
            <a:r>
              <a:rPr lang="en-GB" altLang="en-US" smtClean="0"/>
              <a:t>Computing resource</a:t>
            </a:r>
          </a:p>
          <a:p>
            <a:pPr eaLnBrk="1" hangingPunct="1">
              <a:lnSpc>
                <a:spcPct val="90000"/>
              </a:lnSpc>
            </a:pPr>
            <a:r>
              <a:rPr lang="en-GB" altLang="en-US" smtClean="0"/>
              <a:t>Spread of false information</a:t>
            </a:r>
          </a:p>
          <a:p>
            <a:pPr eaLnBrk="1" hangingPunct="1">
              <a:lnSpc>
                <a:spcPct val="90000"/>
              </a:lnSpc>
            </a:pPr>
            <a:r>
              <a:rPr lang="en-GB" altLang="en-US" smtClean="0"/>
              <a:t>Disruption of legitimate services</a:t>
            </a:r>
          </a:p>
          <a:p>
            <a:pPr eaLnBrk="1" hangingPunct="1">
              <a:lnSpc>
                <a:spcPct val="90000"/>
              </a:lnSpc>
              <a:buFont typeface="Wingdings" panose="05000000000000000000" pitchFamily="2" charset="2"/>
              <a:buNone/>
            </a:pPr>
            <a:endParaRPr lang="en-GB" altLang="en-US" i="1" smtClean="0"/>
          </a:p>
          <a:p>
            <a:pPr algn="ctr" eaLnBrk="1" hangingPunct="1">
              <a:lnSpc>
                <a:spcPct val="90000"/>
              </a:lnSpc>
              <a:buFont typeface="Wingdings" panose="05000000000000000000" pitchFamily="2" charset="2"/>
              <a:buNone/>
            </a:pPr>
            <a:r>
              <a:rPr lang="en-GB" altLang="en-US" i="1" smtClean="0">
                <a:solidFill>
                  <a:srgbClr val="FF860D"/>
                </a:solidFill>
              </a:rPr>
              <a:t>All attacks can be related and are dangerous!</a:t>
            </a:r>
          </a:p>
        </p:txBody>
      </p:sp>
    </p:spTree>
    <p:extLst>
      <p:ext uri="{BB962C8B-B14F-4D97-AF65-F5344CB8AC3E}">
        <p14:creationId xmlns:p14="http://schemas.microsoft.com/office/powerpoint/2010/main" val="924282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p:cNvSpPr>
            <a:spLocks noGrp="1" noChangeArrowheads="1"/>
          </p:cNvSpPr>
          <p:nvPr>
            <p:ph type="title"/>
          </p:nvPr>
        </p:nvSpPr>
        <p:spPr/>
        <p:txBody>
          <a:bodyPr/>
          <a:lstStyle/>
          <a:p>
            <a:pPr eaLnBrk="1" hangingPunct="1"/>
            <a:r>
              <a:rPr lang="en-GB" altLang="en-US" smtClean="0"/>
              <a:t>Security Policy and Mechanism</a:t>
            </a:r>
          </a:p>
        </p:txBody>
      </p:sp>
      <p:sp>
        <p:nvSpPr>
          <p:cNvPr id="21507" name="Rectangle 3"/>
          <p:cNvSpPr>
            <a:spLocks noGrp="1" noChangeArrowheads="1"/>
          </p:cNvSpPr>
          <p:nvPr>
            <p:ph type="body" idx="1"/>
          </p:nvPr>
        </p:nvSpPr>
        <p:spPr/>
        <p:txBody>
          <a:bodyPr/>
          <a:lstStyle/>
          <a:p>
            <a:pPr eaLnBrk="1" hangingPunct="1">
              <a:lnSpc>
                <a:spcPct val="80000"/>
              </a:lnSpc>
            </a:pPr>
            <a:r>
              <a:rPr lang="en-GB" altLang="en-US" sz="2000" i="1">
                <a:solidFill>
                  <a:srgbClr val="FF860D"/>
                </a:solidFill>
              </a:rPr>
              <a:t>Policy</a:t>
            </a:r>
            <a:r>
              <a:rPr lang="en-GB" altLang="en-US" sz="2000">
                <a:solidFill>
                  <a:srgbClr val="FF860D"/>
                </a:solidFill>
              </a:rPr>
              <a:t>:</a:t>
            </a:r>
            <a:r>
              <a:rPr lang="en-GB" altLang="en-US" sz="2000"/>
              <a:t> a statement of what is, and is not allowed.</a:t>
            </a:r>
          </a:p>
          <a:p>
            <a:pPr eaLnBrk="1" hangingPunct="1">
              <a:lnSpc>
                <a:spcPct val="80000"/>
              </a:lnSpc>
            </a:pPr>
            <a:endParaRPr lang="en-GB" altLang="en-US" sz="2000"/>
          </a:p>
          <a:p>
            <a:pPr eaLnBrk="1" hangingPunct="1">
              <a:lnSpc>
                <a:spcPct val="80000"/>
              </a:lnSpc>
            </a:pPr>
            <a:r>
              <a:rPr lang="en-GB" altLang="en-US" sz="2000" i="1">
                <a:solidFill>
                  <a:srgbClr val="FF860D"/>
                </a:solidFill>
              </a:rPr>
              <a:t>Mechanism</a:t>
            </a:r>
            <a:r>
              <a:rPr lang="en-GB" altLang="en-US" sz="2000">
                <a:solidFill>
                  <a:srgbClr val="FF860D"/>
                </a:solidFill>
              </a:rPr>
              <a:t>:</a:t>
            </a:r>
            <a:r>
              <a:rPr lang="en-GB" altLang="en-US" sz="2000"/>
              <a:t> a procedure, tool, or method of enforcing a policy.</a:t>
            </a:r>
          </a:p>
          <a:p>
            <a:pPr eaLnBrk="1" hangingPunct="1">
              <a:lnSpc>
                <a:spcPct val="80000"/>
              </a:lnSpc>
            </a:pPr>
            <a:endParaRPr lang="en-GB" altLang="en-US" sz="2000"/>
          </a:p>
          <a:p>
            <a:pPr eaLnBrk="1" hangingPunct="1">
              <a:lnSpc>
                <a:spcPct val="80000"/>
              </a:lnSpc>
            </a:pPr>
            <a:r>
              <a:rPr lang="en-GB" altLang="en-US" sz="2000">
                <a:solidFill>
                  <a:srgbClr val="FF860D"/>
                </a:solidFill>
              </a:rPr>
              <a:t>Security mechanisms</a:t>
            </a:r>
            <a:r>
              <a:rPr lang="en-GB" altLang="en-US" sz="2000"/>
              <a:t> implement functions that help </a:t>
            </a:r>
            <a:r>
              <a:rPr lang="en-GB" altLang="en-US" sz="2000" i="1"/>
              <a:t>prevent, detect, and respond to recovery from </a:t>
            </a:r>
            <a:r>
              <a:rPr lang="en-GB" altLang="en-US" sz="2000"/>
              <a:t>security attacks.</a:t>
            </a:r>
          </a:p>
          <a:p>
            <a:pPr lvl="1" eaLnBrk="1" hangingPunct="1">
              <a:lnSpc>
                <a:spcPct val="80000"/>
              </a:lnSpc>
            </a:pPr>
            <a:r>
              <a:rPr lang="en-GB" altLang="en-US" sz="1800"/>
              <a:t>Goals: prevention, detection, and recovery</a:t>
            </a:r>
          </a:p>
          <a:p>
            <a:pPr lvl="1" eaLnBrk="1" hangingPunct="1">
              <a:lnSpc>
                <a:spcPct val="80000"/>
              </a:lnSpc>
            </a:pPr>
            <a:endParaRPr lang="en-GB" altLang="en-US" sz="1800"/>
          </a:p>
          <a:p>
            <a:pPr eaLnBrk="1" hangingPunct="1">
              <a:lnSpc>
                <a:spcPct val="80000"/>
              </a:lnSpc>
            </a:pPr>
            <a:r>
              <a:rPr lang="en-GB" altLang="en-US" sz="2000">
                <a:solidFill>
                  <a:srgbClr val="FF860D"/>
                </a:solidFill>
              </a:rPr>
              <a:t>Security functions</a:t>
            </a:r>
            <a:r>
              <a:rPr lang="en-GB" altLang="en-US" sz="2000"/>
              <a:t> are typically made available to users as a set of </a:t>
            </a:r>
            <a:r>
              <a:rPr lang="en-GB" altLang="en-US" sz="2000" i="1"/>
              <a:t>security services </a:t>
            </a:r>
            <a:r>
              <a:rPr lang="en-GB" altLang="en-US" sz="2000"/>
              <a:t>through APIs or integrated interfaces.</a:t>
            </a:r>
          </a:p>
          <a:p>
            <a:pPr eaLnBrk="1" hangingPunct="1">
              <a:lnSpc>
                <a:spcPct val="80000"/>
              </a:lnSpc>
            </a:pPr>
            <a:endParaRPr lang="en-GB" altLang="en-US" sz="2000"/>
          </a:p>
          <a:p>
            <a:pPr eaLnBrk="1" hangingPunct="1">
              <a:lnSpc>
                <a:spcPct val="80000"/>
              </a:lnSpc>
            </a:pPr>
            <a:r>
              <a:rPr lang="en-GB" altLang="en-US" sz="2000">
                <a:solidFill>
                  <a:srgbClr val="FF860D"/>
                </a:solidFill>
              </a:rPr>
              <a:t>Cryptography</a:t>
            </a:r>
            <a:r>
              <a:rPr lang="en-GB" altLang="en-US" sz="2000"/>
              <a:t> underlies many security mechanisms.</a:t>
            </a:r>
          </a:p>
        </p:txBody>
      </p:sp>
    </p:spTree>
    <p:extLst>
      <p:ext uri="{BB962C8B-B14F-4D97-AF65-F5344CB8AC3E}">
        <p14:creationId xmlns:p14="http://schemas.microsoft.com/office/powerpoint/2010/main" val="1719323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OK for ICT – What About </a:t>
            </a:r>
            <a:r>
              <a:rPr lang="en-GB" dirty="0" err="1" smtClean="0"/>
              <a:t>IoT</a:t>
            </a:r>
            <a:r>
              <a:rPr lang="en-GB" dirty="0" smtClean="0"/>
              <a:t>/Smart City?</a:t>
            </a:r>
            <a:endParaRPr lang="en-GB" dirty="0"/>
          </a:p>
        </p:txBody>
      </p:sp>
      <p:sp>
        <p:nvSpPr>
          <p:cNvPr id="3" name="Content Placeholder 2"/>
          <p:cNvSpPr>
            <a:spLocks noGrp="1"/>
          </p:cNvSpPr>
          <p:nvPr>
            <p:ph idx="1"/>
          </p:nvPr>
        </p:nvSpPr>
        <p:spPr>
          <a:xfrm>
            <a:off x="1112464" y="2362201"/>
            <a:ext cx="10464799" cy="3724275"/>
          </a:xfrm>
        </p:spPr>
        <p:txBody>
          <a:bodyPr/>
          <a:lstStyle/>
          <a:p>
            <a:r>
              <a:rPr lang="en-GB" dirty="0" smtClean="0"/>
              <a:t>Think levels</a:t>
            </a:r>
            <a:endParaRPr lang="en-GB" dirty="0"/>
          </a:p>
          <a:p>
            <a:r>
              <a:rPr lang="en-GB" dirty="0" smtClean="0"/>
              <a:t>What does “SMART” mean?  What technologies does it imply?</a:t>
            </a:r>
          </a:p>
          <a:p>
            <a:pPr lvl="1"/>
            <a:r>
              <a:rPr lang="en-GB" dirty="0" smtClean="0"/>
              <a:t>What aspects of </a:t>
            </a:r>
            <a:r>
              <a:rPr lang="en-GB" dirty="0" err="1" smtClean="0"/>
              <a:t>Compusec</a:t>
            </a:r>
            <a:r>
              <a:rPr lang="en-GB" dirty="0" smtClean="0"/>
              <a:t> are in play?</a:t>
            </a:r>
          </a:p>
          <a:p>
            <a:r>
              <a:rPr lang="en-GB" dirty="0" smtClean="0"/>
              <a:t>What does the sensor and actuator approach mean?</a:t>
            </a:r>
          </a:p>
          <a:p>
            <a:pPr lvl="1"/>
            <a:r>
              <a:rPr lang="en-GB" dirty="0" smtClean="0"/>
              <a:t>What aspects of </a:t>
            </a:r>
            <a:r>
              <a:rPr lang="en-GB" dirty="0" err="1" smtClean="0"/>
              <a:t>Compusec</a:t>
            </a:r>
            <a:r>
              <a:rPr lang="en-GB" dirty="0" smtClean="0"/>
              <a:t> are in play?</a:t>
            </a:r>
          </a:p>
          <a:p>
            <a:r>
              <a:rPr lang="en-GB" dirty="0" smtClean="0"/>
              <a:t>What does the self-contained sensor approach mean?</a:t>
            </a:r>
          </a:p>
          <a:p>
            <a:pPr lvl="1"/>
            <a:r>
              <a:rPr lang="en-GB" dirty="0" smtClean="0"/>
              <a:t>What aspects of </a:t>
            </a:r>
            <a:r>
              <a:rPr lang="en-GB" dirty="0" err="1" smtClean="0"/>
              <a:t>Compusec</a:t>
            </a:r>
            <a:r>
              <a:rPr lang="en-GB" dirty="0" smtClean="0"/>
              <a:t> are in play?</a:t>
            </a:r>
            <a:endParaRPr lang="en-GB" dirty="0"/>
          </a:p>
        </p:txBody>
      </p:sp>
    </p:spTree>
    <p:extLst>
      <p:ext uri="{BB962C8B-B14F-4D97-AF65-F5344CB8AC3E}">
        <p14:creationId xmlns:p14="http://schemas.microsoft.com/office/powerpoint/2010/main" val="4203996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Start Big and Unsophisticated</a:t>
            </a:r>
            <a:endParaRPr lang="en-GB" dirty="0"/>
          </a:p>
        </p:txBody>
      </p:sp>
      <p:sp>
        <p:nvSpPr>
          <p:cNvPr id="3" name="Content Placeholder 2"/>
          <p:cNvSpPr>
            <a:spLocks noGrp="1"/>
          </p:cNvSpPr>
          <p:nvPr>
            <p:ph idx="1"/>
          </p:nvPr>
        </p:nvSpPr>
        <p:spPr/>
        <p:txBody>
          <a:bodyPr/>
          <a:lstStyle/>
          <a:p>
            <a:r>
              <a:rPr lang="en-GB" dirty="0" smtClean="0"/>
              <a:t>Specific attacks are likely to be difficult to prevent</a:t>
            </a:r>
          </a:p>
          <a:p>
            <a:r>
              <a:rPr lang="en-GB" dirty="0" smtClean="0"/>
              <a:t>Top level (penetration, take over) – by usual means</a:t>
            </a:r>
          </a:p>
          <a:p>
            <a:r>
              <a:rPr lang="en-GB" dirty="0" smtClean="0"/>
              <a:t>How would you begin to inhibit</a:t>
            </a:r>
          </a:p>
          <a:p>
            <a:pPr lvl="1"/>
            <a:r>
              <a:rPr lang="en-GB" dirty="0" smtClean="0"/>
              <a:t>Aliasing?</a:t>
            </a:r>
          </a:p>
          <a:p>
            <a:pPr lvl="1"/>
            <a:r>
              <a:rPr lang="en-GB" dirty="0" smtClean="0"/>
              <a:t>Spoofing?</a:t>
            </a:r>
          </a:p>
          <a:p>
            <a:pPr lvl="1"/>
            <a:r>
              <a:rPr lang="en-GB" dirty="0" smtClean="0"/>
              <a:t>Denial of Service and Distributed Denial of Service Attacks?</a:t>
            </a:r>
          </a:p>
          <a:p>
            <a:pPr lvl="1"/>
            <a:r>
              <a:rPr lang="en-GB" dirty="0" smtClean="0"/>
              <a:t>Physical destruction (targeted or vandalism)?</a:t>
            </a:r>
          </a:p>
          <a:p>
            <a:pPr lvl="1"/>
            <a:r>
              <a:rPr lang="en-GB" dirty="0" smtClean="0"/>
              <a:t>Localised </a:t>
            </a:r>
            <a:r>
              <a:rPr lang="en-GB" i="1" dirty="0" smtClean="0"/>
              <a:t>intelligent, targeted</a:t>
            </a:r>
            <a:r>
              <a:rPr lang="en-GB" dirty="0" smtClean="0"/>
              <a:t> falsification?</a:t>
            </a:r>
            <a:endParaRPr lang="en-GB" dirty="0"/>
          </a:p>
        </p:txBody>
      </p:sp>
    </p:spTree>
    <p:extLst>
      <p:ext uri="{BB962C8B-B14F-4D97-AF65-F5344CB8AC3E}">
        <p14:creationId xmlns:p14="http://schemas.microsoft.com/office/powerpoint/2010/main" val="3393673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Seriously Smart City</a:t>
            </a:r>
            <a:endParaRPr lang="en-GB" dirty="0"/>
          </a:p>
        </p:txBody>
      </p:sp>
      <p:sp>
        <p:nvSpPr>
          <p:cNvPr id="3" name="Content Placeholder 2"/>
          <p:cNvSpPr>
            <a:spLocks noGrp="1"/>
          </p:cNvSpPr>
          <p:nvPr>
            <p:ph idx="1"/>
          </p:nvPr>
        </p:nvSpPr>
        <p:spPr/>
        <p:txBody>
          <a:bodyPr/>
          <a:lstStyle/>
          <a:p>
            <a:r>
              <a:rPr lang="en-GB" dirty="0" smtClean="0"/>
              <a:t>A capitalist dream (the American </a:t>
            </a:r>
            <a:r>
              <a:rPr lang="en-GB" dirty="0" err="1" smtClean="0"/>
              <a:t>neocon</a:t>
            </a:r>
            <a:r>
              <a:rPr lang="en-GB" dirty="0" smtClean="0"/>
              <a:t> dream):</a:t>
            </a:r>
          </a:p>
          <a:p>
            <a:pPr marL="0" indent="0" algn="ctr">
              <a:buNone/>
            </a:pPr>
            <a:r>
              <a:rPr lang="en-GB" b="1" dirty="0" smtClean="0">
                <a:solidFill>
                  <a:srgbClr val="FF0000"/>
                </a:solidFill>
              </a:rPr>
              <a:t>The ability to ration freedom by price</a:t>
            </a:r>
            <a:endParaRPr lang="en-GB" b="1" dirty="0">
              <a:solidFill>
                <a:srgbClr val="FF0000"/>
              </a:solidFill>
            </a:endParaRPr>
          </a:p>
          <a:p>
            <a:r>
              <a:rPr lang="en-GB" dirty="0" smtClean="0"/>
              <a:t>An “egalitarian and Utopian” dream:</a:t>
            </a:r>
          </a:p>
          <a:p>
            <a:pPr lvl="1"/>
            <a:r>
              <a:rPr lang="en-GB" dirty="0" smtClean="0"/>
              <a:t>Pollution and emissions control</a:t>
            </a:r>
          </a:p>
          <a:p>
            <a:pPr lvl="1"/>
            <a:r>
              <a:rPr lang="en-GB" dirty="0" smtClean="0"/>
              <a:t>Better freedoms, better defended</a:t>
            </a:r>
          </a:p>
          <a:p>
            <a:pPr lvl="1"/>
            <a:r>
              <a:rPr lang="en-GB" dirty="0" smtClean="0"/>
              <a:t>Ubiquity, equity, liberty based on technology</a:t>
            </a:r>
          </a:p>
          <a:p>
            <a:pPr lvl="1"/>
            <a:r>
              <a:rPr lang="en-GB" dirty="0" smtClean="0"/>
              <a:t>Safety and control on the John Stuart Mill model</a:t>
            </a:r>
            <a:endParaRPr lang="en-GB" dirty="0"/>
          </a:p>
        </p:txBody>
      </p:sp>
    </p:spTree>
    <p:extLst>
      <p:ext uri="{BB962C8B-B14F-4D97-AF65-F5344CB8AC3E}">
        <p14:creationId xmlns:p14="http://schemas.microsoft.com/office/powerpoint/2010/main" val="362371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Seriously Smart</a:t>
            </a:r>
            <a:endParaRPr lang="en-GB" dirty="0"/>
          </a:p>
        </p:txBody>
      </p:sp>
      <p:sp>
        <p:nvSpPr>
          <p:cNvPr id="3" name="Content Placeholder 2"/>
          <p:cNvSpPr>
            <a:spLocks noGrp="1"/>
          </p:cNvSpPr>
          <p:nvPr>
            <p:ph idx="1"/>
          </p:nvPr>
        </p:nvSpPr>
        <p:spPr/>
        <p:txBody>
          <a:bodyPr/>
          <a:lstStyle/>
          <a:p>
            <a:r>
              <a:rPr lang="en-GB" dirty="0" smtClean="0"/>
              <a:t>Infrastructure level</a:t>
            </a:r>
          </a:p>
          <a:p>
            <a:r>
              <a:rPr lang="en-GB" dirty="0" smtClean="0"/>
              <a:t>Area level</a:t>
            </a:r>
          </a:p>
          <a:p>
            <a:r>
              <a:rPr lang="en-GB" dirty="0" smtClean="0"/>
              <a:t>Specific issue level</a:t>
            </a:r>
          </a:p>
          <a:p>
            <a:r>
              <a:rPr lang="en-GB" dirty="0" smtClean="0"/>
              <a:t>Personal level</a:t>
            </a:r>
          </a:p>
          <a:p>
            <a:r>
              <a:rPr lang="en-GB" dirty="0" smtClean="0"/>
              <a:t>Problem directed</a:t>
            </a:r>
            <a:endParaRPr lang="en-GB" dirty="0"/>
          </a:p>
        </p:txBody>
      </p:sp>
    </p:spTree>
    <p:extLst>
      <p:ext uri="{BB962C8B-B14F-4D97-AF65-F5344CB8AC3E}">
        <p14:creationId xmlns:p14="http://schemas.microsoft.com/office/powerpoint/2010/main" val="4247718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Seriously Smart</a:t>
            </a:r>
            <a:endParaRPr lang="en-GB" dirty="0"/>
          </a:p>
        </p:txBody>
      </p:sp>
      <p:sp>
        <p:nvSpPr>
          <p:cNvPr id="3" name="Content Placeholder 2"/>
          <p:cNvSpPr>
            <a:spLocks noGrp="1"/>
          </p:cNvSpPr>
          <p:nvPr>
            <p:ph idx="1"/>
          </p:nvPr>
        </p:nvSpPr>
        <p:spPr/>
        <p:txBody>
          <a:bodyPr/>
          <a:lstStyle/>
          <a:p>
            <a:r>
              <a:rPr lang="en-GB" dirty="0" smtClean="0"/>
              <a:t>Infrastructure level</a:t>
            </a:r>
          </a:p>
          <a:p>
            <a:pPr lvl="1"/>
            <a:r>
              <a:rPr lang="en-GB" dirty="0" smtClean="0"/>
              <a:t>National state actors level security</a:t>
            </a:r>
          </a:p>
          <a:p>
            <a:pPr lvl="1"/>
            <a:r>
              <a:rPr lang="en-GB" dirty="0" smtClean="0"/>
              <a:t>Big corporation security</a:t>
            </a:r>
          </a:p>
          <a:p>
            <a:pPr lvl="1"/>
            <a:r>
              <a:rPr lang="en-GB" dirty="0" smtClean="0"/>
              <a:t>“Not worth Smart City concern”, unless individual expertise is sufficient to challenge the above (and the rewards are concomitant)</a:t>
            </a:r>
          </a:p>
          <a:p>
            <a:r>
              <a:rPr lang="en-GB" dirty="0" smtClean="0"/>
              <a:t>Area </a:t>
            </a:r>
            <a:r>
              <a:rPr lang="en-GB" dirty="0" smtClean="0"/>
              <a:t>level</a:t>
            </a:r>
          </a:p>
          <a:p>
            <a:pPr lvl="1"/>
            <a:r>
              <a:rPr lang="en-GB" dirty="0" smtClean="0"/>
              <a:t>Network level security</a:t>
            </a:r>
          </a:p>
          <a:p>
            <a:pPr lvl="1"/>
            <a:r>
              <a:rPr lang="en-GB" dirty="0" smtClean="0"/>
              <a:t>Application level security</a:t>
            </a:r>
            <a:endParaRPr lang="en-GB" dirty="0"/>
          </a:p>
        </p:txBody>
      </p:sp>
    </p:spTree>
    <p:extLst>
      <p:ext uri="{BB962C8B-B14F-4D97-AF65-F5344CB8AC3E}">
        <p14:creationId xmlns:p14="http://schemas.microsoft.com/office/powerpoint/2010/main" val="1868584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Seriously Smart</a:t>
            </a:r>
            <a:endParaRPr lang="en-GB" dirty="0"/>
          </a:p>
        </p:txBody>
      </p:sp>
      <p:sp>
        <p:nvSpPr>
          <p:cNvPr id="3" name="Content Placeholder 2"/>
          <p:cNvSpPr>
            <a:spLocks noGrp="1"/>
          </p:cNvSpPr>
          <p:nvPr>
            <p:ph idx="1"/>
          </p:nvPr>
        </p:nvSpPr>
        <p:spPr/>
        <p:txBody>
          <a:bodyPr/>
          <a:lstStyle/>
          <a:p>
            <a:r>
              <a:rPr lang="en-GB" dirty="0" smtClean="0"/>
              <a:t>Local level</a:t>
            </a:r>
          </a:p>
          <a:p>
            <a:pPr lvl="1"/>
            <a:r>
              <a:rPr lang="en-GB" dirty="0" smtClean="0"/>
              <a:t>Local level is mostly low intelligence</a:t>
            </a:r>
          </a:p>
          <a:p>
            <a:pPr lvl="1"/>
            <a:r>
              <a:rPr lang="en-GB" dirty="0" smtClean="0"/>
              <a:t>Generally unsophisticated</a:t>
            </a:r>
          </a:p>
          <a:p>
            <a:pPr lvl="1"/>
            <a:r>
              <a:rPr lang="en-GB" dirty="0" smtClean="0"/>
              <a:t>Difficult to do much with, unless pre-planned and part of a larger plan of attack</a:t>
            </a:r>
            <a:endParaRPr lang="en-GB" dirty="0"/>
          </a:p>
        </p:txBody>
      </p:sp>
    </p:spTree>
    <p:extLst>
      <p:ext uri="{BB962C8B-B14F-4D97-AF65-F5344CB8AC3E}">
        <p14:creationId xmlns:p14="http://schemas.microsoft.com/office/powerpoint/2010/main" val="4113265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Where’s My Entrance? </a:t>
            </a:r>
            <a:endParaRPr lang="en-GB" dirty="0"/>
          </a:p>
        </p:txBody>
      </p:sp>
      <p:sp>
        <p:nvSpPr>
          <p:cNvPr id="3" name="Content Placeholder 2"/>
          <p:cNvSpPr>
            <a:spLocks noGrp="1"/>
          </p:cNvSpPr>
          <p:nvPr>
            <p:ph idx="1"/>
          </p:nvPr>
        </p:nvSpPr>
        <p:spPr/>
        <p:txBody>
          <a:bodyPr/>
          <a:lstStyle/>
          <a:p>
            <a:r>
              <a:rPr lang="en-GB" dirty="0" smtClean="0"/>
              <a:t>The Development Tool (the earlier the better!)</a:t>
            </a:r>
          </a:p>
          <a:p>
            <a:pPr lvl="1"/>
            <a:r>
              <a:rPr lang="en-GB" dirty="0" smtClean="0"/>
              <a:t>Inclusion of malware</a:t>
            </a:r>
          </a:p>
          <a:p>
            <a:pPr lvl="1"/>
            <a:r>
              <a:rPr lang="en-GB" dirty="0" smtClean="0"/>
              <a:t>OS corruption</a:t>
            </a:r>
          </a:p>
          <a:p>
            <a:pPr lvl="1"/>
            <a:r>
              <a:rPr lang="en-GB" dirty="0" smtClean="0"/>
              <a:t>Backdoor/trapdoor</a:t>
            </a:r>
          </a:p>
          <a:p>
            <a:pPr lvl="1"/>
            <a:r>
              <a:rPr lang="en-GB" dirty="0" smtClean="0"/>
              <a:t>Get the development toolset and everything done with them is open </a:t>
            </a:r>
          </a:p>
          <a:p>
            <a:r>
              <a:rPr lang="en-GB" dirty="0" smtClean="0"/>
              <a:t> OS</a:t>
            </a:r>
          </a:p>
          <a:p>
            <a:r>
              <a:rPr lang="en-GB" dirty="0" smtClean="0"/>
              <a:t>Network tools and software</a:t>
            </a:r>
          </a:p>
          <a:p>
            <a:r>
              <a:rPr lang="en-GB" dirty="0" smtClean="0"/>
              <a:t>These are likely to be technical s/w and h/w attacks</a:t>
            </a:r>
          </a:p>
        </p:txBody>
      </p:sp>
    </p:spTree>
    <p:extLst>
      <p:ext uri="{BB962C8B-B14F-4D97-AF65-F5344CB8AC3E}">
        <p14:creationId xmlns:p14="http://schemas.microsoft.com/office/powerpoint/2010/main" val="2532797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Where’s My Entrance?</a:t>
            </a:r>
            <a:endParaRPr lang="en-GB" dirty="0"/>
          </a:p>
        </p:txBody>
      </p:sp>
      <p:sp>
        <p:nvSpPr>
          <p:cNvPr id="3" name="Content Placeholder 2"/>
          <p:cNvSpPr>
            <a:spLocks noGrp="1"/>
          </p:cNvSpPr>
          <p:nvPr>
            <p:ph idx="1"/>
          </p:nvPr>
        </p:nvSpPr>
        <p:spPr/>
        <p:txBody>
          <a:bodyPr/>
          <a:lstStyle/>
          <a:p>
            <a:r>
              <a:rPr lang="en-GB" dirty="0" smtClean="0"/>
              <a:t>Network management</a:t>
            </a:r>
          </a:p>
          <a:p>
            <a:r>
              <a:rPr lang="en-GB" dirty="0" smtClean="0"/>
              <a:t>Server side</a:t>
            </a:r>
          </a:p>
          <a:p>
            <a:pPr lvl="1"/>
            <a:r>
              <a:rPr lang="en-GB" dirty="0" smtClean="0"/>
              <a:t>Maximum </a:t>
            </a:r>
            <a:r>
              <a:rPr lang="en-GB" dirty="0"/>
              <a:t>opportunity for sophisticated </a:t>
            </a:r>
            <a:r>
              <a:rPr lang="en-GB" dirty="0" smtClean="0"/>
              <a:t>attack</a:t>
            </a:r>
            <a:endParaRPr lang="en-GB" dirty="0"/>
          </a:p>
          <a:p>
            <a:pPr lvl="1"/>
            <a:r>
              <a:rPr lang="en-GB" dirty="0"/>
              <a:t>S</a:t>
            </a:r>
            <a:r>
              <a:rPr lang="en-GB" dirty="0" smtClean="0"/>
              <a:t>hould be the best defended in tech terms</a:t>
            </a:r>
          </a:p>
          <a:p>
            <a:pPr lvl="1"/>
            <a:r>
              <a:rPr lang="en-GB" dirty="0" smtClean="0"/>
              <a:t>AI is </a:t>
            </a:r>
            <a:r>
              <a:rPr lang="en-GB" dirty="0" err="1" smtClean="0"/>
              <a:t>geekland</a:t>
            </a:r>
            <a:r>
              <a:rPr lang="en-GB" dirty="0" smtClean="0"/>
              <a:t>:  gourmet algorithmically, sub-caff infrastructure?</a:t>
            </a:r>
          </a:p>
          <a:p>
            <a:r>
              <a:rPr lang="en-GB" dirty="0" smtClean="0"/>
              <a:t>Wetware</a:t>
            </a:r>
          </a:p>
          <a:p>
            <a:pPr lvl="1"/>
            <a:r>
              <a:rPr lang="en-GB" dirty="0" smtClean="0"/>
              <a:t>Insider attack is always going to be a risk</a:t>
            </a:r>
            <a:endParaRPr lang="en-GB" dirty="0"/>
          </a:p>
        </p:txBody>
      </p:sp>
    </p:spTree>
    <p:extLst>
      <p:ext uri="{BB962C8B-B14F-4D97-AF65-F5344CB8AC3E}">
        <p14:creationId xmlns:p14="http://schemas.microsoft.com/office/powerpoint/2010/main" val="1021120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Defensive Planning</a:t>
            </a:r>
            <a:endParaRPr lang="en-GB" dirty="0"/>
          </a:p>
        </p:txBody>
      </p:sp>
      <p:sp>
        <p:nvSpPr>
          <p:cNvPr id="3" name="Content Placeholder 2"/>
          <p:cNvSpPr>
            <a:spLocks noGrp="1"/>
          </p:cNvSpPr>
          <p:nvPr>
            <p:ph idx="1"/>
          </p:nvPr>
        </p:nvSpPr>
        <p:spPr/>
        <p:txBody>
          <a:bodyPr/>
          <a:lstStyle/>
          <a:p>
            <a:r>
              <a:rPr lang="en-GB" dirty="0" smtClean="0"/>
              <a:t>Scope likely attacks</a:t>
            </a:r>
          </a:p>
          <a:p>
            <a:r>
              <a:rPr lang="en-GB" dirty="0" smtClean="0"/>
              <a:t>Layered resilience</a:t>
            </a:r>
          </a:p>
          <a:p>
            <a:r>
              <a:rPr lang="en-GB" dirty="0" err="1" smtClean="0"/>
              <a:t>Fallback</a:t>
            </a:r>
            <a:r>
              <a:rPr lang="en-GB" dirty="0" smtClean="0"/>
              <a:t>, failover, redundancy</a:t>
            </a:r>
          </a:p>
          <a:p>
            <a:r>
              <a:rPr lang="en-GB" dirty="0" smtClean="0"/>
              <a:t>Monitoring</a:t>
            </a:r>
          </a:p>
          <a:p>
            <a:pPr lvl="1"/>
            <a:r>
              <a:rPr lang="en-GB" dirty="0" smtClean="0"/>
              <a:t>Use the intelligence to help</a:t>
            </a:r>
          </a:p>
          <a:p>
            <a:r>
              <a:rPr lang="en-GB" dirty="0" smtClean="0"/>
              <a:t>Disaster planning</a:t>
            </a:r>
            <a:endParaRPr lang="en-GB" dirty="0"/>
          </a:p>
        </p:txBody>
      </p:sp>
    </p:spTree>
    <p:extLst>
      <p:ext uri="{BB962C8B-B14F-4D97-AF65-F5344CB8AC3E}">
        <p14:creationId xmlns:p14="http://schemas.microsoft.com/office/powerpoint/2010/main" val="562356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Area, New Troubles</a:t>
            </a:r>
            <a:endParaRPr lang="en-GB" dirty="0"/>
          </a:p>
        </p:txBody>
      </p:sp>
      <p:sp>
        <p:nvSpPr>
          <p:cNvPr id="3" name="Content Placeholder 2"/>
          <p:cNvSpPr>
            <a:spLocks noGrp="1"/>
          </p:cNvSpPr>
          <p:nvPr>
            <p:ph idx="1"/>
          </p:nvPr>
        </p:nvSpPr>
        <p:spPr/>
        <p:txBody>
          <a:bodyPr/>
          <a:lstStyle/>
          <a:p>
            <a:r>
              <a:rPr lang="en-GB" dirty="0" smtClean="0"/>
              <a:t>Think about it</a:t>
            </a:r>
          </a:p>
          <a:p>
            <a:pPr lvl="1"/>
            <a:r>
              <a:rPr lang="en-GB" dirty="0" smtClean="0"/>
              <a:t>Where can an attack generate money directly?</a:t>
            </a:r>
          </a:p>
          <a:p>
            <a:pPr lvl="1"/>
            <a:r>
              <a:rPr lang="en-GB" dirty="0" smtClean="0"/>
              <a:t>Where are the extortion opportunities?</a:t>
            </a:r>
          </a:p>
          <a:p>
            <a:pPr lvl="1"/>
            <a:r>
              <a:rPr lang="en-GB" dirty="0" smtClean="0"/>
              <a:t>Where are the functional criticalities?</a:t>
            </a:r>
          </a:p>
          <a:p>
            <a:pPr lvl="1"/>
            <a:r>
              <a:rPr lang="en-GB" dirty="0" smtClean="0"/>
              <a:t>Where can we implement the “Ostrich Algorithm”?</a:t>
            </a:r>
            <a:endParaRPr lang="en-GB" dirty="0"/>
          </a:p>
        </p:txBody>
      </p:sp>
    </p:spTree>
    <p:extLst>
      <p:ext uri="{BB962C8B-B14F-4D97-AF65-F5344CB8AC3E}">
        <p14:creationId xmlns:p14="http://schemas.microsoft.com/office/powerpoint/2010/main" val="873706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Areas, New Troubles</a:t>
            </a:r>
            <a:endParaRPr lang="en-GB" dirty="0"/>
          </a:p>
        </p:txBody>
      </p:sp>
      <p:sp>
        <p:nvSpPr>
          <p:cNvPr id="3" name="Content Placeholder 2"/>
          <p:cNvSpPr>
            <a:spLocks noGrp="1"/>
          </p:cNvSpPr>
          <p:nvPr>
            <p:ph idx="1"/>
          </p:nvPr>
        </p:nvSpPr>
        <p:spPr/>
        <p:txBody>
          <a:bodyPr/>
          <a:lstStyle/>
          <a:p>
            <a:r>
              <a:rPr lang="en-GB" dirty="0" smtClean="0"/>
              <a:t>Size, scope, timescale</a:t>
            </a:r>
          </a:p>
          <a:p>
            <a:r>
              <a:rPr lang="en-GB" smtClean="0"/>
              <a:t>Massive </a:t>
            </a:r>
            <a:r>
              <a:rPr lang="en-GB" dirty="0" smtClean="0"/>
              <a:t>intrusion targeted </a:t>
            </a:r>
            <a:r>
              <a:rPr lang="en-GB" smtClean="0"/>
              <a:t>at a needle-fine </a:t>
            </a:r>
            <a:r>
              <a:rPr lang="en-GB" dirty="0" smtClean="0"/>
              <a:t>weakness run over a long timescale – years – is going to be seriously hard </a:t>
            </a:r>
            <a:r>
              <a:rPr lang="en-GB" smtClean="0"/>
              <a:t>to defend</a:t>
            </a:r>
            <a:endParaRPr lang="en-GB" dirty="0"/>
          </a:p>
        </p:txBody>
      </p:sp>
    </p:spTree>
    <p:extLst>
      <p:ext uri="{BB962C8B-B14F-4D97-AF65-F5344CB8AC3E}">
        <p14:creationId xmlns:p14="http://schemas.microsoft.com/office/powerpoint/2010/main" val="3820078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1275</TotalTime>
  <Words>1182</Words>
  <Application>Microsoft Office PowerPoint</Application>
  <PresentationFormat>Widescreen</PresentationFormat>
  <Paragraphs>149</Paragraphs>
  <Slides>20</Slides>
  <Notes>3</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20</vt:i4>
      </vt:variant>
    </vt:vector>
  </HeadingPairs>
  <TitlesOfParts>
    <vt:vector size="30" baseType="lpstr">
      <vt:lpstr>Arial</vt:lpstr>
      <vt:lpstr>Calibri</vt:lpstr>
      <vt:lpstr>Calibri Light</vt:lpstr>
      <vt:lpstr>Cambria</vt:lpstr>
      <vt:lpstr>Times New Roman</vt:lpstr>
      <vt:lpstr>Wingdings</vt:lpstr>
      <vt:lpstr>Office Theme</vt:lpstr>
      <vt:lpstr>Capsules</vt:lpstr>
      <vt:lpstr>1_Capsules</vt:lpstr>
      <vt:lpstr>2_Capsules</vt:lpstr>
      <vt:lpstr>Security, IoT and Smart Cities</vt:lpstr>
      <vt:lpstr>The Strategic Position of Security</vt:lpstr>
      <vt:lpstr>Security Economics </vt:lpstr>
      <vt:lpstr>What does security mean?</vt:lpstr>
      <vt:lpstr>Defining Security</vt:lpstr>
      <vt:lpstr>The basic components of Compusec</vt:lpstr>
      <vt:lpstr>Security Threats and Attacks</vt:lpstr>
      <vt:lpstr>Impact of Attacks</vt:lpstr>
      <vt:lpstr>Security Policy and Mechanism</vt:lpstr>
      <vt:lpstr>OK for ICT – What About IoT/Smart City?</vt:lpstr>
      <vt:lpstr>Let’s Start Big and Unsophisticated</vt:lpstr>
      <vt:lpstr>Seriously Smart City</vt:lpstr>
      <vt:lpstr>Seriously Smart</vt:lpstr>
      <vt:lpstr>Seriously Smart</vt:lpstr>
      <vt:lpstr>Seriously Smart</vt:lpstr>
      <vt:lpstr>Where’s My Entrance? </vt:lpstr>
      <vt:lpstr>Where’s My Entrance?</vt:lpstr>
      <vt:lpstr>Defensive Planning</vt:lpstr>
      <vt:lpstr>New Area, New Troubles</vt:lpstr>
      <vt:lpstr>New Areas, New Troubles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Rees</dc:creator>
  <cp:lastModifiedBy>John Rees</cp:lastModifiedBy>
  <cp:revision>9</cp:revision>
  <dcterms:created xsi:type="dcterms:W3CDTF">2019-11-17T11:36:10Z</dcterms:created>
  <dcterms:modified xsi:type="dcterms:W3CDTF">2019-11-18T09:03:22Z</dcterms:modified>
</cp:coreProperties>
</file>