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2"/>
  </p:notesMasterIdLst>
  <p:handoutMasterIdLst>
    <p:handoutMasterId r:id="rId23"/>
  </p:handoutMasterIdLst>
  <p:sldIdLst>
    <p:sldId id="353" r:id="rId5"/>
    <p:sldId id="329" r:id="rId6"/>
    <p:sldId id="354" r:id="rId7"/>
    <p:sldId id="331" r:id="rId8"/>
    <p:sldId id="345" r:id="rId9"/>
    <p:sldId id="355" r:id="rId10"/>
    <p:sldId id="347" r:id="rId11"/>
    <p:sldId id="348" r:id="rId12"/>
    <p:sldId id="349" r:id="rId13"/>
    <p:sldId id="350" r:id="rId14"/>
    <p:sldId id="351" r:id="rId15"/>
    <p:sldId id="352" r:id="rId16"/>
    <p:sldId id="356" r:id="rId17"/>
    <p:sldId id="357" r:id="rId18"/>
    <p:sldId id="358" r:id="rId19"/>
    <p:sldId id="359" r:id="rId20"/>
    <p:sldId id="36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966" autoAdjust="0"/>
  </p:normalViewPr>
  <p:slideViewPr>
    <p:cSldViewPr snapToGrid="0">
      <p:cViewPr varScale="1">
        <p:scale>
          <a:sx n="76" d="100"/>
          <a:sy n="76" d="100"/>
        </p:scale>
        <p:origin x="826" y="53"/>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7/12/2026</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7/12/2026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1</a:t>
            </a:fld>
            <a:endParaRPr lang="en-US" dirty="0"/>
          </a:p>
        </p:txBody>
      </p:sp>
    </p:spTree>
    <p:extLst>
      <p:ext uri="{BB962C8B-B14F-4D97-AF65-F5344CB8AC3E}">
        <p14:creationId xmlns:p14="http://schemas.microsoft.com/office/powerpoint/2010/main" val="1041860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127910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3</a:t>
            </a:fld>
            <a:endParaRPr lang="en-US" dirty="0"/>
          </a:p>
        </p:txBody>
      </p:sp>
    </p:spTree>
    <p:extLst>
      <p:ext uri="{BB962C8B-B14F-4D97-AF65-F5344CB8AC3E}">
        <p14:creationId xmlns:p14="http://schemas.microsoft.com/office/powerpoint/2010/main" val="2513445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4</a:t>
            </a:fld>
            <a:endParaRPr lang="en-US" dirty="0"/>
          </a:p>
        </p:txBody>
      </p:sp>
    </p:spTree>
    <p:extLst>
      <p:ext uri="{BB962C8B-B14F-4D97-AF65-F5344CB8AC3E}">
        <p14:creationId xmlns:p14="http://schemas.microsoft.com/office/powerpoint/2010/main" val="3237519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11</a:t>
            </a:fld>
            <a:endParaRPr lang="en-US" dirty="0"/>
          </a:p>
        </p:txBody>
      </p:sp>
    </p:spTree>
    <p:extLst>
      <p:ext uri="{BB962C8B-B14F-4D97-AF65-F5344CB8AC3E}">
        <p14:creationId xmlns:p14="http://schemas.microsoft.com/office/powerpoint/2010/main" val="2781603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sv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sv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bg1"/>
        </a:solidFill>
        <a:effectLst/>
      </p:bgPr>
    </p:bg>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FD90036E-D78E-7995-BEF4-F64DA613C71D}"/>
              </a:ext>
            </a:extLst>
          </p:cNvPr>
          <p:cNvSpPr>
            <a:spLocks noGrp="1"/>
          </p:cNvSpPr>
          <p:nvPr>
            <p:ph type="pic" sz="quarter" idx="10"/>
          </p:nvPr>
        </p:nvSpPr>
        <p:spPr>
          <a:xfrm>
            <a:off x="0" y="0"/>
            <a:ext cx="12192000" cy="6858000"/>
          </a:xfrm>
          <a:solidFill>
            <a:schemeClr val="tx1">
              <a:lumMod val="50000"/>
              <a:lumOff val="50000"/>
            </a:schemeClr>
          </a:solidFill>
        </p:spPr>
        <p:txBody>
          <a:bodyPr/>
          <a:lstStyle>
            <a:lvl1pPr marL="0" indent="0">
              <a:buNone/>
              <a:defRPr>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408176" y="1463040"/>
            <a:ext cx="6327648" cy="2180543"/>
          </a:xfrm>
          <a:noFill/>
        </p:spPr>
        <p:txBody>
          <a:bodyPr anchor="b">
            <a:noAutofit/>
          </a:bodyPr>
          <a:lstStyle>
            <a:lvl1pPr algn="ctr">
              <a:defRPr sz="48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911096" y="3995928"/>
            <a:ext cx="5321808" cy="824404"/>
          </a:xfrm>
          <a:noFill/>
        </p:spPr>
        <p:txBody>
          <a:bodyPr anchor="ct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099048" y="530352"/>
            <a:ext cx="5385816" cy="1810512"/>
          </a:xfrm>
        </p:spPr>
        <p:txBody>
          <a:bodyPr anchor="b">
            <a:normAutofit/>
          </a:bodyPr>
          <a:lstStyle>
            <a:lvl1pPr>
              <a:defRPr sz="4000"/>
            </a:lvl1pPr>
          </a:lstStyle>
          <a:p>
            <a:r>
              <a:rPr lang="en-US"/>
              <a:t>Click to edit Master title style</a:t>
            </a:r>
            <a:endParaRPr lang="en-US" dirty="0"/>
          </a:p>
        </p:txBody>
      </p:sp>
      <p:sp>
        <p:nvSpPr>
          <p:cNvPr id="7" name="Picture Placeholder 6">
            <a:extLst>
              <a:ext uri="{FF2B5EF4-FFF2-40B4-BE49-F238E27FC236}">
                <a16:creationId xmlns:a16="http://schemas.microsoft.com/office/drawing/2014/main" id="{8B3132E8-A261-CEAB-129F-0FED7AD8D00C}"/>
              </a:ext>
            </a:extLst>
          </p:cNvPr>
          <p:cNvSpPr>
            <a:spLocks noGrp="1"/>
          </p:cNvSpPr>
          <p:nvPr>
            <p:ph type="pic" sz="quarter" idx="13"/>
          </p:nvPr>
        </p:nvSpPr>
        <p:spPr>
          <a:xfrm>
            <a:off x="1" y="0"/>
            <a:ext cx="5174458" cy="6858000"/>
          </a:xfrm>
        </p:spPr>
        <p:txBody>
          <a:bodyPr/>
          <a:lstStyle>
            <a:lvl1pPr marL="0" indent="0">
              <a:buNone/>
              <a:defRPr/>
            </a:lvl1pPr>
          </a:lstStyle>
          <a:p>
            <a:r>
              <a:rPr lang="en-US"/>
              <a:t>Click icon to add picture</a:t>
            </a:r>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099048" y="2962656"/>
            <a:ext cx="5385816" cy="2706624"/>
          </a:xfrm>
        </p:spPr>
        <p:txBody>
          <a:bodyPr>
            <a:normAutofit/>
          </a:bodyPr>
          <a:lstStyle>
            <a:lvl1pPr marL="0" indent="0">
              <a:lnSpc>
                <a:spcPct val="10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6099048" y="6356350"/>
            <a:ext cx="4114800" cy="365125"/>
          </a:xfrm>
        </p:spPr>
        <p:txBody>
          <a:bodyPr/>
          <a:lstStyle/>
          <a:p>
            <a:r>
              <a:rPr lang="en-US" dirty="0"/>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11234928" y="6356350"/>
            <a:ext cx="716280" cy="365125"/>
          </a:xfrm>
        </p:spPr>
        <p:txBody>
          <a:bodyPr/>
          <a:lstStyle/>
          <a:p>
            <a:fld id="{294A09A9-5501-47C1-A89A-A340965A2BE2}" type="slidenum">
              <a:rPr lang="en-US" smtClean="0"/>
              <a:t>‹#›</a:t>
            </a:fld>
            <a:endParaRPr lang="en-US" dirty="0"/>
          </a:p>
        </p:txBody>
      </p:sp>
      <p:sp>
        <p:nvSpPr>
          <p:cNvPr id="10" name="Rectangle 9">
            <a:extLst>
              <a:ext uri="{FF2B5EF4-FFF2-40B4-BE49-F238E27FC236}">
                <a16:creationId xmlns:a16="http://schemas.microsoft.com/office/drawing/2014/main" id="{DCAF8C32-80F8-F614-8280-02F76781F238}"/>
              </a:ext>
            </a:extLst>
          </p:cNvPr>
          <p:cNvSpPr/>
          <p:nvPr userDrawn="1"/>
        </p:nvSpPr>
        <p:spPr>
          <a:xfrm>
            <a:off x="5174459" y="0"/>
            <a:ext cx="45719"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
            <a:extLst>
              <a:ext uri="{FF2B5EF4-FFF2-40B4-BE49-F238E27FC236}">
                <a16:creationId xmlns:a16="http://schemas.microsoft.com/office/drawing/2014/main" id="{02CB607F-27CE-D613-F812-E70C738FA045}"/>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r="34723"/>
          <a:stretch/>
        </p:blipFill>
        <p:spPr>
          <a:xfrm>
            <a:off x="9959711" y="738051"/>
            <a:ext cx="2232289" cy="5381892"/>
          </a:xfrm>
          <a:prstGeom prst="rect">
            <a:avLst/>
          </a:prstGeom>
        </p:spPr>
      </p:pic>
      <p:cxnSp>
        <p:nvCxnSpPr>
          <p:cNvPr id="4" name="Straight Connector 3">
            <a:extLst>
              <a:ext uri="{FF2B5EF4-FFF2-40B4-BE49-F238E27FC236}">
                <a16:creationId xmlns:a16="http://schemas.microsoft.com/office/drawing/2014/main" id="{0A689F60-3D32-FD74-24A9-266643081E85}"/>
              </a:ext>
            </a:extLst>
          </p:cNvPr>
          <p:cNvCxnSpPr>
            <a:cxnSpLocks/>
          </p:cNvCxnSpPr>
          <p:nvPr userDrawn="1"/>
        </p:nvCxnSpPr>
        <p:spPr>
          <a:xfrm>
            <a:off x="6189979" y="2649682"/>
            <a:ext cx="3325980"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ext&#10;&#10;Description automatically generated">
            <a:extLst>
              <a:ext uri="{FF2B5EF4-FFF2-40B4-BE49-F238E27FC236}">
                <a16:creationId xmlns:a16="http://schemas.microsoft.com/office/drawing/2014/main" id="{B827D708-B036-EE04-B213-EC3EAAE0681B}"/>
              </a:ext>
            </a:extLst>
          </p:cNvPr>
          <p:cNvPicPr>
            <a:picLocks noChangeAspect="1"/>
          </p:cNvPicPr>
          <p:nvPr userDrawn="1"/>
        </p:nvPicPr>
        <p:blipFill>
          <a:blip r:embed="rId3" cstate="screen">
            <a:extLst>
              <a:ext uri="{BEBA8EAE-BF5A-486C-A8C5-ECC9F3942E4B}">
                <a14:imgProps xmlns:a14="http://schemas.microsoft.com/office/drawing/2010/main">
                  <a14:imgLayer r:embed="rId4">
                    <a14:imgEffect>
                      <a14:saturation sat="35000"/>
                    </a14:imgEffect>
                  </a14:imgLayer>
                </a14:imgProps>
              </a:ext>
              <a:ext uri="{28A0092B-C50C-407E-A947-70E740481C1C}">
                <a14:useLocalDpi xmlns:a14="http://schemas.microsoft.com/office/drawing/2010/main"/>
              </a:ext>
            </a:extLst>
          </a:blip>
          <a:stretch>
            <a:fillRect/>
          </a:stretch>
        </p:blipFill>
        <p:spPr>
          <a:xfrm>
            <a:off x="9029920" y="2509197"/>
            <a:ext cx="972078" cy="285381"/>
          </a:xfrm>
          <a:prstGeom prst="rect">
            <a:avLst/>
          </a:prstGeom>
        </p:spPr>
      </p:pic>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bg1"/>
        </a:solidFill>
        <a:effectLst/>
      </p:bgPr>
    </p:bg>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68B802A0-174F-ED42-DB3C-30B25D7D20B7}"/>
              </a:ext>
            </a:extLst>
          </p:cNvPr>
          <p:cNvSpPr>
            <a:spLocks noGrp="1"/>
          </p:cNvSpPr>
          <p:nvPr>
            <p:ph type="pic" sz="quarter" idx="10"/>
          </p:nvPr>
        </p:nvSpPr>
        <p:spPr>
          <a:xfrm>
            <a:off x="0" y="0"/>
            <a:ext cx="12192000" cy="6858000"/>
          </a:xfrm>
          <a:solidFill>
            <a:schemeClr val="tx1">
              <a:lumMod val="50000"/>
              <a:lumOff val="50000"/>
            </a:schemeClr>
          </a:solidFill>
        </p:spPr>
        <p:txBody>
          <a:bodyPr/>
          <a:lstStyle>
            <a:lvl1pPr marL="0" indent="0">
              <a:buNone/>
              <a:defRPr>
                <a:solidFill>
                  <a:schemeClr val="bg1"/>
                </a:solidFill>
              </a:defRPr>
            </a:lvl1pPr>
          </a:lstStyle>
          <a:p>
            <a:r>
              <a:rPr lang="en-US"/>
              <a:t>Click icon to add picture</a:t>
            </a:r>
            <a:endParaRPr lang="en-US" dirty="0"/>
          </a:p>
        </p:txBody>
      </p:sp>
      <p:sp>
        <p:nvSpPr>
          <p:cNvPr id="5" name="Title 1">
            <a:extLst>
              <a:ext uri="{FF2B5EF4-FFF2-40B4-BE49-F238E27FC236}">
                <a16:creationId xmlns:a16="http://schemas.microsoft.com/office/drawing/2014/main" id="{C5682FAF-43FC-D4B4-4D6A-E5D70198C128}"/>
              </a:ext>
            </a:extLst>
          </p:cNvPr>
          <p:cNvSpPr>
            <a:spLocks noGrp="1"/>
          </p:cNvSpPr>
          <p:nvPr>
            <p:ph type="ctrTitle"/>
          </p:nvPr>
        </p:nvSpPr>
        <p:spPr>
          <a:xfrm>
            <a:off x="1581912" y="2185416"/>
            <a:ext cx="9052560" cy="2487168"/>
          </a:xfrm>
          <a:noFill/>
        </p:spPr>
        <p:txBody>
          <a:bodyPr anchor="ctr">
            <a:noAutofit/>
          </a:bodyPr>
          <a:lstStyle>
            <a:lvl1pPr algn="ctr">
              <a:defRPr sz="48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7F691F67-3A33-EA2C-967A-86934DA1D47F}"/>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r="69401" b="24659"/>
          <a:stretch/>
        </p:blipFill>
        <p:spPr>
          <a:xfrm>
            <a:off x="5856445" y="726334"/>
            <a:ext cx="1898043" cy="5405332"/>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1792" y="722376"/>
            <a:ext cx="6419088" cy="2350008"/>
          </a:xfrm>
        </p:spPr>
        <p:txBody>
          <a:bodyPr anchor="b">
            <a:normAutofit/>
          </a:bodyPr>
          <a:lstStyle>
            <a:lvl1pPr algn="ctr">
              <a:defRPr sz="4400"/>
            </a:lvl1pPr>
          </a:lstStyle>
          <a:p>
            <a:r>
              <a:rPr lang="en-US"/>
              <a:t>Click to edit Master title style</a:t>
            </a:r>
            <a:endParaRPr lang="en-US" dirty="0"/>
          </a:p>
        </p:txBody>
      </p:sp>
      <p:sp>
        <p:nvSpPr>
          <p:cNvPr id="13" name="Subtitle 2">
            <a:extLst>
              <a:ext uri="{FF2B5EF4-FFF2-40B4-BE49-F238E27FC236}">
                <a16:creationId xmlns:a16="http://schemas.microsoft.com/office/drawing/2014/main" id="{F6B0D1AB-E9D6-841F-7178-F60F07AF3B37}"/>
              </a:ext>
            </a:extLst>
          </p:cNvPr>
          <p:cNvSpPr>
            <a:spLocks noGrp="1"/>
          </p:cNvSpPr>
          <p:nvPr>
            <p:ph type="subTitle" idx="1"/>
          </p:nvPr>
        </p:nvSpPr>
        <p:spPr>
          <a:xfrm>
            <a:off x="640079" y="3931920"/>
            <a:ext cx="6419088" cy="1389888"/>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Picture Placeholder 6">
            <a:extLst>
              <a:ext uri="{FF2B5EF4-FFF2-40B4-BE49-F238E27FC236}">
                <a16:creationId xmlns:a16="http://schemas.microsoft.com/office/drawing/2014/main" id="{8B3132E8-A261-CEAB-129F-0FED7AD8D00C}"/>
              </a:ext>
            </a:extLst>
          </p:cNvPr>
          <p:cNvSpPr>
            <a:spLocks noGrp="1"/>
          </p:cNvSpPr>
          <p:nvPr>
            <p:ph type="pic" sz="quarter" idx="13"/>
          </p:nvPr>
        </p:nvSpPr>
        <p:spPr>
          <a:xfrm>
            <a:off x="7754488" y="0"/>
            <a:ext cx="4434464" cy="6858000"/>
          </a:xfrm>
        </p:spPr>
        <p:txBody>
          <a:bodyPr/>
          <a:lstStyle>
            <a:lvl1pPr marL="0" indent="0">
              <a:buNone/>
              <a:defRPr/>
            </a:lvl1pPr>
          </a:lstStyle>
          <a:p>
            <a:r>
              <a:rPr lang="en-US"/>
              <a:t>Click icon to add picture</a:t>
            </a:r>
            <a:endParaRPr lang="en-US" dirty="0"/>
          </a:p>
        </p:txBody>
      </p:sp>
      <p:cxnSp>
        <p:nvCxnSpPr>
          <p:cNvPr id="11" name="Straight Connector 10">
            <a:extLst>
              <a:ext uri="{FF2B5EF4-FFF2-40B4-BE49-F238E27FC236}">
                <a16:creationId xmlns:a16="http://schemas.microsoft.com/office/drawing/2014/main" id="{DB41B1E5-0891-6540-C6C6-2E4CF929E2D5}"/>
              </a:ext>
            </a:extLst>
          </p:cNvPr>
          <p:cNvCxnSpPr>
            <a:cxnSpLocks/>
          </p:cNvCxnSpPr>
          <p:nvPr userDrawn="1"/>
        </p:nvCxnSpPr>
        <p:spPr>
          <a:xfrm>
            <a:off x="1679972" y="3432325"/>
            <a:ext cx="4376421"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pic>
        <p:nvPicPr>
          <p:cNvPr id="12" name="Picture 11" descr="A picture containing text&#10;&#10;Description automatically generated">
            <a:extLst>
              <a:ext uri="{FF2B5EF4-FFF2-40B4-BE49-F238E27FC236}">
                <a16:creationId xmlns:a16="http://schemas.microsoft.com/office/drawing/2014/main" id="{2CA6CDBD-54C9-2154-A4D6-F432B3CF27F7}"/>
              </a:ext>
            </a:extLst>
          </p:cNvPr>
          <p:cNvPicPr>
            <a:picLocks noChangeAspect="1"/>
          </p:cNvPicPr>
          <p:nvPr userDrawn="1"/>
        </p:nvPicPr>
        <p:blipFill>
          <a:blip r:embed="rId3" cstate="screen">
            <a:extLst>
              <a:ext uri="{BEBA8EAE-BF5A-486C-A8C5-ECC9F3942E4B}">
                <a14:imgProps xmlns:a14="http://schemas.microsoft.com/office/drawing/2010/main">
                  <a14:imgLayer r:embed="rId4">
                    <a14:imgEffect>
                      <a14:saturation sat="35000"/>
                    </a14:imgEffect>
                  </a14:imgLayer>
                </a14:imgProps>
              </a:ext>
              <a:ext uri="{28A0092B-C50C-407E-A947-70E740481C1C}">
                <a14:useLocalDpi xmlns:a14="http://schemas.microsoft.com/office/drawing/2010/main"/>
              </a:ext>
            </a:extLst>
          </a:blip>
          <a:stretch>
            <a:fillRect/>
          </a:stretch>
        </p:blipFill>
        <p:spPr>
          <a:xfrm>
            <a:off x="3343169" y="3291840"/>
            <a:ext cx="972078" cy="285381"/>
          </a:xfrm>
          <a:prstGeom prst="rect">
            <a:avLst/>
          </a:prstGeom>
        </p:spPr>
      </p:pic>
      <p:sp>
        <p:nvSpPr>
          <p:cNvPr id="14" name="Rectangle 13">
            <a:extLst>
              <a:ext uri="{FF2B5EF4-FFF2-40B4-BE49-F238E27FC236}">
                <a16:creationId xmlns:a16="http://schemas.microsoft.com/office/drawing/2014/main" id="{57541814-983F-1B1C-1D5D-EBAC0D9BEB4C}"/>
              </a:ext>
            </a:extLst>
          </p:cNvPr>
          <p:cNvSpPr/>
          <p:nvPr userDrawn="1"/>
        </p:nvSpPr>
        <p:spPr>
          <a:xfrm>
            <a:off x="7711438" y="0"/>
            <a:ext cx="45719" cy="6858000"/>
          </a:xfrm>
          <a:prstGeom prst="rect">
            <a:avLst/>
          </a:prstGeom>
          <a:solidFill>
            <a:schemeClr val="tx2">
              <a:lumMod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923173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7D338C08-B5A9-DA78-1FE4-12BEFEB61B6F}"/>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6136" t="6121"/>
          <a:stretch/>
        </p:blipFill>
        <p:spPr>
          <a:xfrm rot="16200000" flipH="1" flipV="1">
            <a:off x="7528785" y="-1437953"/>
            <a:ext cx="3225262" cy="6101168"/>
          </a:xfrm>
          <a:prstGeom prst="rect">
            <a:avLst/>
          </a:prstGeom>
        </p:spPr>
      </p:pic>
      <p:sp>
        <p:nvSpPr>
          <p:cNvPr id="6" name="Rectangle 5">
            <a:extLst>
              <a:ext uri="{FF2B5EF4-FFF2-40B4-BE49-F238E27FC236}">
                <a16:creationId xmlns:a16="http://schemas.microsoft.com/office/drawing/2014/main" id="{A6865A83-7754-90AF-ABA5-0759C2C74767}"/>
              </a:ext>
            </a:extLst>
          </p:cNvPr>
          <p:cNvSpPr/>
          <p:nvPr userDrawn="1"/>
        </p:nvSpPr>
        <p:spPr>
          <a:xfrm>
            <a:off x="0" y="0"/>
            <a:ext cx="4790941"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a:extLst>
              <a:ext uri="{FF2B5EF4-FFF2-40B4-BE49-F238E27FC236}">
                <a16:creationId xmlns:a16="http://schemas.microsoft.com/office/drawing/2014/main" id="{230C4EDD-E959-BB97-7574-864A6EDFD376}"/>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b="32292"/>
          <a:stretch/>
        </p:blipFill>
        <p:spPr>
          <a:xfrm>
            <a:off x="602251" y="4944272"/>
            <a:ext cx="3848748" cy="1913728"/>
          </a:xfrm>
          <a:prstGeom prst="rect">
            <a:avLst/>
          </a:prstGeom>
        </p:spPr>
      </p:pic>
      <p:sp>
        <p:nvSpPr>
          <p:cNvPr id="2" name="Title 1">
            <a:extLst>
              <a:ext uri="{FF2B5EF4-FFF2-40B4-BE49-F238E27FC236}">
                <a16:creationId xmlns:a16="http://schemas.microsoft.com/office/drawing/2014/main" id="{3610998D-17F5-CC68-2E37-9789F050BF62}"/>
              </a:ext>
            </a:extLst>
          </p:cNvPr>
          <p:cNvSpPr>
            <a:spLocks noGrp="1"/>
          </p:cNvSpPr>
          <p:nvPr>
            <p:ph type="title"/>
          </p:nvPr>
        </p:nvSpPr>
        <p:spPr>
          <a:xfrm>
            <a:off x="932688" y="1408176"/>
            <a:ext cx="3392424" cy="4014216"/>
          </a:xfrm>
        </p:spPr>
        <p:txBody>
          <a:bodyPr/>
          <a:lstStyle>
            <a:lvl1pPr>
              <a:defRPr>
                <a:solidFill>
                  <a:schemeClr val="bg1"/>
                </a:solidFill>
              </a:defRPr>
            </a:lvl1pPr>
          </a:lstStyle>
          <a:p>
            <a:r>
              <a:rPr lang="en-US"/>
              <a:t>Click to edit Master title style</a:t>
            </a:r>
          </a:p>
        </p:txBody>
      </p:sp>
      <p:sp>
        <p:nvSpPr>
          <p:cNvPr id="9" name="Content Placeholder 8">
            <a:extLst>
              <a:ext uri="{FF2B5EF4-FFF2-40B4-BE49-F238E27FC236}">
                <a16:creationId xmlns:a16="http://schemas.microsoft.com/office/drawing/2014/main" id="{1DBC944E-6F68-C409-3596-8B6F50E09B9B}"/>
              </a:ext>
            </a:extLst>
          </p:cNvPr>
          <p:cNvSpPr>
            <a:spLocks noGrp="1"/>
          </p:cNvSpPr>
          <p:nvPr>
            <p:ph sz="quarter" idx="12"/>
          </p:nvPr>
        </p:nvSpPr>
        <p:spPr>
          <a:xfrm>
            <a:off x="5724144" y="1536192"/>
            <a:ext cx="5696712" cy="3758184"/>
          </a:xfrm>
        </p:spPr>
        <p:txBody>
          <a:bodyPr/>
          <a:lstStyle>
            <a:lvl1pPr>
              <a:spcAft>
                <a:spcPts val="600"/>
              </a:spcAft>
              <a:buClr>
                <a:schemeClr val="accent2"/>
              </a:buClr>
              <a:defRPr sz="2200"/>
            </a:lvl1pPr>
            <a:lvl2pPr>
              <a:buClr>
                <a:schemeClr val="accent2"/>
              </a:buClr>
              <a:defRPr sz="2000"/>
            </a:lvl2pPr>
            <a:lvl3pPr>
              <a:buClr>
                <a:schemeClr val="accent2"/>
              </a:buClr>
              <a:defRPr sz="1800"/>
            </a:lvl3pPr>
            <a:lvl4pPr>
              <a:buClr>
                <a:schemeClr val="accent2"/>
              </a:buClr>
              <a:defRPr sz="1600"/>
            </a:lvl4pPr>
            <a:lvl5pPr>
              <a:buClr>
                <a:schemeClr val="accent2"/>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03FE570D-F390-097A-83FE-FB9C9CD92EA6}"/>
              </a:ext>
            </a:extLst>
          </p:cNvPr>
          <p:cNvSpPr>
            <a:spLocks noGrp="1"/>
          </p:cNvSpPr>
          <p:nvPr>
            <p:ph type="ftr" sz="quarter" idx="10"/>
          </p:nvPr>
        </p:nvSpPr>
        <p:spPr>
          <a:xfrm>
            <a:off x="5724144" y="6356350"/>
            <a:ext cx="4114800" cy="365125"/>
          </a:xfrm>
        </p:spPr>
        <p:txBody>
          <a:bodyPr/>
          <a:lstStyle/>
          <a:p>
            <a:r>
              <a:rPr lang="en-US" dirty="0"/>
              <a:t>Presentation title</a:t>
            </a:r>
          </a:p>
        </p:txBody>
      </p:sp>
      <p:sp>
        <p:nvSpPr>
          <p:cNvPr id="4" name="Slide Number Placeholder 3">
            <a:extLst>
              <a:ext uri="{FF2B5EF4-FFF2-40B4-BE49-F238E27FC236}">
                <a16:creationId xmlns:a16="http://schemas.microsoft.com/office/drawing/2014/main" id="{3D119F3A-839F-70D5-1136-F47387FBF61F}"/>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a:t>
            </a:fld>
            <a:endParaRPr lang="en-US" dirty="0"/>
          </a:p>
        </p:txBody>
      </p:sp>
      <p:sp>
        <p:nvSpPr>
          <p:cNvPr id="10" name="Rectangle 9">
            <a:extLst>
              <a:ext uri="{FF2B5EF4-FFF2-40B4-BE49-F238E27FC236}">
                <a16:creationId xmlns:a16="http://schemas.microsoft.com/office/drawing/2014/main" id="{377048F4-9454-D035-3356-DD623DFCEE42}"/>
              </a:ext>
            </a:extLst>
          </p:cNvPr>
          <p:cNvSpPr/>
          <p:nvPr userDrawn="1"/>
        </p:nvSpPr>
        <p:spPr>
          <a:xfrm rot="5400000">
            <a:off x="1361771" y="3406143"/>
            <a:ext cx="6857999" cy="45719"/>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10420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Header with Subtitle">
    <p:bg>
      <p:bgPr>
        <a:solidFill>
          <a:schemeClr val="bg1"/>
        </a:solidFill>
        <a:effectLst/>
      </p:bgPr>
    </p:bg>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68B802A0-174F-ED42-DB3C-30B25D7D20B7}"/>
              </a:ext>
            </a:extLst>
          </p:cNvPr>
          <p:cNvSpPr>
            <a:spLocks noGrp="1"/>
          </p:cNvSpPr>
          <p:nvPr>
            <p:ph type="pic" sz="quarter" idx="10"/>
          </p:nvPr>
        </p:nvSpPr>
        <p:spPr>
          <a:xfrm>
            <a:off x="0" y="0"/>
            <a:ext cx="12192000" cy="6858000"/>
          </a:xfrm>
          <a:solidFill>
            <a:schemeClr val="tx1">
              <a:lumMod val="50000"/>
              <a:lumOff val="50000"/>
            </a:schemeClr>
          </a:solidFill>
        </p:spPr>
        <p:txBody>
          <a:bodyPr/>
          <a:lstStyle>
            <a:lvl1pPr marL="0" indent="0">
              <a:buNone/>
              <a:defRPr>
                <a:solidFill>
                  <a:schemeClr val="bg1"/>
                </a:solidFill>
              </a:defRPr>
            </a:lvl1pPr>
          </a:lstStyle>
          <a:p>
            <a:r>
              <a:rPr lang="en-US"/>
              <a:t>Click icon to add picture</a:t>
            </a:r>
            <a:endParaRPr lang="en-US" dirty="0"/>
          </a:p>
        </p:txBody>
      </p:sp>
      <p:sp>
        <p:nvSpPr>
          <p:cNvPr id="5" name="Title 1">
            <a:extLst>
              <a:ext uri="{FF2B5EF4-FFF2-40B4-BE49-F238E27FC236}">
                <a16:creationId xmlns:a16="http://schemas.microsoft.com/office/drawing/2014/main" id="{C5682FAF-43FC-D4B4-4D6A-E5D70198C128}"/>
              </a:ext>
            </a:extLst>
          </p:cNvPr>
          <p:cNvSpPr>
            <a:spLocks noGrp="1"/>
          </p:cNvSpPr>
          <p:nvPr>
            <p:ph type="ctrTitle"/>
          </p:nvPr>
        </p:nvSpPr>
        <p:spPr>
          <a:xfrm>
            <a:off x="1527048" y="2276856"/>
            <a:ext cx="9144000" cy="1508760"/>
          </a:xfrm>
          <a:noFill/>
        </p:spPr>
        <p:txBody>
          <a:bodyPr anchor="ctr">
            <a:noAutofit/>
          </a:bodyPr>
          <a:lstStyle>
            <a:lvl1pPr algn="ctr">
              <a:defRPr sz="4800">
                <a:solidFill>
                  <a:schemeClr val="bg1"/>
                </a:solidFill>
              </a:defRPr>
            </a:lvl1pPr>
          </a:lstStyle>
          <a:p>
            <a:r>
              <a:rPr lang="en-US"/>
              <a:t>Click to edit Master title style</a:t>
            </a:r>
            <a:endParaRPr lang="en-US" dirty="0"/>
          </a:p>
        </p:txBody>
      </p:sp>
      <p:sp>
        <p:nvSpPr>
          <p:cNvPr id="2" name="Subtitle 2">
            <a:extLst>
              <a:ext uri="{FF2B5EF4-FFF2-40B4-BE49-F238E27FC236}">
                <a16:creationId xmlns:a16="http://schemas.microsoft.com/office/drawing/2014/main" id="{FB724EDC-0FF4-BC78-C7CF-5B31189CBFC2}"/>
              </a:ext>
            </a:extLst>
          </p:cNvPr>
          <p:cNvSpPr>
            <a:spLocks noGrp="1"/>
          </p:cNvSpPr>
          <p:nvPr>
            <p:ph type="subTitle" idx="1"/>
          </p:nvPr>
        </p:nvSpPr>
        <p:spPr>
          <a:xfrm>
            <a:off x="1527048" y="3858768"/>
            <a:ext cx="9144000" cy="841248"/>
          </a:xfrm>
          <a:noFill/>
        </p:spPr>
        <p:txBody>
          <a:bodyPr anchor="t"/>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93911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6865A83-7754-90AF-ABA5-0759C2C74767}"/>
              </a:ext>
            </a:extLst>
          </p:cNvPr>
          <p:cNvSpPr/>
          <p:nvPr userDrawn="1"/>
        </p:nvSpPr>
        <p:spPr>
          <a:xfrm>
            <a:off x="-1" y="0"/>
            <a:ext cx="12188952" cy="2048256"/>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10998D-17F5-CC68-2E37-9789F050BF62}"/>
              </a:ext>
            </a:extLst>
          </p:cNvPr>
          <p:cNvSpPr>
            <a:spLocks noGrp="1"/>
          </p:cNvSpPr>
          <p:nvPr>
            <p:ph type="title"/>
          </p:nvPr>
        </p:nvSpPr>
        <p:spPr>
          <a:xfrm>
            <a:off x="932688" y="228600"/>
            <a:ext cx="9528048" cy="1600200"/>
          </a:xfrm>
        </p:spPr>
        <p:txBody>
          <a:bodyPr/>
          <a:lstStyle>
            <a:lvl1pPr>
              <a:defRPr>
                <a:solidFill>
                  <a:schemeClr val="bg1"/>
                </a:solidFill>
              </a:defRPr>
            </a:lvl1pPr>
          </a:lstStyle>
          <a:p>
            <a:r>
              <a:rPr lang="en-US"/>
              <a:t>Click to edit Master title style</a:t>
            </a:r>
          </a:p>
        </p:txBody>
      </p:sp>
      <p:sp>
        <p:nvSpPr>
          <p:cNvPr id="9" name="Content Placeholder 8">
            <a:extLst>
              <a:ext uri="{FF2B5EF4-FFF2-40B4-BE49-F238E27FC236}">
                <a16:creationId xmlns:a16="http://schemas.microsoft.com/office/drawing/2014/main" id="{1DBC944E-6F68-C409-3596-8B6F50E09B9B}"/>
              </a:ext>
            </a:extLst>
          </p:cNvPr>
          <p:cNvSpPr>
            <a:spLocks noGrp="1"/>
          </p:cNvSpPr>
          <p:nvPr>
            <p:ph sz="quarter" idx="12"/>
          </p:nvPr>
        </p:nvSpPr>
        <p:spPr>
          <a:xfrm>
            <a:off x="932688" y="2523744"/>
            <a:ext cx="4864608" cy="3694176"/>
          </a:xfrm>
        </p:spPr>
        <p:txBody>
          <a:bodyPr/>
          <a:lstStyle>
            <a:lvl1pPr marL="0" indent="0">
              <a:spcAft>
                <a:spcPts val="0"/>
              </a:spcAft>
              <a:buClr>
                <a:schemeClr val="accent2"/>
              </a:buClr>
              <a:buNone/>
              <a:defRPr sz="2400">
                <a:solidFill>
                  <a:schemeClr val="tx2">
                    <a:lumMod val="25000"/>
                  </a:schemeClr>
                </a:solidFill>
              </a:defRPr>
            </a:lvl1pPr>
            <a:lvl2pPr marL="228600">
              <a:spcBef>
                <a:spcPts val="1000"/>
              </a:spcBef>
              <a:buClr>
                <a:schemeClr val="accent2"/>
              </a:buClr>
              <a:defRPr sz="2400">
                <a:solidFill>
                  <a:schemeClr val="tx2">
                    <a:lumMod val="25000"/>
                  </a:schemeClr>
                </a:solidFill>
              </a:defRPr>
            </a:lvl2pPr>
            <a:lvl3pPr marL="685800">
              <a:buClr>
                <a:schemeClr val="accent2"/>
              </a:buClr>
              <a:defRPr sz="2000">
                <a:solidFill>
                  <a:schemeClr val="tx2">
                    <a:lumMod val="25000"/>
                  </a:schemeClr>
                </a:solidFill>
              </a:defRPr>
            </a:lvl3pPr>
            <a:lvl4pPr marL="1143000">
              <a:buClr>
                <a:schemeClr val="accent2"/>
              </a:buClr>
              <a:defRPr sz="1800">
                <a:solidFill>
                  <a:schemeClr val="tx2">
                    <a:lumMod val="25000"/>
                  </a:schemeClr>
                </a:solidFill>
              </a:defRPr>
            </a:lvl4pPr>
            <a:lvl5pPr marL="1600200">
              <a:buClr>
                <a:schemeClr val="accent2"/>
              </a:buClr>
              <a:defRPr sz="16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8">
            <a:extLst>
              <a:ext uri="{FF2B5EF4-FFF2-40B4-BE49-F238E27FC236}">
                <a16:creationId xmlns:a16="http://schemas.microsoft.com/office/drawing/2014/main" id="{450D1A9C-4404-2909-F0C4-B7571474C940}"/>
              </a:ext>
            </a:extLst>
          </p:cNvPr>
          <p:cNvSpPr>
            <a:spLocks noGrp="1"/>
          </p:cNvSpPr>
          <p:nvPr>
            <p:ph sz="quarter" idx="13"/>
          </p:nvPr>
        </p:nvSpPr>
        <p:spPr>
          <a:xfrm>
            <a:off x="6684264" y="2523744"/>
            <a:ext cx="4864608" cy="3694176"/>
          </a:xfrm>
        </p:spPr>
        <p:txBody>
          <a:bodyPr/>
          <a:lstStyle>
            <a:lvl1pPr marL="0" indent="0">
              <a:spcAft>
                <a:spcPts val="0"/>
              </a:spcAft>
              <a:buClr>
                <a:schemeClr val="accent2"/>
              </a:buClr>
              <a:buNone/>
              <a:defRPr sz="2400">
                <a:solidFill>
                  <a:schemeClr val="tx2">
                    <a:lumMod val="25000"/>
                  </a:schemeClr>
                </a:solidFill>
              </a:defRPr>
            </a:lvl1pPr>
            <a:lvl2pPr marL="228600">
              <a:spcBef>
                <a:spcPts val="1000"/>
              </a:spcBef>
              <a:buClr>
                <a:schemeClr val="accent2"/>
              </a:buClr>
              <a:defRPr sz="2400">
                <a:solidFill>
                  <a:schemeClr val="tx2">
                    <a:lumMod val="25000"/>
                  </a:schemeClr>
                </a:solidFill>
              </a:defRPr>
            </a:lvl2pPr>
            <a:lvl3pPr marL="685800">
              <a:buClr>
                <a:schemeClr val="accent2"/>
              </a:buClr>
              <a:defRPr sz="2000">
                <a:solidFill>
                  <a:schemeClr val="tx2">
                    <a:lumMod val="25000"/>
                  </a:schemeClr>
                </a:solidFill>
              </a:defRPr>
            </a:lvl3pPr>
            <a:lvl4pPr marL="1143000">
              <a:buClr>
                <a:schemeClr val="accent2"/>
              </a:buClr>
              <a:defRPr sz="1800">
                <a:solidFill>
                  <a:schemeClr val="tx2">
                    <a:lumMod val="25000"/>
                  </a:schemeClr>
                </a:solidFill>
              </a:defRPr>
            </a:lvl4pPr>
            <a:lvl5pPr marL="1600200">
              <a:buClr>
                <a:schemeClr val="accent2"/>
              </a:buClr>
              <a:defRPr sz="16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03FE570D-F390-097A-83FE-FB9C9CD92EA6}"/>
              </a:ext>
            </a:extLst>
          </p:cNvPr>
          <p:cNvSpPr>
            <a:spLocks noGrp="1"/>
          </p:cNvSpPr>
          <p:nvPr>
            <p:ph type="ftr" sz="quarter" idx="10"/>
          </p:nvPr>
        </p:nvSpPr>
        <p:spPr>
          <a:xfrm>
            <a:off x="932688" y="6356350"/>
            <a:ext cx="4114800" cy="365125"/>
          </a:xfrm>
        </p:spPr>
        <p:txBody>
          <a:bodyPr/>
          <a:lstStyle/>
          <a:p>
            <a:r>
              <a:rPr lang="en-US" dirty="0"/>
              <a:t>Presentation title</a:t>
            </a:r>
          </a:p>
        </p:txBody>
      </p:sp>
      <p:sp>
        <p:nvSpPr>
          <p:cNvPr id="4" name="Slide Number Placeholder 3">
            <a:extLst>
              <a:ext uri="{FF2B5EF4-FFF2-40B4-BE49-F238E27FC236}">
                <a16:creationId xmlns:a16="http://schemas.microsoft.com/office/drawing/2014/main" id="{3D119F3A-839F-70D5-1136-F47387FBF61F}"/>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a:t>
            </a:fld>
            <a:endParaRPr lang="en-US" dirty="0"/>
          </a:p>
        </p:txBody>
      </p:sp>
      <p:pic>
        <p:nvPicPr>
          <p:cNvPr id="8" name="Graphic 7">
            <a:extLst>
              <a:ext uri="{FF2B5EF4-FFF2-40B4-BE49-F238E27FC236}">
                <a16:creationId xmlns:a16="http://schemas.microsoft.com/office/drawing/2014/main" id="{D1885D14-9B48-E0B1-43FF-B19F5005FDA6}"/>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b="32292"/>
          <a:stretch/>
        </p:blipFill>
        <p:spPr>
          <a:xfrm>
            <a:off x="8472405" y="132047"/>
            <a:ext cx="3848748" cy="1913728"/>
          </a:xfrm>
          <a:prstGeom prst="rect">
            <a:avLst/>
          </a:prstGeom>
        </p:spPr>
      </p:pic>
      <p:sp>
        <p:nvSpPr>
          <p:cNvPr id="10" name="Rectangle 9">
            <a:extLst>
              <a:ext uri="{FF2B5EF4-FFF2-40B4-BE49-F238E27FC236}">
                <a16:creationId xmlns:a16="http://schemas.microsoft.com/office/drawing/2014/main" id="{CD7ECFC8-50F2-4F2A-960A-F4F79E198620}"/>
              </a:ext>
            </a:extLst>
          </p:cNvPr>
          <p:cNvSpPr/>
          <p:nvPr userDrawn="1"/>
        </p:nvSpPr>
        <p:spPr>
          <a:xfrm>
            <a:off x="0" y="2022420"/>
            <a:ext cx="12192000" cy="45719"/>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68098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B7F52C37-6A33-FD57-31EC-516F581DF133}"/>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7420" b="36176"/>
          <a:stretch/>
        </p:blipFill>
        <p:spPr>
          <a:xfrm>
            <a:off x="0" y="2510651"/>
            <a:ext cx="2841744" cy="4347350"/>
          </a:xfrm>
          <a:prstGeom prst="rect">
            <a:avLst/>
          </a:prstGeom>
        </p:spPr>
      </p:pic>
      <p:sp>
        <p:nvSpPr>
          <p:cNvPr id="6" name="Rectangle 5">
            <a:extLst>
              <a:ext uri="{FF2B5EF4-FFF2-40B4-BE49-F238E27FC236}">
                <a16:creationId xmlns:a16="http://schemas.microsoft.com/office/drawing/2014/main" id="{A6865A83-7754-90AF-ABA5-0759C2C74767}"/>
              </a:ext>
            </a:extLst>
          </p:cNvPr>
          <p:cNvSpPr/>
          <p:nvPr userDrawn="1"/>
        </p:nvSpPr>
        <p:spPr>
          <a:xfrm>
            <a:off x="7397496" y="0"/>
            <a:ext cx="4790941"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10998D-17F5-CC68-2E37-9789F050BF62}"/>
              </a:ext>
            </a:extLst>
          </p:cNvPr>
          <p:cNvSpPr>
            <a:spLocks noGrp="1"/>
          </p:cNvSpPr>
          <p:nvPr>
            <p:ph type="title"/>
          </p:nvPr>
        </p:nvSpPr>
        <p:spPr>
          <a:xfrm>
            <a:off x="8101584" y="1408176"/>
            <a:ext cx="3392424" cy="4014216"/>
          </a:xfrm>
        </p:spPr>
        <p:txBody>
          <a:bodyPr/>
          <a:lstStyle>
            <a:lvl1pPr>
              <a:defRPr>
                <a:solidFill>
                  <a:schemeClr val="bg1"/>
                </a:solidFill>
              </a:defRPr>
            </a:lvl1pPr>
          </a:lstStyle>
          <a:p>
            <a:r>
              <a:rPr lang="en-US"/>
              <a:t>Click to edit Master title style</a:t>
            </a:r>
            <a:endParaRPr lang="en-US" dirty="0"/>
          </a:p>
        </p:txBody>
      </p:sp>
      <p:sp>
        <p:nvSpPr>
          <p:cNvPr id="9" name="Content Placeholder 8">
            <a:extLst>
              <a:ext uri="{FF2B5EF4-FFF2-40B4-BE49-F238E27FC236}">
                <a16:creationId xmlns:a16="http://schemas.microsoft.com/office/drawing/2014/main" id="{1DBC944E-6F68-C409-3596-8B6F50E09B9B}"/>
              </a:ext>
            </a:extLst>
          </p:cNvPr>
          <p:cNvSpPr>
            <a:spLocks noGrp="1"/>
          </p:cNvSpPr>
          <p:nvPr>
            <p:ph sz="quarter" idx="12"/>
          </p:nvPr>
        </p:nvSpPr>
        <p:spPr>
          <a:xfrm>
            <a:off x="932688" y="685800"/>
            <a:ext cx="5276088" cy="1563624"/>
          </a:xfrm>
        </p:spPr>
        <p:txBody>
          <a:bodyPr>
            <a:noAutofit/>
          </a:bodyPr>
          <a:lstStyle>
            <a:lvl1pPr marL="457200" indent="-457200">
              <a:lnSpc>
                <a:spcPct val="100000"/>
              </a:lnSpc>
              <a:spcBef>
                <a:spcPts val="1000"/>
              </a:spcBef>
              <a:spcAft>
                <a:spcPts val="0"/>
              </a:spcAft>
              <a:buClr>
                <a:schemeClr val="accent2"/>
              </a:buClr>
              <a:buFont typeface="+mj-lt"/>
              <a:buAutoNum type="arabicPeriod"/>
              <a:defRPr sz="2400">
                <a:solidFill>
                  <a:schemeClr val="tx2">
                    <a:lumMod val="25000"/>
                  </a:schemeClr>
                </a:solidFill>
              </a:defRPr>
            </a:lvl1pPr>
            <a:lvl2pPr marL="914400" indent="-457200">
              <a:buClr>
                <a:schemeClr val="accent2"/>
              </a:buClr>
              <a:buFont typeface="+mj-lt"/>
              <a:buAutoNum type="alphaLcPeriod"/>
              <a:defRPr sz="2400">
                <a:solidFill>
                  <a:schemeClr val="tx2">
                    <a:lumMod val="25000"/>
                  </a:schemeClr>
                </a:solidFill>
              </a:defRPr>
            </a:lvl2pPr>
            <a:lvl3pPr marL="1371600" indent="-457200">
              <a:buClr>
                <a:schemeClr val="accent2"/>
              </a:buClr>
              <a:buFont typeface="+mj-lt"/>
              <a:buAutoNum type="romanLcPeriod"/>
              <a:defRPr sz="2000">
                <a:solidFill>
                  <a:schemeClr val="tx2">
                    <a:lumMod val="25000"/>
                  </a:schemeClr>
                </a:solidFill>
              </a:defRPr>
            </a:lvl3pPr>
            <a:lvl4pPr marL="1714500" indent="-342900">
              <a:buClr>
                <a:schemeClr val="accent2"/>
              </a:buClr>
              <a:buFont typeface="+mj-lt"/>
              <a:buAutoNum type="arabicParenR"/>
              <a:defRPr sz="1800">
                <a:solidFill>
                  <a:schemeClr val="tx2">
                    <a:lumMod val="25000"/>
                  </a:schemeClr>
                </a:solidFill>
              </a:defRPr>
            </a:lvl4pPr>
            <a:lvl5pPr marL="2171700" indent="-342900">
              <a:buClr>
                <a:schemeClr val="accent2"/>
              </a:buClr>
              <a:buFont typeface="+mj-lt"/>
              <a:buAutoNum type="alphaLcParenR"/>
              <a:defRPr sz="16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8">
            <a:extLst>
              <a:ext uri="{FF2B5EF4-FFF2-40B4-BE49-F238E27FC236}">
                <a16:creationId xmlns:a16="http://schemas.microsoft.com/office/drawing/2014/main" id="{EC526101-2775-A309-0B4A-DB278C3974D2}"/>
              </a:ext>
            </a:extLst>
          </p:cNvPr>
          <p:cNvSpPr>
            <a:spLocks noGrp="1"/>
          </p:cNvSpPr>
          <p:nvPr>
            <p:ph sz="quarter" idx="13"/>
          </p:nvPr>
        </p:nvSpPr>
        <p:spPr>
          <a:xfrm>
            <a:off x="932688" y="2697480"/>
            <a:ext cx="5276088" cy="3483864"/>
          </a:xfrm>
        </p:spPr>
        <p:txBody>
          <a:bodyPr/>
          <a:lstStyle>
            <a:lvl1pPr marL="0" indent="0">
              <a:spcAft>
                <a:spcPts val="0"/>
              </a:spcAft>
              <a:buClr>
                <a:schemeClr val="accent2"/>
              </a:buClr>
              <a:buNone/>
              <a:defRPr sz="2400">
                <a:solidFill>
                  <a:schemeClr val="tx2">
                    <a:lumMod val="25000"/>
                  </a:schemeClr>
                </a:solidFill>
              </a:defRPr>
            </a:lvl1pPr>
            <a:lvl2pPr marL="228600">
              <a:spcBef>
                <a:spcPts val="1000"/>
              </a:spcBef>
              <a:buClr>
                <a:schemeClr val="accent2"/>
              </a:buClr>
              <a:defRPr sz="2400">
                <a:solidFill>
                  <a:schemeClr val="tx2">
                    <a:lumMod val="25000"/>
                  </a:schemeClr>
                </a:solidFill>
              </a:defRPr>
            </a:lvl2pPr>
            <a:lvl3pPr marL="685800">
              <a:buClr>
                <a:schemeClr val="accent2"/>
              </a:buClr>
              <a:defRPr sz="1800">
                <a:solidFill>
                  <a:schemeClr val="tx2">
                    <a:lumMod val="25000"/>
                  </a:schemeClr>
                </a:solidFill>
              </a:defRPr>
            </a:lvl3pPr>
            <a:lvl4pPr marL="1143000">
              <a:buClr>
                <a:schemeClr val="accent2"/>
              </a:buClr>
              <a:defRPr sz="1600">
                <a:solidFill>
                  <a:schemeClr val="tx2">
                    <a:lumMod val="25000"/>
                  </a:schemeClr>
                </a:solidFill>
              </a:defRPr>
            </a:lvl4pPr>
            <a:lvl5pPr marL="1600200">
              <a:buClr>
                <a:schemeClr val="accent2"/>
              </a:buClr>
              <a:defRPr sz="14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03FE570D-F390-097A-83FE-FB9C9CD92EA6}"/>
              </a:ext>
            </a:extLst>
          </p:cNvPr>
          <p:cNvSpPr>
            <a:spLocks noGrp="1"/>
          </p:cNvSpPr>
          <p:nvPr>
            <p:ph type="ftr" sz="quarter" idx="10"/>
          </p:nvPr>
        </p:nvSpPr>
        <p:spPr>
          <a:xfrm>
            <a:off x="932688" y="6356350"/>
            <a:ext cx="4114800" cy="365125"/>
          </a:xfrm>
        </p:spPr>
        <p:txBody>
          <a:bodyPr/>
          <a:lstStyle/>
          <a:p>
            <a:r>
              <a:rPr lang="en-US" dirty="0"/>
              <a:t>Presentation title</a:t>
            </a:r>
          </a:p>
        </p:txBody>
      </p:sp>
      <p:sp>
        <p:nvSpPr>
          <p:cNvPr id="4" name="Slide Number Placeholder 3">
            <a:extLst>
              <a:ext uri="{FF2B5EF4-FFF2-40B4-BE49-F238E27FC236}">
                <a16:creationId xmlns:a16="http://schemas.microsoft.com/office/drawing/2014/main" id="{3D119F3A-839F-70D5-1136-F47387FBF61F}"/>
              </a:ext>
            </a:extLst>
          </p:cNvPr>
          <p:cNvSpPr>
            <a:spLocks noGrp="1"/>
          </p:cNvSpPr>
          <p:nvPr>
            <p:ph type="sldNum" sz="quarter" idx="11"/>
          </p:nvPr>
        </p:nvSpPr>
        <p:spPr>
          <a:xfrm>
            <a:off x="10635996" y="6356350"/>
            <a:ext cx="784860" cy="365125"/>
          </a:xfrm>
        </p:spPr>
        <p:txBody>
          <a:bodyPr/>
          <a:lstStyle>
            <a:lvl1pPr>
              <a:defRPr>
                <a:solidFill>
                  <a:schemeClr val="bg1"/>
                </a:solidFill>
              </a:defRPr>
            </a:lvl1pPr>
          </a:lstStyle>
          <a:p>
            <a:fld id="{294A09A9-5501-47C1-A89A-A340965A2BE2}" type="slidenum">
              <a:rPr lang="en-US" smtClean="0"/>
              <a:pPr/>
              <a:t>‹#›</a:t>
            </a:fld>
            <a:endParaRPr lang="en-US" dirty="0"/>
          </a:p>
        </p:txBody>
      </p:sp>
      <p:pic>
        <p:nvPicPr>
          <p:cNvPr id="12" name="Graphic 11">
            <a:extLst>
              <a:ext uri="{FF2B5EF4-FFF2-40B4-BE49-F238E27FC236}">
                <a16:creationId xmlns:a16="http://schemas.microsoft.com/office/drawing/2014/main" id="{45719EF3-43BC-5F74-7396-273F72ED3CBC}"/>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b="32292"/>
          <a:stretch/>
        </p:blipFill>
        <p:spPr>
          <a:xfrm>
            <a:off x="8001534" y="4944272"/>
            <a:ext cx="3848748" cy="1913728"/>
          </a:xfrm>
          <a:prstGeom prst="rect">
            <a:avLst/>
          </a:prstGeom>
        </p:spPr>
      </p:pic>
      <p:sp>
        <p:nvSpPr>
          <p:cNvPr id="13" name="Rectangle 12">
            <a:extLst>
              <a:ext uri="{FF2B5EF4-FFF2-40B4-BE49-F238E27FC236}">
                <a16:creationId xmlns:a16="http://schemas.microsoft.com/office/drawing/2014/main" id="{137D205C-32E5-5A54-8D89-CB56198B06E5}"/>
              </a:ext>
            </a:extLst>
          </p:cNvPr>
          <p:cNvSpPr/>
          <p:nvPr userDrawn="1"/>
        </p:nvSpPr>
        <p:spPr>
          <a:xfrm rot="5400000">
            <a:off x="3949200" y="3406143"/>
            <a:ext cx="6857999" cy="45719"/>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287182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pic>
        <p:nvPicPr>
          <p:cNvPr id="12" name="Graphic 11">
            <a:extLst>
              <a:ext uri="{FF2B5EF4-FFF2-40B4-BE49-F238E27FC236}">
                <a16:creationId xmlns:a16="http://schemas.microsoft.com/office/drawing/2014/main" id="{516D97AE-EB24-C3DA-21A1-E8EE4631ACE0}"/>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2118" r="47395" b="22709"/>
          <a:stretch/>
        </p:blipFill>
        <p:spPr>
          <a:xfrm flipH="1">
            <a:off x="4448831" y="805912"/>
            <a:ext cx="1464735" cy="4961437"/>
          </a:xfrm>
          <a:prstGeom prst="rect">
            <a:avLst/>
          </a:prstGeom>
        </p:spPr>
      </p:pic>
      <p:sp>
        <p:nvSpPr>
          <p:cNvPr id="10" name="Rectangle 9">
            <a:extLst>
              <a:ext uri="{FF2B5EF4-FFF2-40B4-BE49-F238E27FC236}">
                <a16:creationId xmlns:a16="http://schemas.microsoft.com/office/drawing/2014/main" id="{5CBF43B9-3946-05E6-521F-EE4BB59B49D0}"/>
              </a:ext>
            </a:extLst>
          </p:cNvPr>
          <p:cNvSpPr/>
          <p:nvPr userDrawn="1"/>
        </p:nvSpPr>
        <p:spPr>
          <a:xfrm>
            <a:off x="4434840" y="0"/>
            <a:ext cx="45719" cy="6858000"/>
          </a:xfrm>
          <a:prstGeom prst="rect">
            <a:avLst/>
          </a:prstGeom>
          <a:solidFill>
            <a:schemeClr val="tx2">
              <a:lumMod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itle 1">
            <a:extLst>
              <a:ext uri="{FF2B5EF4-FFF2-40B4-BE49-F238E27FC236}">
                <a16:creationId xmlns:a16="http://schemas.microsoft.com/office/drawing/2014/main" id="{E14DEF57-E0D6-D7CA-5D3C-FC97EAB0620A}"/>
              </a:ext>
            </a:extLst>
          </p:cNvPr>
          <p:cNvSpPr>
            <a:spLocks noGrp="1"/>
          </p:cNvSpPr>
          <p:nvPr>
            <p:ph type="title"/>
          </p:nvPr>
        </p:nvSpPr>
        <p:spPr>
          <a:xfrm>
            <a:off x="5193792" y="557784"/>
            <a:ext cx="6419088" cy="1929384"/>
          </a:xfrm>
        </p:spPr>
        <p:txBody>
          <a:bodyPr anchor="b">
            <a:normAutofit/>
          </a:bodyPr>
          <a:lstStyle>
            <a:lvl1pPr algn="ctr">
              <a:defRPr sz="4400"/>
            </a:lvl1pPr>
          </a:lstStyle>
          <a:p>
            <a:r>
              <a:rPr lang="en-US"/>
              <a:t>Click to edit Master title style</a:t>
            </a:r>
            <a:endParaRPr lang="en-US" dirty="0"/>
          </a:p>
        </p:txBody>
      </p:sp>
      <p:sp>
        <p:nvSpPr>
          <p:cNvPr id="8" name="Picture Placeholder 6">
            <a:extLst>
              <a:ext uri="{FF2B5EF4-FFF2-40B4-BE49-F238E27FC236}">
                <a16:creationId xmlns:a16="http://schemas.microsoft.com/office/drawing/2014/main" id="{930B4666-31C5-1F2B-27D9-2A9F6EC970DD}"/>
              </a:ext>
            </a:extLst>
          </p:cNvPr>
          <p:cNvSpPr>
            <a:spLocks noGrp="1"/>
          </p:cNvSpPr>
          <p:nvPr>
            <p:ph type="pic" sz="quarter" idx="13"/>
          </p:nvPr>
        </p:nvSpPr>
        <p:spPr>
          <a:xfrm>
            <a:off x="0" y="0"/>
            <a:ext cx="4434464" cy="6858000"/>
          </a:xfrm>
        </p:spPr>
        <p:txBody>
          <a:bodyPr/>
          <a:lstStyle>
            <a:lvl1pPr marL="0" indent="0">
              <a:buNone/>
              <a:defRPr/>
            </a:lvl1pPr>
          </a:lstStyle>
          <a:p>
            <a:r>
              <a:rPr lang="en-US"/>
              <a:t>Click icon to add picture</a:t>
            </a:r>
            <a:endParaRPr lang="en-US" dirty="0"/>
          </a:p>
        </p:txBody>
      </p:sp>
      <p:sp>
        <p:nvSpPr>
          <p:cNvPr id="9" name="Content Placeholder 8">
            <a:extLst>
              <a:ext uri="{FF2B5EF4-FFF2-40B4-BE49-F238E27FC236}">
                <a16:creationId xmlns:a16="http://schemas.microsoft.com/office/drawing/2014/main" id="{1DBC944E-6F68-C409-3596-8B6F50E09B9B}"/>
              </a:ext>
            </a:extLst>
          </p:cNvPr>
          <p:cNvSpPr>
            <a:spLocks noGrp="1"/>
          </p:cNvSpPr>
          <p:nvPr>
            <p:ph sz="quarter" idx="12"/>
          </p:nvPr>
        </p:nvSpPr>
        <p:spPr>
          <a:xfrm>
            <a:off x="5193792" y="3328416"/>
            <a:ext cx="6419088" cy="2441448"/>
          </a:xfrm>
        </p:spPr>
        <p:txBody>
          <a:bodyPr/>
          <a:lstStyle>
            <a:lvl1pPr marL="0" indent="0" algn="ctr">
              <a:lnSpc>
                <a:spcPct val="90000"/>
              </a:lnSpc>
              <a:spcAft>
                <a:spcPts val="1200"/>
              </a:spcAft>
              <a:buClr>
                <a:schemeClr val="accent2"/>
              </a:buClr>
              <a:buNone/>
              <a:defRPr sz="2400">
                <a:solidFill>
                  <a:schemeClr val="tx2">
                    <a:lumMod val="25000"/>
                  </a:schemeClr>
                </a:solidFill>
              </a:defRPr>
            </a:lvl1pPr>
            <a:lvl2pPr algn="ctr">
              <a:buClr>
                <a:schemeClr val="accent2"/>
              </a:buClr>
              <a:defRPr sz="2000">
                <a:solidFill>
                  <a:schemeClr val="tx2">
                    <a:lumMod val="25000"/>
                  </a:schemeClr>
                </a:solidFill>
              </a:defRPr>
            </a:lvl2pPr>
            <a:lvl3pPr algn="ctr">
              <a:buClr>
                <a:schemeClr val="accent2"/>
              </a:buClr>
              <a:defRPr sz="1800">
                <a:solidFill>
                  <a:schemeClr val="tx2">
                    <a:lumMod val="25000"/>
                  </a:schemeClr>
                </a:solidFill>
              </a:defRPr>
            </a:lvl3pPr>
            <a:lvl4pPr algn="ctr">
              <a:buClr>
                <a:schemeClr val="accent2"/>
              </a:buClr>
              <a:defRPr sz="1600">
                <a:solidFill>
                  <a:schemeClr val="tx2">
                    <a:lumMod val="25000"/>
                  </a:schemeClr>
                </a:solidFill>
              </a:defRPr>
            </a:lvl4pPr>
            <a:lvl5pPr algn="ctr">
              <a:buClr>
                <a:schemeClr val="accent2"/>
              </a:buClr>
              <a:defRPr sz="14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03FE570D-F390-097A-83FE-FB9C9CD92EA6}"/>
              </a:ext>
            </a:extLst>
          </p:cNvPr>
          <p:cNvSpPr>
            <a:spLocks noGrp="1"/>
          </p:cNvSpPr>
          <p:nvPr>
            <p:ph type="ftr" sz="quarter" idx="10"/>
          </p:nvPr>
        </p:nvSpPr>
        <p:spPr>
          <a:xfrm>
            <a:off x="5193792" y="6356350"/>
            <a:ext cx="4114800" cy="365125"/>
          </a:xfrm>
        </p:spPr>
        <p:txBody>
          <a:bodyPr/>
          <a:lstStyle/>
          <a:p>
            <a:r>
              <a:rPr lang="en-US" dirty="0"/>
              <a:t>Presentation title</a:t>
            </a:r>
          </a:p>
        </p:txBody>
      </p:sp>
      <p:sp>
        <p:nvSpPr>
          <p:cNvPr id="4" name="Slide Number Placeholder 3">
            <a:extLst>
              <a:ext uri="{FF2B5EF4-FFF2-40B4-BE49-F238E27FC236}">
                <a16:creationId xmlns:a16="http://schemas.microsoft.com/office/drawing/2014/main" id="{3D119F3A-839F-70D5-1136-F47387FBF61F}"/>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a:t>
            </a:fld>
            <a:endParaRPr lang="en-US" dirty="0"/>
          </a:p>
        </p:txBody>
      </p:sp>
      <p:cxnSp>
        <p:nvCxnSpPr>
          <p:cNvPr id="13" name="Straight Connector 12">
            <a:extLst>
              <a:ext uri="{FF2B5EF4-FFF2-40B4-BE49-F238E27FC236}">
                <a16:creationId xmlns:a16="http://schemas.microsoft.com/office/drawing/2014/main" id="{689EEBF9-800C-88AE-FE83-60B5F47AFC14}"/>
              </a:ext>
            </a:extLst>
          </p:cNvPr>
          <p:cNvCxnSpPr>
            <a:cxnSpLocks/>
          </p:cNvCxnSpPr>
          <p:nvPr userDrawn="1"/>
        </p:nvCxnSpPr>
        <p:spPr>
          <a:xfrm>
            <a:off x="6174481" y="2843389"/>
            <a:ext cx="4376421"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text&#10;&#10;Description automatically generated">
            <a:extLst>
              <a:ext uri="{FF2B5EF4-FFF2-40B4-BE49-F238E27FC236}">
                <a16:creationId xmlns:a16="http://schemas.microsoft.com/office/drawing/2014/main" id="{301D77B6-9ED1-094C-66A3-7D5AB0CDEA47}"/>
              </a:ext>
            </a:extLst>
          </p:cNvPr>
          <p:cNvPicPr>
            <a:picLocks noChangeAspect="1"/>
          </p:cNvPicPr>
          <p:nvPr userDrawn="1"/>
        </p:nvPicPr>
        <p:blipFill>
          <a:blip r:embed="rId3" cstate="screen">
            <a:extLst>
              <a:ext uri="{BEBA8EAE-BF5A-486C-A8C5-ECC9F3942E4B}">
                <a14:imgProps xmlns:a14="http://schemas.microsoft.com/office/drawing/2010/main">
                  <a14:imgLayer r:embed="rId4">
                    <a14:imgEffect>
                      <a14:saturation sat="35000"/>
                    </a14:imgEffect>
                  </a14:imgLayer>
                </a14:imgProps>
              </a:ext>
              <a:ext uri="{28A0092B-C50C-407E-A947-70E740481C1C}">
                <a14:useLocalDpi xmlns:a14="http://schemas.microsoft.com/office/drawing/2010/main"/>
              </a:ext>
            </a:extLst>
          </a:blip>
          <a:stretch>
            <a:fillRect/>
          </a:stretch>
        </p:blipFill>
        <p:spPr>
          <a:xfrm>
            <a:off x="7914042" y="2702904"/>
            <a:ext cx="972078" cy="285381"/>
          </a:xfrm>
          <a:prstGeom prst="rect">
            <a:avLst/>
          </a:prstGeom>
        </p:spPr>
      </p:pic>
    </p:spTree>
    <p:extLst>
      <p:ext uri="{BB962C8B-B14F-4D97-AF65-F5344CB8AC3E}">
        <p14:creationId xmlns:p14="http://schemas.microsoft.com/office/powerpoint/2010/main" val="1942649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6865A83-7754-90AF-ABA5-0759C2C74767}"/>
              </a:ext>
            </a:extLst>
          </p:cNvPr>
          <p:cNvSpPr/>
          <p:nvPr userDrawn="1"/>
        </p:nvSpPr>
        <p:spPr>
          <a:xfrm>
            <a:off x="-1" y="0"/>
            <a:ext cx="12188952" cy="2048256"/>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10998D-17F5-CC68-2E37-9789F050BF62}"/>
              </a:ext>
            </a:extLst>
          </p:cNvPr>
          <p:cNvSpPr>
            <a:spLocks noGrp="1"/>
          </p:cNvSpPr>
          <p:nvPr>
            <p:ph type="title"/>
          </p:nvPr>
        </p:nvSpPr>
        <p:spPr>
          <a:xfrm>
            <a:off x="932688" y="228600"/>
            <a:ext cx="9528048" cy="1600200"/>
          </a:xfrm>
        </p:spPr>
        <p:txBody>
          <a:bodyPr/>
          <a:lstStyle>
            <a:lvl1pPr>
              <a:defRPr>
                <a:solidFill>
                  <a:schemeClr val="bg1"/>
                </a:solidFill>
              </a:defRPr>
            </a:lvl1pPr>
          </a:lstStyle>
          <a:p>
            <a:r>
              <a:rPr lang="en-US"/>
              <a:t>Click to edit Master title style</a:t>
            </a:r>
          </a:p>
        </p:txBody>
      </p:sp>
      <p:sp>
        <p:nvSpPr>
          <p:cNvPr id="9" name="Content Placeholder 8">
            <a:extLst>
              <a:ext uri="{FF2B5EF4-FFF2-40B4-BE49-F238E27FC236}">
                <a16:creationId xmlns:a16="http://schemas.microsoft.com/office/drawing/2014/main" id="{1DBC944E-6F68-C409-3596-8B6F50E09B9B}"/>
              </a:ext>
            </a:extLst>
          </p:cNvPr>
          <p:cNvSpPr>
            <a:spLocks noGrp="1"/>
          </p:cNvSpPr>
          <p:nvPr>
            <p:ph sz="quarter" idx="12"/>
          </p:nvPr>
        </p:nvSpPr>
        <p:spPr>
          <a:xfrm>
            <a:off x="932688" y="2770632"/>
            <a:ext cx="2487168" cy="3502152"/>
          </a:xfrm>
        </p:spPr>
        <p:txBody>
          <a:bodyPr lIns="91440" rIns="91440"/>
          <a:lstStyle>
            <a:lvl1pPr marL="0" indent="0">
              <a:spcAft>
                <a:spcPts val="1200"/>
              </a:spcAft>
              <a:buClr>
                <a:schemeClr val="accent2"/>
              </a:buClr>
              <a:buNone/>
              <a:defRPr sz="2400">
                <a:solidFill>
                  <a:schemeClr val="tx2">
                    <a:lumMod val="25000"/>
                  </a:schemeClr>
                </a:solidFill>
              </a:defRPr>
            </a:lvl1pPr>
            <a:lvl2pPr marL="228600">
              <a:spcBef>
                <a:spcPts val="1000"/>
              </a:spcBef>
              <a:buClr>
                <a:schemeClr val="accent2"/>
              </a:buClr>
              <a:defRPr sz="2400">
                <a:solidFill>
                  <a:schemeClr val="tx2">
                    <a:lumMod val="25000"/>
                  </a:schemeClr>
                </a:solidFill>
              </a:defRPr>
            </a:lvl2pPr>
            <a:lvl3pPr marL="685800">
              <a:buClr>
                <a:schemeClr val="accent2"/>
              </a:buClr>
              <a:defRPr sz="2000">
                <a:solidFill>
                  <a:schemeClr val="tx2">
                    <a:lumMod val="25000"/>
                  </a:schemeClr>
                </a:solidFill>
              </a:defRPr>
            </a:lvl3pPr>
            <a:lvl4pPr marL="1143000">
              <a:buClr>
                <a:schemeClr val="accent2"/>
              </a:buClr>
              <a:defRPr sz="1800">
                <a:solidFill>
                  <a:schemeClr val="tx2">
                    <a:lumMod val="25000"/>
                  </a:schemeClr>
                </a:solidFill>
              </a:defRPr>
            </a:lvl4pPr>
            <a:lvl5pPr marL="1600200">
              <a:buClr>
                <a:schemeClr val="accent2"/>
              </a:buClr>
              <a:defRPr sz="16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8">
            <a:extLst>
              <a:ext uri="{FF2B5EF4-FFF2-40B4-BE49-F238E27FC236}">
                <a16:creationId xmlns:a16="http://schemas.microsoft.com/office/drawing/2014/main" id="{450D1A9C-4404-2909-F0C4-B7571474C940}"/>
              </a:ext>
            </a:extLst>
          </p:cNvPr>
          <p:cNvSpPr>
            <a:spLocks noGrp="1"/>
          </p:cNvSpPr>
          <p:nvPr>
            <p:ph sz="quarter" idx="13"/>
          </p:nvPr>
        </p:nvSpPr>
        <p:spPr>
          <a:xfrm>
            <a:off x="3785616" y="2770632"/>
            <a:ext cx="7571232" cy="3392424"/>
          </a:xfrm>
        </p:spPr>
        <p:txBody>
          <a:bodyPr/>
          <a:lstStyle>
            <a:lvl1pPr marL="0" indent="0">
              <a:spcAft>
                <a:spcPts val="0"/>
              </a:spcAft>
              <a:buClr>
                <a:schemeClr val="accent2"/>
              </a:buClr>
              <a:buNone/>
              <a:defRPr sz="2400">
                <a:solidFill>
                  <a:schemeClr val="tx2">
                    <a:lumMod val="25000"/>
                  </a:schemeClr>
                </a:solidFill>
              </a:defRPr>
            </a:lvl1pPr>
            <a:lvl2pPr marL="228600">
              <a:spcBef>
                <a:spcPts val="1000"/>
              </a:spcBef>
              <a:buClr>
                <a:schemeClr val="accent2"/>
              </a:buClr>
              <a:defRPr sz="2400">
                <a:solidFill>
                  <a:schemeClr val="tx2">
                    <a:lumMod val="25000"/>
                  </a:schemeClr>
                </a:solidFill>
              </a:defRPr>
            </a:lvl2pPr>
            <a:lvl3pPr marL="685800">
              <a:buClr>
                <a:schemeClr val="accent2"/>
              </a:buClr>
              <a:defRPr sz="2000">
                <a:solidFill>
                  <a:schemeClr val="tx2">
                    <a:lumMod val="25000"/>
                  </a:schemeClr>
                </a:solidFill>
              </a:defRPr>
            </a:lvl3pPr>
            <a:lvl4pPr marL="1143000">
              <a:buClr>
                <a:schemeClr val="accent2"/>
              </a:buClr>
              <a:defRPr sz="1800">
                <a:solidFill>
                  <a:schemeClr val="tx2">
                    <a:lumMod val="25000"/>
                  </a:schemeClr>
                </a:solidFill>
              </a:defRPr>
            </a:lvl4pPr>
            <a:lvl5pPr marL="1600200">
              <a:buClr>
                <a:schemeClr val="accent2"/>
              </a:buClr>
              <a:defRPr sz="16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03FE570D-F390-097A-83FE-FB9C9CD92EA6}"/>
              </a:ext>
            </a:extLst>
          </p:cNvPr>
          <p:cNvSpPr>
            <a:spLocks noGrp="1"/>
          </p:cNvSpPr>
          <p:nvPr>
            <p:ph type="ftr" sz="quarter" idx="10"/>
          </p:nvPr>
        </p:nvSpPr>
        <p:spPr>
          <a:xfrm>
            <a:off x="932688" y="6356350"/>
            <a:ext cx="4114800" cy="365125"/>
          </a:xfrm>
        </p:spPr>
        <p:txBody>
          <a:bodyPr/>
          <a:lstStyle/>
          <a:p>
            <a:r>
              <a:rPr lang="en-US" dirty="0"/>
              <a:t>Presentation title</a:t>
            </a:r>
          </a:p>
        </p:txBody>
      </p:sp>
      <p:sp>
        <p:nvSpPr>
          <p:cNvPr id="4" name="Slide Number Placeholder 3">
            <a:extLst>
              <a:ext uri="{FF2B5EF4-FFF2-40B4-BE49-F238E27FC236}">
                <a16:creationId xmlns:a16="http://schemas.microsoft.com/office/drawing/2014/main" id="{3D119F3A-839F-70D5-1136-F47387FBF61F}"/>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a:t>
            </a:fld>
            <a:endParaRPr lang="en-US" dirty="0"/>
          </a:p>
        </p:txBody>
      </p:sp>
      <p:pic>
        <p:nvPicPr>
          <p:cNvPr id="8" name="Graphic 7">
            <a:extLst>
              <a:ext uri="{FF2B5EF4-FFF2-40B4-BE49-F238E27FC236}">
                <a16:creationId xmlns:a16="http://schemas.microsoft.com/office/drawing/2014/main" id="{D1885D14-9B48-E0B1-43FF-B19F5005FDA6}"/>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b="32292"/>
          <a:stretch/>
        </p:blipFill>
        <p:spPr>
          <a:xfrm>
            <a:off x="8472405" y="132047"/>
            <a:ext cx="3848748" cy="1913728"/>
          </a:xfrm>
          <a:prstGeom prst="rect">
            <a:avLst/>
          </a:prstGeom>
        </p:spPr>
      </p:pic>
      <p:sp>
        <p:nvSpPr>
          <p:cNvPr id="10" name="Rectangle 9">
            <a:extLst>
              <a:ext uri="{FF2B5EF4-FFF2-40B4-BE49-F238E27FC236}">
                <a16:creationId xmlns:a16="http://schemas.microsoft.com/office/drawing/2014/main" id="{CD7ECFC8-50F2-4F2A-960A-F4F79E198620}"/>
              </a:ext>
            </a:extLst>
          </p:cNvPr>
          <p:cNvSpPr/>
          <p:nvPr userDrawn="1"/>
        </p:nvSpPr>
        <p:spPr>
          <a:xfrm>
            <a:off x="0" y="2022420"/>
            <a:ext cx="12192000" cy="45719"/>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73990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6865A83-7754-90AF-ABA5-0759C2C74767}"/>
              </a:ext>
            </a:extLst>
          </p:cNvPr>
          <p:cNvSpPr/>
          <p:nvPr userDrawn="1"/>
        </p:nvSpPr>
        <p:spPr>
          <a:xfrm>
            <a:off x="-1" y="0"/>
            <a:ext cx="12188952" cy="2048256"/>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10998D-17F5-CC68-2E37-9789F050BF62}"/>
              </a:ext>
            </a:extLst>
          </p:cNvPr>
          <p:cNvSpPr>
            <a:spLocks noGrp="1"/>
          </p:cNvSpPr>
          <p:nvPr>
            <p:ph type="title"/>
          </p:nvPr>
        </p:nvSpPr>
        <p:spPr>
          <a:xfrm>
            <a:off x="932688" y="228600"/>
            <a:ext cx="9528048" cy="1600200"/>
          </a:xfrm>
        </p:spPr>
        <p:txBody>
          <a:bodyPr/>
          <a:lstStyle>
            <a:lvl1pPr>
              <a:defRPr>
                <a:solidFill>
                  <a:schemeClr val="bg1"/>
                </a:solidFill>
              </a:defRPr>
            </a:lvl1pPr>
          </a:lstStyle>
          <a:p>
            <a:r>
              <a:rPr lang="en-US"/>
              <a:t>Click to edit Master title style</a:t>
            </a:r>
          </a:p>
        </p:txBody>
      </p:sp>
      <p:sp>
        <p:nvSpPr>
          <p:cNvPr id="9" name="Content Placeholder 8">
            <a:extLst>
              <a:ext uri="{FF2B5EF4-FFF2-40B4-BE49-F238E27FC236}">
                <a16:creationId xmlns:a16="http://schemas.microsoft.com/office/drawing/2014/main" id="{1DBC944E-6F68-C409-3596-8B6F50E09B9B}"/>
              </a:ext>
            </a:extLst>
          </p:cNvPr>
          <p:cNvSpPr>
            <a:spLocks noGrp="1"/>
          </p:cNvSpPr>
          <p:nvPr>
            <p:ph sz="quarter" idx="12"/>
          </p:nvPr>
        </p:nvSpPr>
        <p:spPr>
          <a:xfrm>
            <a:off x="932688" y="2432304"/>
            <a:ext cx="6163056" cy="3739896"/>
          </a:xfrm>
        </p:spPr>
        <p:txBody>
          <a:bodyPr lIns="91440" rIns="91440"/>
          <a:lstStyle>
            <a:lvl1pPr marL="228600" indent="-228600">
              <a:spcAft>
                <a:spcPts val="0"/>
              </a:spcAft>
              <a:buClr>
                <a:schemeClr val="accent2"/>
              </a:buClr>
              <a:buFont typeface="Arial" panose="020B0604020202020204" pitchFamily="34" charset="0"/>
              <a:buChar char="•"/>
              <a:defRPr sz="2400">
                <a:solidFill>
                  <a:schemeClr val="tx2">
                    <a:lumMod val="25000"/>
                  </a:schemeClr>
                </a:solidFill>
              </a:defRPr>
            </a:lvl1pPr>
            <a:lvl2pPr marL="685800">
              <a:spcBef>
                <a:spcPts val="500"/>
              </a:spcBef>
              <a:buClr>
                <a:schemeClr val="accent2"/>
              </a:buClr>
              <a:defRPr sz="2400">
                <a:solidFill>
                  <a:schemeClr val="tx2">
                    <a:lumMod val="25000"/>
                  </a:schemeClr>
                </a:solidFill>
              </a:defRPr>
            </a:lvl2pPr>
            <a:lvl3pPr marL="1143000">
              <a:buClr>
                <a:schemeClr val="accent2"/>
              </a:buClr>
              <a:defRPr sz="2000">
                <a:solidFill>
                  <a:schemeClr val="tx2">
                    <a:lumMod val="25000"/>
                  </a:schemeClr>
                </a:solidFill>
              </a:defRPr>
            </a:lvl3pPr>
            <a:lvl4pPr marL="1600200">
              <a:buClr>
                <a:schemeClr val="accent2"/>
              </a:buClr>
              <a:defRPr sz="1800">
                <a:solidFill>
                  <a:schemeClr val="tx2">
                    <a:lumMod val="25000"/>
                  </a:schemeClr>
                </a:solidFill>
              </a:defRPr>
            </a:lvl4pPr>
            <a:lvl5pPr marL="2057400">
              <a:buClr>
                <a:schemeClr val="accent2"/>
              </a:buClr>
              <a:defRPr sz="16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8">
            <a:extLst>
              <a:ext uri="{FF2B5EF4-FFF2-40B4-BE49-F238E27FC236}">
                <a16:creationId xmlns:a16="http://schemas.microsoft.com/office/drawing/2014/main" id="{450D1A9C-4404-2909-F0C4-B7571474C940}"/>
              </a:ext>
            </a:extLst>
          </p:cNvPr>
          <p:cNvSpPr>
            <a:spLocks noGrp="1"/>
          </p:cNvSpPr>
          <p:nvPr>
            <p:ph sz="quarter" idx="13"/>
          </p:nvPr>
        </p:nvSpPr>
        <p:spPr>
          <a:xfrm>
            <a:off x="7424928" y="2441448"/>
            <a:ext cx="4169664" cy="3703320"/>
          </a:xfrm>
        </p:spPr>
        <p:txBody>
          <a:bodyPr/>
          <a:lstStyle>
            <a:lvl1pPr marL="0" indent="0">
              <a:spcAft>
                <a:spcPts val="0"/>
              </a:spcAft>
              <a:buClr>
                <a:schemeClr val="accent2"/>
              </a:buClr>
              <a:buNone/>
              <a:defRPr sz="2400">
                <a:solidFill>
                  <a:schemeClr val="tx2">
                    <a:lumMod val="25000"/>
                  </a:schemeClr>
                </a:solidFill>
              </a:defRPr>
            </a:lvl1pPr>
            <a:lvl2pPr marL="228600">
              <a:spcBef>
                <a:spcPts val="1000"/>
              </a:spcBef>
              <a:buClr>
                <a:schemeClr val="accent2"/>
              </a:buClr>
              <a:defRPr sz="2400">
                <a:solidFill>
                  <a:schemeClr val="tx2">
                    <a:lumMod val="25000"/>
                  </a:schemeClr>
                </a:solidFill>
              </a:defRPr>
            </a:lvl2pPr>
            <a:lvl3pPr marL="685800">
              <a:buClr>
                <a:schemeClr val="accent2"/>
              </a:buClr>
              <a:defRPr sz="2000">
                <a:solidFill>
                  <a:schemeClr val="tx2">
                    <a:lumMod val="25000"/>
                  </a:schemeClr>
                </a:solidFill>
              </a:defRPr>
            </a:lvl3pPr>
            <a:lvl4pPr marL="1143000">
              <a:buClr>
                <a:schemeClr val="accent2"/>
              </a:buClr>
              <a:defRPr sz="1800">
                <a:solidFill>
                  <a:schemeClr val="tx2">
                    <a:lumMod val="25000"/>
                  </a:schemeClr>
                </a:solidFill>
              </a:defRPr>
            </a:lvl4pPr>
            <a:lvl5pPr marL="1600200">
              <a:buClr>
                <a:schemeClr val="accent2"/>
              </a:buClr>
              <a:defRPr sz="16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03FE570D-F390-097A-83FE-FB9C9CD92EA6}"/>
              </a:ext>
            </a:extLst>
          </p:cNvPr>
          <p:cNvSpPr>
            <a:spLocks noGrp="1"/>
          </p:cNvSpPr>
          <p:nvPr>
            <p:ph type="ftr" sz="quarter" idx="10"/>
          </p:nvPr>
        </p:nvSpPr>
        <p:spPr>
          <a:xfrm>
            <a:off x="932688" y="6356350"/>
            <a:ext cx="4114800" cy="365125"/>
          </a:xfrm>
        </p:spPr>
        <p:txBody>
          <a:bodyPr/>
          <a:lstStyle/>
          <a:p>
            <a:r>
              <a:rPr lang="en-US" dirty="0"/>
              <a:t>Presentation title</a:t>
            </a:r>
          </a:p>
        </p:txBody>
      </p:sp>
      <p:sp>
        <p:nvSpPr>
          <p:cNvPr id="4" name="Slide Number Placeholder 3">
            <a:extLst>
              <a:ext uri="{FF2B5EF4-FFF2-40B4-BE49-F238E27FC236}">
                <a16:creationId xmlns:a16="http://schemas.microsoft.com/office/drawing/2014/main" id="{3D119F3A-839F-70D5-1136-F47387FBF61F}"/>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a:t>
            </a:fld>
            <a:endParaRPr lang="en-US" dirty="0"/>
          </a:p>
        </p:txBody>
      </p:sp>
      <p:pic>
        <p:nvPicPr>
          <p:cNvPr id="8" name="Graphic 7">
            <a:extLst>
              <a:ext uri="{FF2B5EF4-FFF2-40B4-BE49-F238E27FC236}">
                <a16:creationId xmlns:a16="http://schemas.microsoft.com/office/drawing/2014/main" id="{D1885D14-9B48-E0B1-43FF-B19F5005FDA6}"/>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b="32292"/>
          <a:stretch/>
        </p:blipFill>
        <p:spPr>
          <a:xfrm>
            <a:off x="8472405" y="132047"/>
            <a:ext cx="3848748" cy="1913728"/>
          </a:xfrm>
          <a:prstGeom prst="rect">
            <a:avLst/>
          </a:prstGeom>
        </p:spPr>
      </p:pic>
      <p:sp>
        <p:nvSpPr>
          <p:cNvPr id="10" name="Rectangle 9">
            <a:extLst>
              <a:ext uri="{FF2B5EF4-FFF2-40B4-BE49-F238E27FC236}">
                <a16:creationId xmlns:a16="http://schemas.microsoft.com/office/drawing/2014/main" id="{CD7ECFC8-50F2-4F2A-960A-F4F79E198620}"/>
              </a:ext>
            </a:extLst>
          </p:cNvPr>
          <p:cNvSpPr/>
          <p:nvPr userDrawn="1"/>
        </p:nvSpPr>
        <p:spPr>
          <a:xfrm>
            <a:off x="0" y="2022420"/>
            <a:ext cx="12192000" cy="45719"/>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4">
            <a:extLst>
              <a:ext uri="{FF2B5EF4-FFF2-40B4-BE49-F238E27FC236}">
                <a16:creationId xmlns:a16="http://schemas.microsoft.com/office/drawing/2014/main" id="{1EB1C5A3-22FF-382D-3801-B6D9C4AC53E1}"/>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b="52051"/>
          <a:stretch/>
        </p:blipFill>
        <p:spPr>
          <a:xfrm>
            <a:off x="4629335" y="1815780"/>
            <a:ext cx="5586493" cy="5042220"/>
          </a:xfrm>
          <a:prstGeom prst="rect">
            <a:avLst/>
          </a:prstGeom>
        </p:spPr>
      </p:pic>
    </p:spTree>
    <p:extLst>
      <p:ext uri="{BB962C8B-B14F-4D97-AF65-F5344CB8AC3E}">
        <p14:creationId xmlns:p14="http://schemas.microsoft.com/office/powerpoint/2010/main" val="6597676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6865A83-7754-90AF-ABA5-0759C2C74767}"/>
              </a:ext>
            </a:extLst>
          </p:cNvPr>
          <p:cNvSpPr/>
          <p:nvPr userDrawn="1"/>
        </p:nvSpPr>
        <p:spPr>
          <a:xfrm>
            <a:off x="-1" y="0"/>
            <a:ext cx="12188952" cy="2048256"/>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10998D-17F5-CC68-2E37-9789F050BF62}"/>
              </a:ext>
            </a:extLst>
          </p:cNvPr>
          <p:cNvSpPr>
            <a:spLocks noGrp="1"/>
          </p:cNvSpPr>
          <p:nvPr>
            <p:ph type="title"/>
          </p:nvPr>
        </p:nvSpPr>
        <p:spPr>
          <a:xfrm>
            <a:off x="932688" y="228600"/>
            <a:ext cx="9528048" cy="1600200"/>
          </a:xfrm>
        </p:spPr>
        <p:txBody>
          <a:bodyPr/>
          <a:lstStyle>
            <a:lvl1pPr>
              <a:defRPr>
                <a:solidFill>
                  <a:schemeClr val="bg1"/>
                </a:solidFill>
              </a:defRPr>
            </a:lvl1pPr>
          </a:lstStyle>
          <a:p>
            <a:r>
              <a:rPr lang="en-US"/>
              <a:t>Click to edit Master title style</a:t>
            </a:r>
          </a:p>
        </p:txBody>
      </p:sp>
      <p:sp>
        <p:nvSpPr>
          <p:cNvPr id="11" name="Content Placeholder 8">
            <a:extLst>
              <a:ext uri="{FF2B5EF4-FFF2-40B4-BE49-F238E27FC236}">
                <a16:creationId xmlns:a16="http://schemas.microsoft.com/office/drawing/2014/main" id="{450D1A9C-4404-2909-F0C4-B7571474C940}"/>
              </a:ext>
            </a:extLst>
          </p:cNvPr>
          <p:cNvSpPr>
            <a:spLocks noGrp="1"/>
          </p:cNvSpPr>
          <p:nvPr>
            <p:ph sz="quarter" idx="13"/>
          </p:nvPr>
        </p:nvSpPr>
        <p:spPr>
          <a:xfrm>
            <a:off x="841248" y="2770632"/>
            <a:ext cx="10515600" cy="3392424"/>
          </a:xfrm>
        </p:spPr>
        <p:txBody>
          <a:bodyPr/>
          <a:lstStyle>
            <a:lvl1pPr marL="0" indent="0">
              <a:spcAft>
                <a:spcPts val="0"/>
              </a:spcAft>
              <a:buClr>
                <a:schemeClr val="accent2"/>
              </a:buClr>
              <a:buNone/>
              <a:defRPr sz="2400">
                <a:solidFill>
                  <a:schemeClr val="tx2">
                    <a:lumMod val="25000"/>
                  </a:schemeClr>
                </a:solidFill>
              </a:defRPr>
            </a:lvl1pPr>
            <a:lvl2pPr marL="228600">
              <a:spcBef>
                <a:spcPts val="1000"/>
              </a:spcBef>
              <a:buClr>
                <a:schemeClr val="accent2"/>
              </a:buClr>
              <a:defRPr sz="2400">
                <a:solidFill>
                  <a:schemeClr val="tx2">
                    <a:lumMod val="25000"/>
                  </a:schemeClr>
                </a:solidFill>
              </a:defRPr>
            </a:lvl2pPr>
            <a:lvl3pPr marL="685800">
              <a:buClr>
                <a:schemeClr val="accent2"/>
              </a:buClr>
              <a:defRPr sz="2000">
                <a:solidFill>
                  <a:schemeClr val="tx2">
                    <a:lumMod val="25000"/>
                  </a:schemeClr>
                </a:solidFill>
              </a:defRPr>
            </a:lvl3pPr>
            <a:lvl4pPr marL="1143000">
              <a:buClr>
                <a:schemeClr val="accent2"/>
              </a:buClr>
              <a:defRPr sz="1800">
                <a:solidFill>
                  <a:schemeClr val="tx2">
                    <a:lumMod val="25000"/>
                  </a:schemeClr>
                </a:solidFill>
              </a:defRPr>
            </a:lvl4pPr>
            <a:lvl5pPr marL="1600200">
              <a:buClr>
                <a:schemeClr val="accent2"/>
              </a:buClr>
              <a:defRPr sz="1600">
                <a:solidFill>
                  <a:schemeClr val="tx2">
                    <a:lumMod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03FE570D-F390-097A-83FE-FB9C9CD92EA6}"/>
              </a:ext>
            </a:extLst>
          </p:cNvPr>
          <p:cNvSpPr>
            <a:spLocks noGrp="1"/>
          </p:cNvSpPr>
          <p:nvPr>
            <p:ph type="ftr" sz="quarter" idx="10"/>
          </p:nvPr>
        </p:nvSpPr>
        <p:spPr>
          <a:xfrm>
            <a:off x="932688" y="6356350"/>
            <a:ext cx="4114800" cy="365125"/>
          </a:xfrm>
        </p:spPr>
        <p:txBody>
          <a:bodyPr/>
          <a:lstStyle/>
          <a:p>
            <a:r>
              <a:rPr lang="en-US" dirty="0"/>
              <a:t>Presentation title</a:t>
            </a:r>
          </a:p>
        </p:txBody>
      </p:sp>
      <p:sp>
        <p:nvSpPr>
          <p:cNvPr id="4" name="Slide Number Placeholder 3">
            <a:extLst>
              <a:ext uri="{FF2B5EF4-FFF2-40B4-BE49-F238E27FC236}">
                <a16:creationId xmlns:a16="http://schemas.microsoft.com/office/drawing/2014/main" id="{3D119F3A-839F-70D5-1136-F47387FBF61F}"/>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a:t>
            </a:fld>
            <a:endParaRPr lang="en-US" dirty="0"/>
          </a:p>
        </p:txBody>
      </p:sp>
      <p:pic>
        <p:nvPicPr>
          <p:cNvPr id="8" name="Graphic 7">
            <a:extLst>
              <a:ext uri="{FF2B5EF4-FFF2-40B4-BE49-F238E27FC236}">
                <a16:creationId xmlns:a16="http://schemas.microsoft.com/office/drawing/2014/main" id="{D1885D14-9B48-E0B1-43FF-B19F5005FDA6}"/>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b="32292"/>
          <a:stretch/>
        </p:blipFill>
        <p:spPr>
          <a:xfrm>
            <a:off x="8472405" y="132047"/>
            <a:ext cx="3848748" cy="1913728"/>
          </a:xfrm>
          <a:prstGeom prst="rect">
            <a:avLst/>
          </a:prstGeom>
        </p:spPr>
      </p:pic>
      <p:sp>
        <p:nvSpPr>
          <p:cNvPr id="10" name="Rectangle 9">
            <a:extLst>
              <a:ext uri="{FF2B5EF4-FFF2-40B4-BE49-F238E27FC236}">
                <a16:creationId xmlns:a16="http://schemas.microsoft.com/office/drawing/2014/main" id="{CD7ECFC8-50F2-4F2A-960A-F4F79E198620}"/>
              </a:ext>
            </a:extLst>
          </p:cNvPr>
          <p:cNvSpPr/>
          <p:nvPr userDrawn="1"/>
        </p:nvSpPr>
        <p:spPr>
          <a:xfrm>
            <a:off x="0" y="2022420"/>
            <a:ext cx="12192000" cy="45719"/>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209998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bg1"/>
        </a:solidFill>
        <a:effectLst/>
      </p:bgPr>
    </p:bg>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68B802A0-174F-ED42-DB3C-30B25D7D20B7}"/>
              </a:ext>
            </a:extLst>
          </p:cNvPr>
          <p:cNvSpPr>
            <a:spLocks noGrp="1"/>
          </p:cNvSpPr>
          <p:nvPr>
            <p:ph type="pic" sz="quarter" idx="10"/>
          </p:nvPr>
        </p:nvSpPr>
        <p:spPr>
          <a:xfrm>
            <a:off x="0" y="0"/>
            <a:ext cx="12192000" cy="6858000"/>
          </a:xfrm>
          <a:solidFill>
            <a:schemeClr val="tx1">
              <a:lumMod val="50000"/>
              <a:lumOff val="50000"/>
            </a:schemeClr>
          </a:solidFill>
        </p:spPr>
        <p:txBody>
          <a:bodyPr/>
          <a:lstStyle>
            <a:lvl1pPr marL="0" indent="0">
              <a:buNone/>
              <a:defRPr>
                <a:solidFill>
                  <a:schemeClr val="bg1"/>
                </a:solidFill>
              </a:defRPr>
            </a:lvl1pPr>
          </a:lstStyle>
          <a:p>
            <a:r>
              <a:rPr lang="en-US"/>
              <a:t>Click icon to add picture</a:t>
            </a:r>
            <a:endParaRPr lang="en-US" dirty="0"/>
          </a:p>
        </p:txBody>
      </p:sp>
      <p:sp>
        <p:nvSpPr>
          <p:cNvPr id="5" name="Title 1">
            <a:extLst>
              <a:ext uri="{FF2B5EF4-FFF2-40B4-BE49-F238E27FC236}">
                <a16:creationId xmlns:a16="http://schemas.microsoft.com/office/drawing/2014/main" id="{C5682FAF-43FC-D4B4-4D6A-E5D70198C128}"/>
              </a:ext>
            </a:extLst>
          </p:cNvPr>
          <p:cNvSpPr>
            <a:spLocks noGrp="1"/>
          </p:cNvSpPr>
          <p:nvPr>
            <p:ph type="ctrTitle"/>
          </p:nvPr>
        </p:nvSpPr>
        <p:spPr>
          <a:xfrm>
            <a:off x="1627632" y="822960"/>
            <a:ext cx="6327648" cy="2221992"/>
          </a:xfrm>
          <a:noFill/>
        </p:spPr>
        <p:txBody>
          <a:bodyPr anchor="b">
            <a:noAutofit/>
          </a:bodyPr>
          <a:lstStyle>
            <a:lvl1pPr algn="l">
              <a:defRPr sz="4800">
                <a:solidFill>
                  <a:schemeClr val="bg1"/>
                </a:solidFill>
              </a:defRPr>
            </a:lvl1pPr>
          </a:lstStyle>
          <a:p>
            <a:r>
              <a:rPr lang="en-US"/>
              <a:t>Click to edit Master title style</a:t>
            </a:r>
            <a:endParaRPr lang="en-US" dirty="0"/>
          </a:p>
        </p:txBody>
      </p:sp>
      <p:sp>
        <p:nvSpPr>
          <p:cNvPr id="2" name="Subtitle 2">
            <a:extLst>
              <a:ext uri="{FF2B5EF4-FFF2-40B4-BE49-F238E27FC236}">
                <a16:creationId xmlns:a16="http://schemas.microsoft.com/office/drawing/2014/main" id="{FB724EDC-0FF4-BC78-C7CF-5B31189CBFC2}"/>
              </a:ext>
            </a:extLst>
          </p:cNvPr>
          <p:cNvSpPr>
            <a:spLocks noGrp="1"/>
          </p:cNvSpPr>
          <p:nvPr>
            <p:ph type="subTitle" idx="1"/>
          </p:nvPr>
        </p:nvSpPr>
        <p:spPr>
          <a:xfrm>
            <a:off x="1627632" y="3428999"/>
            <a:ext cx="6309360" cy="1703439"/>
          </a:xfrm>
          <a:noFill/>
        </p:spPr>
        <p:txBody>
          <a:bodyPr anchor="t">
            <a:normAutofit/>
          </a:bodyPr>
          <a:lstStyle>
            <a:lvl1pPr marL="0" indent="0" algn="l">
              <a:lnSpc>
                <a:spcPct val="130000"/>
              </a:lnSpc>
              <a:spcBef>
                <a:spcPts val="0"/>
              </a:spcBef>
              <a:buNone/>
              <a:defRPr sz="22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4016006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3810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11026140" y="6356350"/>
            <a:ext cx="78486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76" r:id="rId4"/>
    <p:sldLayoutId id="2147483678" r:id="rId5"/>
    <p:sldLayoutId id="2147483684" r:id="rId6"/>
    <p:sldLayoutId id="2147483677" r:id="rId7"/>
    <p:sldLayoutId id="2147483679" r:id="rId8"/>
    <p:sldLayoutId id="2147483680" r:id="rId9"/>
    <p:sldLayoutId id="2147483681" r:id="rId10"/>
    <p:sldLayoutId id="2147483682" r:id="rId11"/>
    <p:sldLayoutId id="2147483683" r:id="rId12"/>
    <p:sldLayoutId id="2147483685" r:id="rId13"/>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microsoft.com/office/2007/relationships/hdphoto" Target="../media/hdphoto1.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microsoft.com/office/2007/relationships/hdphoto" Target="../media/hdphoto1.wdp"/><Relationship Id="rId5" Type="http://schemas.openxmlformats.org/officeDocument/2006/relationships/image" Target="../media/image2.png"/><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microsoft.com/office/2007/relationships/hdphoto" Target="../media/hdphoto3.wdp"/></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3.png"/><Relationship Id="rId1" Type="http://schemas.openxmlformats.org/officeDocument/2006/relationships/slideLayout" Target="../slideLayouts/slideLayout6.xml"/><Relationship Id="rId5" Type="http://schemas.microsoft.com/office/2007/relationships/hdphoto" Target="../media/hdphoto1.wdp"/><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png"/><Relationship Id="rId1" Type="http://schemas.openxmlformats.org/officeDocument/2006/relationships/slideLayout" Target="../slideLayouts/slideLayout13.xml"/><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png"/><Relationship Id="rId1" Type="http://schemas.openxmlformats.org/officeDocument/2006/relationships/slideLayout" Target="../slideLayouts/slideLayout13.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png"/><Relationship Id="rId1" Type="http://schemas.openxmlformats.org/officeDocument/2006/relationships/slideLayout" Target="../slideLayouts/slideLayout13.xml"/><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3" Type="http://schemas.openxmlformats.org/officeDocument/2006/relationships/hyperlink" Target="https://www.researchgate.net/publication/392502522_Language_Barriers_And_Their_Impact_On_Effective_Communication_In_Different_Fields" TargetMode="External"/><Relationship Id="rId2" Type="http://schemas.openxmlformats.org/officeDocument/2006/relationships/hyperlink" Target="https://humanfocus.co.uk/blog/the-shannon-and-weaver-model-of-communication-at-work/" TargetMode="Externa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hyperlink" Target="https://www.managementstudyguide.com/berlo-model-of-communication.htm" TargetMode="Externa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bouquet of flowers">
            <a:extLst>
              <a:ext uri="{FF2B5EF4-FFF2-40B4-BE49-F238E27FC236}">
                <a16:creationId xmlns:a16="http://schemas.microsoft.com/office/drawing/2014/main" id="{2E09DD34-43D4-3713-535D-7E9D95D3F4B1}"/>
              </a:ext>
            </a:extLst>
          </p:cNvPr>
          <p:cNvPicPr>
            <a:picLocks noGrp="1" noChangeAspect="1"/>
          </p:cNvPicPr>
          <p:nvPr>
            <p:ph type="pic" sz="quarter" idx="10"/>
          </p:nvPr>
        </p:nvPicPr>
        <p:blipFill>
          <a:blip r:embed="rId3"/>
          <a:srcRect/>
          <a:stretch/>
        </p:blipFill>
        <p:spPr>
          <a:xfrm>
            <a:off x="0" y="0"/>
            <a:ext cx="12192000" cy="6858000"/>
          </a:xfrm>
        </p:spPr>
      </p:pic>
      <p:sp>
        <p:nvSpPr>
          <p:cNvPr id="3" name="Title 2">
            <a:extLst>
              <a:ext uri="{FF2B5EF4-FFF2-40B4-BE49-F238E27FC236}">
                <a16:creationId xmlns:a16="http://schemas.microsoft.com/office/drawing/2014/main" id="{6F9772E4-10E9-13DE-8AE8-35BBB9DD1D9A}"/>
              </a:ext>
            </a:extLst>
          </p:cNvPr>
          <p:cNvSpPr>
            <a:spLocks noGrp="1"/>
          </p:cNvSpPr>
          <p:nvPr>
            <p:ph type="ctrTitle"/>
          </p:nvPr>
        </p:nvSpPr>
        <p:spPr>
          <a:xfrm>
            <a:off x="1408176" y="1414720"/>
            <a:ext cx="6327648" cy="1336608"/>
          </a:xfrm>
        </p:spPr>
        <p:txBody>
          <a:bodyPr/>
          <a:lstStyle/>
          <a:p>
            <a:r>
              <a:rPr lang="en-US" sz="4000" dirty="0"/>
              <a:t>Communication Problems In The Workplace</a:t>
            </a:r>
          </a:p>
        </p:txBody>
      </p:sp>
      <p:sp>
        <p:nvSpPr>
          <p:cNvPr id="4" name="Subtitle 3">
            <a:extLst>
              <a:ext uri="{FF2B5EF4-FFF2-40B4-BE49-F238E27FC236}">
                <a16:creationId xmlns:a16="http://schemas.microsoft.com/office/drawing/2014/main" id="{F7C09E8F-C241-2F75-70EA-32EC69551E74}"/>
              </a:ext>
            </a:extLst>
          </p:cNvPr>
          <p:cNvSpPr>
            <a:spLocks noGrp="1"/>
          </p:cNvSpPr>
          <p:nvPr>
            <p:ph type="subTitle" idx="1"/>
          </p:nvPr>
        </p:nvSpPr>
        <p:spPr>
          <a:xfrm>
            <a:off x="1911096" y="3203751"/>
            <a:ext cx="5321808" cy="824404"/>
          </a:xfrm>
        </p:spPr>
        <p:txBody>
          <a:bodyPr/>
          <a:lstStyle/>
          <a:p>
            <a:r>
              <a:rPr lang="en-US" dirty="0"/>
              <a:t>Business Communication Presentation</a:t>
            </a:r>
          </a:p>
        </p:txBody>
      </p:sp>
      <p:cxnSp>
        <p:nvCxnSpPr>
          <p:cNvPr id="12" name="Straight Connector 11">
            <a:extLst>
              <a:ext uri="{FF2B5EF4-FFF2-40B4-BE49-F238E27FC236}">
                <a16:creationId xmlns:a16="http://schemas.microsoft.com/office/drawing/2014/main" id="{9318DF20-A4C4-3800-A69E-4E11F5A11C08}"/>
              </a:ext>
              <a:ext uri="{C183D7F6-B498-43B3-948B-1728B52AA6E4}">
                <adec:decorative xmlns:adec="http://schemas.microsoft.com/office/drawing/2017/decorative" val="1"/>
              </a:ext>
            </a:extLst>
          </p:cNvPr>
          <p:cNvCxnSpPr>
            <a:cxnSpLocks/>
          </p:cNvCxnSpPr>
          <p:nvPr/>
        </p:nvCxnSpPr>
        <p:spPr>
          <a:xfrm>
            <a:off x="1911604" y="2977312"/>
            <a:ext cx="5321300"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sp>
        <p:nvSpPr>
          <p:cNvPr id="13" name="Plaque 12">
            <a:extLst>
              <a:ext uri="{FF2B5EF4-FFF2-40B4-BE49-F238E27FC236}">
                <a16:creationId xmlns:a16="http://schemas.microsoft.com/office/drawing/2014/main" id="{AC9EB422-5602-36FF-E543-5B0C70E56E9A}"/>
              </a:ext>
              <a:ext uri="{C183D7F6-B498-43B3-948B-1728B52AA6E4}">
                <adec:decorative xmlns:adec="http://schemas.microsoft.com/office/drawing/2017/decorative" val="1"/>
              </a:ext>
            </a:extLst>
          </p:cNvPr>
          <p:cNvSpPr/>
          <p:nvPr/>
        </p:nvSpPr>
        <p:spPr>
          <a:xfrm>
            <a:off x="1184867" y="1269576"/>
            <a:ext cx="6781800" cy="4343824"/>
          </a:xfrm>
          <a:prstGeom prst="plaque">
            <a:avLst>
              <a:gd name="adj" fmla="val 7602"/>
            </a:avLst>
          </a:prstGeom>
          <a:noFill/>
          <a:ln>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A053B63A-99EB-DBC1-DE80-E5E5214EF4EE}"/>
              </a:ext>
              <a:ext uri="{C183D7F6-B498-43B3-948B-1728B52AA6E4}">
                <adec:decorative xmlns:adec="http://schemas.microsoft.com/office/drawing/2017/decorative" val="1"/>
              </a:ext>
            </a:extLst>
          </p:cNvPr>
          <p:cNvPicPr>
            <a:picLocks noChangeAspect="1"/>
          </p:cNvPicPr>
          <p:nvPr/>
        </p:nvPicPr>
        <p:blipFill>
          <a:blip r:embed="rId4" cstate="screen">
            <a:extLst>
              <a:ext uri="{BEBA8EAE-BF5A-486C-A8C5-ECC9F3942E4B}">
                <a14:imgProps xmlns:a14="http://schemas.microsoft.com/office/drawing/2010/main">
                  <a14:imgLayer r:embed="rId5">
                    <a14:imgEffect>
                      <a14:saturation sat="35000"/>
                    </a14:imgEffect>
                  </a14:imgLayer>
                </a14:imgProps>
              </a:ext>
              <a:ext uri="{28A0092B-C50C-407E-A947-70E740481C1C}">
                <a14:useLocalDpi xmlns:a14="http://schemas.microsoft.com/office/drawing/2010/main"/>
              </a:ext>
            </a:extLst>
          </a:blip>
          <a:stretch>
            <a:fillRect/>
          </a:stretch>
        </p:blipFill>
        <p:spPr>
          <a:xfrm>
            <a:off x="3943079" y="3058549"/>
            <a:ext cx="972078" cy="285381"/>
          </a:xfrm>
          <a:prstGeom prst="rect">
            <a:avLst/>
          </a:prstGeom>
        </p:spPr>
      </p:pic>
      <p:sp>
        <p:nvSpPr>
          <p:cNvPr id="2" name="TextBox 1">
            <a:extLst>
              <a:ext uri="{FF2B5EF4-FFF2-40B4-BE49-F238E27FC236}">
                <a16:creationId xmlns:a16="http://schemas.microsoft.com/office/drawing/2014/main" id="{D20039A7-D314-78C9-5EFB-D686B488A051}"/>
              </a:ext>
            </a:extLst>
          </p:cNvPr>
          <p:cNvSpPr txBox="1"/>
          <p:nvPr/>
        </p:nvSpPr>
        <p:spPr>
          <a:xfrm>
            <a:off x="2419163" y="4104825"/>
            <a:ext cx="4019910" cy="592598"/>
          </a:xfrm>
          <a:prstGeom prst="rect">
            <a:avLst/>
          </a:prstGeom>
          <a:noFill/>
        </p:spPr>
        <p:txBody>
          <a:bodyPr wrap="square" rtlCol="0">
            <a:spAutoFit/>
          </a:bodyPr>
          <a:lstStyle/>
          <a:p>
            <a:pPr marL="457200" indent="-457200">
              <a:lnSpc>
                <a:spcPct val="150000"/>
              </a:lnSpc>
              <a:buFont typeface="+mj-lt"/>
              <a:buAutoNum type="arabicPeriod"/>
            </a:pPr>
            <a:endParaRPr lang="en-GB" sz="2400" dirty="0">
              <a:solidFill>
                <a:schemeClr val="bg1"/>
              </a:solidFill>
            </a:endParaRPr>
          </a:p>
        </p:txBody>
      </p:sp>
      <p:sp>
        <p:nvSpPr>
          <p:cNvPr id="6" name="TextBox 5">
            <a:extLst>
              <a:ext uri="{FF2B5EF4-FFF2-40B4-BE49-F238E27FC236}">
                <a16:creationId xmlns:a16="http://schemas.microsoft.com/office/drawing/2014/main" id="{E8A1603B-279D-D623-BA2D-FD6DBE1D9F86}"/>
              </a:ext>
            </a:extLst>
          </p:cNvPr>
          <p:cNvSpPr txBox="1"/>
          <p:nvPr/>
        </p:nvSpPr>
        <p:spPr>
          <a:xfrm>
            <a:off x="2140299" y="4001865"/>
            <a:ext cx="4572000" cy="1692771"/>
          </a:xfrm>
          <a:prstGeom prst="rect">
            <a:avLst/>
          </a:prstGeom>
          <a:noFill/>
        </p:spPr>
        <p:txBody>
          <a:bodyPr wrap="square" rtlCol="0">
            <a:spAutoFit/>
          </a:bodyPr>
          <a:lstStyle/>
          <a:p>
            <a:r>
              <a:rPr lang="en-GB" sz="2400" dirty="0">
                <a:solidFill>
                  <a:schemeClr val="bg1"/>
                </a:solidFill>
              </a:rPr>
              <a:t>Prepared by:</a:t>
            </a:r>
          </a:p>
          <a:p>
            <a:r>
              <a:rPr lang="en-GB" sz="2000" dirty="0">
                <a:solidFill>
                  <a:schemeClr val="bg1"/>
                </a:solidFill>
              </a:rPr>
              <a:t>Rukhshanda Hafeez       2525298</a:t>
            </a:r>
          </a:p>
          <a:p>
            <a:r>
              <a:rPr lang="en-GB" sz="2000" dirty="0">
                <a:solidFill>
                  <a:schemeClr val="bg1"/>
                </a:solidFill>
              </a:rPr>
              <a:t>Robina Kosir                 2519453</a:t>
            </a:r>
          </a:p>
          <a:p>
            <a:r>
              <a:rPr lang="en-GB" sz="2000" dirty="0">
                <a:solidFill>
                  <a:schemeClr val="bg1"/>
                </a:solidFill>
              </a:rPr>
              <a:t>Alina </a:t>
            </a:r>
            <a:r>
              <a:rPr lang="en-GB" sz="2000" dirty="0" err="1">
                <a:solidFill>
                  <a:schemeClr val="bg1"/>
                </a:solidFill>
              </a:rPr>
              <a:t>Bocea</a:t>
            </a:r>
            <a:r>
              <a:rPr lang="en-GB" sz="2000" dirty="0">
                <a:solidFill>
                  <a:schemeClr val="bg1"/>
                </a:solidFill>
              </a:rPr>
              <a:t>                  2350200</a:t>
            </a:r>
          </a:p>
          <a:p>
            <a:endParaRPr lang="en-GB" sz="2000" dirty="0">
              <a:solidFill>
                <a:schemeClr val="bg1"/>
              </a:solidFill>
            </a:endParaRPr>
          </a:p>
        </p:txBody>
      </p:sp>
    </p:spTree>
    <p:extLst>
      <p:ext uri="{BB962C8B-B14F-4D97-AF65-F5344CB8AC3E}">
        <p14:creationId xmlns:p14="http://schemas.microsoft.com/office/powerpoint/2010/main" val="8581593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6099048" y="530352"/>
            <a:ext cx="5385816" cy="1810512"/>
          </a:xfrm>
        </p:spPr>
        <p:txBody>
          <a:bodyPr anchor="b">
            <a:normAutofit/>
          </a:bodyPr>
          <a:lstStyle/>
          <a:p>
            <a:r>
              <a:rPr lang="en-US" dirty="0"/>
              <a:t>Overview</a:t>
            </a:r>
          </a:p>
        </p:txBody>
      </p:sp>
      <p:pic>
        <p:nvPicPr>
          <p:cNvPr id="12" name="Picture Placeholder 11" descr="A close up of white and pink flowers">
            <a:extLst>
              <a:ext uri="{FF2B5EF4-FFF2-40B4-BE49-F238E27FC236}">
                <a16:creationId xmlns:a16="http://schemas.microsoft.com/office/drawing/2014/main" id="{638025BA-3E49-3EFD-417E-955B4B95B2B0}"/>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p:blipFill>
        <p:spPr>
          <a:xfrm>
            <a:off x="1" y="0"/>
            <a:ext cx="5174458" cy="6858000"/>
          </a:xfr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6099048" y="2962656"/>
            <a:ext cx="5385816" cy="2706624"/>
          </a:xfrm>
        </p:spPr>
        <p:txBody>
          <a:bodyPr vert="horz" lIns="91440" tIns="45720" rIns="91440" bIns="45720" rtlCol="0" anchor="t">
            <a:normAutofit lnSpcReduction="10000"/>
          </a:bodyPr>
          <a:lstStyle/>
          <a:p>
            <a:pPr lvl="0"/>
            <a:r>
              <a:rPr lang="en-GB" dirty="0"/>
              <a:t>Introduction to Flight Foods Ltd.</a:t>
            </a:r>
          </a:p>
          <a:p>
            <a:pPr lvl="0"/>
            <a:r>
              <a:rPr lang="en-GB" dirty="0"/>
              <a:t>Communication Barriers</a:t>
            </a:r>
          </a:p>
          <a:p>
            <a:pPr lvl="0"/>
            <a:r>
              <a:rPr lang="en-GB" dirty="0"/>
              <a:t>Relevant Communication Theories</a:t>
            </a:r>
          </a:p>
          <a:p>
            <a:pPr lvl="0"/>
            <a:r>
              <a:rPr lang="en-GB" dirty="0"/>
              <a:t>Recommendations</a:t>
            </a:r>
          </a:p>
          <a:p>
            <a:pPr lvl="0"/>
            <a:r>
              <a:rPr lang="en-GB" dirty="0"/>
              <a:t>Conclusion</a:t>
            </a:r>
          </a:p>
          <a:p>
            <a:r>
              <a:rPr lang="en-GB" dirty="0"/>
              <a:t>References</a:t>
            </a:r>
            <a:endParaRPr lang="en-US" dirty="0"/>
          </a:p>
        </p:txBody>
      </p:sp>
      <p:sp>
        <p:nvSpPr>
          <p:cNvPr id="4" name="Footer Placeholder 3">
            <a:extLst>
              <a:ext uri="{FF2B5EF4-FFF2-40B4-BE49-F238E27FC236}">
                <a16:creationId xmlns:a16="http://schemas.microsoft.com/office/drawing/2014/main" id="{0E1BC27E-ED02-E738-1B43-E66F422BD1FC}"/>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E902A7C2-1D63-EFD6-869B-2F167F966380}"/>
              </a:ext>
            </a:extLst>
          </p:cNvPr>
          <p:cNvSpPr>
            <a:spLocks noGrp="1"/>
          </p:cNvSpPr>
          <p:nvPr>
            <p:ph type="sldNum" sz="quarter" idx="12"/>
          </p:nvPr>
        </p:nvSpPr>
        <p:spPr/>
        <p:txBody>
          <a:bodyPr/>
          <a:lstStyle/>
          <a:p>
            <a:fld id="{294A09A9-5501-47C1-A89A-A340965A2BE2}" type="slidenum">
              <a:rPr lang="en-US" smtClean="0"/>
              <a:t>2</a:t>
            </a:fld>
            <a:endParaRPr lang="en-US" dirty="0"/>
          </a:p>
        </p:txBody>
      </p:sp>
    </p:spTree>
    <p:extLst>
      <p:ext uri="{BB962C8B-B14F-4D97-AF65-F5344CB8AC3E}">
        <p14:creationId xmlns:p14="http://schemas.microsoft.com/office/powerpoint/2010/main" val="3724599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4" descr="A bouquet of flowers">
            <a:extLst>
              <a:ext uri="{FF2B5EF4-FFF2-40B4-BE49-F238E27FC236}">
                <a16:creationId xmlns:a16="http://schemas.microsoft.com/office/drawing/2014/main" id="{D34D75C6-A35A-52D3-B03F-61494B858038}"/>
              </a:ext>
            </a:extLst>
          </p:cNvPr>
          <p:cNvPicPr>
            <a:picLocks noGrp="1" noChangeAspect="1"/>
          </p:cNvPicPr>
          <p:nvPr>
            <p:ph type="pic" sz="quarter" idx="10"/>
          </p:nvPr>
        </p:nvPicPr>
        <p:blipFill>
          <a:blip r:embed="rId3" cstate="screen">
            <a:extLst>
              <a:ext uri="{BEBA8EAE-BF5A-486C-A8C5-ECC9F3942E4B}">
                <a14:imgProps xmlns:a14="http://schemas.microsoft.com/office/drawing/2010/main">
                  <a14:imgLayer r:embed="rId4">
                    <a14:imgEffect>
                      <a14:brightnessContrast bright="-66000"/>
                    </a14:imgEffect>
                  </a14:imgLayer>
                </a14:imgProps>
              </a:ext>
              <a:ext uri="{28A0092B-C50C-407E-A947-70E740481C1C}">
                <a14:useLocalDpi xmlns:a14="http://schemas.microsoft.com/office/drawing/2010/main"/>
              </a:ext>
            </a:extLst>
          </a:blip>
          <a:srcRect/>
          <a:stretch/>
        </p:blipFill>
        <p:spPr>
          <a:xfrm>
            <a:off x="0" y="0"/>
            <a:ext cx="12192000" cy="6858000"/>
          </a:xfrm>
          <a:solidFill>
            <a:schemeClr val="bg1">
              <a:lumMod val="95000"/>
            </a:schemeClr>
          </a:solidFill>
        </p:spPr>
      </p:pic>
      <p:sp>
        <p:nvSpPr>
          <p:cNvPr id="10" name="Title 9">
            <a:extLst>
              <a:ext uri="{FF2B5EF4-FFF2-40B4-BE49-F238E27FC236}">
                <a16:creationId xmlns:a16="http://schemas.microsoft.com/office/drawing/2014/main" id="{9C3427B2-C457-FC4C-BA04-44EF586F3462}"/>
              </a:ext>
            </a:extLst>
          </p:cNvPr>
          <p:cNvSpPr>
            <a:spLocks noGrp="1"/>
          </p:cNvSpPr>
          <p:nvPr>
            <p:ph type="ctrTitle"/>
          </p:nvPr>
        </p:nvSpPr>
        <p:spPr>
          <a:xfrm>
            <a:off x="4766451" y="915235"/>
            <a:ext cx="2291348" cy="833829"/>
          </a:xfrm>
        </p:spPr>
        <p:txBody>
          <a:bodyPr/>
          <a:lstStyle/>
          <a:p>
            <a:r>
              <a:rPr lang="en-GB" sz="2800" b="1" dirty="0"/>
              <a:t>Introduction</a:t>
            </a:r>
            <a:r>
              <a:rPr lang="en-GB" b="1" dirty="0"/>
              <a:t> </a:t>
            </a:r>
            <a:endParaRPr lang="en-US" dirty="0"/>
          </a:p>
        </p:txBody>
      </p:sp>
      <p:sp>
        <p:nvSpPr>
          <p:cNvPr id="4" name="Footer Placeholder 3">
            <a:extLst>
              <a:ext uri="{FF2B5EF4-FFF2-40B4-BE49-F238E27FC236}">
                <a16:creationId xmlns:a16="http://schemas.microsoft.com/office/drawing/2014/main" id="{009C8D8B-2E15-875B-08A8-28C5524EF694}"/>
              </a:ext>
            </a:extLst>
          </p:cNvPr>
          <p:cNvSpPr>
            <a:spLocks noGrp="1"/>
          </p:cNvSpPr>
          <p:nvPr>
            <p:ph type="ftr" sz="quarter" idx="4294967295"/>
          </p:nvPr>
        </p:nvSpPr>
        <p:spPr>
          <a:xfrm>
            <a:off x="0" y="6356350"/>
            <a:ext cx="4114800" cy="365125"/>
          </a:xfrm>
        </p:spPr>
        <p:txBody>
          <a:bodyPr/>
          <a:lstStyle/>
          <a:p>
            <a:r>
              <a:rPr lang="en-US" dirty="0"/>
              <a:t>Presentation title</a:t>
            </a:r>
          </a:p>
        </p:txBody>
      </p:sp>
      <p:sp>
        <p:nvSpPr>
          <p:cNvPr id="5" name="Slide Number Placeholder 4">
            <a:extLst>
              <a:ext uri="{FF2B5EF4-FFF2-40B4-BE49-F238E27FC236}">
                <a16:creationId xmlns:a16="http://schemas.microsoft.com/office/drawing/2014/main" id="{1594F408-30BE-5DC2-806D-A217DB0281B2}"/>
              </a:ext>
            </a:extLst>
          </p:cNvPr>
          <p:cNvSpPr>
            <a:spLocks noGrp="1"/>
          </p:cNvSpPr>
          <p:nvPr>
            <p:ph type="sldNum" sz="quarter" idx="4294967295"/>
          </p:nvPr>
        </p:nvSpPr>
        <p:spPr>
          <a:xfrm>
            <a:off x="11407775" y="6356350"/>
            <a:ext cx="784225" cy="365125"/>
          </a:xfrm>
        </p:spPr>
        <p:txBody>
          <a:bodyPr/>
          <a:lstStyle/>
          <a:p>
            <a:fld id="{294A09A9-5501-47C1-A89A-A340965A2BE2}" type="slidenum">
              <a:rPr lang="en-US" smtClean="0"/>
              <a:pPr/>
              <a:t>3</a:t>
            </a:fld>
            <a:endParaRPr lang="en-US" dirty="0"/>
          </a:p>
        </p:txBody>
      </p:sp>
      <p:sp>
        <p:nvSpPr>
          <p:cNvPr id="11" name="Plaque 10">
            <a:extLst>
              <a:ext uri="{FF2B5EF4-FFF2-40B4-BE49-F238E27FC236}">
                <a16:creationId xmlns:a16="http://schemas.microsoft.com/office/drawing/2014/main" id="{95E724B3-E95F-E150-E7F9-1C3F634EF02A}"/>
              </a:ext>
              <a:ext uri="{C183D7F6-B498-43B3-948B-1728B52AA6E4}">
                <adec:decorative xmlns:adec="http://schemas.microsoft.com/office/drawing/2017/decorative" val="1"/>
              </a:ext>
            </a:extLst>
          </p:cNvPr>
          <p:cNvSpPr/>
          <p:nvPr/>
        </p:nvSpPr>
        <p:spPr>
          <a:xfrm>
            <a:off x="923026" y="594835"/>
            <a:ext cx="10141833" cy="5468396"/>
          </a:xfrm>
          <a:prstGeom prst="plaque">
            <a:avLst>
              <a:gd name="adj" fmla="val 7602"/>
            </a:avLst>
          </a:prstGeom>
          <a:noFill/>
          <a:ln>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FBFEC193-4F90-6CAE-6259-21C8B6A84825}"/>
              </a:ext>
              <a:ext uri="{C183D7F6-B498-43B3-948B-1728B52AA6E4}">
                <adec:decorative xmlns:adec="http://schemas.microsoft.com/office/drawing/2017/decorative" val="1"/>
              </a:ext>
            </a:extLst>
          </p:cNvPr>
          <p:cNvPicPr>
            <a:picLocks noChangeAspect="1"/>
          </p:cNvPicPr>
          <p:nvPr/>
        </p:nvPicPr>
        <p:blipFill>
          <a:blip r:embed="rId5" cstate="screen">
            <a:extLst>
              <a:ext uri="{BEBA8EAE-BF5A-486C-A8C5-ECC9F3942E4B}">
                <a14:imgProps xmlns:a14="http://schemas.microsoft.com/office/drawing/2010/main">
                  <a14:imgLayer r:embed="rId6">
                    <a14:imgEffect>
                      <a14:saturation sat="35000"/>
                    </a14:imgEffect>
                  </a14:imgLayer>
                </a14:imgProps>
              </a:ext>
              <a:ext uri="{28A0092B-C50C-407E-A947-70E740481C1C}">
                <a14:useLocalDpi xmlns:a14="http://schemas.microsoft.com/office/drawing/2010/main"/>
              </a:ext>
            </a:extLst>
          </a:blip>
          <a:stretch>
            <a:fillRect/>
          </a:stretch>
        </p:blipFill>
        <p:spPr>
          <a:xfrm>
            <a:off x="5194495" y="6063231"/>
            <a:ext cx="972078" cy="285381"/>
          </a:xfrm>
          <a:prstGeom prst="rect">
            <a:avLst/>
          </a:prstGeom>
        </p:spPr>
      </p:pic>
      <p:pic>
        <p:nvPicPr>
          <p:cNvPr id="13" name="Picture 12">
            <a:extLst>
              <a:ext uri="{FF2B5EF4-FFF2-40B4-BE49-F238E27FC236}">
                <a16:creationId xmlns:a16="http://schemas.microsoft.com/office/drawing/2014/main" id="{6F119B25-42CB-340B-ACB4-22178DF129D4}"/>
              </a:ext>
              <a:ext uri="{C183D7F6-B498-43B3-948B-1728B52AA6E4}">
                <adec:decorative xmlns:adec="http://schemas.microsoft.com/office/drawing/2017/decorative" val="1"/>
              </a:ext>
            </a:extLst>
          </p:cNvPr>
          <p:cNvPicPr>
            <a:picLocks noChangeAspect="1"/>
          </p:cNvPicPr>
          <p:nvPr/>
        </p:nvPicPr>
        <p:blipFill>
          <a:blip r:embed="rId5" cstate="screen">
            <a:extLst>
              <a:ext uri="{BEBA8EAE-BF5A-486C-A8C5-ECC9F3942E4B}">
                <a14:imgProps xmlns:a14="http://schemas.microsoft.com/office/drawing/2010/main">
                  <a14:imgLayer r:embed="rId6">
                    <a14:imgEffect>
                      <a14:saturation sat="35000"/>
                    </a14:imgEffect>
                  </a14:imgLayer>
                </a14:imgProps>
              </a:ext>
              <a:ext uri="{28A0092B-C50C-407E-A947-70E740481C1C}">
                <a14:useLocalDpi xmlns:a14="http://schemas.microsoft.com/office/drawing/2010/main"/>
              </a:ext>
            </a:extLst>
          </a:blip>
          <a:stretch>
            <a:fillRect/>
          </a:stretch>
        </p:blipFill>
        <p:spPr>
          <a:xfrm rot="10800000">
            <a:off x="5201551" y="309454"/>
            <a:ext cx="972078" cy="285381"/>
          </a:xfrm>
          <a:prstGeom prst="rect">
            <a:avLst/>
          </a:prstGeom>
        </p:spPr>
      </p:pic>
      <p:sp>
        <p:nvSpPr>
          <p:cNvPr id="2" name="TextBox 1">
            <a:extLst>
              <a:ext uri="{FF2B5EF4-FFF2-40B4-BE49-F238E27FC236}">
                <a16:creationId xmlns:a16="http://schemas.microsoft.com/office/drawing/2014/main" id="{B02D9D78-3B21-25CF-BBCA-C97E4690FC18}"/>
              </a:ext>
            </a:extLst>
          </p:cNvPr>
          <p:cNvSpPr txBox="1"/>
          <p:nvPr/>
        </p:nvSpPr>
        <p:spPr>
          <a:xfrm>
            <a:off x="1282260" y="1577022"/>
            <a:ext cx="9707793" cy="4616648"/>
          </a:xfrm>
          <a:prstGeom prst="rect">
            <a:avLst/>
          </a:prstGeom>
          <a:noFill/>
        </p:spPr>
        <p:txBody>
          <a:bodyPr wrap="square" rtlCol="0">
            <a:spAutoFit/>
          </a:bodyPr>
          <a:lstStyle/>
          <a:p>
            <a:r>
              <a:rPr lang="en-GB" sz="2000" b="1" dirty="0">
                <a:solidFill>
                  <a:schemeClr val="bg1"/>
                </a:solidFill>
              </a:rPr>
              <a:t>Company Background:</a:t>
            </a:r>
          </a:p>
          <a:p>
            <a:endParaRPr lang="en-GB" sz="2000" dirty="0">
              <a:solidFill>
                <a:schemeClr val="bg1"/>
              </a:solidFill>
            </a:endParaRPr>
          </a:p>
          <a:p>
            <a:r>
              <a:rPr lang="en-GB" dirty="0">
                <a:solidFill>
                  <a:schemeClr val="bg1"/>
                </a:solidFill>
              </a:rPr>
              <a:t>Flight Foods Ltd. is a medium-sized company that manufactures ready meals for airlines.</a:t>
            </a:r>
          </a:p>
          <a:p>
            <a:endParaRPr lang="en-GB" dirty="0">
              <a:solidFill>
                <a:schemeClr val="bg1"/>
              </a:solidFill>
            </a:endParaRPr>
          </a:p>
          <a:p>
            <a:r>
              <a:rPr lang="en-GB" sz="2000" b="1" dirty="0">
                <a:solidFill>
                  <a:schemeClr val="bg1"/>
                </a:solidFill>
              </a:rPr>
              <a:t>Problem:</a:t>
            </a:r>
            <a:endParaRPr lang="en-GB" dirty="0">
              <a:solidFill>
                <a:schemeClr val="bg1"/>
              </a:solidFill>
            </a:endParaRPr>
          </a:p>
          <a:p>
            <a:r>
              <a:rPr lang="en-GB" dirty="0">
                <a:solidFill>
                  <a:schemeClr val="bg1"/>
                </a:solidFill>
              </a:rPr>
              <a:t>             The company is losing customers because airlines have complained about:</a:t>
            </a:r>
          </a:p>
          <a:p>
            <a:pPr marL="285750" lvl="0" indent="-285750">
              <a:buFont typeface="Arial" panose="020B0604020202020204" pitchFamily="34" charset="0"/>
              <a:buChar char="•"/>
            </a:pPr>
            <a:r>
              <a:rPr lang="en-GB" dirty="0">
                <a:solidFill>
                  <a:schemeClr val="bg1"/>
                </a:solidFill>
              </a:rPr>
              <a:t>Undercooked food</a:t>
            </a:r>
          </a:p>
          <a:p>
            <a:pPr marL="285750" lvl="0" indent="-285750">
              <a:buFont typeface="Arial" panose="020B0604020202020204" pitchFamily="34" charset="0"/>
              <a:buChar char="•"/>
            </a:pPr>
            <a:r>
              <a:rPr lang="en-GB" dirty="0">
                <a:solidFill>
                  <a:schemeClr val="bg1"/>
                </a:solidFill>
              </a:rPr>
              <a:t>Poor packaging</a:t>
            </a:r>
          </a:p>
          <a:p>
            <a:pPr marL="285750" lvl="0" indent="-285750">
              <a:buFont typeface="Arial" panose="020B0604020202020204" pitchFamily="34" charset="0"/>
              <a:buChar char="•"/>
            </a:pPr>
            <a:r>
              <a:rPr lang="en-GB" dirty="0">
                <a:solidFill>
                  <a:schemeClr val="bg1"/>
                </a:solidFill>
              </a:rPr>
              <a:t>Meat found in vegetarian meals</a:t>
            </a:r>
          </a:p>
          <a:p>
            <a:pPr marL="285750" lvl="0" indent="-285750">
              <a:buFont typeface="Arial" panose="020B0604020202020204" pitchFamily="34" charset="0"/>
              <a:buChar char="•"/>
            </a:pPr>
            <a:r>
              <a:rPr lang="en-GB" dirty="0">
                <a:solidFill>
                  <a:schemeClr val="bg1"/>
                </a:solidFill>
              </a:rPr>
              <a:t>Poor food hygiene</a:t>
            </a:r>
          </a:p>
          <a:p>
            <a:pPr marL="285750" lvl="0" indent="-285750">
              <a:buFont typeface="Arial" panose="020B0604020202020204" pitchFamily="34" charset="0"/>
              <a:buChar char="•"/>
            </a:pPr>
            <a:r>
              <a:rPr lang="en-GB" dirty="0">
                <a:solidFill>
                  <a:schemeClr val="bg1"/>
                </a:solidFill>
              </a:rPr>
              <a:t>Low quality standards</a:t>
            </a:r>
          </a:p>
          <a:p>
            <a:pPr marL="285750" lvl="0" indent="-285750">
              <a:buFont typeface="Arial" panose="020B0604020202020204" pitchFamily="34" charset="0"/>
              <a:buChar char="•"/>
            </a:pPr>
            <a:endParaRPr lang="en-GB" dirty="0">
              <a:solidFill>
                <a:schemeClr val="bg1"/>
              </a:solidFill>
            </a:endParaRPr>
          </a:p>
          <a:p>
            <a:r>
              <a:rPr lang="en-GB" b="1" dirty="0">
                <a:solidFill>
                  <a:schemeClr val="bg1"/>
                </a:solidFill>
              </a:rPr>
              <a:t>Main Cause:</a:t>
            </a:r>
            <a:endParaRPr lang="en-GB" dirty="0">
              <a:solidFill>
                <a:schemeClr val="bg1"/>
              </a:solidFill>
            </a:endParaRPr>
          </a:p>
          <a:p>
            <a:r>
              <a:rPr lang="en-GB" dirty="0">
                <a:solidFill>
                  <a:schemeClr val="bg1"/>
                </a:solidFill>
              </a:rPr>
              <a:t>The consultancy report found that communication problems between the manager and employees are affecting food quality</a:t>
            </a:r>
            <a:r>
              <a:rPr lang="en-GB" dirty="0"/>
              <a:t>.</a:t>
            </a:r>
          </a:p>
          <a:p>
            <a:pPr lvl="0"/>
            <a:endParaRPr lang="en-GB" dirty="0">
              <a:solidFill>
                <a:schemeClr val="bg1"/>
              </a:solidFill>
            </a:endParaRPr>
          </a:p>
        </p:txBody>
      </p:sp>
    </p:spTree>
    <p:extLst>
      <p:ext uri="{BB962C8B-B14F-4D97-AF65-F5344CB8AC3E}">
        <p14:creationId xmlns:p14="http://schemas.microsoft.com/office/powerpoint/2010/main" val="433481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ABE40-AA00-F366-A36A-B3F1AADBF025}"/>
              </a:ext>
            </a:extLst>
          </p:cNvPr>
          <p:cNvSpPr>
            <a:spLocks noGrp="1"/>
          </p:cNvSpPr>
          <p:nvPr>
            <p:ph type="title"/>
          </p:nvPr>
        </p:nvSpPr>
        <p:spPr>
          <a:xfrm>
            <a:off x="553815" y="242230"/>
            <a:ext cx="6419088" cy="1293962"/>
          </a:xfrm>
          <a:noFill/>
        </p:spPr>
        <p:txBody>
          <a:bodyPr>
            <a:noAutofit/>
          </a:bodyPr>
          <a:lstStyle/>
          <a:p>
            <a:r>
              <a:rPr lang="en-GB" sz="3200" b="1" dirty="0"/>
              <a:t>Environmental Noise Barrier</a:t>
            </a:r>
            <a:br>
              <a:rPr lang="en-GB" dirty="0"/>
            </a:br>
            <a:endParaRPr lang="en-US" sz="2400" dirty="0"/>
          </a:p>
        </p:txBody>
      </p:sp>
      <p:pic>
        <p:nvPicPr>
          <p:cNvPr id="9" name="Picture Placeholder 5" descr="A group of orange flowers">
            <a:extLst>
              <a:ext uri="{FF2B5EF4-FFF2-40B4-BE49-F238E27FC236}">
                <a16:creationId xmlns:a16="http://schemas.microsoft.com/office/drawing/2014/main" id="{B0E612D5-D631-0C31-BE9E-287392433299}"/>
              </a:ext>
            </a:extLst>
          </p:cNvPr>
          <p:cNvPicPr>
            <a:picLocks noGrp="1" noChangeAspect="1"/>
          </p:cNvPicPr>
          <p:nvPr>
            <p:ph type="pic" sz="quarter" idx="13"/>
          </p:nvPr>
        </p:nvPicPr>
        <p:blipFill rotWithShape="1">
          <a:blip r:embed="rId3" cstate="screen">
            <a:extLst>
              <a:ext uri="{BEBA8EAE-BF5A-486C-A8C5-ECC9F3942E4B}">
                <a14:imgProps xmlns:a14="http://schemas.microsoft.com/office/drawing/2010/main">
                  <a14:imgLayer r:embed="rId4">
                    <a14:imgEffect>
                      <a14:colorTemperature colorTemp="6501"/>
                    </a14:imgEffect>
                    <a14:imgEffect>
                      <a14:saturation sat="62000"/>
                    </a14:imgEffect>
                  </a14:imgLayer>
                </a14:imgProps>
              </a:ext>
              <a:ext uri="{28A0092B-C50C-407E-A947-70E740481C1C}">
                <a14:useLocalDpi xmlns:a14="http://schemas.microsoft.com/office/drawing/2010/main"/>
              </a:ext>
            </a:extLst>
          </a:blip>
          <a:srcRect/>
          <a:stretch/>
        </p:blipFill>
        <p:spPr>
          <a:xfrm>
            <a:off x="7771740" y="0"/>
            <a:ext cx="4434464" cy="6858000"/>
          </a:xfrm>
          <a:solidFill>
            <a:schemeClr val="bg1">
              <a:lumMod val="95000"/>
            </a:schemeClr>
          </a:solidFill>
        </p:spPr>
      </p:pic>
      <p:sp>
        <p:nvSpPr>
          <p:cNvPr id="4" name="TextBox 3">
            <a:extLst>
              <a:ext uri="{FF2B5EF4-FFF2-40B4-BE49-F238E27FC236}">
                <a16:creationId xmlns:a16="http://schemas.microsoft.com/office/drawing/2014/main" id="{D9908687-C1EA-3DE7-F14A-C4955024F76E}"/>
              </a:ext>
            </a:extLst>
          </p:cNvPr>
          <p:cNvSpPr txBox="1"/>
          <p:nvPr/>
        </p:nvSpPr>
        <p:spPr>
          <a:xfrm>
            <a:off x="155275" y="1190445"/>
            <a:ext cx="7453223" cy="4770537"/>
          </a:xfrm>
          <a:prstGeom prst="rect">
            <a:avLst/>
          </a:prstGeom>
          <a:noFill/>
        </p:spPr>
        <p:txBody>
          <a:bodyPr wrap="square" rtlCol="0">
            <a:spAutoFit/>
          </a:bodyPr>
          <a:lstStyle/>
          <a:p>
            <a:r>
              <a:rPr lang="en-GB" sz="2400" b="1" dirty="0"/>
              <a:t>Barrier 1: Environmental Noise</a:t>
            </a:r>
            <a:r>
              <a:rPr lang="en-GB" sz="2400" dirty="0"/>
              <a:t> </a:t>
            </a:r>
            <a:r>
              <a:rPr lang="en-GB" sz="2000" b="1" dirty="0"/>
              <a:t>Evidence:</a:t>
            </a:r>
          </a:p>
          <a:p>
            <a:endParaRPr lang="en-GB" sz="2000" dirty="0"/>
          </a:p>
          <a:p>
            <a:pPr marL="285750" lvl="0" indent="-285750">
              <a:buFont typeface="Wingdings" panose="05000000000000000000" pitchFamily="2" charset="2"/>
              <a:buChar char="v"/>
            </a:pPr>
            <a:r>
              <a:rPr lang="en-GB" dirty="0"/>
              <a:t>Factory contains old noisy machinery.</a:t>
            </a:r>
          </a:p>
          <a:p>
            <a:pPr marL="285750" lvl="0" indent="-285750">
              <a:buFont typeface="Wingdings" panose="05000000000000000000" pitchFamily="2" charset="2"/>
              <a:buChar char="v"/>
            </a:pPr>
            <a:r>
              <a:rPr lang="en-GB" dirty="0"/>
              <a:t>Machines make loud clanking and banging sounds’</a:t>
            </a:r>
          </a:p>
          <a:p>
            <a:pPr marL="285750" lvl="0" indent="-285750">
              <a:buFont typeface="Wingdings" panose="05000000000000000000" pitchFamily="2" charset="2"/>
              <a:buChar char="v"/>
            </a:pPr>
            <a:r>
              <a:rPr lang="en-GB" dirty="0"/>
              <a:t>Gary constantly has to shout instructions.</a:t>
            </a:r>
          </a:p>
          <a:p>
            <a:pPr marL="285750" lvl="0" indent="-285750">
              <a:buFont typeface="Wingdings" panose="05000000000000000000" pitchFamily="2" charset="2"/>
              <a:buChar char="v"/>
            </a:pPr>
            <a:r>
              <a:rPr lang="en-GB" dirty="0"/>
              <a:t>Workers are struggling to hear the instructions clearly.</a:t>
            </a:r>
          </a:p>
          <a:p>
            <a:endParaRPr lang="en-GB" sz="2000" b="1" dirty="0"/>
          </a:p>
          <a:p>
            <a:r>
              <a:rPr lang="en-GB" sz="2000" b="1" dirty="0"/>
              <a:t>Effect:</a:t>
            </a:r>
          </a:p>
          <a:p>
            <a:endParaRPr lang="en-GB" sz="2000" dirty="0"/>
          </a:p>
          <a:p>
            <a:pPr marL="285750" indent="-285750">
              <a:buFont typeface="Wingdings" panose="05000000000000000000" pitchFamily="2" charset="2"/>
              <a:buChar char="v"/>
            </a:pPr>
            <a:r>
              <a:rPr lang="en-GB" dirty="0"/>
              <a:t>Employees cannot clearly hear instructions.</a:t>
            </a:r>
          </a:p>
          <a:p>
            <a:endParaRPr lang="en-GB" b="1" dirty="0"/>
          </a:p>
          <a:p>
            <a:r>
              <a:rPr lang="en-GB" sz="2000" b="1" dirty="0"/>
              <a:t>This causes:</a:t>
            </a:r>
          </a:p>
          <a:p>
            <a:pPr marL="285750" lvl="0" indent="-285750">
              <a:buFont typeface="Wingdings" panose="05000000000000000000" pitchFamily="2" charset="2"/>
              <a:buChar char="v"/>
            </a:pPr>
            <a:r>
              <a:rPr lang="en-GB" dirty="0"/>
              <a:t>Food safety mistakes</a:t>
            </a:r>
          </a:p>
          <a:p>
            <a:pPr marL="285750" lvl="0" indent="-285750">
              <a:buFont typeface="Wingdings" panose="05000000000000000000" pitchFamily="2" charset="2"/>
              <a:buChar char="v"/>
            </a:pPr>
            <a:r>
              <a:rPr lang="en-GB" dirty="0"/>
              <a:t>Incorrect procedures</a:t>
            </a:r>
          </a:p>
          <a:p>
            <a:pPr marL="285750" lvl="0" indent="-285750">
              <a:buFont typeface="Wingdings" panose="05000000000000000000" pitchFamily="2" charset="2"/>
              <a:buChar char="v"/>
            </a:pPr>
            <a:r>
              <a:rPr lang="en-GB" dirty="0"/>
              <a:t>Reduced productivity</a:t>
            </a:r>
          </a:p>
          <a:p>
            <a:endParaRPr lang="en-GB" dirty="0"/>
          </a:p>
        </p:txBody>
      </p:sp>
    </p:spTree>
    <p:extLst>
      <p:ext uri="{BB962C8B-B14F-4D97-AF65-F5344CB8AC3E}">
        <p14:creationId xmlns:p14="http://schemas.microsoft.com/office/powerpoint/2010/main" val="3541873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155275" y="1408176"/>
            <a:ext cx="4169837" cy="3051681"/>
          </a:xfrm>
          <a:noFill/>
        </p:spPr>
        <p:txBody>
          <a:bodyPr>
            <a:normAutofit/>
          </a:bodyPr>
          <a:lstStyle/>
          <a:p>
            <a:pPr algn="ctr"/>
            <a:r>
              <a:rPr lang="en-US" sz="3200" dirty="0"/>
              <a:t>COMMUNICATION MODEL</a:t>
            </a:r>
          </a:p>
        </p:txBody>
      </p:sp>
      <p:sp>
        <p:nvSpPr>
          <p:cNvPr id="3" name="Content Placeholder 2">
            <a:extLst>
              <a:ext uri="{FF2B5EF4-FFF2-40B4-BE49-F238E27FC236}">
                <a16:creationId xmlns:a16="http://schemas.microsoft.com/office/drawing/2014/main" id="{A6A33159-D030-2F82-A142-F75940728319}"/>
              </a:ext>
            </a:extLst>
          </p:cNvPr>
          <p:cNvSpPr>
            <a:spLocks noGrp="1"/>
          </p:cNvSpPr>
          <p:nvPr>
            <p:ph sz="quarter" idx="12"/>
          </p:nvPr>
        </p:nvSpPr>
        <p:spPr>
          <a:xfrm>
            <a:off x="4979405" y="267419"/>
            <a:ext cx="7099539" cy="6454056"/>
          </a:xfrm>
          <a:noFill/>
        </p:spPr>
        <p:txBody>
          <a:bodyPr vert="horz" lIns="91440" tIns="45720" rIns="91440" bIns="45720" rtlCol="0" anchor="t">
            <a:normAutofit fontScale="85000" lnSpcReduction="10000"/>
          </a:bodyPr>
          <a:lstStyle/>
          <a:p>
            <a:pPr marL="0" indent="0">
              <a:buNone/>
            </a:pPr>
            <a:r>
              <a:rPr lang="en-GB" sz="2900" b="1" dirty="0"/>
              <a:t>Shannon and Weaver Model</a:t>
            </a:r>
          </a:p>
          <a:p>
            <a:pPr marL="0" indent="0">
              <a:buNone/>
            </a:pPr>
            <a:r>
              <a:rPr lang="en-GB" sz="2300" b="1" dirty="0"/>
              <a:t>Communication process:</a:t>
            </a:r>
          </a:p>
          <a:p>
            <a:pPr marL="0" indent="0">
              <a:buNone/>
            </a:pPr>
            <a:r>
              <a:rPr lang="en-GB" sz="2000" b="1" dirty="0"/>
              <a:t>SENDER </a:t>
            </a:r>
            <a:r>
              <a:rPr lang="en-GB" b="1" dirty="0"/>
              <a:t>            </a:t>
            </a:r>
            <a:r>
              <a:rPr lang="en-GB" sz="2000" b="1" dirty="0"/>
              <a:t>MESSAGE</a:t>
            </a:r>
            <a:r>
              <a:rPr lang="en-GB" b="1" dirty="0"/>
              <a:t>          </a:t>
            </a:r>
            <a:r>
              <a:rPr lang="en-GB" sz="2000" b="1" dirty="0"/>
              <a:t>CHANNEL</a:t>
            </a:r>
            <a:r>
              <a:rPr lang="en-GB" b="1" dirty="0"/>
              <a:t>         </a:t>
            </a:r>
            <a:r>
              <a:rPr lang="en-GB" sz="2000" b="1" dirty="0"/>
              <a:t>RECEIVER</a:t>
            </a:r>
          </a:p>
          <a:p>
            <a:pPr marL="0" indent="0">
              <a:buNone/>
            </a:pPr>
            <a:r>
              <a:rPr lang="en-GB" b="1" dirty="0"/>
              <a:t> </a:t>
            </a:r>
          </a:p>
          <a:p>
            <a:pPr marL="0" indent="0">
              <a:buNone/>
            </a:pPr>
            <a:endParaRPr lang="en-GB" sz="1900" dirty="0"/>
          </a:p>
          <a:p>
            <a:pPr marL="0" indent="0">
              <a:lnSpc>
                <a:spcPct val="120000"/>
              </a:lnSpc>
              <a:buNone/>
            </a:pPr>
            <a:r>
              <a:rPr lang="en-GB" sz="1900" dirty="0"/>
              <a:t>Noise is classified as anything that might distort the message J GOBBY(2025). According to Shannon and Weaver (1949), physical noise disrupts the transmission of a message from sender to receiver. In Flight Foods, The interruption from the loud noise of machinery make it difficult for the employees to understand the instructions clearly. Employees may mishear hygiene instructions, increasing the likelihood of food contamination and production errors. These communication failures ultimately contribute to customer complaints and the loss of airline contracts.</a:t>
            </a:r>
          </a:p>
          <a:p>
            <a:pPr marL="0" indent="0">
              <a:lnSpc>
                <a:spcPct val="120000"/>
              </a:lnSpc>
              <a:buNone/>
            </a:pPr>
            <a:r>
              <a:rPr lang="en-GB" sz="2300" b="1" dirty="0"/>
              <a:t>Recommendation(how to overcome)</a:t>
            </a:r>
          </a:p>
          <a:p>
            <a:pPr lvl="0"/>
            <a:r>
              <a:rPr lang="en-GB" sz="1800" dirty="0"/>
              <a:t>Replace old machinery.</a:t>
            </a:r>
          </a:p>
          <a:p>
            <a:pPr lvl="0"/>
            <a:r>
              <a:rPr lang="en-GB" sz="1800" dirty="0"/>
              <a:t>Quieter equipment should be installed.</a:t>
            </a:r>
          </a:p>
          <a:p>
            <a:pPr lvl="0"/>
            <a:r>
              <a:rPr lang="en-GB" sz="1800" dirty="0"/>
              <a:t>Visual communication boards can be used.</a:t>
            </a:r>
          </a:p>
          <a:p>
            <a:pPr lvl="0"/>
            <a:r>
              <a:rPr lang="en-GB" sz="1800" dirty="0"/>
              <a:t>Scheduled staff briefings.</a:t>
            </a:r>
          </a:p>
          <a:p>
            <a:pPr lvl="0"/>
            <a:endParaRPr lang="en-GB" sz="1800" dirty="0"/>
          </a:p>
          <a:p>
            <a:pPr lvl="0"/>
            <a:endParaRPr lang="en-GB" dirty="0"/>
          </a:p>
          <a:p>
            <a:pPr lvl="0"/>
            <a:endParaRPr lang="en-GB" dirty="0"/>
          </a:p>
          <a:p>
            <a:pPr marL="0" indent="0">
              <a:buNone/>
            </a:pPr>
            <a:endParaRPr lang="en-GB" dirty="0"/>
          </a:p>
          <a:p>
            <a:endParaRPr lang="en-US" dirty="0"/>
          </a:p>
        </p:txBody>
      </p:sp>
      <p:sp>
        <p:nvSpPr>
          <p:cNvPr id="4" name="Footer Placeholder 3">
            <a:extLst>
              <a:ext uri="{FF2B5EF4-FFF2-40B4-BE49-F238E27FC236}">
                <a16:creationId xmlns:a16="http://schemas.microsoft.com/office/drawing/2014/main" id="{2B8D929C-9009-957F-5897-9AA1649E6C70}"/>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4398EC13-CC66-14BE-C305-D90EB840C4EC}"/>
              </a:ext>
            </a:extLst>
          </p:cNvPr>
          <p:cNvSpPr>
            <a:spLocks noGrp="1"/>
          </p:cNvSpPr>
          <p:nvPr>
            <p:ph type="sldNum" sz="quarter" idx="11"/>
          </p:nvPr>
        </p:nvSpPr>
        <p:spPr/>
        <p:txBody>
          <a:bodyPr/>
          <a:lstStyle/>
          <a:p>
            <a:fld id="{294A09A9-5501-47C1-A89A-A340965A2BE2}" type="slidenum">
              <a:rPr lang="en-US" smtClean="0"/>
              <a:pPr/>
              <a:t>5</a:t>
            </a:fld>
            <a:endParaRPr lang="en-US" dirty="0"/>
          </a:p>
        </p:txBody>
      </p:sp>
      <p:sp>
        <p:nvSpPr>
          <p:cNvPr id="12" name="Arrow: Right 11">
            <a:extLst>
              <a:ext uri="{FF2B5EF4-FFF2-40B4-BE49-F238E27FC236}">
                <a16:creationId xmlns:a16="http://schemas.microsoft.com/office/drawing/2014/main" id="{68010CE2-EE8E-7F72-BEE7-250876391FA1}"/>
              </a:ext>
            </a:extLst>
          </p:cNvPr>
          <p:cNvSpPr/>
          <p:nvPr/>
        </p:nvSpPr>
        <p:spPr>
          <a:xfrm>
            <a:off x="6197358" y="1517310"/>
            <a:ext cx="482024" cy="12115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42E38DD0-452E-A425-3316-4A883C7E2AFE}"/>
              </a:ext>
            </a:extLst>
          </p:cNvPr>
          <p:cNvSpPr/>
          <p:nvPr/>
        </p:nvSpPr>
        <p:spPr>
          <a:xfrm>
            <a:off x="9962652" y="1525918"/>
            <a:ext cx="377730" cy="12115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F03DDF09-3809-C714-D3CA-4F39D14D9D92}"/>
              </a:ext>
            </a:extLst>
          </p:cNvPr>
          <p:cNvSpPr/>
          <p:nvPr/>
        </p:nvSpPr>
        <p:spPr>
          <a:xfrm>
            <a:off x="8119795" y="1508950"/>
            <a:ext cx="482025" cy="12115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a:extLst>
              <a:ext uri="{FF2B5EF4-FFF2-40B4-BE49-F238E27FC236}">
                <a16:creationId xmlns:a16="http://schemas.microsoft.com/office/drawing/2014/main" id="{4F98D348-B8CD-0871-C0E6-BDA1AF74829D}"/>
              </a:ext>
            </a:extLst>
          </p:cNvPr>
          <p:cNvCxnSpPr>
            <a:cxnSpLocks/>
          </p:cNvCxnSpPr>
          <p:nvPr/>
        </p:nvCxnSpPr>
        <p:spPr>
          <a:xfrm>
            <a:off x="5488560" y="1716597"/>
            <a:ext cx="0" cy="2587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9DB9185B-5969-0917-FF1C-552B8C0E5D43}"/>
              </a:ext>
            </a:extLst>
          </p:cNvPr>
          <p:cNvSpPr txBox="1"/>
          <p:nvPr/>
        </p:nvSpPr>
        <p:spPr>
          <a:xfrm>
            <a:off x="5205722" y="1890482"/>
            <a:ext cx="820953" cy="369332"/>
          </a:xfrm>
          <a:prstGeom prst="rect">
            <a:avLst/>
          </a:prstGeom>
          <a:noFill/>
        </p:spPr>
        <p:txBody>
          <a:bodyPr wrap="square" rtlCol="0">
            <a:spAutoFit/>
          </a:bodyPr>
          <a:lstStyle/>
          <a:p>
            <a:r>
              <a:rPr lang="en-GB" b="1" dirty="0">
                <a:solidFill>
                  <a:srgbClr val="C00000"/>
                </a:solidFill>
              </a:rPr>
              <a:t>Garry</a:t>
            </a:r>
          </a:p>
        </p:txBody>
      </p:sp>
      <p:cxnSp>
        <p:nvCxnSpPr>
          <p:cNvPr id="20" name="Straight Arrow Connector 19">
            <a:extLst>
              <a:ext uri="{FF2B5EF4-FFF2-40B4-BE49-F238E27FC236}">
                <a16:creationId xmlns:a16="http://schemas.microsoft.com/office/drawing/2014/main" id="{E269526B-58B0-A9AD-02C9-6474D772D238}"/>
              </a:ext>
            </a:extLst>
          </p:cNvPr>
          <p:cNvCxnSpPr>
            <a:cxnSpLocks/>
          </p:cNvCxnSpPr>
          <p:nvPr/>
        </p:nvCxnSpPr>
        <p:spPr>
          <a:xfrm>
            <a:off x="7431041" y="1657431"/>
            <a:ext cx="0" cy="2587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8C1CAACE-DF05-BB28-E61A-604A2E595171}"/>
              </a:ext>
            </a:extLst>
          </p:cNvPr>
          <p:cNvSpPr txBox="1"/>
          <p:nvPr/>
        </p:nvSpPr>
        <p:spPr>
          <a:xfrm>
            <a:off x="6821932" y="1881031"/>
            <a:ext cx="1218219" cy="369332"/>
          </a:xfrm>
          <a:prstGeom prst="rect">
            <a:avLst/>
          </a:prstGeom>
          <a:noFill/>
        </p:spPr>
        <p:txBody>
          <a:bodyPr wrap="none" rtlCol="0">
            <a:spAutoFit/>
          </a:bodyPr>
          <a:lstStyle/>
          <a:p>
            <a:r>
              <a:rPr lang="en-GB" b="1" dirty="0">
                <a:solidFill>
                  <a:srgbClr val="C00000"/>
                </a:solidFill>
              </a:rPr>
              <a:t>instructions</a:t>
            </a:r>
          </a:p>
        </p:txBody>
      </p:sp>
      <p:cxnSp>
        <p:nvCxnSpPr>
          <p:cNvPr id="22" name="Straight Arrow Connector 21">
            <a:extLst>
              <a:ext uri="{FF2B5EF4-FFF2-40B4-BE49-F238E27FC236}">
                <a16:creationId xmlns:a16="http://schemas.microsoft.com/office/drawing/2014/main" id="{C534F216-5663-F2EA-6101-07E850A367B4}"/>
              </a:ext>
            </a:extLst>
          </p:cNvPr>
          <p:cNvCxnSpPr>
            <a:cxnSpLocks/>
          </p:cNvCxnSpPr>
          <p:nvPr/>
        </p:nvCxnSpPr>
        <p:spPr>
          <a:xfrm>
            <a:off x="10997784" y="1690719"/>
            <a:ext cx="0" cy="2587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6E5B5A95-9778-7859-07E9-CD3792EADED4}"/>
              </a:ext>
            </a:extLst>
          </p:cNvPr>
          <p:cNvCxnSpPr>
            <a:cxnSpLocks/>
          </p:cNvCxnSpPr>
          <p:nvPr/>
        </p:nvCxnSpPr>
        <p:spPr>
          <a:xfrm>
            <a:off x="9202960" y="1716597"/>
            <a:ext cx="0" cy="2587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B52FBC46-5287-320B-744C-810A061A3FC2}"/>
              </a:ext>
            </a:extLst>
          </p:cNvPr>
          <p:cNvSpPr txBox="1"/>
          <p:nvPr/>
        </p:nvSpPr>
        <p:spPr>
          <a:xfrm>
            <a:off x="8849365" y="1916223"/>
            <a:ext cx="747449" cy="338554"/>
          </a:xfrm>
          <a:prstGeom prst="rect">
            <a:avLst/>
          </a:prstGeom>
          <a:noFill/>
        </p:spPr>
        <p:txBody>
          <a:bodyPr wrap="none" rtlCol="0">
            <a:spAutoFit/>
          </a:bodyPr>
          <a:lstStyle/>
          <a:p>
            <a:r>
              <a:rPr lang="en-GB" sz="1600" b="1" dirty="0">
                <a:solidFill>
                  <a:srgbClr val="C00000"/>
                </a:solidFill>
              </a:rPr>
              <a:t>factory</a:t>
            </a:r>
          </a:p>
        </p:txBody>
      </p:sp>
      <p:sp>
        <p:nvSpPr>
          <p:cNvPr id="25" name="TextBox 24">
            <a:extLst>
              <a:ext uri="{FF2B5EF4-FFF2-40B4-BE49-F238E27FC236}">
                <a16:creationId xmlns:a16="http://schemas.microsoft.com/office/drawing/2014/main" id="{2FF00888-70A4-8C21-5F00-F6813FF6C26A}"/>
              </a:ext>
            </a:extLst>
          </p:cNvPr>
          <p:cNvSpPr txBox="1"/>
          <p:nvPr/>
        </p:nvSpPr>
        <p:spPr>
          <a:xfrm>
            <a:off x="10544881" y="1881031"/>
            <a:ext cx="1218211" cy="338554"/>
          </a:xfrm>
          <a:prstGeom prst="rect">
            <a:avLst/>
          </a:prstGeom>
          <a:noFill/>
        </p:spPr>
        <p:txBody>
          <a:bodyPr wrap="square" rtlCol="0">
            <a:spAutoFit/>
          </a:bodyPr>
          <a:lstStyle/>
          <a:p>
            <a:r>
              <a:rPr lang="en-GB" sz="1600" b="1" dirty="0">
                <a:solidFill>
                  <a:srgbClr val="C00000"/>
                </a:solidFill>
              </a:rPr>
              <a:t>employees</a:t>
            </a:r>
          </a:p>
        </p:txBody>
      </p:sp>
    </p:spTree>
    <p:extLst>
      <p:ext uri="{BB962C8B-B14F-4D97-AF65-F5344CB8AC3E}">
        <p14:creationId xmlns:p14="http://schemas.microsoft.com/office/powerpoint/2010/main" val="19024245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bouquet of flowers">
            <a:extLst>
              <a:ext uri="{FF2B5EF4-FFF2-40B4-BE49-F238E27FC236}">
                <a16:creationId xmlns:a16="http://schemas.microsoft.com/office/drawing/2014/main" id="{82C0F469-9EA6-0942-67ED-8D4851C74BF6}"/>
              </a:ext>
            </a:extLst>
          </p:cNvPr>
          <p:cNvPicPr>
            <a:picLocks noGrp="1" noChangeAspect="1"/>
          </p:cNvPicPr>
          <p:nvPr>
            <p:ph type="pic" sz="quarter" idx="10"/>
          </p:nvPr>
        </p:nvPicPr>
        <p:blipFill>
          <a:blip r:embed="rId2" cstate="screen">
            <a:extLst>
              <a:ext uri="{BEBA8EAE-BF5A-486C-A8C5-ECC9F3942E4B}">
                <a14:imgProps xmlns:a14="http://schemas.microsoft.com/office/drawing/2010/main">
                  <a14:imgLayer r:embed="rId3">
                    <a14:imgEffect>
                      <a14:saturation sat="109000"/>
                    </a14:imgEffect>
                    <a14:imgEffect>
                      <a14:brightnessContrast bright="-60000"/>
                    </a14:imgEffect>
                  </a14:imgLayer>
                </a14:imgProps>
              </a:ext>
              <a:ext uri="{28A0092B-C50C-407E-A947-70E740481C1C}">
                <a14:useLocalDpi xmlns:a14="http://schemas.microsoft.com/office/drawing/2010/main"/>
              </a:ext>
            </a:extLst>
          </a:blip>
          <a:srcRect/>
          <a:stretch/>
        </p:blipFill>
        <p:spPr>
          <a:xfrm>
            <a:off x="0" y="0"/>
            <a:ext cx="12192000" cy="6858000"/>
          </a:xfrm>
          <a:solidFill>
            <a:schemeClr val="bg1">
              <a:lumMod val="95000"/>
            </a:schemeClr>
          </a:solidFill>
        </p:spPr>
      </p:pic>
      <p:sp>
        <p:nvSpPr>
          <p:cNvPr id="7" name="Title 6">
            <a:extLst>
              <a:ext uri="{FF2B5EF4-FFF2-40B4-BE49-F238E27FC236}">
                <a16:creationId xmlns:a16="http://schemas.microsoft.com/office/drawing/2014/main" id="{DF951822-544C-11FC-36D3-F53CE376B9C9}"/>
              </a:ext>
            </a:extLst>
          </p:cNvPr>
          <p:cNvSpPr>
            <a:spLocks noGrp="1"/>
          </p:cNvSpPr>
          <p:nvPr>
            <p:ph type="ctrTitle"/>
          </p:nvPr>
        </p:nvSpPr>
        <p:spPr>
          <a:xfrm>
            <a:off x="1522599" y="679433"/>
            <a:ext cx="9144000" cy="1508760"/>
          </a:xfrm>
        </p:spPr>
        <p:txBody>
          <a:bodyPr/>
          <a:lstStyle/>
          <a:p>
            <a:r>
              <a:rPr lang="en-GB" b="1" dirty="0"/>
              <a:t>Language &amp; Body Language Barrier </a:t>
            </a:r>
            <a:endParaRPr lang="en-US" dirty="0"/>
          </a:p>
        </p:txBody>
      </p:sp>
      <p:sp>
        <p:nvSpPr>
          <p:cNvPr id="8" name="Subtitle 7">
            <a:extLst>
              <a:ext uri="{FF2B5EF4-FFF2-40B4-BE49-F238E27FC236}">
                <a16:creationId xmlns:a16="http://schemas.microsoft.com/office/drawing/2014/main" id="{D289A6C7-C300-4AAC-DEAE-687BBDA3074C}"/>
              </a:ext>
            </a:extLst>
          </p:cNvPr>
          <p:cNvSpPr>
            <a:spLocks noGrp="1"/>
          </p:cNvSpPr>
          <p:nvPr>
            <p:ph type="subTitle" idx="1"/>
          </p:nvPr>
        </p:nvSpPr>
        <p:spPr>
          <a:xfrm>
            <a:off x="1613140" y="2041691"/>
            <a:ext cx="8850702" cy="3703497"/>
          </a:xfrm>
        </p:spPr>
        <p:txBody>
          <a:bodyPr>
            <a:normAutofit fontScale="92500" lnSpcReduction="20000"/>
          </a:bodyPr>
          <a:lstStyle/>
          <a:p>
            <a:pPr algn="l"/>
            <a:r>
              <a:rPr lang="en-GB" sz="2600" b="1" dirty="0"/>
              <a:t>Barrier 2: Language</a:t>
            </a:r>
          </a:p>
          <a:p>
            <a:pPr algn="l"/>
            <a:r>
              <a:rPr lang="en-GB" sz="2600" b="1" dirty="0"/>
              <a:t>    Evidence:</a:t>
            </a:r>
            <a:endParaRPr lang="en-GB" sz="2600" dirty="0"/>
          </a:p>
          <a:p>
            <a:pPr algn="l"/>
            <a:r>
              <a:rPr lang="en-GB" dirty="0"/>
              <a:t>Employees come from five different cultural groups. Most workers:</a:t>
            </a:r>
          </a:p>
          <a:p>
            <a:pPr marL="342900" lvl="0" indent="-342900" algn="l">
              <a:buClr>
                <a:schemeClr val="bg1"/>
              </a:buClr>
              <a:buFont typeface="Wingdings" panose="05000000000000000000" pitchFamily="2" charset="2"/>
              <a:buChar char="Ø"/>
            </a:pPr>
            <a:r>
              <a:rPr lang="en-GB" dirty="0"/>
              <a:t>Speak their own language.</a:t>
            </a:r>
          </a:p>
          <a:p>
            <a:pPr marL="342900" lvl="0" indent="-342900" algn="l">
              <a:buClr>
                <a:schemeClr val="bg1"/>
              </a:buClr>
              <a:buFont typeface="Wingdings" panose="05000000000000000000" pitchFamily="2" charset="2"/>
              <a:buChar char="Ø"/>
            </a:pPr>
            <a:r>
              <a:rPr lang="en-GB" dirty="0"/>
              <a:t>Know only limited English.</a:t>
            </a:r>
          </a:p>
          <a:p>
            <a:pPr algn="l"/>
            <a:r>
              <a:rPr lang="en-GB" dirty="0"/>
              <a:t>Gary says:</a:t>
            </a:r>
          </a:p>
          <a:p>
            <a:pPr algn="l"/>
            <a:r>
              <a:rPr lang="en-GB" dirty="0"/>
              <a:t>“Most of them speak their own language with a few English words thrown in.”</a:t>
            </a:r>
          </a:p>
          <a:p>
            <a:pPr algn="l"/>
            <a:r>
              <a:rPr lang="en-GB" b="1" dirty="0"/>
              <a:t>   </a:t>
            </a:r>
            <a:r>
              <a:rPr lang="en-GB" sz="2600" b="1" dirty="0"/>
              <a:t>Result:</a:t>
            </a:r>
            <a:endParaRPr lang="en-GB" sz="2600" dirty="0"/>
          </a:p>
          <a:p>
            <a:pPr marL="342900" indent="-342900" algn="l">
              <a:buClr>
                <a:schemeClr val="bg1"/>
              </a:buClr>
              <a:buFont typeface="Wingdings" panose="05000000000000000000" pitchFamily="2" charset="2"/>
              <a:buChar char="Ø"/>
              <a:tabLst>
                <a:tab pos="1165225" algn="l"/>
              </a:tabLst>
            </a:pPr>
            <a:r>
              <a:rPr lang="en-GB" dirty="0"/>
              <a:t>Workers misunderstand instructions.</a:t>
            </a:r>
          </a:p>
          <a:p>
            <a:pPr marL="342900" indent="-342900" algn="l">
              <a:buClr>
                <a:schemeClr val="bg1"/>
              </a:buClr>
              <a:buFont typeface="Wingdings" panose="05000000000000000000" pitchFamily="2" charset="2"/>
              <a:buChar char="Ø"/>
              <a:tabLst>
                <a:tab pos="1165225" algn="l"/>
              </a:tabLst>
            </a:pPr>
            <a:r>
              <a:rPr lang="en-GB" dirty="0"/>
              <a:t>Food preparation errors increase.</a:t>
            </a:r>
          </a:p>
          <a:p>
            <a:pPr algn="l"/>
            <a:endParaRPr lang="en-US" dirty="0"/>
          </a:p>
        </p:txBody>
      </p:sp>
      <p:sp>
        <p:nvSpPr>
          <p:cNvPr id="12" name="Plaque 11">
            <a:extLst>
              <a:ext uri="{FF2B5EF4-FFF2-40B4-BE49-F238E27FC236}">
                <a16:creationId xmlns:a16="http://schemas.microsoft.com/office/drawing/2014/main" id="{F6C1C551-67AC-029A-A3FE-5521A1CD6826}"/>
              </a:ext>
              <a:ext uri="{C183D7F6-B498-43B3-948B-1728B52AA6E4}">
                <adec:decorative xmlns:adec="http://schemas.microsoft.com/office/drawing/2017/decorative" val="1"/>
              </a:ext>
            </a:extLst>
          </p:cNvPr>
          <p:cNvSpPr/>
          <p:nvPr/>
        </p:nvSpPr>
        <p:spPr>
          <a:xfrm>
            <a:off x="1332854" y="646980"/>
            <a:ext cx="9546956" cy="5287993"/>
          </a:xfrm>
          <a:prstGeom prst="plaque">
            <a:avLst>
              <a:gd name="adj" fmla="val 7602"/>
            </a:avLst>
          </a:prstGeom>
          <a:noFill/>
          <a:ln>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327F1579-738B-D9DF-6A9B-98AB5F50D599}"/>
              </a:ext>
              <a:ext uri="{C183D7F6-B498-43B3-948B-1728B52AA6E4}">
                <adec:decorative xmlns:adec="http://schemas.microsoft.com/office/drawing/2017/decorative" val="1"/>
              </a:ext>
            </a:extLst>
          </p:cNvPr>
          <p:cNvCxnSpPr>
            <a:cxnSpLocks/>
          </p:cNvCxnSpPr>
          <p:nvPr/>
        </p:nvCxnSpPr>
        <p:spPr>
          <a:xfrm>
            <a:off x="3163571" y="1954443"/>
            <a:ext cx="5321300"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E96736DE-5AE2-4B04-69F4-474224408D30}"/>
              </a:ext>
              <a:ext uri="{C183D7F6-B498-43B3-948B-1728B52AA6E4}">
                <adec:decorative xmlns:adec="http://schemas.microsoft.com/office/drawing/2017/decorative" val="1"/>
              </a:ext>
            </a:extLst>
          </p:cNvPr>
          <p:cNvPicPr>
            <a:picLocks noChangeAspect="1"/>
          </p:cNvPicPr>
          <p:nvPr/>
        </p:nvPicPr>
        <p:blipFill>
          <a:blip r:embed="rId4" cstate="screen">
            <a:extLst>
              <a:ext uri="{BEBA8EAE-BF5A-486C-A8C5-ECC9F3942E4B}">
                <a14:imgProps xmlns:a14="http://schemas.microsoft.com/office/drawing/2010/main">
                  <a14:imgLayer r:embed="rId5">
                    <a14:imgEffect>
                      <a14:saturation sat="35000"/>
                    </a14:imgEffect>
                  </a14:imgLayer>
                </a14:imgProps>
              </a:ext>
              <a:ext uri="{28A0092B-C50C-407E-A947-70E740481C1C}">
                <a14:useLocalDpi xmlns:a14="http://schemas.microsoft.com/office/drawing/2010/main"/>
              </a:ext>
            </a:extLst>
          </a:blip>
          <a:stretch>
            <a:fillRect/>
          </a:stretch>
        </p:blipFill>
        <p:spPr>
          <a:xfrm>
            <a:off x="5338182" y="1867196"/>
            <a:ext cx="972078" cy="285381"/>
          </a:xfrm>
          <a:prstGeom prst="rect">
            <a:avLst/>
          </a:prstGeom>
        </p:spPr>
      </p:pic>
    </p:spTree>
    <p:extLst>
      <p:ext uri="{BB962C8B-B14F-4D97-AF65-F5344CB8AC3E}">
        <p14:creationId xmlns:p14="http://schemas.microsoft.com/office/powerpoint/2010/main" val="3088177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270AC-601F-D537-3460-3FE09CC6AC14}"/>
              </a:ext>
            </a:extLst>
          </p:cNvPr>
          <p:cNvSpPr>
            <a:spLocks noGrp="1"/>
          </p:cNvSpPr>
          <p:nvPr>
            <p:ph type="title"/>
          </p:nvPr>
        </p:nvSpPr>
        <p:spPr>
          <a:xfrm>
            <a:off x="932688" y="228600"/>
            <a:ext cx="9528048" cy="1600200"/>
          </a:xfrm>
        </p:spPr>
        <p:txBody>
          <a:bodyPr>
            <a:normAutofit/>
          </a:bodyPr>
          <a:lstStyle/>
          <a:p>
            <a:r>
              <a:rPr lang="en-GB" b="1" dirty="0"/>
              <a:t>Theory: Berlo’s SMCR Model </a:t>
            </a:r>
            <a:br>
              <a:rPr lang="en-GB" dirty="0"/>
            </a:br>
            <a:endParaRPr lang="en-US" dirty="0"/>
          </a:p>
        </p:txBody>
      </p:sp>
      <p:sp>
        <p:nvSpPr>
          <p:cNvPr id="5" name="Content Placeholder 4">
            <a:extLst>
              <a:ext uri="{FF2B5EF4-FFF2-40B4-BE49-F238E27FC236}">
                <a16:creationId xmlns:a16="http://schemas.microsoft.com/office/drawing/2014/main" id="{54593D07-3857-8A04-606E-258D1E9908D5}"/>
              </a:ext>
            </a:extLst>
          </p:cNvPr>
          <p:cNvSpPr>
            <a:spLocks noGrp="1"/>
          </p:cNvSpPr>
          <p:nvPr>
            <p:ph sz="quarter" idx="12"/>
          </p:nvPr>
        </p:nvSpPr>
        <p:spPr>
          <a:xfrm>
            <a:off x="206187" y="2096219"/>
            <a:ext cx="6072995" cy="4760765"/>
          </a:xfrm>
        </p:spPr>
        <p:txBody>
          <a:bodyPr>
            <a:normAutofit fontScale="92500" lnSpcReduction="10000"/>
          </a:bodyPr>
          <a:lstStyle/>
          <a:p>
            <a:r>
              <a:rPr lang="en-GB" sz="2800" b="1" dirty="0"/>
              <a:t>Berlo’s Communication Model</a:t>
            </a:r>
            <a:endParaRPr lang="en-GB" sz="2800" dirty="0"/>
          </a:p>
          <a:p>
            <a:r>
              <a:rPr lang="en-GB" sz="2000" b="1" dirty="0"/>
              <a:t>SMCR stands for:</a:t>
            </a:r>
          </a:p>
          <a:p>
            <a:pPr lvl="0"/>
            <a:r>
              <a:rPr lang="en-GB" sz="1900" dirty="0">
                <a:highlight>
                  <a:srgbClr val="FFFF00"/>
                </a:highlight>
              </a:rPr>
              <a:t>Sender</a:t>
            </a:r>
            <a:r>
              <a:rPr lang="en-GB" sz="2600" dirty="0"/>
              <a:t> : </a:t>
            </a:r>
            <a:r>
              <a:rPr lang="en-GB" sz="1900" dirty="0"/>
              <a:t>Gary(production manager).</a:t>
            </a:r>
          </a:p>
          <a:p>
            <a:pPr>
              <a:defRPr sz="2000"/>
            </a:pPr>
            <a:r>
              <a:rPr lang="en-GB" sz="1900" dirty="0">
                <a:highlight>
                  <a:srgbClr val="FFFF00"/>
                </a:highlight>
              </a:rPr>
              <a:t>Message</a:t>
            </a:r>
            <a:r>
              <a:rPr lang="en-GB" sz="1900" dirty="0"/>
              <a:t> </a:t>
            </a:r>
            <a:r>
              <a:rPr lang="en-GB" sz="2800" dirty="0"/>
              <a:t>:</a:t>
            </a:r>
            <a:r>
              <a:rPr lang="en-GB" sz="2000" dirty="0"/>
              <a:t> </a:t>
            </a:r>
            <a:r>
              <a:rPr lang="en-GB" sz="1900" dirty="0"/>
              <a:t>Food hygiene procedures and packaging instructions.</a:t>
            </a:r>
          </a:p>
          <a:p>
            <a:pPr lvl="0"/>
            <a:r>
              <a:rPr lang="en-GB" sz="1900" dirty="0">
                <a:highlight>
                  <a:srgbClr val="FFFF00"/>
                </a:highlight>
              </a:rPr>
              <a:t>Channel</a:t>
            </a:r>
            <a:r>
              <a:rPr lang="en-GB" sz="2800" dirty="0"/>
              <a:t>: </a:t>
            </a:r>
            <a:r>
              <a:rPr lang="en-GB" sz="1900" dirty="0"/>
              <a:t>Spoken English, written notices and team briefings.</a:t>
            </a:r>
          </a:p>
          <a:p>
            <a:pPr>
              <a:defRPr sz="2000"/>
            </a:pPr>
            <a:r>
              <a:rPr lang="en-GB" sz="1900" dirty="0">
                <a:highlight>
                  <a:srgbClr val="FFFF00"/>
                </a:highlight>
              </a:rPr>
              <a:t>Receiver</a:t>
            </a:r>
            <a:r>
              <a:rPr lang="en-GB" sz="1900" dirty="0"/>
              <a:t> </a:t>
            </a:r>
            <a:r>
              <a:rPr lang="en-GB" sz="2000" dirty="0"/>
              <a:t>: </a:t>
            </a:r>
            <a:r>
              <a:rPr lang="en-GB" sz="1900" dirty="0"/>
              <a:t> Employees responsible for preparing and packaging meals.</a:t>
            </a:r>
          </a:p>
          <a:p>
            <a:r>
              <a:rPr lang="en-GB" sz="2000" b="1" dirty="0"/>
              <a:t>BERLO SMCR communication model :</a:t>
            </a:r>
          </a:p>
          <a:p>
            <a:pPr>
              <a:lnSpc>
                <a:spcPct val="120000"/>
              </a:lnSpc>
            </a:pPr>
            <a:r>
              <a:rPr lang="en-GB" sz="2100" dirty="0"/>
              <a:t>According to this model communication effectiveness depends on the communication skills, knowledge, culture and language of both sender and receiver. Language barriers are obstacles that hinder effective communication between individuals or groups who speak different languages F A Mutairi(2025</a:t>
            </a:r>
            <a:r>
              <a:rPr lang="en-US" sz="2100" dirty="0"/>
              <a:t>).</a:t>
            </a:r>
            <a:endParaRPr lang="en-GB" sz="2100" dirty="0"/>
          </a:p>
        </p:txBody>
      </p:sp>
      <p:sp>
        <p:nvSpPr>
          <p:cNvPr id="6" name="Content Placeholder 5">
            <a:extLst>
              <a:ext uri="{FF2B5EF4-FFF2-40B4-BE49-F238E27FC236}">
                <a16:creationId xmlns:a16="http://schemas.microsoft.com/office/drawing/2014/main" id="{9D5BB6B2-ED6A-BB7C-2FF7-FB659089012C}"/>
              </a:ext>
            </a:extLst>
          </p:cNvPr>
          <p:cNvSpPr>
            <a:spLocks noGrp="1"/>
          </p:cNvSpPr>
          <p:nvPr>
            <p:ph sz="quarter" idx="13"/>
          </p:nvPr>
        </p:nvSpPr>
        <p:spPr>
          <a:xfrm>
            <a:off x="6279182" y="2096219"/>
            <a:ext cx="5673649" cy="4533181"/>
          </a:xfrm>
        </p:spPr>
        <p:txBody>
          <a:bodyPr>
            <a:normAutofit fontScale="70000" lnSpcReduction="20000"/>
          </a:bodyPr>
          <a:lstStyle/>
          <a:p>
            <a:r>
              <a:rPr lang="en-GB" sz="3400" b="1" dirty="0"/>
              <a:t>Applications on the case</a:t>
            </a:r>
          </a:p>
          <a:p>
            <a:pPr>
              <a:lnSpc>
                <a:spcPct val="120000"/>
              </a:lnSpc>
            </a:pPr>
            <a:r>
              <a:rPr lang="en-GB" sz="2600" dirty="0"/>
              <a:t>Gary's employees have varying English proficiency and cultural backgrounds, reducing their ability to accurately decode his instructions. This explains why important food safety messages are misunderstood despite repeated verbal explanations .Because of the language barrier there is an increased risk of food quality and customers complaint</a:t>
            </a:r>
            <a:r>
              <a:rPr lang="en-GB" sz="1900" dirty="0"/>
              <a:t>. </a:t>
            </a:r>
          </a:p>
          <a:p>
            <a:endParaRPr lang="en-GB" sz="3400" b="1" dirty="0"/>
          </a:p>
          <a:p>
            <a:r>
              <a:rPr lang="en-GB" sz="3400" b="1" dirty="0"/>
              <a:t>Recommendations:</a:t>
            </a:r>
            <a:endParaRPr lang="en-GB" sz="3400" dirty="0"/>
          </a:p>
          <a:p>
            <a:pPr marL="342900" lvl="0" indent="-342900">
              <a:buFont typeface="Arial" panose="020B0604020202020204" pitchFamily="34" charset="0"/>
              <a:buChar char="•"/>
            </a:pPr>
            <a:r>
              <a:rPr lang="en-GB" sz="2600" dirty="0"/>
              <a:t>Translate safety instructions.</a:t>
            </a:r>
          </a:p>
          <a:p>
            <a:pPr marL="342900" lvl="0" indent="-342900">
              <a:buFont typeface="Arial" panose="020B0604020202020204" pitchFamily="34" charset="0"/>
              <a:buChar char="•"/>
            </a:pPr>
            <a:r>
              <a:rPr lang="en-GB" sz="2600" dirty="0"/>
              <a:t>Use pictures and symbols.</a:t>
            </a:r>
          </a:p>
          <a:p>
            <a:pPr marL="342900" lvl="0" indent="-342900">
              <a:buFont typeface="Arial" panose="020B0604020202020204" pitchFamily="34" charset="0"/>
              <a:buChar char="•"/>
            </a:pPr>
            <a:r>
              <a:rPr lang="en-GB" sz="2600" dirty="0"/>
              <a:t>Provide English language training.</a:t>
            </a:r>
          </a:p>
          <a:p>
            <a:pPr marL="342900" lvl="0" indent="-342900">
              <a:buFont typeface="Arial" panose="020B0604020202020204" pitchFamily="34" charset="0"/>
              <a:buChar char="•"/>
            </a:pPr>
            <a:r>
              <a:rPr lang="en-GB" sz="2600" dirty="0"/>
              <a:t>Demonstrate tasks visually.</a:t>
            </a:r>
          </a:p>
          <a:p>
            <a:endParaRPr lang="en-US" dirty="0"/>
          </a:p>
        </p:txBody>
      </p:sp>
      <p:sp>
        <p:nvSpPr>
          <p:cNvPr id="4" name="Slide Number Placeholder 3">
            <a:extLst>
              <a:ext uri="{FF2B5EF4-FFF2-40B4-BE49-F238E27FC236}">
                <a16:creationId xmlns:a16="http://schemas.microsoft.com/office/drawing/2014/main" id="{E746466F-9F24-C34E-BBA6-2CB94305520C}"/>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7</a:t>
            </a:fld>
            <a:endParaRPr lang="en-US" dirty="0"/>
          </a:p>
        </p:txBody>
      </p:sp>
    </p:spTree>
    <p:extLst>
      <p:ext uri="{BB962C8B-B14F-4D97-AF65-F5344CB8AC3E}">
        <p14:creationId xmlns:p14="http://schemas.microsoft.com/office/powerpoint/2010/main" val="3013343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9443C06-A530-329A-9ECC-3E0484827D92}"/>
              </a:ext>
            </a:extLst>
          </p:cNvPr>
          <p:cNvSpPr>
            <a:spLocks noGrp="1"/>
          </p:cNvSpPr>
          <p:nvPr>
            <p:ph type="title"/>
          </p:nvPr>
        </p:nvSpPr>
        <p:spPr>
          <a:xfrm>
            <a:off x="8101584" y="1408176"/>
            <a:ext cx="3392424" cy="4014216"/>
          </a:xfrm>
        </p:spPr>
        <p:txBody>
          <a:bodyPr>
            <a:normAutofit/>
          </a:bodyPr>
          <a:lstStyle/>
          <a:p>
            <a:r>
              <a:rPr lang="en-GB" sz="3200" b="1" dirty="0"/>
              <a:t>Age / Generational Barrier </a:t>
            </a:r>
            <a:endParaRPr lang="en-US" sz="3200" dirty="0"/>
          </a:p>
        </p:txBody>
      </p:sp>
      <p:sp>
        <p:nvSpPr>
          <p:cNvPr id="10" name="Content Placeholder 9">
            <a:extLst>
              <a:ext uri="{FF2B5EF4-FFF2-40B4-BE49-F238E27FC236}">
                <a16:creationId xmlns:a16="http://schemas.microsoft.com/office/drawing/2014/main" id="{ED45388B-F6C6-3BAE-BC81-AD233BEC8586}"/>
              </a:ext>
            </a:extLst>
          </p:cNvPr>
          <p:cNvSpPr>
            <a:spLocks noGrp="1"/>
          </p:cNvSpPr>
          <p:nvPr>
            <p:ph sz="quarter" idx="12"/>
          </p:nvPr>
        </p:nvSpPr>
        <p:spPr>
          <a:xfrm>
            <a:off x="932688" y="685800"/>
            <a:ext cx="5276088" cy="722376"/>
          </a:xfrm>
        </p:spPr>
        <p:txBody>
          <a:bodyPr/>
          <a:lstStyle/>
          <a:p>
            <a:pPr marL="0" indent="0">
              <a:buNone/>
            </a:pPr>
            <a:r>
              <a:rPr lang="en-GB" sz="3600" b="1" dirty="0"/>
              <a:t>Barrier 3: Age</a:t>
            </a:r>
            <a:endParaRPr lang="en-GB" sz="3600" dirty="0"/>
          </a:p>
          <a:p>
            <a:pPr marL="0" indent="0">
              <a:buNone/>
            </a:pPr>
            <a:endParaRPr lang="en-US" dirty="0"/>
          </a:p>
          <a:p>
            <a:endParaRPr lang="en-US" dirty="0"/>
          </a:p>
        </p:txBody>
      </p:sp>
      <p:sp>
        <p:nvSpPr>
          <p:cNvPr id="11" name="Content Placeholder 10">
            <a:extLst>
              <a:ext uri="{FF2B5EF4-FFF2-40B4-BE49-F238E27FC236}">
                <a16:creationId xmlns:a16="http://schemas.microsoft.com/office/drawing/2014/main" id="{B83B2F5C-D09B-2126-5784-589918E6E1A2}"/>
              </a:ext>
            </a:extLst>
          </p:cNvPr>
          <p:cNvSpPr>
            <a:spLocks noGrp="1"/>
          </p:cNvSpPr>
          <p:nvPr>
            <p:ph sz="quarter" idx="13"/>
          </p:nvPr>
        </p:nvSpPr>
        <p:spPr>
          <a:xfrm>
            <a:off x="405442" y="1570008"/>
            <a:ext cx="6737230" cy="4611336"/>
          </a:xfrm>
        </p:spPr>
        <p:txBody>
          <a:bodyPr>
            <a:normAutofit fontScale="92500" lnSpcReduction="20000"/>
          </a:bodyPr>
          <a:lstStyle/>
          <a:p>
            <a:endParaRPr lang="en-US" dirty="0"/>
          </a:p>
          <a:p>
            <a:r>
              <a:rPr lang="en-GB" sz="2800" b="1" dirty="0"/>
              <a:t>Evidence</a:t>
            </a:r>
          </a:p>
          <a:p>
            <a:r>
              <a:rPr lang="en-GB" dirty="0"/>
              <a:t>Employees range from:</a:t>
            </a:r>
          </a:p>
          <a:p>
            <a:r>
              <a:rPr lang="en-GB" dirty="0"/>
              <a:t>16 years old to 60 years old.</a:t>
            </a:r>
          </a:p>
          <a:p>
            <a:r>
              <a:rPr lang="en-GB" dirty="0"/>
              <a:t>Gary says:</a:t>
            </a:r>
          </a:p>
          <a:p>
            <a:r>
              <a:rPr lang="en-GB" dirty="0"/>
              <a:t>“The older ones seem to understand, but the younger ones do something else.”</a:t>
            </a:r>
          </a:p>
          <a:p>
            <a:r>
              <a:rPr lang="en-GB" sz="2800" b="1" dirty="0"/>
              <a:t>Effect</a:t>
            </a:r>
            <a:endParaRPr lang="en-GB" sz="2800" dirty="0"/>
          </a:p>
          <a:p>
            <a:r>
              <a:rPr lang="en-GB" dirty="0"/>
              <a:t>Different generations:</a:t>
            </a:r>
          </a:p>
          <a:p>
            <a:pPr marL="342900" lvl="0" indent="-342900">
              <a:buFont typeface="Arial" panose="020B0604020202020204" pitchFamily="34" charset="0"/>
              <a:buChar char="•"/>
            </a:pPr>
            <a:r>
              <a:rPr lang="en-GB" dirty="0"/>
              <a:t>Learn differently.</a:t>
            </a:r>
          </a:p>
          <a:p>
            <a:pPr marL="342900" lvl="0" indent="-342900">
              <a:buFont typeface="Arial" panose="020B0604020202020204" pitchFamily="34" charset="0"/>
              <a:buChar char="•"/>
            </a:pPr>
            <a:r>
              <a:rPr lang="en-GB" dirty="0"/>
              <a:t>Communicate differently.</a:t>
            </a:r>
          </a:p>
          <a:p>
            <a:pPr marL="342900" lvl="0" indent="-342900">
              <a:buFont typeface="Arial" panose="020B0604020202020204" pitchFamily="34" charset="0"/>
              <a:buChar char="•"/>
            </a:pPr>
            <a:r>
              <a:rPr lang="en-GB" dirty="0"/>
              <a:t>Respond differently to authority.</a:t>
            </a:r>
          </a:p>
          <a:p>
            <a:endParaRPr lang="en-US" dirty="0"/>
          </a:p>
        </p:txBody>
      </p:sp>
      <p:sp>
        <p:nvSpPr>
          <p:cNvPr id="2" name="Footer Placeholder 1">
            <a:extLst>
              <a:ext uri="{FF2B5EF4-FFF2-40B4-BE49-F238E27FC236}">
                <a16:creationId xmlns:a16="http://schemas.microsoft.com/office/drawing/2014/main" id="{EC4E5619-0985-32B6-EC73-AFBCAB2F1CFA}"/>
              </a:ext>
            </a:extLst>
          </p:cNvPr>
          <p:cNvSpPr>
            <a:spLocks noGrp="1"/>
          </p:cNvSpPr>
          <p:nvPr>
            <p:ph type="ftr" sz="quarter" idx="10"/>
          </p:nvPr>
        </p:nvSpPr>
        <p:spPr>
          <a:xfrm>
            <a:off x="932688" y="6356350"/>
            <a:ext cx="4114800" cy="365125"/>
          </a:xfrm>
        </p:spPr>
        <p:txBody>
          <a:bodyPr/>
          <a:lstStyle/>
          <a:p>
            <a:r>
              <a:rPr lang="en-US" dirty="0"/>
              <a:t>Presentation title</a:t>
            </a:r>
          </a:p>
        </p:txBody>
      </p:sp>
      <p:sp>
        <p:nvSpPr>
          <p:cNvPr id="3" name="Slide Number Placeholder 2">
            <a:extLst>
              <a:ext uri="{FF2B5EF4-FFF2-40B4-BE49-F238E27FC236}">
                <a16:creationId xmlns:a16="http://schemas.microsoft.com/office/drawing/2014/main" id="{4302C321-51E3-42FB-272E-92F2DCF5A916}"/>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8</a:t>
            </a:fld>
            <a:endParaRPr lang="en-US" dirty="0"/>
          </a:p>
        </p:txBody>
      </p:sp>
    </p:spTree>
    <p:extLst>
      <p:ext uri="{BB962C8B-B14F-4D97-AF65-F5344CB8AC3E}">
        <p14:creationId xmlns:p14="http://schemas.microsoft.com/office/powerpoint/2010/main" val="5123966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057FFDB-DFEC-7174-F23F-20C423A03C6A}"/>
              </a:ext>
            </a:extLst>
          </p:cNvPr>
          <p:cNvSpPr>
            <a:spLocks noGrp="1"/>
          </p:cNvSpPr>
          <p:nvPr>
            <p:ph type="title"/>
          </p:nvPr>
        </p:nvSpPr>
        <p:spPr>
          <a:xfrm>
            <a:off x="5073022" y="595222"/>
            <a:ext cx="6419088" cy="779138"/>
          </a:xfrm>
        </p:spPr>
        <p:txBody>
          <a:bodyPr/>
          <a:lstStyle/>
          <a:p>
            <a:r>
              <a:rPr lang="en-GB" b="1" dirty="0"/>
              <a:t>Theory: Schramm’s Model </a:t>
            </a:r>
            <a:endParaRPr lang="en-US" dirty="0"/>
          </a:p>
        </p:txBody>
      </p:sp>
      <p:pic>
        <p:nvPicPr>
          <p:cNvPr id="8" name="Picture Placeholder 7" descr="Close up of yellow flowers">
            <a:extLst>
              <a:ext uri="{FF2B5EF4-FFF2-40B4-BE49-F238E27FC236}">
                <a16:creationId xmlns:a16="http://schemas.microsoft.com/office/drawing/2014/main" id="{A30CECCA-DB43-3EBC-1ED9-4E7CD74EE3E3}"/>
              </a:ext>
            </a:extLst>
          </p:cNvPr>
          <p:cNvPicPr>
            <a:picLocks noGrp="1" noChangeAspect="1"/>
          </p:cNvPicPr>
          <p:nvPr>
            <p:ph type="pic" sz="quarter" idx="13"/>
          </p:nvPr>
        </p:nvPicPr>
        <p:blipFill>
          <a:blip r:embed="rId2" cstate="screen">
            <a:extLst>
              <a:ext uri="{28A0092B-C50C-407E-A947-70E740481C1C}">
                <a14:useLocalDpi xmlns:a14="http://schemas.microsoft.com/office/drawing/2010/main"/>
              </a:ext>
            </a:extLst>
          </a:blip>
          <a:srcRect/>
          <a:stretch/>
        </p:blipFill>
        <p:spPr>
          <a:xfrm>
            <a:off x="0" y="0"/>
            <a:ext cx="4434464" cy="6858000"/>
          </a:xfrm>
        </p:spPr>
      </p:pic>
      <p:sp>
        <p:nvSpPr>
          <p:cNvPr id="2" name="Footer Placeholder 1">
            <a:extLst>
              <a:ext uri="{FF2B5EF4-FFF2-40B4-BE49-F238E27FC236}">
                <a16:creationId xmlns:a16="http://schemas.microsoft.com/office/drawing/2014/main" id="{0BF157F0-FCC9-135B-D7C0-66741C62659A}"/>
              </a:ext>
            </a:extLst>
          </p:cNvPr>
          <p:cNvSpPr>
            <a:spLocks noGrp="1"/>
          </p:cNvSpPr>
          <p:nvPr>
            <p:ph type="ftr" sz="quarter" idx="10"/>
          </p:nvPr>
        </p:nvSpPr>
        <p:spPr>
          <a:xfrm>
            <a:off x="5193792" y="6356350"/>
            <a:ext cx="4114800" cy="365125"/>
          </a:xfrm>
        </p:spPr>
        <p:txBody>
          <a:bodyPr/>
          <a:lstStyle/>
          <a:p>
            <a:r>
              <a:rPr lang="en-US" dirty="0"/>
              <a:t>Presentation title</a:t>
            </a:r>
          </a:p>
        </p:txBody>
      </p:sp>
      <p:sp>
        <p:nvSpPr>
          <p:cNvPr id="3" name="Slide Number Placeholder 2">
            <a:extLst>
              <a:ext uri="{FF2B5EF4-FFF2-40B4-BE49-F238E27FC236}">
                <a16:creationId xmlns:a16="http://schemas.microsoft.com/office/drawing/2014/main" id="{B8F090ED-AB65-F860-A6D0-5F6E60E175E5}"/>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9</a:t>
            </a:fld>
            <a:endParaRPr lang="en-US" dirty="0"/>
          </a:p>
        </p:txBody>
      </p:sp>
      <p:sp>
        <p:nvSpPr>
          <p:cNvPr id="11" name="TextBox 10">
            <a:extLst>
              <a:ext uri="{FF2B5EF4-FFF2-40B4-BE49-F238E27FC236}">
                <a16:creationId xmlns:a16="http://schemas.microsoft.com/office/drawing/2014/main" id="{53264940-9A13-7A80-6CD5-EF29B5BB2EF7}"/>
              </a:ext>
            </a:extLst>
          </p:cNvPr>
          <p:cNvSpPr txBox="1"/>
          <p:nvPr/>
        </p:nvSpPr>
        <p:spPr>
          <a:xfrm>
            <a:off x="4747404" y="2135604"/>
            <a:ext cx="7384211" cy="5416868"/>
          </a:xfrm>
          <a:prstGeom prst="rect">
            <a:avLst/>
          </a:prstGeom>
          <a:noFill/>
        </p:spPr>
        <p:txBody>
          <a:bodyPr wrap="square" rtlCol="0">
            <a:spAutoFit/>
          </a:bodyPr>
          <a:lstStyle/>
          <a:p>
            <a:pPr marL="285750" indent="-285750">
              <a:buFont typeface="Wingdings" panose="05000000000000000000" pitchFamily="2" charset="2"/>
              <a:buChar char="q"/>
            </a:pPr>
            <a:r>
              <a:rPr lang="en-GB" dirty="0"/>
              <a:t>According to the Schramm’s model communication is a two-way process. It includes feedback that allows misunderstandings to be identified and corrected.</a:t>
            </a:r>
          </a:p>
          <a:p>
            <a:pPr marL="285750" indent="-285750">
              <a:buFont typeface="Wingdings" panose="05000000000000000000" pitchFamily="2" charset="2"/>
              <a:buChar char="q"/>
            </a:pPr>
            <a:r>
              <a:rPr lang="en-GB" dirty="0"/>
              <a:t> Schramm’s concept of </a:t>
            </a:r>
            <a:r>
              <a:rPr lang="en-GB" i="1" dirty="0"/>
              <a:t>fields of experience</a:t>
            </a:r>
            <a:r>
              <a:rPr lang="en-GB" dirty="0"/>
              <a:t> explained that communication only works when the source and receiver share overlapping mental frames of reference . This makes this model ideal to explain the communication problems between younger and older employees.</a:t>
            </a:r>
          </a:p>
          <a:p>
            <a:pPr marL="285750" indent="-285750">
              <a:buFont typeface="Wingdings" panose="05000000000000000000" pitchFamily="2" charset="2"/>
              <a:buChar char="q"/>
            </a:pPr>
            <a:r>
              <a:rPr lang="en-GB" dirty="0"/>
              <a:t>This means that older workers have more workplace </a:t>
            </a:r>
            <a:r>
              <a:rPr lang="en-GB" dirty="0" err="1"/>
              <a:t>experiencewhile</a:t>
            </a:r>
            <a:r>
              <a:rPr lang="en-GB" dirty="0"/>
              <a:t> younger workers lack experience. Therefore, Gary’s explanations are not always understood. Gary is the sender and the employees are receiver.</a:t>
            </a:r>
          </a:p>
          <a:p>
            <a:r>
              <a:rPr lang="en-GB" b="1" dirty="0"/>
              <a:t>  </a:t>
            </a:r>
          </a:p>
          <a:p>
            <a:r>
              <a:rPr lang="en-GB" b="1" dirty="0"/>
              <a:t> </a:t>
            </a:r>
            <a:r>
              <a:rPr lang="en-GB" sz="2000" b="1" dirty="0"/>
              <a:t>Recommendations:</a:t>
            </a:r>
            <a:endParaRPr lang="en-GB" sz="2000" dirty="0"/>
          </a:p>
          <a:p>
            <a:pPr marL="285750" lvl="0" indent="-285750">
              <a:buFont typeface="Arial" panose="020B0604020202020204" pitchFamily="34" charset="0"/>
              <a:buChar char="•"/>
            </a:pPr>
            <a:r>
              <a:rPr lang="en-GB" dirty="0"/>
              <a:t>Mentoring programmes.                                   </a:t>
            </a:r>
          </a:p>
          <a:p>
            <a:pPr marL="285750" lvl="0" indent="-285750">
              <a:buFont typeface="Arial" panose="020B0604020202020204" pitchFamily="34" charset="0"/>
              <a:buChar char="•"/>
            </a:pPr>
            <a:r>
              <a:rPr lang="en-GB" dirty="0"/>
              <a:t>Practical demonstrations.</a:t>
            </a:r>
          </a:p>
          <a:p>
            <a:pPr marL="285750" lvl="0" indent="-285750">
              <a:buFont typeface="Arial" panose="020B0604020202020204" pitchFamily="34" charset="0"/>
              <a:buChar char="•"/>
            </a:pPr>
            <a:r>
              <a:rPr lang="en-GB" dirty="0"/>
              <a:t>Encourage two-way communication.</a:t>
            </a:r>
          </a:p>
          <a:p>
            <a:pPr marL="285750" lvl="0" indent="-285750">
              <a:buFont typeface="Arial" panose="020B0604020202020204" pitchFamily="34" charset="0"/>
              <a:buChar char="•"/>
            </a:pPr>
            <a:r>
              <a:rPr lang="en-GB" dirty="0"/>
              <a:t>Check understanding </a:t>
            </a:r>
          </a:p>
          <a:p>
            <a:pPr>
              <a:defRPr sz="2000"/>
            </a:pPr>
            <a:r>
              <a:rPr lang="en-GB" dirty="0"/>
              <a:t>                                                                     </a:t>
            </a:r>
          </a:p>
          <a:p>
            <a:endParaRPr lang="en-GB" dirty="0"/>
          </a:p>
          <a:p>
            <a:endParaRPr lang="en-GB" dirty="0"/>
          </a:p>
        </p:txBody>
      </p:sp>
    </p:spTree>
    <p:extLst>
      <p:ext uri="{BB962C8B-B14F-4D97-AF65-F5344CB8AC3E}">
        <p14:creationId xmlns:p14="http://schemas.microsoft.com/office/powerpoint/2010/main" val="20694286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EBFBF-F8B0-D44E-B6BF-4A0429AC3B0F}"/>
              </a:ext>
            </a:extLst>
          </p:cNvPr>
          <p:cNvSpPr>
            <a:spLocks noGrp="1"/>
          </p:cNvSpPr>
          <p:nvPr>
            <p:ph type="title"/>
          </p:nvPr>
        </p:nvSpPr>
        <p:spPr>
          <a:xfrm>
            <a:off x="932688" y="228600"/>
            <a:ext cx="9528048" cy="1600200"/>
          </a:xfrm>
        </p:spPr>
        <p:txBody>
          <a:bodyPr/>
          <a:lstStyle/>
          <a:p>
            <a:r>
              <a:rPr lang="en-US" dirty="0"/>
              <a:t>BARRIER 4: CULTURAL BARRIER</a:t>
            </a:r>
          </a:p>
        </p:txBody>
      </p:sp>
      <p:sp>
        <p:nvSpPr>
          <p:cNvPr id="3" name="Footer Placeholder 2">
            <a:extLst>
              <a:ext uri="{FF2B5EF4-FFF2-40B4-BE49-F238E27FC236}">
                <a16:creationId xmlns:a16="http://schemas.microsoft.com/office/drawing/2014/main" id="{68A848C7-243A-AE13-E323-3C71FD8DA6C6}"/>
              </a:ext>
            </a:extLst>
          </p:cNvPr>
          <p:cNvSpPr>
            <a:spLocks noGrp="1"/>
          </p:cNvSpPr>
          <p:nvPr>
            <p:ph type="ftr" sz="quarter" idx="10"/>
          </p:nvPr>
        </p:nvSpPr>
        <p:spPr>
          <a:xfrm>
            <a:off x="932688" y="6356350"/>
            <a:ext cx="4114800" cy="365125"/>
          </a:xfrm>
        </p:spPr>
        <p:txBody>
          <a:bodyPr/>
          <a:lstStyle/>
          <a:p>
            <a:r>
              <a:rPr lang="en-US" dirty="0"/>
              <a:t>Presentation title</a:t>
            </a:r>
          </a:p>
        </p:txBody>
      </p:sp>
      <p:sp>
        <p:nvSpPr>
          <p:cNvPr id="4" name="Slide Number Placeholder 3">
            <a:extLst>
              <a:ext uri="{FF2B5EF4-FFF2-40B4-BE49-F238E27FC236}">
                <a16:creationId xmlns:a16="http://schemas.microsoft.com/office/drawing/2014/main" id="{4DC69194-7927-A259-0C43-EE59A460354E}"/>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10</a:t>
            </a:fld>
            <a:endParaRPr lang="en-US" dirty="0"/>
          </a:p>
        </p:txBody>
      </p:sp>
      <p:sp>
        <p:nvSpPr>
          <p:cNvPr id="12" name="TextBox 11">
            <a:extLst>
              <a:ext uri="{FF2B5EF4-FFF2-40B4-BE49-F238E27FC236}">
                <a16:creationId xmlns:a16="http://schemas.microsoft.com/office/drawing/2014/main" id="{483C3755-EB3B-7C04-AD5E-5DCCF4EDBFA0}"/>
              </a:ext>
            </a:extLst>
          </p:cNvPr>
          <p:cNvSpPr txBox="1"/>
          <p:nvPr/>
        </p:nvSpPr>
        <p:spPr>
          <a:xfrm>
            <a:off x="1078303" y="2569094"/>
            <a:ext cx="7168549" cy="3785652"/>
          </a:xfrm>
          <a:prstGeom prst="rect">
            <a:avLst/>
          </a:prstGeom>
          <a:noFill/>
        </p:spPr>
        <p:txBody>
          <a:bodyPr wrap="square" rtlCol="0">
            <a:spAutoFit/>
          </a:bodyPr>
          <a:lstStyle/>
          <a:p>
            <a:r>
              <a:rPr lang="en-GB" sz="2000" b="1" dirty="0"/>
              <a:t>CULTURAL (STANDARD AND PRACTICES)</a:t>
            </a:r>
            <a:endParaRPr lang="en-GB" sz="2000" dirty="0"/>
          </a:p>
          <a:p>
            <a:r>
              <a:rPr lang="en-GB" sz="2000" b="1" dirty="0"/>
              <a:t>Evidence</a:t>
            </a:r>
            <a:endParaRPr lang="en-GB" sz="2000" dirty="0"/>
          </a:p>
          <a:p>
            <a:r>
              <a:rPr lang="en-GB" dirty="0"/>
              <a:t>Workers belong to five different cultures.</a:t>
            </a:r>
          </a:p>
          <a:p>
            <a:r>
              <a:rPr lang="en-GB" dirty="0"/>
              <a:t>Different cultures may have different:</a:t>
            </a:r>
          </a:p>
          <a:p>
            <a:pPr marL="285750" lvl="0" indent="-285750">
              <a:buFont typeface="Arial" panose="020B0604020202020204" pitchFamily="34" charset="0"/>
              <a:buChar char="•"/>
            </a:pPr>
            <a:r>
              <a:rPr lang="en-GB" dirty="0"/>
              <a:t>Communication styles</a:t>
            </a:r>
          </a:p>
          <a:p>
            <a:pPr marL="285750" lvl="0" indent="-285750">
              <a:buFont typeface="Arial" panose="020B0604020202020204" pitchFamily="34" charset="0"/>
              <a:buChar char="•"/>
            </a:pPr>
            <a:r>
              <a:rPr lang="en-GB" dirty="0"/>
              <a:t>Food handling practices</a:t>
            </a:r>
          </a:p>
          <a:p>
            <a:pPr marL="285750" lvl="0" indent="-285750">
              <a:buFont typeface="Arial" panose="020B0604020202020204" pitchFamily="34" charset="0"/>
              <a:buChar char="•"/>
            </a:pPr>
            <a:r>
              <a:rPr lang="en-GB" dirty="0"/>
              <a:t>Workplace expectations</a:t>
            </a:r>
          </a:p>
          <a:p>
            <a:pPr marL="285750" lvl="0" indent="-285750">
              <a:buFont typeface="Arial" panose="020B0604020202020204" pitchFamily="34" charset="0"/>
              <a:buChar char="•"/>
            </a:pPr>
            <a:r>
              <a:rPr lang="en-GB" dirty="0"/>
              <a:t>Hygiene standards</a:t>
            </a:r>
          </a:p>
          <a:p>
            <a:r>
              <a:rPr lang="en-GB" sz="2000" b="1" dirty="0"/>
              <a:t>Effect</a:t>
            </a:r>
            <a:endParaRPr lang="en-GB" sz="2000" dirty="0"/>
          </a:p>
          <a:p>
            <a:pPr marL="285750" indent="-285750">
              <a:buFont typeface="Arial" panose="020B0604020202020204" pitchFamily="34" charset="0"/>
              <a:buChar char="•"/>
            </a:pPr>
            <a:r>
              <a:rPr lang="en-GB" dirty="0"/>
              <a:t>Employees interpret instructions differently this creates confusion which results in the inconsistent food hygiene practices.</a:t>
            </a:r>
          </a:p>
          <a:p>
            <a:pPr marL="285750" indent="-285750">
              <a:buFont typeface="Arial" panose="020B0604020202020204" pitchFamily="34" charset="0"/>
              <a:buChar char="•"/>
            </a:pPr>
            <a:r>
              <a:rPr lang="en-GB" dirty="0"/>
              <a:t>Packaging errors and customers complaint</a:t>
            </a:r>
          </a:p>
          <a:p>
            <a:endParaRPr lang="en-GB" dirty="0"/>
          </a:p>
        </p:txBody>
      </p:sp>
    </p:spTree>
    <p:extLst>
      <p:ext uri="{BB962C8B-B14F-4D97-AF65-F5344CB8AC3E}">
        <p14:creationId xmlns:p14="http://schemas.microsoft.com/office/powerpoint/2010/main" val="8981909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246B-8AB7-A0C9-C6DD-5D9F49D5BC37}"/>
              </a:ext>
            </a:extLst>
          </p:cNvPr>
          <p:cNvSpPr>
            <a:spLocks noGrp="1"/>
          </p:cNvSpPr>
          <p:nvPr>
            <p:ph type="title"/>
          </p:nvPr>
        </p:nvSpPr>
        <p:spPr>
          <a:xfrm>
            <a:off x="283464" y="241634"/>
            <a:ext cx="9528048" cy="1600200"/>
          </a:xfrm>
        </p:spPr>
        <p:txBody>
          <a:bodyPr/>
          <a:lstStyle/>
          <a:p>
            <a:r>
              <a:rPr lang="en-GB" b="1" dirty="0"/>
              <a:t>Theory :</a:t>
            </a:r>
            <a:endParaRPr lang="en-US" dirty="0"/>
          </a:p>
        </p:txBody>
      </p:sp>
      <p:sp>
        <p:nvSpPr>
          <p:cNvPr id="4" name="Slide Number Placeholder 3">
            <a:extLst>
              <a:ext uri="{FF2B5EF4-FFF2-40B4-BE49-F238E27FC236}">
                <a16:creationId xmlns:a16="http://schemas.microsoft.com/office/drawing/2014/main" id="{19451A59-0D86-B758-5926-53062622A5E7}"/>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11</a:t>
            </a:fld>
            <a:endParaRPr lang="en-US" dirty="0"/>
          </a:p>
        </p:txBody>
      </p:sp>
      <p:sp>
        <p:nvSpPr>
          <p:cNvPr id="11" name="TextBox 10">
            <a:extLst>
              <a:ext uri="{FF2B5EF4-FFF2-40B4-BE49-F238E27FC236}">
                <a16:creationId xmlns:a16="http://schemas.microsoft.com/office/drawing/2014/main" id="{E851874A-7240-A0F4-57D5-4E524E3BAFDD}"/>
              </a:ext>
            </a:extLst>
          </p:cNvPr>
          <p:cNvSpPr txBox="1"/>
          <p:nvPr/>
        </p:nvSpPr>
        <p:spPr>
          <a:xfrm>
            <a:off x="283464" y="2236484"/>
            <a:ext cx="6350248" cy="2339102"/>
          </a:xfrm>
          <a:prstGeom prst="rect">
            <a:avLst/>
          </a:prstGeom>
          <a:noFill/>
        </p:spPr>
        <p:txBody>
          <a:bodyPr wrap="square" rtlCol="0">
            <a:spAutoFit/>
          </a:bodyPr>
          <a:lstStyle/>
          <a:p>
            <a:endParaRPr lang="en-GB" dirty="0"/>
          </a:p>
          <a:p>
            <a:r>
              <a:rPr lang="en-GB" sz="2000" b="1" dirty="0"/>
              <a:t>Application on the case:</a:t>
            </a:r>
          </a:p>
          <a:p>
            <a:pPr marL="285750" indent="-285750">
              <a:buFont typeface="Arial" panose="020B0604020202020204" pitchFamily="34" charset="0"/>
              <a:buChar char="•"/>
            </a:pPr>
            <a:r>
              <a:rPr lang="en-GB" dirty="0"/>
              <a:t>Schramm’s model views communication as a two Way process involving encoding, decoding and feedback.</a:t>
            </a:r>
          </a:p>
          <a:p>
            <a:pPr marL="285750" indent="-285750">
              <a:buFont typeface="Arial" panose="020B0604020202020204" pitchFamily="34" charset="0"/>
              <a:buChar char="•"/>
            </a:pPr>
            <a:r>
              <a:rPr lang="en-GB" dirty="0"/>
              <a:t>This models highlight that culture, knowledge and experience influence how messages are understood. This made it ideal to explain the cultural barrier at flight foods.</a:t>
            </a:r>
          </a:p>
          <a:p>
            <a:endParaRPr lang="en-GB" dirty="0"/>
          </a:p>
        </p:txBody>
      </p:sp>
      <p:sp>
        <p:nvSpPr>
          <p:cNvPr id="6" name="TextBox 5">
            <a:extLst>
              <a:ext uri="{FF2B5EF4-FFF2-40B4-BE49-F238E27FC236}">
                <a16:creationId xmlns:a16="http://schemas.microsoft.com/office/drawing/2014/main" id="{32E536AC-D2F9-12DC-046A-9E63BC1EF75E}"/>
              </a:ext>
            </a:extLst>
          </p:cNvPr>
          <p:cNvSpPr txBox="1"/>
          <p:nvPr/>
        </p:nvSpPr>
        <p:spPr>
          <a:xfrm>
            <a:off x="2130723" y="636284"/>
            <a:ext cx="9359661" cy="769441"/>
          </a:xfrm>
          <a:prstGeom prst="rect">
            <a:avLst/>
          </a:prstGeom>
          <a:noFill/>
        </p:spPr>
        <p:txBody>
          <a:bodyPr wrap="square">
            <a:spAutoFit/>
          </a:bodyPr>
          <a:lstStyle/>
          <a:p>
            <a:r>
              <a:rPr lang="en-GB" sz="4400" b="1" dirty="0"/>
              <a:t> </a:t>
            </a:r>
            <a:r>
              <a:rPr lang="en-GB" sz="4400" b="1" dirty="0">
                <a:solidFill>
                  <a:schemeClr val="bg1"/>
                </a:solidFill>
              </a:rPr>
              <a:t>Schramm’s Model of Communication.</a:t>
            </a:r>
            <a:endParaRPr lang="en-GB" dirty="0">
              <a:solidFill>
                <a:schemeClr val="bg1"/>
              </a:solidFill>
            </a:endParaRPr>
          </a:p>
        </p:txBody>
      </p:sp>
      <p:sp>
        <p:nvSpPr>
          <p:cNvPr id="5" name="TextBox 4">
            <a:extLst>
              <a:ext uri="{FF2B5EF4-FFF2-40B4-BE49-F238E27FC236}">
                <a16:creationId xmlns:a16="http://schemas.microsoft.com/office/drawing/2014/main" id="{2154B897-E749-9B76-B37C-C6D3129B1F93}"/>
              </a:ext>
            </a:extLst>
          </p:cNvPr>
          <p:cNvSpPr txBox="1"/>
          <p:nvPr/>
        </p:nvSpPr>
        <p:spPr>
          <a:xfrm>
            <a:off x="7593284" y="4577285"/>
            <a:ext cx="4112761" cy="2277547"/>
          </a:xfrm>
          <a:prstGeom prst="rect">
            <a:avLst/>
          </a:prstGeom>
          <a:noFill/>
        </p:spPr>
        <p:txBody>
          <a:bodyPr wrap="square" rtlCol="0">
            <a:spAutoFit/>
          </a:bodyPr>
          <a:lstStyle/>
          <a:p>
            <a:r>
              <a:rPr lang="en-GB" sz="2000" b="1" dirty="0"/>
              <a:t>Recommendations:</a:t>
            </a:r>
            <a:endParaRPr lang="en-GB" sz="2000" dirty="0"/>
          </a:p>
          <a:p>
            <a:pPr marL="285750" lvl="0" indent="-285750">
              <a:buFont typeface="Arial" panose="020B0604020202020204" pitchFamily="34" charset="0"/>
              <a:buChar char="•"/>
            </a:pPr>
            <a:r>
              <a:rPr lang="en-GB" sz="1600" dirty="0"/>
              <a:t>Diversity and inclusion training.</a:t>
            </a:r>
          </a:p>
          <a:p>
            <a:pPr marL="285750" lvl="0" indent="-285750">
              <a:buFont typeface="Arial" panose="020B0604020202020204" pitchFamily="34" charset="0"/>
              <a:buChar char="•"/>
            </a:pPr>
            <a:r>
              <a:rPr lang="en-GB" sz="1600" dirty="0"/>
              <a:t>Cultural awareness workshops.</a:t>
            </a:r>
          </a:p>
          <a:p>
            <a:pPr marL="285750" lvl="0" indent="-285750">
              <a:buFont typeface="Arial" panose="020B0604020202020204" pitchFamily="34" charset="0"/>
              <a:buChar char="•"/>
            </a:pPr>
            <a:r>
              <a:rPr lang="en-GB" sz="1600" dirty="0"/>
              <a:t>Multilingual supervisors.</a:t>
            </a:r>
          </a:p>
          <a:p>
            <a:pPr marL="285750" lvl="0" indent="-285750">
              <a:buFont typeface="Arial" panose="020B0604020202020204" pitchFamily="34" charset="0"/>
              <a:buChar char="•"/>
            </a:pPr>
            <a:r>
              <a:rPr lang="en-GB" sz="1600" dirty="0"/>
              <a:t>Inclusive communication.</a:t>
            </a:r>
          </a:p>
          <a:p>
            <a:pPr marL="285750" lvl="0" indent="-285750">
              <a:buFont typeface="Arial" panose="020B0604020202020204" pitchFamily="34" charset="0"/>
              <a:buChar char="•"/>
            </a:pPr>
            <a:r>
              <a:rPr lang="en-GB" sz="1600" dirty="0"/>
              <a:t>Team-building activities.</a:t>
            </a:r>
          </a:p>
          <a:p>
            <a:endParaRPr lang="en-GB" dirty="0"/>
          </a:p>
          <a:p>
            <a:r>
              <a:rPr lang="en-GB" sz="2400" b="1" dirty="0"/>
              <a:t> </a:t>
            </a:r>
            <a:endParaRPr lang="en-GB" sz="2400" dirty="0"/>
          </a:p>
        </p:txBody>
      </p:sp>
      <p:sp>
        <p:nvSpPr>
          <p:cNvPr id="24" name="TextBox 23">
            <a:extLst>
              <a:ext uri="{FF2B5EF4-FFF2-40B4-BE49-F238E27FC236}">
                <a16:creationId xmlns:a16="http://schemas.microsoft.com/office/drawing/2014/main" id="{77290FAB-27B4-4573-6FDE-2B2EBE016E93}"/>
              </a:ext>
            </a:extLst>
          </p:cNvPr>
          <p:cNvSpPr txBox="1"/>
          <p:nvPr/>
        </p:nvSpPr>
        <p:spPr>
          <a:xfrm>
            <a:off x="283464" y="4190080"/>
            <a:ext cx="6819617" cy="3293209"/>
          </a:xfrm>
          <a:prstGeom prst="rect">
            <a:avLst/>
          </a:prstGeom>
          <a:noFill/>
        </p:spPr>
        <p:txBody>
          <a:bodyPr wrap="square" rtlCol="0">
            <a:spAutoFit/>
          </a:bodyPr>
          <a:lstStyle/>
          <a:p>
            <a:r>
              <a:rPr lang="en-GB" sz="1600" b="1" dirty="0"/>
              <a:t>SENDER(MANAGER)</a:t>
            </a:r>
          </a:p>
          <a:p>
            <a:r>
              <a:rPr lang="en-GB" sz="1600" dirty="0"/>
              <a:t>Give instructions about food preparation and packaging. Encodes message according to their cultural, language and experience background.</a:t>
            </a:r>
            <a:endParaRPr lang="en-GB" sz="1600" b="1" dirty="0"/>
          </a:p>
          <a:p>
            <a:r>
              <a:rPr lang="en-GB" sz="1600" b="1" dirty="0"/>
              <a:t>MESSAGE</a:t>
            </a:r>
          </a:p>
          <a:p>
            <a:r>
              <a:rPr lang="en-GB" sz="1600" dirty="0"/>
              <a:t>Prepare meals according to airline standards.</a:t>
            </a:r>
            <a:endParaRPr lang="en-GB" sz="1600" b="1" dirty="0"/>
          </a:p>
          <a:p>
            <a:r>
              <a:rPr lang="en-GB" sz="1600" b="1" dirty="0"/>
              <a:t>RECEIVER(EMPLOYEES)</a:t>
            </a:r>
          </a:p>
          <a:p>
            <a:r>
              <a:rPr lang="en-GB" sz="1600" dirty="0"/>
              <a:t>Employees decode message according to their cultural and language background. So they might interpret differently because of the cultural differences.</a:t>
            </a:r>
          </a:p>
          <a:p>
            <a:r>
              <a:rPr lang="en-GB" sz="1600" b="1" dirty="0"/>
              <a:t>FEEDBACK</a:t>
            </a:r>
          </a:p>
          <a:p>
            <a:r>
              <a:rPr lang="en-GB" sz="1600" dirty="0"/>
              <a:t>They avoid questioning because of cultural and language differences. As a result</a:t>
            </a:r>
          </a:p>
          <a:p>
            <a:endParaRPr lang="en-GB" sz="1600" b="1" dirty="0"/>
          </a:p>
          <a:p>
            <a:r>
              <a:rPr lang="en-GB" sz="1600" dirty="0"/>
              <a:t>.</a:t>
            </a:r>
          </a:p>
          <a:p>
            <a:endParaRPr lang="en-GB" sz="1600" dirty="0"/>
          </a:p>
        </p:txBody>
      </p:sp>
      <p:sp>
        <p:nvSpPr>
          <p:cNvPr id="30" name="TextBox 29">
            <a:extLst>
              <a:ext uri="{FF2B5EF4-FFF2-40B4-BE49-F238E27FC236}">
                <a16:creationId xmlns:a16="http://schemas.microsoft.com/office/drawing/2014/main" id="{2F06D224-C8E8-6837-C4F6-8CB27ACD1599}"/>
              </a:ext>
            </a:extLst>
          </p:cNvPr>
          <p:cNvSpPr txBox="1"/>
          <p:nvPr/>
        </p:nvSpPr>
        <p:spPr>
          <a:xfrm>
            <a:off x="3317272" y="5698186"/>
            <a:ext cx="1242204" cy="276999"/>
          </a:xfrm>
          <a:prstGeom prst="rect">
            <a:avLst/>
          </a:prstGeom>
          <a:noFill/>
        </p:spPr>
        <p:txBody>
          <a:bodyPr wrap="square" rtlCol="0">
            <a:spAutoFit/>
          </a:bodyPr>
          <a:lstStyle/>
          <a:p>
            <a:r>
              <a:rPr lang="en-GB" sz="1200" dirty="0"/>
              <a:t>.</a:t>
            </a:r>
          </a:p>
        </p:txBody>
      </p:sp>
      <p:sp>
        <p:nvSpPr>
          <p:cNvPr id="36" name="TextBox 35">
            <a:extLst>
              <a:ext uri="{FF2B5EF4-FFF2-40B4-BE49-F238E27FC236}">
                <a16:creationId xmlns:a16="http://schemas.microsoft.com/office/drawing/2014/main" id="{79F6DD53-AE3D-5682-260D-CB14A5F1E00B}"/>
              </a:ext>
            </a:extLst>
          </p:cNvPr>
          <p:cNvSpPr txBox="1"/>
          <p:nvPr/>
        </p:nvSpPr>
        <p:spPr>
          <a:xfrm>
            <a:off x="7461849" y="2622430"/>
            <a:ext cx="4446687" cy="2062103"/>
          </a:xfrm>
          <a:prstGeom prst="rect">
            <a:avLst/>
          </a:prstGeom>
          <a:noFill/>
        </p:spPr>
        <p:txBody>
          <a:bodyPr wrap="square" rtlCol="0">
            <a:spAutoFit/>
          </a:bodyPr>
          <a:lstStyle/>
          <a:p>
            <a:r>
              <a:rPr lang="en-GB" sz="1600" dirty="0"/>
              <a:t>mistakes remain incorrected. </a:t>
            </a:r>
          </a:p>
          <a:p>
            <a:r>
              <a:rPr lang="en-GB" sz="1600" dirty="0"/>
              <a:t>       In this case manager encodes message according to his cultural background and the receiver encodes according to their cultural background. They may interpret the different meaning to the same instructions. Lack of feedback is also because of these differences that made the mistakes uncorrected.</a:t>
            </a:r>
          </a:p>
          <a:p>
            <a:endParaRPr lang="en-GB" sz="1600" dirty="0"/>
          </a:p>
        </p:txBody>
      </p:sp>
    </p:spTree>
    <p:extLst>
      <p:ext uri="{BB962C8B-B14F-4D97-AF65-F5344CB8AC3E}">
        <p14:creationId xmlns:p14="http://schemas.microsoft.com/office/powerpoint/2010/main" val="1117481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E0DBD-0B2D-6832-A30D-1A7031851988}"/>
              </a:ext>
            </a:extLst>
          </p:cNvPr>
          <p:cNvSpPr>
            <a:spLocks noGrp="1"/>
          </p:cNvSpPr>
          <p:nvPr>
            <p:ph type="title"/>
          </p:nvPr>
        </p:nvSpPr>
        <p:spPr/>
        <p:txBody>
          <a:bodyPr/>
          <a:lstStyle/>
          <a:p>
            <a:r>
              <a:rPr lang="en-US" dirty="0"/>
              <a:t>BARRIER 5: EMOTIONAL BARRIER</a:t>
            </a:r>
          </a:p>
        </p:txBody>
      </p:sp>
      <p:sp>
        <p:nvSpPr>
          <p:cNvPr id="3" name="Footer Placeholder 2">
            <a:extLst>
              <a:ext uri="{FF2B5EF4-FFF2-40B4-BE49-F238E27FC236}">
                <a16:creationId xmlns:a16="http://schemas.microsoft.com/office/drawing/2014/main" id="{655A5A04-AC5B-B4F0-7404-47D8B3C743A5}"/>
              </a:ext>
            </a:extLst>
          </p:cNvPr>
          <p:cNvSpPr>
            <a:spLocks noGrp="1"/>
          </p:cNvSpPr>
          <p:nvPr>
            <p:ph type="ftr" sz="quarter" idx="10"/>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E5F5138A-B125-D716-1DF1-A12D0FBDFA08}"/>
              </a:ext>
            </a:extLst>
          </p:cNvPr>
          <p:cNvSpPr>
            <a:spLocks noGrp="1"/>
          </p:cNvSpPr>
          <p:nvPr>
            <p:ph type="sldNum" sz="quarter" idx="11"/>
          </p:nvPr>
        </p:nvSpPr>
        <p:spPr/>
        <p:txBody>
          <a:bodyPr/>
          <a:lstStyle/>
          <a:p>
            <a:fld id="{294A09A9-5501-47C1-A89A-A340965A2BE2}" type="slidenum">
              <a:rPr lang="en-US" smtClean="0"/>
              <a:pPr/>
              <a:t>12</a:t>
            </a:fld>
            <a:endParaRPr lang="en-US" dirty="0"/>
          </a:p>
        </p:txBody>
      </p:sp>
      <p:sp>
        <p:nvSpPr>
          <p:cNvPr id="8" name="TextBox 7">
            <a:extLst>
              <a:ext uri="{FF2B5EF4-FFF2-40B4-BE49-F238E27FC236}">
                <a16:creationId xmlns:a16="http://schemas.microsoft.com/office/drawing/2014/main" id="{7F1AFBEE-0355-E4E9-6E84-DFA9E46372CE}"/>
              </a:ext>
            </a:extLst>
          </p:cNvPr>
          <p:cNvSpPr txBox="1"/>
          <p:nvPr/>
        </p:nvSpPr>
        <p:spPr>
          <a:xfrm>
            <a:off x="698741" y="2216988"/>
            <a:ext cx="2738250" cy="523220"/>
          </a:xfrm>
          <a:prstGeom prst="rect">
            <a:avLst/>
          </a:prstGeom>
          <a:noFill/>
        </p:spPr>
        <p:txBody>
          <a:bodyPr wrap="none" rtlCol="0">
            <a:spAutoFit/>
          </a:bodyPr>
          <a:lstStyle/>
          <a:p>
            <a:r>
              <a:rPr lang="en-GB" sz="2800" b="1" dirty="0"/>
              <a:t>Emotional Barrier </a:t>
            </a:r>
            <a:endParaRPr lang="en-GB" sz="2800" dirty="0"/>
          </a:p>
        </p:txBody>
      </p:sp>
      <p:sp>
        <p:nvSpPr>
          <p:cNvPr id="10" name="TextBox 9">
            <a:extLst>
              <a:ext uri="{FF2B5EF4-FFF2-40B4-BE49-F238E27FC236}">
                <a16:creationId xmlns:a16="http://schemas.microsoft.com/office/drawing/2014/main" id="{FF699E55-3F81-25BF-25A0-DCF013AFEB01}"/>
              </a:ext>
            </a:extLst>
          </p:cNvPr>
          <p:cNvSpPr txBox="1"/>
          <p:nvPr/>
        </p:nvSpPr>
        <p:spPr>
          <a:xfrm>
            <a:off x="1455185" y="2740208"/>
            <a:ext cx="6472489" cy="3816429"/>
          </a:xfrm>
          <a:prstGeom prst="rect">
            <a:avLst/>
          </a:prstGeom>
          <a:noFill/>
        </p:spPr>
        <p:txBody>
          <a:bodyPr wrap="square" rtlCol="0">
            <a:spAutoFit/>
          </a:bodyPr>
          <a:lstStyle/>
          <a:p>
            <a:r>
              <a:rPr lang="en-GB" sz="2400" b="1" dirty="0"/>
              <a:t>Evidence</a:t>
            </a:r>
            <a:endParaRPr lang="en-GB" sz="2400" dirty="0"/>
          </a:p>
          <a:p>
            <a:r>
              <a:rPr lang="en-GB" dirty="0"/>
              <a:t>Gary becomes frustrated.</a:t>
            </a:r>
          </a:p>
          <a:p>
            <a:r>
              <a:rPr lang="en-GB" dirty="0"/>
              <a:t>He says:</a:t>
            </a:r>
          </a:p>
          <a:p>
            <a:r>
              <a:rPr lang="en-GB" dirty="0"/>
              <a:t>“Idiots!”</a:t>
            </a:r>
          </a:p>
          <a:p>
            <a:r>
              <a:rPr lang="en-GB" dirty="0"/>
              <a:t>He also pulls his hair and screams.</a:t>
            </a:r>
          </a:p>
          <a:p>
            <a:r>
              <a:rPr lang="en-GB" sz="2000" b="1" dirty="0"/>
              <a:t>Other Emotional Problems</a:t>
            </a:r>
            <a:endParaRPr lang="en-GB" sz="2000" dirty="0"/>
          </a:p>
          <a:p>
            <a:r>
              <a:rPr lang="en-GB" dirty="0"/>
              <a:t>Gary himself:</a:t>
            </a:r>
          </a:p>
          <a:p>
            <a:pPr marL="285750" lvl="0" indent="-285750">
              <a:buFont typeface="Arial" panose="020B0604020202020204" pitchFamily="34" charset="0"/>
              <a:buChar char="•"/>
            </a:pPr>
            <a:r>
              <a:rPr lang="en-GB" dirty="0"/>
              <a:t>Came to work tired.</a:t>
            </a:r>
          </a:p>
          <a:p>
            <a:pPr marL="285750" lvl="0" indent="-285750">
              <a:buFont typeface="Arial" panose="020B0604020202020204" pitchFamily="34" charset="0"/>
              <a:buChar char="•"/>
            </a:pPr>
            <a:r>
              <a:rPr lang="en-GB" dirty="0"/>
              <a:t>Had dirty fingernails.</a:t>
            </a:r>
          </a:p>
          <a:p>
            <a:pPr marL="285750" lvl="0" indent="-285750">
              <a:buFont typeface="Arial" panose="020B0604020202020204" pitchFamily="34" charset="0"/>
              <a:buChar char="•"/>
            </a:pPr>
            <a:r>
              <a:rPr lang="en-GB" dirty="0"/>
              <a:t>Wore a stained uniform.</a:t>
            </a:r>
          </a:p>
          <a:p>
            <a:pPr marL="285750" lvl="0" indent="-285750">
              <a:buFont typeface="Arial" panose="020B0604020202020204" pitchFamily="34" charset="0"/>
              <a:buChar char="•"/>
            </a:pPr>
            <a:r>
              <a:rPr lang="en-GB" dirty="0"/>
              <a:t>Needed a haircut.</a:t>
            </a:r>
          </a:p>
          <a:p>
            <a:pPr marL="285750" lvl="0" indent="-285750">
              <a:buFont typeface="Arial" panose="020B0604020202020204" pitchFamily="34" charset="0"/>
              <a:buChar char="•"/>
            </a:pPr>
            <a:r>
              <a:rPr lang="en-GB" dirty="0"/>
              <a:t>He failed to follow food hygiene rules himself.</a:t>
            </a:r>
          </a:p>
          <a:p>
            <a:endParaRPr lang="en-GB" dirty="0"/>
          </a:p>
        </p:txBody>
      </p:sp>
    </p:spTree>
    <p:extLst>
      <p:ext uri="{BB962C8B-B14F-4D97-AF65-F5344CB8AC3E}">
        <p14:creationId xmlns:p14="http://schemas.microsoft.com/office/powerpoint/2010/main" val="33167753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A bouquet of flowers">
            <a:extLst>
              <a:ext uri="{FF2B5EF4-FFF2-40B4-BE49-F238E27FC236}">
                <a16:creationId xmlns:a16="http://schemas.microsoft.com/office/drawing/2014/main" id="{8AB2ECDC-2C97-9031-6EF9-11EF690976ED}"/>
              </a:ext>
            </a:extLst>
          </p:cNvPr>
          <p:cNvPicPr>
            <a:picLocks noGrp="1" noChangeAspect="1"/>
          </p:cNvPicPr>
          <p:nvPr>
            <p:ph type="pic" sz="quarter" idx="10"/>
          </p:nvPr>
        </p:nvPicPr>
        <p:blipFill>
          <a:blip r:embed="rId2"/>
          <a:srcRect/>
          <a:stretch/>
        </p:blipFill>
        <p:spPr>
          <a:xfrm>
            <a:off x="0" y="-8992"/>
            <a:ext cx="12192000" cy="6858000"/>
          </a:xfrm>
        </p:spPr>
      </p:pic>
      <p:sp>
        <p:nvSpPr>
          <p:cNvPr id="3" name="Title 2">
            <a:extLst>
              <a:ext uri="{FF2B5EF4-FFF2-40B4-BE49-F238E27FC236}">
                <a16:creationId xmlns:a16="http://schemas.microsoft.com/office/drawing/2014/main" id="{1697D649-277C-A20F-F588-7EA2B85B1299}"/>
              </a:ext>
            </a:extLst>
          </p:cNvPr>
          <p:cNvSpPr>
            <a:spLocks noGrp="1"/>
          </p:cNvSpPr>
          <p:nvPr>
            <p:ph type="ctrTitle"/>
          </p:nvPr>
        </p:nvSpPr>
        <p:spPr>
          <a:xfrm>
            <a:off x="1446963" y="329253"/>
            <a:ext cx="7042687" cy="537502"/>
          </a:xfrm>
        </p:spPr>
        <p:txBody>
          <a:bodyPr/>
          <a:lstStyle/>
          <a:p>
            <a:pPr algn="ctr"/>
            <a:r>
              <a:rPr lang="en-GB" sz="3200" b="1" dirty="0"/>
              <a:t>Theory: BERLO’S SMCR MODEL</a:t>
            </a:r>
            <a:endParaRPr lang="en-US" sz="3200" dirty="0"/>
          </a:p>
        </p:txBody>
      </p:sp>
      <p:cxnSp>
        <p:nvCxnSpPr>
          <p:cNvPr id="25" name="Straight Connector 24">
            <a:extLst>
              <a:ext uri="{FF2B5EF4-FFF2-40B4-BE49-F238E27FC236}">
                <a16:creationId xmlns:a16="http://schemas.microsoft.com/office/drawing/2014/main" id="{DE502E84-5063-F43E-AC45-9F5CEAA69246}"/>
              </a:ext>
              <a:ext uri="{C183D7F6-B498-43B3-948B-1728B52AA6E4}">
                <adec:decorative xmlns:adec="http://schemas.microsoft.com/office/drawing/2017/decorative" val="1"/>
              </a:ext>
            </a:extLst>
          </p:cNvPr>
          <p:cNvCxnSpPr>
            <a:cxnSpLocks/>
          </p:cNvCxnSpPr>
          <p:nvPr/>
        </p:nvCxnSpPr>
        <p:spPr>
          <a:xfrm>
            <a:off x="1915063" y="2261939"/>
            <a:ext cx="5236234"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DE43C393-A639-F47D-D8A8-BAF189C58382}"/>
              </a:ext>
              <a:ext uri="{C183D7F6-B498-43B3-948B-1728B52AA6E4}">
                <adec:decorative xmlns:adec="http://schemas.microsoft.com/office/drawing/2017/decorative" val="1"/>
              </a:ext>
            </a:extLst>
          </p:cNvPr>
          <p:cNvPicPr>
            <a:picLocks noChangeAspect="1"/>
          </p:cNvPicPr>
          <p:nvPr/>
        </p:nvPicPr>
        <p:blipFill>
          <a:blip r:embed="rId3" cstate="screen">
            <a:extLst>
              <a:ext uri="{BEBA8EAE-BF5A-486C-A8C5-ECC9F3942E4B}">
                <a14:imgProps xmlns:a14="http://schemas.microsoft.com/office/drawing/2010/main">
                  <a14:imgLayer r:embed="rId4">
                    <a14:imgEffect>
                      <a14:saturation sat="35000"/>
                    </a14:imgEffect>
                  </a14:imgLayer>
                </a14:imgProps>
              </a:ext>
              <a:ext uri="{28A0092B-C50C-407E-A947-70E740481C1C}">
                <a14:useLocalDpi xmlns:a14="http://schemas.microsoft.com/office/drawing/2010/main"/>
              </a:ext>
            </a:extLst>
          </a:blip>
          <a:stretch>
            <a:fillRect/>
          </a:stretch>
        </p:blipFill>
        <p:spPr>
          <a:xfrm>
            <a:off x="4201432" y="2119249"/>
            <a:ext cx="972078" cy="285381"/>
          </a:xfrm>
          <a:prstGeom prst="rect">
            <a:avLst/>
          </a:prstGeom>
        </p:spPr>
      </p:pic>
      <p:sp>
        <p:nvSpPr>
          <p:cNvPr id="5" name="TextBox 4">
            <a:extLst>
              <a:ext uri="{FF2B5EF4-FFF2-40B4-BE49-F238E27FC236}">
                <a16:creationId xmlns:a16="http://schemas.microsoft.com/office/drawing/2014/main" id="{61BE19C0-9508-D571-2578-20252DE2AEEB}"/>
              </a:ext>
            </a:extLst>
          </p:cNvPr>
          <p:cNvSpPr txBox="1"/>
          <p:nvPr/>
        </p:nvSpPr>
        <p:spPr>
          <a:xfrm>
            <a:off x="7576457" y="2261939"/>
            <a:ext cx="4291867" cy="3477875"/>
          </a:xfrm>
          <a:prstGeom prst="rect">
            <a:avLst/>
          </a:prstGeom>
          <a:noFill/>
        </p:spPr>
        <p:txBody>
          <a:bodyPr wrap="square" rtlCol="0">
            <a:spAutoFit/>
          </a:bodyPr>
          <a:lstStyle/>
          <a:p>
            <a:r>
              <a:rPr lang="en-GB" sz="2000" b="1" dirty="0">
                <a:solidFill>
                  <a:schemeClr val="bg1"/>
                </a:solidFill>
              </a:rPr>
              <a:t>Application:</a:t>
            </a:r>
            <a:endParaRPr lang="en-GB" sz="2000" dirty="0">
              <a:solidFill>
                <a:schemeClr val="bg1"/>
              </a:solidFill>
            </a:endParaRPr>
          </a:p>
          <a:p>
            <a:pPr marL="342900" indent="-342900">
              <a:buFont typeface="+mj-lt"/>
              <a:buAutoNum type="arabicPeriod"/>
            </a:pPr>
            <a:r>
              <a:rPr lang="en-GB" dirty="0">
                <a:solidFill>
                  <a:schemeClr val="bg1"/>
                </a:solidFill>
              </a:rPr>
              <a:t>Gary lacks emotional control.</a:t>
            </a:r>
          </a:p>
          <a:p>
            <a:pPr marL="342900" indent="-342900">
              <a:buFont typeface="+mj-lt"/>
              <a:buAutoNum type="arabicPeriod"/>
            </a:pPr>
            <a:r>
              <a:rPr lang="en-GB" dirty="0">
                <a:solidFill>
                  <a:schemeClr val="bg1"/>
                </a:solidFill>
              </a:rPr>
              <a:t>His behaviour lowers staff morale. Feedback decrease and mistakes continues.</a:t>
            </a:r>
          </a:p>
          <a:p>
            <a:pPr marL="342900" indent="-342900">
              <a:buFont typeface="+mj-lt"/>
              <a:buAutoNum type="arabicPeriod"/>
            </a:pPr>
            <a:r>
              <a:rPr lang="en-GB" dirty="0">
                <a:solidFill>
                  <a:schemeClr val="bg1"/>
                </a:solidFill>
              </a:rPr>
              <a:t>Employees may fear asking questions.</a:t>
            </a:r>
          </a:p>
          <a:p>
            <a:endParaRPr lang="en-GB" dirty="0">
              <a:solidFill>
                <a:schemeClr val="bg1"/>
              </a:solidFill>
            </a:endParaRPr>
          </a:p>
          <a:p>
            <a:r>
              <a:rPr lang="en-GB" sz="2000" b="1" dirty="0">
                <a:solidFill>
                  <a:schemeClr val="bg1"/>
                </a:solidFill>
              </a:rPr>
              <a:t>Recommendations:</a:t>
            </a:r>
            <a:endParaRPr lang="en-GB" sz="2000" dirty="0">
              <a:solidFill>
                <a:schemeClr val="bg1"/>
              </a:solidFill>
            </a:endParaRPr>
          </a:p>
          <a:p>
            <a:pPr marL="285750" lvl="0" indent="-285750">
              <a:buFont typeface="Arial" panose="020B0604020202020204" pitchFamily="34" charset="0"/>
              <a:buChar char="•"/>
            </a:pPr>
            <a:r>
              <a:rPr lang="en-GB" dirty="0">
                <a:solidFill>
                  <a:schemeClr val="bg1"/>
                </a:solidFill>
              </a:rPr>
              <a:t>Leadership training.</a:t>
            </a:r>
          </a:p>
          <a:p>
            <a:pPr marL="285750" lvl="0" indent="-285750">
              <a:buFont typeface="Arial" panose="020B0604020202020204" pitchFamily="34" charset="0"/>
              <a:buChar char="•"/>
            </a:pPr>
            <a:r>
              <a:rPr lang="en-GB" dirty="0">
                <a:solidFill>
                  <a:schemeClr val="bg1"/>
                </a:solidFill>
              </a:rPr>
              <a:t>Positive feedback.</a:t>
            </a:r>
          </a:p>
          <a:p>
            <a:pPr marL="285750" lvl="0" indent="-285750">
              <a:buFont typeface="Arial" panose="020B0604020202020204" pitchFamily="34" charset="0"/>
              <a:buChar char="•"/>
            </a:pPr>
            <a:r>
              <a:rPr lang="en-GB" dirty="0">
                <a:solidFill>
                  <a:schemeClr val="bg1"/>
                </a:solidFill>
              </a:rPr>
              <a:t>Respectful communication.</a:t>
            </a:r>
          </a:p>
          <a:p>
            <a:pPr marL="285750" lvl="0" indent="-285750">
              <a:buFont typeface="Arial" panose="020B0604020202020204" pitchFamily="34" charset="0"/>
              <a:buChar char="•"/>
            </a:pPr>
            <a:r>
              <a:rPr lang="en-GB" dirty="0">
                <a:solidFill>
                  <a:schemeClr val="bg1"/>
                </a:solidFill>
              </a:rPr>
              <a:t>Lead by example.</a:t>
            </a:r>
          </a:p>
        </p:txBody>
      </p:sp>
      <p:sp>
        <p:nvSpPr>
          <p:cNvPr id="9" name="Rectangle 8">
            <a:extLst>
              <a:ext uri="{FF2B5EF4-FFF2-40B4-BE49-F238E27FC236}">
                <a16:creationId xmlns:a16="http://schemas.microsoft.com/office/drawing/2014/main" id="{464214AB-1EA2-A23A-72BC-A6572B40E93E}"/>
              </a:ext>
            </a:extLst>
          </p:cNvPr>
          <p:cNvSpPr/>
          <p:nvPr/>
        </p:nvSpPr>
        <p:spPr>
          <a:xfrm>
            <a:off x="103612" y="2372467"/>
            <a:ext cx="1998101" cy="55209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Sender</a:t>
            </a:r>
          </a:p>
        </p:txBody>
      </p:sp>
      <p:sp>
        <p:nvSpPr>
          <p:cNvPr id="11" name="Rectangle 10">
            <a:extLst>
              <a:ext uri="{FF2B5EF4-FFF2-40B4-BE49-F238E27FC236}">
                <a16:creationId xmlns:a16="http://schemas.microsoft.com/office/drawing/2014/main" id="{BD3B11DE-5A56-30DF-E685-9C0E5D6635BC}"/>
              </a:ext>
            </a:extLst>
          </p:cNvPr>
          <p:cNvSpPr/>
          <p:nvPr/>
        </p:nvSpPr>
        <p:spPr>
          <a:xfrm>
            <a:off x="35413" y="3351038"/>
            <a:ext cx="2126590" cy="55209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message</a:t>
            </a:r>
          </a:p>
        </p:txBody>
      </p:sp>
      <p:sp>
        <p:nvSpPr>
          <p:cNvPr id="23" name="Rectangle 22">
            <a:extLst>
              <a:ext uri="{FF2B5EF4-FFF2-40B4-BE49-F238E27FC236}">
                <a16:creationId xmlns:a16="http://schemas.microsoft.com/office/drawing/2014/main" id="{780B44E5-86E2-CC31-9E97-5C8045F516AE}"/>
              </a:ext>
            </a:extLst>
          </p:cNvPr>
          <p:cNvSpPr/>
          <p:nvPr/>
        </p:nvSpPr>
        <p:spPr>
          <a:xfrm>
            <a:off x="58671" y="4355525"/>
            <a:ext cx="2139352" cy="55209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channel</a:t>
            </a:r>
          </a:p>
        </p:txBody>
      </p:sp>
      <p:sp>
        <p:nvSpPr>
          <p:cNvPr id="31" name="Rectangle 30">
            <a:extLst>
              <a:ext uri="{FF2B5EF4-FFF2-40B4-BE49-F238E27FC236}">
                <a16:creationId xmlns:a16="http://schemas.microsoft.com/office/drawing/2014/main" id="{C6A36546-47C9-56C5-2F7A-179B01698F6B}"/>
              </a:ext>
            </a:extLst>
          </p:cNvPr>
          <p:cNvSpPr/>
          <p:nvPr/>
        </p:nvSpPr>
        <p:spPr>
          <a:xfrm>
            <a:off x="35412" y="5186769"/>
            <a:ext cx="2162611" cy="55209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receiver</a:t>
            </a:r>
          </a:p>
        </p:txBody>
      </p:sp>
      <p:sp>
        <p:nvSpPr>
          <p:cNvPr id="10" name="TextBox 9">
            <a:extLst>
              <a:ext uri="{FF2B5EF4-FFF2-40B4-BE49-F238E27FC236}">
                <a16:creationId xmlns:a16="http://schemas.microsoft.com/office/drawing/2014/main" id="{3AB6F76F-6F59-33D9-7F7F-840CEB980733}"/>
              </a:ext>
            </a:extLst>
          </p:cNvPr>
          <p:cNvSpPr txBox="1"/>
          <p:nvPr/>
        </p:nvSpPr>
        <p:spPr>
          <a:xfrm>
            <a:off x="2335947" y="2415142"/>
            <a:ext cx="4929011" cy="646331"/>
          </a:xfrm>
          <a:prstGeom prst="rect">
            <a:avLst/>
          </a:prstGeom>
          <a:noFill/>
        </p:spPr>
        <p:txBody>
          <a:bodyPr wrap="square" rtlCol="0">
            <a:spAutoFit/>
          </a:bodyPr>
          <a:lstStyle/>
          <a:p>
            <a:r>
              <a:rPr lang="en-GB" dirty="0">
                <a:solidFill>
                  <a:schemeClr val="bg1"/>
                </a:solidFill>
              </a:rPr>
              <a:t>Gary is angry, frustrated and under-pressure who gives instructions aggressively.</a:t>
            </a:r>
          </a:p>
        </p:txBody>
      </p:sp>
      <p:sp>
        <p:nvSpPr>
          <p:cNvPr id="14" name="TextBox 13">
            <a:extLst>
              <a:ext uri="{FF2B5EF4-FFF2-40B4-BE49-F238E27FC236}">
                <a16:creationId xmlns:a16="http://schemas.microsoft.com/office/drawing/2014/main" id="{A7079D15-E05F-FCE4-0D89-B7DE709AD1EB}"/>
              </a:ext>
            </a:extLst>
          </p:cNvPr>
          <p:cNvSpPr txBox="1"/>
          <p:nvPr/>
        </p:nvSpPr>
        <p:spPr>
          <a:xfrm>
            <a:off x="2249287" y="3318569"/>
            <a:ext cx="5417605" cy="646331"/>
          </a:xfrm>
          <a:prstGeom prst="rect">
            <a:avLst/>
          </a:prstGeom>
          <a:noFill/>
        </p:spPr>
        <p:txBody>
          <a:bodyPr wrap="square" rtlCol="0">
            <a:spAutoFit/>
          </a:bodyPr>
          <a:lstStyle/>
          <a:p>
            <a:r>
              <a:rPr lang="en-GB" dirty="0">
                <a:solidFill>
                  <a:schemeClr val="bg1"/>
                </a:solidFill>
              </a:rPr>
              <a:t>Instructions delivered by the Gary. Employees may focus on the emotion rather than instructions.</a:t>
            </a:r>
          </a:p>
        </p:txBody>
      </p:sp>
      <p:sp>
        <p:nvSpPr>
          <p:cNvPr id="16" name="TextBox 15">
            <a:extLst>
              <a:ext uri="{FF2B5EF4-FFF2-40B4-BE49-F238E27FC236}">
                <a16:creationId xmlns:a16="http://schemas.microsoft.com/office/drawing/2014/main" id="{EF02990D-BF81-34F5-6B12-1EA5F90EC186}"/>
              </a:ext>
            </a:extLst>
          </p:cNvPr>
          <p:cNvSpPr txBox="1"/>
          <p:nvPr/>
        </p:nvSpPr>
        <p:spPr>
          <a:xfrm>
            <a:off x="2249287" y="4355525"/>
            <a:ext cx="4933740" cy="646331"/>
          </a:xfrm>
          <a:prstGeom prst="rect">
            <a:avLst/>
          </a:prstGeom>
          <a:noFill/>
        </p:spPr>
        <p:txBody>
          <a:bodyPr wrap="square" rtlCol="0">
            <a:spAutoFit/>
          </a:bodyPr>
          <a:lstStyle/>
          <a:p>
            <a:r>
              <a:rPr lang="en-GB" dirty="0">
                <a:solidFill>
                  <a:schemeClr val="bg1"/>
                </a:solidFill>
              </a:rPr>
              <a:t>The working area and hearing are channel, that have machinery noise and Gary’s emotional noise.</a:t>
            </a:r>
          </a:p>
        </p:txBody>
      </p:sp>
      <p:sp>
        <p:nvSpPr>
          <p:cNvPr id="18" name="TextBox 17">
            <a:extLst>
              <a:ext uri="{FF2B5EF4-FFF2-40B4-BE49-F238E27FC236}">
                <a16:creationId xmlns:a16="http://schemas.microsoft.com/office/drawing/2014/main" id="{722937D1-6F90-BE7D-0226-A677726AC2FE}"/>
              </a:ext>
            </a:extLst>
          </p:cNvPr>
          <p:cNvSpPr txBox="1"/>
          <p:nvPr/>
        </p:nvSpPr>
        <p:spPr>
          <a:xfrm>
            <a:off x="2335947" y="5190121"/>
            <a:ext cx="4441371" cy="646331"/>
          </a:xfrm>
          <a:prstGeom prst="rect">
            <a:avLst/>
          </a:prstGeom>
          <a:noFill/>
        </p:spPr>
        <p:txBody>
          <a:bodyPr wrap="square" rtlCol="0">
            <a:spAutoFit/>
          </a:bodyPr>
          <a:lstStyle/>
          <a:p>
            <a:r>
              <a:rPr lang="en-GB" dirty="0">
                <a:solidFill>
                  <a:schemeClr val="bg1"/>
                </a:solidFill>
              </a:rPr>
              <a:t>Employees are the receiver who got intimidated and anxious because of Gary’s anger.</a:t>
            </a:r>
          </a:p>
        </p:txBody>
      </p:sp>
      <p:sp>
        <p:nvSpPr>
          <p:cNvPr id="19" name="TextBox 18">
            <a:extLst>
              <a:ext uri="{FF2B5EF4-FFF2-40B4-BE49-F238E27FC236}">
                <a16:creationId xmlns:a16="http://schemas.microsoft.com/office/drawing/2014/main" id="{6B390D5B-46E5-7718-A0C4-FF2820F596A3}"/>
              </a:ext>
            </a:extLst>
          </p:cNvPr>
          <p:cNvSpPr txBox="1"/>
          <p:nvPr/>
        </p:nvSpPr>
        <p:spPr>
          <a:xfrm>
            <a:off x="301451" y="913035"/>
            <a:ext cx="10812027" cy="923330"/>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In 1960 David Berlo derived the SMCR model from the Shannon weaver model of communication(1949).</a:t>
            </a:r>
          </a:p>
          <a:p>
            <a:pPr marL="285750" indent="-285750">
              <a:buFont typeface="Arial" panose="020B0604020202020204" pitchFamily="34" charset="0"/>
              <a:buChar char="•"/>
            </a:pPr>
            <a:r>
              <a:rPr lang="en-GB" dirty="0">
                <a:solidFill>
                  <a:schemeClr val="bg1"/>
                </a:solidFill>
              </a:rPr>
              <a:t>Unlike earlier mechanical models that ignored feelings, the Berlo’s model of communication takes into account the emotional aspect of the message. Berlo’s model of communication operates on the SMCR model J Budhraja (2026).</a:t>
            </a:r>
          </a:p>
        </p:txBody>
      </p:sp>
    </p:spTree>
    <p:extLst>
      <p:ext uri="{BB962C8B-B14F-4D97-AF65-F5344CB8AC3E}">
        <p14:creationId xmlns:p14="http://schemas.microsoft.com/office/powerpoint/2010/main" val="438040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CDD45D-FF9E-2741-A276-F05B742BADB4}"/>
            </a:ext>
          </a:extLst>
        </p:cNvPr>
        <p:cNvGrpSpPr/>
        <p:nvPr/>
      </p:nvGrpSpPr>
      <p:grpSpPr>
        <a:xfrm>
          <a:off x="0" y="0"/>
          <a:ext cx="0" cy="0"/>
          <a:chOff x="0" y="0"/>
          <a:chExt cx="0" cy="0"/>
        </a:xfrm>
      </p:grpSpPr>
      <p:pic>
        <p:nvPicPr>
          <p:cNvPr id="12" name="Picture Placeholder 11" descr="A bouquet of flowers">
            <a:extLst>
              <a:ext uri="{FF2B5EF4-FFF2-40B4-BE49-F238E27FC236}">
                <a16:creationId xmlns:a16="http://schemas.microsoft.com/office/drawing/2014/main" id="{5DCEFFFE-511F-430C-DEBD-A7BBC769E75F}"/>
              </a:ext>
            </a:extLst>
          </p:cNvPr>
          <p:cNvPicPr>
            <a:picLocks noGrp="1" noChangeAspect="1"/>
          </p:cNvPicPr>
          <p:nvPr>
            <p:ph type="pic" sz="quarter" idx="10"/>
          </p:nvPr>
        </p:nvPicPr>
        <p:blipFill>
          <a:blip r:embed="rId2"/>
          <a:srcRect/>
          <a:stretch/>
        </p:blipFill>
        <p:spPr>
          <a:xfrm>
            <a:off x="0" y="0"/>
            <a:ext cx="12192000" cy="6858000"/>
          </a:xfrm>
        </p:spPr>
      </p:pic>
      <p:cxnSp>
        <p:nvCxnSpPr>
          <p:cNvPr id="25" name="Straight Connector 24">
            <a:extLst>
              <a:ext uri="{FF2B5EF4-FFF2-40B4-BE49-F238E27FC236}">
                <a16:creationId xmlns:a16="http://schemas.microsoft.com/office/drawing/2014/main" id="{08AF44C0-1DDC-E41C-F886-FC2FB7CC1B17}"/>
              </a:ext>
              <a:ext uri="{C183D7F6-B498-43B3-948B-1728B52AA6E4}">
                <adec:decorative xmlns:adec="http://schemas.microsoft.com/office/drawing/2017/decorative" val="1"/>
              </a:ext>
            </a:extLst>
          </p:cNvPr>
          <p:cNvCxnSpPr>
            <a:cxnSpLocks/>
          </p:cNvCxnSpPr>
          <p:nvPr/>
        </p:nvCxnSpPr>
        <p:spPr>
          <a:xfrm>
            <a:off x="1915063" y="2261939"/>
            <a:ext cx="5236234"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2A5ACA13-6845-B33D-8935-9D3A4997BE0D}"/>
              </a:ext>
              <a:ext uri="{C183D7F6-B498-43B3-948B-1728B52AA6E4}">
                <adec:decorative xmlns:adec="http://schemas.microsoft.com/office/drawing/2017/decorative" val="1"/>
              </a:ext>
            </a:extLst>
          </p:cNvPr>
          <p:cNvPicPr>
            <a:picLocks noChangeAspect="1"/>
          </p:cNvPicPr>
          <p:nvPr/>
        </p:nvPicPr>
        <p:blipFill>
          <a:blip r:embed="rId3" cstate="screen">
            <a:extLst>
              <a:ext uri="{BEBA8EAE-BF5A-486C-A8C5-ECC9F3942E4B}">
                <a14:imgProps xmlns:a14="http://schemas.microsoft.com/office/drawing/2010/main">
                  <a14:imgLayer r:embed="rId4">
                    <a14:imgEffect>
                      <a14:saturation sat="35000"/>
                    </a14:imgEffect>
                  </a14:imgLayer>
                </a14:imgProps>
              </a:ext>
              <a:ext uri="{28A0092B-C50C-407E-A947-70E740481C1C}">
                <a14:useLocalDpi xmlns:a14="http://schemas.microsoft.com/office/drawing/2010/main"/>
              </a:ext>
            </a:extLst>
          </a:blip>
          <a:stretch>
            <a:fillRect/>
          </a:stretch>
        </p:blipFill>
        <p:spPr>
          <a:xfrm>
            <a:off x="4201432" y="2119249"/>
            <a:ext cx="972078" cy="285381"/>
          </a:xfrm>
          <a:prstGeom prst="rect">
            <a:avLst/>
          </a:prstGeom>
        </p:spPr>
      </p:pic>
      <p:sp>
        <p:nvSpPr>
          <p:cNvPr id="4" name="Subtitle 3">
            <a:extLst>
              <a:ext uri="{FF2B5EF4-FFF2-40B4-BE49-F238E27FC236}">
                <a16:creationId xmlns:a16="http://schemas.microsoft.com/office/drawing/2014/main" id="{3F90023E-310D-C61D-F772-96C3937913FA}"/>
              </a:ext>
            </a:extLst>
          </p:cNvPr>
          <p:cNvSpPr>
            <a:spLocks noGrp="1"/>
          </p:cNvSpPr>
          <p:nvPr>
            <p:ph type="subTitle" idx="1"/>
          </p:nvPr>
        </p:nvSpPr>
        <p:spPr>
          <a:xfrm>
            <a:off x="241540" y="2475784"/>
            <a:ext cx="7375585" cy="3588575"/>
          </a:xfrm>
        </p:spPr>
        <p:txBody>
          <a:bodyPr>
            <a:normAutofit fontScale="77500" lnSpcReduction="20000"/>
          </a:bodyPr>
          <a:lstStyle/>
          <a:p>
            <a:r>
              <a:rPr lang="en-GB" dirty="0"/>
              <a:t>To improve communication, Flight Foods should:</a:t>
            </a:r>
          </a:p>
          <a:p>
            <a:pPr marL="342900" indent="-342900">
              <a:buClr>
                <a:schemeClr val="bg1"/>
              </a:buClr>
              <a:buFont typeface="Wingdings" panose="05000000000000000000" pitchFamily="2" charset="2"/>
              <a:buChar char="v"/>
            </a:pPr>
            <a:r>
              <a:rPr lang="en-GB" sz="2400" dirty="0"/>
              <a:t>Introduce induction training</a:t>
            </a:r>
          </a:p>
          <a:p>
            <a:pPr marL="342900" indent="-342900">
              <a:buClr>
                <a:schemeClr val="bg1"/>
              </a:buClr>
              <a:buFont typeface="Wingdings" panose="05000000000000000000" pitchFamily="2" charset="2"/>
              <a:buChar char="v"/>
            </a:pPr>
            <a:r>
              <a:rPr lang="en-GB" dirty="0"/>
              <a:t>Train every employee before starting work.</a:t>
            </a:r>
          </a:p>
          <a:p>
            <a:pPr marL="342900" indent="-342900">
              <a:buClr>
                <a:schemeClr val="bg1"/>
              </a:buClr>
              <a:buFont typeface="Wingdings" panose="05000000000000000000" pitchFamily="2" charset="2"/>
              <a:buChar char="v"/>
            </a:pPr>
            <a:r>
              <a:rPr lang="en-GB" dirty="0"/>
              <a:t>Replace noisy machinery.</a:t>
            </a:r>
          </a:p>
          <a:p>
            <a:pPr marL="342900" indent="-342900">
              <a:buClr>
                <a:schemeClr val="bg1"/>
              </a:buClr>
              <a:buFont typeface="Wingdings" panose="05000000000000000000" pitchFamily="2" charset="2"/>
              <a:buChar char="v"/>
            </a:pPr>
            <a:r>
              <a:rPr lang="en-GB" dirty="0"/>
              <a:t> Translate important safety signs.</a:t>
            </a:r>
          </a:p>
          <a:p>
            <a:pPr marL="342900" indent="-342900">
              <a:buClr>
                <a:schemeClr val="bg1"/>
              </a:buClr>
              <a:buFont typeface="Wingdings" panose="05000000000000000000" pitchFamily="2" charset="2"/>
              <a:buChar char="v"/>
            </a:pPr>
            <a:r>
              <a:rPr lang="en-GB" dirty="0"/>
              <a:t>Use pictures instead of only text.</a:t>
            </a:r>
          </a:p>
          <a:p>
            <a:pPr marL="342900" indent="-342900">
              <a:buClr>
                <a:schemeClr val="bg1"/>
              </a:buClr>
              <a:buFont typeface="Wingdings" panose="05000000000000000000" pitchFamily="2" charset="2"/>
              <a:buChar char="v"/>
            </a:pPr>
            <a:r>
              <a:rPr lang="en-GB" dirty="0"/>
              <a:t>Offer English language classes.</a:t>
            </a:r>
          </a:p>
          <a:p>
            <a:pPr marL="342900" indent="-342900">
              <a:buClr>
                <a:schemeClr val="bg1"/>
              </a:buClr>
              <a:buFont typeface="Wingdings" panose="05000000000000000000" pitchFamily="2" charset="2"/>
              <a:buChar char="v"/>
            </a:pPr>
            <a:r>
              <a:rPr lang="en-GB" dirty="0"/>
              <a:t>Improve cultural awareness.</a:t>
            </a:r>
          </a:p>
          <a:p>
            <a:pPr marL="342900" indent="-342900">
              <a:buClr>
                <a:schemeClr val="bg1"/>
              </a:buClr>
              <a:buFont typeface="Wingdings" panose="05000000000000000000" pitchFamily="2" charset="2"/>
              <a:buChar char="v"/>
            </a:pPr>
            <a:r>
              <a:rPr lang="en-GB" dirty="0"/>
              <a:t>Introduce mentoring for younger workers.</a:t>
            </a:r>
          </a:p>
          <a:p>
            <a:pPr marL="342900" indent="-342900">
              <a:buClr>
                <a:schemeClr val="bg1"/>
              </a:buClr>
              <a:buFont typeface="Wingdings" panose="05000000000000000000" pitchFamily="2" charset="2"/>
              <a:buChar char="v"/>
            </a:pPr>
            <a:r>
              <a:rPr lang="en-GB" dirty="0"/>
              <a:t>Hold regular team meetings..</a:t>
            </a:r>
          </a:p>
          <a:p>
            <a:pPr marL="342900" indent="-342900">
              <a:buClr>
                <a:schemeClr val="bg1"/>
              </a:buClr>
              <a:buFont typeface="Wingdings" panose="05000000000000000000" pitchFamily="2" charset="2"/>
              <a:buChar char="v"/>
            </a:pPr>
            <a:r>
              <a:rPr lang="en-GB" dirty="0"/>
              <a:t>Follow strict food hygiene procedures.</a:t>
            </a:r>
          </a:p>
          <a:p>
            <a:pPr marL="342900" indent="-342900">
              <a:buClr>
                <a:schemeClr val="bg1"/>
              </a:buClr>
              <a:buFont typeface="Wingdings" panose="05000000000000000000" pitchFamily="2" charset="2"/>
              <a:buChar char="v"/>
            </a:pPr>
            <a:r>
              <a:rPr lang="en-GB" sz="2400" dirty="0"/>
              <a:t> Develop leadership skills</a:t>
            </a:r>
          </a:p>
          <a:p>
            <a:pPr>
              <a:buClr>
                <a:schemeClr val="bg1"/>
              </a:buClr>
            </a:pPr>
            <a:endParaRPr lang="en-GB" dirty="0"/>
          </a:p>
          <a:p>
            <a:endParaRPr lang="en-GB" dirty="0"/>
          </a:p>
          <a:p>
            <a:endParaRPr lang="en-GB" dirty="0"/>
          </a:p>
        </p:txBody>
      </p:sp>
      <p:sp>
        <p:nvSpPr>
          <p:cNvPr id="7" name="Title 6">
            <a:extLst>
              <a:ext uri="{FF2B5EF4-FFF2-40B4-BE49-F238E27FC236}">
                <a16:creationId xmlns:a16="http://schemas.microsoft.com/office/drawing/2014/main" id="{FF38B087-00CA-5EAA-15F2-857FF7C46A71}"/>
              </a:ext>
            </a:extLst>
          </p:cNvPr>
          <p:cNvSpPr>
            <a:spLocks noGrp="1"/>
          </p:cNvSpPr>
          <p:nvPr>
            <p:ph type="ctrTitle"/>
          </p:nvPr>
        </p:nvSpPr>
        <p:spPr>
          <a:xfrm>
            <a:off x="1627631" y="822960"/>
            <a:ext cx="7154059" cy="1153598"/>
          </a:xfrm>
        </p:spPr>
        <p:txBody>
          <a:bodyPr/>
          <a:lstStyle/>
          <a:p>
            <a:r>
              <a:rPr lang="en-GB" dirty="0"/>
              <a:t>Overall recommendations</a:t>
            </a:r>
          </a:p>
        </p:txBody>
      </p:sp>
    </p:spTree>
    <p:extLst>
      <p:ext uri="{BB962C8B-B14F-4D97-AF65-F5344CB8AC3E}">
        <p14:creationId xmlns:p14="http://schemas.microsoft.com/office/powerpoint/2010/main" val="36293135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83826E-2241-A9B9-9CB4-FBC0366662FE}"/>
            </a:ext>
          </a:extLst>
        </p:cNvPr>
        <p:cNvGrpSpPr/>
        <p:nvPr/>
      </p:nvGrpSpPr>
      <p:grpSpPr>
        <a:xfrm>
          <a:off x="0" y="0"/>
          <a:ext cx="0" cy="0"/>
          <a:chOff x="0" y="0"/>
          <a:chExt cx="0" cy="0"/>
        </a:xfrm>
      </p:grpSpPr>
      <p:pic>
        <p:nvPicPr>
          <p:cNvPr id="12" name="Picture Placeholder 11" descr="A bouquet of flowers">
            <a:extLst>
              <a:ext uri="{FF2B5EF4-FFF2-40B4-BE49-F238E27FC236}">
                <a16:creationId xmlns:a16="http://schemas.microsoft.com/office/drawing/2014/main" id="{9C825C39-F976-60B8-379F-32C46B445733}"/>
              </a:ext>
            </a:extLst>
          </p:cNvPr>
          <p:cNvPicPr>
            <a:picLocks noGrp="1" noChangeAspect="1"/>
          </p:cNvPicPr>
          <p:nvPr>
            <p:ph type="pic" sz="quarter" idx="10"/>
          </p:nvPr>
        </p:nvPicPr>
        <p:blipFill>
          <a:blip r:embed="rId2"/>
          <a:srcRect/>
          <a:stretch/>
        </p:blipFill>
        <p:spPr>
          <a:xfrm>
            <a:off x="0" y="0"/>
            <a:ext cx="12192000" cy="6858000"/>
          </a:xfrm>
        </p:spPr>
      </p:pic>
      <p:cxnSp>
        <p:nvCxnSpPr>
          <p:cNvPr id="25" name="Straight Connector 24">
            <a:extLst>
              <a:ext uri="{FF2B5EF4-FFF2-40B4-BE49-F238E27FC236}">
                <a16:creationId xmlns:a16="http://schemas.microsoft.com/office/drawing/2014/main" id="{AC422F8D-85E1-6299-8D2E-044CEFDBF701}"/>
              </a:ext>
              <a:ext uri="{C183D7F6-B498-43B3-948B-1728B52AA6E4}">
                <adec:decorative xmlns:adec="http://schemas.microsoft.com/office/drawing/2017/decorative" val="1"/>
              </a:ext>
            </a:extLst>
          </p:cNvPr>
          <p:cNvCxnSpPr>
            <a:cxnSpLocks/>
          </p:cNvCxnSpPr>
          <p:nvPr/>
        </p:nvCxnSpPr>
        <p:spPr>
          <a:xfrm>
            <a:off x="1915063" y="2261939"/>
            <a:ext cx="5236234"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8790E8B1-51C1-46AA-821C-FD2040A87A3A}"/>
              </a:ext>
              <a:ext uri="{C183D7F6-B498-43B3-948B-1728B52AA6E4}">
                <adec:decorative xmlns:adec="http://schemas.microsoft.com/office/drawing/2017/decorative" val="1"/>
              </a:ext>
            </a:extLst>
          </p:cNvPr>
          <p:cNvPicPr>
            <a:picLocks noChangeAspect="1"/>
          </p:cNvPicPr>
          <p:nvPr/>
        </p:nvPicPr>
        <p:blipFill>
          <a:blip r:embed="rId3" cstate="screen">
            <a:extLst>
              <a:ext uri="{BEBA8EAE-BF5A-486C-A8C5-ECC9F3942E4B}">
                <a14:imgProps xmlns:a14="http://schemas.microsoft.com/office/drawing/2010/main">
                  <a14:imgLayer r:embed="rId4">
                    <a14:imgEffect>
                      <a14:saturation sat="35000"/>
                    </a14:imgEffect>
                  </a14:imgLayer>
                </a14:imgProps>
              </a:ext>
              <a:ext uri="{28A0092B-C50C-407E-A947-70E740481C1C}">
                <a14:useLocalDpi xmlns:a14="http://schemas.microsoft.com/office/drawing/2010/main"/>
              </a:ext>
            </a:extLst>
          </a:blip>
          <a:stretch>
            <a:fillRect/>
          </a:stretch>
        </p:blipFill>
        <p:spPr>
          <a:xfrm>
            <a:off x="4201432" y="2119249"/>
            <a:ext cx="972078" cy="285381"/>
          </a:xfrm>
          <a:prstGeom prst="rect">
            <a:avLst/>
          </a:prstGeom>
        </p:spPr>
      </p:pic>
      <p:sp>
        <p:nvSpPr>
          <p:cNvPr id="4" name="Subtitle 3">
            <a:extLst>
              <a:ext uri="{FF2B5EF4-FFF2-40B4-BE49-F238E27FC236}">
                <a16:creationId xmlns:a16="http://schemas.microsoft.com/office/drawing/2014/main" id="{4B140AEC-AB41-3238-B149-78836069D86C}"/>
              </a:ext>
            </a:extLst>
          </p:cNvPr>
          <p:cNvSpPr>
            <a:spLocks noGrp="1"/>
          </p:cNvSpPr>
          <p:nvPr>
            <p:ph type="subTitle" idx="1"/>
          </p:nvPr>
        </p:nvSpPr>
        <p:spPr>
          <a:xfrm>
            <a:off x="241540" y="2475784"/>
            <a:ext cx="10144664" cy="3838750"/>
          </a:xfrm>
        </p:spPr>
        <p:txBody>
          <a:bodyPr>
            <a:normAutofit fontScale="92500" lnSpcReduction="10000"/>
          </a:bodyPr>
          <a:lstStyle/>
          <a:p>
            <a:endParaRPr lang="en-GB" b="1" dirty="0"/>
          </a:p>
          <a:p>
            <a:r>
              <a:rPr lang="en-GB" dirty="0"/>
              <a:t>Communication failures are the main reason Flight Foods is losing customers.</a:t>
            </a:r>
          </a:p>
          <a:p>
            <a:r>
              <a:rPr lang="en-GB" dirty="0"/>
              <a:t>Poor communication leads to:</a:t>
            </a:r>
          </a:p>
          <a:p>
            <a:pPr marL="342900" lvl="0" indent="-342900">
              <a:buClr>
                <a:schemeClr val="bg1"/>
              </a:buClr>
              <a:buFont typeface="Arial" panose="020B0604020202020204" pitchFamily="34" charset="0"/>
              <a:buChar char="•"/>
            </a:pPr>
            <a:r>
              <a:rPr lang="en-GB" dirty="0"/>
              <a:t>Food contamination.</a:t>
            </a:r>
          </a:p>
          <a:p>
            <a:pPr marL="342900" lvl="0" indent="-342900">
              <a:buClr>
                <a:schemeClr val="bg1"/>
              </a:buClr>
              <a:buFont typeface="Arial" panose="020B0604020202020204" pitchFamily="34" charset="0"/>
              <a:buChar char="•"/>
            </a:pPr>
            <a:r>
              <a:rPr lang="en-GB" dirty="0"/>
              <a:t>Poor hygiene.</a:t>
            </a:r>
          </a:p>
          <a:p>
            <a:pPr marL="342900" lvl="0" indent="-342900">
              <a:buClr>
                <a:schemeClr val="bg1"/>
              </a:buClr>
              <a:buFont typeface="Arial" panose="020B0604020202020204" pitchFamily="34" charset="0"/>
              <a:buChar char="•"/>
            </a:pPr>
            <a:r>
              <a:rPr lang="en-GB" dirty="0"/>
              <a:t>Incorrect food preparation</a:t>
            </a:r>
          </a:p>
          <a:p>
            <a:pPr marL="342900" lvl="0" indent="-342900">
              <a:buClr>
                <a:schemeClr val="bg1"/>
              </a:buClr>
              <a:buFont typeface="Arial" panose="020B0604020202020204" pitchFamily="34" charset="0"/>
              <a:buChar char="•"/>
            </a:pPr>
            <a:r>
              <a:rPr lang="en-GB" dirty="0"/>
              <a:t>Customer complaints</a:t>
            </a:r>
          </a:p>
          <a:p>
            <a:pPr marL="342900" lvl="0" indent="-342900">
              <a:buClr>
                <a:schemeClr val="bg1"/>
              </a:buClr>
              <a:buFont typeface="Arial" panose="020B0604020202020204" pitchFamily="34" charset="0"/>
              <a:buChar char="•"/>
            </a:pPr>
            <a:r>
              <a:rPr lang="en-GB" dirty="0"/>
              <a:t>Financial losses</a:t>
            </a:r>
          </a:p>
          <a:p>
            <a:r>
              <a:rPr lang="en-GB" dirty="0"/>
              <a:t>By improving communication, training, leadership and teamwork, Flight Foods can improve food quality and regain customer confidence.</a:t>
            </a:r>
          </a:p>
          <a:p>
            <a:endParaRPr lang="en-GB" dirty="0"/>
          </a:p>
          <a:p>
            <a:endParaRPr lang="en-GB" dirty="0"/>
          </a:p>
          <a:p>
            <a:endParaRPr lang="en-GB" dirty="0"/>
          </a:p>
        </p:txBody>
      </p:sp>
      <p:sp>
        <p:nvSpPr>
          <p:cNvPr id="8" name="TextBox 7">
            <a:extLst>
              <a:ext uri="{FF2B5EF4-FFF2-40B4-BE49-F238E27FC236}">
                <a16:creationId xmlns:a16="http://schemas.microsoft.com/office/drawing/2014/main" id="{CF8A5BCE-50D9-E099-E061-1D4E96ED14A0}"/>
              </a:ext>
            </a:extLst>
          </p:cNvPr>
          <p:cNvSpPr txBox="1"/>
          <p:nvPr/>
        </p:nvSpPr>
        <p:spPr>
          <a:xfrm>
            <a:off x="3748280" y="744786"/>
            <a:ext cx="2850460" cy="830997"/>
          </a:xfrm>
          <a:prstGeom prst="rect">
            <a:avLst/>
          </a:prstGeom>
          <a:noFill/>
        </p:spPr>
        <p:txBody>
          <a:bodyPr wrap="none" rtlCol="0">
            <a:spAutoFit/>
          </a:bodyPr>
          <a:lstStyle/>
          <a:p>
            <a:r>
              <a:rPr lang="en-GB" sz="4800" b="1" dirty="0">
                <a:solidFill>
                  <a:schemeClr val="bg1"/>
                </a:solidFill>
              </a:rPr>
              <a:t>Conclusion</a:t>
            </a:r>
          </a:p>
        </p:txBody>
      </p:sp>
    </p:spTree>
    <p:extLst>
      <p:ext uri="{BB962C8B-B14F-4D97-AF65-F5344CB8AC3E}">
        <p14:creationId xmlns:p14="http://schemas.microsoft.com/office/powerpoint/2010/main" val="25901975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0972D9-8A32-9969-B9F0-575651B86F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866524-A8B1-09F3-C522-9287578B37ED}"/>
              </a:ext>
            </a:extLst>
          </p:cNvPr>
          <p:cNvSpPr>
            <a:spLocks noGrp="1"/>
          </p:cNvSpPr>
          <p:nvPr>
            <p:ph type="title"/>
          </p:nvPr>
        </p:nvSpPr>
        <p:spPr>
          <a:xfrm>
            <a:off x="932688" y="228600"/>
            <a:ext cx="9528048" cy="1600200"/>
          </a:xfrm>
        </p:spPr>
        <p:txBody>
          <a:bodyPr/>
          <a:lstStyle/>
          <a:p>
            <a:pPr algn="ctr"/>
            <a:r>
              <a:rPr lang="en-US" dirty="0"/>
              <a:t>REFERENCE LIST</a:t>
            </a:r>
          </a:p>
        </p:txBody>
      </p:sp>
      <p:sp>
        <p:nvSpPr>
          <p:cNvPr id="4" name="Slide Number Placeholder 3">
            <a:extLst>
              <a:ext uri="{FF2B5EF4-FFF2-40B4-BE49-F238E27FC236}">
                <a16:creationId xmlns:a16="http://schemas.microsoft.com/office/drawing/2014/main" id="{D3A4A9DD-B805-03AD-DA2C-D6BCE6EC7968}"/>
              </a:ext>
            </a:extLst>
          </p:cNvPr>
          <p:cNvSpPr>
            <a:spLocks noGrp="1"/>
          </p:cNvSpPr>
          <p:nvPr>
            <p:ph type="sldNum" sz="quarter" idx="11"/>
          </p:nvPr>
        </p:nvSpPr>
        <p:spPr>
          <a:xfrm>
            <a:off x="10635996" y="6356350"/>
            <a:ext cx="784860" cy="365125"/>
          </a:xfrm>
        </p:spPr>
        <p:txBody>
          <a:bodyPr/>
          <a:lstStyle/>
          <a:p>
            <a:fld id="{294A09A9-5501-47C1-A89A-A340965A2BE2}" type="slidenum">
              <a:rPr lang="en-US" smtClean="0"/>
              <a:pPr/>
              <a:t>16</a:t>
            </a:fld>
            <a:endParaRPr lang="en-US" dirty="0"/>
          </a:p>
        </p:txBody>
      </p:sp>
      <p:sp>
        <p:nvSpPr>
          <p:cNvPr id="5" name="TextBox 4">
            <a:extLst>
              <a:ext uri="{FF2B5EF4-FFF2-40B4-BE49-F238E27FC236}">
                <a16:creationId xmlns:a16="http://schemas.microsoft.com/office/drawing/2014/main" id="{F572EA4E-50DB-D329-D577-1E0FDA5536FE}"/>
              </a:ext>
            </a:extLst>
          </p:cNvPr>
          <p:cNvSpPr txBox="1"/>
          <p:nvPr/>
        </p:nvSpPr>
        <p:spPr>
          <a:xfrm>
            <a:off x="504092" y="2171708"/>
            <a:ext cx="11183816" cy="4909036"/>
          </a:xfrm>
          <a:prstGeom prst="rect">
            <a:avLst/>
          </a:prstGeom>
          <a:noFill/>
        </p:spPr>
        <p:txBody>
          <a:bodyPr wrap="square" rtlCol="0">
            <a:spAutoFit/>
          </a:bodyPr>
          <a:lstStyle/>
          <a:p>
            <a:r>
              <a:rPr lang="en-GB" sz="1400" b="1" dirty="0">
                <a:highlight>
                  <a:srgbClr val="FFFF00"/>
                </a:highlight>
              </a:rPr>
              <a:t>ENVIRONMENTAL NOISE </a:t>
            </a:r>
            <a:r>
              <a:rPr lang="en-GB" sz="1400" b="1" dirty="0"/>
              <a:t>:</a:t>
            </a:r>
          </a:p>
          <a:p>
            <a:r>
              <a:rPr lang="en-GB" sz="1400" b="1" dirty="0"/>
              <a:t>Jonathan Gobby (2025) the Shannon And weaver Model of communication at work . Human Focus .Accessed on 29/6/26. Accessed at </a:t>
            </a:r>
          </a:p>
          <a:p>
            <a:r>
              <a:rPr lang="en-GB" b="1" u="sng" dirty="0">
                <a:hlinkClick r:id="rId2"/>
              </a:rPr>
              <a:t>https://humanfocus.co.uk/blog/the-shannon-and-weaver-model-of-communication-at-work/</a:t>
            </a:r>
            <a:endParaRPr lang="en-GB" b="1" u="sng" dirty="0"/>
          </a:p>
          <a:p>
            <a:endParaRPr lang="en-GB" b="1" u="sng" dirty="0"/>
          </a:p>
          <a:p>
            <a:r>
              <a:rPr lang="en-GB" sz="1600" b="1" dirty="0">
                <a:highlight>
                  <a:srgbClr val="FFFF00"/>
                </a:highlight>
              </a:rPr>
              <a:t>Language, communication/body language:</a:t>
            </a:r>
          </a:p>
          <a:p>
            <a:r>
              <a:rPr lang="en-GB" sz="1400" dirty="0"/>
              <a:t>Furat Al Mutairi(2025).Language Barriers And Their Impact On Effective Communication In Different Fields</a:t>
            </a:r>
            <a:r>
              <a:rPr lang="en-GB" dirty="0"/>
              <a:t>. </a:t>
            </a:r>
            <a:r>
              <a:rPr lang="en-GB" sz="1400" dirty="0"/>
              <a:t>Accessed at 4/7/26. Accessed At</a:t>
            </a:r>
          </a:p>
          <a:p>
            <a:r>
              <a:rPr lang="en-GB" sz="1400" b="1" dirty="0">
                <a:hlinkClick r:id="rId3"/>
              </a:rPr>
              <a:t>https://www.researchgate.net/publication/392502522_Language_Barriers_And_Their_Impact_On_Effective_Communication_In_Different_Fields</a:t>
            </a:r>
            <a:endParaRPr lang="en-GB" sz="1400" b="1" dirty="0"/>
          </a:p>
          <a:p>
            <a:r>
              <a:rPr lang="en-GB" sz="1400" b="1" dirty="0"/>
              <a:t> </a:t>
            </a:r>
          </a:p>
          <a:p>
            <a:r>
              <a:rPr lang="en-GB" sz="1400" b="1" dirty="0">
                <a:highlight>
                  <a:srgbClr val="FFFF00"/>
                </a:highlight>
              </a:rPr>
              <a:t>Age/Generational:</a:t>
            </a:r>
          </a:p>
          <a:p>
            <a:endParaRPr lang="en-GB" dirty="0"/>
          </a:p>
          <a:p>
            <a:pPr fontAlgn="auto"/>
            <a:r>
              <a:rPr lang="en-GB" dirty="0" err="1"/>
              <a:t>Robbins,S.P&amp;judge,TA</a:t>
            </a:r>
            <a:r>
              <a:rPr lang="en-GB" dirty="0"/>
              <a:t>(2023). organizational </a:t>
            </a:r>
            <a:r>
              <a:rPr lang="en-GB" dirty="0" err="1"/>
              <a:t>behavior</a:t>
            </a:r>
            <a:r>
              <a:rPr lang="en-GB" dirty="0"/>
              <a:t> (19th ed). Pearson.</a:t>
            </a:r>
            <a:endParaRPr lang="en-GB" sz="1400" b="1" dirty="0">
              <a:highlight>
                <a:srgbClr val="FFFF00"/>
              </a:highlight>
            </a:endParaRPr>
          </a:p>
          <a:p>
            <a:endParaRPr lang="en-GB" sz="1400" b="1" dirty="0">
              <a:highlight>
                <a:srgbClr val="FFFF00"/>
              </a:highlight>
            </a:endParaRPr>
          </a:p>
          <a:p>
            <a:r>
              <a:rPr lang="en-GB" sz="1400" b="1" dirty="0">
                <a:highlight>
                  <a:srgbClr val="FFFF00"/>
                </a:highlight>
              </a:rPr>
              <a:t>Cultural (standards and practices):</a:t>
            </a:r>
          </a:p>
          <a:p>
            <a:pPr fontAlgn="auto"/>
            <a:r>
              <a:rPr lang="en-GB" sz="1400" dirty="0"/>
              <a:t> </a:t>
            </a:r>
          </a:p>
          <a:p>
            <a:pPr fontAlgn="auto"/>
            <a:r>
              <a:rPr lang="en-GB" sz="1400" dirty="0" err="1"/>
              <a:t>Hofsted,G;J&amp;Minkov,M</a:t>
            </a:r>
            <a:r>
              <a:rPr lang="en-GB" sz="1400" dirty="0"/>
              <a:t> (2010). cultures and organization: software of the Mind(3rd ed).Mc Graw hill.</a:t>
            </a:r>
          </a:p>
          <a:p>
            <a:endParaRPr lang="en-GB" sz="1100" b="1" dirty="0">
              <a:highlight>
                <a:srgbClr val="FFFF00"/>
              </a:highlight>
            </a:endParaRPr>
          </a:p>
          <a:p>
            <a:endParaRPr lang="en-GB" sz="1400" b="1" dirty="0">
              <a:highlight>
                <a:srgbClr val="FFFF00"/>
              </a:highlight>
            </a:endParaRPr>
          </a:p>
          <a:p>
            <a:endParaRPr lang="en-GB" sz="1400" b="1" dirty="0">
              <a:highlight>
                <a:srgbClr val="FFFF00"/>
              </a:highlight>
            </a:endParaRPr>
          </a:p>
          <a:p>
            <a:endParaRPr lang="en-GB" sz="1400" b="1" dirty="0">
              <a:highlight>
                <a:srgbClr val="FFFF00"/>
              </a:highlight>
            </a:endParaRPr>
          </a:p>
          <a:p>
            <a:endParaRPr lang="en-GB" sz="1400" b="1" dirty="0">
              <a:highlight>
                <a:srgbClr val="FFFF00"/>
              </a:highlight>
            </a:endParaRPr>
          </a:p>
          <a:p>
            <a:endParaRPr lang="en-GB" sz="1400" b="1" dirty="0"/>
          </a:p>
        </p:txBody>
      </p:sp>
    </p:spTree>
    <p:extLst>
      <p:ext uri="{BB962C8B-B14F-4D97-AF65-F5344CB8AC3E}">
        <p14:creationId xmlns:p14="http://schemas.microsoft.com/office/powerpoint/2010/main" val="7745976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D74E5-B590-4E7A-0715-BF4FFA2BDF96}"/>
              </a:ext>
            </a:extLst>
          </p:cNvPr>
          <p:cNvSpPr>
            <a:spLocks noGrp="1"/>
          </p:cNvSpPr>
          <p:nvPr>
            <p:ph type="title"/>
          </p:nvPr>
        </p:nvSpPr>
        <p:spPr>
          <a:xfrm>
            <a:off x="932688" y="228600"/>
            <a:ext cx="9528048" cy="625510"/>
          </a:xfrm>
        </p:spPr>
        <p:txBody>
          <a:bodyPr>
            <a:normAutofit fontScale="90000"/>
          </a:bodyPr>
          <a:lstStyle/>
          <a:p>
            <a:pPr algn="ctr"/>
            <a:r>
              <a:rPr lang="en-GB" dirty="0"/>
              <a:t>Reference continued</a:t>
            </a:r>
          </a:p>
        </p:txBody>
      </p:sp>
      <p:sp>
        <p:nvSpPr>
          <p:cNvPr id="5" name="Footer Placeholder 4">
            <a:extLst>
              <a:ext uri="{FF2B5EF4-FFF2-40B4-BE49-F238E27FC236}">
                <a16:creationId xmlns:a16="http://schemas.microsoft.com/office/drawing/2014/main" id="{168BC6C7-EBCC-833D-33BC-973325072B89}"/>
              </a:ext>
            </a:extLst>
          </p:cNvPr>
          <p:cNvSpPr>
            <a:spLocks noGrp="1"/>
          </p:cNvSpPr>
          <p:nvPr>
            <p:ph type="ftr" sz="quarter" idx="10"/>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0F803E9D-A305-76F2-6BED-796825407A14}"/>
              </a:ext>
            </a:extLst>
          </p:cNvPr>
          <p:cNvSpPr>
            <a:spLocks noGrp="1"/>
          </p:cNvSpPr>
          <p:nvPr>
            <p:ph type="sldNum" sz="quarter" idx="11"/>
          </p:nvPr>
        </p:nvSpPr>
        <p:spPr/>
        <p:txBody>
          <a:bodyPr/>
          <a:lstStyle/>
          <a:p>
            <a:fld id="{294A09A9-5501-47C1-A89A-A340965A2BE2}" type="slidenum">
              <a:rPr lang="en-US" smtClean="0"/>
              <a:pPr/>
              <a:t>17</a:t>
            </a:fld>
            <a:endParaRPr lang="en-US" dirty="0"/>
          </a:p>
        </p:txBody>
      </p:sp>
      <p:sp>
        <p:nvSpPr>
          <p:cNvPr id="7" name="TextBox 6">
            <a:extLst>
              <a:ext uri="{FF2B5EF4-FFF2-40B4-BE49-F238E27FC236}">
                <a16:creationId xmlns:a16="http://schemas.microsoft.com/office/drawing/2014/main" id="{DAB87A58-026F-AAB4-1FA3-79E9DA1993B0}"/>
              </a:ext>
            </a:extLst>
          </p:cNvPr>
          <p:cNvSpPr txBox="1"/>
          <p:nvPr/>
        </p:nvSpPr>
        <p:spPr>
          <a:xfrm>
            <a:off x="532562" y="2481943"/>
            <a:ext cx="7928150" cy="1754326"/>
          </a:xfrm>
          <a:prstGeom prst="rect">
            <a:avLst/>
          </a:prstGeom>
          <a:noFill/>
        </p:spPr>
        <p:txBody>
          <a:bodyPr wrap="square" rtlCol="0">
            <a:spAutoFit/>
          </a:bodyPr>
          <a:lstStyle/>
          <a:p>
            <a:r>
              <a:rPr lang="en-GB" dirty="0">
                <a:highlight>
                  <a:srgbClr val="FFFF00"/>
                </a:highlight>
              </a:rPr>
              <a:t>Emotional barrier</a:t>
            </a:r>
            <a:r>
              <a:rPr lang="en-GB" dirty="0"/>
              <a:t>: </a:t>
            </a:r>
          </a:p>
          <a:p>
            <a:r>
              <a:rPr lang="en-GB" dirty="0"/>
              <a:t>Jyoti Budhraja(2026). Management study Guide. Berlo’s Model Of Communication. Accessed on 10/7/26.  Accessed At</a:t>
            </a:r>
          </a:p>
          <a:p>
            <a:r>
              <a:rPr lang="en-GB" dirty="0">
                <a:hlinkClick r:id="rId2"/>
              </a:rPr>
              <a:t>https://www.managementstudyguide.com/berlo-model-of-communication.htm</a:t>
            </a:r>
            <a:endParaRPr lang="en-GB" dirty="0"/>
          </a:p>
          <a:p>
            <a:endParaRPr lang="en-GB" dirty="0"/>
          </a:p>
          <a:p>
            <a:endParaRPr lang="en-GB" dirty="0"/>
          </a:p>
        </p:txBody>
      </p:sp>
    </p:spTree>
    <p:extLst>
      <p:ext uri="{BB962C8B-B14F-4D97-AF65-F5344CB8AC3E}">
        <p14:creationId xmlns:p14="http://schemas.microsoft.com/office/powerpoint/2010/main" val="3137312797"/>
      </p:ext>
    </p:extLst>
  </p:cSld>
  <p:clrMapOvr>
    <a:masterClrMapping/>
  </p:clrMapOvr>
</p:sld>
</file>

<file path=ppt/theme/theme1.xml><?xml version="1.0" encoding="utf-8"?>
<a:theme xmlns:a="http://schemas.openxmlformats.org/drawingml/2006/main" name="Custom">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 flourish_win32_CP_v3" id="{3BF332BF-22B8-49D8-950E-E9BBBBF59833}" vid="{E4E7F1DC-3AF4-489F-A450-0CED11A8EB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9915FD3-F777-4046-A12C-BE3860E324BC}">
  <ds:schemaRefs>
    <ds:schemaRef ds:uri="http://schemas.microsoft.com/sharepoint/v3/contenttype/forms"/>
  </ds:schemaRefs>
</ds:datastoreItem>
</file>

<file path=customXml/itemProps2.xml><?xml version="1.0" encoding="utf-8"?>
<ds:datastoreItem xmlns:ds="http://schemas.openxmlformats.org/officeDocument/2006/customXml" ds:itemID="{A384BFC8-02DA-464F-AE97-4951BE47415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71E6BC5B-F32E-483D-A6CB-100D6BCB78C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{F2E9E2C8-3B85-4457-ACAB-5DEB11EDE325}TF6ca04e33-feaa-4cf5-9b27-d56362f12ac085bf296f_win32-5c14a82fef6c</Template>
  <TotalTime>2829</TotalTime>
  <Words>1542</Words>
  <Application>Microsoft Office PowerPoint</Application>
  <PresentationFormat>Widescreen</PresentationFormat>
  <Paragraphs>262</Paragraphs>
  <Slides>17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Baskerville Old Face</vt:lpstr>
      <vt:lpstr>Calibri</vt:lpstr>
      <vt:lpstr>Gill Sans Nova Light</vt:lpstr>
      <vt:lpstr>Wingdings</vt:lpstr>
      <vt:lpstr>Custom</vt:lpstr>
      <vt:lpstr>Communication Problems In The Workplace</vt:lpstr>
      <vt:lpstr>Overview</vt:lpstr>
      <vt:lpstr>Introduction </vt:lpstr>
      <vt:lpstr>Environmental Noise Barrier </vt:lpstr>
      <vt:lpstr>COMMUNICATION MODEL</vt:lpstr>
      <vt:lpstr>Language &amp; Body Language Barrier </vt:lpstr>
      <vt:lpstr>Theory: Berlo’s SMCR Model  </vt:lpstr>
      <vt:lpstr>Age / Generational Barrier </vt:lpstr>
      <vt:lpstr>Theory: Schramm’s Model </vt:lpstr>
      <vt:lpstr>BARRIER 4: CULTURAL BARRIER</vt:lpstr>
      <vt:lpstr>Theory :</vt:lpstr>
      <vt:lpstr>BARRIER 5: EMOTIONAL BARRIER</vt:lpstr>
      <vt:lpstr>Theory: BERLO’S SMCR MODEL</vt:lpstr>
      <vt:lpstr>Overall recommendations</vt:lpstr>
      <vt:lpstr>PowerPoint Presentation</vt:lpstr>
      <vt:lpstr>REFERENCE LIST</vt:lpstr>
      <vt:lpstr>Reference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Rukhshanda Hafeez (2525298)</dc:creator>
  <cp:lastModifiedBy>Rukhshanda Hafeez</cp:lastModifiedBy>
  <cp:revision>9</cp:revision>
  <dcterms:created xsi:type="dcterms:W3CDTF">2026-07-05T10:49:55Z</dcterms:created>
  <dcterms:modified xsi:type="dcterms:W3CDTF">2026-07-12T22:47:12Z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