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77" r:id="rId4"/>
    <p:sldId id="275" r:id="rId5"/>
    <p:sldId id="276" r:id="rId6"/>
    <p:sldId id="274" r:id="rId7"/>
    <p:sldId id="278" r:id="rId8"/>
    <p:sldId id="280" r:id="rId9"/>
    <p:sldId id="279" r:id="rId10"/>
    <p:sldId id="281" r:id="rId11"/>
    <p:sldId id="282"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261"/>
    <p:restoredTop sz="94645"/>
  </p:normalViewPr>
  <p:slideViewPr>
    <p:cSldViewPr snapToGrid="0" snapToObjects="1">
      <p:cViewPr varScale="1">
        <p:scale>
          <a:sx n="119" d="100"/>
          <a:sy n="119" d="100"/>
        </p:scale>
        <p:origin x="208" y="3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presProps" Target="presProps.xml"/><Relationship Id="rId14" Type="http://schemas.openxmlformats.org/officeDocument/2006/relationships/viewProps" Target="viewProps.xml"/><Relationship Id="rId15" Type="http://schemas.openxmlformats.org/officeDocument/2006/relationships/theme" Target="theme/theme1.xml"/><Relationship Id="rId16"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0CAB6E4-DCD4-0844-9FB7-26D9FAEDF13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 xmlns:a16="http://schemas.microsoft.com/office/drawing/2014/main" id="{D15D4AC8-AB64-BE4A-BC4A-303C62A960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 xmlns:a16="http://schemas.microsoft.com/office/drawing/2014/main" id="{01B686F3-87CF-DB41-AEE2-2593CD1A843C}"/>
              </a:ext>
            </a:extLst>
          </p:cNvPr>
          <p:cNvSpPr>
            <a:spLocks noGrp="1"/>
          </p:cNvSpPr>
          <p:nvPr>
            <p:ph type="dt" sz="half" idx="10"/>
          </p:nvPr>
        </p:nvSpPr>
        <p:spPr/>
        <p:txBody>
          <a:bodyPr/>
          <a:lstStyle/>
          <a:p>
            <a:fld id="{89E09F5D-8225-2946-A997-E924E61C0FBD}" type="datetimeFigureOut">
              <a:rPr lang="en-US" smtClean="0"/>
              <a:t>9/6/20</a:t>
            </a:fld>
            <a:endParaRPr lang="en-US"/>
          </a:p>
        </p:txBody>
      </p:sp>
      <p:sp>
        <p:nvSpPr>
          <p:cNvPr id="5" name="Footer Placeholder 4">
            <a:extLst>
              <a:ext uri="{FF2B5EF4-FFF2-40B4-BE49-F238E27FC236}">
                <a16:creationId xmlns="" xmlns:a16="http://schemas.microsoft.com/office/drawing/2014/main" id="{AA35FD95-DCE4-F94B-84D0-F0633210DE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E8FA5D37-42CC-3949-81C7-2CC191FF6865}"/>
              </a:ext>
            </a:extLst>
          </p:cNvPr>
          <p:cNvSpPr>
            <a:spLocks noGrp="1"/>
          </p:cNvSpPr>
          <p:nvPr>
            <p:ph type="sldNum" sz="quarter" idx="12"/>
          </p:nvPr>
        </p:nvSpPr>
        <p:spPr/>
        <p:txBody>
          <a:bodyPr/>
          <a:lstStyle/>
          <a:p>
            <a:fld id="{7C945543-9A5C-5642-9CCE-89DD511E3BC0}" type="slidenum">
              <a:rPr lang="en-US" smtClean="0"/>
              <a:t>‹#›</a:t>
            </a:fld>
            <a:endParaRPr lang="en-US"/>
          </a:p>
        </p:txBody>
      </p:sp>
    </p:spTree>
    <p:extLst>
      <p:ext uri="{BB962C8B-B14F-4D97-AF65-F5344CB8AC3E}">
        <p14:creationId xmlns:p14="http://schemas.microsoft.com/office/powerpoint/2010/main" val="17651538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6FEE3E2-9181-974B-BF67-BB6736D0C8A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 xmlns:a16="http://schemas.microsoft.com/office/drawing/2014/main" id="{67EB8D3C-FAC4-884E-B701-48EBCC1F0C5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7AB72309-346B-3B44-A04A-A79A53B34999}"/>
              </a:ext>
            </a:extLst>
          </p:cNvPr>
          <p:cNvSpPr>
            <a:spLocks noGrp="1"/>
          </p:cNvSpPr>
          <p:nvPr>
            <p:ph type="dt" sz="half" idx="10"/>
          </p:nvPr>
        </p:nvSpPr>
        <p:spPr/>
        <p:txBody>
          <a:bodyPr/>
          <a:lstStyle/>
          <a:p>
            <a:fld id="{89E09F5D-8225-2946-A997-E924E61C0FBD}" type="datetimeFigureOut">
              <a:rPr lang="en-US" smtClean="0"/>
              <a:t>9/6/20</a:t>
            </a:fld>
            <a:endParaRPr lang="en-US"/>
          </a:p>
        </p:txBody>
      </p:sp>
      <p:sp>
        <p:nvSpPr>
          <p:cNvPr id="5" name="Footer Placeholder 4">
            <a:extLst>
              <a:ext uri="{FF2B5EF4-FFF2-40B4-BE49-F238E27FC236}">
                <a16:creationId xmlns="" xmlns:a16="http://schemas.microsoft.com/office/drawing/2014/main" id="{4CB3CAD8-B7B8-0946-AEF6-5714A09F19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A3C3AF71-C4AA-4F4A-B4FE-AB655529D0CF}"/>
              </a:ext>
            </a:extLst>
          </p:cNvPr>
          <p:cNvSpPr>
            <a:spLocks noGrp="1"/>
          </p:cNvSpPr>
          <p:nvPr>
            <p:ph type="sldNum" sz="quarter" idx="12"/>
          </p:nvPr>
        </p:nvSpPr>
        <p:spPr/>
        <p:txBody>
          <a:bodyPr/>
          <a:lstStyle/>
          <a:p>
            <a:fld id="{7C945543-9A5C-5642-9CCE-89DD511E3BC0}" type="slidenum">
              <a:rPr lang="en-US" smtClean="0"/>
              <a:t>‹#›</a:t>
            </a:fld>
            <a:endParaRPr lang="en-US"/>
          </a:p>
        </p:txBody>
      </p:sp>
    </p:spTree>
    <p:extLst>
      <p:ext uri="{BB962C8B-B14F-4D97-AF65-F5344CB8AC3E}">
        <p14:creationId xmlns:p14="http://schemas.microsoft.com/office/powerpoint/2010/main" val="8326777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D308FD0-79AB-AA44-BECB-9353CE4A846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 xmlns:a16="http://schemas.microsoft.com/office/drawing/2014/main" id="{63735C32-3323-0543-A740-F0E3DC444EC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 xmlns:a16="http://schemas.microsoft.com/office/drawing/2014/main" id="{3F03C2B2-CD08-4249-9D13-940ECA9B0308}"/>
              </a:ext>
            </a:extLst>
          </p:cNvPr>
          <p:cNvSpPr>
            <a:spLocks noGrp="1"/>
          </p:cNvSpPr>
          <p:nvPr>
            <p:ph type="dt" sz="half" idx="10"/>
          </p:nvPr>
        </p:nvSpPr>
        <p:spPr/>
        <p:txBody>
          <a:bodyPr/>
          <a:lstStyle/>
          <a:p>
            <a:fld id="{89E09F5D-8225-2946-A997-E924E61C0FBD}" type="datetimeFigureOut">
              <a:rPr lang="en-US" smtClean="0"/>
              <a:t>9/6/20</a:t>
            </a:fld>
            <a:endParaRPr lang="en-US"/>
          </a:p>
        </p:txBody>
      </p:sp>
      <p:sp>
        <p:nvSpPr>
          <p:cNvPr id="5" name="Footer Placeholder 4">
            <a:extLst>
              <a:ext uri="{FF2B5EF4-FFF2-40B4-BE49-F238E27FC236}">
                <a16:creationId xmlns="" xmlns:a16="http://schemas.microsoft.com/office/drawing/2014/main" id="{45B7DB88-F75D-D14B-9C42-78693038CC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6EA066F4-F1F4-6842-91DD-24DAB4062E24}"/>
              </a:ext>
            </a:extLst>
          </p:cNvPr>
          <p:cNvSpPr>
            <a:spLocks noGrp="1"/>
          </p:cNvSpPr>
          <p:nvPr>
            <p:ph type="sldNum" sz="quarter" idx="12"/>
          </p:nvPr>
        </p:nvSpPr>
        <p:spPr/>
        <p:txBody>
          <a:bodyPr/>
          <a:lstStyle/>
          <a:p>
            <a:fld id="{7C945543-9A5C-5642-9CCE-89DD511E3BC0}" type="slidenum">
              <a:rPr lang="en-US" smtClean="0"/>
              <a:t>‹#›</a:t>
            </a:fld>
            <a:endParaRPr lang="en-US"/>
          </a:p>
        </p:txBody>
      </p:sp>
    </p:spTree>
    <p:extLst>
      <p:ext uri="{BB962C8B-B14F-4D97-AF65-F5344CB8AC3E}">
        <p14:creationId xmlns:p14="http://schemas.microsoft.com/office/powerpoint/2010/main" val="22861560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40805A2-B5C8-7C48-9C17-F820C7A5E1B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 xmlns:a16="http://schemas.microsoft.com/office/drawing/2014/main" id="{8179A0F4-058E-7345-8417-36E5976764CE}"/>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 xmlns:a16="http://schemas.microsoft.com/office/drawing/2014/main" id="{4FB696B2-5BF9-1842-B8BF-A0CDF8971FFB}"/>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 xmlns:a16="http://schemas.microsoft.com/office/drawing/2014/main" id="{866FA1F2-CA25-AD42-A728-0BF79ADFB316}"/>
              </a:ext>
            </a:extLst>
          </p:cNvPr>
          <p:cNvSpPr>
            <a:spLocks noGrp="1"/>
          </p:cNvSpPr>
          <p:nvPr>
            <p:ph type="dt" sz="half" idx="10"/>
          </p:nvPr>
        </p:nvSpPr>
        <p:spPr/>
        <p:txBody>
          <a:bodyPr/>
          <a:lstStyle/>
          <a:p>
            <a:fld id="{89E09F5D-8225-2946-A997-E924E61C0FBD}" type="datetimeFigureOut">
              <a:rPr lang="en-US" smtClean="0"/>
              <a:t>9/6/20</a:t>
            </a:fld>
            <a:endParaRPr lang="en-US"/>
          </a:p>
        </p:txBody>
      </p:sp>
      <p:sp>
        <p:nvSpPr>
          <p:cNvPr id="6" name="Footer Placeholder 5">
            <a:extLst>
              <a:ext uri="{FF2B5EF4-FFF2-40B4-BE49-F238E27FC236}">
                <a16:creationId xmlns="" xmlns:a16="http://schemas.microsoft.com/office/drawing/2014/main" id="{9E19ED8C-CD25-B94C-8A01-C636928CD87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E659BD53-6C8C-264A-8319-1C3A17DECC9D}"/>
              </a:ext>
            </a:extLst>
          </p:cNvPr>
          <p:cNvSpPr>
            <a:spLocks noGrp="1"/>
          </p:cNvSpPr>
          <p:nvPr>
            <p:ph type="sldNum" sz="quarter" idx="12"/>
          </p:nvPr>
        </p:nvSpPr>
        <p:spPr/>
        <p:txBody>
          <a:bodyPr/>
          <a:lstStyle/>
          <a:p>
            <a:fld id="{7C945543-9A5C-5642-9CCE-89DD511E3BC0}" type="slidenum">
              <a:rPr lang="en-US" smtClean="0"/>
              <a:t>‹#›</a:t>
            </a:fld>
            <a:endParaRPr lang="en-US"/>
          </a:p>
        </p:txBody>
      </p:sp>
    </p:spTree>
    <p:extLst>
      <p:ext uri="{BB962C8B-B14F-4D97-AF65-F5344CB8AC3E}">
        <p14:creationId xmlns:p14="http://schemas.microsoft.com/office/powerpoint/2010/main" val="9341743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E1872EC-97F2-2145-A961-5258205A94C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 xmlns:a16="http://schemas.microsoft.com/office/drawing/2014/main" id="{0C1F9CDF-17FE-6044-804A-F99490D8F82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 xmlns:a16="http://schemas.microsoft.com/office/drawing/2014/main" id="{9AEC71E1-D5A4-854D-B01D-5F42C68804A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 xmlns:a16="http://schemas.microsoft.com/office/drawing/2014/main" id="{12DD6EBC-55AC-5543-A384-612CC79B4E6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 xmlns:a16="http://schemas.microsoft.com/office/drawing/2014/main" id="{A777FDC2-A0E1-6B4F-AD1D-627316DEABD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 xmlns:a16="http://schemas.microsoft.com/office/drawing/2014/main" id="{A8F4C6BD-0C5F-6748-912A-D9E9B5331FCB}"/>
              </a:ext>
            </a:extLst>
          </p:cNvPr>
          <p:cNvSpPr>
            <a:spLocks noGrp="1"/>
          </p:cNvSpPr>
          <p:nvPr>
            <p:ph type="dt" sz="half" idx="10"/>
          </p:nvPr>
        </p:nvSpPr>
        <p:spPr/>
        <p:txBody>
          <a:bodyPr/>
          <a:lstStyle/>
          <a:p>
            <a:fld id="{89E09F5D-8225-2946-A997-E924E61C0FBD}" type="datetimeFigureOut">
              <a:rPr lang="en-US" smtClean="0"/>
              <a:t>9/6/20</a:t>
            </a:fld>
            <a:endParaRPr lang="en-US"/>
          </a:p>
        </p:txBody>
      </p:sp>
      <p:sp>
        <p:nvSpPr>
          <p:cNvPr id="8" name="Footer Placeholder 7">
            <a:extLst>
              <a:ext uri="{FF2B5EF4-FFF2-40B4-BE49-F238E27FC236}">
                <a16:creationId xmlns="" xmlns:a16="http://schemas.microsoft.com/office/drawing/2014/main" id="{AB307E0B-3402-C546-8316-CB5C6454229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 xmlns:a16="http://schemas.microsoft.com/office/drawing/2014/main" id="{5DCB4DD9-B056-4149-862C-A4BB3AC3F607}"/>
              </a:ext>
            </a:extLst>
          </p:cNvPr>
          <p:cNvSpPr>
            <a:spLocks noGrp="1"/>
          </p:cNvSpPr>
          <p:nvPr>
            <p:ph type="sldNum" sz="quarter" idx="12"/>
          </p:nvPr>
        </p:nvSpPr>
        <p:spPr/>
        <p:txBody>
          <a:bodyPr/>
          <a:lstStyle/>
          <a:p>
            <a:fld id="{7C945543-9A5C-5642-9CCE-89DD511E3BC0}" type="slidenum">
              <a:rPr lang="en-US" smtClean="0"/>
              <a:t>‹#›</a:t>
            </a:fld>
            <a:endParaRPr lang="en-US"/>
          </a:p>
        </p:txBody>
      </p:sp>
    </p:spTree>
    <p:extLst>
      <p:ext uri="{BB962C8B-B14F-4D97-AF65-F5344CB8AC3E}">
        <p14:creationId xmlns:p14="http://schemas.microsoft.com/office/powerpoint/2010/main" val="29480516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F4F5AC6-721E-DD46-8B42-C42ACF3722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 xmlns:a16="http://schemas.microsoft.com/office/drawing/2014/main" id="{7807AC1B-C890-AD4F-B628-E76DDBE20942}"/>
              </a:ext>
            </a:extLst>
          </p:cNvPr>
          <p:cNvSpPr>
            <a:spLocks noGrp="1"/>
          </p:cNvSpPr>
          <p:nvPr>
            <p:ph type="dt" sz="half" idx="10"/>
          </p:nvPr>
        </p:nvSpPr>
        <p:spPr/>
        <p:txBody>
          <a:bodyPr/>
          <a:lstStyle/>
          <a:p>
            <a:fld id="{89E09F5D-8225-2946-A997-E924E61C0FBD}" type="datetimeFigureOut">
              <a:rPr lang="en-US" smtClean="0"/>
              <a:t>9/6/20</a:t>
            </a:fld>
            <a:endParaRPr lang="en-US"/>
          </a:p>
        </p:txBody>
      </p:sp>
      <p:sp>
        <p:nvSpPr>
          <p:cNvPr id="4" name="Footer Placeholder 3">
            <a:extLst>
              <a:ext uri="{FF2B5EF4-FFF2-40B4-BE49-F238E27FC236}">
                <a16:creationId xmlns="" xmlns:a16="http://schemas.microsoft.com/office/drawing/2014/main" id="{B26F1F2C-219F-C647-A973-487E1E0B681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 xmlns:a16="http://schemas.microsoft.com/office/drawing/2014/main" id="{638061B1-5C16-3C40-B427-80AF4D6E6C1A}"/>
              </a:ext>
            </a:extLst>
          </p:cNvPr>
          <p:cNvSpPr>
            <a:spLocks noGrp="1"/>
          </p:cNvSpPr>
          <p:nvPr>
            <p:ph type="sldNum" sz="quarter" idx="12"/>
          </p:nvPr>
        </p:nvSpPr>
        <p:spPr/>
        <p:txBody>
          <a:bodyPr/>
          <a:lstStyle/>
          <a:p>
            <a:fld id="{7C945543-9A5C-5642-9CCE-89DD511E3BC0}" type="slidenum">
              <a:rPr lang="en-US" smtClean="0"/>
              <a:t>‹#›</a:t>
            </a:fld>
            <a:endParaRPr lang="en-US"/>
          </a:p>
        </p:txBody>
      </p:sp>
    </p:spTree>
    <p:extLst>
      <p:ext uri="{BB962C8B-B14F-4D97-AF65-F5344CB8AC3E}">
        <p14:creationId xmlns:p14="http://schemas.microsoft.com/office/powerpoint/2010/main" val="36349848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A2C184FA-AA5F-5240-9FD3-9FD946F7AA3C}"/>
              </a:ext>
            </a:extLst>
          </p:cNvPr>
          <p:cNvSpPr>
            <a:spLocks noGrp="1"/>
          </p:cNvSpPr>
          <p:nvPr>
            <p:ph type="dt" sz="half" idx="10"/>
          </p:nvPr>
        </p:nvSpPr>
        <p:spPr/>
        <p:txBody>
          <a:bodyPr/>
          <a:lstStyle/>
          <a:p>
            <a:fld id="{89E09F5D-8225-2946-A997-E924E61C0FBD}" type="datetimeFigureOut">
              <a:rPr lang="en-US" smtClean="0"/>
              <a:t>9/6/20</a:t>
            </a:fld>
            <a:endParaRPr lang="en-US"/>
          </a:p>
        </p:txBody>
      </p:sp>
      <p:sp>
        <p:nvSpPr>
          <p:cNvPr id="3" name="Footer Placeholder 2">
            <a:extLst>
              <a:ext uri="{FF2B5EF4-FFF2-40B4-BE49-F238E27FC236}">
                <a16:creationId xmlns="" xmlns:a16="http://schemas.microsoft.com/office/drawing/2014/main" id="{8F4DB3D4-C584-794D-BAC8-FE87A2FCA57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 xmlns:a16="http://schemas.microsoft.com/office/drawing/2014/main" id="{8AA1A06E-8700-4A4B-8463-2E68EF3B9C89}"/>
              </a:ext>
            </a:extLst>
          </p:cNvPr>
          <p:cNvSpPr>
            <a:spLocks noGrp="1"/>
          </p:cNvSpPr>
          <p:nvPr>
            <p:ph type="sldNum" sz="quarter" idx="12"/>
          </p:nvPr>
        </p:nvSpPr>
        <p:spPr/>
        <p:txBody>
          <a:bodyPr/>
          <a:lstStyle/>
          <a:p>
            <a:fld id="{7C945543-9A5C-5642-9CCE-89DD511E3BC0}" type="slidenum">
              <a:rPr lang="en-US" smtClean="0"/>
              <a:t>‹#›</a:t>
            </a:fld>
            <a:endParaRPr lang="en-US"/>
          </a:p>
        </p:txBody>
      </p:sp>
    </p:spTree>
    <p:extLst>
      <p:ext uri="{BB962C8B-B14F-4D97-AF65-F5344CB8AC3E}">
        <p14:creationId xmlns:p14="http://schemas.microsoft.com/office/powerpoint/2010/main" val="26613444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1FF3570-03E0-D74C-99D4-0A18C3ECDC2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 xmlns:a16="http://schemas.microsoft.com/office/drawing/2014/main" id="{6BD89432-F0E0-374B-A940-8C4CA4B9326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 xmlns:a16="http://schemas.microsoft.com/office/drawing/2014/main" id="{A72A96D0-34BA-0141-A76D-06314D9F85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 xmlns:a16="http://schemas.microsoft.com/office/drawing/2014/main" id="{43C6E247-3E50-D643-B74C-21792427AD1E}"/>
              </a:ext>
            </a:extLst>
          </p:cNvPr>
          <p:cNvSpPr>
            <a:spLocks noGrp="1"/>
          </p:cNvSpPr>
          <p:nvPr>
            <p:ph type="dt" sz="half" idx="10"/>
          </p:nvPr>
        </p:nvSpPr>
        <p:spPr/>
        <p:txBody>
          <a:bodyPr/>
          <a:lstStyle/>
          <a:p>
            <a:fld id="{89E09F5D-8225-2946-A997-E924E61C0FBD}" type="datetimeFigureOut">
              <a:rPr lang="en-US" smtClean="0"/>
              <a:t>9/6/20</a:t>
            </a:fld>
            <a:endParaRPr lang="en-US"/>
          </a:p>
        </p:txBody>
      </p:sp>
      <p:sp>
        <p:nvSpPr>
          <p:cNvPr id="6" name="Footer Placeholder 5">
            <a:extLst>
              <a:ext uri="{FF2B5EF4-FFF2-40B4-BE49-F238E27FC236}">
                <a16:creationId xmlns="" xmlns:a16="http://schemas.microsoft.com/office/drawing/2014/main" id="{5FB6EB36-2202-9D4F-A6B6-B3628E76FF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3CE1CAD7-DFE1-D345-A4D0-B8827E3B7830}"/>
              </a:ext>
            </a:extLst>
          </p:cNvPr>
          <p:cNvSpPr>
            <a:spLocks noGrp="1"/>
          </p:cNvSpPr>
          <p:nvPr>
            <p:ph type="sldNum" sz="quarter" idx="12"/>
          </p:nvPr>
        </p:nvSpPr>
        <p:spPr/>
        <p:txBody>
          <a:bodyPr/>
          <a:lstStyle/>
          <a:p>
            <a:fld id="{7C945543-9A5C-5642-9CCE-89DD511E3BC0}" type="slidenum">
              <a:rPr lang="en-US" smtClean="0"/>
              <a:t>‹#›</a:t>
            </a:fld>
            <a:endParaRPr lang="en-US"/>
          </a:p>
        </p:txBody>
      </p:sp>
    </p:spTree>
    <p:extLst>
      <p:ext uri="{BB962C8B-B14F-4D97-AF65-F5344CB8AC3E}">
        <p14:creationId xmlns:p14="http://schemas.microsoft.com/office/powerpoint/2010/main" val="31852162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F633B59-C143-4745-8199-01AC36DDC4D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 xmlns:a16="http://schemas.microsoft.com/office/drawing/2014/main" id="{C60BB0B0-9ED7-7F44-8193-058DFB5F72F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 xmlns:a16="http://schemas.microsoft.com/office/drawing/2014/main" id="{BF08BF0C-30C8-344E-975C-FADC5325B9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 xmlns:a16="http://schemas.microsoft.com/office/drawing/2014/main" id="{899BD504-C3F8-6E42-956F-7F91137C5920}"/>
              </a:ext>
            </a:extLst>
          </p:cNvPr>
          <p:cNvSpPr>
            <a:spLocks noGrp="1"/>
          </p:cNvSpPr>
          <p:nvPr>
            <p:ph type="dt" sz="half" idx="10"/>
          </p:nvPr>
        </p:nvSpPr>
        <p:spPr/>
        <p:txBody>
          <a:bodyPr/>
          <a:lstStyle/>
          <a:p>
            <a:fld id="{89E09F5D-8225-2946-A997-E924E61C0FBD}" type="datetimeFigureOut">
              <a:rPr lang="en-US" smtClean="0"/>
              <a:t>9/6/20</a:t>
            </a:fld>
            <a:endParaRPr lang="en-US"/>
          </a:p>
        </p:txBody>
      </p:sp>
      <p:sp>
        <p:nvSpPr>
          <p:cNvPr id="6" name="Footer Placeholder 5">
            <a:extLst>
              <a:ext uri="{FF2B5EF4-FFF2-40B4-BE49-F238E27FC236}">
                <a16:creationId xmlns="" xmlns:a16="http://schemas.microsoft.com/office/drawing/2014/main" id="{4DED3753-8088-2447-A86E-36FDD91022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0C15C390-4361-8042-B135-108577453940}"/>
              </a:ext>
            </a:extLst>
          </p:cNvPr>
          <p:cNvSpPr>
            <a:spLocks noGrp="1"/>
          </p:cNvSpPr>
          <p:nvPr>
            <p:ph type="sldNum" sz="quarter" idx="12"/>
          </p:nvPr>
        </p:nvSpPr>
        <p:spPr/>
        <p:txBody>
          <a:bodyPr/>
          <a:lstStyle/>
          <a:p>
            <a:fld id="{7C945543-9A5C-5642-9CCE-89DD511E3BC0}" type="slidenum">
              <a:rPr lang="en-US" smtClean="0"/>
              <a:t>‹#›</a:t>
            </a:fld>
            <a:endParaRPr lang="en-US"/>
          </a:p>
        </p:txBody>
      </p:sp>
    </p:spTree>
    <p:extLst>
      <p:ext uri="{BB962C8B-B14F-4D97-AF65-F5344CB8AC3E}">
        <p14:creationId xmlns:p14="http://schemas.microsoft.com/office/powerpoint/2010/main" val="37382095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EEF216F-D375-2444-A2EF-20E8F8BE64C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 xmlns:a16="http://schemas.microsoft.com/office/drawing/2014/main" id="{056E160A-6F01-D049-855F-9A985B891B33}"/>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1125B6FE-A59B-C942-A032-458D3FD60D5F}"/>
              </a:ext>
            </a:extLst>
          </p:cNvPr>
          <p:cNvSpPr>
            <a:spLocks noGrp="1"/>
          </p:cNvSpPr>
          <p:nvPr>
            <p:ph type="dt" sz="half" idx="10"/>
          </p:nvPr>
        </p:nvSpPr>
        <p:spPr/>
        <p:txBody>
          <a:bodyPr/>
          <a:lstStyle/>
          <a:p>
            <a:fld id="{89E09F5D-8225-2946-A997-E924E61C0FBD}" type="datetimeFigureOut">
              <a:rPr lang="en-US" smtClean="0"/>
              <a:t>9/6/20</a:t>
            </a:fld>
            <a:endParaRPr lang="en-US"/>
          </a:p>
        </p:txBody>
      </p:sp>
      <p:sp>
        <p:nvSpPr>
          <p:cNvPr id="5" name="Footer Placeholder 4">
            <a:extLst>
              <a:ext uri="{FF2B5EF4-FFF2-40B4-BE49-F238E27FC236}">
                <a16:creationId xmlns="" xmlns:a16="http://schemas.microsoft.com/office/drawing/2014/main" id="{BEDCF329-5B1A-E84A-AC57-3077261851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E21CDAA1-A080-B14D-8C3E-E5E29C2D690F}"/>
              </a:ext>
            </a:extLst>
          </p:cNvPr>
          <p:cNvSpPr>
            <a:spLocks noGrp="1"/>
          </p:cNvSpPr>
          <p:nvPr>
            <p:ph type="sldNum" sz="quarter" idx="12"/>
          </p:nvPr>
        </p:nvSpPr>
        <p:spPr/>
        <p:txBody>
          <a:bodyPr/>
          <a:lstStyle/>
          <a:p>
            <a:fld id="{7C945543-9A5C-5642-9CCE-89DD511E3BC0}" type="slidenum">
              <a:rPr lang="en-US" smtClean="0"/>
              <a:t>‹#›</a:t>
            </a:fld>
            <a:endParaRPr lang="en-US"/>
          </a:p>
        </p:txBody>
      </p:sp>
    </p:spTree>
    <p:extLst>
      <p:ext uri="{BB962C8B-B14F-4D97-AF65-F5344CB8AC3E}">
        <p14:creationId xmlns:p14="http://schemas.microsoft.com/office/powerpoint/2010/main" val="33717958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 xmlns:a16="http://schemas.microsoft.com/office/drawing/2014/main" id="{D055B341-995D-EF44-8766-3F1A586F2A5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 xmlns:a16="http://schemas.microsoft.com/office/drawing/2014/main" id="{82BF86DD-3CEF-F147-B1D1-3DC405163232}"/>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34E77A02-1921-3B48-91AD-86A9BE8173CC}"/>
              </a:ext>
            </a:extLst>
          </p:cNvPr>
          <p:cNvSpPr>
            <a:spLocks noGrp="1"/>
          </p:cNvSpPr>
          <p:nvPr>
            <p:ph type="dt" sz="half" idx="10"/>
          </p:nvPr>
        </p:nvSpPr>
        <p:spPr/>
        <p:txBody>
          <a:bodyPr/>
          <a:lstStyle/>
          <a:p>
            <a:fld id="{89E09F5D-8225-2946-A997-E924E61C0FBD}" type="datetimeFigureOut">
              <a:rPr lang="en-US" smtClean="0"/>
              <a:t>9/6/20</a:t>
            </a:fld>
            <a:endParaRPr lang="en-US"/>
          </a:p>
        </p:txBody>
      </p:sp>
      <p:sp>
        <p:nvSpPr>
          <p:cNvPr id="5" name="Footer Placeholder 4">
            <a:extLst>
              <a:ext uri="{FF2B5EF4-FFF2-40B4-BE49-F238E27FC236}">
                <a16:creationId xmlns="" xmlns:a16="http://schemas.microsoft.com/office/drawing/2014/main" id="{C59A465B-7939-804D-A00B-B51FC5D4B40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7D804658-F544-444B-B887-EF5762482044}"/>
              </a:ext>
            </a:extLst>
          </p:cNvPr>
          <p:cNvSpPr>
            <a:spLocks noGrp="1"/>
          </p:cNvSpPr>
          <p:nvPr>
            <p:ph type="sldNum" sz="quarter" idx="12"/>
          </p:nvPr>
        </p:nvSpPr>
        <p:spPr/>
        <p:txBody>
          <a:bodyPr/>
          <a:lstStyle/>
          <a:p>
            <a:fld id="{7C945543-9A5C-5642-9CCE-89DD511E3BC0}" type="slidenum">
              <a:rPr lang="en-US" smtClean="0"/>
              <a:t>‹#›</a:t>
            </a:fld>
            <a:endParaRPr lang="en-US"/>
          </a:p>
        </p:txBody>
      </p:sp>
    </p:spTree>
    <p:extLst>
      <p:ext uri="{BB962C8B-B14F-4D97-AF65-F5344CB8AC3E}">
        <p14:creationId xmlns:p14="http://schemas.microsoft.com/office/powerpoint/2010/main" val="1971272665"/>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F2A07230-7B03-604B-9196-252BD34D30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 xmlns:a16="http://schemas.microsoft.com/office/drawing/2014/main" id="{3F1A3670-7924-304B-8C12-F1D7248BE4B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33049862-7C62-224B-AE40-8DAD91675F5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E09F5D-8225-2946-A997-E924E61C0FBD}" type="datetimeFigureOut">
              <a:rPr lang="en-US" smtClean="0"/>
              <a:t>9/6/20</a:t>
            </a:fld>
            <a:endParaRPr lang="en-US"/>
          </a:p>
        </p:txBody>
      </p:sp>
      <p:sp>
        <p:nvSpPr>
          <p:cNvPr id="5" name="Footer Placeholder 4">
            <a:extLst>
              <a:ext uri="{FF2B5EF4-FFF2-40B4-BE49-F238E27FC236}">
                <a16:creationId xmlns="" xmlns:a16="http://schemas.microsoft.com/office/drawing/2014/main" id="{4610D87C-B916-1E47-B51B-FA82AAFC18F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 xmlns:a16="http://schemas.microsoft.com/office/drawing/2014/main" id="{9912CCEC-1B0C-5440-92C1-16EBA73CEE1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C945543-9A5C-5642-9CCE-89DD511E3BC0}" type="slidenum">
              <a:rPr lang="en-US" smtClean="0"/>
              <a:t>‹#›</a:t>
            </a:fld>
            <a:endParaRPr lang="en-US"/>
          </a:p>
        </p:txBody>
      </p:sp>
    </p:spTree>
    <p:extLst>
      <p:ext uri="{BB962C8B-B14F-4D97-AF65-F5344CB8AC3E}">
        <p14:creationId xmlns:p14="http://schemas.microsoft.com/office/powerpoint/2010/main" val="42028024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5.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7.png"/><Relationship Id="rId3" Type="http://schemas.openxmlformats.org/officeDocument/2006/relationships/hyperlink" Target="https://ec.europa.eu/jrc/en/publication/eur-scientific-and-technical-research-reports/entrecomp-action-get-inspired-make-it-happen-user-guide-european-entrepreneurship-compete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 xmlns:a16="http://schemas.microsoft.com/office/drawing/2014/main" id="{DB267C1F-6536-FF4F-B257-648771CC1902}"/>
              </a:ext>
            </a:extLst>
          </p:cNvPr>
          <p:cNvPicPr>
            <a:picLocks noChangeAspect="1"/>
          </p:cNvPicPr>
          <p:nvPr/>
        </p:nvPicPr>
        <p:blipFill>
          <a:blip r:embed="rId2"/>
          <a:stretch>
            <a:fillRect/>
          </a:stretch>
        </p:blipFill>
        <p:spPr>
          <a:xfrm>
            <a:off x="6268278" y="980449"/>
            <a:ext cx="5657485" cy="5245790"/>
          </a:xfrm>
          <a:prstGeom prst="rect">
            <a:avLst/>
          </a:prstGeom>
        </p:spPr>
      </p:pic>
      <p:sp>
        <p:nvSpPr>
          <p:cNvPr id="4" name="TextBox 3">
            <a:extLst>
              <a:ext uri="{FF2B5EF4-FFF2-40B4-BE49-F238E27FC236}">
                <a16:creationId xmlns="" xmlns:a16="http://schemas.microsoft.com/office/drawing/2014/main" id="{E6B258FF-3DDC-9249-B591-E95554024C9A}"/>
              </a:ext>
            </a:extLst>
          </p:cNvPr>
          <p:cNvSpPr txBox="1"/>
          <p:nvPr/>
        </p:nvSpPr>
        <p:spPr>
          <a:xfrm>
            <a:off x="604684" y="1622323"/>
            <a:ext cx="5486400" cy="4093428"/>
          </a:xfrm>
          <a:prstGeom prst="rect">
            <a:avLst/>
          </a:prstGeom>
          <a:solidFill>
            <a:schemeClr val="bg1">
              <a:lumMod val="85000"/>
            </a:schemeClr>
          </a:solidFill>
        </p:spPr>
        <p:txBody>
          <a:bodyPr wrap="square" rtlCol="0">
            <a:spAutoFit/>
          </a:bodyPr>
          <a:lstStyle/>
          <a:p>
            <a:r>
              <a:rPr lang="en-US" sz="2000" dirty="0"/>
              <a:t>Am I a follower or do I want to be a leader?</a:t>
            </a:r>
            <a:br>
              <a:rPr lang="en-US" sz="2000" dirty="0"/>
            </a:br>
            <a:r>
              <a:rPr lang="en-US" sz="2000" dirty="0"/>
              <a:t/>
            </a:r>
            <a:br>
              <a:rPr lang="en-US" sz="2000" dirty="0"/>
            </a:br>
            <a:r>
              <a:rPr lang="en-US" sz="2000" dirty="0"/>
              <a:t>Does my future lie in a big business where my job may be more secure?</a:t>
            </a:r>
          </a:p>
          <a:p>
            <a:endParaRPr lang="en-US" sz="2000" dirty="0"/>
          </a:p>
          <a:p>
            <a:r>
              <a:rPr lang="en-US" sz="2000" dirty="0"/>
              <a:t>Or does it lie in a small business where I can make my mark?</a:t>
            </a:r>
            <a:br>
              <a:rPr lang="en-US" sz="2000" dirty="0"/>
            </a:br>
            <a:r>
              <a:rPr lang="en-US" sz="2000" dirty="0"/>
              <a:t/>
            </a:r>
            <a:br>
              <a:rPr lang="en-US" sz="2000" dirty="0"/>
            </a:br>
            <a:r>
              <a:rPr lang="en-US" sz="2000" dirty="0"/>
              <a:t>Now, or sometime in the future, do I want to be my own boss and one day, maybe, employ other people too?</a:t>
            </a:r>
          </a:p>
          <a:p>
            <a:endParaRPr lang="en-US" sz="2000" dirty="0"/>
          </a:p>
          <a:p>
            <a:r>
              <a:rPr lang="en-US" sz="2000" dirty="0"/>
              <a:t>Will I have to freelance, maybe part time?</a:t>
            </a:r>
          </a:p>
        </p:txBody>
      </p:sp>
      <p:sp>
        <p:nvSpPr>
          <p:cNvPr id="5" name="TextBox 4">
            <a:extLst>
              <a:ext uri="{FF2B5EF4-FFF2-40B4-BE49-F238E27FC236}">
                <a16:creationId xmlns="" xmlns:a16="http://schemas.microsoft.com/office/drawing/2014/main" id="{5646186F-BFBF-4D44-9EAC-EE04E6676F81}"/>
              </a:ext>
            </a:extLst>
          </p:cNvPr>
          <p:cNvSpPr txBox="1"/>
          <p:nvPr/>
        </p:nvSpPr>
        <p:spPr>
          <a:xfrm>
            <a:off x="604684" y="604684"/>
            <a:ext cx="6975987" cy="830997"/>
          </a:xfrm>
          <a:prstGeom prst="rect">
            <a:avLst/>
          </a:prstGeom>
          <a:noFill/>
        </p:spPr>
        <p:txBody>
          <a:bodyPr wrap="square" rtlCol="0">
            <a:spAutoFit/>
          </a:bodyPr>
          <a:lstStyle/>
          <a:p>
            <a:r>
              <a:rPr lang="en-US" sz="2400" b="1" dirty="0"/>
              <a:t>Decisions, decisions… important questions </a:t>
            </a:r>
            <a:br>
              <a:rPr lang="en-US" sz="2400" b="1" dirty="0"/>
            </a:br>
            <a:r>
              <a:rPr lang="en-US" sz="2400" b="1" dirty="0"/>
              <a:t>to ask yourself</a:t>
            </a:r>
          </a:p>
        </p:txBody>
      </p:sp>
      <p:sp>
        <p:nvSpPr>
          <p:cNvPr id="6" name="TextBox 5">
            <a:extLst>
              <a:ext uri="{FF2B5EF4-FFF2-40B4-BE49-F238E27FC236}">
                <a16:creationId xmlns="" xmlns:a16="http://schemas.microsoft.com/office/drawing/2014/main" id="{67D29544-5C4D-CD44-825A-BD6030C1A190}"/>
              </a:ext>
            </a:extLst>
          </p:cNvPr>
          <p:cNvSpPr txBox="1"/>
          <p:nvPr/>
        </p:nvSpPr>
        <p:spPr>
          <a:xfrm>
            <a:off x="8786854" y="745160"/>
            <a:ext cx="2967824" cy="2031325"/>
          </a:xfrm>
          <a:prstGeom prst="rect">
            <a:avLst/>
          </a:prstGeom>
          <a:solidFill>
            <a:schemeClr val="accent1">
              <a:lumMod val="20000"/>
              <a:lumOff val="80000"/>
            </a:schemeClr>
          </a:solidFill>
        </p:spPr>
        <p:txBody>
          <a:bodyPr wrap="square" rtlCol="0">
            <a:spAutoFit/>
          </a:bodyPr>
          <a:lstStyle/>
          <a:p>
            <a:r>
              <a:rPr lang="en-US" dirty="0"/>
              <a:t>Leadership is about making others better as a result of your presence and making sure that the impact lasts in your absence. </a:t>
            </a:r>
            <a:br>
              <a:rPr lang="en-US" dirty="0"/>
            </a:br>
            <a:r>
              <a:rPr lang="en-US" dirty="0"/>
              <a:t/>
            </a:r>
            <a:br>
              <a:rPr lang="en-US" dirty="0"/>
            </a:br>
            <a:r>
              <a:rPr lang="en-US" i="1" dirty="0"/>
              <a:t>Harvard Business School</a:t>
            </a:r>
          </a:p>
        </p:txBody>
      </p:sp>
    </p:spTree>
    <p:extLst>
      <p:ext uri="{BB962C8B-B14F-4D97-AF65-F5344CB8AC3E}">
        <p14:creationId xmlns:p14="http://schemas.microsoft.com/office/powerpoint/2010/main" val="28902549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5931478" y="669491"/>
            <a:ext cx="2337513" cy="1292713"/>
          </a:xfrm>
          <a:prstGeom prst="roundRect">
            <a:avLst/>
          </a:prstGeom>
          <a:solidFill>
            <a:schemeClr val="accent1">
              <a:lumMod val="20000"/>
              <a:lumOff val="80000"/>
            </a:schemeClr>
          </a:solidFill>
          <a:ln w="28575" cmpd="sng">
            <a:solidFill>
              <a:schemeClr val="tx1"/>
            </a:solidFill>
          </a:ln>
        </p:spPr>
        <p:style>
          <a:lnRef idx="3">
            <a:schemeClr val="lt1"/>
          </a:lnRef>
          <a:fillRef idx="1">
            <a:schemeClr val="dk1"/>
          </a:fillRef>
          <a:effectRef idx="1">
            <a:schemeClr val="dk1"/>
          </a:effectRef>
          <a:fontRef idx="minor">
            <a:schemeClr val="lt1"/>
          </a:fontRef>
        </p:style>
        <p:txBody>
          <a:bodyPr rtlCol="0" anchor="ctr"/>
          <a:lstStyle/>
          <a:p>
            <a:pPr algn="ctr"/>
            <a:endParaRPr lang="en-US"/>
          </a:p>
        </p:txBody>
      </p:sp>
      <p:sp>
        <p:nvSpPr>
          <p:cNvPr id="5" name="TextBox 4"/>
          <p:cNvSpPr txBox="1"/>
          <p:nvPr/>
        </p:nvSpPr>
        <p:spPr>
          <a:xfrm>
            <a:off x="5769338" y="831609"/>
            <a:ext cx="2688815" cy="769441"/>
          </a:xfrm>
          <a:prstGeom prst="rect">
            <a:avLst/>
          </a:prstGeom>
          <a:noFill/>
        </p:spPr>
        <p:txBody>
          <a:bodyPr wrap="square" rtlCol="0">
            <a:spAutoFit/>
          </a:bodyPr>
          <a:lstStyle/>
          <a:p>
            <a:pPr algn="ctr"/>
            <a:r>
              <a:rPr lang="en-US" sz="2200" dirty="0"/>
              <a:t>Entrepreneurial Education</a:t>
            </a:r>
          </a:p>
        </p:txBody>
      </p:sp>
      <p:sp>
        <p:nvSpPr>
          <p:cNvPr id="6" name="Rounded Rectangle 5"/>
          <p:cNvSpPr/>
          <p:nvPr/>
        </p:nvSpPr>
        <p:spPr>
          <a:xfrm>
            <a:off x="4482352" y="2710849"/>
            <a:ext cx="2330760" cy="1288978"/>
          </a:xfrm>
          <a:prstGeom prst="roundRect">
            <a:avLst/>
          </a:prstGeom>
          <a:solidFill>
            <a:schemeClr val="accent1">
              <a:lumMod val="20000"/>
              <a:lumOff val="80000"/>
            </a:schemeClr>
          </a:solidFill>
          <a:ln w="28575" cmpd="sng">
            <a:solidFill>
              <a:schemeClr val="tx1"/>
            </a:solidFill>
          </a:ln>
        </p:spPr>
        <p:style>
          <a:lnRef idx="3">
            <a:schemeClr val="lt1"/>
          </a:lnRef>
          <a:fillRef idx="1">
            <a:schemeClr val="dk1"/>
          </a:fillRef>
          <a:effectRef idx="1">
            <a:schemeClr val="dk1"/>
          </a:effectRef>
          <a:fontRef idx="minor">
            <a:schemeClr val="lt1"/>
          </a:fontRef>
        </p:style>
        <p:txBody>
          <a:bodyPr rtlCol="0" anchor="ctr"/>
          <a:lstStyle/>
          <a:p>
            <a:pPr algn="ctr"/>
            <a:endParaRPr lang="en-US"/>
          </a:p>
        </p:txBody>
      </p:sp>
      <p:sp>
        <p:nvSpPr>
          <p:cNvPr id="7" name="TextBox 6"/>
          <p:cNvSpPr txBox="1"/>
          <p:nvPr/>
        </p:nvSpPr>
        <p:spPr>
          <a:xfrm>
            <a:off x="4269550" y="2915717"/>
            <a:ext cx="2688815" cy="769441"/>
          </a:xfrm>
          <a:prstGeom prst="rect">
            <a:avLst/>
          </a:prstGeom>
          <a:noFill/>
        </p:spPr>
        <p:txBody>
          <a:bodyPr wrap="square" rtlCol="0">
            <a:spAutoFit/>
          </a:bodyPr>
          <a:lstStyle/>
          <a:p>
            <a:pPr algn="ctr"/>
            <a:r>
              <a:rPr lang="en-US" sz="2200" dirty="0"/>
              <a:t>Enterprise </a:t>
            </a:r>
            <a:br>
              <a:rPr lang="en-US" sz="2200" dirty="0"/>
            </a:br>
            <a:r>
              <a:rPr lang="en-US" sz="2200" dirty="0"/>
              <a:t>Education</a:t>
            </a:r>
          </a:p>
        </p:txBody>
      </p:sp>
      <p:sp>
        <p:nvSpPr>
          <p:cNvPr id="12" name="Left Brace 11"/>
          <p:cNvSpPr/>
          <p:nvPr/>
        </p:nvSpPr>
        <p:spPr>
          <a:xfrm rot="5400000">
            <a:off x="6748975" y="847450"/>
            <a:ext cx="729538" cy="2959047"/>
          </a:xfrm>
          <a:prstGeom prst="leftBrace">
            <a:avLst/>
          </a:prstGeom>
          <a:ln>
            <a:solidFill>
              <a:schemeClr val="tx1"/>
            </a:solidFill>
          </a:ln>
        </p:spPr>
        <p:style>
          <a:lnRef idx="2">
            <a:schemeClr val="accent1"/>
          </a:lnRef>
          <a:fillRef idx="0">
            <a:schemeClr val="accent1"/>
          </a:fillRef>
          <a:effectRef idx="1">
            <a:schemeClr val="accent1"/>
          </a:effectRef>
          <a:fontRef idx="minor">
            <a:schemeClr val="tx1"/>
          </a:fontRef>
        </p:style>
        <p:txBody>
          <a:bodyPr/>
          <a:lstStyle/>
          <a:p>
            <a:endParaRPr lang="en-US"/>
          </a:p>
        </p:txBody>
      </p:sp>
      <p:sp>
        <p:nvSpPr>
          <p:cNvPr id="16" name="Rounded Rectangle 15"/>
          <p:cNvSpPr/>
          <p:nvPr/>
        </p:nvSpPr>
        <p:spPr>
          <a:xfrm>
            <a:off x="8964850" y="4828436"/>
            <a:ext cx="2337508" cy="1292710"/>
          </a:xfrm>
          <a:prstGeom prst="roundRect">
            <a:avLst/>
          </a:prstGeom>
          <a:solidFill>
            <a:schemeClr val="accent1">
              <a:lumMod val="20000"/>
              <a:lumOff val="80000"/>
            </a:schemeClr>
          </a:solidFill>
          <a:ln w="28575" cmpd="sng">
            <a:solidFill>
              <a:schemeClr val="tx1"/>
            </a:solidFill>
          </a:ln>
        </p:spPr>
        <p:style>
          <a:lnRef idx="3">
            <a:schemeClr val="lt1"/>
          </a:lnRef>
          <a:fillRef idx="1">
            <a:schemeClr val="dk1"/>
          </a:fillRef>
          <a:effectRef idx="1">
            <a:schemeClr val="dk1"/>
          </a:effectRef>
          <a:fontRef idx="minor">
            <a:schemeClr val="lt1"/>
          </a:fontRef>
        </p:style>
        <p:txBody>
          <a:bodyPr rtlCol="0" anchor="ctr"/>
          <a:lstStyle/>
          <a:p>
            <a:pPr algn="ctr"/>
            <a:endParaRPr lang="en-US"/>
          </a:p>
        </p:txBody>
      </p:sp>
      <p:sp>
        <p:nvSpPr>
          <p:cNvPr id="17" name="TextBox 16"/>
          <p:cNvSpPr txBox="1"/>
          <p:nvPr/>
        </p:nvSpPr>
        <p:spPr>
          <a:xfrm>
            <a:off x="8782419" y="5062991"/>
            <a:ext cx="2688815" cy="769441"/>
          </a:xfrm>
          <a:prstGeom prst="rect">
            <a:avLst/>
          </a:prstGeom>
          <a:noFill/>
        </p:spPr>
        <p:txBody>
          <a:bodyPr wrap="square" rtlCol="0">
            <a:spAutoFit/>
          </a:bodyPr>
          <a:lstStyle/>
          <a:p>
            <a:pPr algn="ctr"/>
            <a:r>
              <a:rPr lang="en-US" sz="2200" dirty="0"/>
              <a:t>Employability &amp;</a:t>
            </a:r>
          </a:p>
          <a:p>
            <a:pPr algn="ctr"/>
            <a:r>
              <a:rPr lang="en-US" sz="2200" dirty="0" err="1"/>
              <a:t>Intrapreneurship</a:t>
            </a:r>
            <a:endParaRPr lang="en-US" sz="2200" dirty="0"/>
          </a:p>
        </p:txBody>
      </p:sp>
      <p:sp>
        <p:nvSpPr>
          <p:cNvPr id="18" name="Bent Arrow 17"/>
          <p:cNvSpPr/>
          <p:nvPr/>
        </p:nvSpPr>
        <p:spPr>
          <a:xfrm flipV="1">
            <a:off x="5485594" y="3867231"/>
            <a:ext cx="3648142" cy="1398409"/>
          </a:xfrm>
          <a:prstGeom prst="bentArrow">
            <a:avLst>
              <a:gd name="adj1" fmla="val 18166"/>
              <a:gd name="adj2" fmla="val 19204"/>
              <a:gd name="adj3" fmla="val 25000"/>
              <a:gd name="adj4" fmla="val 43750"/>
            </a:avLst>
          </a:prstGeom>
          <a:solidFill>
            <a:srgbClr val="077286"/>
          </a:solidFill>
          <a:ln>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rgbClr val="FF0000"/>
              </a:solidFill>
            </a:endParaRPr>
          </a:p>
        </p:txBody>
      </p:sp>
      <p:sp>
        <p:nvSpPr>
          <p:cNvPr id="2" name="TextBox 1"/>
          <p:cNvSpPr txBox="1"/>
          <p:nvPr/>
        </p:nvSpPr>
        <p:spPr>
          <a:xfrm>
            <a:off x="4053359" y="723533"/>
            <a:ext cx="1715978" cy="1200329"/>
          </a:xfrm>
          <a:prstGeom prst="rect">
            <a:avLst/>
          </a:prstGeom>
          <a:noFill/>
        </p:spPr>
        <p:txBody>
          <a:bodyPr wrap="square" rtlCol="0">
            <a:spAutoFit/>
          </a:bodyPr>
          <a:lstStyle/>
          <a:p>
            <a:r>
              <a:rPr lang="en-US" dirty="0"/>
              <a:t>An overarching definition that encompasses all types</a:t>
            </a:r>
          </a:p>
        </p:txBody>
      </p:sp>
      <p:sp>
        <p:nvSpPr>
          <p:cNvPr id="14" name="Rounded Rectangle 13"/>
          <p:cNvSpPr/>
          <p:nvPr/>
        </p:nvSpPr>
        <p:spPr>
          <a:xfrm>
            <a:off x="7103610" y="2697339"/>
            <a:ext cx="2330760" cy="1288978"/>
          </a:xfrm>
          <a:prstGeom prst="roundRect">
            <a:avLst/>
          </a:prstGeom>
          <a:solidFill>
            <a:schemeClr val="accent1">
              <a:lumMod val="20000"/>
              <a:lumOff val="80000"/>
            </a:schemeClr>
          </a:solidFill>
          <a:ln w="28575" cmpd="sng">
            <a:solidFill>
              <a:schemeClr val="tx1"/>
            </a:solidFill>
          </a:ln>
        </p:spPr>
        <p:style>
          <a:lnRef idx="3">
            <a:schemeClr val="lt1"/>
          </a:lnRef>
          <a:fillRef idx="1">
            <a:schemeClr val="dk1"/>
          </a:fillRef>
          <a:effectRef idx="1">
            <a:schemeClr val="dk1"/>
          </a:effectRef>
          <a:fontRef idx="minor">
            <a:schemeClr val="lt1"/>
          </a:fontRef>
        </p:style>
        <p:txBody>
          <a:bodyPr rtlCol="0" anchor="ctr"/>
          <a:lstStyle/>
          <a:p>
            <a:pPr algn="ctr"/>
            <a:endParaRPr lang="en-US"/>
          </a:p>
        </p:txBody>
      </p:sp>
      <p:sp>
        <p:nvSpPr>
          <p:cNvPr id="19" name="TextBox 18"/>
          <p:cNvSpPr txBox="1"/>
          <p:nvPr/>
        </p:nvSpPr>
        <p:spPr>
          <a:xfrm>
            <a:off x="6921203" y="2915717"/>
            <a:ext cx="2688815" cy="769441"/>
          </a:xfrm>
          <a:prstGeom prst="rect">
            <a:avLst/>
          </a:prstGeom>
          <a:noFill/>
        </p:spPr>
        <p:txBody>
          <a:bodyPr wrap="square" rtlCol="0">
            <a:spAutoFit/>
          </a:bodyPr>
          <a:lstStyle/>
          <a:p>
            <a:pPr algn="ctr"/>
            <a:r>
              <a:rPr lang="en-US" sz="2200" dirty="0"/>
              <a:t>Entrepreneurship Education</a:t>
            </a:r>
          </a:p>
        </p:txBody>
      </p:sp>
      <p:sp>
        <p:nvSpPr>
          <p:cNvPr id="20" name="Right Arrow 19"/>
          <p:cNvSpPr/>
          <p:nvPr/>
        </p:nvSpPr>
        <p:spPr>
          <a:xfrm>
            <a:off x="6674622" y="3412276"/>
            <a:ext cx="756652" cy="454957"/>
          </a:xfrm>
          <a:prstGeom prst="rightArrow">
            <a:avLst/>
          </a:prstGeom>
          <a:solidFill>
            <a:srgbClr val="077286"/>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rgbClr val="FF0000"/>
              </a:solidFill>
            </a:endParaRPr>
          </a:p>
        </p:txBody>
      </p:sp>
      <p:sp>
        <p:nvSpPr>
          <p:cNvPr id="15" name="TextBox 14"/>
          <p:cNvSpPr txBox="1"/>
          <p:nvPr/>
        </p:nvSpPr>
        <p:spPr>
          <a:xfrm>
            <a:off x="2661663" y="2258113"/>
            <a:ext cx="1607887" cy="2308324"/>
          </a:xfrm>
          <a:prstGeom prst="rect">
            <a:avLst/>
          </a:prstGeom>
          <a:noFill/>
        </p:spPr>
        <p:txBody>
          <a:bodyPr wrap="square" rtlCol="0">
            <a:spAutoFit/>
          </a:bodyPr>
          <a:lstStyle/>
          <a:p>
            <a:r>
              <a:rPr lang="en-US" dirty="0"/>
              <a:t>Broad supportive competencies and soft skills such as creativity, flexibility and adaptability </a:t>
            </a:r>
          </a:p>
        </p:txBody>
      </p:sp>
      <p:cxnSp>
        <p:nvCxnSpPr>
          <p:cNvPr id="8" name="Straight Arrow Connector 7"/>
          <p:cNvCxnSpPr/>
          <p:nvPr/>
        </p:nvCxnSpPr>
        <p:spPr>
          <a:xfrm>
            <a:off x="5634220" y="1304458"/>
            <a:ext cx="553978" cy="162120"/>
          </a:xfrm>
          <a:prstGeom prst="straightConnector1">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cxnSp>
        <p:nvCxnSpPr>
          <p:cNvPr id="21" name="Straight Arrow Connector 20"/>
          <p:cNvCxnSpPr/>
          <p:nvPr/>
        </p:nvCxnSpPr>
        <p:spPr>
          <a:xfrm flipV="1">
            <a:off x="4053359" y="3412275"/>
            <a:ext cx="675584" cy="118278"/>
          </a:xfrm>
          <a:prstGeom prst="straightConnector1">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sp>
        <p:nvSpPr>
          <p:cNvPr id="22" name="TextBox 21"/>
          <p:cNvSpPr txBox="1"/>
          <p:nvPr/>
        </p:nvSpPr>
        <p:spPr>
          <a:xfrm>
            <a:off x="9789048" y="2346870"/>
            <a:ext cx="1706435" cy="2031325"/>
          </a:xfrm>
          <a:prstGeom prst="rect">
            <a:avLst/>
          </a:prstGeom>
          <a:noFill/>
        </p:spPr>
        <p:txBody>
          <a:bodyPr wrap="square" rtlCol="0">
            <a:spAutoFit/>
          </a:bodyPr>
          <a:lstStyle/>
          <a:p>
            <a:r>
              <a:rPr lang="en-US" dirty="0"/>
              <a:t>Narrow start up and business knowledge training focus (reliant on enterprising competencies)</a:t>
            </a:r>
          </a:p>
        </p:txBody>
      </p:sp>
      <p:cxnSp>
        <p:nvCxnSpPr>
          <p:cNvPr id="23" name="Straight Arrow Connector 22"/>
          <p:cNvCxnSpPr/>
          <p:nvPr/>
        </p:nvCxnSpPr>
        <p:spPr>
          <a:xfrm flipH="1">
            <a:off x="9133737" y="3412275"/>
            <a:ext cx="655311" cy="334438"/>
          </a:xfrm>
          <a:prstGeom prst="straightConnector1">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sp>
        <p:nvSpPr>
          <p:cNvPr id="24" name="TextBox 23"/>
          <p:cNvSpPr txBox="1"/>
          <p:nvPr/>
        </p:nvSpPr>
        <p:spPr>
          <a:xfrm>
            <a:off x="2998539" y="5204818"/>
            <a:ext cx="2134839" cy="1200329"/>
          </a:xfrm>
          <a:prstGeom prst="rect">
            <a:avLst/>
          </a:prstGeom>
          <a:noFill/>
        </p:spPr>
        <p:txBody>
          <a:bodyPr wrap="square" rtlCol="0">
            <a:spAutoFit/>
          </a:bodyPr>
          <a:lstStyle/>
          <a:p>
            <a:r>
              <a:rPr lang="en-US" dirty="0"/>
              <a:t>Close alignment to needs of emergent new businesses and entrepreneurs</a:t>
            </a:r>
          </a:p>
        </p:txBody>
      </p:sp>
      <p:cxnSp>
        <p:nvCxnSpPr>
          <p:cNvPr id="25" name="Straight Arrow Connector 24"/>
          <p:cNvCxnSpPr/>
          <p:nvPr/>
        </p:nvCxnSpPr>
        <p:spPr>
          <a:xfrm flipV="1">
            <a:off x="5188337" y="5035661"/>
            <a:ext cx="581000" cy="605498"/>
          </a:xfrm>
          <a:prstGeom prst="straightConnector1">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sp>
        <p:nvSpPr>
          <p:cNvPr id="27" name="Rounded Rectangle 26"/>
          <p:cNvSpPr/>
          <p:nvPr/>
        </p:nvSpPr>
        <p:spPr>
          <a:xfrm>
            <a:off x="8870260" y="669491"/>
            <a:ext cx="2337513" cy="1292713"/>
          </a:xfrm>
          <a:prstGeom prst="roundRect">
            <a:avLst/>
          </a:prstGeom>
          <a:solidFill>
            <a:schemeClr val="accent1">
              <a:lumMod val="20000"/>
              <a:lumOff val="80000"/>
            </a:schemeClr>
          </a:solidFill>
          <a:ln w="28575" cmpd="sng">
            <a:solidFill>
              <a:schemeClr val="tx1"/>
            </a:solidFill>
          </a:ln>
        </p:spPr>
        <p:style>
          <a:lnRef idx="3">
            <a:schemeClr val="lt1"/>
          </a:lnRef>
          <a:fillRef idx="1">
            <a:schemeClr val="dk1"/>
          </a:fillRef>
          <a:effectRef idx="1">
            <a:schemeClr val="dk1"/>
          </a:effectRef>
          <a:fontRef idx="minor">
            <a:schemeClr val="lt1"/>
          </a:fontRef>
        </p:style>
        <p:txBody>
          <a:bodyPr rtlCol="0" anchor="ctr"/>
          <a:lstStyle/>
          <a:p>
            <a:pPr algn="ctr"/>
            <a:endParaRPr lang="en-US"/>
          </a:p>
        </p:txBody>
      </p:sp>
      <p:sp>
        <p:nvSpPr>
          <p:cNvPr id="28" name="TextBox 27"/>
          <p:cNvSpPr txBox="1"/>
          <p:nvPr/>
        </p:nvSpPr>
        <p:spPr>
          <a:xfrm>
            <a:off x="8708120" y="872139"/>
            <a:ext cx="2688815" cy="769441"/>
          </a:xfrm>
          <a:prstGeom prst="rect">
            <a:avLst/>
          </a:prstGeom>
          <a:noFill/>
        </p:spPr>
        <p:txBody>
          <a:bodyPr wrap="square" rtlCol="0">
            <a:spAutoFit/>
          </a:bodyPr>
          <a:lstStyle/>
          <a:p>
            <a:pPr algn="ctr"/>
            <a:r>
              <a:rPr lang="en-US" sz="2200" dirty="0"/>
              <a:t>Entrepreneurship</a:t>
            </a:r>
          </a:p>
          <a:p>
            <a:pPr algn="ctr"/>
            <a:r>
              <a:rPr lang="en-US" sz="2200" dirty="0"/>
              <a:t>&amp; Start Ups</a:t>
            </a:r>
          </a:p>
        </p:txBody>
      </p:sp>
      <p:sp>
        <p:nvSpPr>
          <p:cNvPr id="30" name="Right Arrow 29"/>
          <p:cNvSpPr/>
          <p:nvPr/>
        </p:nvSpPr>
        <p:spPr>
          <a:xfrm rot="18331049">
            <a:off x="8717944" y="2095196"/>
            <a:ext cx="1338128" cy="532165"/>
          </a:xfrm>
          <a:prstGeom prst="rightArrow">
            <a:avLst>
              <a:gd name="adj1" fmla="val 38349"/>
              <a:gd name="adj2" fmla="val 50000"/>
            </a:avLst>
          </a:prstGeom>
          <a:solidFill>
            <a:srgbClr val="077286"/>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rgbClr val="FF0000"/>
              </a:solidFill>
            </a:endParaRPr>
          </a:p>
        </p:txBody>
      </p:sp>
      <p:sp>
        <p:nvSpPr>
          <p:cNvPr id="26" name="Right Arrow 25"/>
          <p:cNvSpPr/>
          <p:nvPr/>
        </p:nvSpPr>
        <p:spPr>
          <a:xfrm rot="2760980">
            <a:off x="8490424" y="4148152"/>
            <a:ext cx="1493102" cy="561738"/>
          </a:xfrm>
          <a:prstGeom prst="rightArrow">
            <a:avLst>
              <a:gd name="adj1" fmla="val 38349"/>
              <a:gd name="adj2" fmla="val 50000"/>
            </a:avLst>
          </a:prstGeom>
          <a:solidFill>
            <a:srgbClr val="077286"/>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rgbClr val="FF0000"/>
              </a:solidFill>
            </a:endParaRPr>
          </a:p>
        </p:txBody>
      </p:sp>
      <p:sp>
        <p:nvSpPr>
          <p:cNvPr id="10" name="Rectangle 9"/>
          <p:cNvSpPr/>
          <p:nvPr/>
        </p:nvSpPr>
        <p:spPr>
          <a:xfrm rot="13680000">
            <a:off x="8759481" y="3914410"/>
            <a:ext cx="127145" cy="372859"/>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28"/>
          <p:cNvSpPr/>
          <p:nvPr/>
        </p:nvSpPr>
        <p:spPr>
          <a:xfrm rot="13680000">
            <a:off x="9009683" y="4112979"/>
            <a:ext cx="127145" cy="372859"/>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1" name="Rectangle 30"/>
          <p:cNvSpPr/>
          <p:nvPr/>
        </p:nvSpPr>
        <p:spPr>
          <a:xfrm rot="13680000">
            <a:off x="9299965" y="4345449"/>
            <a:ext cx="127145" cy="372859"/>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 xmlns:a16="http://schemas.microsoft.com/office/drawing/2014/main" id="{B8D6E10E-2295-8F49-BD25-55A02A37C16C}"/>
              </a:ext>
            </a:extLst>
          </p:cNvPr>
          <p:cNvSpPr/>
          <p:nvPr/>
        </p:nvSpPr>
        <p:spPr>
          <a:xfrm>
            <a:off x="461582" y="271974"/>
            <a:ext cx="1986176" cy="1200329"/>
          </a:xfrm>
          <a:prstGeom prst="rect">
            <a:avLst/>
          </a:prstGeom>
        </p:spPr>
        <p:txBody>
          <a:bodyPr wrap="square">
            <a:spAutoFit/>
          </a:bodyPr>
          <a:lstStyle/>
          <a:p>
            <a:r>
              <a:rPr lang="en-US" sz="2400" b="1" dirty="0"/>
              <a:t>The terms used in this session</a:t>
            </a:r>
          </a:p>
        </p:txBody>
      </p:sp>
      <p:pic>
        <p:nvPicPr>
          <p:cNvPr id="34" name="Picture 33">
            <a:extLst>
              <a:ext uri="{FF2B5EF4-FFF2-40B4-BE49-F238E27FC236}">
                <a16:creationId xmlns="" xmlns:a16="http://schemas.microsoft.com/office/drawing/2014/main" id="{DB6DEE1E-4FAA-754F-998B-8A536F38305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31106" y="4310662"/>
            <a:ext cx="1843653" cy="752329"/>
          </a:xfrm>
          <a:prstGeom prst="rect">
            <a:avLst/>
          </a:prstGeom>
        </p:spPr>
      </p:pic>
      <p:sp>
        <p:nvSpPr>
          <p:cNvPr id="35" name="TextBox 34">
            <a:extLst>
              <a:ext uri="{FF2B5EF4-FFF2-40B4-BE49-F238E27FC236}">
                <a16:creationId xmlns="" xmlns:a16="http://schemas.microsoft.com/office/drawing/2014/main" id="{0643315B-9116-9342-BACB-67FBD080DF21}"/>
              </a:ext>
            </a:extLst>
          </p:cNvPr>
          <p:cNvSpPr txBox="1"/>
          <p:nvPr/>
        </p:nvSpPr>
        <p:spPr>
          <a:xfrm>
            <a:off x="403518" y="5086282"/>
            <a:ext cx="1771241" cy="1323439"/>
          </a:xfrm>
          <a:prstGeom prst="rect">
            <a:avLst/>
          </a:prstGeom>
          <a:noFill/>
        </p:spPr>
        <p:txBody>
          <a:bodyPr wrap="square" rtlCol="0">
            <a:spAutoFit/>
          </a:bodyPr>
          <a:lstStyle/>
          <a:p>
            <a:r>
              <a:rPr lang="en-US" sz="1600" dirty="0"/>
              <a:t>Based on QAA Enterprise and Entrepreneurship Guidance for Educators, 2018</a:t>
            </a:r>
          </a:p>
        </p:txBody>
      </p:sp>
    </p:spTree>
    <p:extLst>
      <p:ext uri="{BB962C8B-B14F-4D97-AF65-F5344CB8AC3E}">
        <p14:creationId xmlns:p14="http://schemas.microsoft.com/office/powerpoint/2010/main" val="12140807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TextBox 45"/>
          <p:cNvSpPr txBox="1"/>
          <p:nvPr/>
        </p:nvSpPr>
        <p:spPr>
          <a:xfrm>
            <a:off x="5576180" y="616553"/>
            <a:ext cx="1838835" cy="4708981"/>
          </a:xfrm>
          <a:prstGeom prst="rect">
            <a:avLst/>
          </a:prstGeom>
          <a:solidFill>
            <a:schemeClr val="accent6">
              <a:lumMod val="20000"/>
              <a:lumOff val="80000"/>
            </a:schemeClr>
          </a:solidFill>
        </p:spPr>
        <p:txBody>
          <a:bodyPr wrap="square" rtlCol="0">
            <a:spAutoFit/>
          </a:bodyPr>
          <a:lstStyle/>
          <a:p>
            <a:r>
              <a:rPr lang="en-US" sz="2400" i="1" dirty="0"/>
              <a:t>Thinking?</a:t>
            </a:r>
          </a:p>
          <a:p>
            <a:endParaRPr lang="en-US" dirty="0"/>
          </a:p>
          <a:p>
            <a:r>
              <a:rPr lang="en-US" dirty="0"/>
              <a:t>I want to be my own boss</a:t>
            </a:r>
          </a:p>
          <a:p>
            <a:endParaRPr lang="en-US" dirty="0"/>
          </a:p>
          <a:p>
            <a:endParaRPr lang="en-US" dirty="0"/>
          </a:p>
          <a:p>
            <a:endParaRPr lang="en-US" dirty="0"/>
          </a:p>
          <a:p>
            <a:r>
              <a:rPr lang="en-US" dirty="0"/>
              <a:t>I understand what other people need</a:t>
            </a:r>
          </a:p>
          <a:p>
            <a:endParaRPr lang="en-US" dirty="0"/>
          </a:p>
          <a:p>
            <a:endParaRPr lang="en-US" dirty="0"/>
          </a:p>
          <a:p>
            <a:endParaRPr lang="en-US" dirty="0"/>
          </a:p>
          <a:p>
            <a:endParaRPr lang="en-US" dirty="0"/>
          </a:p>
          <a:p>
            <a:r>
              <a:rPr lang="en-US" dirty="0"/>
              <a:t>I just want a job</a:t>
            </a:r>
            <a:endParaRPr lang="en-US" sz="1200" dirty="0"/>
          </a:p>
          <a:p>
            <a:endParaRPr lang="en-US" sz="1200" dirty="0"/>
          </a:p>
          <a:p>
            <a:endParaRPr lang="en-US" sz="1200" dirty="0"/>
          </a:p>
        </p:txBody>
      </p:sp>
      <p:sp>
        <p:nvSpPr>
          <p:cNvPr id="5" name="Isosceles Triangle 4"/>
          <p:cNvSpPr/>
          <p:nvPr/>
        </p:nvSpPr>
        <p:spPr>
          <a:xfrm>
            <a:off x="1856107" y="141639"/>
            <a:ext cx="3334047" cy="5133894"/>
          </a:xfrm>
          <a:prstGeom prst="triangle">
            <a:avLst>
              <a:gd name="adj" fmla="val 49634"/>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6" name="Isosceles Triangle 5"/>
          <p:cNvSpPr/>
          <p:nvPr/>
        </p:nvSpPr>
        <p:spPr>
          <a:xfrm>
            <a:off x="2247639" y="247511"/>
            <a:ext cx="2560336" cy="4080967"/>
          </a:xfrm>
          <a:prstGeom prst="triangle">
            <a:avLst>
              <a:gd name="adj" fmla="val 49634"/>
            </a:avLst>
          </a:prstGeom>
        </p:spPr>
        <p:style>
          <a:lnRef idx="1">
            <a:schemeClr val="accent3"/>
          </a:lnRef>
          <a:fillRef idx="3">
            <a:schemeClr val="accent3"/>
          </a:fillRef>
          <a:effectRef idx="2">
            <a:schemeClr val="accent3"/>
          </a:effectRef>
          <a:fontRef idx="minor">
            <a:schemeClr val="lt1"/>
          </a:fontRef>
        </p:style>
        <p:txBody>
          <a:bodyPr rtlCol="0" anchor="ctr"/>
          <a:lstStyle/>
          <a:p>
            <a:pPr algn="ctr"/>
            <a:endParaRPr lang="en-US" dirty="0"/>
          </a:p>
        </p:txBody>
      </p:sp>
      <p:sp>
        <p:nvSpPr>
          <p:cNvPr id="7" name="Isosceles Triangle 6"/>
          <p:cNvSpPr/>
          <p:nvPr/>
        </p:nvSpPr>
        <p:spPr>
          <a:xfrm>
            <a:off x="2616133" y="351501"/>
            <a:ext cx="1854357" cy="2848898"/>
          </a:xfrm>
          <a:prstGeom prst="triangle">
            <a:avLst>
              <a:gd name="adj" fmla="val 49634"/>
            </a:avLst>
          </a:prstGeom>
        </p:spPr>
        <p:style>
          <a:lnRef idx="1">
            <a:schemeClr val="accent6"/>
          </a:lnRef>
          <a:fillRef idx="3">
            <a:schemeClr val="accent6"/>
          </a:fillRef>
          <a:effectRef idx="2">
            <a:schemeClr val="accent6"/>
          </a:effectRef>
          <a:fontRef idx="minor">
            <a:schemeClr val="lt1"/>
          </a:fontRef>
        </p:style>
        <p:txBody>
          <a:bodyPr rtlCol="0" anchor="ctr"/>
          <a:lstStyle/>
          <a:p>
            <a:pPr algn="ctr"/>
            <a:endParaRPr lang="en-US" dirty="0"/>
          </a:p>
        </p:txBody>
      </p:sp>
      <p:sp>
        <p:nvSpPr>
          <p:cNvPr id="8" name="Isosceles Triangle 7"/>
          <p:cNvSpPr/>
          <p:nvPr/>
        </p:nvSpPr>
        <p:spPr>
          <a:xfrm>
            <a:off x="3004850" y="291755"/>
            <a:ext cx="1037464" cy="1611496"/>
          </a:xfrm>
          <a:prstGeom prst="triangle">
            <a:avLst>
              <a:gd name="adj" fmla="val 49634"/>
            </a:avLst>
          </a:prstGeom>
        </p:spPr>
        <p:style>
          <a:lnRef idx="1">
            <a:schemeClr val="accent2"/>
          </a:lnRef>
          <a:fillRef idx="3">
            <a:schemeClr val="accent2"/>
          </a:fillRef>
          <a:effectRef idx="2">
            <a:schemeClr val="accent2"/>
          </a:effectRef>
          <a:fontRef idx="minor">
            <a:schemeClr val="lt1"/>
          </a:fontRef>
        </p:style>
        <p:txBody>
          <a:bodyPr rtlCol="0" anchor="ctr"/>
          <a:lstStyle/>
          <a:p>
            <a:pPr algn="ctr"/>
            <a:endParaRPr lang="en-US" dirty="0"/>
          </a:p>
        </p:txBody>
      </p:sp>
      <p:sp>
        <p:nvSpPr>
          <p:cNvPr id="9" name="TextBox 8"/>
          <p:cNvSpPr txBox="1"/>
          <p:nvPr/>
        </p:nvSpPr>
        <p:spPr>
          <a:xfrm>
            <a:off x="2948534" y="1079812"/>
            <a:ext cx="1149192" cy="646331"/>
          </a:xfrm>
          <a:prstGeom prst="rect">
            <a:avLst/>
          </a:prstGeom>
          <a:noFill/>
          <a:effectLst>
            <a:outerShdw blurRad="50800" dist="38100" dir="2700000" algn="tl" rotWithShape="0">
              <a:prstClr val="black">
                <a:alpha val="40000"/>
              </a:prstClr>
            </a:outerShdw>
          </a:effectLst>
        </p:spPr>
        <p:txBody>
          <a:bodyPr wrap="square" rtlCol="0">
            <a:spAutoFit/>
          </a:bodyPr>
          <a:lstStyle/>
          <a:p>
            <a:pPr algn="ctr"/>
            <a:r>
              <a:rPr lang="en-US" dirty="0">
                <a:solidFill>
                  <a:schemeClr val="bg1"/>
                </a:solidFill>
              </a:rPr>
              <a:t>‘e’</a:t>
            </a:r>
            <a:br>
              <a:rPr lang="en-US" dirty="0">
                <a:solidFill>
                  <a:schemeClr val="bg1"/>
                </a:solidFill>
              </a:rPr>
            </a:br>
            <a:r>
              <a:rPr lang="en-US" dirty="0">
                <a:solidFill>
                  <a:schemeClr val="bg1"/>
                </a:solidFill>
              </a:rPr>
              <a:t>Action</a:t>
            </a:r>
          </a:p>
        </p:txBody>
      </p:sp>
      <p:sp>
        <p:nvSpPr>
          <p:cNvPr id="10" name="TextBox 9"/>
          <p:cNvSpPr txBox="1"/>
          <p:nvPr/>
        </p:nvSpPr>
        <p:spPr>
          <a:xfrm>
            <a:off x="2790061" y="2262913"/>
            <a:ext cx="1472081" cy="923330"/>
          </a:xfrm>
          <a:prstGeom prst="rect">
            <a:avLst/>
          </a:prstGeom>
          <a:noFill/>
          <a:effectLst>
            <a:outerShdw blurRad="50800" dist="38100" dir="2700000" algn="tl" rotWithShape="0">
              <a:prstClr val="black">
                <a:alpha val="40000"/>
              </a:prstClr>
            </a:outerShdw>
          </a:effectLst>
        </p:spPr>
        <p:txBody>
          <a:bodyPr wrap="square" rtlCol="0">
            <a:spAutoFit/>
          </a:bodyPr>
          <a:lstStyle/>
          <a:p>
            <a:pPr algn="ctr"/>
            <a:r>
              <a:rPr lang="en-US" dirty="0">
                <a:solidFill>
                  <a:schemeClr val="bg1"/>
                </a:solidFill>
              </a:rPr>
              <a:t>Self-led</a:t>
            </a:r>
            <a:br>
              <a:rPr lang="en-US" dirty="0">
                <a:solidFill>
                  <a:schemeClr val="bg1"/>
                </a:solidFill>
              </a:rPr>
            </a:br>
            <a:r>
              <a:rPr lang="en-US" dirty="0">
                <a:solidFill>
                  <a:schemeClr val="bg1"/>
                </a:solidFill>
              </a:rPr>
              <a:t>Negotiated Action</a:t>
            </a:r>
          </a:p>
        </p:txBody>
      </p:sp>
      <p:sp>
        <p:nvSpPr>
          <p:cNvPr id="11" name="TextBox 10"/>
          <p:cNvSpPr txBox="1"/>
          <p:nvPr/>
        </p:nvSpPr>
        <p:spPr>
          <a:xfrm>
            <a:off x="2648413" y="3305512"/>
            <a:ext cx="1618841" cy="923330"/>
          </a:xfrm>
          <a:prstGeom prst="rect">
            <a:avLst/>
          </a:prstGeom>
          <a:noFill/>
          <a:effectLst>
            <a:outerShdw blurRad="50800" dist="38100" dir="2700000" algn="tl" rotWithShape="0">
              <a:prstClr val="black">
                <a:alpha val="40000"/>
              </a:prstClr>
            </a:outerShdw>
          </a:effectLst>
        </p:spPr>
        <p:txBody>
          <a:bodyPr wrap="square" rtlCol="0">
            <a:spAutoFit/>
          </a:bodyPr>
          <a:lstStyle/>
          <a:p>
            <a:pPr algn="ctr"/>
            <a:r>
              <a:rPr lang="en-US" dirty="0">
                <a:solidFill>
                  <a:schemeClr val="bg1"/>
                </a:solidFill>
              </a:rPr>
              <a:t>Environment &amp; Context </a:t>
            </a:r>
            <a:br>
              <a:rPr lang="en-US" dirty="0">
                <a:solidFill>
                  <a:schemeClr val="bg1"/>
                </a:solidFill>
              </a:rPr>
            </a:br>
            <a:r>
              <a:rPr lang="en-US" dirty="0">
                <a:solidFill>
                  <a:schemeClr val="bg1"/>
                </a:solidFill>
              </a:rPr>
              <a:t>(Outer World)</a:t>
            </a:r>
          </a:p>
        </p:txBody>
      </p:sp>
      <p:sp>
        <p:nvSpPr>
          <p:cNvPr id="12" name="TextBox 11"/>
          <p:cNvSpPr txBox="1"/>
          <p:nvPr/>
        </p:nvSpPr>
        <p:spPr>
          <a:xfrm>
            <a:off x="2695106" y="4489589"/>
            <a:ext cx="1618841" cy="646331"/>
          </a:xfrm>
          <a:prstGeom prst="rect">
            <a:avLst/>
          </a:prstGeom>
          <a:noFill/>
          <a:effectLst>
            <a:outerShdw blurRad="50800" dist="38100" dir="2700000" algn="tl" rotWithShape="0">
              <a:prstClr val="black">
                <a:alpha val="40000"/>
              </a:prstClr>
            </a:outerShdw>
          </a:effectLst>
        </p:spPr>
        <p:txBody>
          <a:bodyPr wrap="square" rtlCol="0">
            <a:spAutoFit/>
          </a:bodyPr>
          <a:lstStyle/>
          <a:p>
            <a:pPr algn="ctr"/>
            <a:r>
              <a:rPr lang="en-US" dirty="0">
                <a:solidFill>
                  <a:schemeClr val="bg1"/>
                </a:solidFill>
              </a:rPr>
              <a:t>Self</a:t>
            </a:r>
            <a:br>
              <a:rPr lang="en-US" dirty="0">
                <a:solidFill>
                  <a:schemeClr val="bg1"/>
                </a:solidFill>
              </a:rPr>
            </a:br>
            <a:r>
              <a:rPr lang="en-US" dirty="0">
                <a:solidFill>
                  <a:schemeClr val="bg1"/>
                </a:solidFill>
              </a:rPr>
              <a:t>(Inner World)</a:t>
            </a:r>
          </a:p>
        </p:txBody>
      </p:sp>
      <p:cxnSp>
        <p:nvCxnSpPr>
          <p:cNvPr id="14" name="Straight Connector 13"/>
          <p:cNvCxnSpPr>
            <a:endCxn id="33" idx="6"/>
          </p:cNvCxnSpPr>
          <p:nvPr/>
        </p:nvCxnSpPr>
        <p:spPr>
          <a:xfrm>
            <a:off x="455723" y="2372105"/>
            <a:ext cx="2495380" cy="825"/>
          </a:xfrm>
          <a:prstGeom prst="line">
            <a:avLst/>
          </a:prstGeom>
          <a:ln w="38100"/>
        </p:spPr>
        <p:style>
          <a:lnRef idx="2">
            <a:schemeClr val="accent1"/>
          </a:lnRef>
          <a:fillRef idx="0">
            <a:schemeClr val="accent1"/>
          </a:fillRef>
          <a:effectRef idx="1">
            <a:schemeClr val="accent1"/>
          </a:effectRef>
          <a:fontRef idx="minor">
            <a:schemeClr val="tx1"/>
          </a:fontRef>
        </p:style>
      </p:cxnSp>
      <p:cxnSp>
        <p:nvCxnSpPr>
          <p:cNvPr id="17" name="Straight Connector 16"/>
          <p:cNvCxnSpPr>
            <a:cxnSpLocks/>
            <a:stCxn id="34" idx="6"/>
          </p:cNvCxnSpPr>
          <p:nvPr/>
        </p:nvCxnSpPr>
        <p:spPr>
          <a:xfrm>
            <a:off x="4287294" y="2364289"/>
            <a:ext cx="7422925" cy="47034"/>
          </a:xfrm>
          <a:prstGeom prst="line">
            <a:avLst/>
          </a:prstGeom>
          <a:ln w="38100"/>
        </p:spPr>
        <p:style>
          <a:lnRef idx="2">
            <a:schemeClr val="accent1"/>
          </a:lnRef>
          <a:fillRef idx="0">
            <a:schemeClr val="accent1"/>
          </a:fillRef>
          <a:effectRef idx="1">
            <a:schemeClr val="accent1"/>
          </a:effectRef>
          <a:fontRef idx="minor">
            <a:schemeClr val="tx1"/>
          </a:fontRef>
        </p:style>
      </p:cxnSp>
      <p:cxnSp>
        <p:nvCxnSpPr>
          <p:cNvPr id="16" name="Straight Connector 15"/>
          <p:cNvCxnSpPr>
            <a:cxnSpLocks/>
          </p:cNvCxnSpPr>
          <p:nvPr/>
        </p:nvCxnSpPr>
        <p:spPr>
          <a:xfrm flipV="1">
            <a:off x="2906330" y="2037273"/>
            <a:ext cx="1036727" cy="334833"/>
          </a:xfrm>
          <a:prstGeom prst="line">
            <a:avLst/>
          </a:prstGeom>
          <a:ln w="38100">
            <a:solidFill>
              <a:schemeClr val="bg1"/>
            </a:solidFill>
          </a:ln>
        </p:spPr>
        <p:style>
          <a:lnRef idx="3">
            <a:schemeClr val="accent6"/>
          </a:lnRef>
          <a:fillRef idx="0">
            <a:schemeClr val="accent6"/>
          </a:fillRef>
          <a:effectRef idx="2">
            <a:schemeClr val="accent6"/>
          </a:effectRef>
          <a:fontRef idx="minor">
            <a:schemeClr val="tx1"/>
          </a:fontRef>
        </p:style>
      </p:cxnSp>
      <p:sp>
        <p:nvSpPr>
          <p:cNvPr id="33" name="Oval 32"/>
          <p:cNvSpPr/>
          <p:nvPr/>
        </p:nvSpPr>
        <p:spPr>
          <a:xfrm>
            <a:off x="2790063" y="2292409"/>
            <a:ext cx="161041" cy="161041"/>
          </a:xfrm>
          <a:prstGeom prst="ellipse">
            <a:avLst/>
          </a:prstGeom>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4" name="Oval 33"/>
          <p:cNvSpPr/>
          <p:nvPr/>
        </p:nvSpPr>
        <p:spPr>
          <a:xfrm>
            <a:off x="4126253" y="2283768"/>
            <a:ext cx="161041" cy="161041"/>
          </a:xfrm>
          <a:prstGeom prst="ellipse">
            <a:avLst/>
          </a:prstGeom>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6" name="TextBox 35"/>
          <p:cNvSpPr txBox="1"/>
          <p:nvPr/>
        </p:nvSpPr>
        <p:spPr>
          <a:xfrm>
            <a:off x="437863" y="355021"/>
            <a:ext cx="2423896" cy="1938992"/>
          </a:xfrm>
          <a:prstGeom prst="rect">
            <a:avLst/>
          </a:prstGeom>
          <a:noFill/>
        </p:spPr>
        <p:txBody>
          <a:bodyPr wrap="square" rtlCol="0">
            <a:spAutoFit/>
          </a:bodyPr>
          <a:lstStyle/>
          <a:p>
            <a:r>
              <a:rPr lang="en-US" sz="2400" b="1" dirty="0"/>
              <a:t>Entrepreneurship Zone</a:t>
            </a:r>
          </a:p>
          <a:p>
            <a:endParaRPr lang="en-US" sz="1200" dirty="0"/>
          </a:p>
          <a:p>
            <a:r>
              <a:rPr lang="en-US" sz="2000" dirty="0"/>
              <a:t>Focus on business processes &amp; start up / Incubation</a:t>
            </a:r>
          </a:p>
        </p:txBody>
      </p:sp>
      <p:sp>
        <p:nvSpPr>
          <p:cNvPr id="37" name="TextBox 36"/>
          <p:cNvSpPr txBox="1"/>
          <p:nvPr/>
        </p:nvSpPr>
        <p:spPr>
          <a:xfrm>
            <a:off x="455723" y="2399763"/>
            <a:ext cx="1806664" cy="1938992"/>
          </a:xfrm>
          <a:prstGeom prst="rect">
            <a:avLst/>
          </a:prstGeom>
          <a:noFill/>
        </p:spPr>
        <p:txBody>
          <a:bodyPr wrap="square" rtlCol="0">
            <a:spAutoFit/>
          </a:bodyPr>
          <a:lstStyle/>
          <a:p>
            <a:r>
              <a:rPr lang="en-US" sz="2400" b="1" dirty="0"/>
              <a:t>Enterprising Zone</a:t>
            </a:r>
          </a:p>
          <a:p>
            <a:r>
              <a:rPr lang="en-US" sz="1200" dirty="0"/>
              <a:t>  </a:t>
            </a:r>
          </a:p>
          <a:p>
            <a:r>
              <a:rPr lang="en-US" sz="2000" dirty="0"/>
              <a:t>Innovation and adaptability competencies</a:t>
            </a:r>
          </a:p>
        </p:txBody>
      </p:sp>
      <p:sp>
        <p:nvSpPr>
          <p:cNvPr id="2" name="TextBox 1">
            <a:extLst>
              <a:ext uri="{FF2B5EF4-FFF2-40B4-BE49-F238E27FC236}">
                <a16:creationId xmlns="" xmlns:a16="http://schemas.microsoft.com/office/drawing/2014/main" id="{89C7DBEA-0580-8C4F-BD2A-EDF212C25B75}"/>
              </a:ext>
            </a:extLst>
          </p:cNvPr>
          <p:cNvSpPr txBox="1"/>
          <p:nvPr/>
        </p:nvSpPr>
        <p:spPr>
          <a:xfrm>
            <a:off x="502740" y="5947793"/>
            <a:ext cx="7093974" cy="584775"/>
          </a:xfrm>
          <a:prstGeom prst="rect">
            <a:avLst/>
          </a:prstGeom>
          <a:noFill/>
        </p:spPr>
        <p:txBody>
          <a:bodyPr wrap="square" rtlCol="0">
            <a:spAutoFit/>
          </a:bodyPr>
          <a:lstStyle/>
          <a:p>
            <a:r>
              <a:rPr lang="en-US" sz="3200" b="1" dirty="0"/>
              <a:t>Find your zone</a:t>
            </a:r>
          </a:p>
        </p:txBody>
      </p:sp>
      <p:sp>
        <p:nvSpPr>
          <p:cNvPr id="25" name="TextBox 24">
            <a:extLst>
              <a:ext uri="{FF2B5EF4-FFF2-40B4-BE49-F238E27FC236}">
                <a16:creationId xmlns="" xmlns:a16="http://schemas.microsoft.com/office/drawing/2014/main" id="{D9DC2441-36ED-8146-AB04-3A61454FFF05}"/>
              </a:ext>
            </a:extLst>
          </p:cNvPr>
          <p:cNvSpPr txBox="1"/>
          <p:nvPr/>
        </p:nvSpPr>
        <p:spPr>
          <a:xfrm>
            <a:off x="7567806" y="3873642"/>
            <a:ext cx="2536723" cy="923330"/>
          </a:xfrm>
          <a:prstGeom prst="rect">
            <a:avLst/>
          </a:prstGeom>
          <a:noFill/>
        </p:spPr>
        <p:txBody>
          <a:bodyPr wrap="square" rtlCol="0">
            <a:spAutoFit/>
          </a:bodyPr>
          <a:lstStyle/>
          <a:p>
            <a:r>
              <a:rPr lang="en-US" dirty="0"/>
              <a:t>Am I thinking of </a:t>
            </a:r>
          </a:p>
          <a:p>
            <a:r>
              <a:rPr lang="en-US" dirty="0"/>
              <a:t>only myself and my needs?</a:t>
            </a:r>
          </a:p>
        </p:txBody>
      </p:sp>
      <p:sp>
        <p:nvSpPr>
          <p:cNvPr id="26" name="TextBox 25">
            <a:extLst>
              <a:ext uri="{FF2B5EF4-FFF2-40B4-BE49-F238E27FC236}">
                <a16:creationId xmlns="" xmlns:a16="http://schemas.microsoft.com/office/drawing/2014/main" id="{B1113D22-6B18-8240-AD83-D32A85F21E15}"/>
              </a:ext>
            </a:extLst>
          </p:cNvPr>
          <p:cNvSpPr txBox="1"/>
          <p:nvPr/>
        </p:nvSpPr>
        <p:spPr>
          <a:xfrm>
            <a:off x="7567806" y="2714994"/>
            <a:ext cx="2536723" cy="646331"/>
          </a:xfrm>
          <a:prstGeom prst="rect">
            <a:avLst/>
          </a:prstGeom>
          <a:noFill/>
        </p:spPr>
        <p:txBody>
          <a:bodyPr wrap="square" rtlCol="0">
            <a:spAutoFit/>
          </a:bodyPr>
          <a:lstStyle/>
          <a:p>
            <a:r>
              <a:rPr lang="en-US" dirty="0"/>
              <a:t>Am I thinking of </a:t>
            </a:r>
            <a:br>
              <a:rPr lang="en-US" dirty="0"/>
            </a:br>
            <a:r>
              <a:rPr lang="en-US" dirty="0"/>
              <a:t>others?</a:t>
            </a:r>
          </a:p>
        </p:txBody>
      </p:sp>
      <p:sp>
        <p:nvSpPr>
          <p:cNvPr id="27" name="TextBox 26">
            <a:extLst>
              <a:ext uri="{FF2B5EF4-FFF2-40B4-BE49-F238E27FC236}">
                <a16:creationId xmlns="" xmlns:a16="http://schemas.microsoft.com/office/drawing/2014/main" id="{83F628C3-07AD-4C41-8FD0-B8F19E70DB82}"/>
              </a:ext>
            </a:extLst>
          </p:cNvPr>
          <p:cNvSpPr txBox="1"/>
          <p:nvPr/>
        </p:nvSpPr>
        <p:spPr>
          <a:xfrm>
            <a:off x="7567805" y="1064359"/>
            <a:ext cx="2536723" cy="923330"/>
          </a:xfrm>
          <a:prstGeom prst="rect">
            <a:avLst/>
          </a:prstGeom>
          <a:noFill/>
        </p:spPr>
        <p:txBody>
          <a:bodyPr wrap="square" rtlCol="0">
            <a:spAutoFit/>
          </a:bodyPr>
          <a:lstStyle/>
          <a:p>
            <a:r>
              <a:rPr lang="en-US" dirty="0"/>
              <a:t>Can I lead and</a:t>
            </a:r>
          </a:p>
          <a:p>
            <a:r>
              <a:rPr lang="en-US" dirty="0"/>
              <a:t>negotiate my</a:t>
            </a:r>
          </a:p>
          <a:p>
            <a:r>
              <a:rPr lang="en-US" dirty="0"/>
              <a:t>Future?</a:t>
            </a:r>
          </a:p>
        </p:txBody>
      </p:sp>
      <p:sp>
        <p:nvSpPr>
          <p:cNvPr id="29" name="TextBox 28">
            <a:extLst>
              <a:ext uri="{FF2B5EF4-FFF2-40B4-BE49-F238E27FC236}">
                <a16:creationId xmlns="" xmlns:a16="http://schemas.microsoft.com/office/drawing/2014/main" id="{DE68B573-F95D-AC4A-A711-696E51506676}"/>
              </a:ext>
            </a:extLst>
          </p:cNvPr>
          <p:cNvSpPr txBox="1"/>
          <p:nvPr/>
        </p:nvSpPr>
        <p:spPr>
          <a:xfrm>
            <a:off x="9587742" y="616553"/>
            <a:ext cx="1838835" cy="4708981"/>
          </a:xfrm>
          <a:prstGeom prst="rect">
            <a:avLst/>
          </a:prstGeom>
          <a:solidFill>
            <a:schemeClr val="accent6">
              <a:lumMod val="20000"/>
              <a:lumOff val="80000"/>
            </a:schemeClr>
          </a:solidFill>
        </p:spPr>
        <p:txBody>
          <a:bodyPr wrap="square" rtlCol="0">
            <a:spAutoFit/>
          </a:bodyPr>
          <a:lstStyle/>
          <a:p>
            <a:r>
              <a:rPr lang="en-US" sz="2400" i="1" dirty="0"/>
              <a:t>Career?</a:t>
            </a:r>
          </a:p>
          <a:p>
            <a:endParaRPr lang="en-US" dirty="0"/>
          </a:p>
          <a:p>
            <a:r>
              <a:rPr lang="en-US" dirty="0"/>
              <a:t>Entrepreneur?</a:t>
            </a:r>
          </a:p>
          <a:p>
            <a:endParaRPr lang="en-US" dirty="0"/>
          </a:p>
          <a:p>
            <a:endParaRPr lang="en-US" dirty="0"/>
          </a:p>
          <a:p>
            <a:endParaRPr lang="en-US" dirty="0"/>
          </a:p>
          <a:p>
            <a:endParaRPr lang="en-US" dirty="0"/>
          </a:p>
          <a:p>
            <a:endParaRPr lang="en-US" dirty="0"/>
          </a:p>
          <a:p>
            <a:r>
              <a:rPr lang="en-US" dirty="0"/>
              <a:t>Intrapreneur in smaller business?</a:t>
            </a:r>
          </a:p>
          <a:p>
            <a:endParaRPr lang="en-US" dirty="0"/>
          </a:p>
          <a:p>
            <a:endParaRPr lang="en-US" dirty="0"/>
          </a:p>
          <a:p>
            <a:endParaRPr lang="en-US" dirty="0"/>
          </a:p>
          <a:p>
            <a:r>
              <a:rPr lang="en-US" dirty="0"/>
              <a:t>Secure employment?</a:t>
            </a:r>
            <a:endParaRPr lang="en-US" sz="1200" dirty="0"/>
          </a:p>
          <a:p>
            <a:endParaRPr lang="en-US" sz="1200" dirty="0"/>
          </a:p>
          <a:p>
            <a:endParaRPr lang="en-US" sz="1200" dirty="0"/>
          </a:p>
        </p:txBody>
      </p:sp>
      <p:pic>
        <p:nvPicPr>
          <p:cNvPr id="32" name="Picture 31">
            <a:extLst>
              <a:ext uri="{FF2B5EF4-FFF2-40B4-BE49-F238E27FC236}">
                <a16:creationId xmlns="" xmlns:a16="http://schemas.microsoft.com/office/drawing/2014/main" id="{5335F573-0154-4A4A-AD60-EA0F87AF0BB6}"/>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969805" y="5846493"/>
            <a:ext cx="1843653" cy="752329"/>
          </a:xfrm>
          <a:prstGeom prst="rect">
            <a:avLst/>
          </a:prstGeom>
        </p:spPr>
      </p:pic>
      <p:sp>
        <p:nvSpPr>
          <p:cNvPr id="13" name="TextBox 12">
            <a:extLst>
              <a:ext uri="{FF2B5EF4-FFF2-40B4-BE49-F238E27FC236}">
                <a16:creationId xmlns="" xmlns:a16="http://schemas.microsoft.com/office/drawing/2014/main" id="{182ED03C-0216-D547-8937-04605F3C3699}"/>
              </a:ext>
            </a:extLst>
          </p:cNvPr>
          <p:cNvSpPr txBox="1"/>
          <p:nvPr/>
        </p:nvSpPr>
        <p:spPr>
          <a:xfrm>
            <a:off x="5053279" y="5960946"/>
            <a:ext cx="5366684" cy="646331"/>
          </a:xfrm>
          <a:prstGeom prst="rect">
            <a:avLst/>
          </a:prstGeom>
          <a:noFill/>
        </p:spPr>
        <p:txBody>
          <a:bodyPr wrap="square" rtlCol="0">
            <a:spAutoFit/>
          </a:bodyPr>
          <a:lstStyle/>
          <a:p>
            <a:r>
              <a:rPr lang="en-US" dirty="0"/>
              <a:t>Based on Gateway Triangle in QAA Enterprise and Entrepreneurship Guidance for Educators, 2018</a:t>
            </a:r>
          </a:p>
        </p:txBody>
      </p:sp>
    </p:spTree>
    <p:extLst>
      <p:ext uri="{BB962C8B-B14F-4D97-AF65-F5344CB8AC3E}">
        <p14:creationId xmlns:p14="http://schemas.microsoft.com/office/powerpoint/2010/main" val="27829610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500"/>
                                        <p:tgtEl>
                                          <p:spTgt spid="17"/>
                                        </p:tgtEl>
                                        <p:attrNameLst>
                                          <p:attrName>ppt_y</p:attrName>
                                        </p:attrNameLst>
                                      </p:cBhvr>
                                      <p:tavLst>
                                        <p:tav tm="0">
                                          <p:val>
                                            <p:strVal val="#ppt_y+#ppt_h*1.125000"/>
                                          </p:val>
                                        </p:tav>
                                        <p:tav tm="100000">
                                          <p:val>
                                            <p:strVal val="#ppt_y"/>
                                          </p:val>
                                        </p:tav>
                                      </p:tavLst>
                                    </p:anim>
                                    <p:animEffect transition="in" filter="wipe(up)">
                                      <p:cBhvr>
                                        <p:cTn id="8" dur="500"/>
                                        <p:tgtEl>
                                          <p:spTgt spid="17"/>
                                        </p:tgtEl>
                                      </p:cBhvr>
                                    </p:animEffect>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46"/>
                                        </p:tgtEl>
                                        <p:attrNameLst>
                                          <p:attrName>style.visibility</p:attrName>
                                        </p:attrNameLst>
                                      </p:cBhvr>
                                      <p:to>
                                        <p:strVal val="visible"/>
                                      </p:to>
                                    </p:set>
                                    <p:animEffect transition="in" filter="fade">
                                      <p:cBhvr>
                                        <p:cTn id="13" dur="500"/>
                                        <p:tgtEl>
                                          <p:spTgt spid="46"/>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27"/>
                                        </p:tgtEl>
                                        <p:attrNameLst>
                                          <p:attrName>style.visibility</p:attrName>
                                        </p:attrNameLst>
                                      </p:cBhvr>
                                      <p:to>
                                        <p:strVal val="visible"/>
                                      </p:to>
                                    </p:set>
                                    <p:animEffect transition="in" filter="fade">
                                      <p:cBhvr>
                                        <p:cTn id="18" dur="500"/>
                                        <p:tgtEl>
                                          <p:spTgt spid="27"/>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26"/>
                                        </p:tgtEl>
                                        <p:attrNameLst>
                                          <p:attrName>style.visibility</p:attrName>
                                        </p:attrNameLst>
                                      </p:cBhvr>
                                      <p:to>
                                        <p:strVal val="visible"/>
                                      </p:to>
                                    </p:set>
                                    <p:animEffect transition="in" filter="fade">
                                      <p:cBhvr>
                                        <p:cTn id="21" dur="500"/>
                                        <p:tgtEl>
                                          <p:spTgt spid="26"/>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25"/>
                                        </p:tgtEl>
                                        <p:attrNameLst>
                                          <p:attrName>style.visibility</p:attrName>
                                        </p:attrNameLst>
                                      </p:cBhvr>
                                      <p:to>
                                        <p:strVal val="visible"/>
                                      </p:to>
                                    </p:set>
                                    <p:animEffect transition="in" filter="fade">
                                      <p:cBhvr>
                                        <p:cTn id="24" dur="500"/>
                                        <p:tgtEl>
                                          <p:spTgt spid="25"/>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29"/>
                                        </p:tgtEl>
                                        <p:attrNameLst>
                                          <p:attrName>style.visibility</p:attrName>
                                        </p:attrNameLst>
                                      </p:cBhvr>
                                      <p:to>
                                        <p:strVal val="visible"/>
                                      </p:to>
                                    </p:set>
                                    <p:animEffect transition="in" filter="fade">
                                      <p:cBhvr>
                                        <p:cTn id="29"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animBg="1"/>
      <p:bldP spid="25" grpId="0"/>
      <p:bldP spid="26" grpId="0"/>
      <p:bldP spid="27" grpId="0"/>
      <p:bldP spid="2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 xmlns:a16="http://schemas.microsoft.com/office/drawing/2014/main" id="{AC64FEC1-E614-A342-B2B1-F4A8036A9CF1}"/>
              </a:ext>
            </a:extLst>
          </p:cNvPr>
          <p:cNvPicPr>
            <a:picLocks noChangeAspect="1"/>
          </p:cNvPicPr>
          <p:nvPr/>
        </p:nvPicPr>
        <p:blipFill>
          <a:blip r:embed="rId2"/>
          <a:stretch>
            <a:fillRect/>
          </a:stretch>
        </p:blipFill>
        <p:spPr>
          <a:xfrm>
            <a:off x="5562664" y="767632"/>
            <a:ext cx="6629336" cy="4767163"/>
          </a:xfrm>
          <a:prstGeom prst="rect">
            <a:avLst/>
          </a:prstGeom>
        </p:spPr>
      </p:pic>
      <p:sp>
        <p:nvSpPr>
          <p:cNvPr id="4" name="TextBox 3">
            <a:extLst>
              <a:ext uri="{FF2B5EF4-FFF2-40B4-BE49-F238E27FC236}">
                <a16:creationId xmlns="" xmlns:a16="http://schemas.microsoft.com/office/drawing/2014/main" id="{E6B258FF-3DDC-9249-B591-E95554024C9A}"/>
              </a:ext>
            </a:extLst>
          </p:cNvPr>
          <p:cNvSpPr txBox="1"/>
          <p:nvPr/>
        </p:nvSpPr>
        <p:spPr>
          <a:xfrm>
            <a:off x="604684" y="1622323"/>
            <a:ext cx="4778477" cy="2585323"/>
          </a:xfrm>
          <a:prstGeom prst="rect">
            <a:avLst/>
          </a:prstGeom>
          <a:solidFill>
            <a:schemeClr val="bg1">
              <a:lumMod val="85000"/>
            </a:schemeClr>
          </a:solidFill>
        </p:spPr>
        <p:txBody>
          <a:bodyPr wrap="square" rtlCol="0">
            <a:spAutoFit/>
          </a:bodyPr>
          <a:lstStyle/>
          <a:p>
            <a:r>
              <a:rPr lang="en-US" dirty="0"/>
              <a:t>In 2014 the All Party Parliamentary Group for Micro Business asked their members in the UK what they wanted from an employee.</a:t>
            </a:r>
          </a:p>
          <a:p>
            <a:endParaRPr lang="en-US" dirty="0"/>
          </a:p>
          <a:p>
            <a:r>
              <a:rPr lang="en-US" dirty="0"/>
              <a:t>The answer was remarkably simple, they wanted people who knew their subject, knew a bit about the world of business but above all, were motivated learners who could be creative and innovative on their behalf.</a:t>
            </a:r>
          </a:p>
        </p:txBody>
      </p:sp>
      <p:sp>
        <p:nvSpPr>
          <p:cNvPr id="5" name="TextBox 4">
            <a:extLst>
              <a:ext uri="{FF2B5EF4-FFF2-40B4-BE49-F238E27FC236}">
                <a16:creationId xmlns="" xmlns:a16="http://schemas.microsoft.com/office/drawing/2014/main" id="{5646186F-BFBF-4D44-9EAC-EE04E6676F81}"/>
              </a:ext>
            </a:extLst>
          </p:cNvPr>
          <p:cNvSpPr txBox="1"/>
          <p:nvPr/>
        </p:nvSpPr>
        <p:spPr>
          <a:xfrm>
            <a:off x="604684" y="604684"/>
            <a:ext cx="6975987" cy="830997"/>
          </a:xfrm>
          <a:prstGeom prst="rect">
            <a:avLst/>
          </a:prstGeom>
          <a:noFill/>
        </p:spPr>
        <p:txBody>
          <a:bodyPr wrap="square" rtlCol="0">
            <a:spAutoFit/>
          </a:bodyPr>
          <a:lstStyle/>
          <a:p>
            <a:r>
              <a:rPr lang="en-US" sz="2400" b="1" dirty="0"/>
              <a:t>Decisions, decisions… </a:t>
            </a:r>
            <a:br>
              <a:rPr lang="en-US" sz="2400" b="1" dirty="0"/>
            </a:br>
            <a:r>
              <a:rPr lang="en-US" sz="2400" b="1" dirty="0"/>
              <a:t>important questions to ask yourself</a:t>
            </a:r>
          </a:p>
        </p:txBody>
      </p:sp>
      <p:sp>
        <p:nvSpPr>
          <p:cNvPr id="2" name="TextBox 1">
            <a:extLst>
              <a:ext uri="{FF2B5EF4-FFF2-40B4-BE49-F238E27FC236}">
                <a16:creationId xmlns="" xmlns:a16="http://schemas.microsoft.com/office/drawing/2014/main" id="{CEE5842F-4E8F-7047-8A2A-0069D24DAF9B}"/>
              </a:ext>
            </a:extLst>
          </p:cNvPr>
          <p:cNvSpPr txBox="1"/>
          <p:nvPr/>
        </p:nvSpPr>
        <p:spPr>
          <a:xfrm>
            <a:off x="716045" y="4534926"/>
            <a:ext cx="4995642" cy="1631216"/>
          </a:xfrm>
          <a:prstGeom prst="rect">
            <a:avLst/>
          </a:prstGeom>
          <a:noFill/>
        </p:spPr>
        <p:txBody>
          <a:bodyPr wrap="square" rtlCol="0">
            <a:spAutoFit/>
          </a:bodyPr>
          <a:lstStyle/>
          <a:p>
            <a:r>
              <a:rPr lang="en-US" dirty="0"/>
              <a:t>* A LinkedIn survey in 2018 indicated that these enterprising skills are in greater demand than subject expertise!</a:t>
            </a:r>
          </a:p>
          <a:p>
            <a:endParaRPr lang="en-US" dirty="0"/>
          </a:p>
          <a:p>
            <a:r>
              <a:rPr lang="en-US" sz="1400" dirty="0"/>
              <a:t>(https://</a:t>
            </a:r>
            <a:r>
              <a:rPr lang="en-US" sz="1400" dirty="0" err="1"/>
              <a:t>learning.linkedin.com</a:t>
            </a:r>
            <a:r>
              <a:rPr lang="en-US" sz="1400" dirty="0"/>
              <a:t>/resources/workplace-learning-report-2018)</a:t>
            </a:r>
          </a:p>
        </p:txBody>
      </p:sp>
      <p:sp>
        <p:nvSpPr>
          <p:cNvPr id="6" name="TextBox 5">
            <a:extLst>
              <a:ext uri="{FF2B5EF4-FFF2-40B4-BE49-F238E27FC236}">
                <a16:creationId xmlns="" xmlns:a16="http://schemas.microsoft.com/office/drawing/2014/main" id="{9576EEF0-3995-DA42-99BB-20D58E7DBA99}"/>
              </a:ext>
            </a:extLst>
          </p:cNvPr>
          <p:cNvSpPr txBox="1"/>
          <p:nvPr/>
        </p:nvSpPr>
        <p:spPr>
          <a:xfrm>
            <a:off x="6135756" y="5342637"/>
            <a:ext cx="5632174" cy="1015663"/>
          </a:xfrm>
          <a:prstGeom prst="rect">
            <a:avLst/>
          </a:prstGeom>
          <a:noFill/>
        </p:spPr>
        <p:txBody>
          <a:bodyPr wrap="square" rtlCol="0">
            <a:spAutoFit/>
          </a:bodyPr>
          <a:lstStyle/>
          <a:p>
            <a:r>
              <a:rPr lang="en-US" sz="1400" dirty="0"/>
              <a:t>Anderson, S., </a:t>
            </a:r>
            <a:r>
              <a:rPr lang="en-US" sz="1400" dirty="0" err="1"/>
              <a:t>Culkin</a:t>
            </a:r>
            <a:r>
              <a:rPr lang="en-US" sz="1400" dirty="0"/>
              <a:t>, N. Penaluna, A and Smith, K (2014) An Education System fit for an Entrepreneur: 5</a:t>
            </a:r>
            <a:r>
              <a:rPr lang="en-US" sz="1400" baseline="30000" dirty="0"/>
              <a:t>th</a:t>
            </a:r>
            <a:r>
              <a:rPr lang="en-US" sz="1400" dirty="0"/>
              <a:t> report of the All Parliamentary Group for </a:t>
            </a:r>
            <a:r>
              <a:rPr lang="en-US" sz="1400" dirty="0" err="1"/>
              <a:t>MicroBusinesses</a:t>
            </a:r>
            <a:r>
              <a:rPr lang="en-US" sz="1400" dirty="0"/>
              <a:t>. London: The Stationery Office, p17.</a:t>
            </a:r>
          </a:p>
          <a:p>
            <a:endParaRPr lang="en-US" dirty="0"/>
          </a:p>
        </p:txBody>
      </p:sp>
    </p:spTree>
    <p:extLst>
      <p:ext uri="{BB962C8B-B14F-4D97-AF65-F5344CB8AC3E}">
        <p14:creationId xmlns:p14="http://schemas.microsoft.com/office/powerpoint/2010/main" val="38409176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 xmlns:a16="http://schemas.microsoft.com/office/drawing/2014/main" id="{E6B258FF-3DDC-9249-B591-E95554024C9A}"/>
              </a:ext>
            </a:extLst>
          </p:cNvPr>
          <p:cNvSpPr txBox="1"/>
          <p:nvPr/>
        </p:nvSpPr>
        <p:spPr>
          <a:xfrm>
            <a:off x="604684" y="1622323"/>
            <a:ext cx="4778477" cy="2677656"/>
          </a:xfrm>
          <a:prstGeom prst="rect">
            <a:avLst/>
          </a:prstGeom>
          <a:solidFill>
            <a:schemeClr val="bg1">
              <a:lumMod val="85000"/>
            </a:schemeClr>
          </a:solidFill>
        </p:spPr>
        <p:txBody>
          <a:bodyPr wrap="square" rtlCol="0">
            <a:spAutoFit/>
          </a:bodyPr>
          <a:lstStyle/>
          <a:p>
            <a:r>
              <a:rPr lang="en-US" sz="2400" dirty="0"/>
              <a:t>This fits closely to the calls amongst business, for example the Society for Resource Management’s </a:t>
            </a:r>
            <a:r>
              <a:rPr lang="en-US" sz="2400" i="1" dirty="0"/>
              <a:t>‘most wanted</a:t>
            </a:r>
            <a:r>
              <a:rPr lang="en-US" sz="2400" dirty="0"/>
              <a:t>’ list has problem solving abilities as the top priority. </a:t>
            </a:r>
          </a:p>
          <a:p>
            <a:r>
              <a:rPr lang="en-US" sz="2400" dirty="0"/>
              <a:t>Is this surprising in a world that is changing so quickly?</a:t>
            </a:r>
          </a:p>
        </p:txBody>
      </p:sp>
      <p:sp>
        <p:nvSpPr>
          <p:cNvPr id="5" name="TextBox 4">
            <a:extLst>
              <a:ext uri="{FF2B5EF4-FFF2-40B4-BE49-F238E27FC236}">
                <a16:creationId xmlns="" xmlns:a16="http://schemas.microsoft.com/office/drawing/2014/main" id="{5646186F-BFBF-4D44-9EAC-EE04E6676F81}"/>
              </a:ext>
            </a:extLst>
          </p:cNvPr>
          <p:cNvSpPr txBox="1"/>
          <p:nvPr/>
        </p:nvSpPr>
        <p:spPr>
          <a:xfrm>
            <a:off x="604684" y="604684"/>
            <a:ext cx="6975987" cy="830997"/>
          </a:xfrm>
          <a:prstGeom prst="rect">
            <a:avLst/>
          </a:prstGeom>
          <a:noFill/>
        </p:spPr>
        <p:txBody>
          <a:bodyPr wrap="square" rtlCol="0">
            <a:spAutoFit/>
          </a:bodyPr>
          <a:lstStyle/>
          <a:p>
            <a:r>
              <a:rPr lang="en-US" sz="2400" b="1" dirty="0"/>
              <a:t>Decisions, decisions</a:t>
            </a:r>
            <a:r>
              <a:rPr lang="en-US" sz="2400" b="1"/>
              <a:t>… </a:t>
            </a:r>
            <a:br>
              <a:rPr lang="en-US" sz="2400" b="1"/>
            </a:br>
            <a:r>
              <a:rPr lang="en-US" sz="2400" b="1"/>
              <a:t>important </a:t>
            </a:r>
            <a:r>
              <a:rPr lang="en-US" sz="2400" b="1" dirty="0"/>
              <a:t>questions to ask yourself</a:t>
            </a:r>
          </a:p>
        </p:txBody>
      </p:sp>
      <p:pic>
        <p:nvPicPr>
          <p:cNvPr id="6" name="Picture 5">
            <a:extLst>
              <a:ext uri="{FF2B5EF4-FFF2-40B4-BE49-F238E27FC236}">
                <a16:creationId xmlns="" xmlns:a16="http://schemas.microsoft.com/office/drawing/2014/main" id="{32BD75C1-856A-D647-B304-0F53AB67CB23}"/>
              </a:ext>
            </a:extLst>
          </p:cNvPr>
          <p:cNvPicPr>
            <a:picLocks noChangeAspect="1"/>
          </p:cNvPicPr>
          <p:nvPr/>
        </p:nvPicPr>
        <p:blipFill>
          <a:blip r:embed="rId2"/>
          <a:stretch>
            <a:fillRect/>
          </a:stretch>
        </p:blipFill>
        <p:spPr>
          <a:xfrm>
            <a:off x="6101452" y="894985"/>
            <a:ext cx="4759660" cy="5503796"/>
          </a:xfrm>
          <a:prstGeom prst="rect">
            <a:avLst/>
          </a:prstGeom>
        </p:spPr>
      </p:pic>
      <p:sp>
        <p:nvSpPr>
          <p:cNvPr id="2" name="TextBox 1">
            <a:extLst>
              <a:ext uri="{FF2B5EF4-FFF2-40B4-BE49-F238E27FC236}">
                <a16:creationId xmlns="" xmlns:a16="http://schemas.microsoft.com/office/drawing/2014/main" id="{C4A23CDD-6F1E-224B-AB4E-94BBD482C687}"/>
              </a:ext>
            </a:extLst>
          </p:cNvPr>
          <p:cNvSpPr txBox="1"/>
          <p:nvPr/>
        </p:nvSpPr>
        <p:spPr>
          <a:xfrm>
            <a:off x="604684" y="4552122"/>
            <a:ext cx="4563664" cy="1846659"/>
          </a:xfrm>
          <a:prstGeom prst="rect">
            <a:avLst/>
          </a:prstGeom>
          <a:noFill/>
        </p:spPr>
        <p:txBody>
          <a:bodyPr wrap="square" rtlCol="0">
            <a:spAutoFit/>
          </a:bodyPr>
          <a:lstStyle/>
          <a:p>
            <a:r>
              <a:rPr lang="en-US" sz="1600" dirty="0"/>
              <a:t>See also: Weiss, L (2019) The case for soft skills. Online at: https://</a:t>
            </a:r>
            <a:r>
              <a:rPr lang="en-US" sz="1600" dirty="0" err="1"/>
              <a:t>www.shrm.org</a:t>
            </a:r>
            <a:r>
              <a:rPr lang="en-US" sz="1600" dirty="0"/>
              <a:t>/</a:t>
            </a:r>
            <a:r>
              <a:rPr lang="en-US" sz="1600" dirty="0" err="1"/>
              <a:t>resourcesandtools</a:t>
            </a:r>
            <a:r>
              <a:rPr lang="en-US" sz="1600" dirty="0"/>
              <a:t>/</a:t>
            </a:r>
            <a:r>
              <a:rPr lang="en-US" sz="1600" dirty="0" err="1"/>
              <a:t>hr</a:t>
            </a:r>
            <a:r>
              <a:rPr lang="en-US" sz="1600" dirty="0"/>
              <a:t>-topics/organizational-and-employee-development/pages/viewpoint-the-case-for-soft-skills-.</a:t>
            </a:r>
            <a:r>
              <a:rPr lang="en-US" sz="1600" dirty="0" err="1"/>
              <a:t>aspx</a:t>
            </a:r>
            <a:endParaRPr lang="en-US" sz="1600" dirty="0"/>
          </a:p>
          <a:p>
            <a:endParaRPr lang="en-US" dirty="0"/>
          </a:p>
        </p:txBody>
      </p:sp>
    </p:spTree>
    <p:extLst>
      <p:ext uri="{BB962C8B-B14F-4D97-AF65-F5344CB8AC3E}">
        <p14:creationId xmlns:p14="http://schemas.microsoft.com/office/powerpoint/2010/main" val="4721227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6" descr="fizzpop n DaveG">
            <a:extLst>
              <a:ext uri="{FF2B5EF4-FFF2-40B4-BE49-F238E27FC236}">
                <a16:creationId xmlns="" xmlns:a16="http://schemas.microsoft.com/office/drawing/2014/main" id="{A2DA42F9-5CC6-5E48-92A2-E86925281418}"/>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51152" y="429685"/>
            <a:ext cx="6770264" cy="4918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 xmlns:a16="http://schemas.microsoft.com/office/drawing/2014/main" id="{0F63E761-4AA8-0C4E-9786-58339A30B6F3}"/>
              </a:ext>
            </a:extLst>
          </p:cNvPr>
          <p:cNvSpPr txBox="1"/>
          <p:nvPr/>
        </p:nvSpPr>
        <p:spPr>
          <a:xfrm>
            <a:off x="7580671" y="1260895"/>
            <a:ext cx="4067908" cy="4801314"/>
          </a:xfrm>
          <a:prstGeom prst="rect">
            <a:avLst/>
          </a:prstGeom>
          <a:solidFill>
            <a:schemeClr val="bg1">
              <a:lumMod val="95000"/>
            </a:schemeClr>
          </a:solidFill>
        </p:spPr>
        <p:txBody>
          <a:bodyPr wrap="square" rtlCol="0">
            <a:spAutoFit/>
          </a:bodyPr>
          <a:lstStyle/>
          <a:p>
            <a:r>
              <a:rPr lang="en-US" dirty="0"/>
              <a:t>A real skill is being able to reflect, think and explain your thinking to others. </a:t>
            </a:r>
            <a:br>
              <a:rPr lang="en-US" dirty="0"/>
            </a:br>
            <a:r>
              <a:rPr lang="en-US" dirty="0"/>
              <a:t>A funder, sponsor or customer will all need persuading.</a:t>
            </a:r>
          </a:p>
          <a:p>
            <a:endParaRPr lang="en-US" dirty="0"/>
          </a:p>
          <a:p>
            <a:r>
              <a:rPr lang="en-US" dirty="0"/>
              <a:t>Ask why am I doing this? </a:t>
            </a:r>
          </a:p>
          <a:p>
            <a:endParaRPr lang="en-US" dirty="0"/>
          </a:p>
          <a:p>
            <a:r>
              <a:rPr lang="en-US" dirty="0"/>
              <a:t>Who will benefit and why would they pay?</a:t>
            </a:r>
          </a:p>
          <a:p>
            <a:endParaRPr lang="en-US" dirty="0"/>
          </a:p>
          <a:p>
            <a:r>
              <a:rPr lang="en-US" dirty="0"/>
              <a:t>What are the problems that other people haven’t spotted yet, or are doing very little about?</a:t>
            </a:r>
          </a:p>
          <a:p>
            <a:endParaRPr lang="en-US" dirty="0"/>
          </a:p>
          <a:p>
            <a:r>
              <a:rPr lang="en-US" dirty="0"/>
              <a:t>How do my abilities match the solving of these problems and who else do I need to help me?</a:t>
            </a:r>
          </a:p>
        </p:txBody>
      </p:sp>
      <p:sp>
        <p:nvSpPr>
          <p:cNvPr id="3" name="TextBox 2">
            <a:extLst>
              <a:ext uri="{FF2B5EF4-FFF2-40B4-BE49-F238E27FC236}">
                <a16:creationId xmlns="" xmlns:a16="http://schemas.microsoft.com/office/drawing/2014/main" id="{85E0AD30-8598-F544-BB31-AD2D233FFA44}"/>
              </a:ext>
            </a:extLst>
          </p:cNvPr>
          <p:cNvSpPr txBox="1"/>
          <p:nvPr/>
        </p:nvSpPr>
        <p:spPr>
          <a:xfrm>
            <a:off x="451152" y="5423083"/>
            <a:ext cx="6770264" cy="338554"/>
          </a:xfrm>
          <a:prstGeom prst="rect">
            <a:avLst/>
          </a:prstGeom>
          <a:noFill/>
        </p:spPr>
        <p:txBody>
          <a:bodyPr wrap="square" rtlCol="0">
            <a:spAutoFit/>
          </a:bodyPr>
          <a:lstStyle/>
          <a:p>
            <a:r>
              <a:rPr lang="en-US" sz="1600" dirty="0"/>
              <a:t>UWTSD students explain their big ideas to Professor David Gibson OBE</a:t>
            </a:r>
          </a:p>
        </p:txBody>
      </p:sp>
      <p:sp>
        <p:nvSpPr>
          <p:cNvPr id="5" name="TextBox 4">
            <a:extLst>
              <a:ext uri="{FF2B5EF4-FFF2-40B4-BE49-F238E27FC236}">
                <a16:creationId xmlns="" xmlns:a16="http://schemas.microsoft.com/office/drawing/2014/main" id="{6FC9BA33-7E32-BA44-9963-DAC7FFA7B043}"/>
              </a:ext>
            </a:extLst>
          </p:cNvPr>
          <p:cNvSpPr txBox="1"/>
          <p:nvPr/>
        </p:nvSpPr>
        <p:spPr>
          <a:xfrm>
            <a:off x="7580671" y="429685"/>
            <a:ext cx="6975987" cy="461665"/>
          </a:xfrm>
          <a:prstGeom prst="rect">
            <a:avLst/>
          </a:prstGeom>
          <a:noFill/>
        </p:spPr>
        <p:txBody>
          <a:bodyPr wrap="square" rtlCol="0">
            <a:spAutoFit/>
          </a:bodyPr>
          <a:lstStyle/>
          <a:p>
            <a:r>
              <a:rPr lang="en-US" sz="2400" b="1" dirty="0"/>
              <a:t>Let’s think about explaining</a:t>
            </a:r>
          </a:p>
        </p:txBody>
      </p:sp>
    </p:spTree>
    <p:extLst>
      <p:ext uri="{BB962C8B-B14F-4D97-AF65-F5344CB8AC3E}">
        <p14:creationId xmlns:p14="http://schemas.microsoft.com/office/powerpoint/2010/main" val="5545592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 xmlns:a16="http://schemas.microsoft.com/office/drawing/2014/main" id="{E6B258FF-3DDC-9249-B591-E95554024C9A}"/>
              </a:ext>
            </a:extLst>
          </p:cNvPr>
          <p:cNvSpPr txBox="1"/>
          <p:nvPr/>
        </p:nvSpPr>
        <p:spPr>
          <a:xfrm>
            <a:off x="604684" y="1622323"/>
            <a:ext cx="4689987" cy="3970318"/>
          </a:xfrm>
          <a:prstGeom prst="rect">
            <a:avLst/>
          </a:prstGeom>
          <a:solidFill>
            <a:schemeClr val="bg2"/>
          </a:solidFill>
        </p:spPr>
        <p:txBody>
          <a:bodyPr wrap="square" rtlCol="0">
            <a:spAutoFit/>
          </a:bodyPr>
          <a:lstStyle/>
          <a:p>
            <a:r>
              <a:rPr lang="en-US" dirty="0"/>
              <a:t>Have you spotted someone having a problem?</a:t>
            </a:r>
            <a:br>
              <a:rPr lang="en-US" dirty="0"/>
            </a:br>
            <a:r>
              <a:rPr lang="en-US" dirty="0"/>
              <a:t/>
            </a:r>
            <a:br>
              <a:rPr lang="en-US" dirty="0"/>
            </a:br>
            <a:r>
              <a:rPr lang="en-US" dirty="0"/>
              <a:t>Are there solutions already or have they been overlooked? Maybe not good enough or bespoke enough for those people?</a:t>
            </a:r>
          </a:p>
          <a:p>
            <a:endParaRPr lang="en-US" dirty="0"/>
          </a:p>
          <a:p>
            <a:r>
              <a:rPr lang="en-US" dirty="0"/>
              <a:t>Can you come up with a range of ideas to share that may solve this problem?</a:t>
            </a:r>
            <a:br>
              <a:rPr lang="en-US" dirty="0"/>
            </a:br>
            <a:r>
              <a:rPr lang="en-US" dirty="0"/>
              <a:t/>
            </a:r>
            <a:br>
              <a:rPr lang="en-US" dirty="0"/>
            </a:br>
            <a:r>
              <a:rPr lang="en-US" dirty="0"/>
              <a:t>Can you do research that makes your solutions easy to explain?</a:t>
            </a:r>
          </a:p>
          <a:p>
            <a:endParaRPr lang="en-US" dirty="0"/>
          </a:p>
          <a:p>
            <a:r>
              <a:rPr lang="en-US" dirty="0"/>
              <a:t>Can you explain them in terms of what value they bring?</a:t>
            </a:r>
          </a:p>
        </p:txBody>
      </p:sp>
      <p:sp>
        <p:nvSpPr>
          <p:cNvPr id="5" name="TextBox 4">
            <a:extLst>
              <a:ext uri="{FF2B5EF4-FFF2-40B4-BE49-F238E27FC236}">
                <a16:creationId xmlns="" xmlns:a16="http://schemas.microsoft.com/office/drawing/2014/main" id="{5646186F-BFBF-4D44-9EAC-EE04E6676F81}"/>
              </a:ext>
            </a:extLst>
          </p:cNvPr>
          <p:cNvSpPr txBox="1"/>
          <p:nvPr/>
        </p:nvSpPr>
        <p:spPr>
          <a:xfrm>
            <a:off x="604684" y="945347"/>
            <a:ext cx="6975987" cy="461665"/>
          </a:xfrm>
          <a:prstGeom prst="rect">
            <a:avLst/>
          </a:prstGeom>
          <a:noFill/>
        </p:spPr>
        <p:txBody>
          <a:bodyPr wrap="square" rtlCol="0">
            <a:spAutoFit/>
          </a:bodyPr>
          <a:lstStyle/>
          <a:p>
            <a:r>
              <a:rPr lang="en-US" sz="2400" b="1" dirty="0"/>
              <a:t>Let’s think about pain points</a:t>
            </a:r>
          </a:p>
        </p:txBody>
      </p:sp>
      <p:sp>
        <p:nvSpPr>
          <p:cNvPr id="2" name="Oval 1">
            <a:extLst>
              <a:ext uri="{FF2B5EF4-FFF2-40B4-BE49-F238E27FC236}">
                <a16:creationId xmlns="" xmlns:a16="http://schemas.microsoft.com/office/drawing/2014/main" id="{9D27F093-49DE-EB44-88BA-EA3DCA747BD5}"/>
              </a:ext>
            </a:extLst>
          </p:cNvPr>
          <p:cNvSpPr/>
          <p:nvPr/>
        </p:nvSpPr>
        <p:spPr>
          <a:xfrm>
            <a:off x="5294671" y="810484"/>
            <a:ext cx="1607574" cy="1607574"/>
          </a:xfrm>
          <a:prstGeom prst="ellipse">
            <a:avLst/>
          </a:prstGeom>
          <a:solidFill>
            <a:schemeClr val="accent1">
              <a:lumMod val="40000"/>
              <a:lumOff val="60000"/>
            </a:schemeClr>
          </a:solid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No Pain</a:t>
            </a:r>
          </a:p>
        </p:txBody>
      </p:sp>
      <p:sp>
        <p:nvSpPr>
          <p:cNvPr id="6" name="Oval 5">
            <a:extLst>
              <a:ext uri="{FF2B5EF4-FFF2-40B4-BE49-F238E27FC236}">
                <a16:creationId xmlns="" xmlns:a16="http://schemas.microsoft.com/office/drawing/2014/main" id="{43A902E9-DF6E-9641-AD93-8AC7973C35D2}"/>
              </a:ext>
            </a:extLst>
          </p:cNvPr>
          <p:cNvSpPr/>
          <p:nvPr/>
        </p:nvSpPr>
        <p:spPr>
          <a:xfrm>
            <a:off x="5294671" y="2528669"/>
            <a:ext cx="1607574" cy="1607574"/>
          </a:xfrm>
          <a:prstGeom prst="ellipse">
            <a:avLst/>
          </a:prstGeom>
          <a:solidFill>
            <a:srgbClr val="FFC000"/>
          </a:solid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Some Pain</a:t>
            </a:r>
          </a:p>
        </p:txBody>
      </p:sp>
      <p:sp>
        <p:nvSpPr>
          <p:cNvPr id="7" name="Oval 6">
            <a:extLst>
              <a:ext uri="{FF2B5EF4-FFF2-40B4-BE49-F238E27FC236}">
                <a16:creationId xmlns="" xmlns:a16="http://schemas.microsoft.com/office/drawing/2014/main" id="{714F5FAD-977B-4144-9BC6-CF2290CF16BA}"/>
              </a:ext>
            </a:extLst>
          </p:cNvPr>
          <p:cNvSpPr/>
          <p:nvPr/>
        </p:nvSpPr>
        <p:spPr>
          <a:xfrm>
            <a:off x="5294671" y="4202611"/>
            <a:ext cx="1607574" cy="1607574"/>
          </a:xfrm>
          <a:prstGeom prst="ellipse">
            <a:avLst/>
          </a:prstGeom>
          <a:solidFill>
            <a:srgbClr val="FF0000"/>
          </a:solid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Great Pain</a:t>
            </a:r>
          </a:p>
        </p:txBody>
      </p:sp>
      <p:sp>
        <p:nvSpPr>
          <p:cNvPr id="8" name="TextBox 7">
            <a:extLst>
              <a:ext uri="{FF2B5EF4-FFF2-40B4-BE49-F238E27FC236}">
                <a16:creationId xmlns="" xmlns:a16="http://schemas.microsoft.com/office/drawing/2014/main" id="{A407DBCA-924A-ED4F-87BC-840CF9F987B2}"/>
              </a:ext>
            </a:extLst>
          </p:cNvPr>
          <p:cNvSpPr txBox="1"/>
          <p:nvPr/>
        </p:nvSpPr>
        <p:spPr>
          <a:xfrm>
            <a:off x="7113639" y="1120282"/>
            <a:ext cx="4689987" cy="923330"/>
          </a:xfrm>
          <a:prstGeom prst="rect">
            <a:avLst/>
          </a:prstGeom>
          <a:noFill/>
        </p:spPr>
        <p:txBody>
          <a:bodyPr wrap="square" rtlCol="0">
            <a:spAutoFit/>
          </a:bodyPr>
          <a:lstStyle/>
          <a:p>
            <a:r>
              <a:rPr lang="en-US" dirty="0"/>
              <a:t>Is there some hidden pain they haven’t spotted yet? W</a:t>
            </a:r>
            <a:r>
              <a:rPr lang="en-US"/>
              <a:t>hat </a:t>
            </a:r>
            <a:r>
              <a:rPr lang="en-US" dirty="0"/>
              <a:t>changes are afoot that might mean it could be on the horizon?</a:t>
            </a:r>
          </a:p>
        </p:txBody>
      </p:sp>
      <p:sp>
        <p:nvSpPr>
          <p:cNvPr id="9" name="TextBox 8">
            <a:extLst>
              <a:ext uri="{FF2B5EF4-FFF2-40B4-BE49-F238E27FC236}">
                <a16:creationId xmlns="" xmlns:a16="http://schemas.microsoft.com/office/drawing/2014/main" id="{DD4E36B3-662C-5C48-A084-66761B0C2D08}"/>
              </a:ext>
            </a:extLst>
          </p:cNvPr>
          <p:cNvSpPr txBox="1"/>
          <p:nvPr/>
        </p:nvSpPr>
        <p:spPr>
          <a:xfrm>
            <a:off x="7113638" y="2870791"/>
            <a:ext cx="4689987" cy="923330"/>
          </a:xfrm>
          <a:prstGeom prst="rect">
            <a:avLst/>
          </a:prstGeom>
          <a:noFill/>
        </p:spPr>
        <p:txBody>
          <a:bodyPr wrap="square" rtlCol="0">
            <a:spAutoFit/>
          </a:bodyPr>
          <a:lstStyle/>
          <a:p>
            <a:r>
              <a:rPr lang="en-US" dirty="0"/>
              <a:t>Is it improving or will it most likely get worse? What are the root causes and can you discover them?</a:t>
            </a:r>
          </a:p>
        </p:txBody>
      </p:sp>
      <p:sp>
        <p:nvSpPr>
          <p:cNvPr id="10" name="TextBox 9">
            <a:extLst>
              <a:ext uri="{FF2B5EF4-FFF2-40B4-BE49-F238E27FC236}">
                <a16:creationId xmlns="" xmlns:a16="http://schemas.microsoft.com/office/drawing/2014/main" id="{F069F152-B1D0-EE47-BB20-2A7FA2090315}"/>
              </a:ext>
            </a:extLst>
          </p:cNvPr>
          <p:cNvSpPr txBox="1"/>
          <p:nvPr/>
        </p:nvSpPr>
        <p:spPr>
          <a:xfrm>
            <a:off x="7113638" y="4537359"/>
            <a:ext cx="4689987" cy="923330"/>
          </a:xfrm>
          <a:prstGeom prst="rect">
            <a:avLst/>
          </a:prstGeom>
          <a:noFill/>
        </p:spPr>
        <p:txBody>
          <a:bodyPr wrap="square" rtlCol="0">
            <a:spAutoFit/>
          </a:bodyPr>
          <a:lstStyle/>
          <a:p>
            <a:r>
              <a:rPr lang="en-US" dirty="0"/>
              <a:t>Can you understand why it has got this bad? What could have been done earlier and what are the priorities now?</a:t>
            </a:r>
          </a:p>
        </p:txBody>
      </p:sp>
    </p:spTree>
    <p:extLst>
      <p:ext uri="{BB962C8B-B14F-4D97-AF65-F5344CB8AC3E}">
        <p14:creationId xmlns:p14="http://schemas.microsoft.com/office/powerpoint/2010/main" val="28151235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500"/>
                                        <p:tgtEl>
                                          <p:spTgt spid="8"/>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500"/>
                                        <p:tgtEl>
                                          <p:spTgt spid="9"/>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fade">
                                      <p:cBhvr>
                                        <p:cTn id="23" dur="500"/>
                                        <p:tgtEl>
                                          <p:spTgt spid="7"/>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fade">
                                      <p:cBhvr>
                                        <p:cTn id="26"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animBg="1"/>
      <p:bldP spid="7" grpId="0" animBg="1"/>
      <p:bldP spid="8" grpId="0"/>
      <p:bldP spid="9" grpId="0"/>
      <p:bldP spid="10"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 xmlns:a16="http://schemas.microsoft.com/office/drawing/2014/main" id="{E6B258FF-3DDC-9249-B591-E95554024C9A}"/>
              </a:ext>
            </a:extLst>
          </p:cNvPr>
          <p:cNvSpPr txBox="1"/>
          <p:nvPr/>
        </p:nvSpPr>
        <p:spPr>
          <a:xfrm>
            <a:off x="604684" y="2289583"/>
            <a:ext cx="4689987" cy="3693319"/>
          </a:xfrm>
          <a:prstGeom prst="rect">
            <a:avLst/>
          </a:prstGeom>
          <a:solidFill>
            <a:schemeClr val="bg2"/>
          </a:solidFill>
        </p:spPr>
        <p:txBody>
          <a:bodyPr wrap="square" rtlCol="0">
            <a:spAutoFit/>
          </a:bodyPr>
          <a:lstStyle/>
          <a:p>
            <a:r>
              <a:rPr lang="en-US" dirty="0"/>
              <a:t>Business survival is often based on a single issue and that’s cashflow.</a:t>
            </a:r>
            <a:br>
              <a:rPr lang="en-US" dirty="0"/>
            </a:br>
            <a:r>
              <a:rPr lang="en-US" dirty="0"/>
              <a:t/>
            </a:r>
            <a:br>
              <a:rPr lang="en-US" dirty="0"/>
            </a:br>
            <a:r>
              <a:rPr lang="en-US" dirty="0"/>
              <a:t>You need to know and understand your own worth, per hour ideally. What costs will you incur and what can you charge for?</a:t>
            </a:r>
          </a:p>
          <a:p>
            <a:endParaRPr lang="en-US" dirty="0"/>
          </a:p>
          <a:p>
            <a:r>
              <a:rPr lang="en-US" dirty="0"/>
              <a:t>Does what comes in add up to what goes out on a regular basis?</a:t>
            </a:r>
            <a:br>
              <a:rPr lang="en-US" dirty="0"/>
            </a:br>
            <a:r>
              <a:rPr lang="en-US" dirty="0"/>
              <a:t/>
            </a:r>
            <a:br>
              <a:rPr lang="en-US" dirty="0"/>
            </a:br>
            <a:r>
              <a:rPr lang="en-US" dirty="0"/>
              <a:t>You can easily start to think about this right now, you don’t have to wait until you start a business of have to pitch a price as a freelancer.</a:t>
            </a:r>
          </a:p>
        </p:txBody>
      </p:sp>
      <p:sp>
        <p:nvSpPr>
          <p:cNvPr id="5" name="TextBox 4">
            <a:extLst>
              <a:ext uri="{FF2B5EF4-FFF2-40B4-BE49-F238E27FC236}">
                <a16:creationId xmlns="" xmlns:a16="http://schemas.microsoft.com/office/drawing/2014/main" id="{5646186F-BFBF-4D44-9EAC-EE04E6676F81}"/>
              </a:ext>
            </a:extLst>
          </p:cNvPr>
          <p:cNvSpPr txBox="1"/>
          <p:nvPr/>
        </p:nvSpPr>
        <p:spPr>
          <a:xfrm>
            <a:off x="604684" y="945347"/>
            <a:ext cx="6975987" cy="830997"/>
          </a:xfrm>
          <a:prstGeom prst="rect">
            <a:avLst/>
          </a:prstGeom>
          <a:noFill/>
        </p:spPr>
        <p:txBody>
          <a:bodyPr wrap="square" rtlCol="0">
            <a:spAutoFit/>
          </a:bodyPr>
          <a:lstStyle/>
          <a:p>
            <a:r>
              <a:rPr lang="en-US" sz="2400" b="1" dirty="0"/>
              <a:t>Let’s think about value in </a:t>
            </a:r>
            <a:br>
              <a:rPr lang="en-US" sz="2400" b="1" dirty="0"/>
            </a:br>
            <a:r>
              <a:rPr lang="en-US" sz="2400" b="1" dirty="0"/>
              <a:t>as well as value out</a:t>
            </a:r>
          </a:p>
        </p:txBody>
      </p:sp>
      <p:sp>
        <p:nvSpPr>
          <p:cNvPr id="2" name="Oval 1">
            <a:extLst>
              <a:ext uri="{FF2B5EF4-FFF2-40B4-BE49-F238E27FC236}">
                <a16:creationId xmlns="" xmlns:a16="http://schemas.microsoft.com/office/drawing/2014/main" id="{9D27F093-49DE-EB44-88BA-EA3DCA747BD5}"/>
              </a:ext>
            </a:extLst>
          </p:cNvPr>
          <p:cNvSpPr/>
          <p:nvPr/>
        </p:nvSpPr>
        <p:spPr>
          <a:xfrm>
            <a:off x="5294671" y="810484"/>
            <a:ext cx="1607574" cy="1607574"/>
          </a:xfrm>
          <a:prstGeom prst="ellipse">
            <a:avLst/>
          </a:prstGeom>
          <a:solidFill>
            <a:srgbClr val="00B050"/>
          </a:solid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Time I spend</a:t>
            </a:r>
          </a:p>
        </p:txBody>
      </p:sp>
      <p:sp>
        <p:nvSpPr>
          <p:cNvPr id="6" name="Oval 5">
            <a:extLst>
              <a:ext uri="{FF2B5EF4-FFF2-40B4-BE49-F238E27FC236}">
                <a16:creationId xmlns="" xmlns:a16="http://schemas.microsoft.com/office/drawing/2014/main" id="{43A902E9-DF6E-9641-AD93-8AC7973C35D2}"/>
              </a:ext>
            </a:extLst>
          </p:cNvPr>
          <p:cNvSpPr/>
          <p:nvPr/>
        </p:nvSpPr>
        <p:spPr>
          <a:xfrm>
            <a:off x="5294671" y="2528669"/>
            <a:ext cx="1607574" cy="1607574"/>
          </a:xfrm>
          <a:prstGeom prst="ellipse">
            <a:avLst/>
          </a:prstGeom>
          <a:solidFill>
            <a:srgbClr val="00B050"/>
          </a:solid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My hourly rate</a:t>
            </a:r>
          </a:p>
        </p:txBody>
      </p:sp>
      <p:sp>
        <p:nvSpPr>
          <p:cNvPr id="7" name="Oval 6">
            <a:extLst>
              <a:ext uri="{FF2B5EF4-FFF2-40B4-BE49-F238E27FC236}">
                <a16:creationId xmlns="" xmlns:a16="http://schemas.microsoft.com/office/drawing/2014/main" id="{714F5FAD-977B-4144-9BC6-CF2290CF16BA}"/>
              </a:ext>
            </a:extLst>
          </p:cNvPr>
          <p:cNvSpPr/>
          <p:nvPr/>
        </p:nvSpPr>
        <p:spPr>
          <a:xfrm>
            <a:off x="5294671" y="4494870"/>
            <a:ext cx="1607574" cy="1607574"/>
          </a:xfrm>
          <a:prstGeom prst="ellipse">
            <a:avLst/>
          </a:prstGeom>
          <a:solidFill>
            <a:srgbClr val="FF0000"/>
          </a:solid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Tax and costs</a:t>
            </a:r>
          </a:p>
        </p:txBody>
      </p:sp>
      <p:sp>
        <p:nvSpPr>
          <p:cNvPr id="8" name="TextBox 7">
            <a:extLst>
              <a:ext uri="{FF2B5EF4-FFF2-40B4-BE49-F238E27FC236}">
                <a16:creationId xmlns="" xmlns:a16="http://schemas.microsoft.com/office/drawing/2014/main" id="{A407DBCA-924A-ED4F-87BC-840CF9F987B2}"/>
              </a:ext>
            </a:extLst>
          </p:cNvPr>
          <p:cNvSpPr txBox="1"/>
          <p:nvPr/>
        </p:nvSpPr>
        <p:spPr>
          <a:xfrm>
            <a:off x="7113639" y="1120282"/>
            <a:ext cx="4689987" cy="923330"/>
          </a:xfrm>
          <a:prstGeom prst="rect">
            <a:avLst/>
          </a:prstGeom>
          <a:noFill/>
        </p:spPr>
        <p:txBody>
          <a:bodyPr wrap="square" rtlCol="0">
            <a:spAutoFit/>
          </a:bodyPr>
          <a:lstStyle/>
          <a:p>
            <a:r>
              <a:rPr lang="en-US" dirty="0"/>
              <a:t>Simply keep a record of the time it takes you to do things, maybe a Uni project for example. A diary is a good way to keep a timesheet record.</a:t>
            </a:r>
          </a:p>
        </p:txBody>
      </p:sp>
      <p:sp>
        <p:nvSpPr>
          <p:cNvPr id="9" name="TextBox 8">
            <a:extLst>
              <a:ext uri="{FF2B5EF4-FFF2-40B4-BE49-F238E27FC236}">
                <a16:creationId xmlns="" xmlns:a16="http://schemas.microsoft.com/office/drawing/2014/main" id="{DD4E36B3-662C-5C48-A084-66761B0C2D08}"/>
              </a:ext>
            </a:extLst>
          </p:cNvPr>
          <p:cNvSpPr txBox="1"/>
          <p:nvPr/>
        </p:nvSpPr>
        <p:spPr>
          <a:xfrm>
            <a:off x="7113637" y="2261702"/>
            <a:ext cx="4689987" cy="2308324"/>
          </a:xfrm>
          <a:prstGeom prst="rect">
            <a:avLst/>
          </a:prstGeom>
          <a:noFill/>
        </p:spPr>
        <p:txBody>
          <a:bodyPr wrap="square" rtlCol="0">
            <a:spAutoFit/>
          </a:bodyPr>
          <a:lstStyle/>
          <a:p>
            <a:r>
              <a:rPr lang="en-US" dirty="0"/>
              <a:t>Find a salary figure that’s reasonable to benchmark yourself against (e.g. £21K). Decide how many weeks a year you wish to work (e.g.48), and how many hours a week you wish to work (e.g. 40). Divide  the salary by the weeks then the years (e.g. £21k ÷ 48 = £437.50 a week. That divided by 40 = £10. 94 an hour when rounded off.</a:t>
            </a:r>
          </a:p>
        </p:txBody>
      </p:sp>
      <p:sp>
        <p:nvSpPr>
          <p:cNvPr id="10" name="TextBox 9">
            <a:extLst>
              <a:ext uri="{FF2B5EF4-FFF2-40B4-BE49-F238E27FC236}">
                <a16:creationId xmlns="" xmlns:a16="http://schemas.microsoft.com/office/drawing/2014/main" id="{F069F152-B1D0-EE47-BB20-2A7FA2090315}"/>
              </a:ext>
            </a:extLst>
          </p:cNvPr>
          <p:cNvSpPr txBox="1"/>
          <p:nvPr/>
        </p:nvSpPr>
        <p:spPr>
          <a:xfrm>
            <a:off x="7113636" y="4788116"/>
            <a:ext cx="4689987" cy="1200329"/>
          </a:xfrm>
          <a:prstGeom prst="rect">
            <a:avLst/>
          </a:prstGeom>
          <a:noFill/>
        </p:spPr>
        <p:txBody>
          <a:bodyPr wrap="square" rtlCol="0">
            <a:spAutoFit/>
          </a:bodyPr>
          <a:lstStyle/>
          <a:p>
            <a:r>
              <a:rPr lang="en-US" dirty="0"/>
              <a:t>This is just a very basic guide, outgoings such as tax, rent and National Insurance Contributions will need to be taken into account when you do it for real.</a:t>
            </a:r>
          </a:p>
        </p:txBody>
      </p:sp>
    </p:spTree>
    <p:extLst>
      <p:ext uri="{BB962C8B-B14F-4D97-AF65-F5344CB8AC3E}">
        <p14:creationId xmlns:p14="http://schemas.microsoft.com/office/powerpoint/2010/main" val="8315850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500"/>
                                        <p:tgtEl>
                                          <p:spTgt spid="8"/>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500"/>
                                        <p:tgtEl>
                                          <p:spTgt spid="9"/>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fade">
                                      <p:cBhvr>
                                        <p:cTn id="23" dur="500"/>
                                        <p:tgtEl>
                                          <p:spTgt spid="7"/>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fade">
                                      <p:cBhvr>
                                        <p:cTn id="26"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animBg="1"/>
      <p:bldP spid="7" grpId="0" animBg="1"/>
      <p:bldP spid="8" grpId="0"/>
      <p:bldP spid="9" grpId="0"/>
      <p:bldP spid="10"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 xmlns:a16="http://schemas.microsoft.com/office/drawing/2014/main" id="{5646186F-BFBF-4D44-9EAC-EE04E6676F81}"/>
              </a:ext>
            </a:extLst>
          </p:cNvPr>
          <p:cNvSpPr txBox="1"/>
          <p:nvPr/>
        </p:nvSpPr>
        <p:spPr>
          <a:xfrm>
            <a:off x="604683" y="428512"/>
            <a:ext cx="6975987" cy="830997"/>
          </a:xfrm>
          <a:prstGeom prst="rect">
            <a:avLst/>
          </a:prstGeom>
          <a:noFill/>
        </p:spPr>
        <p:txBody>
          <a:bodyPr wrap="square" rtlCol="0">
            <a:spAutoFit/>
          </a:bodyPr>
          <a:lstStyle/>
          <a:p>
            <a:r>
              <a:rPr lang="en-US" sz="2400" b="1" dirty="0"/>
              <a:t>Let’s think about novelty </a:t>
            </a:r>
          </a:p>
          <a:p>
            <a:r>
              <a:rPr lang="en-US" sz="2400" b="1" dirty="0"/>
              <a:t>versus value</a:t>
            </a:r>
          </a:p>
        </p:txBody>
      </p:sp>
      <p:sp>
        <p:nvSpPr>
          <p:cNvPr id="3" name="Half Frame 2">
            <a:extLst>
              <a:ext uri="{FF2B5EF4-FFF2-40B4-BE49-F238E27FC236}">
                <a16:creationId xmlns="" xmlns:a16="http://schemas.microsoft.com/office/drawing/2014/main" id="{4351F0C2-60F0-504A-A82A-DC76E818EFB3}"/>
              </a:ext>
            </a:extLst>
          </p:cNvPr>
          <p:cNvSpPr/>
          <p:nvPr/>
        </p:nvSpPr>
        <p:spPr>
          <a:xfrm flipV="1">
            <a:off x="835517" y="1457739"/>
            <a:ext cx="5137579" cy="4598504"/>
          </a:xfrm>
          <a:prstGeom prst="halfFrame">
            <a:avLst>
              <a:gd name="adj1" fmla="val 2384"/>
              <a:gd name="adj2" fmla="val 212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TextBox 10">
            <a:extLst>
              <a:ext uri="{FF2B5EF4-FFF2-40B4-BE49-F238E27FC236}">
                <a16:creationId xmlns="" xmlns:a16="http://schemas.microsoft.com/office/drawing/2014/main" id="{499A72B5-7797-F04D-B4A8-63F2A1013015}"/>
              </a:ext>
            </a:extLst>
          </p:cNvPr>
          <p:cNvSpPr txBox="1"/>
          <p:nvPr/>
        </p:nvSpPr>
        <p:spPr>
          <a:xfrm rot="16200000">
            <a:off x="-641020" y="4579708"/>
            <a:ext cx="2491408" cy="461665"/>
          </a:xfrm>
          <a:prstGeom prst="rect">
            <a:avLst/>
          </a:prstGeom>
          <a:noFill/>
        </p:spPr>
        <p:txBody>
          <a:bodyPr wrap="square" rtlCol="0">
            <a:spAutoFit/>
          </a:bodyPr>
          <a:lstStyle/>
          <a:p>
            <a:pPr algn="ctr"/>
            <a:r>
              <a:rPr lang="en-US" sz="2400" b="1" dirty="0"/>
              <a:t>NOVELTY</a:t>
            </a:r>
          </a:p>
        </p:txBody>
      </p:sp>
      <p:sp>
        <p:nvSpPr>
          <p:cNvPr id="12" name="TextBox 11">
            <a:extLst>
              <a:ext uri="{FF2B5EF4-FFF2-40B4-BE49-F238E27FC236}">
                <a16:creationId xmlns="" xmlns:a16="http://schemas.microsoft.com/office/drawing/2014/main" id="{BBF143F3-1248-8348-9D38-9AF196FE96CC}"/>
              </a:ext>
            </a:extLst>
          </p:cNvPr>
          <p:cNvSpPr txBox="1"/>
          <p:nvPr/>
        </p:nvSpPr>
        <p:spPr>
          <a:xfrm>
            <a:off x="373851" y="6162261"/>
            <a:ext cx="2994991" cy="461665"/>
          </a:xfrm>
          <a:prstGeom prst="rect">
            <a:avLst/>
          </a:prstGeom>
          <a:noFill/>
        </p:spPr>
        <p:txBody>
          <a:bodyPr wrap="square" rtlCol="0">
            <a:spAutoFit/>
          </a:bodyPr>
          <a:lstStyle/>
          <a:p>
            <a:pPr algn="ctr"/>
            <a:r>
              <a:rPr lang="en-US" sz="2400" b="1" dirty="0"/>
              <a:t>VALUE</a:t>
            </a:r>
          </a:p>
        </p:txBody>
      </p:sp>
      <p:cxnSp>
        <p:nvCxnSpPr>
          <p:cNvPr id="15" name="Straight Arrow Connector 14">
            <a:extLst>
              <a:ext uri="{FF2B5EF4-FFF2-40B4-BE49-F238E27FC236}">
                <a16:creationId xmlns="" xmlns:a16="http://schemas.microsoft.com/office/drawing/2014/main" id="{874330E5-336D-A348-A243-37789EE9DB92}"/>
              </a:ext>
            </a:extLst>
          </p:cNvPr>
          <p:cNvCxnSpPr>
            <a:cxnSpLocks/>
          </p:cNvCxnSpPr>
          <p:nvPr/>
        </p:nvCxnSpPr>
        <p:spPr>
          <a:xfrm flipV="1">
            <a:off x="604683" y="1457740"/>
            <a:ext cx="0" cy="2597425"/>
          </a:xfrm>
          <a:prstGeom prst="straightConnector1">
            <a:avLst/>
          </a:prstGeom>
          <a:ln w="63500">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 xmlns:a16="http://schemas.microsoft.com/office/drawing/2014/main" id="{54989C3F-0350-5D41-AF52-6885238B8B90}"/>
              </a:ext>
            </a:extLst>
          </p:cNvPr>
          <p:cNvCxnSpPr>
            <a:cxnSpLocks/>
          </p:cNvCxnSpPr>
          <p:nvPr/>
        </p:nvCxnSpPr>
        <p:spPr>
          <a:xfrm flipV="1">
            <a:off x="3003326" y="6425672"/>
            <a:ext cx="2969770" cy="1"/>
          </a:xfrm>
          <a:prstGeom prst="straightConnector1">
            <a:avLst/>
          </a:prstGeom>
          <a:ln w="63500">
            <a:tailEnd type="triangle"/>
          </a:ln>
        </p:spPr>
        <p:style>
          <a:lnRef idx="1">
            <a:schemeClr val="accent1"/>
          </a:lnRef>
          <a:fillRef idx="0">
            <a:schemeClr val="accent1"/>
          </a:fillRef>
          <a:effectRef idx="0">
            <a:schemeClr val="accent1"/>
          </a:effectRef>
          <a:fontRef idx="minor">
            <a:schemeClr val="tx1"/>
          </a:fontRef>
        </p:style>
      </p:cxnSp>
      <p:sp>
        <p:nvSpPr>
          <p:cNvPr id="19" name="Oval 18">
            <a:extLst>
              <a:ext uri="{FF2B5EF4-FFF2-40B4-BE49-F238E27FC236}">
                <a16:creationId xmlns="" xmlns:a16="http://schemas.microsoft.com/office/drawing/2014/main" id="{673B5183-9DC5-5C43-8C9B-DEAA7D73A012}"/>
              </a:ext>
            </a:extLst>
          </p:cNvPr>
          <p:cNvSpPr/>
          <p:nvPr/>
        </p:nvSpPr>
        <p:spPr>
          <a:xfrm>
            <a:off x="1395752" y="1326322"/>
            <a:ext cx="1607574" cy="1607574"/>
          </a:xfrm>
          <a:prstGeom prst="ellipse">
            <a:avLst/>
          </a:prstGeom>
          <a:solidFill>
            <a:schemeClr val="accent1">
              <a:lumMod val="40000"/>
              <a:lumOff val="60000"/>
            </a:schemeClr>
          </a:solid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t>Very new and different</a:t>
            </a:r>
          </a:p>
        </p:txBody>
      </p:sp>
      <p:sp>
        <p:nvSpPr>
          <p:cNvPr id="20" name="Oval 19">
            <a:extLst>
              <a:ext uri="{FF2B5EF4-FFF2-40B4-BE49-F238E27FC236}">
                <a16:creationId xmlns="" xmlns:a16="http://schemas.microsoft.com/office/drawing/2014/main" id="{98665498-C51D-7341-947E-83BE522FCF19}"/>
              </a:ext>
            </a:extLst>
          </p:cNvPr>
          <p:cNvSpPr/>
          <p:nvPr/>
        </p:nvSpPr>
        <p:spPr>
          <a:xfrm>
            <a:off x="4827188" y="4006753"/>
            <a:ext cx="1607574" cy="1607574"/>
          </a:xfrm>
          <a:prstGeom prst="ellipse">
            <a:avLst/>
          </a:prstGeom>
          <a:solidFill>
            <a:schemeClr val="accent1">
              <a:lumMod val="40000"/>
              <a:lumOff val="60000"/>
            </a:schemeClr>
          </a:solid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t>Small change / value obvious</a:t>
            </a:r>
          </a:p>
        </p:txBody>
      </p:sp>
      <p:sp>
        <p:nvSpPr>
          <p:cNvPr id="21" name="Oval 20">
            <a:extLst>
              <a:ext uri="{FF2B5EF4-FFF2-40B4-BE49-F238E27FC236}">
                <a16:creationId xmlns="" xmlns:a16="http://schemas.microsoft.com/office/drawing/2014/main" id="{48265945-37EC-E742-B3D9-56D615646B08}"/>
              </a:ext>
            </a:extLst>
          </p:cNvPr>
          <p:cNvSpPr/>
          <p:nvPr/>
        </p:nvSpPr>
        <p:spPr>
          <a:xfrm>
            <a:off x="4283106" y="1803499"/>
            <a:ext cx="1607574" cy="1607574"/>
          </a:xfrm>
          <a:prstGeom prst="ellipse">
            <a:avLst/>
          </a:prstGeom>
          <a:solidFill>
            <a:srgbClr val="FF0000"/>
          </a:solid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t>New with high potential</a:t>
            </a:r>
          </a:p>
        </p:txBody>
      </p:sp>
      <p:sp>
        <p:nvSpPr>
          <p:cNvPr id="23" name="TextBox 22">
            <a:extLst>
              <a:ext uri="{FF2B5EF4-FFF2-40B4-BE49-F238E27FC236}">
                <a16:creationId xmlns="" xmlns:a16="http://schemas.microsoft.com/office/drawing/2014/main" id="{AF1E0DCC-9028-4C44-A48B-8618CD1D4C95}"/>
              </a:ext>
            </a:extLst>
          </p:cNvPr>
          <p:cNvSpPr txBox="1"/>
          <p:nvPr/>
        </p:nvSpPr>
        <p:spPr>
          <a:xfrm>
            <a:off x="6793458" y="428512"/>
            <a:ext cx="2908982" cy="1323439"/>
          </a:xfrm>
          <a:prstGeom prst="rect">
            <a:avLst/>
          </a:prstGeom>
          <a:noFill/>
        </p:spPr>
        <p:txBody>
          <a:bodyPr wrap="square" rtlCol="0">
            <a:spAutoFit/>
          </a:bodyPr>
          <a:lstStyle/>
          <a:p>
            <a:r>
              <a:rPr lang="en-US" sz="2000" dirty="0"/>
              <a:t>The more novel, the more difficult it is to get buy in – needs great communication skills</a:t>
            </a:r>
          </a:p>
        </p:txBody>
      </p:sp>
      <p:sp>
        <p:nvSpPr>
          <p:cNvPr id="24" name="TextBox 23">
            <a:extLst>
              <a:ext uri="{FF2B5EF4-FFF2-40B4-BE49-F238E27FC236}">
                <a16:creationId xmlns="" xmlns:a16="http://schemas.microsoft.com/office/drawing/2014/main" id="{E478AD30-2738-0F48-A2F4-7CD1B60D416B}"/>
              </a:ext>
            </a:extLst>
          </p:cNvPr>
          <p:cNvSpPr txBox="1"/>
          <p:nvPr/>
        </p:nvSpPr>
        <p:spPr>
          <a:xfrm>
            <a:off x="8245920" y="5146598"/>
            <a:ext cx="3437693" cy="1015663"/>
          </a:xfrm>
          <a:prstGeom prst="rect">
            <a:avLst/>
          </a:prstGeom>
          <a:noFill/>
        </p:spPr>
        <p:txBody>
          <a:bodyPr wrap="square" rtlCol="0">
            <a:spAutoFit/>
          </a:bodyPr>
          <a:lstStyle/>
          <a:p>
            <a:r>
              <a:rPr lang="en-US" sz="2000" dirty="0"/>
              <a:t>The more obvious, the more competition, so quality and price matter most</a:t>
            </a:r>
          </a:p>
        </p:txBody>
      </p:sp>
      <p:cxnSp>
        <p:nvCxnSpPr>
          <p:cNvPr id="26" name="Curved Connector 25">
            <a:extLst>
              <a:ext uri="{FF2B5EF4-FFF2-40B4-BE49-F238E27FC236}">
                <a16:creationId xmlns="" xmlns:a16="http://schemas.microsoft.com/office/drawing/2014/main" id="{75C64BDE-E8CB-064C-8FD4-659A68855DC9}"/>
              </a:ext>
            </a:extLst>
          </p:cNvPr>
          <p:cNvCxnSpPr/>
          <p:nvPr/>
        </p:nvCxnSpPr>
        <p:spPr>
          <a:xfrm flipV="1">
            <a:off x="3003326" y="844010"/>
            <a:ext cx="3576378" cy="1123938"/>
          </a:xfrm>
          <a:prstGeom prst="curvedConnector3">
            <a:avLst/>
          </a:prstGeom>
          <a:ln w="34925">
            <a:tailEnd type="triangle"/>
          </a:ln>
        </p:spPr>
        <p:style>
          <a:lnRef idx="1">
            <a:schemeClr val="accent1"/>
          </a:lnRef>
          <a:fillRef idx="0">
            <a:schemeClr val="accent1"/>
          </a:fillRef>
          <a:effectRef idx="0">
            <a:schemeClr val="accent1"/>
          </a:effectRef>
          <a:fontRef idx="minor">
            <a:schemeClr val="tx1"/>
          </a:fontRef>
        </p:style>
      </p:cxnSp>
      <p:cxnSp>
        <p:nvCxnSpPr>
          <p:cNvPr id="27" name="Curved Connector 26">
            <a:extLst>
              <a:ext uri="{FF2B5EF4-FFF2-40B4-BE49-F238E27FC236}">
                <a16:creationId xmlns="" xmlns:a16="http://schemas.microsoft.com/office/drawing/2014/main" id="{FDACE032-B5A6-034E-BA4B-8080F4936CB9}"/>
              </a:ext>
            </a:extLst>
          </p:cNvPr>
          <p:cNvCxnSpPr>
            <a:cxnSpLocks/>
          </p:cNvCxnSpPr>
          <p:nvPr/>
        </p:nvCxnSpPr>
        <p:spPr>
          <a:xfrm rot="10800000">
            <a:off x="6434762" y="4953693"/>
            <a:ext cx="1655692" cy="741256"/>
          </a:xfrm>
          <a:prstGeom prst="curvedConnector3">
            <a:avLst/>
          </a:prstGeom>
          <a:ln w="34925">
            <a:tailEnd type="triangle"/>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 xmlns:a16="http://schemas.microsoft.com/office/drawing/2014/main" id="{38305CCA-6410-4343-8FD5-CBA3B884FEFD}"/>
              </a:ext>
            </a:extLst>
          </p:cNvPr>
          <p:cNvSpPr txBox="1"/>
          <p:nvPr/>
        </p:nvSpPr>
        <p:spPr>
          <a:xfrm>
            <a:off x="7619422" y="3114273"/>
            <a:ext cx="3437693" cy="707886"/>
          </a:xfrm>
          <a:prstGeom prst="rect">
            <a:avLst/>
          </a:prstGeom>
          <a:noFill/>
        </p:spPr>
        <p:txBody>
          <a:bodyPr wrap="square" rtlCol="0">
            <a:spAutoFit/>
          </a:bodyPr>
          <a:lstStyle/>
          <a:p>
            <a:r>
              <a:rPr lang="en-US" sz="2000" dirty="0"/>
              <a:t>The sweet spot mixes visionary skills with high value potential</a:t>
            </a:r>
          </a:p>
        </p:txBody>
      </p:sp>
      <p:cxnSp>
        <p:nvCxnSpPr>
          <p:cNvPr id="33" name="Curved Connector 32">
            <a:extLst>
              <a:ext uri="{FF2B5EF4-FFF2-40B4-BE49-F238E27FC236}">
                <a16:creationId xmlns="" xmlns:a16="http://schemas.microsoft.com/office/drawing/2014/main" id="{BA60DD9B-E392-9543-B3C7-DFA78E5AB10A}"/>
              </a:ext>
            </a:extLst>
          </p:cNvPr>
          <p:cNvCxnSpPr>
            <a:cxnSpLocks/>
          </p:cNvCxnSpPr>
          <p:nvPr/>
        </p:nvCxnSpPr>
        <p:spPr>
          <a:xfrm rot="10800000">
            <a:off x="5890680" y="2723324"/>
            <a:ext cx="1689989" cy="766554"/>
          </a:xfrm>
          <a:prstGeom prst="curvedConnector3">
            <a:avLst/>
          </a:prstGeom>
          <a:ln w="34925">
            <a:tailEnd type="triangle"/>
          </a:ln>
        </p:spPr>
        <p:style>
          <a:lnRef idx="1">
            <a:schemeClr val="accent1"/>
          </a:lnRef>
          <a:fillRef idx="0">
            <a:schemeClr val="accent1"/>
          </a:fillRef>
          <a:effectRef idx="0">
            <a:schemeClr val="accent1"/>
          </a:effectRef>
          <a:fontRef idx="minor">
            <a:schemeClr val="tx1"/>
          </a:fontRef>
        </p:style>
      </p:cxnSp>
      <p:sp>
        <p:nvSpPr>
          <p:cNvPr id="35" name="Striped Right Arrow 34">
            <a:extLst>
              <a:ext uri="{FF2B5EF4-FFF2-40B4-BE49-F238E27FC236}">
                <a16:creationId xmlns="" xmlns:a16="http://schemas.microsoft.com/office/drawing/2014/main" id="{42155A37-F8D7-3341-9EBF-75C7EF9F81B7}"/>
              </a:ext>
            </a:extLst>
          </p:cNvPr>
          <p:cNvSpPr/>
          <p:nvPr/>
        </p:nvSpPr>
        <p:spPr>
          <a:xfrm rot="17160692">
            <a:off x="720360" y="3852030"/>
            <a:ext cx="1905524" cy="457200"/>
          </a:xfrm>
          <a:prstGeom prst="stripedRightArrow">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Striped Right Arrow 35">
            <a:extLst>
              <a:ext uri="{FF2B5EF4-FFF2-40B4-BE49-F238E27FC236}">
                <a16:creationId xmlns="" xmlns:a16="http://schemas.microsoft.com/office/drawing/2014/main" id="{674B124C-27B4-2C41-BB1F-11FDC604814A}"/>
              </a:ext>
            </a:extLst>
          </p:cNvPr>
          <p:cNvSpPr/>
          <p:nvPr/>
        </p:nvSpPr>
        <p:spPr>
          <a:xfrm rot="21093123">
            <a:off x="2533974" y="5007668"/>
            <a:ext cx="1905524" cy="457200"/>
          </a:xfrm>
          <a:prstGeom prst="stripedRightArrow">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Striped Right Arrow 36">
            <a:extLst>
              <a:ext uri="{FF2B5EF4-FFF2-40B4-BE49-F238E27FC236}">
                <a16:creationId xmlns="" xmlns:a16="http://schemas.microsoft.com/office/drawing/2014/main" id="{2E1697DC-660F-D14B-9F2E-E59BDB923545}"/>
              </a:ext>
            </a:extLst>
          </p:cNvPr>
          <p:cNvSpPr/>
          <p:nvPr/>
        </p:nvSpPr>
        <p:spPr>
          <a:xfrm rot="19254588">
            <a:off x="2384186" y="3638109"/>
            <a:ext cx="1905524" cy="457200"/>
          </a:xfrm>
          <a:prstGeom prst="stripedRightArrow">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404371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900" decel="100000" fill="hold"/>
                                        <p:tgtEl>
                                          <p:spTgt spid="11"/>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11"/>
                                        </p:tgtEl>
                                        <p:attrNameLst>
                                          <p:attrName>ppt_y</p:attrName>
                                        </p:attrNameLst>
                                      </p:cBhvr>
                                      <p:tavLst>
                                        <p:tav tm="0">
                                          <p:val>
                                            <p:strVal val="#ppt_y-.03"/>
                                          </p:val>
                                        </p:tav>
                                        <p:tav tm="100000">
                                          <p:val>
                                            <p:strVal val="#ppt_y"/>
                                          </p:val>
                                        </p:tav>
                                      </p:tavLst>
                                    </p:anim>
                                  </p:childTnLst>
                                </p:cTn>
                              </p:par>
                              <p:par>
                                <p:cTn id="11" presetID="37" presetClass="entr" presetSubtype="0" fill="hold"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1000"/>
                                        <p:tgtEl>
                                          <p:spTgt spid="15"/>
                                        </p:tgtEl>
                                      </p:cBhvr>
                                    </p:animEffect>
                                    <p:anim calcmode="lin" valueType="num">
                                      <p:cBhvr>
                                        <p:cTn id="14" dur="1000" fill="hold"/>
                                        <p:tgtEl>
                                          <p:spTgt spid="15"/>
                                        </p:tgtEl>
                                        <p:attrNameLst>
                                          <p:attrName>ppt_x</p:attrName>
                                        </p:attrNameLst>
                                      </p:cBhvr>
                                      <p:tavLst>
                                        <p:tav tm="0">
                                          <p:val>
                                            <p:strVal val="#ppt_x"/>
                                          </p:val>
                                        </p:tav>
                                        <p:tav tm="100000">
                                          <p:val>
                                            <p:strVal val="#ppt_x"/>
                                          </p:val>
                                        </p:tav>
                                      </p:tavLst>
                                    </p:anim>
                                    <p:anim calcmode="lin" valueType="num">
                                      <p:cBhvr>
                                        <p:cTn id="15" dur="900" decel="100000" fill="hold"/>
                                        <p:tgtEl>
                                          <p:spTgt spid="15"/>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15"/>
                                        </p:tgtEl>
                                        <p:attrNameLst>
                                          <p:attrName>ppt_y</p:attrName>
                                        </p:attrNameLst>
                                      </p:cBhvr>
                                      <p:tavLst>
                                        <p:tav tm="0">
                                          <p:val>
                                            <p:strVal val="#ppt_y-.03"/>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37" presetClass="entr" presetSubtype="0" fill="hold" grpId="0" nodeType="clickEffect">
                                  <p:stCondLst>
                                    <p:cond delay="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1000"/>
                                        <p:tgtEl>
                                          <p:spTgt spid="12"/>
                                        </p:tgtEl>
                                      </p:cBhvr>
                                    </p:animEffect>
                                    <p:anim calcmode="lin" valueType="num">
                                      <p:cBhvr>
                                        <p:cTn id="22" dur="1000" fill="hold"/>
                                        <p:tgtEl>
                                          <p:spTgt spid="12"/>
                                        </p:tgtEl>
                                        <p:attrNameLst>
                                          <p:attrName>ppt_x</p:attrName>
                                        </p:attrNameLst>
                                      </p:cBhvr>
                                      <p:tavLst>
                                        <p:tav tm="0">
                                          <p:val>
                                            <p:strVal val="#ppt_x"/>
                                          </p:val>
                                        </p:tav>
                                        <p:tav tm="100000">
                                          <p:val>
                                            <p:strVal val="#ppt_x"/>
                                          </p:val>
                                        </p:tav>
                                      </p:tavLst>
                                    </p:anim>
                                    <p:anim calcmode="lin" valueType="num">
                                      <p:cBhvr>
                                        <p:cTn id="23" dur="900" decel="100000" fill="hold"/>
                                        <p:tgtEl>
                                          <p:spTgt spid="12"/>
                                        </p:tgtEl>
                                        <p:attrNameLst>
                                          <p:attrName>ppt_y</p:attrName>
                                        </p:attrNameLst>
                                      </p:cBhvr>
                                      <p:tavLst>
                                        <p:tav tm="0">
                                          <p:val>
                                            <p:strVal val="#ppt_y+1"/>
                                          </p:val>
                                        </p:tav>
                                        <p:tav tm="100000">
                                          <p:val>
                                            <p:strVal val="#ppt_y-.03"/>
                                          </p:val>
                                        </p:tav>
                                      </p:tavLst>
                                    </p:anim>
                                    <p:anim calcmode="lin" valueType="num">
                                      <p:cBhvr>
                                        <p:cTn id="24" dur="100" accel="100000" fill="hold">
                                          <p:stCondLst>
                                            <p:cond delay="900"/>
                                          </p:stCondLst>
                                        </p:cTn>
                                        <p:tgtEl>
                                          <p:spTgt spid="12"/>
                                        </p:tgtEl>
                                        <p:attrNameLst>
                                          <p:attrName>ppt_y</p:attrName>
                                        </p:attrNameLst>
                                      </p:cBhvr>
                                      <p:tavLst>
                                        <p:tav tm="0">
                                          <p:val>
                                            <p:strVal val="#ppt_y-.03"/>
                                          </p:val>
                                        </p:tav>
                                        <p:tav tm="100000">
                                          <p:val>
                                            <p:strVal val="#ppt_y"/>
                                          </p:val>
                                        </p:tav>
                                      </p:tavLst>
                                    </p:anim>
                                  </p:childTnLst>
                                </p:cTn>
                              </p:par>
                              <p:par>
                                <p:cTn id="25" presetID="37" presetClass="entr" presetSubtype="0" fill="hold" nodeType="withEffect">
                                  <p:stCondLst>
                                    <p:cond delay="0"/>
                                  </p:stCondLst>
                                  <p:childTnLst>
                                    <p:set>
                                      <p:cBhvr>
                                        <p:cTn id="26" dur="1" fill="hold">
                                          <p:stCondLst>
                                            <p:cond delay="0"/>
                                          </p:stCondLst>
                                        </p:cTn>
                                        <p:tgtEl>
                                          <p:spTgt spid="17"/>
                                        </p:tgtEl>
                                        <p:attrNameLst>
                                          <p:attrName>style.visibility</p:attrName>
                                        </p:attrNameLst>
                                      </p:cBhvr>
                                      <p:to>
                                        <p:strVal val="visible"/>
                                      </p:to>
                                    </p:set>
                                    <p:animEffect transition="in" filter="fade">
                                      <p:cBhvr>
                                        <p:cTn id="27" dur="1000"/>
                                        <p:tgtEl>
                                          <p:spTgt spid="17"/>
                                        </p:tgtEl>
                                      </p:cBhvr>
                                    </p:animEffect>
                                    <p:anim calcmode="lin" valueType="num">
                                      <p:cBhvr>
                                        <p:cTn id="28" dur="1000" fill="hold"/>
                                        <p:tgtEl>
                                          <p:spTgt spid="17"/>
                                        </p:tgtEl>
                                        <p:attrNameLst>
                                          <p:attrName>ppt_x</p:attrName>
                                        </p:attrNameLst>
                                      </p:cBhvr>
                                      <p:tavLst>
                                        <p:tav tm="0">
                                          <p:val>
                                            <p:strVal val="#ppt_x"/>
                                          </p:val>
                                        </p:tav>
                                        <p:tav tm="100000">
                                          <p:val>
                                            <p:strVal val="#ppt_x"/>
                                          </p:val>
                                        </p:tav>
                                      </p:tavLst>
                                    </p:anim>
                                    <p:anim calcmode="lin" valueType="num">
                                      <p:cBhvr>
                                        <p:cTn id="29" dur="900" decel="100000" fill="hold"/>
                                        <p:tgtEl>
                                          <p:spTgt spid="17"/>
                                        </p:tgtEl>
                                        <p:attrNameLst>
                                          <p:attrName>ppt_y</p:attrName>
                                        </p:attrNameLst>
                                      </p:cBhvr>
                                      <p:tavLst>
                                        <p:tav tm="0">
                                          <p:val>
                                            <p:strVal val="#ppt_y+1"/>
                                          </p:val>
                                        </p:tav>
                                        <p:tav tm="100000">
                                          <p:val>
                                            <p:strVal val="#ppt_y-.03"/>
                                          </p:val>
                                        </p:tav>
                                      </p:tavLst>
                                    </p:anim>
                                    <p:anim calcmode="lin" valueType="num">
                                      <p:cBhvr>
                                        <p:cTn id="30" dur="100" accel="100000" fill="hold">
                                          <p:stCondLst>
                                            <p:cond delay="900"/>
                                          </p:stCondLst>
                                        </p:cTn>
                                        <p:tgtEl>
                                          <p:spTgt spid="17"/>
                                        </p:tgtEl>
                                        <p:attrNameLst>
                                          <p:attrName>ppt_y</p:attrName>
                                        </p:attrNameLst>
                                      </p:cBhvr>
                                      <p:tavLst>
                                        <p:tav tm="0">
                                          <p:val>
                                            <p:strVal val="#ppt_y-.03"/>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35"/>
                                        </p:tgtEl>
                                        <p:attrNameLst>
                                          <p:attrName>style.visibility</p:attrName>
                                        </p:attrNameLst>
                                      </p:cBhvr>
                                      <p:to>
                                        <p:strVal val="visible"/>
                                      </p:to>
                                    </p:set>
                                    <p:animEffect transition="in" filter="fade">
                                      <p:cBhvr>
                                        <p:cTn id="35" dur="500"/>
                                        <p:tgtEl>
                                          <p:spTgt spid="35"/>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19"/>
                                        </p:tgtEl>
                                        <p:attrNameLst>
                                          <p:attrName>style.visibility</p:attrName>
                                        </p:attrNameLst>
                                      </p:cBhvr>
                                      <p:to>
                                        <p:strVal val="visible"/>
                                      </p:to>
                                    </p:set>
                                    <p:animEffect transition="in" filter="fade">
                                      <p:cBhvr>
                                        <p:cTn id="38" dur="500"/>
                                        <p:tgtEl>
                                          <p:spTgt spid="19"/>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36"/>
                                        </p:tgtEl>
                                        <p:attrNameLst>
                                          <p:attrName>style.visibility</p:attrName>
                                        </p:attrNameLst>
                                      </p:cBhvr>
                                      <p:to>
                                        <p:strVal val="visible"/>
                                      </p:to>
                                    </p:set>
                                    <p:animEffect transition="in" filter="fade">
                                      <p:cBhvr>
                                        <p:cTn id="43" dur="500"/>
                                        <p:tgtEl>
                                          <p:spTgt spid="36"/>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20"/>
                                        </p:tgtEl>
                                        <p:attrNameLst>
                                          <p:attrName>style.visibility</p:attrName>
                                        </p:attrNameLst>
                                      </p:cBhvr>
                                      <p:to>
                                        <p:strVal val="visible"/>
                                      </p:to>
                                    </p:set>
                                    <p:animEffect transition="in" filter="fade">
                                      <p:cBhvr>
                                        <p:cTn id="46" dur="500"/>
                                        <p:tgtEl>
                                          <p:spTgt spid="20"/>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37"/>
                                        </p:tgtEl>
                                        <p:attrNameLst>
                                          <p:attrName>style.visibility</p:attrName>
                                        </p:attrNameLst>
                                      </p:cBhvr>
                                      <p:to>
                                        <p:strVal val="visible"/>
                                      </p:to>
                                    </p:set>
                                    <p:animEffect transition="in" filter="fade">
                                      <p:cBhvr>
                                        <p:cTn id="51" dur="500"/>
                                        <p:tgtEl>
                                          <p:spTgt spid="37"/>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21"/>
                                        </p:tgtEl>
                                        <p:attrNameLst>
                                          <p:attrName>style.visibility</p:attrName>
                                        </p:attrNameLst>
                                      </p:cBhvr>
                                      <p:to>
                                        <p:strVal val="visible"/>
                                      </p:to>
                                    </p:set>
                                    <p:animEffect transition="in" filter="fade">
                                      <p:cBhvr>
                                        <p:cTn id="54" dur="500"/>
                                        <p:tgtEl>
                                          <p:spTgt spid="21"/>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nodeType="clickEffect">
                                  <p:stCondLst>
                                    <p:cond delay="0"/>
                                  </p:stCondLst>
                                  <p:childTnLst>
                                    <p:set>
                                      <p:cBhvr>
                                        <p:cTn id="58" dur="1" fill="hold">
                                          <p:stCondLst>
                                            <p:cond delay="0"/>
                                          </p:stCondLst>
                                        </p:cTn>
                                        <p:tgtEl>
                                          <p:spTgt spid="26"/>
                                        </p:tgtEl>
                                        <p:attrNameLst>
                                          <p:attrName>style.visibility</p:attrName>
                                        </p:attrNameLst>
                                      </p:cBhvr>
                                      <p:to>
                                        <p:strVal val="visible"/>
                                      </p:to>
                                    </p:set>
                                    <p:animEffect transition="in" filter="fade">
                                      <p:cBhvr>
                                        <p:cTn id="59" dur="500"/>
                                        <p:tgtEl>
                                          <p:spTgt spid="26"/>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23"/>
                                        </p:tgtEl>
                                        <p:attrNameLst>
                                          <p:attrName>style.visibility</p:attrName>
                                        </p:attrNameLst>
                                      </p:cBhvr>
                                      <p:to>
                                        <p:strVal val="visible"/>
                                      </p:to>
                                    </p:set>
                                    <p:animEffect transition="in" filter="fade">
                                      <p:cBhvr>
                                        <p:cTn id="62" dur="500"/>
                                        <p:tgtEl>
                                          <p:spTgt spid="23"/>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27"/>
                                        </p:tgtEl>
                                        <p:attrNameLst>
                                          <p:attrName>style.visibility</p:attrName>
                                        </p:attrNameLst>
                                      </p:cBhvr>
                                      <p:to>
                                        <p:strVal val="visible"/>
                                      </p:to>
                                    </p:set>
                                    <p:animEffect transition="in" filter="fade">
                                      <p:cBhvr>
                                        <p:cTn id="67" dur="500"/>
                                        <p:tgtEl>
                                          <p:spTgt spid="27"/>
                                        </p:tgtEl>
                                      </p:cBhvr>
                                    </p:animEffect>
                                  </p:childTnLst>
                                </p:cTn>
                              </p:par>
                              <p:par>
                                <p:cTn id="68" presetID="10" presetClass="entr" presetSubtype="0" fill="hold" grpId="0" nodeType="withEffect">
                                  <p:stCondLst>
                                    <p:cond delay="0"/>
                                  </p:stCondLst>
                                  <p:childTnLst>
                                    <p:set>
                                      <p:cBhvr>
                                        <p:cTn id="69" dur="1" fill="hold">
                                          <p:stCondLst>
                                            <p:cond delay="0"/>
                                          </p:stCondLst>
                                        </p:cTn>
                                        <p:tgtEl>
                                          <p:spTgt spid="24"/>
                                        </p:tgtEl>
                                        <p:attrNameLst>
                                          <p:attrName>style.visibility</p:attrName>
                                        </p:attrNameLst>
                                      </p:cBhvr>
                                      <p:to>
                                        <p:strVal val="visible"/>
                                      </p:to>
                                    </p:set>
                                    <p:animEffect transition="in" filter="fade">
                                      <p:cBhvr>
                                        <p:cTn id="70" dur="500"/>
                                        <p:tgtEl>
                                          <p:spTgt spid="24"/>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nodeType="clickEffect">
                                  <p:stCondLst>
                                    <p:cond delay="0"/>
                                  </p:stCondLst>
                                  <p:childTnLst>
                                    <p:set>
                                      <p:cBhvr>
                                        <p:cTn id="74" dur="1" fill="hold">
                                          <p:stCondLst>
                                            <p:cond delay="0"/>
                                          </p:stCondLst>
                                        </p:cTn>
                                        <p:tgtEl>
                                          <p:spTgt spid="33"/>
                                        </p:tgtEl>
                                        <p:attrNameLst>
                                          <p:attrName>style.visibility</p:attrName>
                                        </p:attrNameLst>
                                      </p:cBhvr>
                                      <p:to>
                                        <p:strVal val="visible"/>
                                      </p:to>
                                    </p:set>
                                    <p:animEffect transition="in" filter="fade">
                                      <p:cBhvr>
                                        <p:cTn id="75" dur="500"/>
                                        <p:tgtEl>
                                          <p:spTgt spid="33"/>
                                        </p:tgtEl>
                                      </p:cBhvr>
                                    </p:animEffect>
                                  </p:childTnLst>
                                </p:cTn>
                              </p:par>
                              <p:par>
                                <p:cTn id="76" presetID="10" presetClass="entr" presetSubtype="0" fill="hold" grpId="0" nodeType="withEffect">
                                  <p:stCondLst>
                                    <p:cond delay="0"/>
                                  </p:stCondLst>
                                  <p:childTnLst>
                                    <p:set>
                                      <p:cBhvr>
                                        <p:cTn id="77" dur="1" fill="hold">
                                          <p:stCondLst>
                                            <p:cond delay="0"/>
                                          </p:stCondLst>
                                        </p:cTn>
                                        <p:tgtEl>
                                          <p:spTgt spid="32"/>
                                        </p:tgtEl>
                                        <p:attrNameLst>
                                          <p:attrName>style.visibility</p:attrName>
                                        </p:attrNameLst>
                                      </p:cBhvr>
                                      <p:to>
                                        <p:strVal val="visible"/>
                                      </p:to>
                                    </p:set>
                                    <p:animEffect transition="in" filter="fade">
                                      <p:cBhvr>
                                        <p:cTn id="78"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9" grpId="0" animBg="1"/>
      <p:bldP spid="20" grpId="0" animBg="1"/>
      <p:bldP spid="21" grpId="0" animBg="1"/>
      <p:bldP spid="23" grpId="0"/>
      <p:bldP spid="24" grpId="0"/>
      <p:bldP spid="32" grpId="0"/>
      <p:bldP spid="35" grpId="0" animBg="1"/>
      <p:bldP spid="36" grpId="0" animBg="1"/>
      <p:bldP spid="3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 xmlns:a16="http://schemas.microsoft.com/office/drawing/2014/main" id="{E6B258FF-3DDC-9249-B591-E95554024C9A}"/>
              </a:ext>
            </a:extLst>
          </p:cNvPr>
          <p:cNvSpPr txBox="1"/>
          <p:nvPr/>
        </p:nvSpPr>
        <p:spPr>
          <a:xfrm>
            <a:off x="604684" y="1185007"/>
            <a:ext cx="5322352" cy="5078313"/>
          </a:xfrm>
          <a:prstGeom prst="rect">
            <a:avLst/>
          </a:prstGeom>
          <a:solidFill>
            <a:schemeClr val="bg2"/>
          </a:solidFill>
        </p:spPr>
        <p:txBody>
          <a:bodyPr wrap="square" rtlCol="0">
            <a:spAutoFit/>
          </a:bodyPr>
          <a:lstStyle/>
          <a:p>
            <a:r>
              <a:rPr lang="en-US" dirty="0"/>
              <a:t>In the world of work you want to link who you know to what they do and how they may or may not be able to help you. Everyone has their own personal set of contacts.</a:t>
            </a:r>
          </a:p>
          <a:p>
            <a:endParaRPr lang="en-US" dirty="0"/>
          </a:p>
          <a:p>
            <a:r>
              <a:rPr lang="en-US" dirty="0"/>
              <a:t>As you develop you will meet new people and ideally, you will have done such a good job that they will recommend you to others.</a:t>
            </a:r>
          </a:p>
          <a:p>
            <a:endParaRPr lang="en-US" dirty="0"/>
          </a:p>
          <a:p>
            <a:r>
              <a:rPr lang="en-US" dirty="0"/>
              <a:t>You can get started now by simply drawing up your own network web and adding to it as you go along.  Make each section a profession or useful type of contact, then place names according to how much you may need their services.</a:t>
            </a:r>
            <a:br>
              <a:rPr lang="en-US" dirty="0"/>
            </a:br>
            <a:r>
              <a:rPr lang="en-US" dirty="0"/>
              <a:t/>
            </a:r>
            <a:br>
              <a:rPr lang="en-US" dirty="0"/>
            </a:br>
            <a:r>
              <a:rPr lang="en-US" dirty="0"/>
              <a:t>Think of it as a dartboard too, where have you scored a network success and where do you need to land your next dart?</a:t>
            </a:r>
          </a:p>
        </p:txBody>
      </p:sp>
      <p:sp>
        <p:nvSpPr>
          <p:cNvPr id="5" name="TextBox 4">
            <a:extLst>
              <a:ext uri="{FF2B5EF4-FFF2-40B4-BE49-F238E27FC236}">
                <a16:creationId xmlns="" xmlns:a16="http://schemas.microsoft.com/office/drawing/2014/main" id="{5646186F-BFBF-4D44-9EAC-EE04E6676F81}"/>
              </a:ext>
            </a:extLst>
          </p:cNvPr>
          <p:cNvSpPr txBox="1"/>
          <p:nvPr/>
        </p:nvSpPr>
        <p:spPr>
          <a:xfrm>
            <a:off x="604684" y="508031"/>
            <a:ext cx="6975987" cy="461665"/>
          </a:xfrm>
          <a:prstGeom prst="rect">
            <a:avLst/>
          </a:prstGeom>
          <a:noFill/>
        </p:spPr>
        <p:txBody>
          <a:bodyPr wrap="square" rtlCol="0">
            <a:spAutoFit/>
          </a:bodyPr>
          <a:lstStyle/>
          <a:p>
            <a:r>
              <a:rPr lang="en-US" sz="2400" b="1" dirty="0"/>
              <a:t>Let’s think about contacts</a:t>
            </a:r>
          </a:p>
        </p:txBody>
      </p:sp>
      <p:pic>
        <p:nvPicPr>
          <p:cNvPr id="11" name="Picture 10">
            <a:extLst>
              <a:ext uri="{FF2B5EF4-FFF2-40B4-BE49-F238E27FC236}">
                <a16:creationId xmlns="" xmlns:a16="http://schemas.microsoft.com/office/drawing/2014/main" id="{89E54D9E-B08B-3F4D-8E6B-D7476124FA4A}"/>
              </a:ext>
            </a:extLst>
          </p:cNvPr>
          <p:cNvPicPr>
            <a:picLocks noChangeAspect="1"/>
          </p:cNvPicPr>
          <p:nvPr/>
        </p:nvPicPr>
        <p:blipFill>
          <a:blip r:embed="rId2"/>
          <a:stretch>
            <a:fillRect/>
          </a:stretch>
        </p:blipFill>
        <p:spPr>
          <a:xfrm>
            <a:off x="6344479" y="738863"/>
            <a:ext cx="5486400" cy="5486400"/>
          </a:xfrm>
          <a:prstGeom prst="rect">
            <a:avLst/>
          </a:prstGeom>
        </p:spPr>
      </p:pic>
      <p:sp>
        <p:nvSpPr>
          <p:cNvPr id="12" name="Freeform 11">
            <a:extLst>
              <a:ext uri="{FF2B5EF4-FFF2-40B4-BE49-F238E27FC236}">
                <a16:creationId xmlns="" xmlns:a16="http://schemas.microsoft.com/office/drawing/2014/main" id="{9EBB83B0-7BBD-794F-96ED-DC5FD87D078F}"/>
              </a:ext>
            </a:extLst>
          </p:cNvPr>
          <p:cNvSpPr/>
          <p:nvPr/>
        </p:nvSpPr>
        <p:spPr>
          <a:xfrm>
            <a:off x="8328991" y="636104"/>
            <a:ext cx="795131" cy="2782957"/>
          </a:xfrm>
          <a:custGeom>
            <a:avLst/>
            <a:gdLst>
              <a:gd name="connsiteX0" fmla="*/ 735496 w 795131"/>
              <a:gd name="connsiteY0" fmla="*/ 2703444 h 2782957"/>
              <a:gd name="connsiteX1" fmla="*/ 0 w 795131"/>
              <a:gd name="connsiteY1" fmla="*/ 59635 h 2782957"/>
              <a:gd name="connsiteX2" fmla="*/ 795131 w 795131"/>
              <a:gd name="connsiteY2" fmla="*/ 0 h 2782957"/>
              <a:gd name="connsiteX3" fmla="*/ 715618 w 795131"/>
              <a:gd name="connsiteY3" fmla="*/ 2782957 h 2782957"/>
              <a:gd name="connsiteX4" fmla="*/ 715618 w 795131"/>
              <a:gd name="connsiteY4" fmla="*/ 2782957 h 27829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5131" h="2782957">
                <a:moveTo>
                  <a:pt x="735496" y="2703444"/>
                </a:moveTo>
                <a:lnTo>
                  <a:pt x="0" y="59635"/>
                </a:lnTo>
                <a:lnTo>
                  <a:pt x="795131" y="0"/>
                </a:lnTo>
                <a:lnTo>
                  <a:pt x="715618" y="2782957"/>
                </a:lnTo>
                <a:lnTo>
                  <a:pt x="715618" y="2782957"/>
                </a:lnTo>
              </a:path>
            </a:pathLst>
          </a:custGeom>
          <a:solidFill>
            <a:srgbClr val="FFFF00">
              <a:alpha val="54000"/>
            </a:srgbClr>
          </a:solidFill>
          <a:ln>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 xmlns:a16="http://schemas.microsoft.com/office/drawing/2014/main" id="{252ABEC9-E3AD-704D-ABD1-FE879E6E09B4}"/>
              </a:ext>
            </a:extLst>
          </p:cNvPr>
          <p:cNvSpPr txBox="1"/>
          <p:nvPr/>
        </p:nvSpPr>
        <p:spPr>
          <a:xfrm rot="21373336">
            <a:off x="7891670" y="238539"/>
            <a:ext cx="1828800" cy="369332"/>
          </a:xfrm>
          <a:prstGeom prst="rect">
            <a:avLst/>
          </a:prstGeom>
          <a:noFill/>
        </p:spPr>
        <p:txBody>
          <a:bodyPr wrap="square" rtlCol="0">
            <a:spAutoFit/>
          </a:bodyPr>
          <a:lstStyle/>
          <a:p>
            <a:r>
              <a:rPr lang="en-US" dirty="0"/>
              <a:t>Money expertise</a:t>
            </a:r>
          </a:p>
        </p:txBody>
      </p:sp>
      <p:sp>
        <p:nvSpPr>
          <p:cNvPr id="14" name="Freeform 13">
            <a:extLst>
              <a:ext uri="{FF2B5EF4-FFF2-40B4-BE49-F238E27FC236}">
                <a16:creationId xmlns="" xmlns:a16="http://schemas.microsoft.com/office/drawing/2014/main" id="{C520F09B-60AA-4448-A4DE-1EABAC111231}"/>
              </a:ext>
            </a:extLst>
          </p:cNvPr>
          <p:cNvSpPr/>
          <p:nvPr/>
        </p:nvSpPr>
        <p:spPr>
          <a:xfrm rot="14265786">
            <a:off x="7722704" y="3046472"/>
            <a:ext cx="795131" cy="2782957"/>
          </a:xfrm>
          <a:custGeom>
            <a:avLst/>
            <a:gdLst>
              <a:gd name="connsiteX0" fmla="*/ 735496 w 795131"/>
              <a:gd name="connsiteY0" fmla="*/ 2703444 h 2782957"/>
              <a:gd name="connsiteX1" fmla="*/ 0 w 795131"/>
              <a:gd name="connsiteY1" fmla="*/ 59635 h 2782957"/>
              <a:gd name="connsiteX2" fmla="*/ 795131 w 795131"/>
              <a:gd name="connsiteY2" fmla="*/ 0 h 2782957"/>
              <a:gd name="connsiteX3" fmla="*/ 715618 w 795131"/>
              <a:gd name="connsiteY3" fmla="*/ 2782957 h 2782957"/>
              <a:gd name="connsiteX4" fmla="*/ 715618 w 795131"/>
              <a:gd name="connsiteY4" fmla="*/ 2782957 h 27829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5131" h="2782957">
                <a:moveTo>
                  <a:pt x="735496" y="2703444"/>
                </a:moveTo>
                <a:lnTo>
                  <a:pt x="0" y="59635"/>
                </a:lnTo>
                <a:lnTo>
                  <a:pt x="795131" y="0"/>
                </a:lnTo>
                <a:lnTo>
                  <a:pt x="715618" y="2782957"/>
                </a:lnTo>
                <a:lnTo>
                  <a:pt x="715618" y="2782957"/>
                </a:lnTo>
              </a:path>
            </a:pathLst>
          </a:custGeom>
          <a:solidFill>
            <a:srgbClr val="FF0000">
              <a:alpha val="54000"/>
            </a:srgbClr>
          </a:solidFill>
          <a:ln>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 xmlns:a16="http://schemas.microsoft.com/office/drawing/2014/main" id="{836B4AF8-4368-B94C-AA93-99EAFB3A9000}"/>
              </a:ext>
            </a:extLst>
          </p:cNvPr>
          <p:cNvSpPr txBox="1"/>
          <p:nvPr/>
        </p:nvSpPr>
        <p:spPr>
          <a:xfrm rot="3267469">
            <a:off x="5984468" y="5260360"/>
            <a:ext cx="1828800" cy="369332"/>
          </a:xfrm>
          <a:prstGeom prst="rect">
            <a:avLst/>
          </a:prstGeom>
          <a:noFill/>
        </p:spPr>
        <p:txBody>
          <a:bodyPr wrap="square" rtlCol="0">
            <a:spAutoFit/>
          </a:bodyPr>
          <a:lstStyle/>
          <a:p>
            <a:r>
              <a:rPr lang="en-US" dirty="0"/>
              <a:t>Moral support</a:t>
            </a:r>
          </a:p>
        </p:txBody>
      </p:sp>
      <p:sp>
        <p:nvSpPr>
          <p:cNvPr id="16" name="Freeform 15">
            <a:extLst>
              <a:ext uri="{FF2B5EF4-FFF2-40B4-BE49-F238E27FC236}">
                <a16:creationId xmlns="" xmlns:a16="http://schemas.microsoft.com/office/drawing/2014/main" id="{6E99D042-42F7-B44E-B0B5-3E408EAFCF61}"/>
              </a:ext>
            </a:extLst>
          </p:cNvPr>
          <p:cNvSpPr/>
          <p:nvPr/>
        </p:nvSpPr>
        <p:spPr>
          <a:xfrm rot="9822079">
            <a:off x="9337059" y="3202165"/>
            <a:ext cx="795131" cy="2782957"/>
          </a:xfrm>
          <a:custGeom>
            <a:avLst/>
            <a:gdLst>
              <a:gd name="connsiteX0" fmla="*/ 735496 w 795131"/>
              <a:gd name="connsiteY0" fmla="*/ 2703444 h 2782957"/>
              <a:gd name="connsiteX1" fmla="*/ 0 w 795131"/>
              <a:gd name="connsiteY1" fmla="*/ 59635 h 2782957"/>
              <a:gd name="connsiteX2" fmla="*/ 795131 w 795131"/>
              <a:gd name="connsiteY2" fmla="*/ 0 h 2782957"/>
              <a:gd name="connsiteX3" fmla="*/ 715618 w 795131"/>
              <a:gd name="connsiteY3" fmla="*/ 2782957 h 2782957"/>
              <a:gd name="connsiteX4" fmla="*/ 715618 w 795131"/>
              <a:gd name="connsiteY4" fmla="*/ 2782957 h 27829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5131" h="2782957">
                <a:moveTo>
                  <a:pt x="735496" y="2703444"/>
                </a:moveTo>
                <a:lnTo>
                  <a:pt x="0" y="59635"/>
                </a:lnTo>
                <a:lnTo>
                  <a:pt x="795131" y="0"/>
                </a:lnTo>
                <a:lnTo>
                  <a:pt x="715618" y="2782957"/>
                </a:lnTo>
                <a:lnTo>
                  <a:pt x="715618" y="2782957"/>
                </a:lnTo>
              </a:path>
            </a:pathLst>
          </a:custGeom>
          <a:solidFill>
            <a:srgbClr val="0070C0">
              <a:alpha val="54000"/>
            </a:srgbClr>
          </a:solidFill>
          <a:ln>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TextBox 16">
            <a:extLst>
              <a:ext uri="{FF2B5EF4-FFF2-40B4-BE49-F238E27FC236}">
                <a16:creationId xmlns="" xmlns:a16="http://schemas.microsoft.com/office/drawing/2014/main" id="{F1468A73-E23E-9B41-AA71-36835A452227}"/>
              </a:ext>
            </a:extLst>
          </p:cNvPr>
          <p:cNvSpPr txBox="1"/>
          <p:nvPr/>
        </p:nvSpPr>
        <p:spPr>
          <a:xfrm rot="20566271">
            <a:off x="9238354" y="5882901"/>
            <a:ext cx="2266866" cy="369332"/>
          </a:xfrm>
          <a:prstGeom prst="rect">
            <a:avLst/>
          </a:prstGeom>
          <a:noFill/>
        </p:spPr>
        <p:txBody>
          <a:bodyPr wrap="square" rtlCol="0">
            <a:spAutoFit/>
          </a:bodyPr>
          <a:lstStyle/>
          <a:p>
            <a:r>
              <a:rPr lang="en-US" dirty="0"/>
              <a:t>Professional bodies</a:t>
            </a:r>
          </a:p>
        </p:txBody>
      </p:sp>
      <p:sp>
        <p:nvSpPr>
          <p:cNvPr id="18" name="Freeform 17">
            <a:extLst>
              <a:ext uri="{FF2B5EF4-FFF2-40B4-BE49-F238E27FC236}">
                <a16:creationId xmlns="" xmlns:a16="http://schemas.microsoft.com/office/drawing/2014/main" id="{9B6B8C44-E9AB-B24A-AB54-CBF0DA1882AC}"/>
              </a:ext>
            </a:extLst>
          </p:cNvPr>
          <p:cNvSpPr/>
          <p:nvPr/>
        </p:nvSpPr>
        <p:spPr>
          <a:xfrm rot="3537535">
            <a:off x="9737450" y="1053961"/>
            <a:ext cx="795131" cy="2782957"/>
          </a:xfrm>
          <a:custGeom>
            <a:avLst/>
            <a:gdLst>
              <a:gd name="connsiteX0" fmla="*/ 735496 w 795131"/>
              <a:gd name="connsiteY0" fmla="*/ 2703444 h 2782957"/>
              <a:gd name="connsiteX1" fmla="*/ 0 w 795131"/>
              <a:gd name="connsiteY1" fmla="*/ 59635 h 2782957"/>
              <a:gd name="connsiteX2" fmla="*/ 795131 w 795131"/>
              <a:gd name="connsiteY2" fmla="*/ 0 h 2782957"/>
              <a:gd name="connsiteX3" fmla="*/ 715618 w 795131"/>
              <a:gd name="connsiteY3" fmla="*/ 2782957 h 2782957"/>
              <a:gd name="connsiteX4" fmla="*/ 715618 w 795131"/>
              <a:gd name="connsiteY4" fmla="*/ 2782957 h 27829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5131" h="2782957">
                <a:moveTo>
                  <a:pt x="735496" y="2703444"/>
                </a:moveTo>
                <a:lnTo>
                  <a:pt x="0" y="59635"/>
                </a:lnTo>
                <a:lnTo>
                  <a:pt x="795131" y="0"/>
                </a:lnTo>
                <a:lnTo>
                  <a:pt x="715618" y="2782957"/>
                </a:lnTo>
                <a:lnTo>
                  <a:pt x="715618" y="2782957"/>
                </a:lnTo>
              </a:path>
            </a:pathLst>
          </a:custGeom>
          <a:solidFill>
            <a:srgbClr val="00B050">
              <a:alpha val="54000"/>
            </a:srgbClr>
          </a:solidFill>
          <a:ln>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TextBox 18">
            <a:extLst>
              <a:ext uri="{FF2B5EF4-FFF2-40B4-BE49-F238E27FC236}">
                <a16:creationId xmlns="" xmlns:a16="http://schemas.microsoft.com/office/drawing/2014/main" id="{640E7B7C-2FA5-EE40-A430-9FE8DCA3E59F}"/>
              </a:ext>
            </a:extLst>
          </p:cNvPr>
          <p:cNvSpPr txBox="1"/>
          <p:nvPr/>
        </p:nvSpPr>
        <p:spPr>
          <a:xfrm rot="3267469">
            <a:off x="10767682" y="1492561"/>
            <a:ext cx="1571409" cy="369332"/>
          </a:xfrm>
          <a:prstGeom prst="rect">
            <a:avLst/>
          </a:prstGeom>
          <a:noFill/>
        </p:spPr>
        <p:txBody>
          <a:bodyPr wrap="square" rtlCol="0">
            <a:spAutoFit/>
          </a:bodyPr>
          <a:lstStyle/>
          <a:p>
            <a:pPr algn="ctr"/>
            <a:r>
              <a:rPr lang="en-US" dirty="0"/>
              <a:t>Clients</a:t>
            </a:r>
          </a:p>
        </p:txBody>
      </p:sp>
    </p:spTree>
    <p:extLst>
      <p:ext uri="{BB962C8B-B14F-4D97-AF65-F5344CB8AC3E}">
        <p14:creationId xmlns:p14="http://schemas.microsoft.com/office/powerpoint/2010/main" val="4935276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animEffect transition="in" filter="fade">
                                      <p:cBhvr>
                                        <p:cTn id="15" dur="500"/>
                                        <p:tgtEl>
                                          <p:spTgt spid="16"/>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7"/>
                                        </p:tgtEl>
                                        <p:attrNameLst>
                                          <p:attrName>style.visibility</p:attrName>
                                        </p:attrNameLst>
                                      </p:cBhvr>
                                      <p:to>
                                        <p:strVal val="visible"/>
                                      </p:to>
                                    </p:set>
                                    <p:animEffect transition="in" filter="fade">
                                      <p:cBhvr>
                                        <p:cTn id="18" dur="500"/>
                                        <p:tgtEl>
                                          <p:spTgt spid="17"/>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animEffect transition="in" filter="fade">
                                      <p:cBhvr>
                                        <p:cTn id="23" dur="500"/>
                                        <p:tgtEl>
                                          <p:spTgt spid="18"/>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9"/>
                                        </p:tgtEl>
                                        <p:attrNameLst>
                                          <p:attrName>style.visibility</p:attrName>
                                        </p:attrNameLst>
                                      </p:cBhvr>
                                      <p:to>
                                        <p:strVal val="visible"/>
                                      </p:to>
                                    </p:set>
                                    <p:animEffect transition="in" filter="fade">
                                      <p:cBhvr>
                                        <p:cTn id="26" dur="500"/>
                                        <p:tgtEl>
                                          <p:spTgt spid="19"/>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animEffect transition="in" filter="fade">
                                      <p:cBhvr>
                                        <p:cTn id="31" dur="500"/>
                                        <p:tgtEl>
                                          <p:spTgt spid="14"/>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5"/>
                                        </p:tgtEl>
                                        <p:attrNameLst>
                                          <p:attrName>style.visibility</p:attrName>
                                        </p:attrNameLst>
                                      </p:cBhvr>
                                      <p:to>
                                        <p:strVal val="visible"/>
                                      </p:to>
                                    </p:set>
                                    <p:animEffect transition="in" filter="fade">
                                      <p:cBhvr>
                                        <p:cTn id="34"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p:bldP spid="14" grpId="0" animBg="1"/>
      <p:bldP spid="15" grpId="0"/>
      <p:bldP spid="16" grpId="0" animBg="1"/>
      <p:bldP spid="17" grpId="0"/>
      <p:bldP spid="18" grpId="0" animBg="1"/>
      <p:bldP spid="1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 xmlns:a16="http://schemas.microsoft.com/office/drawing/2014/main" id="{E6B258FF-3DDC-9249-B591-E95554024C9A}"/>
              </a:ext>
            </a:extLst>
          </p:cNvPr>
          <p:cNvSpPr txBox="1"/>
          <p:nvPr/>
        </p:nvSpPr>
        <p:spPr>
          <a:xfrm>
            <a:off x="604684" y="1869421"/>
            <a:ext cx="4340378" cy="3416320"/>
          </a:xfrm>
          <a:prstGeom prst="rect">
            <a:avLst/>
          </a:prstGeom>
          <a:solidFill>
            <a:schemeClr val="bg2"/>
          </a:solidFill>
        </p:spPr>
        <p:txBody>
          <a:bodyPr wrap="square" rtlCol="0">
            <a:spAutoFit/>
          </a:bodyPr>
          <a:lstStyle/>
          <a:p>
            <a:r>
              <a:rPr lang="en-US" dirty="0"/>
              <a:t>After a decade of research and development the EU-Joint Research Centre came up with the </a:t>
            </a:r>
            <a:r>
              <a:rPr lang="en-US" dirty="0" err="1"/>
              <a:t>EntreComp</a:t>
            </a:r>
            <a:r>
              <a:rPr lang="en-US" dirty="0"/>
              <a:t> Framework to help us.</a:t>
            </a:r>
          </a:p>
          <a:p>
            <a:endParaRPr lang="en-US" dirty="0"/>
          </a:p>
          <a:p>
            <a:r>
              <a:rPr lang="en-US" dirty="0"/>
              <a:t>Knowing your own strengths and weaknesses can really help you to see the bigger picture.</a:t>
            </a:r>
          </a:p>
          <a:p>
            <a:endParaRPr lang="en-US" dirty="0"/>
          </a:p>
          <a:p>
            <a:r>
              <a:rPr lang="en-US" dirty="0"/>
              <a:t>Just to get started, why not score yourself against each petal, perhaps ranking what you can do from 0 up to 5 when you feel you are are most competent.</a:t>
            </a:r>
          </a:p>
        </p:txBody>
      </p:sp>
      <p:pic>
        <p:nvPicPr>
          <p:cNvPr id="3" name="Picture 2">
            <a:extLst>
              <a:ext uri="{FF2B5EF4-FFF2-40B4-BE49-F238E27FC236}">
                <a16:creationId xmlns="" xmlns:a16="http://schemas.microsoft.com/office/drawing/2014/main" id="{5064B164-D74D-334B-B6E3-C63D3BCA12E5}"/>
              </a:ext>
            </a:extLst>
          </p:cNvPr>
          <p:cNvPicPr>
            <a:picLocks noChangeAspect="1"/>
          </p:cNvPicPr>
          <p:nvPr/>
        </p:nvPicPr>
        <p:blipFill>
          <a:blip r:embed="rId2"/>
          <a:stretch>
            <a:fillRect/>
          </a:stretch>
        </p:blipFill>
        <p:spPr>
          <a:xfrm>
            <a:off x="4945062" y="508031"/>
            <a:ext cx="6502400" cy="5956300"/>
          </a:xfrm>
          <a:prstGeom prst="rect">
            <a:avLst/>
          </a:prstGeom>
        </p:spPr>
      </p:pic>
      <p:sp>
        <p:nvSpPr>
          <p:cNvPr id="5" name="TextBox 4">
            <a:extLst>
              <a:ext uri="{FF2B5EF4-FFF2-40B4-BE49-F238E27FC236}">
                <a16:creationId xmlns="" xmlns:a16="http://schemas.microsoft.com/office/drawing/2014/main" id="{5646186F-BFBF-4D44-9EAC-EE04E6676F81}"/>
              </a:ext>
            </a:extLst>
          </p:cNvPr>
          <p:cNvSpPr txBox="1"/>
          <p:nvPr/>
        </p:nvSpPr>
        <p:spPr>
          <a:xfrm>
            <a:off x="604684" y="508031"/>
            <a:ext cx="6975987" cy="1200329"/>
          </a:xfrm>
          <a:prstGeom prst="rect">
            <a:avLst/>
          </a:prstGeom>
          <a:noFill/>
        </p:spPr>
        <p:txBody>
          <a:bodyPr wrap="square" rtlCol="0">
            <a:spAutoFit/>
          </a:bodyPr>
          <a:lstStyle/>
          <a:p>
            <a:r>
              <a:rPr lang="en-US" sz="2400" b="1" dirty="0"/>
              <a:t>Let’s think about my competencies:</a:t>
            </a:r>
            <a:br>
              <a:rPr lang="en-US" sz="2400" b="1" dirty="0"/>
            </a:br>
            <a:r>
              <a:rPr lang="en-US" sz="2400" b="1" dirty="0"/>
              <a:t>What do </a:t>
            </a:r>
            <a:r>
              <a:rPr lang="en-US" sz="2400" b="1"/>
              <a:t>I </a:t>
            </a:r>
            <a:r>
              <a:rPr lang="en-US" sz="2400" b="1" smtClean="0"/>
              <a:t>do </a:t>
            </a:r>
            <a:r>
              <a:rPr lang="en-US" sz="2400" b="1" dirty="0"/>
              <a:t>best and where </a:t>
            </a:r>
            <a:br>
              <a:rPr lang="en-US" sz="2400" b="1" dirty="0"/>
            </a:br>
            <a:r>
              <a:rPr lang="en-US" sz="2400" b="1" dirty="0"/>
              <a:t>might I need help?</a:t>
            </a:r>
          </a:p>
        </p:txBody>
      </p:sp>
      <p:sp>
        <p:nvSpPr>
          <p:cNvPr id="6" name="TextBox 5">
            <a:extLst>
              <a:ext uri="{FF2B5EF4-FFF2-40B4-BE49-F238E27FC236}">
                <a16:creationId xmlns="" xmlns:a16="http://schemas.microsoft.com/office/drawing/2014/main" id="{E5427EA2-AC9B-454E-98C4-B15729299BD0}"/>
              </a:ext>
            </a:extLst>
          </p:cNvPr>
          <p:cNvSpPr txBox="1"/>
          <p:nvPr/>
        </p:nvSpPr>
        <p:spPr>
          <a:xfrm>
            <a:off x="8528227" y="85728"/>
            <a:ext cx="628650" cy="646331"/>
          </a:xfrm>
          <a:prstGeom prst="rect">
            <a:avLst/>
          </a:prstGeom>
          <a:noFill/>
        </p:spPr>
        <p:txBody>
          <a:bodyPr wrap="square" rtlCol="0">
            <a:spAutoFit/>
          </a:bodyPr>
          <a:lstStyle/>
          <a:p>
            <a:pPr algn="ctr"/>
            <a:r>
              <a:rPr lang="en-US" sz="3600" b="1" dirty="0">
                <a:solidFill>
                  <a:srgbClr val="FF0000"/>
                </a:solidFill>
              </a:rPr>
              <a:t>3</a:t>
            </a:r>
          </a:p>
        </p:txBody>
      </p:sp>
      <p:sp>
        <p:nvSpPr>
          <p:cNvPr id="20" name="TextBox 19">
            <a:extLst>
              <a:ext uri="{FF2B5EF4-FFF2-40B4-BE49-F238E27FC236}">
                <a16:creationId xmlns="" xmlns:a16="http://schemas.microsoft.com/office/drawing/2014/main" id="{9CAEA052-C607-484A-9E4D-9E2E34F27A38}"/>
              </a:ext>
            </a:extLst>
          </p:cNvPr>
          <p:cNvSpPr txBox="1"/>
          <p:nvPr/>
        </p:nvSpPr>
        <p:spPr>
          <a:xfrm>
            <a:off x="9673519" y="508031"/>
            <a:ext cx="628650" cy="646331"/>
          </a:xfrm>
          <a:prstGeom prst="rect">
            <a:avLst/>
          </a:prstGeom>
          <a:noFill/>
        </p:spPr>
        <p:txBody>
          <a:bodyPr wrap="square" rtlCol="0">
            <a:spAutoFit/>
          </a:bodyPr>
          <a:lstStyle/>
          <a:p>
            <a:pPr algn="ctr"/>
            <a:r>
              <a:rPr lang="en-US" sz="3600" b="1" dirty="0">
                <a:solidFill>
                  <a:srgbClr val="FF0000"/>
                </a:solidFill>
              </a:rPr>
              <a:t>3</a:t>
            </a:r>
          </a:p>
        </p:txBody>
      </p:sp>
      <p:sp>
        <p:nvSpPr>
          <p:cNvPr id="21" name="TextBox 20">
            <a:extLst>
              <a:ext uri="{FF2B5EF4-FFF2-40B4-BE49-F238E27FC236}">
                <a16:creationId xmlns="" xmlns:a16="http://schemas.microsoft.com/office/drawing/2014/main" id="{C698AF69-18E2-9B43-9254-3067FBED3AEE}"/>
              </a:ext>
            </a:extLst>
          </p:cNvPr>
          <p:cNvSpPr txBox="1"/>
          <p:nvPr/>
        </p:nvSpPr>
        <p:spPr>
          <a:xfrm>
            <a:off x="10583157" y="1546256"/>
            <a:ext cx="628650" cy="646331"/>
          </a:xfrm>
          <a:prstGeom prst="rect">
            <a:avLst/>
          </a:prstGeom>
          <a:noFill/>
        </p:spPr>
        <p:txBody>
          <a:bodyPr wrap="square" rtlCol="0">
            <a:spAutoFit/>
          </a:bodyPr>
          <a:lstStyle/>
          <a:p>
            <a:pPr algn="ctr"/>
            <a:r>
              <a:rPr lang="en-US" sz="3600" b="1" dirty="0">
                <a:solidFill>
                  <a:srgbClr val="FF0000"/>
                </a:solidFill>
              </a:rPr>
              <a:t>2</a:t>
            </a:r>
          </a:p>
        </p:txBody>
      </p:sp>
      <p:sp>
        <p:nvSpPr>
          <p:cNvPr id="22" name="TextBox 21">
            <a:extLst>
              <a:ext uri="{FF2B5EF4-FFF2-40B4-BE49-F238E27FC236}">
                <a16:creationId xmlns="" xmlns:a16="http://schemas.microsoft.com/office/drawing/2014/main" id="{ED002DEE-C126-874F-923E-7D53550D535F}"/>
              </a:ext>
            </a:extLst>
          </p:cNvPr>
          <p:cNvSpPr txBox="1"/>
          <p:nvPr/>
        </p:nvSpPr>
        <p:spPr>
          <a:xfrm>
            <a:off x="11021307" y="2727356"/>
            <a:ext cx="628650" cy="646331"/>
          </a:xfrm>
          <a:prstGeom prst="rect">
            <a:avLst/>
          </a:prstGeom>
          <a:noFill/>
        </p:spPr>
        <p:txBody>
          <a:bodyPr wrap="square" rtlCol="0">
            <a:spAutoFit/>
          </a:bodyPr>
          <a:lstStyle/>
          <a:p>
            <a:pPr algn="ctr"/>
            <a:r>
              <a:rPr lang="en-US" sz="3600" b="1" dirty="0">
                <a:solidFill>
                  <a:srgbClr val="FF0000"/>
                </a:solidFill>
              </a:rPr>
              <a:t>4</a:t>
            </a:r>
          </a:p>
        </p:txBody>
      </p:sp>
      <p:sp>
        <p:nvSpPr>
          <p:cNvPr id="23" name="TextBox 22">
            <a:extLst>
              <a:ext uri="{FF2B5EF4-FFF2-40B4-BE49-F238E27FC236}">
                <a16:creationId xmlns="" xmlns:a16="http://schemas.microsoft.com/office/drawing/2014/main" id="{3BEFF4E7-7B77-9147-8EDD-60B2626B8B5B}"/>
              </a:ext>
            </a:extLst>
          </p:cNvPr>
          <p:cNvSpPr txBox="1"/>
          <p:nvPr/>
        </p:nvSpPr>
        <p:spPr>
          <a:xfrm>
            <a:off x="10920060" y="4005293"/>
            <a:ext cx="628650" cy="646331"/>
          </a:xfrm>
          <a:prstGeom prst="rect">
            <a:avLst/>
          </a:prstGeom>
          <a:noFill/>
        </p:spPr>
        <p:txBody>
          <a:bodyPr wrap="square" rtlCol="0">
            <a:spAutoFit/>
          </a:bodyPr>
          <a:lstStyle/>
          <a:p>
            <a:pPr algn="ctr"/>
            <a:r>
              <a:rPr lang="en-US" sz="3600" b="1" dirty="0">
                <a:solidFill>
                  <a:srgbClr val="FF0000"/>
                </a:solidFill>
              </a:rPr>
              <a:t>5</a:t>
            </a:r>
          </a:p>
        </p:txBody>
      </p:sp>
      <p:sp>
        <p:nvSpPr>
          <p:cNvPr id="24" name="TextBox 23">
            <a:extLst>
              <a:ext uri="{FF2B5EF4-FFF2-40B4-BE49-F238E27FC236}">
                <a16:creationId xmlns="" xmlns:a16="http://schemas.microsoft.com/office/drawing/2014/main" id="{232BAE2B-33C6-7342-827A-4D59B43AB4D3}"/>
              </a:ext>
            </a:extLst>
          </p:cNvPr>
          <p:cNvSpPr txBox="1"/>
          <p:nvPr/>
        </p:nvSpPr>
        <p:spPr>
          <a:xfrm>
            <a:off x="7132737" y="73730"/>
            <a:ext cx="628650" cy="646331"/>
          </a:xfrm>
          <a:prstGeom prst="rect">
            <a:avLst/>
          </a:prstGeom>
          <a:noFill/>
        </p:spPr>
        <p:txBody>
          <a:bodyPr wrap="square" rtlCol="0">
            <a:spAutoFit/>
          </a:bodyPr>
          <a:lstStyle/>
          <a:p>
            <a:pPr algn="ctr"/>
            <a:r>
              <a:rPr lang="en-US" sz="3600" b="1" dirty="0">
                <a:solidFill>
                  <a:srgbClr val="FF0000"/>
                </a:solidFill>
              </a:rPr>
              <a:t>2</a:t>
            </a:r>
          </a:p>
        </p:txBody>
      </p:sp>
      <p:sp>
        <p:nvSpPr>
          <p:cNvPr id="25" name="Striped Right Arrow 24">
            <a:extLst>
              <a:ext uri="{FF2B5EF4-FFF2-40B4-BE49-F238E27FC236}">
                <a16:creationId xmlns="" xmlns:a16="http://schemas.microsoft.com/office/drawing/2014/main" id="{32644784-6D62-BD4B-845E-D29D0D754158}"/>
              </a:ext>
            </a:extLst>
          </p:cNvPr>
          <p:cNvSpPr/>
          <p:nvPr/>
        </p:nvSpPr>
        <p:spPr>
          <a:xfrm rot="7664537">
            <a:off x="10340652" y="5477793"/>
            <a:ext cx="720373" cy="259977"/>
          </a:xfrm>
          <a:prstGeom prst="stripedRightArrow">
            <a:avLst>
              <a:gd name="adj1" fmla="val 55000"/>
              <a:gd name="adj2" fmla="val 50000"/>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0000"/>
              </a:solidFill>
            </a:endParaRPr>
          </a:p>
        </p:txBody>
      </p:sp>
      <p:sp>
        <p:nvSpPr>
          <p:cNvPr id="26" name="TextBox 25">
            <a:extLst>
              <a:ext uri="{FF2B5EF4-FFF2-40B4-BE49-F238E27FC236}">
                <a16:creationId xmlns="" xmlns:a16="http://schemas.microsoft.com/office/drawing/2014/main" id="{563CB911-3D72-6C49-9C8C-136590D271CD}"/>
              </a:ext>
            </a:extLst>
          </p:cNvPr>
          <p:cNvSpPr txBox="1"/>
          <p:nvPr/>
        </p:nvSpPr>
        <p:spPr>
          <a:xfrm>
            <a:off x="604684" y="5626894"/>
            <a:ext cx="5382459" cy="1231106"/>
          </a:xfrm>
          <a:prstGeom prst="rect">
            <a:avLst/>
          </a:prstGeom>
          <a:noFill/>
        </p:spPr>
        <p:txBody>
          <a:bodyPr wrap="square" rtlCol="0">
            <a:spAutoFit/>
          </a:bodyPr>
          <a:lstStyle/>
          <a:p>
            <a:r>
              <a:rPr lang="en-US" sz="1400" dirty="0"/>
              <a:t>Full details here: </a:t>
            </a:r>
            <a:r>
              <a:rPr lang="en-US" sz="1400" dirty="0">
                <a:hlinkClick r:id="rId3"/>
              </a:rPr>
              <a:t>https://ec.europa.eu/jrc/en/publication/eur-scientific-and-technical-research-reports/entrecomp-action-get-inspired-make-it-happen-user-guide-european-entrepreneurship-competence</a:t>
            </a:r>
            <a:endParaRPr lang="en-US" sz="1400" dirty="0"/>
          </a:p>
          <a:p>
            <a:endParaRPr lang="en-US" sz="1400" dirty="0"/>
          </a:p>
          <a:p>
            <a:endParaRPr lang="en-US" dirty="0"/>
          </a:p>
        </p:txBody>
      </p:sp>
    </p:spTree>
    <p:extLst>
      <p:ext uri="{BB962C8B-B14F-4D97-AF65-F5344CB8AC3E}">
        <p14:creationId xmlns:p14="http://schemas.microsoft.com/office/powerpoint/2010/main" val="17542696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p:cTn id="7" dur="500" fill="hold"/>
                                        <p:tgtEl>
                                          <p:spTgt spid="25"/>
                                        </p:tgtEl>
                                        <p:attrNameLst>
                                          <p:attrName>ppt_w</p:attrName>
                                        </p:attrNameLst>
                                      </p:cBhvr>
                                      <p:tavLst>
                                        <p:tav tm="0">
                                          <p:val>
                                            <p:fltVal val="0"/>
                                          </p:val>
                                        </p:tav>
                                        <p:tav tm="100000">
                                          <p:val>
                                            <p:strVal val="#ppt_w"/>
                                          </p:val>
                                        </p:tav>
                                      </p:tavLst>
                                    </p:anim>
                                    <p:anim calcmode="lin" valueType="num">
                                      <p:cBhvr>
                                        <p:cTn id="8" dur="500" fill="hold"/>
                                        <p:tgtEl>
                                          <p:spTgt spid="25"/>
                                        </p:tgtEl>
                                        <p:attrNameLst>
                                          <p:attrName>ppt_h</p:attrName>
                                        </p:attrNameLst>
                                      </p:cBhvr>
                                      <p:tavLst>
                                        <p:tav tm="0">
                                          <p:val>
                                            <p:fltVal val="0"/>
                                          </p:val>
                                        </p:tav>
                                        <p:tav tm="100000">
                                          <p:val>
                                            <p:strVal val="#ppt_h"/>
                                          </p:val>
                                        </p:tav>
                                      </p:tavLst>
                                    </p:anim>
                                  </p:childTnLst>
                                </p:cTn>
                              </p:par>
                              <p:par>
                                <p:cTn id="9" presetID="23" presetClass="entr" presetSubtype="16" fill="hold" grpId="0" nodeType="withEffect">
                                  <p:stCondLst>
                                    <p:cond delay="0"/>
                                  </p:stCondLst>
                                  <p:childTnLst>
                                    <p:set>
                                      <p:cBhvr>
                                        <p:cTn id="10" dur="1" fill="hold">
                                          <p:stCondLst>
                                            <p:cond delay="0"/>
                                          </p:stCondLst>
                                        </p:cTn>
                                        <p:tgtEl>
                                          <p:spTgt spid="23"/>
                                        </p:tgtEl>
                                        <p:attrNameLst>
                                          <p:attrName>style.visibility</p:attrName>
                                        </p:attrNameLst>
                                      </p:cBhvr>
                                      <p:to>
                                        <p:strVal val="visible"/>
                                      </p:to>
                                    </p:set>
                                    <p:anim calcmode="lin" valueType="num">
                                      <p:cBhvr>
                                        <p:cTn id="11" dur="500" fill="hold"/>
                                        <p:tgtEl>
                                          <p:spTgt spid="23"/>
                                        </p:tgtEl>
                                        <p:attrNameLst>
                                          <p:attrName>ppt_w</p:attrName>
                                        </p:attrNameLst>
                                      </p:cBhvr>
                                      <p:tavLst>
                                        <p:tav tm="0">
                                          <p:val>
                                            <p:fltVal val="0"/>
                                          </p:val>
                                        </p:tav>
                                        <p:tav tm="100000">
                                          <p:val>
                                            <p:strVal val="#ppt_w"/>
                                          </p:val>
                                        </p:tav>
                                      </p:tavLst>
                                    </p:anim>
                                    <p:anim calcmode="lin" valueType="num">
                                      <p:cBhvr>
                                        <p:cTn id="12" dur="500" fill="hold"/>
                                        <p:tgtEl>
                                          <p:spTgt spid="23"/>
                                        </p:tgtEl>
                                        <p:attrNameLst>
                                          <p:attrName>ppt_h</p:attrName>
                                        </p:attrNameLst>
                                      </p:cBhvr>
                                      <p:tavLst>
                                        <p:tav tm="0">
                                          <p:val>
                                            <p:fltVal val="0"/>
                                          </p:val>
                                        </p:tav>
                                        <p:tav tm="100000">
                                          <p:val>
                                            <p:strVal val="#ppt_h"/>
                                          </p:val>
                                        </p:tav>
                                      </p:tavLst>
                                    </p:anim>
                                  </p:childTnLst>
                                </p:cTn>
                              </p:par>
                              <p:par>
                                <p:cTn id="13" presetID="23" presetClass="entr" presetSubtype="16" fill="hold" grpId="0" nodeType="withEffect">
                                  <p:stCondLst>
                                    <p:cond delay="0"/>
                                  </p:stCondLst>
                                  <p:childTnLst>
                                    <p:set>
                                      <p:cBhvr>
                                        <p:cTn id="14" dur="1" fill="hold">
                                          <p:stCondLst>
                                            <p:cond delay="0"/>
                                          </p:stCondLst>
                                        </p:cTn>
                                        <p:tgtEl>
                                          <p:spTgt spid="22"/>
                                        </p:tgtEl>
                                        <p:attrNameLst>
                                          <p:attrName>style.visibility</p:attrName>
                                        </p:attrNameLst>
                                      </p:cBhvr>
                                      <p:to>
                                        <p:strVal val="visible"/>
                                      </p:to>
                                    </p:set>
                                    <p:anim calcmode="lin" valueType="num">
                                      <p:cBhvr>
                                        <p:cTn id="15" dur="500" fill="hold"/>
                                        <p:tgtEl>
                                          <p:spTgt spid="22"/>
                                        </p:tgtEl>
                                        <p:attrNameLst>
                                          <p:attrName>ppt_w</p:attrName>
                                        </p:attrNameLst>
                                      </p:cBhvr>
                                      <p:tavLst>
                                        <p:tav tm="0">
                                          <p:val>
                                            <p:fltVal val="0"/>
                                          </p:val>
                                        </p:tav>
                                        <p:tav tm="100000">
                                          <p:val>
                                            <p:strVal val="#ppt_w"/>
                                          </p:val>
                                        </p:tav>
                                      </p:tavLst>
                                    </p:anim>
                                    <p:anim calcmode="lin" valueType="num">
                                      <p:cBhvr>
                                        <p:cTn id="16" dur="500" fill="hold"/>
                                        <p:tgtEl>
                                          <p:spTgt spid="22"/>
                                        </p:tgtEl>
                                        <p:attrNameLst>
                                          <p:attrName>ppt_h</p:attrName>
                                        </p:attrNameLst>
                                      </p:cBhvr>
                                      <p:tavLst>
                                        <p:tav tm="0">
                                          <p:val>
                                            <p:fltVal val="0"/>
                                          </p:val>
                                        </p:tav>
                                        <p:tav tm="100000">
                                          <p:val>
                                            <p:strVal val="#ppt_h"/>
                                          </p:val>
                                        </p:tav>
                                      </p:tavLst>
                                    </p:anim>
                                  </p:childTnLst>
                                </p:cTn>
                              </p:par>
                              <p:par>
                                <p:cTn id="17" presetID="23" presetClass="entr" presetSubtype="16" fill="hold" grpId="0" nodeType="withEffect">
                                  <p:stCondLst>
                                    <p:cond delay="0"/>
                                  </p:stCondLst>
                                  <p:childTnLst>
                                    <p:set>
                                      <p:cBhvr>
                                        <p:cTn id="18" dur="1" fill="hold">
                                          <p:stCondLst>
                                            <p:cond delay="0"/>
                                          </p:stCondLst>
                                        </p:cTn>
                                        <p:tgtEl>
                                          <p:spTgt spid="21"/>
                                        </p:tgtEl>
                                        <p:attrNameLst>
                                          <p:attrName>style.visibility</p:attrName>
                                        </p:attrNameLst>
                                      </p:cBhvr>
                                      <p:to>
                                        <p:strVal val="visible"/>
                                      </p:to>
                                    </p:set>
                                    <p:anim calcmode="lin" valueType="num">
                                      <p:cBhvr>
                                        <p:cTn id="19" dur="500" fill="hold"/>
                                        <p:tgtEl>
                                          <p:spTgt spid="21"/>
                                        </p:tgtEl>
                                        <p:attrNameLst>
                                          <p:attrName>ppt_w</p:attrName>
                                        </p:attrNameLst>
                                      </p:cBhvr>
                                      <p:tavLst>
                                        <p:tav tm="0">
                                          <p:val>
                                            <p:fltVal val="0"/>
                                          </p:val>
                                        </p:tav>
                                        <p:tav tm="100000">
                                          <p:val>
                                            <p:strVal val="#ppt_w"/>
                                          </p:val>
                                        </p:tav>
                                      </p:tavLst>
                                    </p:anim>
                                    <p:anim calcmode="lin" valueType="num">
                                      <p:cBhvr>
                                        <p:cTn id="20" dur="500" fill="hold"/>
                                        <p:tgtEl>
                                          <p:spTgt spid="21"/>
                                        </p:tgtEl>
                                        <p:attrNameLst>
                                          <p:attrName>ppt_h</p:attrName>
                                        </p:attrNameLst>
                                      </p:cBhvr>
                                      <p:tavLst>
                                        <p:tav tm="0">
                                          <p:val>
                                            <p:fltVal val="0"/>
                                          </p:val>
                                        </p:tav>
                                        <p:tav tm="100000">
                                          <p:val>
                                            <p:strVal val="#ppt_h"/>
                                          </p:val>
                                        </p:tav>
                                      </p:tavLst>
                                    </p:anim>
                                  </p:childTnLst>
                                </p:cTn>
                              </p:par>
                              <p:par>
                                <p:cTn id="21" presetID="23" presetClass="entr" presetSubtype="16" fill="hold" grpId="0" nodeType="withEffect">
                                  <p:stCondLst>
                                    <p:cond delay="0"/>
                                  </p:stCondLst>
                                  <p:childTnLst>
                                    <p:set>
                                      <p:cBhvr>
                                        <p:cTn id="22" dur="1" fill="hold">
                                          <p:stCondLst>
                                            <p:cond delay="0"/>
                                          </p:stCondLst>
                                        </p:cTn>
                                        <p:tgtEl>
                                          <p:spTgt spid="20"/>
                                        </p:tgtEl>
                                        <p:attrNameLst>
                                          <p:attrName>style.visibility</p:attrName>
                                        </p:attrNameLst>
                                      </p:cBhvr>
                                      <p:to>
                                        <p:strVal val="visible"/>
                                      </p:to>
                                    </p:set>
                                    <p:anim calcmode="lin" valueType="num">
                                      <p:cBhvr>
                                        <p:cTn id="23" dur="500" fill="hold"/>
                                        <p:tgtEl>
                                          <p:spTgt spid="20"/>
                                        </p:tgtEl>
                                        <p:attrNameLst>
                                          <p:attrName>ppt_w</p:attrName>
                                        </p:attrNameLst>
                                      </p:cBhvr>
                                      <p:tavLst>
                                        <p:tav tm="0">
                                          <p:val>
                                            <p:fltVal val="0"/>
                                          </p:val>
                                        </p:tav>
                                        <p:tav tm="100000">
                                          <p:val>
                                            <p:strVal val="#ppt_w"/>
                                          </p:val>
                                        </p:tav>
                                      </p:tavLst>
                                    </p:anim>
                                    <p:anim calcmode="lin" valueType="num">
                                      <p:cBhvr>
                                        <p:cTn id="24" dur="500" fill="hold"/>
                                        <p:tgtEl>
                                          <p:spTgt spid="20"/>
                                        </p:tgtEl>
                                        <p:attrNameLst>
                                          <p:attrName>ppt_h</p:attrName>
                                        </p:attrNameLst>
                                      </p:cBhvr>
                                      <p:tavLst>
                                        <p:tav tm="0">
                                          <p:val>
                                            <p:fltVal val="0"/>
                                          </p:val>
                                        </p:tav>
                                        <p:tav tm="100000">
                                          <p:val>
                                            <p:strVal val="#ppt_h"/>
                                          </p:val>
                                        </p:tav>
                                      </p:tavLst>
                                    </p:anim>
                                  </p:childTnLst>
                                </p:cTn>
                              </p:par>
                              <p:par>
                                <p:cTn id="25" presetID="23" presetClass="entr" presetSubtype="16" fill="hold" grpId="0" nodeType="withEffect">
                                  <p:stCondLst>
                                    <p:cond delay="0"/>
                                  </p:stCondLst>
                                  <p:childTnLst>
                                    <p:set>
                                      <p:cBhvr>
                                        <p:cTn id="26" dur="1" fill="hold">
                                          <p:stCondLst>
                                            <p:cond delay="0"/>
                                          </p:stCondLst>
                                        </p:cTn>
                                        <p:tgtEl>
                                          <p:spTgt spid="6"/>
                                        </p:tgtEl>
                                        <p:attrNameLst>
                                          <p:attrName>style.visibility</p:attrName>
                                        </p:attrNameLst>
                                      </p:cBhvr>
                                      <p:to>
                                        <p:strVal val="visible"/>
                                      </p:to>
                                    </p:set>
                                    <p:anim calcmode="lin" valueType="num">
                                      <p:cBhvr>
                                        <p:cTn id="27" dur="500" fill="hold"/>
                                        <p:tgtEl>
                                          <p:spTgt spid="6"/>
                                        </p:tgtEl>
                                        <p:attrNameLst>
                                          <p:attrName>ppt_w</p:attrName>
                                        </p:attrNameLst>
                                      </p:cBhvr>
                                      <p:tavLst>
                                        <p:tav tm="0">
                                          <p:val>
                                            <p:fltVal val="0"/>
                                          </p:val>
                                        </p:tav>
                                        <p:tav tm="100000">
                                          <p:val>
                                            <p:strVal val="#ppt_w"/>
                                          </p:val>
                                        </p:tav>
                                      </p:tavLst>
                                    </p:anim>
                                    <p:anim calcmode="lin" valueType="num">
                                      <p:cBhvr>
                                        <p:cTn id="28" dur="500" fill="hold"/>
                                        <p:tgtEl>
                                          <p:spTgt spid="6"/>
                                        </p:tgtEl>
                                        <p:attrNameLst>
                                          <p:attrName>ppt_h</p:attrName>
                                        </p:attrNameLst>
                                      </p:cBhvr>
                                      <p:tavLst>
                                        <p:tav tm="0">
                                          <p:val>
                                            <p:fltVal val="0"/>
                                          </p:val>
                                        </p:tav>
                                        <p:tav tm="100000">
                                          <p:val>
                                            <p:strVal val="#ppt_h"/>
                                          </p:val>
                                        </p:tav>
                                      </p:tavLst>
                                    </p:anim>
                                  </p:childTnLst>
                                </p:cTn>
                              </p:par>
                              <p:par>
                                <p:cTn id="29" presetID="23" presetClass="entr" presetSubtype="16" fill="hold" grpId="0" nodeType="withEffect">
                                  <p:stCondLst>
                                    <p:cond delay="0"/>
                                  </p:stCondLst>
                                  <p:childTnLst>
                                    <p:set>
                                      <p:cBhvr>
                                        <p:cTn id="30" dur="1" fill="hold">
                                          <p:stCondLst>
                                            <p:cond delay="0"/>
                                          </p:stCondLst>
                                        </p:cTn>
                                        <p:tgtEl>
                                          <p:spTgt spid="24"/>
                                        </p:tgtEl>
                                        <p:attrNameLst>
                                          <p:attrName>style.visibility</p:attrName>
                                        </p:attrNameLst>
                                      </p:cBhvr>
                                      <p:to>
                                        <p:strVal val="visible"/>
                                      </p:to>
                                    </p:set>
                                    <p:anim calcmode="lin" valueType="num">
                                      <p:cBhvr>
                                        <p:cTn id="31" dur="500" fill="hold"/>
                                        <p:tgtEl>
                                          <p:spTgt spid="24"/>
                                        </p:tgtEl>
                                        <p:attrNameLst>
                                          <p:attrName>ppt_w</p:attrName>
                                        </p:attrNameLst>
                                      </p:cBhvr>
                                      <p:tavLst>
                                        <p:tav tm="0">
                                          <p:val>
                                            <p:fltVal val="0"/>
                                          </p:val>
                                        </p:tav>
                                        <p:tav tm="100000">
                                          <p:val>
                                            <p:strVal val="#ppt_w"/>
                                          </p:val>
                                        </p:tav>
                                      </p:tavLst>
                                    </p:anim>
                                    <p:anim calcmode="lin" valueType="num">
                                      <p:cBhvr>
                                        <p:cTn id="32" dur="500" fill="hold"/>
                                        <p:tgtEl>
                                          <p:spTgt spid="24"/>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0" grpId="0"/>
      <p:bldP spid="21" grpId="0"/>
      <p:bldP spid="22" grpId="0"/>
      <p:bldP spid="23" grpId="0"/>
      <p:bldP spid="24" grpId="0"/>
      <p:bldP spid="25" grpId="0" animBg="1"/>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298</TotalTime>
  <Words>982</Words>
  <Application>Microsoft Macintosh PowerPoint</Application>
  <PresentationFormat>Widescreen</PresentationFormat>
  <Paragraphs>141</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Calibri</vt:lpstr>
      <vt:lpstr>Calibri Light</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15.0036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Andy Penaluna</dc:creator>
  <cp:lastModifiedBy>Kathryn Penaluna</cp:lastModifiedBy>
  <cp:revision>138</cp:revision>
  <dcterms:created xsi:type="dcterms:W3CDTF">2020-09-04T08:31:44Z</dcterms:created>
  <dcterms:modified xsi:type="dcterms:W3CDTF">2020-09-06T13:00:45Z</dcterms:modified>
</cp:coreProperties>
</file>