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010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298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664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034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68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503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388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393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96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182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707145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0410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02471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2198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5119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92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813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98LKjwUijPI" TargetMode="External"/><Relationship Id="rId3" Type="http://schemas.openxmlformats.org/officeDocument/2006/relationships/hyperlink" Target="https://es.scribd.com/document/960929569/Investigation-5W-2H" TargetMode="External"/><Relationship Id="rId7" Type="http://schemas.openxmlformats.org/officeDocument/2006/relationships/hyperlink" Target="https://es.scribd.com/document/437540695/Kaoru-Ishikawa-Guide-to-Quality-Control-pdf" TargetMode="External"/><Relationship Id="rId2" Type="http://schemas.openxmlformats.org/officeDocument/2006/relationships/hyperlink" Target="https://thursd.com/articles/floral-marketing-101-5-strategie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youtube.com/watch?v=757pp0wvlcI" TargetMode="External"/><Relationship Id="rId5" Type="http://schemas.openxmlformats.org/officeDocument/2006/relationships/hyperlink" Target="https://ideascale.com/blog/what-is-pestle-analysis/#:~:text=A%20PESTLE%20analysis%20is%20defined,%2C%20Legal%2C%20and%20Environmental%20factors" TargetMode="External"/><Relationship Id="rId4" Type="http://schemas.openxmlformats.org/officeDocument/2006/relationships/hyperlink" Target="https://youtu.be/bYn4CyL3r5w?si=Ofugub6Z1i4InnXF" TargetMode="External"/><Relationship Id="rId9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n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74" t="3584" r="14540" b="-2929"/>
          <a:stretch/>
        </p:blipFill>
        <p:spPr>
          <a:xfrm>
            <a:off x="5190978" y="447899"/>
            <a:ext cx="1871003" cy="1747446"/>
          </a:xfrm>
          <a:prstGeom prst="rect">
            <a:avLst/>
          </a:prstGeom>
        </p:spPr>
      </p:pic>
      <p:pic>
        <p:nvPicPr>
          <p:cNvPr id="4" name="Imagen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7981" y="848678"/>
            <a:ext cx="2342271" cy="2039819"/>
          </a:xfrm>
          <a:prstGeom prst="rect">
            <a:avLst/>
          </a:prstGeom>
        </p:spPr>
      </p:pic>
      <p:sp>
        <p:nvSpPr>
          <p:cNvPr id="5" name="CuadroTexto 4"/>
          <p:cNvSpPr txBox="1"/>
          <p:nvPr/>
        </p:nvSpPr>
        <p:spPr>
          <a:xfrm>
            <a:off x="2246416" y="2215178"/>
            <a:ext cx="73071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</a:t>
            </a: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PROBLEMS SOLVING AND DECISION MAKING</a:t>
            </a: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 </a:t>
            </a: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LCLM4004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</a:t>
            </a: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ROMNY OZUNA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</a:t>
            </a: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2512062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TEACHER </a:t>
            </a: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SAID USMAN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1 </a:t>
            </a: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PRESENTATION</a:t>
            </a:r>
            <a:endParaRPr lang="en-US" dirty="0"/>
          </a:p>
        </p:txBody>
      </p:sp>
      <p:pic>
        <p:nvPicPr>
          <p:cNvPr id="6" name="Imagen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830" y="797026"/>
            <a:ext cx="2143125" cy="2143125"/>
          </a:xfrm>
          <a:prstGeom prst="rect">
            <a:avLst/>
          </a:prstGeom>
        </p:spPr>
      </p:pic>
      <p:pic>
        <p:nvPicPr>
          <p:cNvPr id="2" name="Imagen 1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77" t="8511" r="11240" b="9212"/>
          <a:stretch/>
        </p:blipFill>
        <p:spPr>
          <a:xfrm>
            <a:off x="4318781" y="4656406"/>
            <a:ext cx="3111195" cy="2222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84381"/>
            <a:ext cx="8534401" cy="868680"/>
          </a:xfrm>
        </p:spPr>
        <p:txBody>
          <a:bodyPr/>
          <a:lstStyle/>
          <a:p>
            <a:pPr algn="ctr"/>
            <a:r>
              <a:rPr lang="en" b="1" dirty="0"/>
              <a:t>GENERAL DESCRIPTION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6945" y="1831614"/>
            <a:ext cx="7604044" cy="4092448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COMPANY BACKGROUND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PROBLEM: NATURE AND SCOPE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ANALYSIS: GREEN HAVEN FLORISTS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CAUSE AND EFFECT ANALYSIS: FISHBONE DIAGRAM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GB" sz="2400" dirty="0"/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0110" y="679895"/>
            <a:ext cx="3416984" cy="230343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4018" y="1340488"/>
            <a:ext cx="8915399" cy="557784"/>
          </a:xfrm>
        </p:spPr>
        <p:txBody>
          <a:bodyPr>
            <a:noAutofit/>
          </a:bodyPr>
          <a:lstStyle/>
          <a:p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189" y="1971803"/>
            <a:ext cx="10232571" cy="4491446"/>
          </a:xfrm>
        </p:spPr>
        <p:txBody>
          <a:bodyPr/>
          <a:lstStyle/>
          <a:p>
            <a:endParaRPr lang="es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algn="ctr">
              <a:lnSpc>
                <a:spcPct val="200000"/>
              </a:lnSpc>
            </a:pPr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this research project, we were hired by </a:t>
            </a:r>
            <a:r>
              <a:rPr lang="en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Green Haven Florists </a:t>
            </a:r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analyze the reasons why the company has experienced a 30% decrease in in-store sales over the past 12 months, while online orders have increased slightly.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6" r="6214" b="8783"/>
          <a:stretch/>
        </p:blipFill>
        <p:spPr>
          <a:xfrm>
            <a:off x="10044331" y="309488"/>
            <a:ext cx="1871003" cy="1775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>
            <a:noAutofit/>
          </a:bodyPr>
          <a:lstStyle/>
          <a:p>
            <a:r>
              <a:rPr lang="e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Green Haven Florists</a:t>
            </a:r>
          </a:p>
          <a:p>
            <a:r>
              <a:rPr lang="en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A SMALL INDEPENDENT FLORIST LOCATED IN NORWICH, UNITED KINGDOM.</a:t>
            </a:r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2016</a:t>
            </a:r>
            <a:endParaRPr lang="e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Owners : LIAM AND PRIYA PATEL</a:t>
            </a:r>
            <a:endParaRPr lang="e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Sells: Flower Bouquets, Custom Flower Arrangements</a:t>
            </a:r>
            <a:endParaRPr lang="e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Commitment to sustainable materials</a:t>
            </a:r>
          </a:p>
          <a:p>
            <a:pPr marL="342900" indent="-342900">
              <a:buFont typeface="Arial" charset="2"/>
              <a:buChar char="•"/>
            </a:pPr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Biodegradable and environmentally friendly packaging</a:t>
            </a:r>
          </a:p>
          <a:p>
            <a:pPr marL="342900" indent="-342900">
              <a:buFont typeface="Arial" charset="2"/>
              <a:buChar char="•"/>
            </a:pPr>
            <a:endParaRPr lang="es" dirty="0">
              <a:solidFill>
                <a:schemeClr val="tx1"/>
              </a:solidFill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8745" y="4632316"/>
            <a:ext cx="2691251" cy="2155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" b="1" dirty="0"/>
              <a:t>Problem </a:t>
            </a:r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6991" y="745889"/>
            <a:ext cx="9517621" cy="5823723"/>
          </a:xfrm>
        </p:spPr>
        <p:txBody>
          <a:bodyPr>
            <a:noAutofit/>
          </a:bodyPr>
          <a:lstStyle/>
          <a:p>
            <a:endParaRPr lang="es" sz="1400" b="1" dirty="0">
              <a:solidFill>
                <a:srgbClr val="FF0000"/>
              </a:solidFill>
            </a:endParaRPr>
          </a:p>
          <a:p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Who: </a:t>
            </a: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Liam and Priya Patel</a:t>
            </a:r>
            <a:endParaRPr lang="es" sz="1800" dirty="0">
              <a:solidFill>
                <a:schemeClr val="tx1"/>
              </a:solidFill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happening: </a:t>
            </a: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30% decrease in sales.</a:t>
            </a:r>
            <a:endParaRPr lang="e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Where: </a:t>
            </a: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 the physical store located in Norwich, United Kingdom.</a:t>
            </a:r>
          </a:p>
          <a:p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did the problem start </a:t>
            </a: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12 months ago</a:t>
            </a:r>
          </a:p>
          <a:p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it happens: </a:t>
            </a: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used to be a bustling city on the main street, but due to the closure of several businesses, a general change has been noticeable, two new companies</a:t>
            </a:r>
          </a:p>
          <a:p>
            <a:pPr marL="514350" indent="-514350">
              <a:buAutoNum type="arabicPeriod"/>
            </a:pP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</a:t>
            </a:r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Fashion Boutique </a:t>
            </a: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has a strong presence on social media (Instagram).</a:t>
            </a:r>
          </a:p>
          <a:p>
            <a:pPr marL="514350" indent="-514350">
              <a:buAutoNum type="arabicPeriod"/>
            </a:pP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a </a:t>
            </a:r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National Chain </a:t>
            </a: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offers aggressive prices and wide delivery coverage.</a:t>
            </a:r>
          </a:p>
          <a:p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much will it cost: </a:t>
            </a: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renew and invest in digital marketing, to hire someone to handle advertising on social media</a:t>
            </a:r>
            <a:endParaRPr lang="es" sz="1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can I solve this?</a:t>
            </a:r>
          </a:p>
          <a:p>
            <a:pPr marL="514350" indent="-514350">
              <a:buFont typeface="+mj-lt"/>
              <a:buAutoNum type="alphaLcParenR"/>
            </a:pPr>
            <a:r>
              <a:rPr lang="en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Create a presence on social media</a:t>
            </a:r>
          </a:p>
          <a:p>
            <a:pPr marL="514350" indent="-514350">
              <a:buFont typeface="+mj-lt"/>
              <a:buAutoNum type="alphaLcParenR"/>
            </a:pP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Offer promotions and flower combos</a:t>
            </a:r>
          </a:p>
          <a:p>
            <a:pPr marL="514350" indent="-514350">
              <a:buFont typeface="+mj-lt"/>
              <a:buAutoNum type="alphaLcParenR"/>
            </a:pP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 ordering services via WhatsApp or home delivery</a:t>
            </a:r>
          </a:p>
          <a:p>
            <a:pPr marL="514350" indent="-514350">
              <a:buFont typeface="+mj-lt"/>
              <a:buAutoNum type="alphaLcParenR"/>
            </a:pPr>
            <a:r>
              <a:rPr lang="en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Advertising with the venue's address and collaborations with events</a:t>
            </a:r>
          </a:p>
          <a:p>
            <a:pPr marL="514350" indent="-514350">
              <a:buFont typeface="+mj-lt"/>
              <a:buAutoNum type="alphaLcParenR"/>
            </a:pPr>
            <a:endParaRPr lang="es-ES" sz="1400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lphaLcParenR"/>
            </a:pPr>
            <a:endParaRPr lang="es-ES" sz="1400" b="1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lphaLcParenR"/>
            </a:pPr>
            <a:endParaRPr lang="es" sz="1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939056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8434" y="1219200"/>
            <a:ext cx="9409329" cy="4623816"/>
          </a:xfrm>
        </p:spPr>
        <p:txBody>
          <a:bodyPr>
            <a:normAutofit fontScale="92500" lnSpcReduction="10000"/>
          </a:bodyPr>
          <a:lstStyle/>
          <a:p>
            <a:r>
              <a:rPr lang="en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 (15%)</a:t>
            </a:r>
          </a:p>
          <a:p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Flower imports</a:t>
            </a:r>
          </a:p>
          <a:p>
            <a:r>
              <a:rPr lang="en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</a:t>
            </a:r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channels </a:t>
            </a: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 (20%)</a:t>
            </a:r>
          </a:p>
          <a:p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Decrease in sales.</a:t>
            </a:r>
          </a:p>
          <a:p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 in tulip orchid prices.</a:t>
            </a:r>
          </a:p>
          <a:p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Inflation​</a:t>
            </a:r>
            <a:endParaRPr lang="e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(20%)</a:t>
            </a:r>
          </a:p>
          <a:p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Less foot traffic near the company's location</a:t>
            </a:r>
          </a:p>
          <a:p>
            <a:r>
              <a:rPr lang="e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Increased online shopping</a:t>
            </a:r>
          </a:p>
          <a:p>
            <a:endParaRPr lang="e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Imagen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640"/>
          <a:stretch/>
        </p:blipFill>
        <p:spPr>
          <a:xfrm>
            <a:off x="8271802" y="1138311"/>
            <a:ext cx="3699803" cy="4916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665" y="255436"/>
            <a:ext cx="9921394" cy="1280890"/>
          </a:xfrm>
        </p:spPr>
        <p:txBody>
          <a:bodyPr/>
          <a:lstStyle/>
          <a:p>
            <a:r>
              <a:rPr lang="en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785" y="1313017"/>
            <a:ext cx="9634011" cy="51528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" sz="2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(15%)</a:t>
            </a:r>
          </a:p>
          <a:p>
            <a:pPr marL="0" indent="0" algn="ctr">
              <a:buNone/>
            </a:pPr>
            <a:r>
              <a:rPr lang="en" sz="2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</a:t>
            </a: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" sz="2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networks</a:t>
            </a: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" sz="2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</a:t>
            </a: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marketing</a:t>
            </a:r>
          </a:p>
          <a:p>
            <a:pPr marL="0" indent="0" algn="ctr">
              <a:buNone/>
            </a:pPr>
            <a:r>
              <a:rPr lang="en" sz="2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Tools</a:t>
            </a: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" sz="2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</a:t>
            </a: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" sz="2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advertising</a:t>
            </a: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" sz="2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LEGAL (15%)</a:t>
            </a:r>
          </a:p>
          <a:p>
            <a:pPr marL="0" indent="0" algn="ctr">
              <a:buNone/>
            </a:pP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Protecting plants from climate change</a:t>
            </a:r>
          </a:p>
          <a:p>
            <a:pPr marL="0" indent="0" algn="ctr">
              <a:buNone/>
            </a:pPr>
            <a:endParaRPr lang="en-GB" sz="2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" sz="2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(15%)</a:t>
            </a:r>
          </a:p>
          <a:p>
            <a:pPr marL="0" indent="0" algn="ctr">
              <a:buNone/>
            </a:pP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Commitments to sustainable materials</a:t>
            </a:r>
          </a:p>
          <a:p>
            <a:pPr marL="0" indent="0" algn="ctr">
              <a:buNone/>
            </a:pP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Biodegradable packaging</a:t>
            </a:r>
          </a:p>
          <a:p>
            <a:pPr marL="0" indent="0" algn="ctr">
              <a:buNone/>
            </a:pP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Maintaining a focus on ecological or sustainable products</a:t>
            </a:r>
          </a:p>
          <a:p>
            <a:pPr marL="0" indent="0" algn="ctr">
              <a:buNone/>
            </a:pPr>
            <a:endParaRPr lang="es" sz="2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4415" y="5305425"/>
            <a:ext cx="295275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759" y="377111"/>
            <a:ext cx="10087707" cy="741969"/>
          </a:xfrm>
        </p:spPr>
        <p:txBody>
          <a:bodyPr>
            <a:normAutofit/>
          </a:bodyPr>
          <a:lstStyle/>
          <a:p>
            <a:r>
              <a:rPr lang="en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Cause and effect analysis: fishbone diagram</a:t>
            </a:r>
            <a:endParaRPr lang="en-US" sz="30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3000" dirty="0"/>
          </a:p>
        </p:txBody>
      </p:sp>
      <p:cxnSp>
        <p:nvCxnSpPr>
          <p:cNvPr id="5" name="Conector recto 4"/>
          <p:cNvCxnSpPr/>
          <p:nvPr/>
        </p:nvCxnSpPr>
        <p:spPr>
          <a:xfrm flipV="1">
            <a:off x="1659988" y="3404058"/>
            <a:ext cx="8736037" cy="3086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Conector recto de flecha 5"/>
          <p:cNvCxnSpPr/>
          <p:nvPr/>
        </p:nvCxnSpPr>
        <p:spPr>
          <a:xfrm>
            <a:off x="3290966" y="2326622"/>
            <a:ext cx="590843" cy="1108302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onector recto de flecha 6"/>
          <p:cNvCxnSpPr/>
          <p:nvPr/>
        </p:nvCxnSpPr>
        <p:spPr>
          <a:xfrm>
            <a:off x="5461353" y="2094464"/>
            <a:ext cx="744260" cy="134046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ector recto de flecha 7"/>
          <p:cNvCxnSpPr/>
          <p:nvPr/>
        </p:nvCxnSpPr>
        <p:spPr>
          <a:xfrm>
            <a:off x="8417168" y="1993830"/>
            <a:ext cx="829998" cy="1425661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cto de flecha 8"/>
          <p:cNvCxnSpPr/>
          <p:nvPr/>
        </p:nvCxnSpPr>
        <p:spPr>
          <a:xfrm flipV="1">
            <a:off x="2876991" y="3407621"/>
            <a:ext cx="1029145" cy="1508431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cto de flecha 9"/>
          <p:cNvCxnSpPr/>
          <p:nvPr/>
        </p:nvCxnSpPr>
        <p:spPr>
          <a:xfrm flipV="1">
            <a:off x="5337232" y="3407621"/>
            <a:ext cx="887722" cy="1508431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ector recto de flecha 10"/>
          <p:cNvCxnSpPr/>
          <p:nvPr/>
        </p:nvCxnSpPr>
        <p:spPr>
          <a:xfrm flipV="1">
            <a:off x="8397827" y="3376246"/>
            <a:ext cx="866924" cy="1560839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ángulo 11"/>
          <p:cNvSpPr/>
          <p:nvPr/>
        </p:nvSpPr>
        <p:spPr>
          <a:xfrm>
            <a:off x="1888590" y="4916052"/>
            <a:ext cx="2335237" cy="1057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1.Competition</a:t>
            </a:r>
          </a:p>
          <a:p>
            <a:pPr algn="ctr"/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Fashion boutique florist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ángulo 12"/>
          <p:cNvSpPr/>
          <p:nvPr/>
        </p:nvSpPr>
        <p:spPr>
          <a:xfrm>
            <a:off x="4666680" y="835212"/>
            <a:ext cx="2335237" cy="1057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Outdated website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ángulo 13"/>
          <p:cNvSpPr/>
          <p:nvPr/>
        </p:nvSpPr>
        <p:spPr>
          <a:xfrm>
            <a:off x="7664250" y="4937085"/>
            <a:ext cx="2335237" cy="1057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Loss of pedestrian traffic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ángulo 14"/>
          <p:cNvSpPr/>
          <p:nvPr/>
        </p:nvSpPr>
        <p:spPr>
          <a:xfrm>
            <a:off x="7654875" y="835212"/>
            <a:ext cx="2335237" cy="1057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Flexible delivery options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ángulo 15"/>
          <p:cNvSpPr/>
          <p:nvPr/>
        </p:nvSpPr>
        <p:spPr>
          <a:xfrm>
            <a:off x="4640579" y="4916266"/>
            <a:ext cx="2335237" cy="1057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Competition 2. National chain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Rectángulo 16"/>
          <p:cNvSpPr/>
          <p:nvPr/>
        </p:nvSpPr>
        <p:spPr>
          <a:xfrm>
            <a:off x="1864851" y="820942"/>
            <a:ext cx="2335237" cy="1057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costs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8" name="Conector recto de flecha 17"/>
          <p:cNvCxnSpPr/>
          <p:nvPr/>
        </p:nvCxnSpPr>
        <p:spPr>
          <a:xfrm>
            <a:off x="3038622" y="2794739"/>
            <a:ext cx="51699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Conector recto de flecha 18"/>
          <p:cNvCxnSpPr/>
          <p:nvPr/>
        </p:nvCxnSpPr>
        <p:spPr>
          <a:xfrm>
            <a:off x="8336280" y="3871957"/>
            <a:ext cx="51699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ector recto de flecha 19"/>
          <p:cNvCxnSpPr/>
          <p:nvPr/>
        </p:nvCxnSpPr>
        <p:spPr>
          <a:xfrm>
            <a:off x="8397827" y="2804075"/>
            <a:ext cx="51699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ector recto de flecha 20"/>
          <p:cNvCxnSpPr/>
          <p:nvPr/>
        </p:nvCxnSpPr>
        <p:spPr>
          <a:xfrm>
            <a:off x="5321685" y="2794739"/>
            <a:ext cx="51699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ctor recto de flecha 21"/>
          <p:cNvCxnSpPr/>
          <p:nvPr/>
        </p:nvCxnSpPr>
        <p:spPr>
          <a:xfrm>
            <a:off x="5357440" y="3974572"/>
            <a:ext cx="51699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ector recto de flecha 22"/>
          <p:cNvCxnSpPr/>
          <p:nvPr/>
        </p:nvCxnSpPr>
        <p:spPr>
          <a:xfrm>
            <a:off x="3032470" y="3974572"/>
            <a:ext cx="51699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uadroTexto 23"/>
          <p:cNvSpPr txBox="1"/>
          <p:nvPr/>
        </p:nvSpPr>
        <p:spPr>
          <a:xfrm>
            <a:off x="6996624" y="2380070"/>
            <a:ext cx="18352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prefer comfort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CuadroTexto 24"/>
          <p:cNvSpPr txBox="1"/>
          <p:nvPr/>
        </p:nvSpPr>
        <p:spPr>
          <a:xfrm>
            <a:off x="7329855" y="3507770"/>
            <a:ext cx="1917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Nearby business closures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CuadroTexto 26"/>
          <p:cNvSpPr txBox="1"/>
          <p:nvPr/>
        </p:nvSpPr>
        <p:spPr>
          <a:xfrm>
            <a:off x="1609305" y="2307441"/>
            <a:ext cx="18894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supply chain disruptions and inflation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CuadroTexto 27"/>
          <p:cNvSpPr txBox="1"/>
          <p:nvPr/>
        </p:nvSpPr>
        <p:spPr>
          <a:xfrm>
            <a:off x="4406731" y="2394085"/>
            <a:ext cx="1427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Difficulty navigating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CuadroTexto 28"/>
          <p:cNvSpPr txBox="1"/>
          <p:nvPr/>
        </p:nvSpPr>
        <p:spPr>
          <a:xfrm>
            <a:off x="1702195" y="3519999"/>
            <a:ext cx="15193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presence on social media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CuadroTexto 29"/>
          <p:cNvSpPr txBox="1"/>
          <p:nvPr/>
        </p:nvSpPr>
        <p:spPr>
          <a:xfrm>
            <a:off x="3881809" y="3520000"/>
            <a:ext cx="1439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Aggressive pricing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CuadroTexto 33"/>
          <p:cNvSpPr txBox="1"/>
          <p:nvPr/>
        </p:nvSpPr>
        <p:spPr>
          <a:xfrm>
            <a:off x="3328026" y="4146348"/>
            <a:ext cx="222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Wide delivery coverage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8" name="Conector recto de flecha 37"/>
          <p:cNvCxnSpPr/>
          <p:nvPr/>
        </p:nvCxnSpPr>
        <p:spPr>
          <a:xfrm>
            <a:off x="5031994" y="4533435"/>
            <a:ext cx="51699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Elipse 38"/>
          <p:cNvSpPr/>
          <p:nvPr/>
        </p:nvSpPr>
        <p:spPr>
          <a:xfrm>
            <a:off x="9598844" y="2263103"/>
            <a:ext cx="2353706" cy="23436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CuadroTexto 39"/>
          <p:cNvSpPr txBox="1"/>
          <p:nvPr/>
        </p:nvSpPr>
        <p:spPr>
          <a:xfrm>
            <a:off x="10068198" y="2973259"/>
            <a:ext cx="15955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30% Decrease in sales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3778" y="563411"/>
            <a:ext cx="8915399" cy="932688"/>
          </a:xfrm>
        </p:spPr>
        <p:txBody>
          <a:bodyPr>
            <a:normAutofit/>
          </a:bodyPr>
          <a:lstStyle/>
          <a:p>
            <a:r>
              <a:rPr lang="en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1255" y="1743691"/>
            <a:ext cx="8915399" cy="4160520"/>
          </a:xfrm>
        </p:spPr>
        <p:txBody>
          <a:bodyPr>
            <a:normAutofit fontScale="70000" lnSpcReduction="20000"/>
          </a:bodyPr>
          <a:lstStyle/>
          <a:p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research paper focuses on </a:t>
            </a:r>
            <a:r>
              <a:rPr lang="en" sz="31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Green </a:t>
            </a:r>
            <a:r>
              <a:rPr lang="en" sz="3100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Haven flower shop</a:t>
            </a:r>
            <a:r>
              <a:rPr lang="en" sz="3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" sz="3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florists </a:t>
            </a:r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with two partners Liam and </a:t>
            </a:r>
            <a:r>
              <a:rPr lang="en" sz="3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Priya</a:t>
            </a:r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" sz="3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Patel </a:t>
            </a:r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We were able to investigate the reason why the company experienced a 30% decrease over a 12-month period. The results obtained from these studies led me to the following conclusions regarding the problems:</a:t>
            </a:r>
            <a:endParaRPr lang="en-US" sz="3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Several businesses close near the flower shop's location</a:t>
            </a:r>
            <a:endParaRPr lang="en-US" sz="3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presence on social media</a:t>
            </a:r>
            <a:endParaRPr lang="en-US" sz="3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New competitors</a:t>
            </a:r>
            <a:endParaRPr lang="en-US" sz="3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delivery flexibility</a:t>
            </a:r>
            <a:endParaRPr lang="en-US" sz="3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>
              <a:buFont typeface="Wingdings" panose="05000000000000000000" pitchFamily="2" charset="2"/>
              <a:buChar char="v"/>
            </a:pPr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Request for pedestrian traffic</a:t>
            </a:r>
            <a:endParaRPr lang="en-US" sz="3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" sz="3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 recommendations to Liam and Priya Patel should prioritize these 5 points to improve small business performance and increase sales </a:t>
            </a:r>
            <a:endParaRPr lang="en-US" sz="3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8018" y="0"/>
            <a:ext cx="8915399" cy="860400"/>
          </a:xfrm>
        </p:spPr>
        <p:txBody>
          <a:bodyPr>
            <a:normAutofit/>
          </a:bodyPr>
          <a:lstStyle/>
          <a:p>
            <a:r>
              <a:rPr lang="e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3434" y="524473"/>
            <a:ext cx="9914905" cy="4517136"/>
          </a:xfrm>
        </p:spPr>
        <p:txBody>
          <a:bodyPr>
            <a:normAutofit/>
          </a:bodyPr>
          <a:lstStyle/>
          <a:p>
            <a:r>
              <a:rPr lang="en" b="1" dirty="0">
                <a:latin typeface="Arial"/>
                <a:ea typeface="Roboto"/>
                <a:cs typeface="Roboto"/>
              </a:rPr>
              <a:t> 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  <a:hlinkClick r:id="rId2"/>
              </a:rPr>
              <a:t>https://thursd.com/articles/floral-marketing-101-5-strategies​​</a:t>
            </a:r>
            <a:endParaRPr lang="en-GB" b="1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</a:endParaRPr>
          </a:p>
          <a:p>
            <a:r>
              <a:rPr lang="en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  <a:hlinkClick r:id="rId3"/>
              </a:rPr>
              <a:t>https://es.scribd.com/document/960929569/Investigation-5W-2H​​</a:t>
            </a:r>
            <a:endParaRPr lang="en-GB" b="1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</a:endParaRPr>
          </a:p>
          <a:p>
            <a:r>
              <a:rPr lang="en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  <a:hlinkClick r:id="rId4"/>
              </a:rPr>
              <a:t>https:// youtu.be/bYn4CyL3r5w?si=Ofugub6Z1i4InnXF</a:t>
            </a:r>
            <a:endParaRPr lang="en-GB" b="1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</a:endParaRPr>
          </a:p>
          <a:p>
            <a:r>
              <a:rPr lang="en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  <a:hlinkClick r:id="rId5"/>
              </a:rPr>
              <a:t>https://ideascale.com/blog/what-is-pestle-analysis/#:~:text=A%20PESTLE%20analysis%20is%20defined,%2C%20Legal%2C%20and%20Environmental%20factors​</a:t>
            </a:r>
            <a:endParaRPr lang="en-GB" b="1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</a:endParaRPr>
          </a:p>
          <a:p>
            <a:r>
              <a:rPr lang="en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  <a:hlinkClick r:id="rId6"/>
              </a:rPr>
              <a:t>https://www.youtube.com/watch?v=757pp0wvlcI​</a:t>
            </a:r>
            <a:endParaRPr lang="en-GB" b="1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</a:endParaRPr>
          </a:p>
          <a:p>
            <a:r>
              <a:rPr lang="en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  <a:hlinkClick r:id="rId7"/>
              </a:rPr>
              <a:t>https://es.scribd.com/document/437540695/Kaoru-Ishikawa-Guide-to-Quality-Control-pdf​</a:t>
            </a:r>
            <a:endParaRPr lang="en-GB" b="1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</a:endParaRPr>
          </a:p>
          <a:p>
            <a:r>
              <a:rPr lang="en" b="1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ea typeface="Roboto"/>
                <a:cs typeface="Times New Roman" panose="02020603050405020304" pitchFamily="18" charset="0"/>
                <a:hlinkClick r:id="rId8"/>
              </a:rPr>
              <a:t>https://www.youtube.com/watch?v=98LKjwUijPI​</a:t>
            </a:r>
            <a:endParaRPr lang="en-GB" b="1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</a:endParaRP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4" name="Imagen 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4880" y="4811802"/>
            <a:ext cx="2912012" cy="212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" sz="4100" dirty="0"/>
              <a:t>   </a:t>
            </a:r>
            <a:r>
              <a:rPr lang="en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Questions</a:t>
            </a:r>
            <a:endParaRPr lang="e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Imagen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610" y="1477694"/>
            <a:ext cx="4259879" cy="3756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1317</TotalTime>
  <Words>684</Words>
  <Application>Microsoft Office PowerPoint</Application>
  <PresentationFormat>Widescreen</PresentationFormat>
  <Paragraphs>101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Arial</vt:lpstr>
      <vt:lpstr>Roboto</vt:lpstr>
      <vt:lpstr>Times New Roman</vt:lpstr>
      <vt:lpstr>Trebuchet MS</vt:lpstr>
      <vt:lpstr>Wingdings</vt:lpstr>
      <vt:lpstr>Wingdings 3</vt:lpstr>
      <vt:lpstr>Facet</vt:lpstr>
      <vt:lpstr>PowerPoint Presentation</vt:lpstr>
      <vt:lpstr>GENERAL DESCRIPTION</vt:lpstr>
      <vt:lpstr>Introduction</vt:lpstr>
      <vt:lpstr>Company Background</vt:lpstr>
      <vt:lpstr>Problem 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</vt:lpstr>
      <vt:lpstr>  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NOMBRE DEL MÓDULO:  CÓDIGO DEL MÓDULO: LCLM4004 NOMBRE DEL ESTUDIANTE: ROMMY OZUNA ID DEL ESTUDIANTE: PROFESOR: ANNAMARIE DUFFCY ANITA NAN TAREA 1: PRESENTACIÓN</dc:title>
  <dc:creator>Anita Nan</dc:creator>
  <cp:lastModifiedBy>Romny Ozuna Leon</cp:lastModifiedBy>
  <cp:revision>132</cp:revision>
  <dcterms:created xsi:type="dcterms:W3CDTF">2024-10-08T15:58:04Z</dcterms:created>
  <dcterms:modified xsi:type="dcterms:W3CDTF">2026-03-15T11:15:14Z</dcterms:modified>
</cp:coreProperties>
</file>