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sldIdLst>
    <p:sldId id="256" r:id="rId2"/>
    <p:sldId id="261" r:id="rId3"/>
    <p:sldId id="257" r:id="rId4"/>
    <p:sldId id="258" r:id="rId5"/>
    <p:sldId id="259" r:id="rId6"/>
    <p:sldId id="263" r:id="rId7"/>
    <p:sldId id="264" r:id="rId8"/>
    <p:sldId id="265"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ulia Dunareanu" initials="ID" lastIdx="1" clrIdx="0">
    <p:extLst>
      <p:ext uri="{19B8F6BF-5375-455C-9EA6-DF929625EA0E}">
        <p15:presenceInfo xmlns:p15="http://schemas.microsoft.com/office/powerpoint/2012/main" userId="3ccd0b6334ff2f0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commentAuthors" Target="commentAuthor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3-07-18T12:47:03.132" idx="1">
    <p:pos x="6964" y="2224"/>
    <p:text>2126703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AD1E67-3A49-4268-B765-17948D6041D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CA1D51E-31B2-47D1-8176-2244FA60809C}">
      <dgm:prSet/>
      <dgm:spPr/>
      <dgm:t>
        <a:bodyPr/>
        <a:lstStyle/>
        <a:p>
          <a:r>
            <a:rPr lang="en-US" b="0">
              <a:solidFill>
                <a:schemeClr val="tx1"/>
              </a:solidFill>
              <a:latin typeface="Garamond" panose="02020404030301010803" pitchFamily="18" charset="0"/>
            </a:rPr>
            <a:t>Employees are given equal opportunity &amp; benefits.</a:t>
          </a:r>
        </a:p>
      </dgm:t>
    </dgm:pt>
    <dgm:pt modelId="{D49A6152-7A02-4F5F-94CF-EEC6ADE766A8}" type="parTrans" cxnId="{D063F395-EF01-4B47-A644-A475DAE026EE}">
      <dgm:prSet/>
      <dgm:spPr/>
      <dgm:t>
        <a:bodyPr/>
        <a:lstStyle/>
        <a:p>
          <a:endParaRPr lang="en-US" b="0">
            <a:solidFill>
              <a:schemeClr val="tx1"/>
            </a:solidFill>
            <a:latin typeface="Garamond" panose="02020404030301010803" pitchFamily="18" charset="0"/>
          </a:endParaRPr>
        </a:p>
      </dgm:t>
    </dgm:pt>
    <dgm:pt modelId="{124E4FF1-1CCE-4635-82D7-EC6EA7A4F88B}" type="sibTrans" cxnId="{D063F395-EF01-4B47-A644-A475DAE026EE}">
      <dgm:prSet/>
      <dgm:spPr/>
      <dgm:t>
        <a:bodyPr/>
        <a:lstStyle/>
        <a:p>
          <a:endParaRPr lang="en-US" b="0">
            <a:solidFill>
              <a:schemeClr val="tx1"/>
            </a:solidFill>
            <a:latin typeface="Garamond" panose="02020404030301010803" pitchFamily="18" charset="0"/>
          </a:endParaRPr>
        </a:p>
      </dgm:t>
    </dgm:pt>
    <dgm:pt modelId="{72712C02-1B37-466E-9F5B-856BCE1EC320}">
      <dgm:prSet/>
      <dgm:spPr/>
      <dgm:t>
        <a:bodyPr/>
        <a:lstStyle/>
        <a:p>
          <a:r>
            <a:rPr lang="en-US" b="0" dirty="0">
              <a:solidFill>
                <a:schemeClr val="tx1"/>
              </a:solidFill>
              <a:latin typeface="Garamond" panose="02020404030301010803" pitchFamily="18" charset="0"/>
            </a:rPr>
            <a:t>Employees physical &amp; mental health safety are ensured in work.</a:t>
          </a:r>
        </a:p>
      </dgm:t>
    </dgm:pt>
    <dgm:pt modelId="{E49ACB12-7AC6-43E7-89C5-2E236E41FB51}" type="parTrans" cxnId="{A2FADCC7-E23B-48F4-B03A-AF2705FF93BB}">
      <dgm:prSet/>
      <dgm:spPr/>
      <dgm:t>
        <a:bodyPr/>
        <a:lstStyle/>
        <a:p>
          <a:endParaRPr lang="en-US" b="0">
            <a:solidFill>
              <a:schemeClr val="tx1"/>
            </a:solidFill>
            <a:latin typeface="Garamond" panose="02020404030301010803" pitchFamily="18" charset="0"/>
          </a:endParaRPr>
        </a:p>
      </dgm:t>
    </dgm:pt>
    <dgm:pt modelId="{40E80732-2A17-4B06-BF4C-44F39A7EA9AD}" type="sibTrans" cxnId="{A2FADCC7-E23B-48F4-B03A-AF2705FF93BB}">
      <dgm:prSet/>
      <dgm:spPr/>
      <dgm:t>
        <a:bodyPr/>
        <a:lstStyle/>
        <a:p>
          <a:endParaRPr lang="en-US" b="0">
            <a:solidFill>
              <a:schemeClr val="tx1"/>
            </a:solidFill>
            <a:latin typeface="Garamond" panose="02020404030301010803" pitchFamily="18" charset="0"/>
          </a:endParaRPr>
        </a:p>
      </dgm:t>
    </dgm:pt>
    <dgm:pt modelId="{44907E94-0C96-43F1-9A8F-DDD1B8F063E7}">
      <dgm:prSet/>
      <dgm:spPr/>
      <dgm:t>
        <a:bodyPr/>
        <a:lstStyle/>
        <a:p>
          <a:r>
            <a:rPr lang="en-US" b="0" dirty="0">
              <a:solidFill>
                <a:schemeClr val="tx1"/>
              </a:solidFill>
              <a:latin typeface="Garamond" panose="02020404030301010803" pitchFamily="18" charset="0"/>
            </a:rPr>
            <a:t>Environmental &amp; employment standards &amp; guidelines are strictly maintained during operations </a:t>
          </a:r>
          <a:r>
            <a:rPr lang="en-US" dirty="0">
              <a:solidFill>
                <a:schemeClr val="tx1"/>
              </a:solidFill>
              <a:latin typeface="Garamond" panose="02020404030301010803" pitchFamily="18" charset="0"/>
            </a:rPr>
            <a:t>(</a:t>
          </a:r>
          <a:r>
            <a:rPr lang="en-GB" dirty="0">
              <a:solidFill>
                <a:schemeClr val="tx1"/>
              </a:solidFill>
              <a:effectLst/>
              <a:latin typeface="Garamond" panose="02020404030301010803" pitchFamily="18" charset="0"/>
              <a:ea typeface="Times New Roman" panose="02020603050405020304" pitchFamily="18" charset="0"/>
            </a:rPr>
            <a:t>Xu et al., 2019)</a:t>
          </a:r>
          <a:r>
            <a:rPr lang="en-US" b="0" dirty="0">
              <a:solidFill>
                <a:schemeClr val="tx1"/>
              </a:solidFill>
              <a:latin typeface="Garamond" panose="02020404030301010803" pitchFamily="18" charset="0"/>
            </a:rPr>
            <a:t>.</a:t>
          </a:r>
        </a:p>
      </dgm:t>
    </dgm:pt>
    <dgm:pt modelId="{F063CD74-C270-4A36-9C52-7C38BCC4441D}" type="parTrans" cxnId="{96125988-A575-402A-ACAD-4687CBC5B988}">
      <dgm:prSet/>
      <dgm:spPr/>
      <dgm:t>
        <a:bodyPr/>
        <a:lstStyle/>
        <a:p>
          <a:endParaRPr lang="en-US" b="0">
            <a:solidFill>
              <a:schemeClr val="tx1"/>
            </a:solidFill>
            <a:latin typeface="Garamond" panose="02020404030301010803" pitchFamily="18" charset="0"/>
          </a:endParaRPr>
        </a:p>
      </dgm:t>
    </dgm:pt>
    <dgm:pt modelId="{CF639445-D50F-4E8E-9CDF-949469986581}" type="sibTrans" cxnId="{96125988-A575-402A-ACAD-4687CBC5B988}">
      <dgm:prSet/>
      <dgm:spPr/>
      <dgm:t>
        <a:bodyPr/>
        <a:lstStyle/>
        <a:p>
          <a:endParaRPr lang="en-US" b="0">
            <a:solidFill>
              <a:schemeClr val="tx1"/>
            </a:solidFill>
            <a:latin typeface="Garamond" panose="02020404030301010803" pitchFamily="18" charset="0"/>
          </a:endParaRPr>
        </a:p>
      </dgm:t>
    </dgm:pt>
    <dgm:pt modelId="{D775A892-80FF-4AE9-A50E-D3CCFDB3660C}">
      <dgm:prSet/>
      <dgm:spPr/>
      <dgm:t>
        <a:bodyPr/>
        <a:lstStyle/>
        <a:p>
          <a:r>
            <a:rPr lang="en-US" b="0" dirty="0">
              <a:solidFill>
                <a:schemeClr val="tx1"/>
              </a:solidFill>
              <a:latin typeface="Garamond" panose="02020404030301010803" pitchFamily="18" charset="0"/>
            </a:rPr>
            <a:t>Regular quality assurance inspections to ensure the standards </a:t>
          </a:r>
          <a:r>
            <a:rPr lang="en-US" dirty="0">
              <a:solidFill>
                <a:schemeClr val="tx1"/>
              </a:solidFill>
              <a:latin typeface="Garamond" panose="02020404030301010803" pitchFamily="18" charset="0"/>
            </a:rPr>
            <a:t>(</a:t>
          </a:r>
          <a:r>
            <a:rPr lang="en-GB" dirty="0">
              <a:solidFill>
                <a:schemeClr val="tx1"/>
              </a:solidFill>
              <a:effectLst/>
              <a:latin typeface="Garamond" panose="02020404030301010803" pitchFamily="18" charset="0"/>
              <a:ea typeface="Times New Roman" panose="02020603050405020304" pitchFamily="18" charset="0"/>
            </a:rPr>
            <a:t>Rutter et al., 2017)</a:t>
          </a:r>
          <a:r>
            <a:rPr lang="en-US" b="0" dirty="0">
              <a:solidFill>
                <a:schemeClr val="tx1"/>
              </a:solidFill>
              <a:latin typeface="Garamond" panose="02020404030301010803" pitchFamily="18" charset="0"/>
            </a:rPr>
            <a:t>.</a:t>
          </a:r>
        </a:p>
      </dgm:t>
    </dgm:pt>
    <dgm:pt modelId="{FBF55E4C-F847-40B1-8CB0-14C64D40D29E}" type="parTrans" cxnId="{1FB713C1-63C0-462E-9A88-B2FF90FED7DE}">
      <dgm:prSet/>
      <dgm:spPr/>
      <dgm:t>
        <a:bodyPr/>
        <a:lstStyle/>
        <a:p>
          <a:endParaRPr lang="en-US">
            <a:solidFill>
              <a:schemeClr val="tx1"/>
            </a:solidFill>
          </a:endParaRPr>
        </a:p>
      </dgm:t>
    </dgm:pt>
    <dgm:pt modelId="{DE406803-0886-4ECE-B3C0-65539A5E5729}" type="sibTrans" cxnId="{1FB713C1-63C0-462E-9A88-B2FF90FED7DE}">
      <dgm:prSet/>
      <dgm:spPr/>
      <dgm:t>
        <a:bodyPr/>
        <a:lstStyle/>
        <a:p>
          <a:endParaRPr lang="en-US">
            <a:solidFill>
              <a:schemeClr val="tx1"/>
            </a:solidFill>
          </a:endParaRPr>
        </a:p>
      </dgm:t>
    </dgm:pt>
    <dgm:pt modelId="{77412302-8EFA-4845-BDE4-6A00D6F84110}" type="pres">
      <dgm:prSet presAssocID="{AEAD1E67-3A49-4268-B765-17948D6041D2}" presName="linear" presStyleCnt="0">
        <dgm:presLayoutVars>
          <dgm:animLvl val="lvl"/>
          <dgm:resizeHandles val="exact"/>
        </dgm:presLayoutVars>
      </dgm:prSet>
      <dgm:spPr/>
    </dgm:pt>
    <dgm:pt modelId="{4DD1BAED-74E0-4311-8D11-E3E8D1395096}" type="pres">
      <dgm:prSet presAssocID="{4CA1D51E-31B2-47D1-8176-2244FA60809C}" presName="parentText" presStyleLbl="node1" presStyleIdx="0" presStyleCnt="4">
        <dgm:presLayoutVars>
          <dgm:chMax val="0"/>
          <dgm:bulletEnabled val="1"/>
        </dgm:presLayoutVars>
      </dgm:prSet>
      <dgm:spPr/>
    </dgm:pt>
    <dgm:pt modelId="{0EABCD16-B538-4BAB-9727-500A502E2815}" type="pres">
      <dgm:prSet presAssocID="{124E4FF1-1CCE-4635-82D7-EC6EA7A4F88B}" presName="spacer" presStyleCnt="0"/>
      <dgm:spPr/>
    </dgm:pt>
    <dgm:pt modelId="{AE55A2F5-0D7E-4A59-9A90-814ECB36BF06}" type="pres">
      <dgm:prSet presAssocID="{72712C02-1B37-466E-9F5B-856BCE1EC320}" presName="parentText" presStyleLbl="node1" presStyleIdx="1" presStyleCnt="4">
        <dgm:presLayoutVars>
          <dgm:chMax val="0"/>
          <dgm:bulletEnabled val="1"/>
        </dgm:presLayoutVars>
      </dgm:prSet>
      <dgm:spPr/>
    </dgm:pt>
    <dgm:pt modelId="{2869EC2C-1322-41EE-BD57-C868ED5F114C}" type="pres">
      <dgm:prSet presAssocID="{40E80732-2A17-4B06-BF4C-44F39A7EA9AD}" presName="spacer" presStyleCnt="0"/>
      <dgm:spPr/>
    </dgm:pt>
    <dgm:pt modelId="{3782FC10-4478-481C-92EE-5A8A502FA6F4}" type="pres">
      <dgm:prSet presAssocID="{D775A892-80FF-4AE9-A50E-D3CCFDB3660C}" presName="parentText" presStyleLbl="node1" presStyleIdx="2" presStyleCnt="4">
        <dgm:presLayoutVars>
          <dgm:chMax val="0"/>
          <dgm:bulletEnabled val="1"/>
        </dgm:presLayoutVars>
      </dgm:prSet>
      <dgm:spPr/>
    </dgm:pt>
    <dgm:pt modelId="{952DE211-BCE5-4F7B-B904-ADCF577E3F63}" type="pres">
      <dgm:prSet presAssocID="{DE406803-0886-4ECE-B3C0-65539A5E5729}" presName="spacer" presStyleCnt="0"/>
      <dgm:spPr/>
    </dgm:pt>
    <dgm:pt modelId="{FFAE8D02-F4F6-472F-94C6-57B3E0449E8F}" type="pres">
      <dgm:prSet presAssocID="{44907E94-0C96-43F1-9A8F-DDD1B8F063E7}" presName="parentText" presStyleLbl="node1" presStyleIdx="3" presStyleCnt="4">
        <dgm:presLayoutVars>
          <dgm:chMax val="0"/>
          <dgm:bulletEnabled val="1"/>
        </dgm:presLayoutVars>
      </dgm:prSet>
      <dgm:spPr/>
    </dgm:pt>
  </dgm:ptLst>
  <dgm:cxnLst>
    <dgm:cxn modelId="{BB73313F-4C35-44E5-8491-2EB752909EE6}" type="presOf" srcId="{72712C02-1B37-466E-9F5B-856BCE1EC320}" destId="{AE55A2F5-0D7E-4A59-9A90-814ECB36BF06}" srcOrd="0" destOrd="0" presId="urn:microsoft.com/office/officeart/2005/8/layout/vList2"/>
    <dgm:cxn modelId="{9E889C83-493F-465D-98C7-8649C3E226E5}" type="presOf" srcId="{D775A892-80FF-4AE9-A50E-D3CCFDB3660C}" destId="{3782FC10-4478-481C-92EE-5A8A502FA6F4}" srcOrd="0" destOrd="0" presId="urn:microsoft.com/office/officeart/2005/8/layout/vList2"/>
    <dgm:cxn modelId="{D06C4888-EBB9-45C6-B3C7-AC974EE399F9}" type="presOf" srcId="{44907E94-0C96-43F1-9A8F-DDD1B8F063E7}" destId="{FFAE8D02-F4F6-472F-94C6-57B3E0449E8F}" srcOrd="0" destOrd="0" presId="urn:microsoft.com/office/officeart/2005/8/layout/vList2"/>
    <dgm:cxn modelId="{96125988-A575-402A-ACAD-4687CBC5B988}" srcId="{AEAD1E67-3A49-4268-B765-17948D6041D2}" destId="{44907E94-0C96-43F1-9A8F-DDD1B8F063E7}" srcOrd="3" destOrd="0" parTransId="{F063CD74-C270-4A36-9C52-7C38BCC4441D}" sibTransId="{CF639445-D50F-4E8E-9CDF-949469986581}"/>
    <dgm:cxn modelId="{D063F395-EF01-4B47-A644-A475DAE026EE}" srcId="{AEAD1E67-3A49-4268-B765-17948D6041D2}" destId="{4CA1D51E-31B2-47D1-8176-2244FA60809C}" srcOrd="0" destOrd="0" parTransId="{D49A6152-7A02-4F5F-94CF-EEC6ADE766A8}" sibTransId="{124E4FF1-1CCE-4635-82D7-EC6EA7A4F88B}"/>
    <dgm:cxn modelId="{11A90E99-2C1C-4A5E-8FCE-9393871AAF46}" type="presOf" srcId="{4CA1D51E-31B2-47D1-8176-2244FA60809C}" destId="{4DD1BAED-74E0-4311-8D11-E3E8D1395096}" srcOrd="0" destOrd="0" presId="urn:microsoft.com/office/officeart/2005/8/layout/vList2"/>
    <dgm:cxn modelId="{1FB713C1-63C0-462E-9A88-B2FF90FED7DE}" srcId="{AEAD1E67-3A49-4268-B765-17948D6041D2}" destId="{D775A892-80FF-4AE9-A50E-D3CCFDB3660C}" srcOrd="2" destOrd="0" parTransId="{FBF55E4C-F847-40B1-8CB0-14C64D40D29E}" sibTransId="{DE406803-0886-4ECE-B3C0-65539A5E5729}"/>
    <dgm:cxn modelId="{A2FADCC7-E23B-48F4-B03A-AF2705FF93BB}" srcId="{AEAD1E67-3A49-4268-B765-17948D6041D2}" destId="{72712C02-1B37-466E-9F5B-856BCE1EC320}" srcOrd="1" destOrd="0" parTransId="{E49ACB12-7AC6-43E7-89C5-2E236E41FB51}" sibTransId="{40E80732-2A17-4B06-BF4C-44F39A7EA9AD}"/>
    <dgm:cxn modelId="{7B698FD4-4EBC-49FB-B191-CB2A54DC9B0A}" type="presOf" srcId="{AEAD1E67-3A49-4268-B765-17948D6041D2}" destId="{77412302-8EFA-4845-BDE4-6A00D6F84110}" srcOrd="0" destOrd="0" presId="urn:microsoft.com/office/officeart/2005/8/layout/vList2"/>
    <dgm:cxn modelId="{54444085-5DC0-4466-9D77-8A9D69C18D7E}" type="presParOf" srcId="{77412302-8EFA-4845-BDE4-6A00D6F84110}" destId="{4DD1BAED-74E0-4311-8D11-E3E8D1395096}" srcOrd="0" destOrd="0" presId="urn:microsoft.com/office/officeart/2005/8/layout/vList2"/>
    <dgm:cxn modelId="{D907CEF9-47F0-46F9-8B49-0F14A7B2AD2F}" type="presParOf" srcId="{77412302-8EFA-4845-BDE4-6A00D6F84110}" destId="{0EABCD16-B538-4BAB-9727-500A502E2815}" srcOrd="1" destOrd="0" presId="urn:microsoft.com/office/officeart/2005/8/layout/vList2"/>
    <dgm:cxn modelId="{CDD44A18-42B6-40FE-9A38-0E4F41E52E3C}" type="presParOf" srcId="{77412302-8EFA-4845-BDE4-6A00D6F84110}" destId="{AE55A2F5-0D7E-4A59-9A90-814ECB36BF06}" srcOrd="2" destOrd="0" presId="urn:microsoft.com/office/officeart/2005/8/layout/vList2"/>
    <dgm:cxn modelId="{28E613DE-4AD9-48A4-95A5-4647D28CC485}" type="presParOf" srcId="{77412302-8EFA-4845-BDE4-6A00D6F84110}" destId="{2869EC2C-1322-41EE-BD57-C868ED5F114C}" srcOrd="3" destOrd="0" presId="urn:microsoft.com/office/officeart/2005/8/layout/vList2"/>
    <dgm:cxn modelId="{DFA6389E-9A21-420D-A776-8A753CE8BCA4}" type="presParOf" srcId="{77412302-8EFA-4845-BDE4-6A00D6F84110}" destId="{3782FC10-4478-481C-92EE-5A8A502FA6F4}" srcOrd="4" destOrd="0" presId="urn:microsoft.com/office/officeart/2005/8/layout/vList2"/>
    <dgm:cxn modelId="{99B5299D-9AEC-44D9-82D6-E47EF7527810}" type="presParOf" srcId="{77412302-8EFA-4845-BDE4-6A00D6F84110}" destId="{952DE211-BCE5-4F7B-B904-ADCF577E3F63}" srcOrd="5" destOrd="0" presId="urn:microsoft.com/office/officeart/2005/8/layout/vList2"/>
    <dgm:cxn modelId="{AEE51703-5D3B-4B86-B10A-4F6BDE3A3C02}" type="presParOf" srcId="{77412302-8EFA-4845-BDE4-6A00D6F84110}" destId="{FFAE8D02-F4F6-472F-94C6-57B3E0449E8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2C5D89-7A3D-44DA-9402-C251030034C8}" type="doc">
      <dgm:prSet loTypeId="urn:microsoft.com/office/officeart/2005/8/layout/venn3" loCatId="relationship" qsTypeId="urn:microsoft.com/office/officeart/2005/8/quickstyle/simple1" qsCatId="simple" csTypeId="urn:microsoft.com/office/officeart/2005/8/colors/colorful4" csCatId="colorful" phldr="1"/>
      <dgm:spPr/>
      <dgm:t>
        <a:bodyPr/>
        <a:lstStyle/>
        <a:p>
          <a:endParaRPr lang="en-US"/>
        </a:p>
      </dgm:t>
    </dgm:pt>
    <dgm:pt modelId="{834F230A-7505-4D98-B19E-6F5A8ABA8C13}">
      <dgm:prSet custT="1"/>
      <dgm:spPr/>
      <dgm:t>
        <a:bodyPr/>
        <a:lstStyle/>
        <a:p>
          <a:r>
            <a:rPr lang="en-US" sz="1400" b="0" i="0" dirty="0">
              <a:latin typeface="Garamond" panose="02020404030301010803" pitchFamily="18" charset="0"/>
            </a:rPr>
            <a:t>Use of customer engagement initiatives to ensure environmental safety &amp; protection.</a:t>
          </a:r>
        </a:p>
      </dgm:t>
    </dgm:pt>
    <dgm:pt modelId="{4117A521-ADC2-414A-8266-748B9B35E5E6}" type="parTrans" cxnId="{24CEB6C5-9294-4D54-A63A-C6AF034FBF90}">
      <dgm:prSet/>
      <dgm:spPr/>
      <dgm:t>
        <a:bodyPr/>
        <a:lstStyle/>
        <a:p>
          <a:endParaRPr lang="en-US" sz="1400" b="0" i="0">
            <a:latin typeface="Garamond" panose="02020404030301010803" pitchFamily="18" charset="0"/>
          </a:endParaRPr>
        </a:p>
      </dgm:t>
    </dgm:pt>
    <dgm:pt modelId="{1DE85190-EB8B-486F-B492-72506551EF1F}" type="sibTrans" cxnId="{24CEB6C5-9294-4D54-A63A-C6AF034FBF90}">
      <dgm:prSet/>
      <dgm:spPr/>
      <dgm:t>
        <a:bodyPr/>
        <a:lstStyle/>
        <a:p>
          <a:endParaRPr lang="en-US" sz="1400" b="0" i="0">
            <a:latin typeface="Garamond" panose="02020404030301010803" pitchFamily="18" charset="0"/>
          </a:endParaRPr>
        </a:p>
      </dgm:t>
    </dgm:pt>
    <dgm:pt modelId="{5D17E692-5EC6-4A4A-9BB5-96D4EA507073}">
      <dgm:prSet custT="1"/>
      <dgm:spPr/>
      <dgm:t>
        <a:bodyPr/>
        <a:lstStyle/>
        <a:p>
          <a:r>
            <a:rPr lang="en-GB" sz="1400" b="0" i="0" dirty="0">
              <a:latin typeface="Garamond" panose="02020404030301010803" pitchFamily="18" charset="0"/>
            </a:rPr>
            <a:t>Investing heavily in R&amp;D projects for fuel efficiency and emissions reduction </a:t>
          </a:r>
          <a:r>
            <a:rPr lang="en-US" sz="1400" b="0" i="0" dirty="0">
              <a:effectLst/>
              <a:latin typeface="Garamond" panose="02020404030301010803" pitchFamily="18" charset="0"/>
              <a:ea typeface="Times New Roman" panose="02020603050405020304" pitchFamily="18" charset="0"/>
            </a:rPr>
            <a:t>(</a:t>
          </a:r>
          <a:r>
            <a:rPr lang="en-GB" sz="1400" b="0" i="0" dirty="0" err="1">
              <a:solidFill>
                <a:srgbClr val="222222"/>
              </a:solidFill>
              <a:effectLst/>
              <a:latin typeface="Garamond" panose="02020404030301010803" pitchFamily="18" charset="0"/>
              <a:ea typeface="Times New Roman" panose="02020603050405020304" pitchFamily="18" charset="0"/>
            </a:rPr>
            <a:t>Kaner</a:t>
          </a:r>
          <a:r>
            <a:rPr lang="en-GB" sz="1400" b="0" i="0" dirty="0">
              <a:solidFill>
                <a:srgbClr val="222222"/>
              </a:solidFill>
              <a:effectLst/>
              <a:latin typeface="Garamond" panose="02020404030301010803" pitchFamily="18" charset="0"/>
              <a:ea typeface="Times New Roman" panose="02020603050405020304" pitchFamily="18" charset="0"/>
            </a:rPr>
            <a:t>, 2021)</a:t>
          </a:r>
          <a:r>
            <a:rPr lang="en-US" sz="1400" b="0" i="0" dirty="0">
              <a:latin typeface="Garamond" panose="02020404030301010803" pitchFamily="18" charset="0"/>
            </a:rPr>
            <a:t>.</a:t>
          </a:r>
        </a:p>
      </dgm:t>
    </dgm:pt>
    <dgm:pt modelId="{C92BD995-1638-4AD8-AB49-AFA183C971D1}" type="parTrans" cxnId="{AE9E866A-7960-442A-AECD-C4118751B65D}">
      <dgm:prSet/>
      <dgm:spPr/>
      <dgm:t>
        <a:bodyPr/>
        <a:lstStyle/>
        <a:p>
          <a:endParaRPr lang="en-US" sz="1400" b="0" i="0">
            <a:latin typeface="Garamond" panose="02020404030301010803" pitchFamily="18" charset="0"/>
          </a:endParaRPr>
        </a:p>
      </dgm:t>
    </dgm:pt>
    <dgm:pt modelId="{B6E56851-F68D-400F-A5E3-0C1AAE355F8E}" type="sibTrans" cxnId="{AE9E866A-7960-442A-AECD-C4118751B65D}">
      <dgm:prSet/>
      <dgm:spPr/>
      <dgm:t>
        <a:bodyPr/>
        <a:lstStyle/>
        <a:p>
          <a:endParaRPr lang="en-US" sz="1400" b="0" i="0">
            <a:latin typeface="Garamond" panose="02020404030301010803" pitchFamily="18" charset="0"/>
          </a:endParaRPr>
        </a:p>
      </dgm:t>
    </dgm:pt>
    <dgm:pt modelId="{B9B85C17-AFA5-4E6C-8CB2-EB598748BA57}">
      <dgm:prSet custT="1"/>
      <dgm:spPr/>
      <dgm:t>
        <a:bodyPr/>
        <a:lstStyle/>
        <a:p>
          <a:r>
            <a:rPr lang="en-GB" sz="1400" b="0" i="0" dirty="0">
              <a:latin typeface="Garamond" panose="02020404030301010803" pitchFamily="18" charset="0"/>
            </a:rPr>
            <a:t>Emirates use comprehensive waste management and recycling projects to reduce the waste</a:t>
          </a:r>
          <a:r>
            <a:rPr lang="en-US" sz="1400" b="0" i="0" dirty="0">
              <a:latin typeface="Garamond" panose="02020404030301010803" pitchFamily="18" charset="0"/>
            </a:rPr>
            <a:t>.</a:t>
          </a:r>
        </a:p>
      </dgm:t>
    </dgm:pt>
    <dgm:pt modelId="{3D920EE3-E85F-4F06-917C-F8F2E4CF71CC}" type="parTrans" cxnId="{528B9B82-CD92-4F3C-BDFE-6CE1D0D20761}">
      <dgm:prSet/>
      <dgm:spPr/>
      <dgm:t>
        <a:bodyPr/>
        <a:lstStyle/>
        <a:p>
          <a:endParaRPr lang="en-US" sz="1400" b="0" i="0">
            <a:latin typeface="Garamond" panose="02020404030301010803" pitchFamily="18" charset="0"/>
          </a:endParaRPr>
        </a:p>
      </dgm:t>
    </dgm:pt>
    <dgm:pt modelId="{AB14D223-0652-4821-B878-56F6825493DD}" type="sibTrans" cxnId="{528B9B82-CD92-4F3C-BDFE-6CE1D0D20761}">
      <dgm:prSet/>
      <dgm:spPr/>
      <dgm:t>
        <a:bodyPr/>
        <a:lstStyle/>
        <a:p>
          <a:endParaRPr lang="en-US" sz="1400" b="0" i="0">
            <a:latin typeface="Garamond" panose="02020404030301010803" pitchFamily="18" charset="0"/>
          </a:endParaRPr>
        </a:p>
      </dgm:t>
    </dgm:pt>
    <dgm:pt modelId="{551E0A1F-B466-4AF3-845C-0AB6957A4798}">
      <dgm:prSet custT="1"/>
      <dgm:spPr/>
      <dgm:t>
        <a:bodyPr/>
        <a:lstStyle/>
        <a:p>
          <a:r>
            <a:rPr lang="en-US" sz="1400" b="0" i="0" dirty="0">
              <a:latin typeface="Garamond" panose="02020404030301010803" pitchFamily="18" charset="0"/>
            </a:rPr>
            <a:t>Restricted Substances Schedule guidelines are followed by the company to ensure the safety of the workforce </a:t>
          </a:r>
          <a:r>
            <a:rPr lang="en-US" sz="1400" b="0" i="0" dirty="0">
              <a:effectLst/>
              <a:latin typeface="Garamond" panose="02020404030301010803" pitchFamily="18" charset="0"/>
              <a:ea typeface="Times New Roman" panose="02020603050405020304" pitchFamily="18" charset="0"/>
            </a:rPr>
            <a:t>(</a:t>
          </a:r>
          <a:r>
            <a:rPr lang="en-GB" sz="1400" b="0" i="0" dirty="0" err="1">
              <a:solidFill>
                <a:srgbClr val="222222"/>
              </a:solidFill>
              <a:effectLst/>
              <a:latin typeface="Garamond" panose="02020404030301010803" pitchFamily="18" charset="0"/>
              <a:ea typeface="Times New Roman" panose="02020603050405020304" pitchFamily="18" charset="0"/>
            </a:rPr>
            <a:t>Palazón</a:t>
          </a:r>
          <a:r>
            <a:rPr lang="en-GB" sz="1400" b="0" i="0" dirty="0">
              <a:solidFill>
                <a:srgbClr val="222222"/>
              </a:solidFill>
              <a:effectLst/>
              <a:latin typeface="Garamond" panose="02020404030301010803" pitchFamily="18" charset="0"/>
              <a:ea typeface="Times New Roman" panose="02020603050405020304" pitchFamily="18" charset="0"/>
            </a:rPr>
            <a:t> et al., 2022)</a:t>
          </a:r>
          <a:r>
            <a:rPr lang="en-US" sz="1400" b="0" i="0" dirty="0">
              <a:latin typeface="Garamond" panose="02020404030301010803" pitchFamily="18" charset="0"/>
            </a:rPr>
            <a:t>.</a:t>
          </a:r>
        </a:p>
      </dgm:t>
    </dgm:pt>
    <dgm:pt modelId="{EBC2D771-BB90-4A78-B932-CEC82308400C}" type="parTrans" cxnId="{8E52CA73-4B32-4AB6-9694-89F10B4C4A21}">
      <dgm:prSet/>
      <dgm:spPr/>
      <dgm:t>
        <a:bodyPr/>
        <a:lstStyle/>
        <a:p>
          <a:endParaRPr lang="en-US" sz="1400" b="0" i="0">
            <a:latin typeface="Garamond" panose="02020404030301010803" pitchFamily="18" charset="0"/>
          </a:endParaRPr>
        </a:p>
      </dgm:t>
    </dgm:pt>
    <dgm:pt modelId="{FF12AE80-96D4-4925-9CB1-3164CE6170F7}" type="sibTrans" cxnId="{8E52CA73-4B32-4AB6-9694-89F10B4C4A21}">
      <dgm:prSet/>
      <dgm:spPr/>
      <dgm:t>
        <a:bodyPr/>
        <a:lstStyle/>
        <a:p>
          <a:endParaRPr lang="en-US" sz="1400" b="0" i="0">
            <a:latin typeface="Garamond" panose="02020404030301010803" pitchFamily="18" charset="0"/>
          </a:endParaRPr>
        </a:p>
      </dgm:t>
    </dgm:pt>
    <dgm:pt modelId="{7868B495-841F-40D0-9D02-980618AABBD6}">
      <dgm:prSet custT="1"/>
      <dgm:spPr/>
      <dgm:t>
        <a:bodyPr/>
        <a:lstStyle/>
        <a:p>
          <a:r>
            <a:rPr lang="en-US" sz="1400" b="0" i="0" dirty="0">
              <a:latin typeface="Garamond" panose="02020404030301010803" pitchFamily="18" charset="0"/>
            </a:rPr>
            <a:t>Sustainability Reviews are published annually to notify buyers regarding its practices &amp; acquire their feedback.</a:t>
          </a:r>
        </a:p>
      </dgm:t>
    </dgm:pt>
    <dgm:pt modelId="{E8FC9934-4DF8-4CA4-AD76-975B29485056}" type="parTrans" cxnId="{585B6D77-042B-4643-BEA9-4569DB15D2CA}">
      <dgm:prSet/>
      <dgm:spPr/>
      <dgm:t>
        <a:bodyPr/>
        <a:lstStyle/>
        <a:p>
          <a:endParaRPr lang="en-US" sz="1400" b="0" i="0">
            <a:latin typeface="Garamond" panose="02020404030301010803" pitchFamily="18" charset="0"/>
          </a:endParaRPr>
        </a:p>
      </dgm:t>
    </dgm:pt>
    <dgm:pt modelId="{8AF398B6-7D76-4882-8DA5-1573196BB337}" type="sibTrans" cxnId="{585B6D77-042B-4643-BEA9-4569DB15D2CA}">
      <dgm:prSet/>
      <dgm:spPr/>
      <dgm:t>
        <a:bodyPr/>
        <a:lstStyle/>
        <a:p>
          <a:endParaRPr lang="en-US" sz="1400" b="0" i="0">
            <a:latin typeface="Garamond" panose="02020404030301010803" pitchFamily="18" charset="0"/>
          </a:endParaRPr>
        </a:p>
      </dgm:t>
    </dgm:pt>
    <dgm:pt modelId="{8D745E83-03FD-432F-8870-3351619882D9}" type="pres">
      <dgm:prSet presAssocID="{C32C5D89-7A3D-44DA-9402-C251030034C8}" presName="Name0" presStyleCnt="0">
        <dgm:presLayoutVars>
          <dgm:dir/>
          <dgm:resizeHandles val="exact"/>
        </dgm:presLayoutVars>
      </dgm:prSet>
      <dgm:spPr/>
    </dgm:pt>
    <dgm:pt modelId="{5C43FC21-6B95-4C00-AD1C-26D44797D9F9}" type="pres">
      <dgm:prSet presAssocID="{834F230A-7505-4D98-B19E-6F5A8ABA8C13}" presName="Name5" presStyleLbl="vennNode1" presStyleIdx="0" presStyleCnt="5">
        <dgm:presLayoutVars>
          <dgm:bulletEnabled val="1"/>
        </dgm:presLayoutVars>
      </dgm:prSet>
      <dgm:spPr/>
    </dgm:pt>
    <dgm:pt modelId="{80F27852-92E6-4F4F-AC92-BD6A9C41956F}" type="pres">
      <dgm:prSet presAssocID="{1DE85190-EB8B-486F-B492-72506551EF1F}" presName="space" presStyleCnt="0"/>
      <dgm:spPr/>
    </dgm:pt>
    <dgm:pt modelId="{7114DB2C-E26A-4587-A536-D933174E26BD}" type="pres">
      <dgm:prSet presAssocID="{5D17E692-5EC6-4A4A-9BB5-96D4EA507073}" presName="Name5" presStyleLbl="vennNode1" presStyleIdx="1" presStyleCnt="5">
        <dgm:presLayoutVars>
          <dgm:bulletEnabled val="1"/>
        </dgm:presLayoutVars>
      </dgm:prSet>
      <dgm:spPr/>
    </dgm:pt>
    <dgm:pt modelId="{F56EEFDC-5AED-4096-ABF3-2641A2BB2E58}" type="pres">
      <dgm:prSet presAssocID="{B6E56851-F68D-400F-A5E3-0C1AAE355F8E}" presName="space" presStyleCnt="0"/>
      <dgm:spPr/>
    </dgm:pt>
    <dgm:pt modelId="{C6062A6D-E38B-436D-AC60-0AE88D4D444D}" type="pres">
      <dgm:prSet presAssocID="{B9B85C17-AFA5-4E6C-8CB2-EB598748BA57}" presName="Name5" presStyleLbl="vennNode1" presStyleIdx="2" presStyleCnt="5">
        <dgm:presLayoutVars>
          <dgm:bulletEnabled val="1"/>
        </dgm:presLayoutVars>
      </dgm:prSet>
      <dgm:spPr/>
    </dgm:pt>
    <dgm:pt modelId="{0375F0AA-42D5-4F01-902E-9DAB8AF8C403}" type="pres">
      <dgm:prSet presAssocID="{AB14D223-0652-4821-B878-56F6825493DD}" presName="space" presStyleCnt="0"/>
      <dgm:spPr/>
    </dgm:pt>
    <dgm:pt modelId="{A4000048-96E0-4B52-A020-55B608E7710D}" type="pres">
      <dgm:prSet presAssocID="{551E0A1F-B466-4AF3-845C-0AB6957A4798}" presName="Name5" presStyleLbl="vennNode1" presStyleIdx="3" presStyleCnt="5">
        <dgm:presLayoutVars>
          <dgm:bulletEnabled val="1"/>
        </dgm:presLayoutVars>
      </dgm:prSet>
      <dgm:spPr/>
    </dgm:pt>
    <dgm:pt modelId="{FEEF7585-0007-43D6-8DA5-51A2368917DB}" type="pres">
      <dgm:prSet presAssocID="{FF12AE80-96D4-4925-9CB1-3164CE6170F7}" presName="space" presStyleCnt="0"/>
      <dgm:spPr/>
    </dgm:pt>
    <dgm:pt modelId="{90DEC79F-7BD3-468F-826E-982992145B79}" type="pres">
      <dgm:prSet presAssocID="{7868B495-841F-40D0-9D02-980618AABBD6}" presName="Name5" presStyleLbl="vennNode1" presStyleIdx="4" presStyleCnt="5">
        <dgm:presLayoutVars>
          <dgm:bulletEnabled val="1"/>
        </dgm:presLayoutVars>
      </dgm:prSet>
      <dgm:spPr/>
    </dgm:pt>
  </dgm:ptLst>
  <dgm:cxnLst>
    <dgm:cxn modelId="{6147B926-8C39-45BE-A053-BC910AC66AEA}" type="presOf" srcId="{834F230A-7505-4D98-B19E-6F5A8ABA8C13}" destId="{5C43FC21-6B95-4C00-AD1C-26D44797D9F9}" srcOrd="0" destOrd="0" presId="urn:microsoft.com/office/officeart/2005/8/layout/venn3"/>
    <dgm:cxn modelId="{91B4C260-38A1-44F4-A424-64AE943B9071}" type="presOf" srcId="{C32C5D89-7A3D-44DA-9402-C251030034C8}" destId="{8D745E83-03FD-432F-8870-3351619882D9}" srcOrd="0" destOrd="0" presId="urn:microsoft.com/office/officeart/2005/8/layout/venn3"/>
    <dgm:cxn modelId="{AE9E866A-7960-442A-AECD-C4118751B65D}" srcId="{C32C5D89-7A3D-44DA-9402-C251030034C8}" destId="{5D17E692-5EC6-4A4A-9BB5-96D4EA507073}" srcOrd="1" destOrd="0" parTransId="{C92BD995-1638-4AD8-AB49-AFA183C971D1}" sibTransId="{B6E56851-F68D-400F-A5E3-0C1AAE355F8E}"/>
    <dgm:cxn modelId="{8E52CA73-4B32-4AB6-9694-89F10B4C4A21}" srcId="{C32C5D89-7A3D-44DA-9402-C251030034C8}" destId="{551E0A1F-B466-4AF3-845C-0AB6957A4798}" srcOrd="3" destOrd="0" parTransId="{EBC2D771-BB90-4A78-B932-CEC82308400C}" sibTransId="{FF12AE80-96D4-4925-9CB1-3164CE6170F7}"/>
    <dgm:cxn modelId="{585B6D77-042B-4643-BEA9-4569DB15D2CA}" srcId="{C32C5D89-7A3D-44DA-9402-C251030034C8}" destId="{7868B495-841F-40D0-9D02-980618AABBD6}" srcOrd="4" destOrd="0" parTransId="{E8FC9934-4DF8-4CA4-AD76-975B29485056}" sibTransId="{8AF398B6-7D76-4882-8DA5-1573196BB337}"/>
    <dgm:cxn modelId="{F07A277C-8AFD-49DD-A5BC-CABDE26B4011}" type="presOf" srcId="{5D17E692-5EC6-4A4A-9BB5-96D4EA507073}" destId="{7114DB2C-E26A-4587-A536-D933174E26BD}" srcOrd="0" destOrd="0" presId="urn:microsoft.com/office/officeart/2005/8/layout/venn3"/>
    <dgm:cxn modelId="{528B9B82-CD92-4F3C-BDFE-6CE1D0D20761}" srcId="{C32C5D89-7A3D-44DA-9402-C251030034C8}" destId="{B9B85C17-AFA5-4E6C-8CB2-EB598748BA57}" srcOrd="2" destOrd="0" parTransId="{3D920EE3-E85F-4F06-917C-F8F2E4CF71CC}" sibTransId="{AB14D223-0652-4821-B878-56F6825493DD}"/>
    <dgm:cxn modelId="{FF5BD082-E2AF-43F4-82EE-22D404DF266E}" type="presOf" srcId="{7868B495-841F-40D0-9D02-980618AABBD6}" destId="{90DEC79F-7BD3-468F-826E-982992145B79}" srcOrd="0" destOrd="0" presId="urn:microsoft.com/office/officeart/2005/8/layout/venn3"/>
    <dgm:cxn modelId="{2BA26F98-7817-4DB6-AAE4-4F5F10384CC5}" type="presOf" srcId="{551E0A1F-B466-4AF3-845C-0AB6957A4798}" destId="{A4000048-96E0-4B52-A020-55B608E7710D}" srcOrd="0" destOrd="0" presId="urn:microsoft.com/office/officeart/2005/8/layout/venn3"/>
    <dgm:cxn modelId="{A93410B8-1166-4F9B-B544-93D2D9AA1489}" type="presOf" srcId="{B9B85C17-AFA5-4E6C-8CB2-EB598748BA57}" destId="{C6062A6D-E38B-436D-AC60-0AE88D4D444D}" srcOrd="0" destOrd="0" presId="urn:microsoft.com/office/officeart/2005/8/layout/venn3"/>
    <dgm:cxn modelId="{24CEB6C5-9294-4D54-A63A-C6AF034FBF90}" srcId="{C32C5D89-7A3D-44DA-9402-C251030034C8}" destId="{834F230A-7505-4D98-B19E-6F5A8ABA8C13}" srcOrd="0" destOrd="0" parTransId="{4117A521-ADC2-414A-8266-748B9B35E5E6}" sibTransId="{1DE85190-EB8B-486F-B492-72506551EF1F}"/>
    <dgm:cxn modelId="{5524A20B-E0F7-46FB-BAE4-5AB5D7470C70}" type="presParOf" srcId="{8D745E83-03FD-432F-8870-3351619882D9}" destId="{5C43FC21-6B95-4C00-AD1C-26D44797D9F9}" srcOrd="0" destOrd="0" presId="urn:microsoft.com/office/officeart/2005/8/layout/venn3"/>
    <dgm:cxn modelId="{F3AE0781-209D-476A-B5D4-9476795A2E3C}" type="presParOf" srcId="{8D745E83-03FD-432F-8870-3351619882D9}" destId="{80F27852-92E6-4F4F-AC92-BD6A9C41956F}" srcOrd="1" destOrd="0" presId="urn:microsoft.com/office/officeart/2005/8/layout/venn3"/>
    <dgm:cxn modelId="{CD310579-38A8-4FBC-AABA-8CC72B1F2C38}" type="presParOf" srcId="{8D745E83-03FD-432F-8870-3351619882D9}" destId="{7114DB2C-E26A-4587-A536-D933174E26BD}" srcOrd="2" destOrd="0" presId="urn:microsoft.com/office/officeart/2005/8/layout/venn3"/>
    <dgm:cxn modelId="{DEDC3A48-0527-426C-BFA0-26A5DD63EC3F}" type="presParOf" srcId="{8D745E83-03FD-432F-8870-3351619882D9}" destId="{F56EEFDC-5AED-4096-ABF3-2641A2BB2E58}" srcOrd="3" destOrd="0" presId="urn:microsoft.com/office/officeart/2005/8/layout/venn3"/>
    <dgm:cxn modelId="{2F16F8E2-6BC2-4212-B536-DAEE05A79CD6}" type="presParOf" srcId="{8D745E83-03FD-432F-8870-3351619882D9}" destId="{C6062A6D-E38B-436D-AC60-0AE88D4D444D}" srcOrd="4" destOrd="0" presId="urn:microsoft.com/office/officeart/2005/8/layout/venn3"/>
    <dgm:cxn modelId="{42E2FA83-0465-4DDC-999D-58E90B7421EA}" type="presParOf" srcId="{8D745E83-03FD-432F-8870-3351619882D9}" destId="{0375F0AA-42D5-4F01-902E-9DAB8AF8C403}" srcOrd="5" destOrd="0" presId="urn:microsoft.com/office/officeart/2005/8/layout/venn3"/>
    <dgm:cxn modelId="{50508BE1-E5A7-4D1E-ACC3-EF71BEA36727}" type="presParOf" srcId="{8D745E83-03FD-432F-8870-3351619882D9}" destId="{A4000048-96E0-4B52-A020-55B608E7710D}" srcOrd="6" destOrd="0" presId="urn:microsoft.com/office/officeart/2005/8/layout/venn3"/>
    <dgm:cxn modelId="{E649BD73-CB86-4240-AE21-630B32C949BA}" type="presParOf" srcId="{8D745E83-03FD-432F-8870-3351619882D9}" destId="{FEEF7585-0007-43D6-8DA5-51A2368917DB}" srcOrd="7" destOrd="0" presId="urn:microsoft.com/office/officeart/2005/8/layout/venn3"/>
    <dgm:cxn modelId="{80CA4521-FDF5-4DB8-9258-ACFF0AE6EC3D}" type="presParOf" srcId="{8D745E83-03FD-432F-8870-3351619882D9}" destId="{90DEC79F-7BD3-468F-826E-982992145B79}" srcOrd="8"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68568E-8398-4A2F-8EA8-83B680E1B1BC}"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US"/>
        </a:p>
      </dgm:t>
    </dgm:pt>
    <dgm:pt modelId="{F377AF35-1DAA-4B85-9BF6-CE6A4A978ED1}">
      <dgm:prSet/>
      <dgm:spPr/>
      <dgm:t>
        <a:bodyPr/>
        <a:lstStyle/>
        <a:p>
          <a:pPr algn="just"/>
          <a:r>
            <a:rPr lang="en-US" dirty="0">
              <a:latin typeface="Garamond" panose="02020404030301010803" pitchFamily="18" charset="0"/>
            </a:rPr>
            <a:t>Emirates should incorporate a thorough and precise communication networks by which it could interact directly with customers regarding its ethical &amp; sustainable actions.</a:t>
          </a:r>
        </a:p>
      </dgm:t>
    </dgm:pt>
    <dgm:pt modelId="{5CAD2964-C005-4422-9486-24F1E630ED68}" type="parTrans" cxnId="{E0262D9D-7283-4495-BDDD-692D567DD8E6}">
      <dgm:prSet/>
      <dgm:spPr/>
      <dgm:t>
        <a:bodyPr/>
        <a:lstStyle/>
        <a:p>
          <a:pPr algn="just"/>
          <a:endParaRPr lang="en-US">
            <a:latin typeface="Garamond" panose="02020404030301010803" pitchFamily="18" charset="0"/>
          </a:endParaRPr>
        </a:p>
      </dgm:t>
    </dgm:pt>
    <dgm:pt modelId="{96C64E75-85D2-4220-90BE-055CC72BC7B8}" type="sibTrans" cxnId="{E0262D9D-7283-4495-BDDD-692D567DD8E6}">
      <dgm:prSet/>
      <dgm:spPr/>
      <dgm:t>
        <a:bodyPr/>
        <a:lstStyle/>
        <a:p>
          <a:pPr algn="just"/>
          <a:endParaRPr lang="en-US">
            <a:latin typeface="Garamond" panose="02020404030301010803" pitchFamily="18" charset="0"/>
          </a:endParaRPr>
        </a:p>
      </dgm:t>
    </dgm:pt>
    <dgm:pt modelId="{B3623101-1B16-46FC-B7F1-4CBF9D835A57}">
      <dgm:prSet/>
      <dgm:spPr/>
      <dgm:t>
        <a:bodyPr/>
        <a:lstStyle/>
        <a:p>
          <a:pPr algn="just"/>
          <a:r>
            <a:rPr lang="en-US" dirty="0">
              <a:latin typeface="Garamond" panose="02020404030301010803" pitchFamily="18" charset="0"/>
            </a:rPr>
            <a:t>Emirates could incorporate technologies like AI, machine learning to enhance its brand value and revenues (</a:t>
          </a:r>
          <a:r>
            <a:rPr lang="en-GB" dirty="0">
              <a:solidFill>
                <a:srgbClr val="222222"/>
              </a:solidFill>
              <a:effectLst/>
              <a:latin typeface="Garamond" panose="02020404030301010803" pitchFamily="18" charset="0"/>
              <a:ea typeface="Times New Roman" panose="02020603050405020304" pitchFamily="18" charset="0"/>
            </a:rPr>
            <a:t>Javed et al., 2020)</a:t>
          </a:r>
          <a:r>
            <a:rPr lang="en-US" dirty="0">
              <a:latin typeface="Garamond" panose="02020404030301010803" pitchFamily="18" charset="0"/>
            </a:rPr>
            <a:t>.</a:t>
          </a:r>
        </a:p>
      </dgm:t>
    </dgm:pt>
    <dgm:pt modelId="{8F5D156C-8C52-4983-9836-85E864C8C97C}" type="parTrans" cxnId="{D84343DE-677E-473F-9B17-F7970B515B74}">
      <dgm:prSet/>
      <dgm:spPr/>
      <dgm:t>
        <a:bodyPr/>
        <a:lstStyle/>
        <a:p>
          <a:pPr algn="just"/>
          <a:endParaRPr lang="en-US">
            <a:latin typeface="Garamond" panose="02020404030301010803" pitchFamily="18" charset="0"/>
          </a:endParaRPr>
        </a:p>
      </dgm:t>
    </dgm:pt>
    <dgm:pt modelId="{F9AB3031-E620-4C91-8031-2EFA29E34D95}" type="sibTrans" cxnId="{D84343DE-677E-473F-9B17-F7970B515B74}">
      <dgm:prSet/>
      <dgm:spPr/>
      <dgm:t>
        <a:bodyPr/>
        <a:lstStyle/>
        <a:p>
          <a:pPr algn="just"/>
          <a:endParaRPr lang="en-US">
            <a:latin typeface="Garamond" panose="02020404030301010803" pitchFamily="18" charset="0"/>
          </a:endParaRPr>
        </a:p>
      </dgm:t>
    </dgm:pt>
    <dgm:pt modelId="{DCFE298C-98DF-4729-A44A-EF55796B08C7}">
      <dgm:prSet/>
      <dgm:spPr/>
      <dgm:t>
        <a:bodyPr/>
        <a:lstStyle/>
        <a:p>
          <a:pPr algn="just"/>
          <a:r>
            <a:rPr lang="en-US" dirty="0">
              <a:latin typeface="Garamond" panose="02020404030301010803" pitchFamily="18" charset="0"/>
            </a:rPr>
            <a:t>Emirates could invest more resources in ethical &amp; sustainable campaigns where buyers could also participate with the company in being more ethical (</a:t>
          </a:r>
          <a:r>
            <a:rPr lang="en-GB" dirty="0">
              <a:solidFill>
                <a:srgbClr val="222222"/>
              </a:solidFill>
              <a:effectLst/>
              <a:latin typeface="Garamond" panose="02020404030301010803" pitchFamily="18" charset="0"/>
              <a:ea typeface="Times New Roman" panose="02020603050405020304" pitchFamily="18" charset="0"/>
            </a:rPr>
            <a:t>Chae et al., 2014)</a:t>
          </a:r>
          <a:r>
            <a:rPr lang="en-US" dirty="0">
              <a:latin typeface="Garamond" panose="02020404030301010803" pitchFamily="18" charset="0"/>
            </a:rPr>
            <a:t>.</a:t>
          </a:r>
        </a:p>
      </dgm:t>
    </dgm:pt>
    <dgm:pt modelId="{D0F94DF7-B164-45EF-9843-AE95325BF40D}" type="parTrans" cxnId="{E8250977-E533-4D05-AA8A-E3C681D01863}">
      <dgm:prSet/>
      <dgm:spPr/>
      <dgm:t>
        <a:bodyPr/>
        <a:lstStyle/>
        <a:p>
          <a:pPr algn="just"/>
          <a:endParaRPr lang="en-US">
            <a:latin typeface="Garamond" panose="02020404030301010803" pitchFamily="18" charset="0"/>
          </a:endParaRPr>
        </a:p>
      </dgm:t>
    </dgm:pt>
    <dgm:pt modelId="{90686EE6-A81E-44D9-AD2B-E2DD2C1072EB}" type="sibTrans" cxnId="{E8250977-E533-4D05-AA8A-E3C681D01863}">
      <dgm:prSet/>
      <dgm:spPr/>
      <dgm:t>
        <a:bodyPr/>
        <a:lstStyle/>
        <a:p>
          <a:pPr algn="just"/>
          <a:endParaRPr lang="en-US">
            <a:latin typeface="Garamond" panose="02020404030301010803" pitchFamily="18" charset="0"/>
          </a:endParaRPr>
        </a:p>
      </dgm:t>
    </dgm:pt>
    <dgm:pt modelId="{DB226A4D-287E-4626-80EA-83BE3ED16C09}">
      <dgm:prSet/>
      <dgm:spPr/>
      <dgm:t>
        <a:bodyPr/>
        <a:lstStyle/>
        <a:p>
          <a:pPr algn="just"/>
          <a:r>
            <a:rPr lang="en-US" dirty="0">
              <a:latin typeface="Garamond" panose="02020404030301010803" pitchFamily="18" charset="0"/>
            </a:rPr>
            <a:t>Emirates should train its workforce periodically to inform them regarding latest sustainability practices so they could employ it in operation.</a:t>
          </a:r>
        </a:p>
      </dgm:t>
    </dgm:pt>
    <dgm:pt modelId="{B9C9D956-E734-4CD0-A5FB-66CF13E6B7CC}" type="parTrans" cxnId="{02201B25-4F44-401D-82E8-929C365A367E}">
      <dgm:prSet/>
      <dgm:spPr/>
      <dgm:t>
        <a:bodyPr/>
        <a:lstStyle/>
        <a:p>
          <a:pPr algn="just"/>
          <a:endParaRPr lang="en-US">
            <a:latin typeface="Garamond" panose="02020404030301010803" pitchFamily="18" charset="0"/>
          </a:endParaRPr>
        </a:p>
      </dgm:t>
    </dgm:pt>
    <dgm:pt modelId="{E6A86F79-49F8-4AEC-A01D-36011C798E33}" type="sibTrans" cxnId="{02201B25-4F44-401D-82E8-929C365A367E}">
      <dgm:prSet/>
      <dgm:spPr/>
      <dgm:t>
        <a:bodyPr/>
        <a:lstStyle/>
        <a:p>
          <a:pPr algn="just"/>
          <a:endParaRPr lang="en-US">
            <a:latin typeface="Garamond" panose="02020404030301010803" pitchFamily="18" charset="0"/>
          </a:endParaRPr>
        </a:p>
      </dgm:t>
    </dgm:pt>
    <dgm:pt modelId="{61F4658A-DD1E-4118-B937-A5C4C463FFE1}" type="pres">
      <dgm:prSet presAssocID="{AF68568E-8398-4A2F-8EA8-83B680E1B1BC}" presName="Name0" presStyleCnt="0">
        <dgm:presLayoutVars>
          <dgm:dir/>
          <dgm:resizeHandles val="exact"/>
        </dgm:presLayoutVars>
      </dgm:prSet>
      <dgm:spPr/>
    </dgm:pt>
    <dgm:pt modelId="{48EB5961-DF9F-48BE-A87E-D034AA6616D1}" type="pres">
      <dgm:prSet presAssocID="{AF68568E-8398-4A2F-8EA8-83B680E1B1BC}" presName="arrow" presStyleLbl="bgShp" presStyleIdx="0" presStyleCnt="1"/>
      <dgm:spPr/>
    </dgm:pt>
    <dgm:pt modelId="{2E5D3303-C1AA-44B4-94B4-D70EF303D5F5}" type="pres">
      <dgm:prSet presAssocID="{AF68568E-8398-4A2F-8EA8-83B680E1B1BC}" presName="points" presStyleCnt="0"/>
      <dgm:spPr/>
    </dgm:pt>
    <dgm:pt modelId="{9F733AA6-3F8F-4190-A7EB-DC2961C514CD}" type="pres">
      <dgm:prSet presAssocID="{F377AF35-1DAA-4B85-9BF6-CE6A4A978ED1}" presName="compositeA" presStyleCnt="0"/>
      <dgm:spPr/>
    </dgm:pt>
    <dgm:pt modelId="{2BE51A38-9504-4393-BB90-F6DA61317F0E}" type="pres">
      <dgm:prSet presAssocID="{F377AF35-1DAA-4B85-9BF6-CE6A4A978ED1}" presName="textA" presStyleLbl="revTx" presStyleIdx="0" presStyleCnt="4">
        <dgm:presLayoutVars>
          <dgm:bulletEnabled val="1"/>
        </dgm:presLayoutVars>
      </dgm:prSet>
      <dgm:spPr/>
    </dgm:pt>
    <dgm:pt modelId="{6DEAF687-54C2-449D-9FFD-850489266070}" type="pres">
      <dgm:prSet presAssocID="{F377AF35-1DAA-4B85-9BF6-CE6A4A978ED1}" presName="circleA" presStyleLbl="node1" presStyleIdx="0" presStyleCnt="4"/>
      <dgm:spPr/>
    </dgm:pt>
    <dgm:pt modelId="{2A3F13A6-E44E-410F-B7CB-CAA58253C76D}" type="pres">
      <dgm:prSet presAssocID="{F377AF35-1DAA-4B85-9BF6-CE6A4A978ED1}" presName="spaceA" presStyleCnt="0"/>
      <dgm:spPr/>
    </dgm:pt>
    <dgm:pt modelId="{6C0ECD32-CEFD-4C22-8F49-945756EBBB8D}" type="pres">
      <dgm:prSet presAssocID="{96C64E75-85D2-4220-90BE-055CC72BC7B8}" presName="space" presStyleCnt="0"/>
      <dgm:spPr/>
    </dgm:pt>
    <dgm:pt modelId="{BA6AB293-8D46-4271-802D-2AF157500EB6}" type="pres">
      <dgm:prSet presAssocID="{B3623101-1B16-46FC-B7F1-4CBF9D835A57}" presName="compositeB" presStyleCnt="0"/>
      <dgm:spPr/>
    </dgm:pt>
    <dgm:pt modelId="{C8421EDB-53E0-49E8-BD36-3F32EFF2F37B}" type="pres">
      <dgm:prSet presAssocID="{B3623101-1B16-46FC-B7F1-4CBF9D835A57}" presName="textB" presStyleLbl="revTx" presStyleIdx="1" presStyleCnt="4">
        <dgm:presLayoutVars>
          <dgm:bulletEnabled val="1"/>
        </dgm:presLayoutVars>
      </dgm:prSet>
      <dgm:spPr/>
    </dgm:pt>
    <dgm:pt modelId="{F805AE56-DB90-4250-8847-99A840385942}" type="pres">
      <dgm:prSet presAssocID="{B3623101-1B16-46FC-B7F1-4CBF9D835A57}" presName="circleB" presStyleLbl="node1" presStyleIdx="1" presStyleCnt="4"/>
      <dgm:spPr/>
    </dgm:pt>
    <dgm:pt modelId="{3B03B9FA-2CAD-44B1-BD3F-E14CFD69B33F}" type="pres">
      <dgm:prSet presAssocID="{B3623101-1B16-46FC-B7F1-4CBF9D835A57}" presName="spaceB" presStyleCnt="0"/>
      <dgm:spPr/>
    </dgm:pt>
    <dgm:pt modelId="{2309A8EA-8C6A-48A0-A151-7CDC7FB00B0B}" type="pres">
      <dgm:prSet presAssocID="{F9AB3031-E620-4C91-8031-2EFA29E34D95}" presName="space" presStyleCnt="0"/>
      <dgm:spPr/>
    </dgm:pt>
    <dgm:pt modelId="{58CC75D6-697B-4776-A746-1D27A73F4775}" type="pres">
      <dgm:prSet presAssocID="{DCFE298C-98DF-4729-A44A-EF55796B08C7}" presName="compositeA" presStyleCnt="0"/>
      <dgm:spPr/>
    </dgm:pt>
    <dgm:pt modelId="{25973051-E2AD-4D7B-98B1-F61B2560A1A1}" type="pres">
      <dgm:prSet presAssocID="{DCFE298C-98DF-4729-A44A-EF55796B08C7}" presName="textA" presStyleLbl="revTx" presStyleIdx="2" presStyleCnt="4">
        <dgm:presLayoutVars>
          <dgm:bulletEnabled val="1"/>
        </dgm:presLayoutVars>
      </dgm:prSet>
      <dgm:spPr/>
    </dgm:pt>
    <dgm:pt modelId="{DF246E5E-8187-4192-A0F3-8ABFB2DADECE}" type="pres">
      <dgm:prSet presAssocID="{DCFE298C-98DF-4729-A44A-EF55796B08C7}" presName="circleA" presStyleLbl="node1" presStyleIdx="2" presStyleCnt="4"/>
      <dgm:spPr/>
    </dgm:pt>
    <dgm:pt modelId="{9BF77202-7B54-41D7-AE9F-122CE6E7E13E}" type="pres">
      <dgm:prSet presAssocID="{DCFE298C-98DF-4729-A44A-EF55796B08C7}" presName="spaceA" presStyleCnt="0"/>
      <dgm:spPr/>
    </dgm:pt>
    <dgm:pt modelId="{4350C683-6537-4525-877B-05C5527074C5}" type="pres">
      <dgm:prSet presAssocID="{90686EE6-A81E-44D9-AD2B-E2DD2C1072EB}" presName="space" presStyleCnt="0"/>
      <dgm:spPr/>
    </dgm:pt>
    <dgm:pt modelId="{EFDCC96C-4413-4B9C-8E08-61C73369C9BE}" type="pres">
      <dgm:prSet presAssocID="{DB226A4D-287E-4626-80EA-83BE3ED16C09}" presName="compositeB" presStyleCnt="0"/>
      <dgm:spPr/>
    </dgm:pt>
    <dgm:pt modelId="{92FB8C43-F7CC-426D-9095-28066F10858C}" type="pres">
      <dgm:prSet presAssocID="{DB226A4D-287E-4626-80EA-83BE3ED16C09}" presName="textB" presStyleLbl="revTx" presStyleIdx="3" presStyleCnt="4">
        <dgm:presLayoutVars>
          <dgm:bulletEnabled val="1"/>
        </dgm:presLayoutVars>
      </dgm:prSet>
      <dgm:spPr/>
    </dgm:pt>
    <dgm:pt modelId="{CD74BAD9-7D45-4A18-939B-9C5E787501F5}" type="pres">
      <dgm:prSet presAssocID="{DB226A4D-287E-4626-80EA-83BE3ED16C09}" presName="circleB" presStyleLbl="node1" presStyleIdx="3" presStyleCnt="4"/>
      <dgm:spPr/>
    </dgm:pt>
    <dgm:pt modelId="{35BC7DE5-8204-4A2F-91E5-3CED6C54FF69}" type="pres">
      <dgm:prSet presAssocID="{DB226A4D-287E-4626-80EA-83BE3ED16C09}" presName="spaceB" presStyleCnt="0"/>
      <dgm:spPr/>
    </dgm:pt>
  </dgm:ptLst>
  <dgm:cxnLst>
    <dgm:cxn modelId="{8D7AA00C-8792-4625-88C0-D7D524206DD1}" type="presOf" srcId="{DB226A4D-287E-4626-80EA-83BE3ED16C09}" destId="{92FB8C43-F7CC-426D-9095-28066F10858C}" srcOrd="0" destOrd="0" presId="urn:microsoft.com/office/officeart/2005/8/layout/hProcess11"/>
    <dgm:cxn modelId="{D203E50E-C2E2-41D0-86F1-4715AEA38E89}" type="presOf" srcId="{DCFE298C-98DF-4729-A44A-EF55796B08C7}" destId="{25973051-E2AD-4D7B-98B1-F61B2560A1A1}" srcOrd="0" destOrd="0" presId="urn:microsoft.com/office/officeart/2005/8/layout/hProcess11"/>
    <dgm:cxn modelId="{02201B25-4F44-401D-82E8-929C365A367E}" srcId="{AF68568E-8398-4A2F-8EA8-83B680E1B1BC}" destId="{DB226A4D-287E-4626-80EA-83BE3ED16C09}" srcOrd="3" destOrd="0" parTransId="{B9C9D956-E734-4CD0-A5FB-66CF13E6B7CC}" sibTransId="{E6A86F79-49F8-4AEC-A01D-36011C798E33}"/>
    <dgm:cxn modelId="{07E0A26C-8153-4A4B-995B-04EFC070E1BE}" type="presOf" srcId="{F377AF35-1DAA-4B85-9BF6-CE6A4A978ED1}" destId="{2BE51A38-9504-4393-BB90-F6DA61317F0E}" srcOrd="0" destOrd="0" presId="urn:microsoft.com/office/officeart/2005/8/layout/hProcess11"/>
    <dgm:cxn modelId="{E8250977-E533-4D05-AA8A-E3C681D01863}" srcId="{AF68568E-8398-4A2F-8EA8-83B680E1B1BC}" destId="{DCFE298C-98DF-4729-A44A-EF55796B08C7}" srcOrd="2" destOrd="0" parTransId="{D0F94DF7-B164-45EF-9843-AE95325BF40D}" sibTransId="{90686EE6-A81E-44D9-AD2B-E2DD2C1072EB}"/>
    <dgm:cxn modelId="{7314D99B-4ACD-40E0-9E2E-4694600C5D43}" type="presOf" srcId="{B3623101-1B16-46FC-B7F1-4CBF9D835A57}" destId="{C8421EDB-53E0-49E8-BD36-3F32EFF2F37B}" srcOrd="0" destOrd="0" presId="urn:microsoft.com/office/officeart/2005/8/layout/hProcess11"/>
    <dgm:cxn modelId="{E0262D9D-7283-4495-BDDD-692D567DD8E6}" srcId="{AF68568E-8398-4A2F-8EA8-83B680E1B1BC}" destId="{F377AF35-1DAA-4B85-9BF6-CE6A4A978ED1}" srcOrd="0" destOrd="0" parTransId="{5CAD2964-C005-4422-9486-24F1E630ED68}" sibTransId="{96C64E75-85D2-4220-90BE-055CC72BC7B8}"/>
    <dgm:cxn modelId="{D84343DE-677E-473F-9B17-F7970B515B74}" srcId="{AF68568E-8398-4A2F-8EA8-83B680E1B1BC}" destId="{B3623101-1B16-46FC-B7F1-4CBF9D835A57}" srcOrd="1" destOrd="0" parTransId="{8F5D156C-8C52-4983-9836-85E864C8C97C}" sibTransId="{F9AB3031-E620-4C91-8031-2EFA29E34D95}"/>
    <dgm:cxn modelId="{1A8E5FF2-0EDD-46A3-BE1E-717D60A1DF3D}" type="presOf" srcId="{AF68568E-8398-4A2F-8EA8-83B680E1B1BC}" destId="{61F4658A-DD1E-4118-B937-A5C4C463FFE1}" srcOrd="0" destOrd="0" presId="urn:microsoft.com/office/officeart/2005/8/layout/hProcess11"/>
    <dgm:cxn modelId="{68FD8BB5-FA4F-441C-851F-F0011559B2E6}" type="presParOf" srcId="{61F4658A-DD1E-4118-B937-A5C4C463FFE1}" destId="{48EB5961-DF9F-48BE-A87E-D034AA6616D1}" srcOrd="0" destOrd="0" presId="urn:microsoft.com/office/officeart/2005/8/layout/hProcess11"/>
    <dgm:cxn modelId="{9D9A3C50-6448-4264-930E-6A4638224211}" type="presParOf" srcId="{61F4658A-DD1E-4118-B937-A5C4C463FFE1}" destId="{2E5D3303-C1AA-44B4-94B4-D70EF303D5F5}" srcOrd="1" destOrd="0" presId="urn:microsoft.com/office/officeart/2005/8/layout/hProcess11"/>
    <dgm:cxn modelId="{721A6142-B236-4E79-8DCA-5559FB3FE12E}" type="presParOf" srcId="{2E5D3303-C1AA-44B4-94B4-D70EF303D5F5}" destId="{9F733AA6-3F8F-4190-A7EB-DC2961C514CD}" srcOrd="0" destOrd="0" presId="urn:microsoft.com/office/officeart/2005/8/layout/hProcess11"/>
    <dgm:cxn modelId="{96B5CC3C-6DD9-42D6-A6B1-11A64B17F3EC}" type="presParOf" srcId="{9F733AA6-3F8F-4190-A7EB-DC2961C514CD}" destId="{2BE51A38-9504-4393-BB90-F6DA61317F0E}" srcOrd="0" destOrd="0" presId="urn:microsoft.com/office/officeart/2005/8/layout/hProcess11"/>
    <dgm:cxn modelId="{2D411459-E55F-4BF6-8A8D-3F3641CB9F0C}" type="presParOf" srcId="{9F733AA6-3F8F-4190-A7EB-DC2961C514CD}" destId="{6DEAF687-54C2-449D-9FFD-850489266070}" srcOrd="1" destOrd="0" presId="urn:microsoft.com/office/officeart/2005/8/layout/hProcess11"/>
    <dgm:cxn modelId="{E6F2F340-36F4-45AE-BE42-AB18C9BE1933}" type="presParOf" srcId="{9F733AA6-3F8F-4190-A7EB-DC2961C514CD}" destId="{2A3F13A6-E44E-410F-B7CB-CAA58253C76D}" srcOrd="2" destOrd="0" presId="urn:microsoft.com/office/officeart/2005/8/layout/hProcess11"/>
    <dgm:cxn modelId="{1C45F062-DA64-4EF7-9FA2-153E36EEA92D}" type="presParOf" srcId="{2E5D3303-C1AA-44B4-94B4-D70EF303D5F5}" destId="{6C0ECD32-CEFD-4C22-8F49-945756EBBB8D}" srcOrd="1" destOrd="0" presId="urn:microsoft.com/office/officeart/2005/8/layout/hProcess11"/>
    <dgm:cxn modelId="{BC653F4B-4A85-4F11-9C12-3908CDA68546}" type="presParOf" srcId="{2E5D3303-C1AA-44B4-94B4-D70EF303D5F5}" destId="{BA6AB293-8D46-4271-802D-2AF157500EB6}" srcOrd="2" destOrd="0" presId="urn:microsoft.com/office/officeart/2005/8/layout/hProcess11"/>
    <dgm:cxn modelId="{56D97DEF-F3FF-4D13-BA8D-B706C6573CBB}" type="presParOf" srcId="{BA6AB293-8D46-4271-802D-2AF157500EB6}" destId="{C8421EDB-53E0-49E8-BD36-3F32EFF2F37B}" srcOrd="0" destOrd="0" presId="urn:microsoft.com/office/officeart/2005/8/layout/hProcess11"/>
    <dgm:cxn modelId="{A81D68BE-DC44-456B-A3C3-C25A7D6336CB}" type="presParOf" srcId="{BA6AB293-8D46-4271-802D-2AF157500EB6}" destId="{F805AE56-DB90-4250-8847-99A840385942}" srcOrd="1" destOrd="0" presId="urn:microsoft.com/office/officeart/2005/8/layout/hProcess11"/>
    <dgm:cxn modelId="{C7945223-DAA2-487B-994F-5111B7425984}" type="presParOf" srcId="{BA6AB293-8D46-4271-802D-2AF157500EB6}" destId="{3B03B9FA-2CAD-44B1-BD3F-E14CFD69B33F}" srcOrd="2" destOrd="0" presId="urn:microsoft.com/office/officeart/2005/8/layout/hProcess11"/>
    <dgm:cxn modelId="{3C7EED9E-203D-4973-9F31-BAFDAF3D2823}" type="presParOf" srcId="{2E5D3303-C1AA-44B4-94B4-D70EF303D5F5}" destId="{2309A8EA-8C6A-48A0-A151-7CDC7FB00B0B}" srcOrd="3" destOrd="0" presId="urn:microsoft.com/office/officeart/2005/8/layout/hProcess11"/>
    <dgm:cxn modelId="{F8CBE5C4-1329-416D-8FED-06B8F254EFD0}" type="presParOf" srcId="{2E5D3303-C1AA-44B4-94B4-D70EF303D5F5}" destId="{58CC75D6-697B-4776-A746-1D27A73F4775}" srcOrd="4" destOrd="0" presId="urn:microsoft.com/office/officeart/2005/8/layout/hProcess11"/>
    <dgm:cxn modelId="{AF0DBC6B-D821-4351-A79C-F6CC5F2F55C8}" type="presParOf" srcId="{58CC75D6-697B-4776-A746-1D27A73F4775}" destId="{25973051-E2AD-4D7B-98B1-F61B2560A1A1}" srcOrd="0" destOrd="0" presId="urn:microsoft.com/office/officeart/2005/8/layout/hProcess11"/>
    <dgm:cxn modelId="{80E2E927-8000-46F1-9901-3B3A6853E937}" type="presParOf" srcId="{58CC75D6-697B-4776-A746-1D27A73F4775}" destId="{DF246E5E-8187-4192-A0F3-8ABFB2DADECE}" srcOrd="1" destOrd="0" presId="urn:microsoft.com/office/officeart/2005/8/layout/hProcess11"/>
    <dgm:cxn modelId="{54801100-D9EE-4E2E-A542-5C67D3F2E63C}" type="presParOf" srcId="{58CC75D6-697B-4776-A746-1D27A73F4775}" destId="{9BF77202-7B54-41D7-AE9F-122CE6E7E13E}" srcOrd="2" destOrd="0" presId="urn:microsoft.com/office/officeart/2005/8/layout/hProcess11"/>
    <dgm:cxn modelId="{E7D46BED-9EEE-4BDD-9DD8-C9545AD9B9A4}" type="presParOf" srcId="{2E5D3303-C1AA-44B4-94B4-D70EF303D5F5}" destId="{4350C683-6537-4525-877B-05C5527074C5}" srcOrd="5" destOrd="0" presId="urn:microsoft.com/office/officeart/2005/8/layout/hProcess11"/>
    <dgm:cxn modelId="{EA5088C8-1C41-40AA-941F-761AA1A02EB4}" type="presParOf" srcId="{2E5D3303-C1AA-44B4-94B4-D70EF303D5F5}" destId="{EFDCC96C-4413-4B9C-8E08-61C73369C9BE}" srcOrd="6" destOrd="0" presId="urn:microsoft.com/office/officeart/2005/8/layout/hProcess11"/>
    <dgm:cxn modelId="{6D0AC8A9-04D1-447F-9F2D-A5D81B37BDE7}" type="presParOf" srcId="{EFDCC96C-4413-4B9C-8E08-61C73369C9BE}" destId="{92FB8C43-F7CC-426D-9095-28066F10858C}" srcOrd="0" destOrd="0" presId="urn:microsoft.com/office/officeart/2005/8/layout/hProcess11"/>
    <dgm:cxn modelId="{149465A3-BFDE-486D-84D4-F961C18FACDB}" type="presParOf" srcId="{EFDCC96C-4413-4B9C-8E08-61C73369C9BE}" destId="{CD74BAD9-7D45-4A18-939B-9C5E787501F5}" srcOrd="1" destOrd="0" presId="urn:microsoft.com/office/officeart/2005/8/layout/hProcess11"/>
    <dgm:cxn modelId="{665C66C7-A5DE-475C-91C8-923EFD593A08}" type="presParOf" srcId="{EFDCC96C-4413-4B9C-8E08-61C73369C9BE}" destId="{35BC7DE5-8204-4A2F-91E5-3CED6C54FF69}"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1BAED-74E0-4311-8D11-E3E8D1395096}">
      <dsp:nvSpPr>
        <dsp:cNvPr id="0" name=""/>
        <dsp:cNvSpPr/>
      </dsp:nvSpPr>
      <dsp:spPr>
        <a:xfrm>
          <a:off x="0" y="58621"/>
          <a:ext cx="9557748" cy="7831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kern="1200">
              <a:solidFill>
                <a:schemeClr val="tx1"/>
              </a:solidFill>
              <a:latin typeface="Garamond" panose="02020404030301010803" pitchFamily="18" charset="0"/>
            </a:rPr>
            <a:t>Employees are given equal opportunity &amp; benefits.</a:t>
          </a:r>
        </a:p>
      </dsp:txBody>
      <dsp:txXfrm>
        <a:off x="38231" y="96852"/>
        <a:ext cx="9481286" cy="706706"/>
      </dsp:txXfrm>
    </dsp:sp>
    <dsp:sp modelId="{AE55A2F5-0D7E-4A59-9A90-814ECB36BF06}">
      <dsp:nvSpPr>
        <dsp:cNvPr id="0" name=""/>
        <dsp:cNvSpPr/>
      </dsp:nvSpPr>
      <dsp:spPr>
        <a:xfrm>
          <a:off x="0" y="902269"/>
          <a:ext cx="9557748" cy="7831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kern="1200" dirty="0">
              <a:solidFill>
                <a:schemeClr val="tx1"/>
              </a:solidFill>
              <a:latin typeface="Garamond" panose="02020404030301010803" pitchFamily="18" charset="0"/>
            </a:rPr>
            <a:t>Employees physical &amp; mental health safety are ensured in work.</a:t>
          </a:r>
        </a:p>
      </dsp:txBody>
      <dsp:txXfrm>
        <a:off x="38231" y="940500"/>
        <a:ext cx="9481286" cy="706706"/>
      </dsp:txXfrm>
    </dsp:sp>
    <dsp:sp modelId="{3782FC10-4478-481C-92EE-5A8A502FA6F4}">
      <dsp:nvSpPr>
        <dsp:cNvPr id="0" name=""/>
        <dsp:cNvSpPr/>
      </dsp:nvSpPr>
      <dsp:spPr>
        <a:xfrm>
          <a:off x="0" y="1745918"/>
          <a:ext cx="9557748" cy="7831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kern="1200" dirty="0">
              <a:solidFill>
                <a:schemeClr val="tx1"/>
              </a:solidFill>
              <a:latin typeface="Garamond" panose="02020404030301010803" pitchFamily="18" charset="0"/>
            </a:rPr>
            <a:t>Regular quality assurance inspections to ensure the standards </a:t>
          </a:r>
          <a:r>
            <a:rPr lang="en-US" sz="2100" kern="1200" dirty="0">
              <a:solidFill>
                <a:schemeClr val="tx1"/>
              </a:solidFill>
              <a:latin typeface="Garamond" panose="02020404030301010803" pitchFamily="18" charset="0"/>
            </a:rPr>
            <a:t>(</a:t>
          </a:r>
          <a:r>
            <a:rPr lang="en-GB" sz="2100" kern="1200" dirty="0">
              <a:solidFill>
                <a:schemeClr val="tx1"/>
              </a:solidFill>
              <a:effectLst/>
              <a:latin typeface="Garamond" panose="02020404030301010803" pitchFamily="18" charset="0"/>
              <a:ea typeface="Times New Roman" panose="02020603050405020304" pitchFamily="18" charset="0"/>
            </a:rPr>
            <a:t>Rutter et al., 2017)</a:t>
          </a:r>
          <a:r>
            <a:rPr lang="en-US" sz="2100" b="0" kern="1200" dirty="0">
              <a:solidFill>
                <a:schemeClr val="tx1"/>
              </a:solidFill>
              <a:latin typeface="Garamond" panose="02020404030301010803" pitchFamily="18" charset="0"/>
            </a:rPr>
            <a:t>.</a:t>
          </a:r>
        </a:p>
      </dsp:txBody>
      <dsp:txXfrm>
        <a:off x="38231" y="1784149"/>
        <a:ext cx="9481286" cy="706706"/>
      </dsp:txXfrm>
    </dsp:sp>
    <dsp:sp modelId="{FFAE8D02-F4F6-472F-94C6-57B3E0449E8F}">
      <dsp:nvSpPr>
        <dsp:cNvPr id="0" name=""/>
        <dsp:cNvSpPr/>
      </dsp:nvSpPr>
      <dsp:spPr>
        <a:xfrm>
          <a:off x="0" y="2589567"/>
          <a:ext cx="9557748" cy="7831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kern="1200" dirty="0">
              <a:solidFill>
                <a:schemeClr val="tx1"/>
              </a:solidFill>
              <a:latin typeface="Garamond" panose="02020404030301010803" pitchFamily="18" charset="0"/>
            </a:rPr>
            <a:t>Environmental &amp; employment standards &amp; guidelines are strictly maintained during operations </a:t>
          </a:r>
          <a:r>
            <a:rPr lang="en-US" sz="2100" kern="1200" dirty="0">
              <a:solidFill>
                <a:schemeClr val="tx1"/>
              </a:solidFill>
              <a:latin typeface="Garamond" panose="02020404030301010803" pitchFamily="18" charset="0"/>
            </a:rPr>
            <a:t>(</a:t>
          </a:r>
          <a:r>
            <a:rPr lang="en-GB" sz="2100" kern="1200" dirty="0">
              <a:solidFill>
                <a:schemeClr val="tx1"/>
              </a:solidFill>
              <a:effectLst/>
              <a:latin typeface="Garamond" panose="02020404030301010803" pitchFamily="18" charset="0"/>
              <a:ea typeface="Times New Roman" panose="02020603050405020304" pitchFamily="18" charset="0"/>
            </a:rPr>
            <a:t>Xu et al., 2019)</a:t>
          </a:r>
          <a:r>
            <a:rPr lang="en-US" sz="2100" b="0" kern="1200" dirty="0">
              <a:solidFill>
                <a:schemeClr val="tx1"/>
              </a:solidFill>
              <a:latin typeface="Garamond" panose="02020404030301010803" pitchFamily="18" charset="0"/>
            </a:rPr>
            <a:t>.</a:t>
          </a:r>
        </a:p>
      </dsp:txBody>
      <dsp:txXfrm>
        <a:off x="38231" y="2627798"/>
        <a:ext cx="9481286" cy="706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3FC21-6B95-4C00-AD1C-26D44797D9F9}">
      <dsp:nvSpPr>
        <dsp:cNvPr id="0" name=""/>
        <dsp:cNvSpPr/>
      </dsp:nvSpPr>
      <dsp:spPr>
        <a:xfrm>
          <a:off x="1170" y="570489"/>
          <a:ext cx="2283207" cy="2283207"/>
        </a:xfrm>
        <a:prstGeom prst="ellipse">
          <a:avLst/>
        </a:prstGeom>
        <a:solidFill>
          <a:schemeClr val="accent4">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5653" tIns="17780" rIns="125653"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Garamond" panose="02020404030301010803" pitchFamily="18" charset="0"/>
            </a:rPr>
            <a:t>Use of customer engagement initiatives to ensure environmental safety &amp; protection.</a:t>
          </a:r>
        </a:p>
      </dsp:txBody>
      <dsp:txXfrm>
        <a:off x="335538" y="904857"/>
        <a:ext cx="1614471" cy="1614471"/>
      </dsp:txXfrm>
    </dsp:sp>
    <dsp:sp modelId="{7114DB2C-E26A-4587-A536-D933174E26BD}">
      <dsp:nvSpPr>
        <dsp:cNvPr id="0" name=""/>
        <dsp:cNvSpPr/>
      </dsp:nvSpPr>
      <dsp:spPr>
        <a:xfrm>
          <a:off x="1827737" y="570489"/>
          <a:ext cx="2283207" cy="2283207"/>
        </a:xfrm>
        <a:prstGeom prst="ellipse">
          <a:avLst/>
        </a:prstGeom>
        <a:solidFill>
          <a:schemeClr val="accent4">
            <a:alpha val="50000"/>
            <a:hueOff val="-546329"/>
            <a:satOff val="-656"/>
            <a:lumOff val="-78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5653" tIns="17780" rIns="125653" bIns="1778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Garamond" panose="02020404030301010803" pitchFamily="18" charset="0"/>
            </a:rPr>
            <a:t>Investing heavily in R&amp;D projects for fuel efficiency and emissions reduction </a:t>
          </a:r>
          <a:r>
            <a:rPr lang="en-US" sz="1400" b="0" i="0" kern="1200" dirty="0">
              <a:effectLst/>
              <a:latin typeface="Garamond" panose="02020404030301010803" pitchFamily="18" charset="0"/>
              <a:ea typeface="Times New Roman" panose="02020603050405020304" pitchFamily="18" charset="0"/>
            </a:rPr>
            <a:t>(</a:t>
          </a:r>
          <a:r>
            <a:rPr lang="en-GB" sz="1400" b="0" i="0" kern="1200" dirty="0" err="1">
              <a:solidFill>
                <a:srgbClr val="222222"/>
              </a:solidFill>
              <a:effectLst/>
              <a:latin typeface="Garamond" panose="02020404030301010803" pitchFamily="18" charset="0"/>
              <a:ea typeface="Times New Roman" panose="02020603050405020304" pitchFamily="18" charset="0"/>
            </a:rPr>
            <a:t>Kaner</a:t>
          </a:r>
          <a:r>
            <a:rPr lang="en-GB" sz="1400" b="0" i="0" kern="1200" dirty="0">
              <a:solidFill>
                <a:srgbClr val="222222"/>
              </a:solidFill>
              <a:effectLst/>
              <a:latin typeface="Garamond" panose="02020404030301010803" pitchFamily="18" charset="0"/>
              <a:ea typeface="Times New Roman" panose="02020603050405020304" pitchFamily="18" charset="0"/>
            </a:rPr>
            <a:t>, 2021)</a:t>
          </a:r>
          <a:r>
            <a:rPr lang="en-US" sz="1400" b="0" i="0" kern="1200" dirty="0">
              <a:latin typeface="Garamond" panose="02020404030301010803" pitchFamily="18" charset="0"/>
            </a:rPr>
            <a:t>.</a:t>
          </a:r>
        </a:p>
      </dsp:txBody>
      <dsp:txXfrm>
        <a:off x="2162105" y="904857"/>
        <a:ext cx="1614471" cy="1614471"/>
      </dsp:txXfrm>
    </dsp:sp>
    <dsp:sp modelId="{C6062A6D-E38B-436D-AC60-0AE88D4D444D}">
      <dsp:nvSpPr>
        <dsp:cNvPr id="0" name=""/>
        <dsp:cNvSpPr/>
      </dsp:nvSpPr>
      <dsp:spPr>
        <a:xfrm>
          <a:off x="3654303" y="570489"/>
          <a:ext cx="2283207" cy="2283207"/>
        </a:xfrm>
        <a:prstGeom prst="ellipse">
          <a:avLst/>
        </a:prstGeom>
        <a:solidFill>
          <a:schemeClr val="accent4">
            <a:alpha val="50000"/>
            <a:hueOff val="-1092658"/>
            <a:satOff val="-1313"/>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5653" tIns="17780" rIns="125653" bIns="1778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Garamond" panose="02020404030301010803" pitchFamily="18" charset="0"/>
            </a:rPr>
            <a:t>Emirates use comprehensive waste management and recycling projects to reduce the waste</a:t>
          </a:r>
          <a:r>
            <a:rPr lang="en-US" sz="1400" b="0" i="0" kern="1200" dirty="0">
              <a:latin typeface="Garamond" panose="02020404030301010803" pitchFamily="18" charset="0"/>
            </a:rPr>
            <a:t>.</a:t>
          </a:r>
        </a:p>
      </dsp:txBody>
      <dsp:txXfrm>
        <a:off x="3988671" y="904857"/>
        <a:ext cx="1614471" cy="1614471"/>
      </dsp:txXfrm>
    </dsp:sp>
    <dsp:sp modelId="{A4000048-96E0-4B52-A020-55B608E7710D}">
      <dsp:nvSpPr>
        <dsp:cNvPr id="0" name=""/>
        <dsp:cNvSpPr/>
      </dsp:nvSpPr>
      <dsp:spPr>
        <a:xfrm>
          <a:off x="5480869" y="570489"/>
          <a:ext cx="2283207" cy="2283207"/>
        </a:xfrm>
        <a:prstGeom prst="ellipse">
          <a:avLst/>
        </a:prstGeom>
        <a:solidFill>
          <a:schemeClr val="accent4">
            <a:alpha val="50000"/>
            <a:hueOff val="-1638986"/>
            <a:satOff val="-1969"/>
            <a:lumOff val="-235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5653" tIns="17780" rIns="125653"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Garamond" panose="02020404030301010803" pitchFamily="18" charset="0"/>
            </a:rPr>
            <a:t>Restricted Substances Schedule guidelines are followed by the company to ensure the safety of the workforce </a:t>
          </a:r>
          <a:r>
            <a:rPr lang="en-US" sz="1400" b="0" i="0" kern="1200" dirty="0">
              <a:effectLst/>
              <a:latin typeface="Garamond" panose="02020404030301010803" pitchFamily="18" charset="0"/>
              <a:ea typeface="Times New Roman" panose="02020603050405020304" pitchFamily="18" charset="0"/>
            </a:rPr>
            <a:t>(</a:t>
          </a:r>
          <a:r>
            <a:rPr lang="en-GB" sz="1400" b="0" i="0" kern="1200" dirty="0" err="1">
              <a:solidFill>
                <a:srgbClr val="222222"/>
              </a:solidFill>
              <a:effectLst/>
              <a:latin typeface="Garamond" panose="02020404030301010803" pitchFamily="18" charset="0"/>
              <a:ea typeface="Times New Roman" panose="02020603050405020304" pitchFamily="18" charset="0"/>
            </a:rPr>
            <a:t>Palazón</a:t>
          </a:r>
          <a:r>
            <a:rPr lang="en-GB" sz="1400" b="0" i="0" kern="1200" dirty="0">
              <a:solidFill>
                <a:srgbClr val="222222"/>
              </a:solidFill>
              <a:effectLst/>
              <a:latin typeface="Garamond" panose="02020404030301010803" pitchFamily="18" charset="0"/>
              <a:ea typeface="Times New Roman" panose="02020603050405020304" pitchFamily="18" charset="0"/>
            </a:rPr>
            <a:t> et al., 2022)</a:t>
          </a:r>
          <a:r>
            <a:rPr lang="en-US" sz="1400" b="0" i="0" kern="1200" dirty="0">
              <a:latin typeface="Garamond" panose="02020404030301010803" pitchFamily="18" charset="0"/>
            </a:rPr>
            <a:t>.</a:t>
          </a:r>
        </a:p>
      </dsp:txBody>
      <dsp:txXfrm>
        <a:off x="5815237" y="904857"/>
        <a:ext cx="1614471" cy="1614471"/>
      </dsp:txXfrm>
    </dsp:sp>
    <dsp:sp modelId="{90DEC79F-7BD3-468F-826E-982992145B79}">
      <dsp:nvSpPr>
        <dsp:cNvPr id="0" name=""/>
        <dsp:cNvSpPr/>
      </dsp:nvSpPr>
      <dsp:spPr>
        <a:xfrm>
          <a:off x="7307436" y="570489"/>
          <a:ext cx="2283207" cy="2283207"/>
        </a:xfrm>
        <a:prstGeom prst="ellipse">
          <a:avLst/>
        </a:prstGeom>
        <a:solidFill>
          <a:schemeClr val="accent4">
            <a:alpha val="50000"/>
            <a:hueOff val="-2185315"/>
            <a:satOff val="-2625"/>
            <a:lumOff val="-31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5653" tIns="17780" rIns="125653" bIns="17780" numCol="1" spcCol="1270" anchor="ctr" anchorCtr="0">
          <a:noAutofit/>
        </a:bodyPr>
        <a:lstStyle/>
        <a:p>
          <a:pPr marL="0" lvl="0" indent="0" algn="ctr" defTabSz="622300">
            <a:lnSpc>
              <a:spcPct val="90000"/>
            </a:lnSpc>
            <a:spcBef>
              <a:spcPct val="0"/>
            </a:spcBef>
            <a:spcAft>
              <a:spcPct val="35000"/>
            </a:spcAft>
            <a:buNone/>
          </a:pPr>
          <a:r>
            <a:rPr lang="en-US" sz="1400" b="0" i="0" kern="1200" dirty="0">
              <a:latin typeface="Garamond" panose="02020404030301010803" pitchFamily="18" charset="0"/>
            </a:rPr>
            <a:t>Sustainability Reviews are published annually to notify buyers regarding its practices &amp; acquire their feedback.</a:t>
          </a:r>
        </a:p>
      </dsp:txBody>
      <dsp:txXfrm>
        <a:off x="7641804" y="904857"/>
        <a:ext cx="1614471" cy="16144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B5961-DF9F-48BE-A87E-D034AA6616D1}">
      <dsp:nvSpPr>
        <dsp:cNvPr id="0" name=""/>
        <dsp:cNvSpPr/>
      </dsp:nvSpPr>
      <dsp:spPr>
        <a:xfrm>
          <a:off x="0" y="1021338"/>
          <a:ext cx="9602572" cy="1361784"/>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E51A38-9504-4393-BB90-F6DA61317F0E}">
      <dsp:nvSpPr>
        <dsp:cNvPr id="0" name=""/>
        <dsp:cNvSpPr/>
      </dsp:nvSpPr>
      <dsp:spPr>
        <a:xfrm>
          <a:off x="4325" y="0"/>
          <a:ext cx="2080400" cy="1361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just" defTabSz="577850">
            <a:lnSpc>
              <a:spcPct val="90000"/>
            </a:lnSpc>
            <a:spcBef>
              <a:spcPct val="0"/>
            </a:spcBef>
            <a:spcAft>
              <a:spcPct val="35000"/>
            </a:spcAft>
            <a:buNone/>
          </a:pPr>
          <a:r>
            <a:rPr lang="en-US" sz="1300" kern="1200" dirty="0">
              <a:latin typeface="Garamond" panose="02020404030301010803" pitchFamily="18" charset="0"/>
            </a:rPr>
            <a:t>Emirates should incorporate a thorough and precise communication networks by which it could interact directly with customers regarding its ethical &amp; sustainable actions.</a:t>
          </a:r>
        </a:p>
      </dsp:txBody>
      <dsp:txXfrm>
        <a:off x="4325" y="0"/>
        <a:ext cx="2080400" cy="1361784"/>
      </dsp:txXfrm>
    </dsp:sp>
    <dsp:sp modelId="{6DEAF687-54C2-449D-9FFD-850489266070}">
      <dsp:nvSpPr>
        <dsp:cNvPr id="0" name=""/>
        <dsp:cNvSpPr/>
      </dsp:nvSpPr>
      <dsp:spPr>
        <a:xfrm>
          <a:off x="874302" y="1532007"/>
          <a:ext cx="340446" cy="340446"/>
        </a:xfrm>
        <a:prstGeom prst="ellipse">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421EDB-53E0-49E8-BD36-3F32EFF2F37B}">
      <dsp:nvSpPr>
        <dsp:cNvPr id="0" name=""/>
        <dsp:cNvSpPr/>
      </dsp:nvSpPr>
      <dsp:spPr>
        <a:xfrm>
          <a:off x="2188746" y="2042677"/>
          <a:ext cx="2080400" cy="1361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just" defTabSz="577850">
            <a:lnSpc>
              <a:spcPct val="90000"/>
            </a:lnSpc>
            <a:spcBef>
              <a:spcPct val="0"/>
            </a:spcBef>
            <a:spcAft>
              <a:spcPct val="35000"/>
            </a:spcAft>
            <a:buNone/>
          </a:pPr>
          <a:r>
            <a:rPr lang="en-US" sz="1300" kern="1200" dirty="0">
              <a:latin typeface="Garamond" panose="02020404030301010803" pitchFamily="18" charset="0"/>
            </a:rPr>
            <a:t>Emirates could incorporate technologies like AI, machine learning to enhance its brand value and revenues (</a:t>
          </a:r>
          <a:r>
            <a:rPr lang="en-GB" sz="1300" kern="1200" dirty="0">
              <a:solidFill>
                <a:srgbClr val="222222"/>
              </a:solidFill>
              <a:effectLst/>
              <a:latin typeface="Garamond" panose="02020404030301010803" pitchFamily="18" charset="0"/>
              <a:ea typeface="Times New Roman" panose="02020603050405020304" pitchFamily="18" charset="0"/>
            </a:rPr>
            <a:t>Javed et al., 2020)</a:t>
          </a:r>
          <a:r>
            <a:rPr lang="en-US" sz="1300" kern="1200" dirty="0">
              <a:latin typeface="Garamond" panose="02020404030301010803" pitchFamily="18" charset="0"/>
            </a:rPr>
            <a:t>.</a:t>
          </a:r>
        </a:p>
      </dsp:txBody>
      <dsp:txXfrm>
        <a:off x="2188746" y="2042677"/>
        <a:ext cx="2080400" cy="1361784"/>
      </dsp:txXfrm>
    </dsp:sp>
    <dsp:sp modelId="{F805AE56-DB90-4250-8847-99A840385942}">
      <dsp:nvSpPr>
        <dsp:cNvPr id="0" name=""/>
        <dsp:cNvSpPr/>
      </dsp:nvSpPr>
      <dsp:spPr>
        <a:xfrm>
          <a:off x="3058723" y="1532007"/>
          <a:ext cx="340446" cy="340446"/>
        </a:xfrm>
        <a:prstGeom prst="ellipse">
          <a:avLst/>
        </a:prstGeom>
        <a:solidFill>
          <a:schemeClr val="accent5">
            <a:hueOff val="-561544"/>
            <a:satOff val="-2648"/>
            <a:lumOff val="6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973051-E2AD-4D7B-98B1-F61B2560A1A1}">
      <dsp:nvSpPr>
        <dsp:cNvPr id="0" name=""/>
        <dsp:cNvSpPr/>
      </dsp:nvSpPr>
      <dsp:spPr>
        <a:xfrm>
          <a:off x="4373167" y="0"/>
          <a:ext cx="2080400" cy="1361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just" defTabSz="577850">
            <a:lnSpc>
              <a:spcPct val="90000"/>
            </a:lnSpc>
            <a:spcBef>
              <a:spcPct val="0"/>
            </a:spcBef>
            <a:spcAft>
              <a:spcPct val="35000"/>
            </a:spcAft>
            <a:buNone/>
          </a:pPr>
          <a:r>
            <a:rPr lang="en-US" sz="1300" kern="1200" dirty="0">
              <a:latin typeface="Garamond" panose="02020404030301010803" pitchFamily="18" charset="0"/>
            </a:rPr>
            <a:t>Emirates could invest more resources in ethical &amp; sustainable campaigns where buyers could also participate with the company in being more ethical (</a:t>
          </a:r>
          <a:r>
            <a:rPr lang="en-GB" sz="1300" kern="1200" dirty="0">
              <a:solidFill>
                <a:srgbClr val="222222"/>
              </a:solidFill>
              <a:effectLst/>
              <a:latin typeface="Garamond" panose="02020404030301010803" pitchFamily="18" charset="0"/>
              <a:ea typeface="Times New Roman" panose="02020603050405020304" pitchFamily="18" charset="0"/>
            </a:rPr>
            <a:t>Chae et al., 2014)</a:t>
          </a:r>
          <a:r>
            <a:rPr lang="en-US" sz="1300" kern="1200" dirty="0">
              <a:latin typeface="Garamond" panose="02020404030301010803" pitchFamily="18" charset="0"/>
            </a:rPr>
            <a:t>.</a:t>
          </a:r>
        </a:p>
      </dsp:txBody>
      <dsp:txXfrm>
        <a:off x="4373167" y="0"/>
        <a:ext cx="2080400" cy="1361784"/>
      </dsp:txXfrm>
    </dsp:sp>
    <dsp:sp modelId="{DF246E5E-8187-4192-A0F3-8ABFB2DADECE}">
      <dsp:nvSpPr>
        <dsp:cNvPr id="0" name=""/>
        <dsp:cNvSpPr/>
      </dsp:nvSpPr>
      <dsp:spPr>
        <a:xfrm>
          <a:off x="5243144" y="1532007"/>
          <a:ext cx="340446" cy="340446"/>
        </a:xfrm>
        <a:prstGeom prst="ellipse">
          <a:avLst/>
        </a:prstGeom>
        <a:solidFill>
          <a:schemeClr val="accent5">
            <a:hueOff val="-1123087"/>
            <a:satOff val="-5296"/>
            <a:lumOff val="130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FB8C43-F7CC-426D-9095-28066F10858C}">
      <dsp:nvSpPr>
        <dsp:cNvPr id="0" name=""/>
        <dsp:cNvSpPr/>
      </dsp:nvSpPr>
      <dsp:spPr>
        <a:xfrm>
          <a:off x="6557588" y="2042677"/>
          <a:ext cx="2080400" cy="1361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just" defTabSz="577850">
            <a:lnSpc>
              <a:spcPct val="90000"/>
            </a:lnSpc>
            <a:spcBef>
              <a:spcPct val="0"/>
            </a:spcBef>
            <a:spcAft>
              <a:spcPct val="35000"/>
            </a:spcAft>
            <a:buNone/>
          </a:pPr>
          <a:r>
            <a:rPr lang="en-US" sz="1300" kern="1200" dirty="0">
              <a:latin typeface="Garamond" panose="02020404030301010803" pitchFamily="18" charset="0"/>
            </a:rPr>
            <a:t>Emirates should train its workforce periodically to inform them regarding latest sustainability practices so they could employ it in operation.</a:t>
          </a:r>
        </a:p>
      </dsp:txBody>
      <dsp:txXfrm>
        <a:off x="6557588" y="2042677"/>
        <a:ext cx="2080400" cy="1361784"/>
      </dsp:txXfrm>
    </dsp:sp>
    <dsp:sp modelId="{CD74BAD9-7D45-4A18-939B-9C5E787501F5}">
      <dsp:nvSpPr>
        <dsp:cNvPr id="0" name=""/>
        <dsp:cNvSpPr/>
      </dsp:nvSpPr>
      <dsp:spPr>
        <a:xfrm>
          <a:off x="7427565" y="1532007"/>
          <a:ext cx="340446" cy="340446"/>
        </a:xfrm>
        <a:prstGeom prst="ellipse">
          <a:avLst/>
        </a:prstGeom>
        <a:solidFill>
          <a:schemeClr val="accent5">
            <a:hueOff val="-1684631"/>
            <a:satOff val="-7944"/>
            <a:lumOff val="196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118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CF6CED-EFB8-4DDC-B814-531D89B0E6B5}" type="datetimeFigureOut">
              <a:rPr lang="en-US" smtClean="0"/>
              <a:t>7/18/2023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846BFC70-F002-480C-AE19-97501C80C62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34652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F6CED-EFB8-4DDC-B814-531D89B0E6B5}" type="datetimeFigureOut">
              <a:rPr lang="en-US" smtClean="0"/>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078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CF6CED-EFB8-4DDC-B814-531D89B0E6B5}" type="datetimeFigureOut">
              <a:rPr lang="en-US" smtClean="0"/>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66567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CF6CED-EFB8-4DDC-B814-531D89B0E6B5}" type="datetimeFigureOut">
              <a:rPr lang="en-US" smtClean="0"/>
              <a:t>7/18/2023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6BFC70-F002-480C-AE19-97501C80C62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7803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CF6CED-EFB8-4DDC-B814-531D89B0E6B5}" type="datetimeFigureOut">
              <a:rPr lang="en-US" smtClean="0"/>
              <a:t>7/18/2023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6BFC70-F002-480C-AE19-97501C80C62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7594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CF6CED-EFB8-4DDC-B814-531D89B0E6B5}" type="datetimeFigureOut">
              <a:rPr lang="en-US" smtClean="0"/>
              <a:t>7/18/2023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6BFC70-F002-480C-AE19-97501C80C62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1265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CF6CED-EFB8-4DDC-B814-531D89B0E6B5}" type="datetimeFigureOut">
              <a:rPr lang="en-US" smtClean="0"/>
              <a:t>7/18/2023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6BFC70-F002-480C-AE19-97501C80C623}" type="slidenum">
              <a:rPr lang="en-US" smtClean="0"/>
              <a:t>‹#›</a:t>
            </a:fld>
            <a:endParaRPr lang="en-US"/>
          </a:p>
        </p:txBody>
      </p:sp>
    </p:spTree>
    <p:extLst>
      <p:ext uri="{BB962C8B-B14F-4D97-AF65-F5344CB8AC3E}">
        <p14:creationId xmlns:p14="http://schemas.microsoft.com/office/powerpoint/2010/main" val="3744907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CF6CED-EFB8-4DDC-B814-531D89B0E6B5}" type="datetimeFigureOut">
              <a:rPr lang="en-US" smtClean="0"/>
              <a:t>7/18/2023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6BFC70-F002-480C-AE19-97501C80C62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0493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6CF6CED-EFB8-4DDC-B814-531D89B0E6B5}" type="datetimeFigureOut">
              <a:rPr lang="en-US" smtClean="0"/>
              <a:t>7/18/2023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846BFC70-F002-480C-AE19-97501C80C62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8328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F6CED-EFB8-4DDC-B814-531D89B0E6B5}" type="datetimeFigureOut">
              <a:rPr lang="en-US" smtClean="0"/>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8503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CF6CED-EFB8-4DDC-B814-531D89B0E6B5}" type="datetimeFigureOut">
              <a:rPr lang="en-US" smtClean="0"/>
              <a:t>7/18/2023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6BFC70-F002-480C-AE19-97501C80C62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1484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D6CF6CED-EFB8-4DDC-B814-531D89B0E6B5}" type="datetimeFigureOut">
              <a:rPr lang="en-US" smtClean="0"/>
              <a:t>7/18/2023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46BFC70-F002-480C-AE19-97501C80C62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4706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703D-7D7E-A922-C474-4CDC23C4C897}"/>
              </a:ext>
            </a:extLst>
          </p:cNvPr>
          <p:cNvSpPr>
            <a:spLocks noGrp="1"/>
          </p:cNvSpPr>
          <p:nvPr>
            <p:ph type="ctrTitle"/>
          </p:nvPr>
        </p:nvSpPr>
        <p:spPr/>
        <p:txBody>
          <a:bodyPr>
            <a:normAutofit/>
          </a:bodyPr>
          <a:lstStyle/>
          <a:p>
            <a:pPr algn="ctr"/>
            <a:r>
              <a:rPr lang="en-US" sz="3600" b="1" dirty="0">
                <a:effectLst/>
                <a:latin typeface="Garamond" panose="02020404030301010803" pitchFamily="18" charset="0"/>
                <a:ea typeface="Calibri" panose="020F0502020204030204" pitchFamily="34" charset="0"/>
              </a:rPr>
              <a:t>BMSW5103 Understanding and Engaging in the Customer Experience</a:t>
            </a:r>
            <a:endParaRPr lang="en-US" sz="8000" b="1" dirty="0">
              <a:latin typeface="Garamond" panose="02020404030301010803" pitchFamily="18" charset="0"/>
            </a:endParaRPr>
          </a:p>
        </p:txBody>
      </p:sp>
      <p:sp>
        <p:nvSpPr>
          <p:cNvPr id="3" name="Subtitle 2">
            <a:extLst>
              <a:ext uri="{FF2B5EF4-FFF2-40B4-BE49-F238E27FC236}">
                <a16:creationId xmlns:a16="http://schemas.microsoft.com/office/drawing/2014/main" id="{D5716680-9869-A53A-ADBF-B579AC9146A9}"/>
              </a:ext>
            </a:extLst>
          </p:cNvPr>
          <p:cNvSpPr>
            <a:spLocks noGrp="1"/>
          </p:cNvSpPr>
          <p:nvPr>
            <p:ph type="subTitle" idx="1"/>
          </p:nvPr>
        </p:nvSpPr>
        <p:spPr/>
        <p:txBody>
          <a:bodyPr/>
          <a:lstStyle/>
          <a:p>
            <a:r>
              <a:rPr lang="en-US" i="1" u="sng" dirty="0">
                <a:solidFill>
                  <a:schemeClr val="accent1"/>
                </a:solidFill>
                <a:latin typeface="Garamond" panose="02020404030301010803" pitchFamily="18" charset="0"/>
              </a:rPr>
              <a:t>Student ID:</a:t>
            </a:r>
            <a:r>
              <a:rPr lang="en-GB" i="1" u="sng" dirty="0">
                <a:solidFill>
                  <a:schemeClr val="accent1"/>
                </a:solidFill>
                <a:latin typeface="Garamond" panose="02020404030301010803" pitchFamily="18" charset="0"/>
              </a:rPr>
              <a:t> 2126703</a:t>
            </a:r>
          </a:p>
          <a:p>
            <a:r>
              <a:rPr lang="en-GB" i="1" u="sng">
                <a:solidFill>
                  <a:schemeClr val="accent1"/>
                </a:solidFill>
                <a:latin typeface="Garamond" panose="02020404030301010803" pitchFamily="18" charset="0"/>
              </a:rPr>
              <a:t>IULIA DUNAREANU </a:t>
            </a:r>
            <a:endParaRPr lang="en-US" i="1" u="sng" dirty="0">
              <a:solidFill>
                <a:schemeClr val="accent1"/>
              </a:solidFill>
              <a:latin typeface="Garamond" panose="02020404030301010803" pitchFamily="18" charset="0"/>
            </a:endParaRPr>
          </a:p>
        </p:txBody>
      </p:sp>
    </p:spTree>
    <p:extLst>
      <p:ext uri="{BB962C8B-B14F-4D97-AF65-F5344CB8AC3E}">
        <p14:creationId xmlns:p14="http://schemas.microsoft.com/office/powerpoint/2010/main" val="686901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338AA-F89C-8818-3E48-363E4C1D9EB7}"/>
              </a:ext>
            </a:extLst>
          </p:cNvPr>
          <p:cNvSpPr>
            <a:spLocks noGrp="1"/>
          </p:cNvSpPr>
          <p:nvPr>
            <p:ph type="title"/>
          </p:nvPr>
        </p:nvSpPr>
        <p:spPr/>
        <p:txBody>
          <a:bodyPr/>
          <a:lstStyle/>
          <a:p>
            <a:pPr algn="ctr"/>
            <a:r>
              <a:rPr lang="en-US" b="1" dirty="0">
                <a:latin typeface="Garamond" panose="02020404030301010803" pitchFamily="18" charset="0"/>
              </a:rPr>
              <a:t>Table of Contents</a:t>
            </a:r>
          </a:p>
        </p:txBody>
      </p:sp>
      <p:sp>
        <p:nvSpPr>
          <p:cNvPr id="3" name="Content Placeholder 2">
            <a:extLst>
              <a:ext uri="{FF2B5EF4-FFF2-40B4-BE49-F238E27FC236}">
                <a16:creationId xmlns:a16="http://schemas.microsoft.com/office/drawing/2014/main" id="{9A1716DF-A85D-94A4-082B-7EA7D8689CBF}"/>
              </a:ext>
            </a:extLst>
          </p:cNvPr>
          <p:cNvSpPr>
            <a:spLocks noGrp="1"/>
          </p:cNvSpPr>
          <p:nvPr>
            <p:ph idx="1"/>
          </p:nvPr>
        </p:nvSpPr>
        <p:spPr>
          <a:xfrm>
            <a:off x="1451579" y="2015732"/>
            <a:ext cx="9603275" cy="3450613"/>
          </a:xfrm>
        </p:spPr>
        <p:txBody>
          <a:bodyPr>
            <a:noAutofit/>
          </a:bodyPr>
          <a:lstStyle/>
          <a:p>
            <a:pPr>
              <a:lnSpc>
                <a:spcPct val="100000"/>
              </a:lnSpc>
            </a:pPr>
            <a:r>
              <a:rPr lang="en-US" sz="1600" dirty="0">
                <a:latin typeface="Garamond" panose="02020404030301010803" pitchFamily="18" charset="0"/>
              </a:rPr>
              <a:t>Introduction</a:t>
            </a:r>
          </a:p>
          <a:p>
            <a:pPr>
              <a:lnSpc>
                <a:spcPct val="100000"/>
              </a:lnSpc>
            </a:pPr>
            <a:r>
              <a:rPr lang="en-US" sz="1600" dirty="0">
                <a:latin typeface="Garamond" panose="02020404030301010803" pitchFamily="18" charset="0"/>
              </a:rPr>
              <a:t>Ethical Practices of Emirates</a:t>
            </a:r>
          </a:p>
          <a:p>
            <a:pPr>
              <a:lnSpc>
                <a:spcPct val="100000"/>
              </a:lnSpc>
            </a:pPr>
            <a:r>
              <a:rPr lang="en-US" sz="1600" dirty="0">
                <a:latin typeface="Garamond" panose="02020404030301010803" pitchFamily="18" charset="0"/>
              </a:rPr>
              <a:t>Sustainable Practices of Emirates</a:t>
            </a:r>
          </a:p>
          <a:p>
            <a:pPr>
              <a:lnSpc>
                <a:spcPct val="100000"/>
              </a:lnSpc>
            </a:pPr>
            <a:r>
              <a:rPr lang="en-GB" sz="1600" dirty="0">
                <a:effectLst/>
                <a:latin typeface="Garamond" panose="02020404030301010803" pitchFamily="18" charset="0"/>
              </a:rPr>
              <a:t>Total Quality Management (TQM)</a:t>
            </a:r>
          </a:p>
          <a:p>
            <a:pPr>
              <a:lnSpc>
                <a:spcPct val="100000"/>
              </a:lnSpc>
            </a:pPr>
            <a:r>
              <a:rPr lang="en-GB" sz="1600" kern="0" dirty="0">
                <a:effectLst/>
                <a:latin typeface="Garamond" panose="02020404030301010803" pitchFamily="18" charset="0"/>
              </a:rPr>
              <a:t>Six Sigma</a:t>
            </a:r>
            <a:endParaRPr lang="en-GB" sz="1600" dirty="0">
              <a:effectLst/>
              <a:latin typeface="Garamond" panose="02020404030301010803" pitchFamily="18" charset="0"/>
            </a:endParaRPr>
          </a:p>
          <a:p>
            <a:pPr>
              <a:lnSpc>
                <a:spcPct val="100000"/>
              </a:lnSpc>
            </a:pPr>
            <a:r>
              <a:rPr lang="en-GB" sz="1600" dirty="0">
                <a:effectLst/>
                <a:latin typeface="Garamond" panose="02020404030301010803" pitchFamily="18" charset="0"/>
              </a:rPr>
              <a:t>Customer Experience Management (CEM)</a:t>
            </a:r>
          </a:p>
          <a:p>
            <a:pPr>
              <a:lnSpc>
                <a:spcPct val="100000"/>
              </a:lnSpc>
            </a:pPr>
            <a:r>
              <a:rPr lang="en-US" sz="1600" dirty="0">
                <a:latin typeface="Garamond" panose="02020404030301010803" pitchFamily="18" charset="0"/>
              </a:rPr>
              <a:t>Recommendations</a:t>
            </a:r>
          </a:p>
          <a:p>
            <a:pPr>
              <a:lnSpc>
                <a:spcPct val="100000"/>
              </a:lnSpc>
            </a:pPr>
            <a:r>
              <a:rPr lang="en-US" sz="1600" dirty="0">
                <a:latin typeface="Garamond" panose="02020404030301010803" pitchFamily="18" charset="0"/>
              </a:rPr>
              <a:t>Conclusion</a:t>
            </a:r>
          </a:p>
          <a:p>
            <a:pPr>
              <a:lnSpc>
                <a:spcPct val="100000"/>
              </a:lnSpc>
            </a:pPr>
            <a:r>
              <a:rPr lang="en-US" sz="1600" dirty="0">
                <a:latin typeface="Garamond" panose="02020404030301010803" pitchFamily="18" charset="0"/>
              </a:rPr>
              <a:t>Reference</a:t>
            </a:r>
          </a:p>
          <a:p>
            <a:pPr>
              <a:lnSpc>
                <a:spcPct val="100000"/>
              </a:lnSpc>
            </a:pPr>
            <a:endParaRPr lang="en-US" sz="1600" dirty="0">
              <a:latin typeface="Garamond" panose="02020404030301010803" pitchFamily="18" charset="0"/>
            </a:endParaRPr>
          </a:p>
          <a:p>
            <a:pPr>
              <a:lnSpc>
                <a:spcPct val="100000"/>
              </a:lnSpc>
            </a:pPr>
            <a:endParaRPr lang="en-US" sz="1600" dirty="0">
              <a:latin typeface="Garamond" panose="02020404030301010803" pitchFamily="18" charset="0"/>
            </a:endParaRPr>
          </a:p>
          <a:p>
            <a:pPr>
              <a:lnSpc>
                <a:spcPct val="100000"/>
              </a:lnSpc>
            </a:pPr>
            <a:endParaRPr lang="en-US" sz="1600" dirty="0">
              <a:latin typeface="Garamond" panose="02020404030301010803" pitchFamily="18" charset="0"/>
            </a:endParaRPr>
          </a:p>
        </p:txBody>
      </p:sp>
    </p:spTree>
    <p:extLst>
      <p:ext uri="{BB962C8B-B14F-4D97-AF65-F5344CB8AC3E}">
        <p14:creationId xmlns:p14="http://schemas.microsoft.com/office/powerpoint/2010/main" val="157875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B2425-1B7E-4208-5790-9BB994A7F107}"/>
              </a:ext>
            </a:extLst>
          </p:cNvPr>
          <p:cNvSpPr>
            <a:spLocks noGrp="1"/>
          </p:cNvSpPr>
          <p:nvPr>
            <p:ph type="title"/>
          </p:nvPr>
        </p:nvSpPr>
        <p:spPr/>
        <p:txBody>
          <a:bodyPr/>
          <a:lstStyle/>
          <a:p>
            <a:pPr algn="ctr"/>
            <a:r>
              <a:rPr lang="en-US" b="1" dirty="0">
                <a:latin typeface="Garamond" panose="02020404030301010803" pitchFamily="18" charset="0"/>
              </a:rPr>
              <a:t>Introduction</a:t>
            </a:r>
          </a:p>
        </p:txBody>
      </p:sp>
      <p:sp>
        <p:nvSpPr>
          <p:cNvPr id="3" name="Content Placeholder 2">
            <a:extLst>
              <a:ext uri="{FF2B5EF4-FFF2-40B4-BE49-F238E27FC236}">
                <a16:creationId xmlns:a16="http://schemas.microsoft.com/office/drawing/2014/main" id="{AC391F6D-BB46-4F2A-C17B-576F19EB61E1}"/>
              </a:ext>
            </a:extLst>
          </p:cNvPr>
          <p:cNvSpPr>
            <a:spLocks noGrp="1"/>
          </p:cNvSpPr>
          <p:nvPr>
            <p:ph idx="1"/>
          </p:nvPr>
        </p:nvSpPr>
        <p:spPr>
          <a:xfrm>
            <a:off x="1443319" y="2008094"/>
            <a:ext cx="6694842" cy="3458251"/>
          </a:xfrm>
        </p:spPr>
        <p:txBody>
          <a:bodyPr>
            <a:normAutofit/>
          </a:bodyPr>
          <a:lstStyle/>
          <a:p>
            <a:pPr algn="just"/>
            <a:r>
              <a:rPr lang="en-GB" dirty="0">
                <a:effectLst/>
                <a:latin typeface="Garamond" panose="02020404030301010803" pitchFamily="18" charset="0"/>
                <a:ea typeface="Calibri" panose="020F0502020204030204" pitchFamily="34" charset="0"/>
              </a:rPr>
              <a:t>Emirates</a:t>
            </a:r>
            <a:r>
              <a:rPr lang="en-US" dirty="0">
                <a:latin typeface="Garamond" panose="02020404030301010803" pitchFamily="18" charset="0"/>
              </a:rPr>
              <a:t>, one of the most prominent </a:t>
            </a:r>
            <a:r>
              <a:rPr lang="en-GB" dirty="0">
                <a:effectLst/>
                <a:latin typeface="Garamond" panose="02020404030301010803" pitchFamily="18" charset="0"/>
                <a:ea typeface="Calibri" panose="020F0502020204030204" pitchFamily="34" charset="0"/>
              </a:rPr>
              <a:t>Dubai based national flag carrier </a:t>
            </a:r>
            <a:r>
              <a:rPr lang="en-US" dirty="0">
                <a:latin typeface="Garamond" panose="02020404030301010803" pitchFamily="18" charset="0"/>
              </a:rPr>
              <a:t>brand, was established in </a:t>
            </a:r>
            <a:r>
              <a:rPr lang="en-GB" dirty="0">
                <a:effectLst/>
                <a:latin typeface="Garamond" panose="02020404030301010803" pitchFamily="18" charset="0"/>
                <a:ea typeface="Calibri" panose="020F0502020204030204" pitchFamily="34" charset="0"/>
              </a:rPr>
              <a:t>1985</a:t>
            </a:r>
            <a:r>
              <a:rPr lang="en-US" b="0" i="0" dirty="0">
                <a:effectLst/>
                <a:latin typeface="Garamond" panose="02020404030301010803" pitchFamily="18" charset="0"/>
              </a:rPr>
              <a:t>. </a:t>
            </a:r>
          </a:p>
          <a:p>
            <a:pPr algn="just"/>
            <a:r>
              <a:rPr lang="en-US" b="0" i="0" dirty="0">
                <a:effectLst/>
                <a:latin typeface="Garamond" panose="02020404030301010803" pitchFamily="18" charset="0"/>
              </a:rPr>
              <a:t>This presentation discusses the </a:t>
            </a:r>
            <a:r>
              <a:rPr lang="en-US" dirty="0">
                <a:latin typeface="Garamond" panose="02020404030301010803" pitchFamily="18" charset="0"/>
              </a:rPr>
              <a:t>C</a:t>
            </a:r>
            <a:r>
              <a:rPr lang="en-US" b="0" i="0" dirty="0">
                <a:effectLst/>
                <a:latin typeface="Garamond" panose="02020404030301010803" pitchFamily="18" charset="0"/>
              </a:rPr>
              <a:t>ustomer </a:t>
            </a:r>
            <a:r>
              <a:rPr lang="en-US" dirty="0">
                <a:latin typeface="Garamond" panose="02020404030301010803" pitchFamily="18" charset="0"/>
              </a:rPr>
              <a:t>R</a:t>
            </a:r>
            <a:r>
              <a:rPr lang="en-US" b="0" i="0" dirty="0">
                <a:effectLst/>
                <a:latin typeface="Garamond" panose="02020404030301010803" pitchFamily="18" charset="0"/>
              </a:rPr>
              <a:t>elationship Management (CRM) goals of </a:t>
            </a:r>
            <a:r>
              <a:rPr lang="en-GB" dirty="0">
                <a:effectLst/>
                <a:latin typeface="Garamond" panose="02020404030301010803" pitchFamily="18" charset="0"/>
                <a:ea typeface="Calibri" panose="020F0502020204030204" pitchFamily="34" charset="0"/>
              </a:rPr>
              <a:t>Emirates</a:t>
            </a:r>
            <a:r>
              <a:rPr lang="en-US" b="0" i="0" dirty="0">
                <a:effectLst/>
                <a:latin typeface="Garamond" panose="02020404030301010803" pitchFamily="18" charset="0"/>
              </a:rPr>
              <a:t> in relation with its moral &amp; sustainable practices. It also highlights relationship models that </a:t>
            </a:r>
            <a:r>
              <a:rPr lang="en-GB" dirty="0">
                <a:effectLst/>
                <a:latin typeface="Garamond" panose="02020404030301010803" pitchFamily="18" charset="0"/>
                <a:ea typeface="Calibri" panose="020F0502020204030204" pitchFamily="34" charset="0"/>
              </a:rPr>
              <a:t>Emirates</a:t>
            </a:r>
            <a:r>
              <a:rPr lang="en-US" b="0" i="0" dirty="0">
                <a:effectLst/>
                <a:latin typeface="Garamond" panose="02020404030301010803" pitchFamily="18" charset="0"/>
              </a:rPr>
              <a:t> could employ to deliver high-quality and superior services to its target customers.</a:t>
            </a:r>
            <a:endParaRPr lang="en-US" dirty="0">
              <a:latin typeface="Garamond" panose="02020404030301010803" pitchFamily="18" charset="0"/>
            </a:endParaRPr>
          </a:p>
        </p:txBody>
      </p:sp>
      <p:pic>
        <p:nvPicPr>
          <p:cNvPr id="4" name="Picture 2" descr="Emirates – Logos Download">
            <a:extLst>
              <a:ext uri="{FF2B5EF4-FFF2-40B4-BE49-F238E27FC236}">
                <a16:creationId xmlns:a16="http://schemas.microsoft.com/office/drawing/2014/main" id="{D02A3DD8-894D-239B-EC88-FA17A7FC0E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7951" y="2240347"/>
            <a:ext cx="2206903" cy="19853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813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7F30F-1868-D186-39A3-689ECBA827DA}"/>
              </a:ext>
            </a:extLst>
          </p:cNvPr>
          <p:cNvSpPr>
            <a:spLocks noGrp="1"/>
          </p:cNvSpPr>
          <p:nvPr>
            <p:ph type="title"/>
          </p:nvPr>
        </p:nvSpPr>
        <p:spPr/>
        <p:txBody>
          <a:bodyPr/>
          <a:lstStyle/>
          <a:p>
            <a:pPr algn="ctr"/>
            <a:r>
              <a:rPr lang="en-US" b="1" dirty="0">
                <a:latin typeface="Garamond" panose="02020404030301010803" pitchFamily="18" charset="0"/>
              </a:rPr>
              <a:t>Ethical Practices of </a:t>
            </a:r>
            <a:r>
              <a:rPr lang="en-GB" sz="3200" b="1" dirty="0">
                <a:effectLst/>
                <a:latin typeface="Times New Roman" panose="02020603050405020304" pitchFamily="18" charset="0"/>
                <a:ea typeface="Calibri" panose="020F0502020204030204" pitchFamily="34" charset="0"/>
              </a:rPr>
              <a:t>Emirates</a:t>
            </a:r>
            <a:endParaRPr lang="en-US" b="1" dirty="0">
              <a:latin typeface="Garamond" panose="02020404030301010803" pitchFamily="18" charset="0"/>
            </a:endParaRPr>
          </a:p>
        </p:txBody>
      </p:sp>
      <p:graphicFrame>
        <p:nvGraphicFramePr>
          <p:cNvPr id="4" name="Content Placeholder 3">
            <a:extLst>
              <a:ext uri="{FF2B5EF4-FFF2-40B4-BE49-F238E27FC236}">
                <a16:creationId xmlns:a16="http://schemas.microsoft.com/office/drawing/2014/main" id="{F3235E1C-6B6B-3CD5-6460-8E50E99AA96E}"/>
              </a:ext>
            </a:extLst>
          </p:cNvPr>
          <p:cNvGraphicFramePr>
            <a:graphicFrameLocks noGrp="1"/>
          </p:cNvGraphicFramePr>
          <p:nvPr>
            <p:ph idx="1"/>
            <p:extLst>
              <p:ext uri="{D42A27DB-BD31-4B8C-83A1-F6EECF244321}">
                <p14:modId xmlns:p14="http://schemas.microsoft.com/office/powerpoint/2010/main" val="2745180909"/>
              </p:ext>
            </p:extLst>
          </p:nvPr>
        </p:nvGraphicFramePr>
        <p:xfrm>
          <a:off x="1497106" y="2034987"/>
          <a:ext cx="9557748" cy="34313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570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FDE3C-892A-9B87-7975-2F39B39C64E5}"/>
              </a:ext>
            </a:extLst>
          </p:cNvPr>
          <p:cNvSpPr>
            <a:spLocks noGrp="1"/>
          </p:cNvSpPr>
          <p:nvPr>
            <p:ph type="title"/>
          </p:nvPr>
        </p:nvSpPr>
        <p:spPr>
          <a:xfrm>
            <a:off x="1451579" y="804519"/>
            <a:ext cx="9603275" cy="1049235"/>
          </a:xfrm>
        </p:spPr>
        <p:txBody>
          <a:bodyPr/>
          <a:lstStyle/>
          <a:p>
            <a:pPr algn="ctr"/>
            <a:r>
              <a:rPr lang="en-US" b="1" dirty="0">
                <a:latin typeface="Garamond" panose="02020404030301010803" pitchFamily="18" charset="0"/>
              </a:rPr>
              <a:t>Sustainability Practices in Emirates</a:t>
            </a:r>
          </a:p>
        </p:txBody>
      </p:sp>
      <p:graphicFrame>
        <p:nvGraphicFramePr>
          <p:cNvPr id="4" name="Content Placeholder 3">
            <a:extLst>
              <a:ext uri="{FF2B5EF4-FFF2-40B4-BE49-F238E27FC236}">
                <a16:creationId xmlns:a16="http://schemas.microsoft.com/office/drawing/2014/main" id="{99A9F03E-C529-4CC4-3C17-1EEEC8A844A1}"/>
              </a:ext>
            </a:extLst>
          </p:cNvPr>
          <p:cNvGraphicFramePr>
            <a:graphicFrameLocks noGrp="1"/>
          </p:cNvGraphicFramePr>
          <p:nvPr>
            <p:ph idx="1"/>
            <p:extLst>
              <p:ext uri="{D42A27DB-BD31-4B8C-83A1-F6EECF244321}">
                <p14:modId xmlns:p14="http://schemas.microsoft.com/office/powerpoint/2010/main" val="1945210206"/>
              </p:ext>
            </p:extLst>
          </p:nvPr>
        </p:nvGraphicFramePr>
        <p:xfrm>
          <a:off x="1463040" y="2042160"/>
          <a:ext cx="9591815" cy="34241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7589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71601" y="762001"/>
            <a:ext cx="9683254" cy="1091754"/>
          </a:xfrm>
        </p:spPr>
        <p:txBody>
          <a:bodyPr>
            <a:normAutofit/>
          </a:bodyPr>
          <a:lstStyle/>
          <a:p>
            <a:pPr algn="ctr">
              <a:lnSpc>
                <a:spcPct val="150000"/>
              </a:lnSpc>
              <a:spcAft>
                <a:spcPts val="800"/>
              </a:spcAft>
            </a:pPr>
            <a:r>
              <a:rPr lang="en-GB" b="1" dirty="0">
                <a:effectLst/>
                <a:latin typeface="Garamond" panose="02020404030301010803" pitchFamily="18" charset="0"/>
              </a:rPr>
              <a:t>Total Quality Management (TQM)</a:t>
            </a:r>
            <a:endParaRPr lang="en-US" b="1" dirty="0">
              <a:effectLst/>
              <a:latin typeface="Garamond" panose="02020404030301010803" pitchFamily="18" charset="0"/>
            </a:endParaRPr>
          </a:p>
        </p:txBody>
      </p:sp>
      <p:sp>
        <p:nvSpPr>
          <p:cNvPr id="3" name="Content Placeholder 2">
            <a:extLst>
              <a:ext uri="{FF2B5EF4-FFF2-40B4-BE49-F238E27FC236}">
                <a16:creationId xmlns:a16="http://schemas.microsoft.com/office/drawing/2014/main" id="{A9064373-9F04-E219-D2D1-86D2E32FF260}"/>
              </a:ext>
            </a:extLst>
          </p:cNvPr>
          <p:cNvSpPr>
            <a:spLocks noGrp="1"/>
          </p:cNvSpPr>
          <p:nvPr>
            <p:ph idx="1"/>
          </p:nvPr>
        </p:nvSpPr>
        <p:spPr>
          <a:xfrm>
            <a:off x="1400537" y="1979272"/>
            <a:ext cx="9654317" cy="3487074"/>
          </a:xfrm>
        </p:spPr>
        <p:txBody>
          <a:bodyPr>
            <a:normAutofit/>
          </a:bodyPr>
          <a:lstStyle/>
          <a:p>
            <a:pPr algn="just"/>
            <a:r>
              <a:rPr lang="en-US" sz="1800" dirty="0">
                <a:latin typeface="Garamond" panose="02020404030301010803" pitchFamily="18" charset="0"/>
              </a:rPr>
              <a:t>Emirates Airline's efforts to create customer-centric offerings and services may boost the airline's overall reputation as a customer-friendly carrier.</a:t>
            </a:r>
          </a:p>
          <a:p>
            <a:pPr algn="just"/>
            <a:r>
              <a:rPr lang="en-US" sz="1800" dirty="0">
                <a:latin typeface="Garamond" panose="02020404030301010803" pitchFamily="18" charset="0"/>
              </a:rPr>
              <a:t>The ability of businesses like Emirates Airline to continuously innovate has lowered the airline's quality of service for customers of all categories (</a:t>
            </a:r>
            <a:r>
              <a:rPr lang="en-GB" sz="1800" dirty="0">
                <a:solidFill>
                  <a:srgbClr val="222222"/>
                </a:solidFill>
                <a:effectLst/>
                <a:latin typeface="Garamond" panose="02020404030301010803" pitchFamily="18" charset="0"/>
                <a:ea typeface="Times New Roman" panose="02020603050405020304" pitchFamily="18" charset="0"/>
              </a:rPr>
              <a:t>Shen, 2014)</a:t>
            </a:r>
            <a:r>
              <a:rPr lang="en-US" sz="1800" dirty="0">
                <a:latin typeface="Garamond" panose="02020404030301010803" pitchFamily="18" charset="0"/>
              </a:rPr>
              <a:t>. </a:t>
            </a:r>
          </a:p>
          <a:p>
            <a:pPr algn="just"/>
            <a:r>
              <a:rPr lang="en-US" sz="1800" dirty="0">
                <a:latin typeface="Garamond" panose="02020404030301010803" pitchFamily="18" charset="0"/>
              </a:rPr>
              <a:t>The experience of the airline for its clients has substantially improved because to improvements in designing services, high-quality service, and other areas.</a:t>
            </a:r>
          </a:p>
          <a:p>
            <a:pPr algn="just"/>
            <a:r>
              <a:rPr lang="en-US" sz="1800" dirty="0">
                <a:latin typeface="Garamond" panose="02020404030301010803" pitchFamily="18" charset="0"/>
              </a:rPr>
              <a:t>The inclusion of various staff engagement programs, along with the provision of perks, bonuses, and several other advantages highly assure employee engagement in decision-making (</a:t>
            </a:r>
            <a:r>
              <a:rPr lang="en-GB" sz="1800" dirty="0">
                <a:solidFill>
                  <a:srgbClr val="222222"/>
                </a:solidFill>
                <a:effectLst/>
                <a:latin typeface="Garamond" panose="02020404030301010803" pitchFamily="18" charset="0"/>
                <a:ea typeface="Times New Roman" panose="02020603050405020304" pitchFamily="18" charset="0"/>
              </a:rPr>
              <a:t>Suherman et al., 2017)</a:t>
            </a:r>
            <a:r>
              <a:rPr lang="en-US" sz="1800" dirty="0">
                <a:latin typeface="Garamond" panose="02020404030301010803" pitchFamily="18" charset="0"/>
              </a:rPr>
              <a:t>. </a:t>
            </a:r>
          </a:p>
          <a:p>
            <a:pPr algn="just"/>
            <a:endParaRPr lang="en-US" sz="1800" dirty="0">
              <a:latin typeface="Garamond" panose="02020404030301010803" pitchFamily="18" charset="0"/>
            </a:endParaRPr>
          </a:p>
          <a:p>
            <a:pPr marL="0" indent="0" algn="just">
              <a:buNone/>
            </a:pPr>
            <a:endParaRPr lang="en-US" sz="1800" dirty="0">
              <a:latin typeface="Garamond" panose="02020404030301010803" pitchFamily="18" charset="0"/>
            </a:endParaRPr>
          </a:p>
        </p:txBody>
      </p:sp>
    </p:spTree>
    <p:extLst>
      <p:ext uri="{BB962C8B-B14F-4D97-AF65-F5344CB8AC3E}">
        <p14:creationId xmlns:p14="http://schemas.microsoft.com/office/powerpoint/2010/main" val="3525630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25880" y="777239"/>
            <a:ext cx="9728975" cy="1076515"/>
          </a:xfrm>
        </p:spPr>
        <p:txBody>
          <a:bodyPr>
            <a:normAutofit/>
          </a:bodyPr>
          <a:lstStyle/>
          <a:p>
            <a:pPr algn="ctr"/>
            <a:r>
              <a:rPr lang="en-GB" b="1" kern="0" dirty="0">
                <a:effectLst/>
                <a:latin typeface="Garamond" panose="02020404030301010803" pitchFamily="18" charset="0"/>
              </a:rPr>
              <a:t>Six Sigma</a:t>
            </a:r>
            <a:r>
              <a:rPr lang="en-US" b="1" dirty="0">
                <a:latin typeface="Garamond" panose="02020404030301010803" pitchFamily="18" charset="0"/>
              </a:rPr>
              <a:t> Model</a:t>
            </a:r>
          </a:p>
        </p:txBody>
      </p:sp>
      <p:sp>
        <p:nvSpPr>
          <p:cNvPr id="3" name="Content Placeholder 2">
            <a:extLst>
              <a:ext uri="{FF2B5EF4-FFF2-40B4-BE49-F238E27FC236}">
                <a16:creationId xmlns:a16="http://schemas.microsoft.com/office/drawing/2014/main" id="{A9064373-9F04-E219-D2D1-86D2E32FF260}"/>
              </a:ext>
            </a:extLst>
          </p:cNvPr>
          <p:cNvSpPr>
            <a:spLocks noGrp="1"/>
          </p:cNvSpPr>
          <p:nvPr>
            <p:ph idx="1"/>
          </p:nvPr>
        </p:nvSpPr>
        <p:spPr>
          <a:xfrm>
            <a:off x="1481559" y="1979272"/>
            <a:ext cx="9573295" cy="3487074"/>
          </a:xfrm>
        </p:spPr>
        <p:txBody>
          <a:bodyPr>
            <a:normAutofit/>
          </a:bodyPr>
          <a:lstStyle/>
          <a:p>
            <a:pPr algn="just">
              <a:buFont typeface="Wingdings" panose="05000000000000000000" pitchFamily="2" charset="2"/>
              <a:buChar char="§"/>
            </a:pPr>
            <a:r>
              <a:rPr lang="en-US" b="1" dirty="0">
                <a:latin typeface="Garamond" panose="02020404030301010803" pitchFamily="18" charset="0"/>
              </a:rPr>
              <a:t>Data analysis</a:t>
            </a:r>
            <a:r>
              <a:rPr lang="en-US" dirty="0">
                <a:latin typeface="Garamond" panose="02020404030301010803" pitchFamily="18" charset="0"/>
              </a:rPr>
              <a:t>: With the customer service operations structure, choices, spending patterns, weather, and many other pieces of data may be obtained, resulting in improved employee and employer relations for Emirates Airlines (</a:t>
            </a:r>
            <a:r>
              <a:rPr lang="en-GB" sz="2000" dirty="0">
                <a:solidFill>
                  <a:srgbClr val="222222"/>
                </a:solidFill>
                <a:effectLst/>
                <a:latin typeface="Garamond" panose="02020404030301010803" pitchFamily="18" charset="0"/>
                <a:ea typeface="Times New Roman" panose="02020603050405020304" pitchFamily="18" charset="0"/>
              </a:rPr>
              <a:t>Rutter et al., 2017)</a:t>
            </a:r>
            <a:r>
              <a:rPr lang="en-US" dirty="0">
                <a:latin typeface="Garamond" panose="02020404030301010803" pitchFamily="18" charset="0"/>
              </a:rPr>
              <a:t>.</a:t>
            </a:r>
          </a:p>
          <a:p>
            <a:pPr algn="just">
              <a:buFont typeface="Wingdings" panose="05000000000000000000" pitchFamily="2" charset="2"/>
              <a:buChar char="§"/>
            </a:pPr>
            <a:r>
              <a:rPr lang="en-US" b="1" dirty="0">
                <a:latin typeface="Garamond" panose="02020404030301010803" pitchFamily="18" charset="0"/>
              </a:rPr>
              <a:t>Process innovation</a:t>
            </a:r>
            <a:r>
              <a:rPr lang="en-US" dirty="0">
                <a:latin typeface="Garamond" panose="02020404030301010803" pitchFamily="18" charset="0"/>
              </a:rPr>
              <a:t>: Emirates can improve the customer interaction with the use of process creativity, which will boost the company's CRM management powers. </a:t>
            </a:r>
          </a:p>
          <a:p>
            <a:pPr algn="just">
              <a:buFont typeface="Wingdings" panose="05000000000000000000" pitchFamily="2" charset="2"/>
              <a:buChar char="§"/>
            </a:pPr>
            <a:r>
              <a:rPr lang="en-US" b="1" dirty="0">
                <a:latin typeface="Garamond" panose="02020404030301010803" pitchFamily="18" charset="0"/>
              </a:rPr>
              <a:t>Performance measurement metrics</a:t>
            </a:r>
            <a:r>
              <a:rPr lang="en-US" dirty="0">
                <a:latin typeface="Garamond" panose="02020404030301010803" pitchFamily="18" charset="0"/>
              </a:rPr>
              <a:t>: Emirates may employ a range of metrics to track their development and learning as a multinational airline </a:t>
            </a:r>
            <a:r>
              <a:rPr lang="en-US" dirty="0" err="1">
                <a:latin typeface="Garamond" panose="02020404030301010803" pitchFamily="18" charset="0"/>
              </a:rPr>
              <a:t>organisation</a:t>
            </a:r>
            <a:r>
              <a:rPr lang="en-US" dirty="0">
                <a:latin typeface="Garamond" panose="02020404030301010803" pitchFamily="18" charset="0"/>
              </a:rPr>
              <a:t> by creating their own unique strategy. (</a:t>
            </a:r>
            <a:r>
              <a:rPr lang="en-GB" sz="2000" dirty="0">
                <a:solidFill>
                  <a:srgbClr val="222222"/>
                </a:solidFill>
                <a:effectLst/>
                <a:latin typeface="Garamond" panose="02020404030301010803" pitchFamily="18" charset="0"/>
                <a:ea typeface="Times New Roman" panose="02020603050405020304" pitchFamily="18" charset="0"/>
              </a:rPr>
              <a:t>Shen, 2014)</a:t>
            </a:r>
            <a:r>
              <a:rPr lang="en-US" dirty="0">
                <a:latin typeface="Garamond" panose="02020404030301010803" pitchFamily="18" charset="0"/>
              </a:rPr>
              <a:t>.</a:t>
            </a:r>
          </a:p>
        </p:txBody>
      </p:sp>
    </p:spTree>
    <p:extLst>
      <p:ext uri="{BB962C8B-B14F-4D97-AF65-F5344CB8AC3E}">
        <p14:creationId xmlns:p14="http://schemas.microsoft.com/office/powerpoint/2010/main" val="576577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417319" y="746760"/>
            <a:ext cx="9637535" cy="1106995"/>
          </a:xfrm>
        </p:spPr>
        <p:txBody>
          <a:bodyPr>
            <a:normAutofit fontScale="90000"/>
          </a:bodyPr>
          <a:lstStyle/>
          <a:p>
            <a:pPr algn="ctr">
              <a:lnSpc>
                <a:spcPct val="150000"/>
              </a:lnSpc>
              <a:spcAft>
                <a:spcPts val="800"/>
              </a:spcAft>
            </a:pPr>
            <a:r>
              <a:rPr lang="en-GB" b="1" dirty="0">
                <a:effectLst/>
                <a:latin typeface="Times New Roman" panose="02020603050405020304" pitchFamily="18" charset="0"/>
              </a:rPr>
              <a:t>Customer Experience Management (CEM)</a:t>
            </a:r>
            <a:endParaRPr lang="en-US" b="1" dirty="0">
              <a:effectLst/>
              <a:latin typeface="Times New Roman" panose="02020603050405020304" pitchFamily="18" charset="0"/>
            </a:endParaRPr>
          </a:p>
        </p:txBody>
      </p:sp>
      <p:sp>
        <p:nvSpPr>
          <p:cNvPr id="3" name="Content Placeholder 2">
            <a:extLst>
              <a:ext uri="{FF2B5EF4-FFF2-40B4-BE49-F238E27FC236}">
                <a16:creationId xmlns:a16="http://schemas.microsoft.com/office/drawing/2014/main" id="{A9064373-9F04-E219-D2D1-86D2E32FF260}"/>
              </a:ext>
            </a:extLst>
          </p:cNvPr>
          <p:cNvSpPr>
            <a:spLocks noGrp="1"/>
          </p:cNvSpPr>
          <p:nvPr>
            <p:ph idx="1"/>
          </p:nvPr>
        </p:nvSpPr>
        <p:spPr>
          <a:xfrm>
            <a:off x="1469985" y="2025570"/>
            <a:ext cx="9584869" cy="3440775"/>
          </a:xfrm>
        </p:spPr>
        <p:txBody>
          <a:bodyPr>
            <a:normAutofit lnSpcReduction="10000"/>
          </a:bodyPr>
          <a:lstStyle/>
          <a:p>
            <a:pPr algn="just">
              <a:buFont typeface="Wingdings" panose="05000000000000000000" pitchFamily="2" charset="2"/>
              <a:buChar char="Ø"/>
            </a:pPr>
            <a:r>
              <a:rPr lang="en-US" b="1" dirty="0">
                <a:effectLst/>
                <a:latin typeface="Garamond" panose="02020404030301010803" pitchFamily="18" charset="0"/>
                <a:ea typeface="Times New Roman" panose="02020603050405020304" pitchFamily="18" charset="0"/>
              </a:rPr>
              <a:t>Omni-channel inclusion</a:t>
            </a:r>
            <a:r>
              <a:rPr lang="en-US" dirty="0">
                <a:effectLst/>
                <a:latin typeface="Garamond" panose="02020404030301010803" pitchFamily="18" charset="0"/>
                <a:ea typeface="Times New Roman" panose="02020603050405020304" pitchFamily="18" charset="0"/>
              </a:rPr>
              <a:t>: The Emirate can fill in any gaps in their offers and improve the entire experience section by section through the journey mapping. (</a:t>
            </a:r>
            <a:r>
              <a:rPr lang="en-GB" dirty="0" err="1">
                <a:solidFill>
                  <a:srgbClr val="222222"/>
                </a:solidFill>
                <a:effectLst/>
                <a:latin typeface="Garamond" panose="02020404030301010803" pitchFamily="18" charset="0"/>
                <a:ea typeface="Times New Roman" panose="02020603050405020304" pitchFamily="18" charset="0"/>
              </a:rPr>
              <a:t>Kaner</a:t>
            </a:r>
            <a:r>
              <a:rPr lang="en-GB" dirty="0">
                <a:solidFill>
                  <a:srgbClr val="222222"/>
                </a:solidFill>
                <a:effectLst/>
                <a:latin typeface="Garamond" panose="02020404030301010803" pitchFamily="18" charset="0"/>
                <a:ea typeface="Times New Roman" panose="02020603050405020304" pitchFamily="18" charset="0"/>
              </a:rPr>
              <a:t>, 2021)</a:t>
            </a:r>
            <a:r>
              <a:rPr lang="en-US" dirty="0">
                <a:effectLst/>
                <a:latin typeface="Garamond" panose="02020404030301010803" pitchFamily="18" charset="0"/>
                <a:ea typeface="Times New Roman" panose="02020603050405020304" pitchFamily="18" charset="0"/>
              </a:rPr>
              <a:t>.</a:t>
            </a:r>
          </a:p>
          <a:p>
            <a:pPr algn="just">
              <a:buFont typeface="Wingdings" panose="05000000000000000000" pitchFamily="2" charset="2"/>
              <a:buChar char="Ø"/>
            </a:pPr>
            <a:r>
              <a:rPr lang="en-US" b="1" dirty="0">
                <a:latin typeface="Garamond" panose="02020404030301010803" pitchFamily="18" charset="0"/>
                <a:ea typeface="Times New Roman" panose="02020603050405020304" pitchFamily="18" charset="0"/>
              </a:rPr>
              <a:t>Journey mapping</a:t>
            </a:r>
            <a:r>
              <a:rPr lang="en-US" dirty="0">
                <a:latin typeface="Garamond" panose="02020404030301010803" pitchFamily="18" charset="0"/>
                <a:ea typeface="Times New Roman" panose="02020603050405020304" pitchFamily="18" charset="0"/>
              </a:rPr>
              <a:t>: The firm's customer service will be greatly improved by the collaboration. Guests will therefore appreciate how well planned the Emirates' communication and other features are.</a:t>
            </a:r>
            <a:endParaRPr lang="en-US" dirty="0">
              <a:effectLst/>
              <a:latin typeface="Garamond" panose="02020404030301010803" pitchFamily="18" charset="0"/>
              <a:ea typeface="Times New Roman" panose="02020603050405020304" pitchFamily="18" charset="0"/>
            </a:endParaRPr>
          </a:p>
          <a:p>
            <a:pPr algn="just">
              <a:buFont typeface="Wingdings" panose="05000000000000000000" pitchFamily="2" charset="2"/>
              <a:buChar char="Ø"/>
            </a:pPr>
            <a:r>
              <a:rPr lang="en-US" b="1" dirty="0">
                <a:latin typeface="Garamond" panose="02020404030301010803" pitchFamily="18" charset="0"/>
                <a:ea typeface="Times New Roman" panose="02020603050405020304" pitchFamily="18" charset="0"/>
              </a:rPr>
              <a:t>Emotional integration</a:t>
            </a:r>
            <a:r>
              <a:rPr lang="en-US" dirty="0">
                <a:latin typeface="Garamond" panose="02020404030301010803" pitchFamily="18" charset="0"/>
                <a:ea typeface="Times New Roman" panose="02020603050405020304" pitchFamily="18" charset="0"/>
              </a:rPr>
              <a:t>: Passengers and </a:t>
            </a:r>
            <a:r>
              <a:rPr lang="en-US" dirty="0" err="1">
                <a:latin typeface="Garamond" panose="02020404030301010803" pitchFamily="18" charset="0"/>
                <a:ea typeface="Times New Roman" panose="02020603050405020304" pitchFamily="18" charset="0"/>
              </a:rPr>
              <a:t>travellers</a:t>
            </a:r>
            <a:r>
              <a:rPr lang="en-US" dirty="0">
                <a:latin typeface="Garamond" panose="02020404030301010803" pitchFamily="18" charset="0"/>
                <a:ea typeface="Times New Roman" panose="02020603050405020304" pitchFamily="18" charset="0"/>
              </a:rPr>
              <a:t> start to instinctively attach themselves to the airline, causing them to believe as though they own it. Thus, whether the airline makes money or loses money has an impact on them personally and spiritually. </a:t>
            </a:r>
            <a:r>
              <a:rPr lang="en-US" dirty="0">
                <a:effectLst/>
                <a:latin typeface="Garamond" panose="02020404030301010803" pitchFamily="18" charset="0"/>
                <a:ea typeface="Times New Roman" panose="02020603050405020304" pitchFamily="18" charset="0"/>
              </a:rPr>
              <a:t>(</a:t>
            </a:r>
            <a:r>
              <a:rPr lang="en-GB" dirty="0" err="1">
                <a:solidFill>
                  <a:srgbClr val="222222"/>
                </a:solidFill>
                <a:effectLst/>
                <a:latin typeface="Garamond" panose="02020404030301010803" pitchFamily="18" charset="0"/>
                <a:ea typeface="Times New Roman" panose="02020603050405020304" pitchFamily="18" charset="0"/>
              </a:rPr>
              <a:t>Palazón</a:t>
            </a:r>
            <a:r>
              <a:rPr lang="en-GB" dirty="0">
                <a:solidFill>
                  <a:srgbClr val="222222"/>
                </a:solidFill>
                <a:effectLst/>
                <a:latin typeface="Garamond" panose="02020404030301010803" pitchFamily="18" charset="0"/>
                <a:ea typeface="Times New Roman" panose="02020603050405020304" pitchFamily="18" charset="0"/>
              </a:rPr>
              <a:t> et al., 2022)</a:t>
            </a:r>
            <a:r>
              <a:rPr lang="en-US" dirty="0">
                <a:effectLst/>
                <a:latin typeface="Garamond" panose="02020404030301010803" pitchFamily="18" charset="0"/>
                <a:ea typeface="Times New Roman" panose="02020603050405020304" pitchFamily="18" charset="0"/>
              </a:rPr>
              <a:t>.</a:t>
            </a:r>
            <a:endParaRPr lang="en-US" dirty="0">
              <a:latin typeface="Garamond" panose="02020404030301010803" pitchFamily="18" charset="0"/>
              <a:ea typeface="Times New Roman" panose="02020603050405020304" pitchFamily="18" charset="0"/>
            </a:endParaRPr>
          </a:p>
        </p:txBody>
      </p:sp>
    </p:spTree>
    <p:extLst>
      <p:ext uri="{BB962C8B-B14F-4D97-AF65-F5344CB8AC3E}">
        <p14:creationId xmlns:p14="http://schemas.microsoft.com/office/powerpoint/2010/main" val="3377600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71601" y="762001"/>
            <a:ext cx="9683254" cy="1091754"/>
          </a:xfrm>
        </p:spPr>
        <p:txBody>
          <a:bodyPr/>
          <a:lstStyle/>
          <a:p>
            <a:pPr algn="ctr"/>
            <a:r>
              <a:rPr lang="en-US" b="1" dirty="0">
                <a:latin typeface="Garamond" panose="02020404030301010803" pitchFamily="18" charset="0"/>
              </a:rPr>
              <a:t>Recommendations</a:t>
            </a:r>
          </a:p>
        </p:txBody>
      </p:sp>
      <p:graphicFrame>
        <p:nvGraphicFramePr>
          <p:cNvPr id="4" name="Content Placeholder 3">
            <a:extLst>
              <a:ext uri="{FF2B5EF4-FFF2-40B4-BE49-F238E27FC236}">
                <a16:creationId xmlns:a16="http://schemas.microsoft.com/office/drawing/2014/main" id="{28362685-CA0D-29CD-AFDD-5F787A216EFE}"/>
              </a:ext>
            </a:extLst>
          </p:cNvPr>
          <p:cNvGraphicFramePr>
            <a:graphicFrameLocks noGrp="1"/>
          </p:cNvGraphicFramePr>
          <p:nvPr>
            <p:ph idx="1"/>
            <p:extLst>
              <p:ext uri="{D42A27DB-BD31-4B8C-83A1-F6EECF244321}">
                <p14:modId xmlns:p14="http://schemas.microsoft.com/office/powerpoint/2010/main" val="3796560516"/>
              </p:ext>
            </p:extLst>
          </p:nvPr>
        </p:nvGraphicFramePr>
        <p:xfrm>
          <a:off x="1452283" y="2061882"/>
          <a:ext cx="9602572" cy="3404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9775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71601" y="762001"/>
            <a:ext cx="9683254" cy="1091754"/>
          </a:xfrm>
        </p:spPr>
        <p:txBody>
          <a:bodyPr/>
          <a:lstStyle/>
          <a:p>
            <a:pPr algn="ctr"/>
            <a:r>
              <a:rPr lang="en-US" b="1" dirty="0">
                <a:latin typeface="Garamond" panose="02020404030301010803" pitchFamily="18" charset="0"/>
              </a:rPr>
              <a:t>Conclusion</a:t>
            </a:r>
          </a:p>
        </p:txBody>
      </p:sp>
      <p:sp>
        <p:nvSpPr>
          <p:cNvPr id="3" name="Content Placeholder 2">
            <a:extLst>
              <a:ext uri="{FF2B5EF4-FFF2-40B4-BE49-F238E27FC236}">
                <a16:creationId xmlns:a16="http://schemas.microsoft.com/office/drawing/2014/main" id="{A9064373-9F04-E219-D2D1-86D2E32FF260}"/>
              </a:ext>
            </a:extLst>
          </p:cNvPr>
          <p:cNvSpPr>
            <a:spLocks noGrp="1"/>
          </p:cNvSpPr>
          <p:nvPr>
            <p:ph idx="1"/>
          </p:nvPr>
        </p:nvSpPr>
        <p:spPr>
          <a:xfrm>
            <a:off x="1473201" y="2001520"/>
            <a:ext cx="9581654" cy="3464825"/>
          </a:xfrm>
        </p:spPr>
        <p:txBody>
          <a:bodyPr>
            <a:normAutofit/>
          </a:bodyPr>
          <a:lstStyle/>
          <a:p>
            <a:pPr algn="just"/>
            <a:r>
              <a:rPr lang="en-US" dirty="0">
                <a:latin typeface="Garamond" panose="02020404030301010803" pitchFamily="18" charset="0"/>
              </a:rPr>
              <a:t>Emirates ethical practices, including the </a:t>
            </a:r>
            <a:r>
              <a:rPr lang="en-GB" dirty="0">
                <a:effectLst/>
                <a:latin typeface="Garamond" panose="02020404030301010803" pitchFamily="18" charset="0"/>
                <a:ea typeface="Calibri" panose="020F0502020204030204" pitchFamily="34" charset="0"/>
              </a:rPr>
              <a:t>use of sustainable energy sources, and reconduct reforestation</a:t>
            </a:r>
            <a:r>
              <a:rPr lang="en-US" dirty="0">
                <a:latin typeface="Garamond" panose="02020404030301010803" pitchFamily="18" charset="0"/>
              </a:rPr>
              <a:t>, are appealing to customers who value the environment. </a:t>
            </a:r>
          </a:p>
          <a:p>
            <a:pPr algn="just"/>
            <a:r>
              <a:rPr lang="en-US" dirty="0">
                <a:latin typeface="Garamond" panose="02020404030301010803" pitchFamily="18" charset="0"/>
              </a:rPr>
              <a:t>Emirates collaborative accountability project strengthens its customer relationship management (CRM) and fosters a dedicated audience by incorporating buyers into the brand's environmental journey and giving in-depth sustainable reviews.</a:t>
            </a:r>
          </a:p>
          <a:p>
            <a:pPr algn="just"/>
            <a:r>
              <a:rPr lang="en-US" dirty="0">
                <a:latin typeface="Garamond" panose="02020404030301010803" pitchFamily="18" charset="0"/>
              </a:rPr>
              <a:t>Finally, the integration of TQM</a:t>
            </a:r>
            <a:r>
              <a:rPr lang="en-GB" dirty="0">
                <a:effectLst/>
                <a:latin typeface="Garamond" panose="02020404030301010803" pitchFamily="18" charset="0"/>
                <a:ea typeface="Calibri" panose="020F0502020204030204" pitchFamily="34" charset="0"/>
              </a:rPr>
              <a:t>, CEM, and Six Sigma could support the company to effectively manage its operations and enhance its profitability.</a:t>
            </a:r>
            <a:endParaRPr lang="en-US" dirty="0">
              <a:latin typeface="Garamond" panose="02020404030301010803" pitchFamily="18" charset="0"/>
            </a:endParaRPr>
          </a:p>
        </p:txBody>
      </p:sp>
    </p:spTree>
    <p:extLst>
      <p:ext uri="{BB962C8B-B14F-4D97-AF65-F5344CB8AC3E}">
        <p14:creationId xmlns:p14="http://schemas.microsoft.com/office/powerpoint/2010/main" val="2446053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71601" y="762001"/>
            <a:ext cx="9683254" cy="1091754"/>
          </a:xfrm>
        </p:spPr>
        <p:txBody>
          <a:bodyPr/>
          <a:lstStyle/>
          <a:p>
            <a:pPr algn="ctr"/>
            <a:r>
              <a:rPr lang="en-US" b="1" dirty="0">
                <a:latin typeface="Garamond" panose="02020404030301010803" pitchFamily="18" charset="0"/>
              </a:rPr>
              <a:t>Reference</a:t>
            </a:r>
          </a:p>
        </p:txBody>
      </p:sp>
      <p:sp>
        <p:nvSpPr>
          <p:cNvPr id="3" name="Content Placeholder 2">
            <a:extLst>
              <a:ext uri="{FF2B5EF4-FFF2-40B4-BE49-F238E27FC236}">
                <a16:creationId xmlns:a16="http://schemas.microsoft.com/office/drawing/2014/main" id="{A9064373-9F04-E219-D2D1-86D2E32FF260}"/>
              </a:ext>
            </a:extLst>
          </p:cNvPr>
          <p:cNvSpPr>
            <a:spLocks noGrp="1"/>
          </p:cNvSpPr>
          <p:nvPr>
            <p:ph idx="1"/>
          </p:nvPr>
        </p:nvSpPr>
        <p:spPr>
          <a:xfrm>
            <a:off x="1451579" y="2015732"/>
            <a:ext cx="9603275" cy="3450613"/>
          </a:xfrm>
        </p:spPr>
        <p:txBody>
          <a:bodyPr>
            <a:normAutofit lnSpcReduction="10000"/>
          </a:bodyPr>
          <a:lstStyle/>
          <a:p>
            <a:pPr algn="just">
              <a:lnSpc>
                <a:spcPct val="110000"/>
              </a:lnSpc>
            </a:pPr>
            <a:r>
              <a:rPr lang="en-GB" sz="1800" dirty="0">
                <a:solidFill>
                  <a:srgbClr val="222222"/>
                </a:solidFill>
                <a:effectLst/>
                <a:latin typeface="Garamond" panose="02020404030301010803" pitchFamily="18" charset="0"/>
                <a:ea typeface="Times New Roman" panose="02020603050405020304" pitchFamily="18" charset="0"/>
              </a:rPr>
              <a:t>Chae, H., Kim, S., </a:t>
            </a:r>
            <a:r>
              <a:rPr lang="en-GB" sz="1800" dirty="0" err="1">
                <a:solidFill>
                  <a:srgbClr val="222222"/>
                </a:solidFill>
                <a:effectLst/>
                <a:latin typeface="Garamond" panose="02020404030301010803" pitchFamily="18" charset="0"/>
                <a:ea typeface="Times New Roman" panose="02020603050405020304" pitchFamily="18" charset="0"/>
              </a:rPr>
              <a:t>Gogichaishvili</a:t>
            </a:r>
            <a:r>
              <a:rPr lang="en-GB" sz="1800" dirty="0">
                <a:solidFill>
                  <a:srgbClr val="222222"/>
                </a:solidFill>
                <a:effectLst/>
                <a:latin typeface="Garamond" panose="02020404030301010803" pitchFamily="18" charset="0"/>
                <a:ea typeface="Times New Roman" panose="02020603050405020304" pitchFamily="18" charset="0"/>
              </a:rPr>
              <a:t>, T. and Ko, E., 2014. Influence of SPA brands' sustainable activities on the consumer's ethical consciousness, brand loyalty and purchase intention: Focused on H&amp;M brand (Korea vs. Russia). </a:t>
            </a:r>
            <a:r>
              <a:rPr lang="en-GB" sz="1800" i="1" dirty="0">
                <a:solidFill>
                  <a:srgbClr val="222222"/>
                </a:solidFill>
                <a:effectLst/>
                <a:latin typeface="Garamond" panose="02020404030301010803" pitchFamily="18" charset="0"/>
                <a:ea typeface="Times New Roman" panose="02020603050405020304" pitchFamily="18" charset="0"/>
              </a:rPr>
              <a:t>Fashion &amp; Textile Research Journal</a:t>
            </a:r>
            <a:r>
              <a:rPr lang="en-GB" sz="1800" dirty="0">
                <a:solidFill>
                  <a:srgbClr val="222222"/>
                </a:solidFill>
                <a:effectLst/>
                <a:latin typeface="Garamond" panose="02020404030301010803" pitchFamily="18" charset="0"/>
                <a:ea typeface="Times New Roman" panose="02020603050405020304" pitchFamily="18" charset="0"/>
              </a:rPr>
              <a:t>, </a:t>
            </a:r>
            <a:r>
              <a:rPr lang="en-GB" sz="1800" i="1" dirty="0">
                <a:solidFill>
                  <a:srgbClr val="222222"/>
                </a:solidFill>
                <a:effectLst/>
                <a:latin typeface="Garamond" panose="02020404030301010803" pitchFamily="18" charset="0"/>
                <a:ea typeface="Times New Roman" panose="02020603050405020304" pitchFamily="18" charset="0"/>
              </a:rPr>
              <a:t>19</a:t>
            </a:r>
            <a:r>
              <a:rPr lang="en-GB" sz="1800" dirty="0">
                <a:solidFill>
                  <a:srgbClr val="222222"/>
                </a:solidFill>
                <a:effectLst/>
                <a:latin typeface="Garamond" panose="02020404030301010803" pitchFamily="18" charset="0"/>
                <a:ea typeface="Times New Roman" panose="02020603050405020304" pitchFamily="18" charset="0"/>
              </a:rPr>
              <a:t>(2), pp.207-220.</a:t>
            </a:r>
            <a:endParaRPr lang="en-US" sz="1800" dirty="0">
              <a:effectLst/>
              <a:latin typeface="Garamond" panose="02020404030301010803" pitchFamily="18" charset="0"/>
              <a:ea typeface="Times New Roman" panose="02020603050405020304" pitchFamily="18" charset="0"/>
            </a:endParaRPr>
          </a:p>
          <a:p>
            <a:pPr algn="just">
              <a:lnSpc>
                <a:spcPct val="110000"/>
              </a:lnSpc>
            </a:pPr>
            <a:r>
              <a:rPr lang="en-GB" sz="1800" dirty="0">
                <a:solidFill>
                  <a:srgbClr val="222222"/>
                </a:solidFill>
                <a:effectLst/>
                <a:latin typeface="Garamond" panose="02020404030301010803" pitchFamily="18" charset="0"/>
                <a:ea typeface="Times New Roman" panose="02020603050405020304" pitchFamily="18" charset="0"/>
              </a:rPr>
              <a:t>Javed, T., Yang, J., </a:t>
            </a:r>
            <a:r>
              <a:rPr lang="en-GB" sz="1800" dirty="0" err="1">
                <a:solidFill>
                  <a:srgbClr val="222222"/>
                </a:solidFill>
                <a:effectLst/>
                <a:latin typeface="Garamond" panose="02020404030301010803" pitchFamily="18" charset="0"/>
                <a:ea typeface="Times New Roman" panose="02020603050405020304" pitchFamily="18" charset="0"/>
              </a:rPr>
              <a:t>Gilal</a:t>
            </a:r>
            <a:r>
              <a:rPr lang="en-GB" sz="1800" dirty="0">
                <a:solidFill>
                  <a:srgbClr val="222222"/>
                </a:solidFill>
                <a:effectLst/>
                <a:latin typeface="Garamond" panose="02020404030301010803" pitchFamily="18" charset="0"/>
                <a:ea typeface="Times New Roman" panose="02020603050405020304" pitchFamily="18" charset="0"/>
              </a:rPr>
              <a:t>, W.G. and </a:t>
            </a:r>
            <a:r>
              <a:rPr lang="en-GB" sz="1800" dirty="0" err="1">
                <a:solidFill>
                  <a:srgbClr val="222222"/>
                </a:solidFill>
                <a:effectLst/>
                <a:latin typeface="Garamond" panose="02020404030301010803" pitchFamily="18" charset="0"/>
                <a:ea typeface="Times New Roman" panose="02020603050405020304" pitchFamily="18" charset="0"/>
              </a:rPr>
              <a:t>Gilal</a:t>
            </a:r>
            <a:r>
              <a:rPr lang="en-GB" sz="1800" dirty="0">
                <a:solidFill>
                  <a:srgbClr val="222222"/>
                </a:solidFill>
                <a:effectLst/>
                <a:latin typeface="Garamond" panose="02020404030301010803" pitchFamily="18" charset="0"/>
                <a:ea typeface="Times New Roman" panose="02020603050405020304" pitchFamily="18" charset="0"/>
              </a:rPr>
              <a:t>, N.G., 2020. The sustainability claims' impact on the consumer's green perception and behavioural intention: A case study of H&amp;M. </a:t>
            </a:r>
            <a:r>
              <a:rPr lang="en-GB" sz="1800" i="1" dirty="0">
                <a:solidFill>
                  <a:srgbClr val="222222"/>
                </a:solidFill>
                <a:effectLst/>
                <a:latin typeface="Garamond" panose="02020404030301010803" pitchFamily="18" charset="0"/>
                <a:ea typeface="Times New Roman" panose="02020603050405020304" pitchFamily="18" charset="0"/>
              </a:rPr>
              <a:t>Advances in Management and Applied Economics</a:t>
            </a:r>
            <a:r>
              <a:rPr lang="en-GB" sz="1800" dirty="0">
                <a:solidFill>
                  <a:srgbClr val="222222"/>
                </a:solidFill>
                <a:effectLst/>
                <a:latin typeface="Garamond" panose="02020404030301010803" pitchFamily="18" charset="0"/>
                <a:ea typeface="Times New Roman" panose="02020603050405020304" pitchFamily="18" charset="0"/>
              </a:rPr>
              <a:t>, </a:t>
            </a:r>
            <a:r>
              <a:rPr lang="en-GB" sz="1800" i="1" dirty="0">
                <a:solidFill>
                  <a:srgbClr val="222222"/>
                </a:solidFill>
                <a:effectLst/>
                <a:latin typeface="Garamond" panose="02020404030301010803" pitchFamily="18" charset="0"/>
                <a:ea typeface="Times New Roman" panose="02020603050405020304" pitchFamily="18" charset="0"/>
              </a:rPr>
              <a:t>10</a:t>
            </a:r>
            <a:r>
              <a:rPr lang="en-GB" sz="1800" dirty="0">
                <a:solidFill>
                  <a:srgbClr val="222222"/>
                </a:solidFill>
                <a:effectLst/>
                <a:latin typeface="Garamond" panose="02020404030301010803" pitchFamily="18" charset="0"/>
                <a:ea typeface="Times New Roman" panose="02020603050405020304" pitchFamily="18" charset="0"/>
              </a:rPr>
              <a:t>(2), pp.1-22.</a:t>
            </a:r>
            <a:endParaRPr lang="en-US" sz="1800" dirty="0">
              <a:effectLst/>
              <a:latin typeface="Garamond" panose="02020404030301010803" pitchFamily="18" charset="0"/>
              <a:ea typeface="Times New Roman" panose="02020603050405020304" pitchFamily="18" charset="0"/>
            </a:endParaRPr>
          </a:p>
          <a:p>
            <a:pPr algn="just">
              <a:lnSpc>
                <a:spcPct val="110000"/>
              </a:lnSpc>
            </a:pPr>
            <a:r>
              <a:rPr lang="en-GB" sz="1800" dirty="0" err="1">
                <a:solidFill>
                  <a:srgbClr val="222222"/>
                </a:solidFill>
                <a:effectLst/>
                <a:latin typeface="Garamond" panose="02020404030301010803" pitchFamily="18" charset="0"/>
                <a:ea typeface="Times New Roman" panose="02020603050405020304" pitchFamily="18" charset="0"/>
              </a:rPr>
              <a:t>Kaner</a:t>
            </a:r>
            <a:r>
              <a:rPr lang="en-GB" sz="1800" dirty="0">
                <a:solidFill>
                  <a:srgbClr val="222222"/>
                </a:solidFill>
                <a:effectLst/>
                <a:latin typeface="Garamond" panose="02020404030301010803" pitchFamily="18" charset="0"/>
                <a:ea typeface="Times New Roman" panose="02020603050405020304" pitchFamily="18" charset="0"/>
              </a:rPr>
              <a:t>, G., 2021. Greenwashing: How Difficult It Is to Be Transparent to the Consumer—H&amp;M Case Study. </a:t>
            </a:r>
            <a:r>
              <a:rPr lang="en-GB" sz="1800" i="1" dirty="0">
                <a:solidFill>
                  <a:srgbClr val="222222"/>
                </a:solidFill>
                <a:effectLst/>
                <a:latin typeface="Garamond" panose="02020404030301010803" pitchFamily="18" charset="0"/>
                <a:ea typeface="Times New Roman" panose="02020603050405020304" pitchFamily="18" charset="0"/>
              </a:rPr>
              <a:t>Green Marketing in Emerging Markets: Strategic and Operational Perspectives</a:t>
            </a:r>
            <a:r>
              <a:rPr lang="en-GB" sz="1800" dirty="0">
                <a:solidFill>
                  <a:srgbClr val="222222"/>
                </a:solidFill>
                <a:effectLst/>
                <a:latin typeface="Garamond" panose="02020404030301010803" pitchFamily="18" charset="0"/>
                <a:ea typeface="Times New Roman" panose="02020603050405020304" pitchFamily="18" charset="0"/>
              </a:rPr>
              <a:t>, pp.203-226.</a:t>
            </a:r>
          </a:p>
          <a:p>
            <a:pPr algn="just">
              <a:lnSpc>
                <a:spcPct val="110000"/>
              </a:lnSpc>
            </a:pPr>
            <a:r>
              <a:rPr lang="en-GB" sz="1800" dirty="0" err="1">
                <a:solidFill>
                  <a:srgbClr val="222222"/>
                </a:solidFill>
                <a:effectLst/>
                <a:latin typeface="Garamond" panose="02020404030301010803" pitchFamily="18" charset="0"/>
                <a:ea typeface="Times New Roman" panose="02020603050405020304" pitchFamily="18" charset="0"/>
              </a:rPr>
              <a:t>Palazón</a:t>
            </a:r>
            <a:r>
              <a:rPr lang="en-GB" sz="1800" dirty="0">
                <a:solidFill>
                  <a:srgbClr val="222222"/>
                </a:solidFill>
                <a:effectLst/>
                <a:latin typeface="Garamond" panose="02020404030301010803" pitchFamily="18" charset="0"/>
                <a:ea typeface="Times New Roman" panose="02020603050405020304" pitchFamily="18" charset="0"/>
              </a:rPr>
              <a:t>, M., López, M., Sicilia, M. and López, I., 2022. The customer journey: a proposal of indicators to evaluate integration and customer orientation. </a:t>
            </a:r>
            <a:r>
              <a:rPr lang="en-GB" sz="1800" i="1" dirty="0">
                <a:solidFill>
                  <a:srgbClr val="222222"/>
                </a:solidFill>
                <a:effectLst/>
                <a:latin typeface="Garamond" panose="02020404030301010803" pitchFamily="18" charset="0"/>
                <a:ea typeface="Times New Roman" panose="02020603050405020304" pitchFamily="18" charset="0"/>
              </a:rPr>
              <a:t>Journal of Marketing Communications</a:t>
            </a:r>
            <a:r>
              <a:rPr lang="en-GB" sz="1800" dirty="0">
                <a:solidFill>
                  <a:srgbClr val="222222"/>
                </a:solidFill>
                <a:effectLst/>
                <a:latin typeface="Garamond" panose="02020404030301010803" pitchFamily="18" charset="0"/>
                <a:ea typeface="Times New Roman" panose="02020603050405020304" pitchFamily="18" charset="0"/>
              </a:rPr>
              <a:t>, </a:t>
            </a:r>
            <a:r>
              <a:rPr lang="en-GB" sz="1800" i="1" dirty="0">
                <a:solidFill>
                  <a:srgbClr val="222222"/>
                </a:solidFill>
                <a:effectLst/>
                <a:latin typeface="Garamond" panose="02020404030301010803" pitchFamily="18" charset="0"/>
                <a:ea typeface="Times New Roman" panose="02020603050405020304" pitchFamily="18" charset="0"/>
              </a:rPr>
              <a:t>28</a:t>
            </a:r>
            <a:r>
              <a:rPr lang="en-GB" sz="1800" dirty="0">
                <a:solidFill>
                  <a:srgbClr val="222222"/>
                </a:solidFill>
                <a:effectLst/>
                <a:latin typeface="Garamond" panose="02020404030301010803" pitchFamily="18" charset="0"/>
                <a:ea typeface="Times New Roman" panose="02020603050405020304" pitchFamily="18" charset="0"/>
              </a:rPr>
              <a:t>(5), pp.528-559.</a:t>
            </a:r>
            <a:endParaRPr lang="en-US" sz="1800" dirty="0">
              <a:effectLst/>
              <a:latin typeface="Garamond" panose="02020404030301010803" pitchFamily="18" charset="0"/>
              <a:ea typeface="Times New Roman" panose="02020603050405020304" pitchFamily="18" charset="0"/>
            </a:endParaRPr>
          </a:p>
          <a:p>
            <a:pPr marL="0" indent="0" algn="just">
              <a:lnSpc>
                <a:spcPct val="110000"/>
              </a:lnSpc>
              <a:buNone/>
            </a:pPr>
            <a:endParaRPr lang="en-US" dirty="0">
              <a:latin typeface="Garamond" panose="02020404030301010803" pitchFamily="18" charset="0"/>
            </a:endParaRPr>
          </a:p>
          <a:p>
            <a:pPr algn="just">
              <a:lnSpc>
                <a:spcPct val="110000"/>
              </a:lnSpc>
            </a:pPr>
            <a:endParaRPr lang="en-US" dirty="0">
              <a:latin typeface="Garamond" panose="02020404030301010803" pitchFamily="18" charset="0"/>
            </a:endParaRPr>
          </a:p>
        </p:txBody>
      </p:sp>
    </p:spTree>
    <p:extLst>
      <p:ext uri="{BB962C8B-B14F-4D97-AF65-F5344CB8AC3E}">
        <p14:creationId xmlns:p14="http://schemas.microsoft.com/office/powerpoint/2010/main" val="4128520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5261C-E869-39CE-9019-6CD6522F4C66}"/>
              </a:ext>
            </a:extLst>
          </p:cNvPr>
          <p:cNvSpPr>
            <a:spLocks noGrp="1"/>
          </p:cNvSpPr>
          <p:nvPr>
            <p:ph type="title"/>
          </p:nvPr>
        </p:nvSpPr>
        <p:spPr>
          <a:xfrm>
            <a:off x="1371601" y="762001"/>
            <a:ext cx="9683254" cy="1091754"/>
          </a:xfrm>
        </p:spPr>
        <p:txBody>
          <a:bodyPr/>
          <a:lstStyle/>
          <a:p>
            <a:pPr algn="ctr"/>
            <a:r>
              <a:rPr lang="en-US" b="1" dirty="0">
                <a:latin typeface="Garamond" panose="02020404030301010803" pitchFamily="18" charset="0"/>
              </a:rPr>
              <a:t>Reference</a:t>
            </a:r>
          </a:p>
        </p:txBody>
      </p:sp>
      <p:sp>
        <p:nvSpPr>
          <p:cNvPr id="3" name="Content Placeholder 2">
            <a:extLst>
              <a:ext uri="{FF2B5EF4-FFF2-40B4-BE49-F238E27FC236}">
                <a16:creationId xmlns:a16="http://schemas.microsoft.com/office/drawing/2014/main" id="{A9064373-9F04-E219-D2D1-86D2E32FF260}"/>
              </a:ext>
            </a:extLst>
          </p:cNvPr>
          <p:cNvSpPr>
            <a:spLocks noGrp="1"/>
          </p:cNvSpPr>
          <p:nvPr>
            <p:ph idx="1"/>
          </p:nvPr>
        </p:nvSpPr>
        <p:spPr>
          <a:xfrm>
            <a:off x="1451579" y="2015732"/>
            <a:ext cx="9603275" cy="3450613"/>
          </a:xfrm>
        </p:spPr>
        <p:txBody>
          <a:bodyPr>
            <a:noAutofit/>
          </a:bodyPr>
          <a:lstStyle/>
          <a:p>
            <a:pPr marL="457200" indent="-457200" algn="just">
              <a:lnSpc>
                <a:spcPct val="100000"/>
              </a:lnSpc>
              <a:spcAft>
                <a:spcPts val="1000"/>
              </a:spcAft>
            </a:pPr>
            <a:r>
              <a:rPr lang="en-GB" sz="1600" dirty="0">
                <a:solidFill>
                  <a:srgbClr val="222222"/>
                </a:solidFill>
                <a:effectLst/>
                <a:latin typeface="Garamond" panose="02020404030301010803" pitchFamily="18" charset="0"/>
                <a:ea typeface="Times New Roman" panose="02020603050405020304" pitchFamily="18" charset="0"/>
              </a:rPr>
              <a:t>Rutter, C., Armstrong, K. and </a:t>
            </a:r>
            <a:r>
              <a:rPr lang="en-GB" sz="1600" dirty="0" err="1">
                <a:solidFill>
                  <a:srgbClr val="222222"/>
                </a:solidFill>
                <a:effectLst/>
                <a:latin typeface="Garamond" panose="02020404030301010803" pitchFamily="18" charset="0"/>
                <a:ea typeface="Times New Roman" panose="02020603050405020304" pitchFamily="18" charset="0"/>
              </a:rPr>
              <a:t>Blazquez</a:t>
            </a:r>
            <a:r>
              <a:rPr lang="en-GB" sz="1600" dirty="0">
                <a:solidFill>
                  <a:srgbClr val="222222"/>
                </a:solidFill>
                <a:effectLst/>
                <a:latin typeface="Garamond" panose="02020404030301010803" pitchFamily="18" charset="0"/>
                <a:ea typeface="Times New Roman" panose="02020603050405020304" pitchFamily="18" charset="0"/>
              </a:rPr>
              <a:t> Cano, M., 2017. The Epiphanic Sustainable Fast Fashion Epoch: A New Fashion Ethical Fashion Mandate. </a:t>
            </a:r>
            <a:r>
              <a:rPr lang="en-GB" sz="1600" i="1" dirty="0">
                <a:solidFill>
                  <a:srgbClr val="222222"/>
                </a:solidFill>
                <a:effectLst/>
                <a:latin typeface="Garamond" panose="02020404030301010803" pitchFamily="18" charset="0"/>
                <a:ea typeface="Times New Roman" panose="02020603050405020304" pitchFamily="18" charset="0"/>
              </a:rPr>
              <a:t>Sustainability in fashion: a cradle to upcycle approach</a:t>
            </a:r>
            <a:r>
              <a:rPr lang="en-GB" sz="1600" dirty="0">
                <a:solidFill>
                  <a:srgbClr val="222222"/>
                </a:solidFill>
                <a:effectLst/>
                <a:latin typeface="Garamond" panose="02020404030301010803" pitchFamily="18" charset="0"/>
                <a:ea typeface="Times New Roman" panose="02020603050405020304" pitchFamily="18" charset="0"/>
              </a:rPr>
              <a:t>, pp.11-30.</a:t>
            </a:r>
            <a:endParaRPr lang="en-US" sz="1600" dirty="0">
              <a:effectLst/>
              <a:latin typeface="Garamond" panose="02020404030301010803" pitchFamily="18" charset="0"/>
              <a:ea typeface="Times New Roman" panose="02020603050405020304" pitchFamily="18" charset="0"/>
            </a:endParaRPr>
          </a:p>
          <a:p>
            <a:pPr marL="457200" indent="-457200" algn="just">
              <a:lnSpc>
                <a:spcPct val="100000"/>
              </a:lnSpc>
              <a:spcAft>
                <a:spcPts val="1000"/>
              </a:spcAft>
            </a:pPr>
            <a:r>
              <a:rPr lang="en-GB" sz="1600" dirty="0">
                <a:solidFill>
                  <a:srgbClr val="222222"/>
                </a:solidFill>
                <a:effectLst/>
                <a:latin typeface="Garamond" panose="02020404030301010803" pitchFamily="18" charset="0"/>
                <a:ea typeface="Times New Roman" panose="02020603050405020304" pitchFamily="18" charset="0"/>
              </a:rPr>
              <a:t>Shen, B., 2014. Sustainable fashion supply chain: Lessons from H&amp;M. </a:t>
            </a:r>
            <a:r>
              <a:rPr lang="en-GB" sz="1600" i="1" dirty="0">
                <a:solidFill>
                  <a:srgbClr val="222222"/>
                </a:solidFill>
                <a:effectLst/>
                <a:latin typeface="Garamond" panose="02020404030301010803" pitchFamily="18" charset="0"/>
                <a:ea typeface="Times New Roman" panose="02020603050405020304" pitchFamily="18" charset="0"/>
              </a:rPr>
              <a:t>Sustainability</a:t>
            </a:r>
            <a:r>
              <a:rPr lang="en-GB" sz="1600" dirty="0">
                <a:solidFill>
                  <a:srgbClr val="222222"/>
                </a:solidFill>
                <a:effectLst/>
                <a:latin typeface="Garamond" panose="02020404030301010803" pitchFamily="18" charset="0"/>
                <a:ea typeface="Times New Roman" panose="02020603050405020304" pitchFamily="18" charset="0"/>
              </a:rPr>
              <a:t>, </a:t>
            </a:r>
            <a:r>
              <a:rPr lang="en-GB" sz="1600" i="1" dirty="0">
                <a:solidFill>
                  <a:srgbClr val="222222"/>
                </a:solidFill>
                <a:effectLst/>
                <a:latin typeface="Garamond" panose="02020404030301010803" pitchFamily="18" charset="0"/>
                <a:ea typeface="Times New Roman" panose="02020603050405020304" pitchFamily="18" charset="0"/>
              </a:rPr>
              <a:t>6</a:t>
            </a:r>
            <a:r>
              <a:rPr lang="en-GB" sz="1600" dirty="0">
                <a:solidFill>
                  <a:srgbClr val="222222"/>
                </a:solidFill>
                <a:effectLst/>
                <a:latin typeface="Garamond" panose="02020404030301010803" pitchFamily="18" charset="0"/>
                <a:ea typeface="Times New Roman" panose="02020603050405020304" pitchFamily="18" charset="0"/>
              </a:rPr>
              <a:t>(9), pp.6236-6249.</a:t>
            </a:r>
            <a:endParaRPr lang="en-US" sz="1600" dirty="0">
              <a:effectLst/>
              <a:latin typeface="Garamond" panose="02020404030301010803" pitchFamily="18" charset="0"/>
              <a:ea typeface="Times New Roman" panose="02020603050405020304" pitchFamily="18" charset="0"/>
            </a:endParaRPr>
          </a:p>
          <a:p>
            <a:pPr marL="457200" indent="-457200" algn="just">
              <a:lnSpc>
                <a:spcPct val="100000"/>
              </a:lnSpc>
              <a:spcAft>
                <a:spcPts val="1000"/>
              </a:spcAft>
            </a:pPr>
            <a:r>
              <a:rPr lang="en-GB" sz="1600" dirty="0">
                <a:solidFill>
                  <a:srgbClr val="222222"/>
                </a:solidFill>
                <a:effectLst/>
                <a:latin typeface="Garamond" panose="02020404030301010803" pitchFamily="18" charset="0"/>
                <a:ea typeface="Times New Roman" panose="02020603050405020304" pitchFamily="18" charset="0"/>
              </a:rPr>
              <a:t>Suherman, H.B., </a:t>
            </a:r>
            <a:r>
              <a:rPr lang="en-GB" sz="1600" dirty="0" err="1">
                <a:solidFill>
                  <a:srgbClr val="222222"/>
                </a:solidFill>
                <a:effectLst/>
                <a:latin typeface="Garamond" panose="02020404030301010803" pitchFamily="18" charset="0"/>
                <a:ea typeface="Times New Roman" panose="02020603050405020304" pitchFamily="18" charset="0"/>
              </a:rPr>
              <a:t>Mawarti</a:t>
            </a:r>
            <a:r>
              <a:rPr lang="en-GB" sz="1600" dirty="0">
                <a:solidFill>
                  <a:srgbClr val="222222"/>
                </a:solidFill>
                <a:effectLst/>
                <a:latin typeface="Garamond" panose="02020404030301010803" pitchFamily="18" charset="0"/>
                <a:ea typeface="Times New Roman" panose="02020603050405020304" pitchFamily="18" charset="0"/>
              </a:rPr>
              <a:t>, J., Iskandar, Y. and </a:t>
            </a:r>
            <a:r>
              <a:rPr lang="en-GB" sz="1600" dirty="0" err="1">
                <a:solidFill>
                  <a:srgbClr val="222222"/>
                </a:solidFill>
                <a:effectLst/>
                <a:latin typeface="Garamond" panose="02020404030301010803" pitchFamily="18" charset="0"/>
                <a:ea typeface="Times New Roman" panose="02020603050405020304" pitchFamily="18" charset="0"/>
              </a:rPr>
              <a:t>Heriyati</a:t>
            </a:r>
            <a:r>
              <a:rPr lang="en-GB" sz="1600" dirty="0">
                <a:solidFill>
                  <a:srgbClr val="222222"/>
                </a:solidFill>
                <a:effectLst/>
                <a:latin typeface="Garamond" panose="02020404030301010803" pitchFamily="18" charset="0"/>
                <a:ea typeface="Times New Roman" panose="02020603050405020304" pitchFamily="18" charset="0"/>
              </a:rPr>
              <a:t>, P., 2017. Impact of E-Service Quality, Brand Awareness, Advertising, and Brand Image for Repurchase Intention on The Specialty Store. </a:t>
            </a:r>
            <a:r>
              <a:rPr lang="en-GB" sz="1600" i="1" dirty="0">
                <a:solidFill>
                  <a:srgbClr val="222222"/>
                </a:solidFill>
                <a:effectLst/>
                <a:latin typeface="Garamond" panose="02020404030301010803" pitchFamily="18" charset="0"/>
                <a:ea typeface="Times New Roman" panose="02020603050405020304" pitchFamily="18" charset="0"/>
              </a:rPr>
              <a:t>Open Access Indonesia Journal of Social Sciences</a:t>
            </a:r>
            <a:r>
              <a:rPr lang="en-GB" sz="1600" dirty="0">
                <a:solidFill>
                  <a:srgbClr val="222222"/>
                </a:solidFill>
                <a:effectLst/>
                <a:latin typeface="Garamond" panose="02020404030301010803" pitchFamily="18" charset="0"/>
                <a:ea typeface="Times New Roman" panose="02020603050405020304" pitchFamily="18" charset="0"/>
              </a:rPr>
              <a:t>, </a:t>
            </a:r>
            <a:r>
              <a:rPr lang="en-GB" sz="1600" i="1" dirty="0">
                <a:solidFill>
                  <a:srgbClr val="222222"/>
                </a:solidFill>
                <a:effectLst/>
                <a:latin typeface="Garamond" panose="02020404030301010803" pitchFamily="18" charset="0"/>
                <a:ea typeface="Times New Roman" panose="02020603050405020304" pitchFamily="18" charset="0"/>
              </a:rPr>
              <a:t>4</a:t>
            </a:r>
            <a:r>
              <a:rPr lang="en-GB" sz="1600" dirty="0">
                <a:solidFill>
                  <a:srgbClr val="222222"/>
                </a:solidFill>
                <a:effectLst/>
                <a:latin typeface="Garamond" panose="02020404030301010803" pitchFamily="18" charset="0"/>
                <a:ea typeface="Times New Roman" panose="02020603050405020304" pitchFamily="18" charset="0"/>
              </a:rPr>
              <a:t>(6), pp.548-560.</a:t>
            </a:r>
            <a:endParaRPr lang="en-US" sz="1600" dirty="0">
              <a:latin typeface="Garamond" panose="02020404030301010803" pitchFamily="18" charset="0"/>
              <a:ea typeface="Times New Roman" panose="02020603050405020304" pitchFamily="18" charset="0"/>
            </a:endParaRPr>
          </a:p>
          <a:p>
            <a:pPr marL="457200" indent="-457200" algn="just">
              <a:lnSpc>
                <a:spcPct val="100000"/>
              </a:lnSpc>
              <a:spcAft>
                <a:spcPts val="1000"/>
              </a:spcAft>
            </a:pPr>
            <a:r>
              <a:rPr lang="en-GB" sz="1600" dirty="0">
                <a:solidFill>
                  <a:srgbClr val="222222"/>
                </a:solidFill>
                <a:effectLst/>
                <a:latin typeface="Garamond" panose="02020404030301010803" pitchFamily="18" charset="0"/>
                <a:ea typeface="Times New Roman" panose="02020603050405020304" pitchFamily="18" charset="0"/>
              </a:rPr>
              <a:t>Xu, Q., Jiao, R.J., Yang, X., </a:t>
            </a:r>
            <a:r>
              <a:rPr lang="en-GB" sz="1600" dirty="0" err="1">
                <a:solidFill>
                  <a:srgbClr val="222222"/>
                </a:solidFill>
                <a:effectLst/>
                <a:latin typeface="Garamond" panose="02020404030301010803" pitchFamily="18" charset="0"/>
                <a:ea typeface="Times New Roman" panose="02020603050405020304" pitchFamily="18" charset="0"/>
              </a:rPr>
              <a:t>Helander</a:t>
            </a:r>
            <a:r>
              <a:rPr lang="en-GB" sz="1600" dirty="0">
                <a:solidFill>
                  <a:srgbClr val="222222"/>
                </a:solidFill>
                <a:effectLst/>
                <a:latin typeface="Garamond" panose="02020404030301010803" pitchFamily="18" charset="0"/>
                <a:ea typeface="Times New Roman" panose="02020603050405020304" pitchFamily="18" charset="0"/>
              </a:rPr>
              <a:t>, M., Khalid, H.M. and </a:t>
            </a:r>
            <a:r>
              <a:rPr lang="en-GB" sz="1600" dirty="0" err="1">
                <a:solidFill>
                  <a:srgbClr val="222222"/>
                </a:solidFill>
                <a:effectLst/>
                <a:latin typeface="Garamond" panose="02020404030301010803" pitchFamily="18" charset="0"/>
                <a:ea typeface="Times New Roman" panose="02020603050405020304" pitchFamily="18" charset="0"/>
              </a:rPr>
              <a:t>Opperud</a:t>
            </a:r>
            <a:r>
              <a:rPr lang="en-GB" sz="1600" dirty="0">
                <a:solidFill>
                  <a:srgbClr val="222222"/>
                </a:solidFill>
                <a:effectLst/>
                <a:latin typeface="Garamond" panose="02020404030301010803" pitchFamily="18" charset="0"/>
                <a:ea typeface="Times New Roman" panose="02020603050405020304" pitchFamily="18" charset="0"/>
              </a:rPr>
              <a:t>, A., 2009. An analytical Kano model for customer need analysis. </a:t>
            </a:r>
            <a:r>
              <a:rPr lang="en-GB" sz="1600" i="1" dirty="0">
                <a:solidFill>
                  <a:srgbClr val="222222"/>
                </a:solidFill>
                <a:effectLst/>
                <a:latin typeface="Garamond" panose="02020404030301010803" pitchFamily="18" charset="0"/>
                <a:ea typeface="Times New Roman" panose="02020603050405020304" pitchFamily="18" charset="0"/>
              </a:rPr>
              <a:t>Design studies</a:t>
            </a:r>
            <a:r>
              <a:rPr lang="en-GB" sz="1600" dirty="0">
                <a:solidFill>
                  <a:srgbClr val="222222"/>
                </a:solidFill>
                <a:effectLst/>
                <a:latin typeface="Garamond" panose="02020404030301010803" pitchFamily="18" charset="0"/>
                <a:ea typeface="Times New Roman" panose="02020603050405020304" pitchFamily="18" charset="0"/>
              </a:rPr>
              <a:t>, </a:t>
            </a:r>
            <a:r>
              <a:rPr lang="en-GB" sz="1600" i="1" dirty="0">
                <a:solidFill>
                  <a:srgbClr val="222222"/>
                </a:solidFill>
                <a:effectLst/>
                <a:latin typeface="Garamond" panose="02020404030301010803" pitchFamily="18" charset="0"/>
                <a:ea typeface="Times New Roman" panose="02020603050405020304" pitchFamily="18" charset="0"/>
              </a:rPr>
              <a:t>30</a:t>
            </a:r>
            <a:r>
              <a:rPr lang="en-GB" sz="1600" dirty="0">
                <a:solidFill>
                  <a:srgbClr val="222222"/>
                </a:solidFill>
                <a:effectLst/>
                <a:latin typeface="Garamond" panose="02020404030301010803" pitchFamily="18" charset="0"/>
                <a:ea typeface="Times New Roman" panose="02020603050405020304" pitchFamily="18" charset="0"/>
              </a:rPr>
              <a:t>(1), pp.87-110.</a:t>
            </a:r>
            <a:endParaRPr lang="en-US" sz="1600" dirty="0">
              <a:effectLst/>
              <a:latin typeface="Garamond" panose="02020404030301010803" pitchFamily="18" charset="0"/>
              <a:ea typeface="Times New Roman" panose="02020603050405020304" pitchFamily="18" charset="0"/>
            </a:endParaRPr>
          </a:p>
          <a:p>
            <a:pPr algn="just"/>
            <a:endParaRPr lang="en-US" sz="1600" dirty="0">
              <a:latin typeface="Garamond" panose="02020404030301010803" pitchFamily="18" charset="0"/>
            </a:endParaRPr>
          </a:p>
          <a:p>
            <a:pPr algn="just"/>
            <a:endParaRPr lang="en-US" sz="1600" dirty="0">
              <a:latin typeface="Garamond" panose="02020404030301010803" pitchFamily="18" charset="0"/>
            </a:endParaRPr>
          </a:p>
        </p:txBody>
      </p:sp>
    </p:spTree>
    <p:extLst>
      <p:ext uri="{BB962C8B-B14F-4D97-AF65-F5344CB8AC3E}">
        <p14:creationId xmlns:p14="http://schemas.microsoft.com/office/powerpoint/2010/main" val="235843256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1155</Words>
  <Application>Microsoft Office PowerPoint</Application>
  <PresentationFormat>Ecran lat</PresentationFormat>
  <Paragraphs>59</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Gallery</vt:lpstr>
      <vt:lpstr>BMSW5103 Understanding and Engaging in the Customer Experience</vt:lpstr>
      <vt:lpstr>Table of Contents</vt:lpstr>
      <vt:lpstr>Introduction</vt:lpstr>
      <vt:lpstr>Ethical Practices of Emirates</vt:lpstr>
      <vt:lpstr>Sustainability Practices in Emirates</vt:lpstr>
      <vt:lpstr>Total Quality Management (TQM)</vt:lpstr>
      <vt:lpstr>Six Sigma Model</vt:lpstr>
      <vt:lpstr>Customer Experience Management (CEM)</vt:lpstr>
      <vt:lpstr>Recommendations</vt:lpstr>
      <vt:lpstr>Conclusion</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BMSW5103 Understanding and Engaging in the Customer Experience</dc:title>
  <dc:creator/>
  <cp:lastModifiedBy>Iulia Dunareanu</cp:lastModifiedBy>
  <cp:revision>3</cp:revision>
  <dcterms:created xsi:type="dcterms:W3CDTF">2023-07-18T04:46:29Z</dcterms:created>
  <dcterms:modified xsi:type="dcterms:W3CDTF">2023-07-18T11:48:59Z</dcterms:modified>
</cp:coreProperties>
</file>