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7" r:id="rId2"/>
    <p:sldId id="258" r:id="rId3"/>
    <p:sldId id="259" r:id="rId4"/>
    <p:sldId id="260" r:id="rId5"/>
    <p:sldId id="327" r:id="rId6"/>
    <p:sldId id="328" r:id="rId7"/>
    <p:sldId id="335" r:id="rId8"/>
    <p:sldId id="364" r:id="rId9"/>
    <p:sldId id="336" r:id="rId10"/>
    <p:sldId id="338" r:id="rId11"/>
    <p:sldId id="300" r:id="rId12"/>
    <p:sldId id="343" r:id="rId13"/>
    <p:sldId id="365" r:id="rId14"/>
    <p:sldId id="305" r:id="rId15"/>
    <p:sldId id="353" r:id="rId16"/>
    <p:sldId id="354" r:id="rId17"/>
    <p:sldId id="304" r:id="rId18"/>
    <p:sldId id="283" r:id="rId19"/>
    <p:sldId id="295" r:id="rId20"/>
    <p:sldId id="296" r:id="rId21"/>
    <p:sldId id="286" r:id="rId22"/>
    <p:sldId id="319" r:id="rId23"/>
    <p:sldId id="356" r:id="rId24"/>
    <p:sldId id="349" r:id="rId25"/>
    <p:sldId id="352" r:id="rId26"/>
    <p:sldId id="361" r:id="rId27"/>
    <p:sldId id="324" r:id="rId28"/>
    <p:sldId id="321" r:id="rId29"/>
    <p:sldId id="362" r:id="rId30"/>
    <p:sldId id="322" r:id="rId31"/>
    <p:sldId id="330" r:id="rId32"/>
    <p:sldId id="331" r:id="rId33"/>
    <p:sldId id="363" r:id="rId34"/>
    <p:sldId id="332" r:id="rId35"/>
    <p:sldId id="359" r:id="rId36"/>
    <p:sldId id="340" r:id="rId37"/>
    <p:sldId id="341" r:id="rId38"/>
    <p:sldId id="34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216" autoAdjust="0"/>
  </p:normalViewPr>
  <p:slideViewPr>
    <p:cSldViewPr snapToGrid="0">
      <p:cViewPr varScale="1">
        <p:scale>
          <a:sx n="53" d="100"/>
          <a:sy n="53" d="100"/>
        </p:scale>
        <p:origin x="11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9921F-7EBF-4723-87BF-4B7FCC8337E4}" type="datetimeFigureOut">
              <a:rPr lang="en-GB" smtClean="0"/>
              <a:t>06/03/2023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8C918A-9A95-428B-AB97-495CAD9F4615}" type="slidenum">
              <a:rPr lang="en-GB" smtClean="0"/>
              <a:t>‹#›</a:t>
            </a:fld>
            <a:endParaRPr lang="en-GB"/>
          </a:p>
        </p:txBody>
      </p:sp>
    </p:spTree>
    <p:extLst>
      <p:ext uri="{BB962C8B-B14F-4D97-AF65-F5344CB8AC3E}">
        <p14:creationId xmlns:p14="http://schemas.microsoft.com/office/powerpoint/2010/main" val="1621713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05CF0F34-4738-7377-DF67-5AB0A32EEA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208D828E-9CC6-50D7-C047-E35DB129D3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IoTUK was a national programme designed to accelerate the UK’s Internet of Things (IoT) capability, launched as part of the Government’s £32m investment in It.  collaborating with organisations in a wide range of fields including cities, health and industrial applications involved with-The Department for Culture, Media &amp; Sport (DCMS); The Department of Health. NHS and the Alzheimers Society working on research into how new and developing technology can be used.</a:t>
            </a:r>
          </a:p>
        </p:txBody>
      </p:sp>
      <p:sp>
        <p:nvSpPr>
          <p:cNvPr id="63492" name="Slide Number Placeholder 3">
            <a:extLst>
              <a:ext uri="{FF2B5EF4-FFF2-40B4-BE49-F238E27FC236}">
                <a16:creationId xmlns:a16="http://schemas.microsoft.com/office/drawing/2014/main" id="{D6A741D5-B405-4FE7-B93B-120CB1FBC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6A999-4CFD-4CF5-9738-0E31EF6A89B1}" type="slidenum">
              <a:rPr lang="en-GB" altLang="en-US">
                <a:latin typeface="Calibri" panose="020F0502020204030204" pitchFamily="34" charset="0"/>
              </a:rPr>
              <a:pPr/>
              <a:t>30</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1AE60188-CB86-2A56-3D58-B898E38C54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2689C500-EF54-4E93-0AA6-A917247807B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Campaign to End Loneliness and Age UK have developed a framework to tackle loneliness. The framework features four distinct categories of intervention that could be put in place to provide a comprehensive local system of services to prevent and alleviate loneliness:</a:t>
            </a:r>
          </a:p>
        </p:txBody>
      </p:sp>
      <p:sp>
        <p:nvSpPr>
          <p:cNvPr id="70660" name="Slide Number Placeholder 3">
            <a:extLst>
              <a:ext uri="{FF2B5EF4-FFF2-40B4-BE49-F238E27FC236}">
                <a16:creationId xmlns:a16="http://schemas.microsoft.com/office/drawing/2014/main" id="{6D0E3DFD-C7D3-0BFE-98C5-CDB3663F1A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76A998-417B-418B-8814-C4CF6BDEF794}" type="slidenum">
              <a:rPr lang="en-GB" altLang="en-US">
                <a:latin typeface="Calibri" panose="020F0502020204030204" pitchFamily="34" charset="0"/>
              </a:rPr>
              <a:pPr/>
              <a:t>34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4bCw97pT4B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h-tbGD0UJc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jcmph.com/index.php/ijcmph/article/view/2183" TargetMode="External"/><Relationship Id="rId2" Type="http://schemas.openxmlformats.org/officeDocument/2006/relationships/hyperlink" Target="https://doi.org/10.18203/2394-6040.ijcmph20175306"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local.gov.uk/sites/default/files/documents/combating-loneliness-guid-24e_march_2018.pdf" TargetMode="Externa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sXUCREpscrA"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dx.doi.org/10.1136%2Fbmj.331.7531.1548" TargetMode="External"/><Relationship Id="rId2" Type="http://schemas.openxmlformats.org/officeDocument/2006/relationships/hyperlink" Target="https://www.ageuk.org.uk/globalassets/age-uk/documents/reports-and-publications/reports-and-briefings/health--wellbeing/rb_june15_lonelines_in_later_life_evidence_review.pdf" TargetMode="External"/><Relationship Id="rId1" Type="http://schemas.openxmlformats.org/officeDocument/2006/relationships/slideLayout" Target="../slideLayouts/slideLayout7.xml"/><Relationship Id="rId4" Type="http://schemas.openxmlformats.org/officeDocument/2006/relationships/hyperlink" Target="https://www.ageing-better.org.uk/about-us/our-vision-mission"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nytimes.com/2009/04/21/health/21well.html" TargetMode="External"/><Relationship Id="rId2" Type="http://schemas.openxmlformats.org/officeDocument/2006/relationships/hyperlink" Target="http://www.cpa.org.uk/cpa-lga-evidence/Joseph_Rowntree_Foundation/Blood(2013)-JRF_A_Better_Life-full_report.pdf"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Community Care and Development</a:t>
            </a:r>
            <a:br>
              <a:rPr lang="en-GB" altLang="en-US" sz="5400" b="1" dirty="0">
                <a:solidFill>
                  <a:schemeClr val="bg1"/>
                </a:solidFill>
              </a:rPr>
            </a:br>
            <a:r>
              <a:rPr lang="en-GB" altLang="en-US" sz="5400" b="1" dirty="0">
                <a:solidFill>
                  <a:schemeClr val="bg1"/>
                </a:solidFill>
              </a:rPr>
              <a:t>(BMHP6022_LON)</a:t>
            </a: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003259"/>
            <a:ext cx="8439745" cy="1200329"/>
          </a:xfrm>
          <a:prstGeom prst="rect">
            <a:avLst/>
          </a:prstGeom>
          <a:noFill/>
        </p:spPr>
        <p:txBody>
          <a:bodyPr wrap="square" rtlCol="0">
            <a:spAutoFit/>
          </a:bodyPr>
          <a:lstStyle/>
          <a:p>
            <a:pPr algn="ctr"/>
            <a:endParaRPr lang="en-GB" sz="3600" b="1" dirty="0">
              <a:solidFill>
                <a:prstClr val="white"/>
              </a:solidFill>
              <a:latin typeface="Myriad Pro"/>
            </a:endParaRPr>
          </a:p>
          <a:p>
            <a:pPr algn="ctr"/>
            <a:r>
              <a:rPr lang="en-GB" sz="3600" b="1" dirty="0">
                <a:solidFill>
                  <a:prstClr val="white"/>
                </a:solidFill>
                <a:latin typeface="Myriad Pro"/>
              </a:rPr>
              <a:t>WEEK 4 </a:t>
            </a:r>
          </a:p>
        </p:txBody>
      </p:sp>
      <p:sp>
        <p:nvSpPr>
          <p:cNvPr id="9" name="TextBox 8">
            <a:extLst>
              <a:ext uri="{FF2B5EF4-FFF2-40B4-BE49-F238E27FC236}">
                <a16:creationId xmlns:a16="http://schemas.microsoft.com/office/drawing/2014/main" id="{86E67410-4FFD-4B3F-B527-8E95BBF84235}"/>
              </a:ext>
            </a:extLst>
          </p:cNvPr>
          <p:cNvSpPr txBox="1"/>
          <p:nvPr/>
        </p:nvSpPr>
        <p:spPr>
          <a:xfrm>
            <a:off x="2701255" y="4387442"/>
            <a:ext cx="6971251" cy="1077218"/>
          </a:xfrm>
          <a:prstGeom prst="rect">
            <a:avLst/>
          </a:prstGeom>
          <a:noFill/>
        </p:spPr>
        <p:txBody>
          <a:bodyPr wrap="square">
            <a:spAutoFit/>
          </a:bodyPr>
          <a:lstStyle/>
          <a:p>
            <a:pPr algn="ctr"/>
            <a:r>
              <a:rPr lang="en-GB" sz="3200" b="1" dirty="0">
                <a:solidFill>
                  <a:prstClr val="white"/>
                </a:solidFill>
                <a:latin typeface="Myriad Pro"/>
              </a:rPr>
              <a:t>Theories and  Interventions for Older People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55797-FFFD-2E29-C60C-2DFB4B1FD961}"/>
              </a:ext>
            </a:extLst>
          </p:cNvPr>
          <p:cNvSpPr>
            <a:spLocks noGrp="1"/>
          </p:cNvSpPr>
          <p:nvPr>
            <p:ph type="title"/>
          </p:nvPr>
        </p:nvSpPr>
        <p:spPr>
          <a:xfrm>
            <a:off x="609600" y="274638"/>
            <a:ext cx="10972800" cy="299793"/>
          </a:xfrm>
        </p:spPr>
        <p:txBody>
          <a:bodyPr>
            <a:normAutofit fontScale="90000"/>
          </a:bodyPr>
          <a:lstStyle/>
          <a:p>
            <a:r>
              <a:rPr lang="en-GB" b="1" dirty="0"/>
              <a:t>Objective</a:t>
            </a:r>
          </a:p>
        </p:txBody>
      </p:sp>
      <p:sp>
        <p:nvSpPr>
          <p:cNvPr id="3" name="Content Placeholder 2">
            <a:extLst>
              <a:ext uri="{FF2B5EF4-FFF2-40B4-BE49-F238E27FC236}">
                <a16:creationId xmlns:a16="http://schemas.microsoft.com/office/drawing/2014/main" id="{5CEA795F-7A62-2FF1-1137-B37611ECB7DA}"/>
              </a:ext>
            </a:extLst>
          </p:cNvPr>
          <p:cNvSpPr>
            <a:spLocks noGrp="1"/>
          </p:cNvSpPr>
          <p:nvPr>
            <p:ph idx="1"/>
          </p:nvPr>
        </p:nvSpPr>
        <p:spPr>
          <a:xfrm>
            <a:off x="902677" y="779585"/>
            <a:ext cx="10972800" cy="4863225"/>
          </a:xfrm>
        </p:spPr>
        <p:txBody>
          <a:bodyPr>
            <a:noAutofit/>
          </a:bodyPr>
          <a:lstStyle/>
          <a:p>
            <a:pPr marL="0" indent="0">
              <a:buNone/>
            </a:pPr>
            <a:r>
              <a:rPr lang="en-GB" sz="2400" dirty="0"/>
              <a:t>By end of this session students will be able to learn:</a:t>
            </a:r>
          </a:p>
          <a:p>
            <a:pPr marL="0" indent="0">
              <a:buNone/>
            </a:pPr>
            <a:r>
              <a:rPr lang="en-GB" sz="2400" dirty="0"/>
              <a:t>- Ageing theories:</a:t>
            </a:r>
          </a:p>
          <a:p>
            <a:r>
              <a:rPr lang="en-GB" sz="2400" dirty="0">
                <a:solidFill>
                  <a:schemeClr val="accent1">
                    <a:lumMod val="50000"/>
                  </a:schemeClr>
                </a:solidFill>
              </a:rPr>
              <a:t>Disengagement Theory</a:t>
            </a:r>
          </a:p>
          <a:p>
            <a:r>
              <a:rPr lang="en-GB" sz="2400" dirty="0">
                <a:solidFill>
                  <a:schemeClr val="accent1">
                    <a:lumMod val="50000"/>
                  </a:schemeClr>
                </a:solidFill>
              </a:rPr>
              <a:t>Activity Theory</a:t>
            </a:r>
          </a:p>
          <a:p>
            <a:r>
              <a:rPr lang="en-GB" sz="2400" dirty="0">
                <a:solidFill>
                  <a:schemeClr val="accent1">
                    <a:lumMod val="50000"/>
                  </a:schemeClr>
                </a:solidFill>
              </a:rPr>
              <a:t>Continuity Theory </a:t>
            </a:r>
          </a:p>
          <a:p>
            <a:r>
              <a:rPr lang="en-GB" sz="2400" dirty="0">
                <a:solidFill>
                  <a:schemeClr val="accent1">
                    <a:lumMod val="50000"/>
                  </a:schemeClr>
                </a:solidFill>
              </a:rPr>
              <a:t>Social Breakdown Reconstruction Theory</a:t>
            </a:r>
          </a:p>
          <a:p>
            <a:r>
              <a:rPr lang="en-GB" sz="2400" dirty="0">
                <a:solidFill>
                  <a:schemeClr val="accent1">
                    <a:lumMod val="50000"/>
                  </a:schemeClr>
                </a:solidFill>
              </a:rPr>
              <a:t>Modernization Theory</a:t>
            </a:r>
          </a:p>
          <a:p>
            <a:r>
              <a:rPr lang="en-GB" sz="2400" dirty="0" err="1">
                <a:solidFill>
                  <a:schemeClr val="accent1">
                    <a:lumMod val="50000"/>
                  </a:schemeClr>
                </a:solidFill>
              </a:rPr>
              <a:t>Gerotranscendence</a:t>
            </a:r>
            <a:endParaRPr lang="en-GB" sz="2400" dirty="0"/>
          </a:p>
          <a:p>
            <a:pPr marL="0" indent="0">
              <a:buNone/>
              <a:defRPr/>
            </a:pPr>
            <a:r>
              <a:rPr lang="en-GB" sz="2400" dirty="0"/>
              <a:t>- Ageing world of 21</a:t>
            </a:r>
            <a:r>
              <a:rPr lang="en-GB" sz="2400" baseline="30000" dirty="0"/>
              <a:t>st</a:t>
            </a:r>
            <a:r>
              <a:rPr lang="en-GB" sz="2400" dirty="0"/>
              <a:t> century</a:t>
            </a:r>
          </a:p>
          <a:p>
            <a:pPr marL="0" indent="0">
              <a:buNone/>
              <a:defRPr/>
            </a:pPr>
            <a:r>
              <a:rPr lang="en-GB" sz="2400" dirty="0"/>
              <a:t>- Negative and positive outlook of ageing</a:t>
            </a:r>
          </a:p>
          <a:p>
            <a:pPr marL="0" indent="0">
              <a:buNone/>
              <a:defRPr/>
            </a:pPr>
            <a:r>
              <a:rPr lang="en-GB" sz="2400" dirty="0"/>
              <a:t>- Isolation and loneliness in older adults</a:t>
            </a:r>
          </a:p>
          <a:p>
            <a:pPr marL="0" indent="0">
              <a:buNone/>
              <a:defRPr/>
            </a:pPr>
            <a:endParaRPr lang="en-GB" sz="2400" dirty="0">
              <a:solidFill>
                <a:schemeClr val="tx1">
                  <a:lumMod val="85000"/>
                  <a:lumOff val="15000"/>
                </a:schemeClr>
              </a:solidFill>
            </a:endParaRPr>
          </a:p>
          <a:p>
            <a:pPr eaLnBrk="1" fontAlgn="auto" hangingPunct="1">
              <a:buFont typeface="Arial"/>
              <a:buChar char="•"/>
              <a:defRPr/>
            </a:pPr>
            <a:endParaRPr lang="en-GB" sz="2400" dirty="0">
              <a:solidFill>
                <a:schemeClr val="tx1">
                  <a:lumMod val="85000"/>
                  <a:lumOff val="15000"/>
                </a:schemeClr>
              </a:solidFill>
            </a:endParaRPr>
          </a:p>
          <a:p>
            <a:pPr eaLnBrk="1" fontAlgn="auto" hangingPunct="1">
              <a:buFont typeface="Arial"/>
              <a:buChar char="•"/>
              <a:defRPr/>
            </a:pPr>
            <a:endParaRPr lang="en-GB" sz="2400" dirty="0">
              <a:solidFill>
                <a:schemeClr val="tx1">
                  <a:lumMod val="85000"/>
                  <a:lumOff val="15000"/>
                </a:schemeClr>
              </a:solidFill>
            </a:endParaRPr>
          </a:p>
          <a:p>
            <a:pPr eaLnBrk="1" fontAlgn="auto" hangingPunct="1">
              <a:buFont typeface="Arial"/>
              <a:buChar char="•"/>
              <a:defRPr/>
            </a:pPr>
            <a:endParaRPr lang="en-GB" sz="2400" dirty="0">
              <a:solidFill>
                <a:schemeClr val="tx1">
                  <a:lumMod val="85000"/>
                  <a:lumOff val="15000"/>
                </a:schemeClr>
              </a:solidFill>
            </a:endParaRPr>
          </a:p>
          <a:p>
            <a:pPr eaLnBrk="1" fontAlgn="auto" hangingPunct="1">
              <a:buFont typeface="Arial"/>
              <a:buChar char="•"/>
              <a:defRPr/>
            </a:pPr>
            <a:endParaRPr lang="en-GB" sz="2400" dirty="0">
              <a:solidFill>
                <a:schemeClr val="tx1">
                  <a:lumMod val="85000"/>
                  <a:lumOff val="15000"/>
                </a:schemeClr>
              </a:solidFill>
            </a:endParaRP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91140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7141-FDE2-D5F5-EBD7-57BDC8589C4E}"/>
              </a:ext>
            </a:extLst>
          </p:cNvPr>
          <p:cNvSpPr>
            <a:spLocks noGrp="1"/>
          </p:cNvSpPr>
          <p:nvPr>
            <p:ph type="title"/>
          </p:nvPr>
        </p:nvSpPr>
        <p:spPr>
          <a:xfrm>
            <a:off x="609600" y="274638"/>
            <a:ext cx="10972800" cy="1143000"/>
          </a:xfrm>
        </p:spPr>
        <p:txBody>
          <a:bodyPr anchor="ctr">
            <a:normAutofit fontScale="90000"/>
          </a:bodyPr>
          <a:lstStyle/>
          <a:p>
            <a:r>
              <a:rPr lang="en-GB" sz="4100" b="1" dirty="0"/>
              <a:t>In your pairs find the meaning of the followings;  </a:t>
            </a:r>
          </a:p>
        </p:txBody>
      </p:sp>
      <p:sp>
        <p:nvSpPr>
          <p:cNvPr id="3" name="Content Placeholder 2">
            <a:extLst>
              <a:ext uri="{FF2B5EF4-FFF2-40B4-BE49-F238E27FC236}">
                <a16:creationId xmlns:a16="http://schemas.microsoft.com/office/drawing/2014/main" id="{12EFC378-620E-557C-1670-1F801D43F449}"/>
              </a:ext>
            </a:extLst>
          </p:cNvPr>
          <p:cNvSpPr>
            <a:spLocks noGrp="1"/>
          </p:cNvSpPr>
          <p:nvPr>
            <p:ph sz="half" idx="1"/>
          </p:nvPr>
        </p:nvSpPr>
        <p:spPr>
          <a:xfrm>
            <a:off x="609600" y="1600201"/>
            <a:ext cx="5384800" cy="3989040"/>
          </a:xfrm>
        </p:spPr>
        <p:txBody>
          <a:bodyPr>
            <a:normAutofit/>
          </a:bodyPr>
          <a:lstStyle/>
          <a:p>
            <a:r>
              <a:rPr lang="en-GB" dirty="0"/>
              <a:t>Life course</a:t>
            </a:r>
          </a:p>
          <a:p>
            <a:r>
              <a:rPr lang="en-GB" dirty="0"/>
              <a:t>Ageing </a:t>
            </a:r>
          </a:p>
          <a:p>
            <a:r>
              <a:rPr lang="en-GB" dirty="0"/>
              <a:t>Life span</a:t>
            </a:r>
          </a:p>
          <a:p>
            <a:r>
              <a:rPr lang="en-GB" dirty="0"/>
              <a:t>Ageism</a:t>
            </a:r>
          </a:p>
          <a:p>
            <a:endParaRPr lang="en-GB" dirty="0"/>
          </a:p>
        </p:txBody>
      </p:sp>
      <p:pic>
        <p:nvPicPr>
          <p:cNvPr id="4" name="Picture 3">
            <a:extLst>
              <a:ext uri="{FF2B5EF4-FFF2-40B4-BE49-F238E27FC236}">
                <a16:creationId xmlns:a16="http://schemas.microsoft.com/office/drawing/2014/main" id="{FD321FD9-9C2A-F16A-3EBB-631E73E9010D}"/>
              </a:ext>
            </a:extLst>
          </p:cNvPr>
          <p:cNvPicPr>
            <a:picLocks noChangeAspect="1"/>
          </p:cNvPicPr>
          <p:nvPr/>
        </p:nvPicPr>
        <p:blipFill>
          <a:blip r:embed="rId2"/>
          <a:stretch>
            <a:fillRect/>
          </a:stretch>
        </p:blipFill>
        <p:spPr>
          <a:xfrm>
            <a:off x="6197600" y="1803051"/>
            <a:ext cx="5384800" cy="3583339"/>
          </a:xfrm>
          <a:prstGeom prst="rect">
            <a:avLst/>
          </a:prstGeom>
          <a:noFill/>
        </p:spPr>
      </p:pic>
    </p:spTree>
    <p:extLst>
      <p:ext uri="{BB962C8B-B14F-4D97-AF65-F5344CB8AC3E}">
        <p14:creationId xmlns:p14="http://schemas.microsoft.com/office/powerpoint/2010/main" val="3724245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FE59B-5291-687A-7B62-857A608A9DFC}"/>
              </a:ext>
            </a:extLst>
          </p:cNvPr>
          <p:cNvSpPr>
            <a:spLocks noGrp="1"/>
          </p:cNvSpPr>
          <p:nvPr>
            <p:ph type="title"/>
          </p:nvPr>
        </p:nvSpPr>
        <p:spPr>
          <a:xfrm>
            <a:off x="609600" y="274638"/>
            <a:ext cx="10972800" cy="463916"/>
          </a:xfrm>
        </p:spPr>
        <p:txBody>
          <a:bodyPr>
            <a:normAutofit fontScale="90000"/>
          </a:bodyPr>
          <a:lstStyle/>
          <a:p>
            <a:r>
              <a:rPr lang="en-GB" b="1" dirty="0"/>
              <a:t>Meaning of the terminologies</a:t>
            </a:r>
          </a:p>
        </p:txBody>
      </p:sp>
      <p:sp>
        <p:nvSpPr>
          <p:cNvPr id="3" name="Content Placeholder 2">
            <a:extLst>
              <a:ext uri="{FF2B5EF4-FFF2-40B4-BE49-F238E27FC236}">
                <a16:creationId xmlns:a16="http://schemas.microsoft.com/office/drawing/2014/main" id="{507F7F2D-E5B6-80B9-042C-CF9108A56D9B}"/>
              </a:ext>
            </a:extLst>
          </p:cNvPr>
          <p:cNvSpPr>
            <a:spLocks noGrp="1"/>
          </p:cNvSpPr>
          <p:nvPr>
            <p:ph idx="1"/>
          </p:nvPr>
        </p:nvSpPr>
        <p:spPr>
          <a:xfrm>
            <a:off x="386861" y="873370"/>
            <a:ext cx="10468708" cy="3917032"/>
          </a:xfrm>
        </p:spPr>
        <p:txBody>
          <a:bodyPr>
            <a:noAutofit/>
          </a:bodyPr>
          <a:lstStyle/>
          <a:p>
            <a:pPr marL="0" indent="0">
              <a:buNone/>
            </a:pPr>
            <a:r>
              <a:rPr lang="en-GB" sz="2000" dirty="0">
                <a:latin typeface="Arial" panose="020B0604020202020204" pitchFamily="34" charset="0"/>
                <a:cs typeface="Arial" panose="020B0604020202020204" pitchFamily="34" charset="0"/>
              </a:rPr>
              <a:t>Ageing: </a:t>
            </a:r>
            <a:r>
              <a:rPr lang="en-GB" sz="2000" i="0" dirty="0">
                <a:solidFill>
                  <a:srgbClr val="4D5156"/>
                </a:solidFill>
                <a:effectLst/>
                <a:latin typeface="Arial" panose="020B0604020202020204" pitchFamily="34" charset="0"/>
                <a:cs typeface="Arial" panose="020B0604020202020204" pitchFamily="34" charset="0"/>
              </a:rPr>
              <a:t>Ageing or aging is the process of becoming older.</a:t>
            </a:r>
            <a:r>
              <a:rPr lang="en-GB" sz="2000" i="0" dirty="0">
                <a:solidFill>
                  <a:srgbClr val="202122"/>
                </a:solidFill>
                <a:effectLst/>
                <a:latin typeface="Arial" panose="020B0604020202020204" pitchFamily="34" charset="0"/>
                <a:cs typeface="Arial" panose="020B0604020202020204" pitchFamily="34" charset="0"/>
              </a:rPr>
              <a:t> ageing represents the accumulation of changes in a human being over time and can encompass physical, psychological, and social changes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Life course:</a:t>
            </a:r>
            <a:r>
              <a:rPr lang="en-GB" sz="2000" dirty="0">
                <a:effectLst/>
                <a:latin typeface="Arial" panose="020B0604020202020204" pitchFamily="34" charset="0"/>
                <a:ea typeface="Times New Roman" panose="02020603050405020304" pitchFamily="18" charset="0"/>
                <a:cs typeface="Arial" panose="020B0604020202020204" pitchFamily="34" charset="0"/>
              </a:rPr>
              <a:t> refers to "a sequence of socially defined events and roles that the individual enacts over time" (</a:t>
            </a:r>
            <a:r>
              <a:rPr lang="en-GB" sz="2000" dirty="0" err="1">
                <a:effectLst/>
                <a:latin typeface="Arial" panose="020B0604020202020204" pitchFamily="34" charset="0"/>
                <a:ea typeface="Times New Roman" panose="02020603050405020304" pitchFamily="18" charset="0"/>
                <a:cs typeface="Arial" panose="020B0604020202020204" pitchFamily="34" charset="0"/>
              </a:rPr>
              <a:t>Giele</a:t>
            </a:r>
            <a:r>
              <a:rPr lang="en-GB" sz="2000" dirty="0">
                <a:effectLst/>
                <a:latin typeface="Arial" panose="020B0604020202020204" pitchFamily="34" charset="0"/>
                <a:ea typeface="Times New Roman" panose="02020603050405020304" pitchFamily="18" charset="0"/>
                <a:cs typeface="Arial" panose="020B0604020202020204" pitchFamily="34" charset="0"/>
              </a:rPr>
              <a:t> and Elder 1998, p. 22). The life course perspective has been used to understand the behavioural and social indicators separately in aging (Elder 1994).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Life Transition:</a:t>
            </a:r>
            <a:r>
              <a:rPr lang="en-GB" sz="2000" i="0" dirty="0">
                <a:solidFill>
                  <a:srgbClr val="202124"/>
                </a:solidFill>
                <a:effectLst/>
                <a:latin typeface="arial" panose="020B0604020202020204" pitchFamily="34" charset="0"/>
              </a:rPr>
              <a:t> A life transition is any change or adjustment that impacts your life in a significant way. </a:t>
            </a:r>
          </a:p>
          <a:p>
            <a:pPr marL="0" indent="0">
              <a:buNone/>
            </a:pPr>
            <a:endParaRPr lang="en-GB" sz="2000" dirty="0">
              <a:solidFill>
                <a:srgbClr val="202124"/>
              </a:solidFill>
              <a:latin typeface="arial" panose="020B0604020202020204" pitchFamily="34" charset="0"/>
              <a:cs typeface="Arial" panose="020B0604020202020204" pitchFamily="34" charset="0"/>
            </a:endParaRPr>
          </a:p>
          <a:p>
            <a:pPr marL="0" indent="0">
              <a:buNone/>
            </a:pPr>
            <a:r>
              <a:rPr lang="en-GB" sz="2000" b="0" i="0" dirty="0">
                <a:solidFill>
                  <a:srgbClr val="202124"/>
                </a:solidFill>
                <a:effectLst/>
                <a:latin typeface="arial" panose="020B0604020202020204" pitchFamily="34" charset="0"/>
              </a:rPr>
              <a:t>Ageism involves </a:t>
            </a:r>
            <a:r>
              <a:rPr lang="en-GB" sz="2000" b="1" i="0" dirty="0">
                <a:solidFill>
                  <a:srgbClr val="202124"/>
                </a:solidFill>
                <a:effectLst/>
                <a:latin typeface="arial" panose="020B0604020202020204" pitchFamily="34" charset="0"/>
              </a:rPr>
              <a:t>stereotyping or discriminating against people based on their age</a:t>
            </a:r>
            <a:r>
              <a:rPr lang="en-GB" sz="2000" b="0" i="0" dirty="0">
                <a:solidFill>
                  <a:srgbClr val="202124"/>
                </a:solidFill>
                <a:effectLst/>
                <a:latin typeface="arial" panose="020B0604020202020204" pitchFamily="34" charset="0"/>
              </a:rPr>
              <a:t> and can occur both in the workplace and in your personal life.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6187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7192969-5E9B-1EB2-72C1-87EF4C28B1EB}"/>
              </a:ext>
            </a:extLst>
          </p:cNvPr>
          <p:cNvSpPr>
            <a:spLocks noGrp="1"/>
          </p:cNvSpPr>
          <p:nvPr>
            <p:ph type="title"/>
          </p:nvPr>
        </p:nvSpPr>
        <p:spPr>
          <a:xfrm>
            <a:off x="2583108" y="285140"/>
            <a:ext cx="6799262" cy="1303338"/>
          </a:xfrm>
        </p:spPr>
        <p:txBody>
          <a:bodyPr/>
          <a:lstStyle/>
          <a:p>
            <a:pPr eaLnBrk="1" hangingPunct="1"/>
            <a:r>
              <a:rPr lang="en-GB" altLang="en-US" b="1" dirty="0">
                <a:ln>
                  <a:noFill/>
                </a:ln>
              </a:rPr>
              <a:t>Theories of Ageing</a:t>
            </a:r>
          </a:p>
        </p:txBody>
      </p:sp>
      <p:sp>
        <p:nvSpPr>
          <p:cNvPr id="3" name="Content Placeholder 2">
            <a:extLst>
              <a:ext uri="{FF2B5EF4-FFF2-40B4-BE49-F238E27FC236}">
                <a16:creationId xmlns:a16="http://schemas.microsoft.com/office/drawing/2014/main" id="{06A75AB6-46C6-17EC-46B2-30A2D080D527}"/>
              </a:ext>
            </a:extLst>
          </p:cNvPr>
          <p:cNvSpPr>
            <a:spLocks noGrp="1"/>
          </p:cNvSpPr>
          <p:nvPr>
            <p:ph idx="1"/>
          </p:nvPr>
        </p:nvSpPr>
        <p:spPr>
          <a:xfrm>
            <a:off x="609600" y="1600201"/>
            <a:ext cx="6799262" cy="3917032"/>
          </a:xfrm>
        </p:spPr>
        <p:txBody>
          <a:bodyPr rtlCol="0">
            <a:normAutofit lnSpcReduction="10000"/>
          </a:bodyPr>
          <a:lstStyle/>
          <a:p>
            <a:pPr eaLnBrk="1" fontAlgn="auto" hangingPunct="1">
              <a:buFont typeface="Arial"/>
              <a:buChar char="•"/>
              <a:defRPr/>
            </a:pPr>
            <a:r>
              <a:rPr lang="en-GB" dirty="0">
                <a:solidFill>
                  <a:schemeClr val="tx1">
                    <a:lumMod val="85000"/>
                    <a:lumOff val="15000"/>
                  </a:schemeClr>
                </a:solidFill>
              </a:rPr>
              <a:t>Disengagement Theory</a:t>
            </a:r>
          </a:p>
          <a:p>
            <a:pPr eaLnBrk="1" fontAlgn="auto" hangingPunct="1">
              <a:buFont typeface="Arial"/>
              <a:buChar char="•"/>
              <a:defRPr/>
            </a:pPr>
            <a:r>
              <a:rPr lang="en-GB" dirty="0">
                <a:solidFill>
                  <a:schemeClr val="tx1">
                    <a:lumMod val="85000"/>
                    <a:lumOff val="15000"/>
                  </a:schemeClr>
                </a:solidFill>
              </a:rPr>
              <a:t>Activity Theory</a:t>
            </a:r>
          </a:p>
          <a:p>
            <a:pPr eaLnBrk="1" fontAlgn="auto" hangingPunct="1">
              <a:buClr>
                <a:srgbClr val="D9B247"/>
              </a:buClr>
              <a:buFont typeface="Arial"/>
              <a:buChar char="•"/>
              <a:defRPr/>
            </a:pPr>
            <a:r>
              <a:rPr lang="en-GB" dirty="0">
                <a:solidFill>
                  <a:prstClr val="black">
                    <a:lumMod val="85000"/>
                    <a:lumOff val="15000"/>
                  </a:prstClr>
                </a:solidFill>
              </a:rPr>
              <a:t>Continuity Theory </a:t>
            </a:r>
            <a:endParaRPr lang="en-GB" dirty="0">
              <a:solidFill>
                <a:schemeClr val="tx1">
                  <a:lumMod val="85000"/>
                  <a:lumOff val="15000"/>
                </a:schemeClr>
              </a:solidFill>
            </a:endParaRPr>
          </a:p>
          <a:p>
            <a:pPr eaLnBrk="1" fontAlgn="auto" hangingPunct="1">
              <a:buFont typeface="Arial"/>
              <a:buChar char="•"/>
              <a:defRPr/>
            </a:pPr>
            <a:r>
              <a:rPr lang="en-GB" dirty="0">
                <a:solidFill>
                  <a:schemeClr val="tx1">
                    <a:lumMod val="85000"/>
                    <a:lumOff val="15000"/>
                  </a:schemeClr>
                </a:solidFill>
              </a:rPr>
              <a:t>Social Breakdown Reconstruction Theory</a:t>
            </a:r>
          </a:p>
          <a:p>
            <a:pPr eaLnBrk="1" fontAlgn="auto" hangingPunct="1">
              <a:buFont typeface="Arial"/>
              <a:buChar char="•"/>
              <a:defRPr/>
            </a:pPr>
            <a:r>
              <a:rPr lang="en-GB" dirty="0">
                <a:solidFill>
                  <a:schemeClr val="tx1">
                    <a:lumMod val="85000"/>
                    <a:lumOff val="15000"/>
                  </a:schemeClr>
                </a:solidFill>
              </a:rPr>
              <a:t>Modernization Theory</a:t>
            </a:r>
          </a:p>
          <a:p>
            <a:pPr eaLnBrk="1" fontAlgn="auto" hangingPunct="1">
              <a:buFont typeface="Arial"/>
              <a:buChar char="•"/>
              <a:defRPr/>
            </a:pPr>
            <a:r>
              <a:rPr lang="en-GB" dirty="0">
                <a:solidFill>
                  <a:schemeClr val="tx1">
                    <a:lumMod val="85000"/>
                    <a:lumOff val="15000"/>
                  </a:schemeClr>
                </a:solidFill>
              </a:rPr>
              <a:t>Gerotranscendence</a:t>
            </a:r>
          </a:p>
          <a:p>
            <a:pPr marL="0" indent="0" eaLnBrk="1" fontAlgn="auto" hangingPunct="1">
              <a:buNone/>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marL="0" indent="0">
              <a:buNone/>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pic>
        <p:nvPicPr>
          <p:cNvPr id="2" name="Picture 1">
            <a:extLst>
              <a:ext uri="{FF2B5EF4-FFF2-40B4-BE49-F238E27FC236}">
                <a16:creationId xmlns:a16="http://schemas.microsoft.com/office/drawing/2014/main" id="{D9F783A8-AF7E-C76C-9F4B-FCA56133F78D}"/>
              </a:ext>
            </a:extLst>
          </p:cNvPr>
          <p:cNvPicPr>
            <a:picLocks noChangeAspect="1"/>
          </p:cNvPicPr>
          <p:nvPr/>
        </p:nvPicPr>
        <p:blipFill>
          <a:blip r:embed="rId2"/>
          <a:stretch>
            <a:fillRect/>
          </a:stretch>
        </p:blipFill>
        <p:spPr>
          <a:xfrm>
            <a:off x="7233016" y="2391508"/>
            <a:ext cx="4696870" cy="295421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F1404CC-B096-CF97-BC3C-A69B6BA73D07}"/>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ltLang="en-US" dirty="0">
                <a:ln>
                  <a:noFill/>
                </a:ln>
              </a:rPr>
              <a:t>Disengagement Theory </a:t>
            </a:r>
          </a:p>
        </p:txBody>
      </p:sp>
      <p:pic>
        <p:nvPicPr>
          <p:cNvPr id="3" name="Picture 2">
            <a:extLst>
              <a:ext uri="{FF2B5EF4-FFF2-40B4-BE49-F238E27FC236}">
                <a16:creationId xmlns:a16="http://schemas.microsoft.com/office/drawing/2014/main" id="{716D3614-51A3-B582-A5D8-BB1EDB6E3DD5}"/>
              </a:ext>
            </a:extLst>
          </p:cNvPr>
          <p:cNvPicPr>
            <a:picLocks noChangeAspect="1"/>
          </p:cNvPicPr>
          <p:nvPr/>
        </p:nvPicPr>
        <p:blipFill rotWithShape="1">
          <a:blip r:embed="rId2"/>
          <a:srcRect l="14794" r="-2" b="-2"/>
          <a:stretch/>
        </p:blipFill>
        <p:spPr>
          <a:xfrm>
            <a:off x="609600" y="1600201"/>
            <a:ext cx="5384800" cy="3989040"/>
          </a:xfrm>
          <a:prstGeom prst="rect">
            <a:avLst/>
          </a:prstGeom>
          <a:noFill/>
        </p:spPr>
      </p:pic>
      <p:sp>
        <p:nvSpPr>
          <p:cNvPr id="4" name="Rectangle 3">
            <a:extLst>
              <a:ext uri="{FF2B5EF4-FFF2-40B4-BE49-F238E27FC236}">
                <a16:creationId xmlns:a16="http://schemas.microsoft.com/office/drawing/2014/main" id="{5D35ED26-98BA-BAED-41C0-1FE4414280AA}"/>
              </a:ext>
            </a:extLst>
          </p:cNvPr>
          <p:cNvSpPr/>
          <p:nvPr/>
        </p:nvSpPr>
        <p:spPr>
          <a:xfrm>
            <a:off x="6197600" y="1600201"/>
            <a:ext cx="5384800" cy="3989040"/>
          </a:xfrm>
          <a:prstGeom prst="rect">
            <a:avLst/>
          </a:prstGeom>
        </p:spPr>
        <p:txBody>
          <a:bodyPr vert="horz" lIns="91440" tIns="45720" rIns="91440" bIns="45720" rtlCol="0">
            <a:noAutofit/>
          </a:bodyPr>
          <a:lstStyle/>
          <a:p>
            <a:pPr marL="285750" indent="-285750">
              <a:lnSpc>
                <a:spcPct val="90000"/>
              </a:lnSpc>
              <a:spcBef>
                <a:spcPct val="20000"/>
              </a:spcBef>
              <a:buFont typeface="Arial" pitchFamily="34" charset="0"/>
              <a:buChar char="•"/>
              <a:defRPr/>
            </a:pPr>
            <a:r>
              <a:rPr lang="en-GB" sz="1600" dirty="0"/>
              <a:t>As older adults slow down, they gradually withdraw from society.</a:t>
            </a:r>
          </a:p>
          <a:p>
            <a:pPr>
              <a:lnSpc>
                <a:spcPct val="90000"/>
              </a:lnSpc>
              <a:spcBef>
                <a:spcPct val="20000"/>
              </a:spcBef>
              <a:buFont typeface="Arial" pitchFamily="34" charset="0"/>
              <a:defRPr/>
            </a:pPr>
            <a:endParaRPr lang="en-GB" sz="1600" dirty="0"/>
          </a:p>
          <a:p>
            <a:pPr marL="285750" indent="-285750">
              <a:lnSpc>
                <a:spcPct val="90000"/>
              </a:lnSpc>
              <a:spcBef>
                <a:spcPct val="20000"/>
              </a:spcBef>
              <a:buFont typeface="Arial" pitchFamily="34" charset="0"/>
              <a:buChar char="•"/>
              <a:defRPr/>
            </a:pPr>
            <a:r>
              <a:rPr lang="en-GB" sz="1600" dirty="0"/>
              <a:t>Disengagement is a mutual activity in which the elderly not only disengages from the society, but the society disengages from the older adult.</a:t>
            </a:r>
          </a:p>
          <a:p>
            <a:pPr marL="285750" indent="-285750">
              <a:lnSpc>
                <a:spcPct val="90000"/>
              </a:lnSpc>
              <a:spcBef>
                <a:spcPct val="20000"/>
              </a:spcBef>
              <a:buFont typeface="Arial" pitchFamily="34" charset="0"/>
              <a:buChar char="•"/>
              <a:defRPr/>
            </a:pPr>
            <a:endParaRPr lang="en-GB" sz="1600" dirty="0"/>
          </a:p>
          <a:p>
            <a:pPr marL="285750" indent="-285750">
              <a:lnSpc>
                <a:spcPct val="90000"/>
              </a:lnSpc>
              <a:spcBef>
                <a:spcPct val="20000"/>
              </a:spcBef>
              <a:buFont typeface="Arial" pitchFamily="34" charset="0"/>
              <a:buChar char="•"/>
              <a:defRPr/>
            </a:pPr>
            <a:r>
              <a:rPr lang="en-GB" sz="1600" dirty="0"/>
              <a:t>The  elderly decrease emotional ties with people and reduce interest in social activities. </a:t>
            </a:r>
          </a:p>
          <a:p>
            <a:pPr marL="285750" indent="-285750">
              <a:lnSpc>
                <a:spcPct val="90000"/>
              </a:lnSpc>
              <a:spcBef>
                <a:spcPct val="20000"/>
              </a:spcBef>
              <a:buFont typeface="Arial" pitchFamily="34" charset="0"/>
              <a:buChar char="•"/>
              <a:defRPr/>
            </a:pPr>
            <a:endParaRPr lang="en-GB" sz="1600" dirty="0"/>
          </a:p>
          <a:p>
            <a:pPr marL="285750" indent="-285750">
              <a:lnSpc>
                <a:spcPct val="90000"/>
              </a:lnSpc>
              <a:spcBef>
                <a:spcPct val="20000"/>
              </a:spcBef>
              <a:buFont typeface="Arial" pitchFamily="34" charset="0"/>
              <a:buChar char="•"/>
              <a:defRPr/>
            </a:pPr>
            <a:r>
              <a:rPr lang="en-GB" sz="1600" dirty="0"/>
              <a:t>Looks at old age as a time when both the older person and society engage in mutual separation (e.g., retirement from work) </a:t>
            </a:r>
          </a:p>
          <a:p>
            <a:pPr marL="285750" indent="-285750">
              <a:lnSpc>
                <a:spcPct val="90000"/>
              </a:lnSpc>
              <a:spcBef>
                <a:spcPct val="20000"/>
              </a:spcBef>
              <a:buFont typeface="Arial" pitchFamily="34" charset="0"/>
              <a:buChar char="•"/>
              <a:defRPr/>
            </a:pPr>
            <a:endParaRPr lang="en-GB" sz="1600" dirty="0"/>
          </a:p>
          <a:p>
            <a:pPr>
              <a:lnSpc>
                <a:spcPct val="90000"/>
              </a:lnSpc>
              <a:spcBef>
                <a:spcPct val="20000"/>
              </a:spcBef>
              <a:buFont typeface="Arial" pitchFamily="34" charset="0"/>
              <a:defRPr/>
            </a:pPr>
            <a:r>
              <a:rPr lang="en-GB" sz="1600" dirty="0"/>
              <a:t>                                                                                                                                                       (Larkin, 2009)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7056F31-85C7-3B14-A84A-295748E806ED}"/>
              </a:ext>
            </a:extLst>
          </p:cNvPr>
          <p:cNvSpPr>
            <a:spLocks noGrp="1"/>
          </p:cNvSpPr>
          <p:nvPr>
            <p:ph type="title"/>
          </p:nvPr>
        </p:nvSpPr>
        <p:spPr/>
        <p:txBody>
          <a:bodyPr/>
          <a:lstStyle/>
          <a:p>
            <a:pPr eaLnBrk="1" hangingPunct="1"/>
            <a:r>
              <a:rPr lang="en-GB" altLang="en-US" b="1" dirty="0">
                <a:ln>
                  <a:noFill/>
                </a:ln>
              </a:rPr>
              <a:t>Activity Theory</a:t>
            </a:r>
          </a:p>
        </p:txBody>
      </p:sp>
      <p:sp>
        <p:nvSpPr>
          <p:cNvPr id="3" name="Content Placeholder 2">
            <a:extLst>
              <a:ext uri="{FF2B5EF4-FFF2-40B4-BE49-F238E27FC236}">
                <a16:creationId xmlns:a16="http://schemas.microsoft.com/office/drawing/2014/main" id="{41F9963A-C4D6-D9A0-7A63-816F35D48A6D}"/>
              </a:ext>
            </a:extLst>
          </p:cNvPr>
          <p:cNvSpPr>
            <a:spLocks noGrp="1"/>
          </p:cNvSpPr>
          <p:nvPr>
            <p:ph idx="1"/>
          </p:nvPr>
        </p:nvSpPr>
        <p:spPr>
          <a:xfrm>
            <a:off x="496400" y="1417638"/>
            <a:ext cx="6799262" cy="4326670"/>
          </a:xfrm>
        </p:spPr>
        <p:txBody>
          <a:bodyPr rtlCol="0">
            <a:normAutofit fontScale="85000" lnSpcReduction="20000"/>
          </a:bodyPr>
          <a:lstStyle/>
          <a:p>
            <a:pPr eaLnBrk="1" fontAlgn="auto" hangingPunct="1">
              <a:buFont typeface="Arial"/>
              <a:buChar char="•"/>
              <a:defRPr/>
            </a:pPr>
            <a:r>
              <a:rPr lang="en-GB" dirty="0">
                <a:solidFill>
                  <a:schemeClr val="tx1">
                    <a:lumMod val="85000"/>
                    <a:lumOff val="15000"/>
                  </a:schemeClr>
                </a:solidFill>
              </a:rPr>
              <a:t>Opposite view of Disengagement Theory </a:t>
            </a:r>
          </a:p>
          <a:p>
            <a:pPr eaLnBrk="1" fontAlgn="auto" hangingPunct="1">
              <a:buFont typeface="Arial"/>
              <a:buChar char="•"/>
              <a:defRPr/>
            </a:pPr>
            <a:r>
              <a:rPr lang="en-GB" dirty="0">
                <a:solidFill>
                  <a:schemeClr val="tx1">
                    <a:lumMod val="85000"/>
                    <a:lumOff val="15000"/>
                  </a:schemeClr>
                </a:solidFill>
              </a:rPr>
              <a:t>The more  active and involved the elderly are, the more likely that they are satisfied with their lives.</a:t>
            </a:r>
          </a:p>
          <a:p>
            <a:pPr eaLnBrk="1" fontAlgn="auto" hangingPunct="1">
              <a:buFont typeface="Arial"/>
              <a:buChar char="•"/>
              <a:defRPr/>
            </a:pPr>
            <a:r>
              <a:rPr lang="en-GB" dirty="0">
                <a:solidFill>
                  <a:schemeClr val="tx1">
                    <a:lumMod val="85000"/>
                    <a:lumOff val="15000"/>
                  </a:schemeClr>
                </a:solidFill>
              </a:rPr>
              <a:t>Argues that the more active people are, the more likely they are to age successfully.</a:t>
            </a:r>
          </a:p>
          <a:p>
            <a:pPr>
              <a:buFont typeface="Arial"/>
              <a:buChar char="•"/>
              <a:defRPr/>
            </a:pPr>
            <a:r>
              <a:rPr lang="en-GB" dirty="0">
                <a:ea typeface="Calibri" panose="020F0502020204030204" pitchFamily="34" charset="0"/>
              </a:rPr>
              <a:t>F</a:t>
            </a:r>
            <a:r>
              <a:rPr lang="en-GB" sz="3200" dirty="0">
                <a:latin typeface="+mn-lt"/>
                <a:ea typeface="Calibri" panose="020F0502020204030204" pitchFamily="34" charset="0"/>
              </a:rPr>
              <a:t>ails to take into consideration that there may be constraints that prevent older people engaging in activities, such as a lack of social or economic resources </a:t>
            </a: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pic>
        <p:nvPicPr>
          <p:cNvPr id="27654" name="Picture 1">
            <a:extLst>
              <a:ext uri="{FF2B5EF4-FFF2-40B4-BE49-F238E27FC236}">
                <a16:creationId xmlns:a16="http://schemas.microsoft.com/office/drawing/2014/main" id="{E4EF2365-80A7-537B-193E-127FC059159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00975" y="5661026"/>
            <a:ext cx="720725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91404EF9-F925-76A8-075C-4EFA94A26E79}"/>
              </a:ext>
            </a:extLst>
          </p:cNvPr>
          <p:cNvPicPr>
            <a:picLocks noChangeAspect="1"/>
          </p:cNvPicPr>
          <p:nvPr/>
        </p:nvPicPr>
        <p:blipFill>
          <a:blip r:embed="rId3"/>
          <a:stretch>
            <a:fillRect/>
          </a:stretch>
        </p:blipFill>
        <p:spPr>
          <a:xfrm>
            <a:off x="7386760" y="2484438"/>
            <a:ext cx="4523174" cy="256515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35FB-3867-1DE7-2702-02428C281183}"/>
              </a:ext>
            </a:extLst>
          </p:cNvPr>
          <p:cNvSpPr>
            <a:spLocks noGrp="1"/>
          </p:cNvSpPr>
          <p:nvPr>
            <p:ph type="title"/>
          </p:nvPr>
        </p:nvSpPr>
        <p:spPr/>
        <p:txBody>
          <a:bodyPr>
            <a:normAutofit fontScale="90000"/>
          </a:bodyPr>
          <a:lstStyle/>
          <a:p>
            <a:r>
              <a:rPr lang="en-GB" dirty="0"/>
              <a:t>Lets summarize disengagement and activity theory</a:t>
            </a:r>
          </a:p>
        </p:txBody>
      </p:sp>
      <p:sp>
        <p:nvSpPr>
          <p:cNvPr id="3" name="Content Placeholder 2">
            <a:extLst>
              <a:ext uri="{FF2B5EF4-FFF2-40B4-BE49-F238E27FC236}">
                <a16:creationId xmlns:a16="http://schemas.microsoft.com/office/drawing/2014/main" id="{1250758E-9338-EECC-F02D-41E9D042DB9D}"/>
              </a:ext>
            </a:extLst>
          </p:cNvPr>
          <p:cNvSpPr>
            <a:spLocks noGrp="1"/>
          </p:cNvSpPr>
          <p:nvPr>
            <p:ph idx="1"/>
          </p:nvPr>
        </p:nvSpPr>
        <p:spPr/>
        <p:txBody>
          <a:bodyPr/>
          <a:lstStyle/>
          <a:p>
            <a:r>
              <a:rPr lang="en-GB" dirty="0">
                <a:hlinkClick r:id="rId2"/>
              </a:rPr>
              <a:t>Disengagement Theory and activity theory - YouTube</a:t>
            </a:r>
            <a:endParaRPr lang="en-GB" dirty="0"/>
          </a:p>
        </p:txBody>
      </p:sp>
    </p:spTree>
    <p:extLst>
      <p:ext uri="{BB962C8B-B14F-4D97-AF65-F5344CB8AC3E}">
        <p14:creationId xmlns:p14="http://schemas.microsoft.com/office/powerpoint/2010/main" val="381422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56814CF-092A-6467-B285-22BD26A46175}"/>
              </a:ext>
            </a:extLst>
          </p:cNvPr>
          <p:cNvSpPr>
            <a:spLocks noGrp="1"/>
          </p:cNvSpPr>
          <p:nvPr>
            <p:ph type="title"/>
          </p:nvPr>
        </p:nvSpPr>
        <p:spPr>
          <a:xfrm>
            <a:off x="609600" y="274638"/>
            <a:ext cx="10972800" cy="1143000"/>
          </a:xfrm>
        </p:spPr>
        <p:txBody>
          <a:bodyPr anchor="ctr">
            <a:normAutofit/>
          </a:bodyPr>
          <a:lstStyle/>
          <a:p>
            <a:pPr eaLnBrk="1" hangingPunct="1"/>
            <a:r>
              <a:rPr lang="en-GB" altLang="en-US" b="1" dirty="0">
                <a:ln>
                  <a:noFill/>
                </a:ln>
              </a:rPr>
              <a:t>Continuity Theory</a:t>
            </a:r>
          </a:p>
        </p:txBody>
      </p:sp>
      <p:pic>
        <p:nvPicPr>
          <p:cNvPr id="2" name="Content Placeholder 1">
            <a:extLst>
              <a:ext uri="{FF2B5EF4-FFF2-40B4-BE49-F238E27FC236}">
                <a16:creationId xmlns:a16="http://schemas.microsoft.com/office/drawing/2014/main" id="{FFF9D550-3B81-36C8-C4B8-75FD00AC55BB}"/>
              </a:ext>
            </a:extLst>
          </p:cNvPr>
          <p:cNvPicPr>
            <a:picLocks noGrp="1" noChangeAspect="1"/>
          </p:cNvPicPr>
          <p:nvPr>
            <p:ph sz="half" idx="1"/>
          </p:nvPr>
        </p:nvPicPr>
        <p:blipFill>
          <a:blip r:embed="rId2"/>
          <a:stretch>
            <a:fillRect/>
          </a:stretch>
        </p:blipFill>
        <p:spPr>
          <a:xfrm>
            <a:off x="639213" y="1600201"/>
            <a:ext cx="5325574" cy="3989040"/>
          </a:xfrm>
          <a:prstGeom prst="rect">
            <a:avLst/>
          </a:prstGeom>
          <a:noFill/>
        </p:spPr>
      </p:pic>
      <p:sp>
        <p:nvSpPr>
          <p:cNvPr id="3" name="Content Placeholder 2">
            <a:extLst>
              <a:ext uri="{FF2B5EF4-FFF2-40B4-BE49-F238E27FC236}">
                <a16:creationId xmlns:a16="http://schemas.microsoft.com/office/drawing/2014/main" id="{DBC58B18-149F-2109-D9F9-871CF1CDABE3}"/>
              </a:ext>
            </a:extLst>
          </p:cNvPr>
          <p:cNvSpPr>
            <a:spLocks noGrp="1"/>
          </p:cNvSpPr>
          <p:nvPr>
            <p:ph sz="half" idx="2"/>
          </p:nvPr>
        </p:nvSpPr>
        <p:spPr>
          <a:xfrm>
            <a:off x="6197600" y="1600201"/>
            <a:ext cx="5384800" cy="3989040"/>
          </a:xfrm>
        </p:spPr>
        <p:txBody>
          <a:bodyPr rtlCol="0">
            <a:normAutofit/>
          </a:bodyPr>
          <a:lstStyle/>
          <a:p>
            <a:pPr marL="0" indent="0" eaLnBrk="1" fontAlgn="auto" hangingPunct="1">
              <a:buNone/>
              <a:defRPr/>
            </a:pPr>
            <a:r>
              <a:rPr lang="en-GB" dirty="0"/>
              <a:t>Claims that people who grow older are motivated to maintain as much as they can of the same habits, personality, and style of life they developed in earlier years</a:t>
            </a:r>
          </a:p>
          <a:p>
            <a:pPr marL="0" indent="0" eaLnBrk="1" fontAlgn="auto" hangingPunct="1">
              <a:buNone/>
              <a:defRPr/>
            </a:pPr>
            <a:r>
              <a:rPr lang="en-GB" dirty="0"/>
              <a:t>                               (Wang, 2012)</a:t>
            </a:r>
          </a:p>
          <a:p>
            <a:pPr eaLnBrk="1" fontAlgn="auto" hangingPunct="1">
              <a:buFont typeface="Arial"/>
              <a:buChar char="•"/>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41A2699D-66EE-49B7-B60C-7A10D1AB4997}"/>
              </a:ext>
            </a:extLst>
          </p:cNvPr>
          <p:cNvSpPr>
            <a:spLocks noGrp="1"/>
          </p:cNvSpPr>
          <p:nvPr>
            <p:ph type="title"/>
          </p:nvPr>
        </p:nvSpPr>
        <p:spPr>
          <a:xfrm>
            <a:off x="609600" y="274638"/>
            <a:ext cx="10972800" cy="1143000"/>
          </a:xfrm>
        </p:spPr>
        <p:txBody>
          <a:bodyPr anchor="ctr">
            <a:normAutofit fontScale="90000"/>
          </a:bodyPr>
          <a:lstStyle/>
          <a:p>
            <a:pPr eaLnBrk="1" hangingPunct="1">
              <a:lnSpc>
                <a:spcPct val="90000"/>
              </a:lnSpc>
            </a:pPr>
            <a:br>
              <a:rPr lang="en-GB" altLang="en-US" sz="2400" dirty="0">
                <a:ln>
                  <a:noFill/>
                </a:ln>
              </a:rPr>
            </a:br>
            <a:r>
              <a:rPr lang="en-GB" altLang="en-US" sz="3200" b="1" dirty="0">
                <a:ln>
                  <a:noFill/>
                </a:ln>
              </a:rPr>
              <a:t>Social Breakdown -Reconstruction  Theory</a:t>
            </a:r>
            <a:br>
              <a:rPr lang="en-GB" altLang="en-US" sz="3200" b="1" dirty="0">
                <a:ln>
                  <a:noFill/>
                </a:ln>
              </a:rPr>
            </a:br>
            <a:endParaRPr lang="en-GB" altLang="en-US" sz="3200" b="1" dirty="0">
              <a:ln>
                <a:noFill/>
              </a:ln>
            </a:endParaRPr>
          </a:p>
        </p:txBody>
      </p:sp>
      <p:pic>
        <p:nvPicPr>
          <p:cNvPr id="2" name="Picture 1">
            <a:extLst>
              <a:ext uri="{FF2B5EF4-FFF2-40B4-BE49-F238E27FC236}">
                <a16:creationId xmlns:a16="http://schemas.microsoft.com/office/drawing/2014/main" id="{705ADCC7-D91F-8EA1-2DA2-4ABBD529A99C}"/>
              </a:ext>
            </a:extLst>
          </p:cNvPr>
          <p:cNvPicPr>
            <a:picLocks noChangeAspect="1"/>
          </p:cNvPicPr>
          <p:nvPr/>
        </p:nvPicPr>
        <p:blipFill>
          <a:blip r:embed="rId2"/>
          <a:stretch>
            <a:fillRect/>
          </a:stretch>
        </p:blipFill>
        <p:spPr>
          <a:xfrm>
            <a:off x="609600" y="2192249"/>
            <a:ext cx="5384800" cy="2804944"/>
          </a:xfrm>
          <a:prstGeom prst="rect">
            <a:avLst/>
          </a:prstGeom>
          <a:noFill/>
        </p:spPr>
      </p:pic>
      <p:sp>
        <p:nvSpPr>
          <p:cNvPr id="64515" name="Content Placeholder 2">
            <a:extLst>
              <a:ext uri="{FF2B5EF4-FFF2-40B4-BE49-F238E27FC236}">
                <a16:creationId xmlns:a16="http://schemas.microsoft.com/office/drawing/2014/main" id="{586E86CB-8AF6-6A06-64C4-83CFCB615DB8}"/>
              </a:ext>
            </a:extLst>
          </p:cNvPr>
          <p:cNvSpPr>
            <a:spLocks noGrp="1"/>
          </p:cNvSpPr>
          <p:nvPr>
            <p:ph sz="half" idx="2"/>
          </p:nvPr>
        </p:nvSpPr>
        <p:spPr>
          <a:xfrm>
            <a:off x="6197600" y="1600201"/>
            <a:ext cx="5384800" cy="3989040"/>
          </a:xfrm>
        </p:spPr>
        <p:txBody>
          <a:bodyPr>
            <a:normAutofit/>
          </a:bodyPr>
          <a:lstStyle/>
          <a:p>
            <a:pPr eaLnBrk="1" hangingPunct="1">
              <a:lnSpc>
                <a:spcPct val="90000"/>
              </a:lnSpc>
              <a:defRPr/>
            </a:pPr>
            <a:r>
              <a:rPr lang="en-GB" altLang="en-US" sz="2600" dirty="0"/>
              <a:t>This theory states that Ageing is promoted through negative psychological functioning brought about by the negative views of the society about elderly and inadequate provision of services for them.</a:t>
            </a:r>
          </a:p>
          <a:p>
            <a:pPr eaLnBrk="1" hangingPunct="1">
              <a:lnSpc>
                <a:spcPct val="90000"/>
              </a:lnSpc>
              <a:defRPr/>
            </a:pPr>
            <a:endParaRPr lang="en-GB" altLang="en-US" sz="2600" dirty="0"/>
          </a:p>
          <a:p>
            <a:pPr marL="0" indent="0">
              <a:lnSpc>
                <a:spcPct val="90000"/>
              </a:lnSpc>
              <a:buNone/>
              <a:defRPr/>
            </a:pPr>
            <a:r>
              <a:rPr lang="en-GB" altLang="en-US" sz="2600" dirty="0"/>
              <a:t>                                                                       (</a:t>
            </a:r>
            <a:r>
              <a:rPr lang="en-GB" altLang="en-US" sz="2600" dirty="0" err="1"/>
              <a:t>Tornstam</a:t>
            </a:r>
            <a:r>
              <a:rPr lang="en-GB" altLang="en-US" sz="2600" dirty="0"/>
              <a:t>, 2005)</a:t>
            </a:r>
          </a:p>
          <a:p>
            <a:pPr eaLnBrk="1" hangingPunct="1">
              <a:lnSpc>
                <a:spcPct val="90000"/>
              </a:lnSpc>
              <a:defRPr/>
            </a:pPr>
            <a:endParaRPr lang="en-GB" altLang="en-US" sz="2600" dirty="0"/>
          </a:p>
          <a:p>
            <a:pPr eaLnBrk="1" hangingPunct="1">
              <a:lnSpc>
                <a:spcPct val="90000"/>
              </a:lnSpc>
              <a:defRPr/>
            </a:pPr>
            <a:endParaRPr lang="en-GB" altLang="en-US" sz="2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2701FAC-EA6B-BA54-71B8-D6D98314FB4F}"/>
              </a:ext>
            </a:extLst>
          </p:cNvPr>
          <p:cNvSpPr>
            <a:spLocks noGrp="1"/>
          </p:cNvSpPr>
          <p:nvPr>
            <p:ph type="title"/>
          </p:nvPr>
        </p:nvSpPr>
        <p:spPr>
          <a:xfrm>
            <a:off x="2696369" y="184212"/>
            <a:ext cx="6799262" cy="765663"/>
          </a:xfrm>
        </p:spPr>
        <p:txBody>
          <a:bodyPr/>
          <a:lstStyle/>
          <a:p>
            <a:pPr eaLnBrk="1" hangingPunct="1"/>
            <a:r>
              <a:rPr lang="en-US" altLang="en-US" b="1" dirty="0">
                <a:ln>
                  <a:noFill/>
                </a:ln>
              </a:rPr>
              <a:t>Modernization Theory </a:t>
            </a:r>
          </a:p>
        </p:txBody>
      </p:sp>
      <p:sp>
        <p:nvSpPr>
          <p:cNvPr id="18434" name="Content Placeholder 2">
            <a:extLst>
              <a:ext uri="{FF2B5EF4-FFF2-40B4-BE49-F238E27FC236}">
                <a16:creationId xmlns:a16="http://schemas.microsoft.com/office/drawing/2014/main" id="{3CC521A7-3AF3-B491-3DEF-6F26CE584E09}"/>
              </a:ext>
            </a:extLst>
          </p:cNvPr>
          <p:cNvSpPr>
            <a:spLocks noGrp="1"/>
          </p:cNvSpPr>
          <p:nvPr>
            <p:ph idx="1"/>
          </p:nvPr>
        </p:nvSpPr>
        <p:spPr>
          <a:xfrm>
            <a:off x="726892" y="1342293"/>
            <a:ext cx="3938954" cy="3917032"/>
          </a:xfrm>
        </p:spPr>
        <p:txBody>
          <a:bodyPr rtlCol="0">
            <a:normAutofit/>
          </a:bodyPr>
          <a:lstStyle/>
          <a:p>
            <a:pPr eaLnBrk="1" fontAlgn="auto" hangingPunct="1">
              <a:buFont typeface="Arial"/>
              <a:buChar char="•"/>
              <a:defRPr/>
            </a:pPr>
            <a:r>
              <a:rPr lang="en-US" sz="2600" dirty="0">
                <a:solidFill>
                  <a:schemeClr val="tx1">
                    <a:lumMod val="85000"/>
                    <a:lumOff val="15000"/>
                  </a:schemeClr>
                </a:solidFill>
              </a:rPr>
              <a:t>Claims that the status of the elderly declines as societies become more modern.</a:t>
            </a:r>
          </a:p>
          <a:p>
            <a:pPr eaLnBrk="1" fontAlgn="auto" hangingPunct="1">
              <a:buFont typeface="Arial"/>
              <a:buChar char="•"/>
              <a:defRPr/>
            </a:pPr>
            <a:r>
              <a:rPr lang="en-US" sz="2600" dirty="0">
                <a:solidFill>
                  <a:schemeClr val="tx1">
                    <a:lumMod val="85000"/>
                    <a:lumOff val="15000"/>
                  </a:schemeClr>
                </a:solidFill>
              </a:rPr>
              <a:t>Old age was valued in agricultural society where the elderly controlled the land.</a:t>
            </a:r>
          </a:p>
          <a:p>
            <a:pPr eaLnBrk="1" fontAlgn="auto" hangingPunct="1">
              <a:buFont typeface="Arial"/>
              <a:buChar char="•"/>
              <a:defRPr/>
            </a:pPr>
            <a:endParaRPr lang="en-GB" sz="1200" dirty="0">
              <a:solidFill>
                <a:schemeClr val="tx1">
                  <a:lumMod val="85000"/>
                  <a:lumOff val="15000"/>
                </a:schemeClr>
              </a:solidFill>
            </a:endParaRPr>
          </a:p>
        </p:txBody>
      </p:sp>
      <p:sp>
        <p:nvSpPr>
          <p:cNvPr id="67588" name="TextBox 1">
            <a:extLst>
              <a:ext uri="{FF2B5EF4-FFF2-40B4-BE49-F238E27FC236}">
                <a16:creationId xmlns:a16="http://schemas.microsoft.com/office/drawing/2014/main" id="{792E1516-B737-F584-DF96-D319A1957A15}"/>
              </a:ext>
            </a:extLst>
          </p:cNvPr>
          <p:cNvSpPr txBox="1">
            <a:spLocks noChangeArrowheads="1"/>
          </p:cNvSpPr>
          <p:nvPr/>
        </p:nvSpPr>
        <p:spPr bwMode="auto">
          <a:xfrm flipH="1">
            <a:off x="7680326" y="5751513"/>
            <a:ext cx="2119313" cy="368300"/>
          </a:xfrm>
          <a:prstGeom prst="rect">
            <a:avLst/>
          </a:prstGeom>
          <a:noFill/>
          <a:ln>
            <a:noFill/>
          </a:ln>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dirty="0"/>
              <a:t> </a:t>
            </a:r>
            <a:r>
              <a:rPr lang="en-GB" altLang="en-US" sz="1200" dirty="0">
                <a:latin typeface="+mj-lt"/>
              </a:rPr>
              <a:t>(Morgan and Kunkel, 2011</a:t>
            </a:r>
            <a:r>
              <a:rPr lang="en-GB" altLang="en-US" sz="1200" dirty="0"/>
              <a:t>)</a:t>
            </a:r>
          </a:p>
        </p:txBody>
      </p:sp>
      <p:pic>
        <p:nvPicPr>
          <p:cNvPr id="2" name="Picture 1">
            <a:extLst>
              <a:ext uri="{FF2B5EF4-FFF2-40B4-BE49-F238E27FC236}">
                <a16:creationId xmlns:a16="http://schemas.microsoft.com/office/drawing/2014/main" id="{83A122B7-8CC4-BC66-1B33-73E05B841152}"/>
              </a:ext>
            </a:extLst>
          </p:cNvPr>
          <p:cNvPicPr>
            <a:picLocks noChangeAspect="1"/>
          </p:cNvPicPr>
          <p:nvPr/>
        </p:nvPicPr>
        <p:blipFill>
          <a:blip r:embed="rId2"/>
          <a:stretch>
            <a:fillRect/>
          </a:stretch>
        </p:blipFill>
        <p:spPr>
          <a:xfrm>
            <a:off x="6787662" y="2039455"/>
            <a:ext cx="4459104" cy="277908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2E1363D-D4FB-225F-2AF4-56B1CF479748}"/>
              </a:ext>
            </a:extLst>
          </p:cNvPr>
          <p:cNvSpPr>
            <a:spLocks noGrp="1"/>
          </p:cNvSpPr>
          <p:nvPr>
            <p:ph type="title"/>
          </p:nvPr>
        </p:nvSpPr>
        <p:spPr>
          <a:xfrm>
            <a:off x="2696368" y="203008"/>
            <a:ext cx="7971631" cy="533888"/>
          </a:xfrm>
        </p:spPr>
        <p:txBody>
          <a:bodyPr>
            <a:normAutofit fontScale="90000"/>
          </a:bodyPr>
          <a:lstStyle/>
          <a:p>
            <a:r>
              <a:rPr lang="en-GB" altLang="en-US" b="1" dirty="0">
                <a:ln>
                  <a:noFill/>
                </a:ln>
              </a:rPr>
              <a:t>Gero-Transcendence Theory</a:t>
            </a:r>
          </a:p>
        </p:txBody>
      </p:sp>
      <p:sp>
        <p:nvSpPr>
          <p:cNvPr id="4" name="TextBox 3">
            <a:extLst>
              <a:ext uri="{FF2B5EF4-FFF2-40B4-BE49-F238E27FC236}">
                <a16:creationId xmlns:a16="http://schemas.microsoft.com/office/drawing/2014/main" id="{057CC7FD-3F2C-BC02-5505-3BB235F5F376}"/>
              </a:ext>
            </a:extLst>
          </p:cNvPr>
          <p:cNvSpPr txBox="1"/>
          <p:nvPr/>
        </p:nvSpPr>
        <p:spPr>
          <a:xfrm>
            <a:off x="8688388" y="5659439"/>
            <a:ext cx="1223962" cy="461665"/>
          </a:xfrm>
          <a:prstGeom prst="rect">
            <a:avLst/>
          </a:prstGeom>
          <a:noFill/>
        </p:spPr>
        <p:txBody>
          <a:bodyPr>
            <a:spAutoFit/>
          </a:bodyPr>
          <a:lstStyle/>
          <a:p>
            <a:pPr>
              <a:defRPr/>
            </a:pPr>
            <a:r>
              <a:rPr lang="en-GB" sz="1200" dirty="0">
                <a:latin typeface="+mj-lt"/>
              </a:rPr>
              <a:t>(</a:t>
            </a:r>
            <a:r>
              <a:rPr lang="en-GB" sz="1200" dirty="0" err="1">
                <a:latin typeface="+mj-lt"/>
              </a:rPr>
              <a:t>Tornstam</a:t>
            </a:r>
            <a:r>
              <a:rPr lang="en-GB" sz="1200" dirty="0">
                <a:latin typeface="+mj-lt"/>
              </a:rPr>
              <a:t>, 1994)</a:t>
            </a:r>
          </a:p>
        </p:txBody>
      </p:sp>
      <p:pic>
        <p:nvPicPr>
          <p:cNvPr id="32773" name="Picture 1">
            <a:extLst>
              <a:ext uri="{FF2B5EF4-FFF2-40B4-BE49-F238E27FC236}">
                <a16:creationId xmlns:a16="http://schemas.microsoft.com/office/drawing/2014/main" id="{6CF09EF4-2BFC-6E71-1154-A759172A5621}"/>
              </a:ext>
            </a:extLst>
          </p:cNvPr>
          <p:cNvPicPr>
            <a:picLocks noChangeAspect="1"/>
          </p:cNvPicPr>
          <p:nvPr/>
        </p:nvPicPr>
        <p:blipFill>
          <a:blip r:embed="rId2">
            <a:extLst>
              <a:ext uri="{28A0092B-C50C-407E-A947-70E740481C1C}">
                <a14:useLocalDpi xmlns:a14="http://schemas.microsoft.com/office/drawing/2010/main" val="0"/>
              </a:ext>
            </a:extLst>
          </a:blip>
          <a:srcRect l="-85222" t="132195" r="130240" b="-111113"/>
          <a:stretch>
            <a:fillRect/>
          </a:stretch>
        </p:blipFill>
        <p:spPr bwMode="auto">
          <a:xfrm>
            <a:off x="5591175" y="2924176"/>
            <a:ext cx="1441450" cy="137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C69162A7-BE21-798F-17BA-E35E88000299}"/>
              </a:ext>
            </a:extLst>
          </p:cNvPr>
          <p:cNvPicPr>
            <a:picLocks noChangeAspect="1"/>
          </p:cNvPicPr>
          <p:nvPr/>
        </p:nvPicPr>
        <p:blipFill>
          <a:blip r:embed="rId3"/>
          <a:stretch>
            <a:fillRect/>
          </a:stretch>
        </p:blipFill>
        <p:spPr>
          <a:xfrm>
            <a:off x="2255471" y="992746"/>
            <a:ext cx="7549661" cy="566224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ABF3-385E-D630-A138-E91D3CB7A437}"/>
              </a:ext>
            </a:extLst>
          </p:cNvPr>
          <p:cNvSpPr>
            <a:spLocks noGrp="1"/>
          </p:cNvSpPr>
          <p:nvPr>
            <p:ph type="title"/>
          </p:nvPr>
        </p:nvSpPr>
        <p:spPr/>
        <p:txBody>
          <a:bodyPr/>
          <a:lstStyle/>
          <a:p>
            <a:r>
              <a:rPr lang="en-GB" altLang="en-US" b="1" dirty="0">
                <a:ln>
                  <a:noFill/>
                </a:ln>
              </a:rPr>
              <a:t>Gero-Transcendence Theory</a:t>
            </a:r>
            <a:endParaRPr lang="en-GB" dirty="0"/>
          </a:p>
        </p:txBody>
      </p:sp>
      <p:sp>
        <p:nvSpPr>
          <p:cNvPr id="3" name="Content Placeholder 2">
            <a:extLst>
              <a:ext uri="{FF2B5EF4-FFF2-40B4-BE49-F238E27FC236}">
                <a16:creationId xmlns:a16="http://schemas.microsoft.com/office/drawing/2014/main" id="{446D51FB-0175-B805-3590-D41B0E0AFF9D}"/>
              </a:ext>
            </a:extLst>
          </p:cNvPr>
          <p:cNvSpPr>
            <a:spLocks noGrp="1"/>
          </p:cNvSpPr>
          <p:nvPr>
            <p:ph idx="1"/>
          </p:nvPr>
        </p:nvSpPr>
        <p:spPr/>
        <p:txBody>
          <a:bodyPr/>
          <a:lstStyle/>
          <a:p>
            <a:r>
              <a:rPr lang="en-GB" dirty="0">
                <a:hlinkClick r:id="rId2"/>
              </a:rPr>
              <a:t>Gerotranscendence - </a:t>
            </a:r>
            <a:r>
              <a:rPr lang="en-GB" dirty="0" err="1">
                <a:hlinkClick r:id="rId2"/>
              </a:rPr>
              <a:t>Dr.</a:t>
            </a:r>
            <a:r>
              <a:rPr lang="en-GB" dirty="0">
                <a:hlinkClick r:id="rId2"/>
              </a:rPr>
              <a:t> Marc </a:t>
            </a:r>
            <a:r>
              <a:rPr lang="en-GB" dirty="0" err="1">
                <a:hlinkClick r:id="rId2"/>
              </a:rPr>
              <a:t>Agronin</a:t>
            </a:r>
            <a:r>
              <a:rPr lang="en-GB" dirty="0">
                <a:hlinkClick r:id="rId2"/>
              </a:rPr>
              <a:t> (2/4) - YouTube</a:t>
            </a:r>
            <a:endParaRPr lang="en-GB" dirty="0"/>
          </a:p>
        </p:txBody>
      </p:sp>
    </p:spTree>
    <p:extLst>
      <p:ext uri="{BB962C8B-B14F-4D97-AF65-F5344CB8AC3E}">
        <p14:creationId xmlns:p14="http://schemas.microsoft.com/office/powerpoint/2010/main" val="3065340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9EBC3E-5A45-103A-4B7C-1B77CC0BF968}"/>
              </a:ext>
            </a:extLst>
          </p:cNvPr>
          <p:cNvSpPr>
            <a:spLocks noGrp="1"/>
          </p:cNvSpPr>
          <p:nvPr>
            <p:ph type="title"/>
          </p:nvPr>
        </p:nvSpPr>
        <p:spPr>
          <a:xfrm>
            <a:off x="609600" y="274638"/>
            <a:ext cx="10972800" cy="1143000"/>
          </a:xfrm>
        </p:spPr>
        <p:txBody>
          <a:bodyPr anchor="ctr">
            <a:normAutofit/>
          </a:bodyPr>
          <a:lstStyle/>
          <a:p>
            <a:pPr eaLnBrk="1" hangingPunct="1"/>
            <a:r>
              <a:rPr lang="en-US" altLang="en-US"/>
              <a:t>Ageing and Psychological Functioning </a:t>
            </a:r>
          </a:p>
        </p:txBody>
      </p:sp>
      <p:pic>
        <p:nvPicPr>
          <p:cNvPr id="2" name="Picture 1">
            <a:extLst>
              <a:ext uri="{FF2B5EF4-FFF2-40B4-BE49-F238E27FC236}">
                <a16:creationId xmlns:a16="http://schemas.microsoft.com/office/drawing/2014/main" id="{D4EB67CA-46A5-3D5E-FDA7-992D4948CC79}"/>
              </a:ext>
            </a:extLst>
          </p:cNvPr>
          <p:cNvPicPr>
            <a:picLocks noChangeAspect="1"/>
          </p:cNvPicPr>
          <p:nvPr/>
        </p:nvPicPr>
        <p:blipFill>
          <a:blip r:embed="rId2"/>
          <a:stretch>
            <a:fillRect/>
          </a:stretch>
        </p:blipFill>
        <p:spPr>
          <a:xfrm>
            <a:off x="609600" y="2209812"/>
            <a:ext cx="5384800" cy="2769817"/>
          </a:xfrm>
          <a:prstGeom prst="rect">
            <a:avLst/>
          </a:prstGeom>
          <a:noFill/>
        </p:spPr>
      </p:pic>
      <p:sp>
        <p:nvSpPr>
          <p:cNvPr id="35843" name="Content Placeholder 2">
            <a:extLst>
              <a:ext uri="{FF2B5EF4-FFF2-40B4-BE49-F238E27FC236}">
                <a16:creationId xmlns:a16="http://schemas.microsoft.com/office/drawing/2014/main" id="{01B5F63C-4228-2552-8739-BA03B48DC4E6}"/>
              </a:ext>
            </a:extLst>
          </p:cNvPr>
          <p:cNvSpPr>
            <a:spLocks noGrp="1"/>
          </p:cNvSpPr>
          <p:nvPr>
            <p:ph sz="half" idx="2"/>
          </p:nvPr>
        </p:nvSpPr>
        <p:spPr>
          <a:xfrm>
            <a:off x="6197600" y="1600201"/>
            <a:ext cx="5384800" cy="3989040"/>
          </a:xfrm>
        </p:spPr>
        <p:txBody>
          <a:bodyPr>
            <a:normAutofit/>
          </a:bodyPr>
          <a:lstStyle/>
          <a:p>
            <a:pPr eaLnBrk="1" hangingPunct="1">
              <a:lnSpc>
                <a:spcPct val="90000"/>
              </a:lnSpc>
            </a:pPr>
            <a:r>
              <a:rPr lang="en-US" altLang="en-US" sz="2600"/>
              <a:t>In a movement called “successful ageing,” gerontologists seek to understand several psychological factors affecting age, including:</a:t>
            </a:r>
          </a:p>
          <a:p>
            <a:pPr eaLnBrk="1" hangingPunct="1">
              <a:lnSpc>
                <a:spcPct val="90000"/>
              </a:lnSpc>
            </a:pPr>
            <a:endParaRPr lang="en-US" altLang="en-US" sz="2600"/>
          </a:p>
          <a:p>
            <a:pPr lvl="1" eaLnBrk="1" hangingPunct="1">
              <a:lnSpc>
                <a:spcPct val="90000"/>
              </a:lnSpc>
            </a:pPr>
            <a:r>
              <a:rPr lang="en-US" altLang="en-US" sz="2600"/>
              <a:t>Self-concept and social relationships </a:t>
            </a:r>
          </a:p>
          <a:p>
            <a:pPr lvl="1" eaLnBrk="1" hangingPunct="1">
              <a:lnSpc>
                <a:spcPct val="90000"/>
              </a:lnSpc>
            </a:pPr>
            <a:r>
              <a:rPr lang="en-US" altLang="en-US" sz="2600"/>
              <a:t>Social roles</a:t>
            </a:r>
          </a:p>
          <a:p>
            <a:pPr lvl="1" eaLnBrk="1" hangingPunct="1">
              <a:lnSpc>
                <a:spcPct val="90000"/>
              </a:lnSpc>
            </a:pPr>
            <a:r>
              <a:rPr lang="en-US" altLang="en-US" sz="2600"/>
              <a:t>Cognitive functioning (the most affected by ageing)</a:t>
            </a:r>
          </a:p>
          <a:p>
            <a:pPr lvl="1" eaLnBrk="1" hangingPunct="1">
              <a:lnSpc>
                <a:spcPct val="90000"/>
              </a:lnSpc>
            </a:pPr>
            <a:endParaRPr lang="en-GB" altLang="en-US" sz="2600"/>
          </a:p>
          <a:p>
            <a:pPr lvl="1" eaLnBrk="1" hangingPunct="1">
              <a:lnSpc>
                <a:spcPct val="90000"/>
              </a:lnSpc>
            </a:pPr>
            <a:endParaRPr lang="en-GB" altLang="en-US"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9A949AB3-B47A-7E83-9433-7366611A92B1}"/>
              </a:ext>
            </a:extLst>
          </p:cNvPr>
          <p:cNvSpPr>
            <a:spLocks noGrp="1"/>
          </p:cNvSpPr>
          <p:nvPr>
            <p:ph type="title"/>
          </p:nvPr>
        </p:nvSpPr>
        <p:spPr/>
        <p:txBody>
          <a:bodyPr/>
          <a:lstStyle/>
          <a:p>
            <a:r>
              <a:rPr lang="en-GB" altLang="en-US" dirty="0">
                <a:ln>
                  <a:noFill/>
                </a:ln>
              </a:rPr>
              <a:t>Successful Ageing</a:t>
            </a:r>
          </a:p>
        </p:txBody>
      </p:sp>
      <p:sp>
        <p:nvSpPr>
          <p:cNvPr id="3" name="Content Placeholder 2">
            <a:extLst>
              <a:ext uri="{FF2B5EF4-FFF2-40B4-BE49-F238E27FC236}">
                <a16:creationId xmlns:a16="http://schemas.microsoft.com/office/drawing/2014/main" id="{05D0045B-A805-D3E2-AB10-E83C9E3C1908}"/>
              </a:ext>
            </a:extLst>
          </p:cNvPr>
          <p:cNvSpPr>
            <a:spLocks noGrp="1"/>
          </p:cNvSpPr>
          <p:nvPr>
            <p:ph idx="1"/>
          </p:nvPr>
        </p:nvSpPr>
        <p:spPr>
          <a:xfrm>
            <a:off x="609600" y="1600201"/>
            <a:ext cx="4536831" cy="3917032"/>
          </a:xfrm>
        </p:spPr>
        <p:txBody>
          <a:bodyPr>
            <a:normAutofit fontScale="92500"/>
          </a:bodyPr>
          <a:lstStyle/>
          <a:p>
            <a:pPr>
              <a:defRPr/>
            </a:pPr>
            <a:r>
              <a:rPr lang="en-GB" sz="1600" dirty="0">
                <a:solidFill>
                  <a:srgbClr val="000000"/>
                </a:solidFill>
                <a:latin typeface="+mj-lt"/>
              </a:rPr>
              <a:t>Life expectancy</a:t>
            </a:r>
          </a:p>
          <a:p>
            <a:pPr>
              <a:defRPr/>
            </a:pPr>
            <a:r>
              <a:rPr lang="en-GB" sz="1600" dirty="0">
                <a:solidFill>
                  <a:srgbClr val="000000"/>
                </a:solidFill>
                <a:latin typeface="+mj-lt"/>
              </a:rPr>
              <a:t>Life satisfaction and wellbeing (includes happiness and satisfaction)</a:t>
            </a:r>
          </a:p>
          <a:p>
            <a:pPr>
              <a:defRPr/>
            </a:pPr>
            <a:r>
              <a:rPr lang="en-GB" sz="1600" dirty="0">
                <a:solidFill>
                  <a:srgbClr val="000000"/>
                </a:solidFill>
                <a:latin typeface="+mj-lt"/>
              </a:rPr>
              <a:t>Mental and psychological health, cognitive function</a:t>
            </a:r>
          </a:p>
          <a:p>
            <a:pPr>
              <a:defRPr/>
            </a:pPr>
            <a:r>
              <a:rPr lang="en-GB" sz="1600" dirty="0">
                <a:solidFill>
                  <a:srgbClr val="000000"/>
                </a:solidFill>
                <a:latin typeface="+mj-lt"/>
              </a:rPr>
              <a:t>Personal growth, learning new things</a:t>
            </a:r>
          </a:p>
          <a:p>
            <a:pPr>
              <a:defRPr/>
            </a:pPr>
            <a:r>
              <a:rPr lang="en-GB" sz="1600" dirty="0">
                <a:solidFill>
                  <a:srgbClr val="000000"/>
                </a:solidFill>
                <a:latin typeface="+mj-lt"/>
              </a:rPr>
              <a:t>Physical health and functioning, independent functioning</a:t>
            </a:r>
          </a:p>
          <a:p>
            <a:pPr>
              <a:defRPr/>
            </a:pPr>
            <a:r>
              <a:rPr lang="en-GB" sz="1600" dirty="0">
                <a:solidFill>
                  <a:srgbClr val="000000"/>
                </a:solidFill>
                <a:latin typeface="+mj-lt"/>
              </a:rPr>
              <a:t>Psychological characteristics and resources, including perceived autonomy, control, independence, adaptability, coping, self esteem, positive outlook, goals, sense of self</a:t>
            </a:r>
          </a:p>
          <a:p>
            <a:pPr>
              <a:defRPr/>
            </a:pPr>
            <a:r>
              <a:rPr lang="en-GB" sz="1600" dirty="0">
                <a:solidFill>
                  <a:srgbClr val="000000"/>
                </a:solidFill>
                <a:latin typeface="+mj-lt"/>
              </a:rPr>
              <a:t>Social, community, leisure activities, integration and participation</a:t>
            </a:r>
          </a:p>
          <a:p>
            <a:pPr>
              <a:defRPr/>
            </a:pPr>
            <a:r>
              <a:rPr lang="en-GB" sz="1600" dirty="0">
                <a:solidFill>
                  <a:srgbClr val="000000"/>
                </a:solidFill>
                <a:latin typeface="+mj-lt"/>
              </a:rPr>
              <a:t>Social networks, support, participation, activity</a:t>
            </a:r>
          </a:p>
          <a:p>
            <a:pPr>
              <a:defRPr/>
            </a:pPr>
            <a:endParaRPr lang="en-GB" dirty="0"/>
          </a:p>
        </p:txBody>
      </p:sp>
      <p:sp>
        <p:nvSpPr>
          <p:cNvPr id="4" name="TextBox 3">
            <a:extLst>
              <a:ext uri="{FF2B5EF4-FFF2-40B4-BE49-F238E27FC236}">
                <a16:creationId xmlns:a16="http://schemas.microsoft.com/office/drawing/2014/main" id="{1AABD677-EF0F-7F4A-0F7B-38EFAB63E715}"/>
              </a:ext>
            </a:extLst>
          </p:cNvPr>
          <p:cNvSpPr txBox="1"/>
          <p:nvPr/>
        </p:nvSpPr>
        <p:spPr>
          <a:xfrm>
            <a:off x="7967664" y="5876926"/>
            <a:ext cx="2016125" cy="461665"/>
          </a:xfrm>
          <a:prstGeom prst="rect">
            <a:avLst/>
          </a:prstGeom>
          <a:noFill/>
        </p:spPr>
        <p:txBody>
          <a:bodyPr>
            <a:spAutoFit/>
          </a:bodyPr>
          <a:lstStyle/>
          <a:p>
            <a:pPr>
              <a:defRPr/>
            </a:pPr>
            <a:r>
              <a:rPr lang="en-GB" sz="1200" dirty="0">
                <a:latin typeface="+mj-lt"/>
              </a:rPr>
              <a:t>(Bowling and Dieppe, 2005)</a:t>
            </a:r>
          </a:p>
        </p:txBody>
      </p:sp>
      <p:pic>
        <p:nvPicPr>
          <p:cNvPr id="2" name="Picture 1">
            <a:extLst>
              <a:ext uri="{FF2B5EF4-FFF2-40B4-BE49-F238E27FC236}">
                <a16:creationId xmlns:a16="http://schemas.microsoft.com/office/drawing/2014/main" id="{4454BCA4-6877-263D-A4D4-ABE518F95E1D}"/>
              </a:ext>
            </a:extLst>
          </p:cNvPr>
          <p:cNvPicPr>
            <a:picLocks noChangeAspect="1"/>
          </p:cNvPicPr>
          <p:nvPr/>
        </p:nvPicPr>
        <p:blipFill>
          <a:blip r:embed="rId2"/>
          <a:stretch>
            <a:fillRect/>
          </a:stretch>
        </p:blipFill>
        <p:spPr>
          <a:xfrm>
            <a:off x="6683701" y="1181101"/>
            <a:ext cx="5508299" cy="469582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419D-D4BA-0411-4641-79D0B0AF91A9}"/>
              </a:ext>
            </a:extLst>
          </p:cNvPr>
          <p:cNvSpPr>
            <a:spLocks noGrp="1"/>
          </p:cNvSpPr>
          <p:nvPr>
            <p:ph type="title"/>
          </p:nvPr>
        </p:nvSpPr>
        <p:spPr/>
        <p:txBody>
          <a:bodyPr>
            <a:normAutofit fontScale="90000"/>
          </a:bodyPr>
          <a:lstStyle/>
          <a:p>
            <a:r>
              <a:rPr lang="en-GB" dirty="0"/>
              <a:t>Discuss this article in your group and present key findings</a:t>
            </a:r>
          </a:p>
        </p:txBody>
      </p:sp>
      <p:sp>
        <p:nvSpPr>
          <p:cNvPr id="3" name="Content Placeholder 2">
            <a:extLst>
              <a:ext uri="{FF2B5EF4-FFF2-40B4-BE49-F238E27FC236}">
                <a16:creationId xmlns:a16="http://schemas.microsoft.com/office/drawing/2014/main" id="{6BF591A5-B3F9-2DB9-8031-B8D903AB83A0}"/>
              </a:ext>
            </a:extLst>
          </p:cNvPr>
          <p:cNvSpPr>
            <a:spLocks noGrp="1"/>
          </p:cNvSpPr>
          <p:nvPr>
            <p:ph idx="1"/>
          </p:nvPr>
        </p:nvSpPr>
        <p:spPr>
          <a:xfrm>
            <a:off x="926123" y="1937084"/>
            <a:ext cx="10972800" cy="3428999"/>
          </a:xfrm>
        </p:spPr>
        <p:txBody>
          <a:bodyPr>
            <a:normAutofit fontScale="70000" lnSpcReduction="20000"/>
          </a:bodyPr>
          <a:lstStyle/>
          <a:p>
            <a:pPr marL="0" indent="0">
              <a:buNone/>
            </a:pPr>
            <a:r>
              <a:rPr lang="en-GB" sz="3800" b="1" dirty="0"/>
              <a:t>An ageing world of the 21st century: a literature review. </a:t>
            </a:r>
          </a:p>
          <a:p>
            <a:pPr marL="0" indent="0">
              <a:buNone/>
            </a:pPr>
            <a:endParaRPr lang="en-GB" sz="3800" dirty="0"/>
          </a:p>
          <a:p>
            <a:pPr marL="0" indent="0">
              <a:buNone/>
            </a:pPr>
            <a:r>
              <a:rPr lang="en-GB" sz="3800" dirty="0" err="1"/>
              <a:t>Naja</a:t>
            </a:r>
            <a:r>
              <a:rPr lang="en-GB" sz="3800" dirty="0"/>
              <a:t>, S., Din </a:t>
            </a:r>
            <a:r>
              <a:rPr lang="en-GB" sz="3800" dirty="0" err="1"/>
              <a:t>Makhlouf</a:t>
            </a:r>
            <a:r>
              <a:rPr lang="en-GB" sz="3800" dirty="0"/>
              <a:t>, M. M. E., &amp; Chehab, M. A. H. (2017)</a:t>
            </a:r>
          </a:p>
          <a:p>
            <a:pPr marL="0" indent="0">
              <a:buNone/>
            </a:pPr>
            <a:endParaRPr lang="en-GB" sz="3800" dirty="0"/>
          </a:p>
          <a:p>
            <a:pPr marL="0" indent="0">
              <a:buNone/>
            </a:pPr>
            <a:endParaRPr lang="en-GB" dirty="0"/>
          </a:p>
          <a:p>
            <a:pPr marL="0" indent="0">
              <a:buNone/>
            </a:pPr>
            <a:r>
              <a:rPr lang="en-GB" i="1" dirty="0"/>
              <a:t>International Journal Of Community Medicine And Public Health</a:t>
            </a:r>
            <a:r>
              <a:rPr lang="en-GB" dirty="0"/>
              <a:t>, 4(12), pp.4363–4369. </a:t>
            </a:r>
            <a:r>
              <a:rPr lang="en-GB" dirty="0">
                <a:hlinkClick r:id="rId2"/>
              </a:rPr>
              <a:t>https://doi.org/10.18203/2394-6040.ijcmph20175306</a:t>
            </a:r>
            <a:endParaRPr lang="en-GB" dirty="0"/>
          </a:p>
          <a:p>
            <a:pPr marL="0" indent="0">
              <a:buNone/>
            </a:pPr>
            <a:endParaRPr lang="en-GB" dirty="0"/>
          </a:p>
          <a:p>
            <a:pPr marL="0" indent="0">
              <a:buNone/>
            </a:pPr>
            <a:endParaRPr lang="en-GB" sz="2000" dirty="0"/>
          </a:p>
          <a:p>
            <a:pPr marL="0" indent="0">
              <a:buNone/>
            </a:pPr>
            <a:r>
              <a:rPr lang="en-GB" sz="2000" dirty="0">
                <a:hlinkClick r:id="rId3"/>
              </a:rPr>
              <a:t>https://www.ijcmph.com/index.php/ijcmph/article/view/2183</a:t>
            </a:r>
            <a:r>
              <a:rPr lang="en-GB" sz="2000" dirty="0"/>
              <a:t> </a:t>
            </a:r>
          </a:p>
        </p:txBody>
      </p:sp>
    </p:spTree>
    <p:extLst>
      <p:ext uri="{BB962C8B-B14F-4D97-AF65-F5344CB8AC3E}">
        <p14:creationId xmlns:p14="http://schemas.microsoft.com/office/powerpoint/2010/main" val="1502498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732F4B34-20A9-3D92-4AED-D63E18EEF448}"/>
              </a:ext>
            </a:extLst>
          </p:cNvPr>
          <p:cNvSpPr>
            <a:spLocks noGrp="1"/>
          </p:cNvSpPr>
          <p:nvPr>
            <p:ph type="title"/>
          </p:nvPr>
        </p:nvSpPr>
        <p:spPr/>
        <p:txBody>
          <a:bodyPr>
            <a:normAutofit fontScale="90000"/>
          </a:bodyPr>
          <a:lstStyle/>
          <a:p>
            <a:pPr eaLnBrk="1" hangingPunct="1"/>
            <a:r>
              <a:rPr lang="en-US" altLang="en-US" b="1" dirty="0">
                <a:ln>
                  <a:noFill/>
                </a:ln>
              </a:rPr>
              <a:t>Ageing in the 21</a:t>
            </a:r>
            <a:r>
              <a:rPr lang="en-US" altLang="en-US" b="1" baseline="30000" dirty="0">
                <a:ln>
                  <a:noFill/>
                </a:ln>
              </a:rPr>
              <a:t>st</a:t>
            </a:r>
            <a:r>
              <a:rPr lang="en-US" altLang="en-US" b="1" dirty="0">
                <a:ln>
                  <a:noFill/>
                </a:ln>
              </a:rPr>
              <a:t> Century</a:t>
            </a:r>
            <a:br>
              <a:rPr lang="en-US" altLang="en-US" b="1" dirty="0">
                <a:ln>
                  <a:noFill/>
                </a:ln>
              </a:rPr>
            </a:br>
            <a:r>
              <a:rPr lang="en-US" altLang="en-US" b="1" dirty="0">
                <a:ln>
                  <a:noFill/>
                </a:ln>
              </a:rPr>
              <a:t>Summary from the article</a:t>
            </a:r>
          </a:p>
        </p:txBody>
      </p:sp>
      <p:sp>
        <p:nvSpPr>
          <p:cNvPr id="22530" name="Content Placeholder 2">
            <a:extLst>
              <a:ext uri="{FF2B5EF4-FFF2-40B4-BE49-F238E27FC236}">
                <a16:creationId xmlns:a16="http://schemas.microsoft.com/office/drawing/2014/main" id="{BD3A1C1E-09AD-BBE8-9884-C405EBF9600E}"/>
              </a:ext>
            </a:extLst>
          </p:cNvPr>
          <p:cNvSpPr>
            <a:spLocks noGrp="1"/>
          </p:cNvSpPr>
          <p:nvPr>
            <p:ph idx="1"/>
          </p:nvPr>
        </p:nvSpPr>
        <p:spPr/>
        <p:txBody>
          <a:bodyPr rtlCol="0">
            <a:noAutofit/>
          </a:bodyPr>
          <a:lstStyle/>
          <a:p>
            <a:pPr marL="0" indent="0" eaLnBrk="1" fontAlgn="auto" hangingPunct="1">
              <a:buNone/>
              <a:defRPr/>
            </a:pPr>
            <a:r>
              <a:rPr lang="en-GB" sz="2400" dirty="0"/>
              <a:t>Thus, as people globally live longer, increasing levels of chronic illness as well as diminished wellbeing are nominated to become major global health challenges. Subsequently, the global population of elderly is projected to further increase and reach 1.4 billion by 2030 and 2.1 billion by 2050. Moreover, ageing has important implications on social security, the economy, the organization and delivery of health care, caregiver availability and constraints, society, and policies. Thus, it is pertinent to establish comprehensive elderly-friendly health care with further focus on preventive action to maintain a healthy ageing process</a:t>
            </a:r>
            <a:endParaRPr lang="en-US" sz="2400" b="1" dirty="0">
              <a:solidFill>
                <a:schemeClr val="tx1">
                  <a:lumMod val="85000"/>
                  <a:lumOff val="15000"/>
                </a:scheme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7ACCB5B-E053-2A75-959B-D8D3E2F562E9}"/>
              </a:ext>
            </a:extLst>
          </p:cNvPr>
          <p:cNvSpPr>
            <a:spLocks noGrp="1"/>
          </p:cNvSpPr>
          <p:nvPr>
            <p:ph type="title"/>
          </p:nvPr>
        </p:nvSpPr>
        <p:spPr>
          <a:xfrm>
            <a:off x="609600" y="274638"/>
            <a:ext cx="10972800" cy="1143000"/>
          </a:xfrm>
        </p:spPr>
        <p:txBody>
          <a:bodyPr anchor="ctr">
            <a:normAutofit/>
          </a:bodyPr>
          <a:lstStyle/>
          <a:p>
            <a:pPr eaLnBrk="1" hangingPunct="1">
              <a:lnSpc>
                <a:spcPct val="90000"/>
              </a:lnSpc>
            </a:pPr>
            <a:r>
              <a:rPr lang="en-GB" altLang="en-US" sz="3700">
                <a:ln>
                  <a:noFill/>
                </a:ln>
              </a:rPr>
              <a:t>Why do we Know so Little about ageing population?</a:t>
            </a:r>
          </a:p>
        </p:txBody>
      </p:sp>
      <p:pic>
        <p:nvPicPr>
          <p:cNvPr id="2" name="Picture 1">
            <a:extLst>
              <a:ext uri="{FF2B5EF4-FFF2-40B4-BE49-F238E27FC236}">
                <a16:creationId xmlns:a16="http://schemas.microsoft.com/office/drawing/2014/main" id="{8A6BC245-B25B-7B64-AB64-52B799B77AFA}"/>
              </a:ext>
            </a:extLst>
          </p:cNvPr>
          <p:cNvPicPr>
            <a:picLocks noChangeAspect="1"/>
          </p:cNvPicPr>
          <p:nvPr/>
        </p:nvPicPr>
        <p:blipFill rotWithShape="1">
          <a:blip r:embed="rId2"/>
          <a:srcRect l="13203" r="13770"/>
          <a:stretch/>
        </p:blipFill>
        <p:spPr>
          <a:xfrm>
            <a:off x="609600" y="1600201"/>
            <a:ext cx="5384800" cy="3989040"/>
          </a:xfrm>
          <a:prstGeom prst="rect">
            <a:avLst/>
          </a:prstGeom>
          <a:noFill/>
        </p:spPr>
      </p:pic>
      <p:sp>
        <p:nvSpPr>
          <p:cNvPr id="40963" name="Rectangle 3">
            <a:extLst>
              <a:ext uri="{FF2B5EF4-FFF2-40B4-BE49-F238E27FC236}">
                <a16:creationId xmlns:a16="http://schemas.microsoft.com/office/drawing/2014/main" id="{0021AE43-C085-412B-E5BD-1AADE947EE03}"/>
              </a:ext>
            </a:extLst>
          </p:cNvPr>
          <p:cNvSpPr>
            <a:spLocks noGrp="1"/>
          </p:cNvSpPr>
          <p:nvPr>
            <p:ph sz="half" idx="2"/>
          </p:nvPr>
        </p:nvSpPr>
        <p:spPr>
          <a:xfrm>
            <a:off x="6197600" y="1600201"/>
            <a:ext cx="5384800" cy="3989040"/>
          </a:xfrm>
        </p:spPr>
        <p:txBody>
          <a:bodyPr>
            <a:normAutofit/>
          </a:bodyPr>
          <a:lstStyle/>
          <a:p>
            <a:pPr eaLnBrk="1" hangingPunct="1">
              <a:lnSpc>
                <a:spcPct val="90000"/>
              </a:lnSpc>
            </a:pPr>
            <a:r>
              <a:rPr lang="en-GB" altLang="en-US" sz="2200" b="1"/>
              <a:t>People with different priorities; an invisible grouping </a:t>
            </a:r>
            <a:endParaRPr lang="en-GB" altLang="en-US" sz="2200"/>
          </a:p>
          <a:p>
            <a:pPr eaLnBrk="1" hangingPunct="1">
              <a:lnSpc>
                <a:spcPct val="90000"/>
              </a:lnSpc>
            </a:pPr>
            <a:r>
              <a:rPr lang="en-GB" altLang="en-US" sz="2200" b="1"/>
              <a:t>Communication:</a:t>
            </a:r>
            <a:r>
              <a:rPr lang="en-GB" altLang="en-US" sz="2200"/>
              <a:t>  dementia, dual sensory problems</a:t>
            </a:r>
          </a:p>
          <a:p>
            <a:pPr eaLnBrk="1" hangingPunct="1">
              <a:lnSpc>
                <a:spcPct val="90000"/>
              </a:lnSpc>
            </a:pPr>
            <a:r>
              <a:rPr lang="en-GB" altLang="en-US" sz="2200"/>
              <a:t>Focus on </a:t>
            </a:r>
            <a:r>
              <a:rPr lang="en-GB" altLang="en-US" sz="2200" b="1"/>
              <a:t>health and social care needs</a:t>
            </a:r>
            <a:r>
              <a:rPr lang="en-GB" altLang="en-US" sz="2200"/>
              <a:t>, not quality of life</a:t>
            </a:r>
          </a:p>
          <a:p>
            <a:pPr eaLnBrk="1" hangingPunct="1">
              <a:lnSpc>
                <a:spcPct val="90000"/>
              </a:lnSpc>
            </a:pPr>
            <a:r>
              <a:rPr lang="en-GB" altLang="en-US" sz="2200"/>
              <a:t>Diversity of </a:t>
            </a:r>
            <a:r>
              <a:rPr lang="en-GB" altLang="en-US" sz="2200" b="1"/>
              <a:t>communication</a:t>
            </a:r>
            <a:r>
              <a:rPr lang="en-GB" altLang="en-US" sz="2200"/>
              <a:t> issues - language and cultural barriers not adequately addressed</a:t>
            </a:r>
          </a:p>
          <a:p>
            <a:pPr eaLnBrk="1" hangingPunct="1">
              <a:lnSpc>
                <a:spcPct val="90000"/>
              </a:lnSpc>
            </a:pPr>
            <a:r>
              <a:rPr lang="en-GB" altLang="en-US" sz="2200"/>
              <a:t>Older people with high support needs </a:t>
            </a:r>
            <a:r>
              <a:rPr lang="en-GB" altLang="en-US" sz="2200" b="1"/>
              <a:t>often isolated</a:t>
            </a:r>
            <a:r>
              <a:rPr lang="en-GB" altLang="en-US" sz="2200"/>
              <a:t> and </a:t>
            </a:r>
            <a:r>
              <a:rPr lang="en-GB" altLang="en-US" sz="2200" b="1"/>
              <a:t>not enabled to engage collectively</a:t>
            </a:r>
          </a:p>
          <a:p>
            <a:pPr eaLnBrk="1" hangingPunct="1">
              <a:lnSpc>
                <a:spcPct val="90000"/>
              </a:lnSpc>
            </a:pPr>
            <a:endParaRPr lang="en-GB" altLang="en-US" sz="2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F924508-11AA-2706-4007-99C87099268D}"/>
              </a:ext>
            </a:extLst>
          </p:cNvPr>
          <p:cNvSpPr/>
          <p:nvPr/>
        </p:nvSpPr>
        <p:spPr>
          <a:xfrm>
            <a:off x="87923" y="31532"/>
            <a:ext cx="8153400" cy="646331"/>
          </a:xfrm>
          <a:prstGeom prst="rect">
            <a:avLst/>
          </a:prstGeom>
          <a:noFill/>
          <a:ln>
            <a:noFill/>
          </a:ln>
          <a:effectLst>
            <a:glow rad="63500">
              <a:schemeClr val="accent4">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rgbClr r="0" g="0" b="0"/>
          </a:lnRef>
          <a:fillRef idx="1001">
            <a:schemeClr val="lt1"/>
          </a:fillRef>
          <a:effectRef idx="0">
            <a:scrgbClr r="0" g="0" b="0"/>
          </a:effectRef>
          <a:fontRef idx="major"/>
        </p:style>
        <p:txBody>
          <a:bodyPr>
            <a:spAutoFit/>
          </a:bodyPr>
          <a:lstStyle/>
          <a:p>
            <a:pPr algn="just">
              <a:defRPr/>
            </a:pPr>
            <a:r>
              <a:rPr lang="en-US" sz="3600" b="1" dirty="0">
                <a:solidFill>
                  <a:srgbClr val="FFC000"/>
                </a:solidFill>
              </a:rPr>
              <a:t>       </a:t>
            </a:r>
            <a:r>
              <a:rPr lang="en-US" sz="3600" b="1" dirty="0"/>
              <a:t>Negative Outlook</a:t>
            </a:r>
          </a:p>
        </p:txBody>
      </p:sp>
      <p:grpSp>
        <p:nvGrpSpPr>
          <p:cNvPr id="41989" name="Group 18">
            <a:extLst>
              <a:ext uri="{FF2B5EF4-FFF2-40B4-BE49-F238E27FC236}">
                <a16:creationId xmlns:a16="http://schemas.microsoft.com/office/drawing/2014/main" id="{38530E3A-5C7D-12CE-BBA1-E6540D64F735}"/>
              </a:ext>
            </a:extLst>
          </p:cNvPr>
          <p:cNvGrpSpPr>
            <a:grpSpLocks/>
          </p:cNvGrpSpPr>
          <p:nvPr/>
        </p:nvGrpSpPr>
        <p:grpSpPr bwMode="auto">
          <a:xfrm>
            <a:off x="3429000" y="1600200"/>
            <a:ext cx="4343400" cy="533400"/>
            <a:chOff x="1905000" y="1905000"/>
            <a:chExt cx="4343400" cy="533400"/>
          </a:xfrm>
        </p:grpSpPr>
        <p:cxnSp>
          <p:nvCxnSpPr>
            <p:cNvPr id="14" name="Straight Connector 13">
              <a:extLst>
                <a:ext uri="{FF2B5EF4-FFF2-40B4-BE49-F238E27FC236}">
                  <a16:creationId xmlns:a16="http://schemas.microsoft.com/office/drawing/2014/main" id="{BA3B8E73-D49F-155E-C251-526EBFA7E1BA}"/>
                </a:ext>
              </a:extLst>
            </p:cNvPr>
            <p:cNvCxnSpPr/>
            <p:nvPr/>
          </p:nvCxnSpPr>
          <p:spPr>
            <a:xfrm>
              <a:off x="1905000" y="2438400"/>
              <a:ext cx="4343400" cy="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4493059F-715B-7DF2-74B9-A4D8320B6AA4}"/>
                </a:ext>
              </a:extLst>
            </p:cNvPr>
            <p:cNvCxnSpPr/>
            <p:nvPr/>
          </p:nvCxnSpPr>
          <p:spPr>
            <a:xfrm rot="5400000" flipH="1" flipV="1">
              <a:off x="1638300" y="2171700"/>
              <a:ext cx="533400" cy="0"/>
            </a:xfrm>
            <a:prstGeom prst="line">
              <a:avLst/>
            </a:prstGeom>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A30AC032-CD67-2D5F-5ACB-532F023C6DE6}"/>
                </a:ext>
              </a:extLst>
            </p:cNvPr>
            <p:cNvCxnSpPr/>
            <p:nvPr/>
          </p:nvCxnSpPr>
          <p:spPr>
            <a:xfrm rot="5400000" flipH="1" flipV="1">
              <a:off x="5981700" y="2171700"/>
              <a:ext cx="533400" cy="0"/>
            </a:xfrm>
            <a:prstGeom prst="line">
              <a:avLst/>
            </a:prstGeom>
          </p:spPr>
          <p:style>
            <a:lnRef idx="2">
              <a:schemeClr val="dk1"/>
            </a:lnRef>
            <a:fillRef idx="0">
              <a:schemeClr val="dk1"/>
            </a:fillRef>
            <a:effectRef idx="1">
              <a:schemeClr val="dk1"/>
            </a:effectRef>
            <a:fontRef idx="minor">
              <a:schemeClr val="tx1"/>
            </a:fontRef>
          </p:style>
        </p:cxnSp>
      </p:grpSp>
      <p:cxnSp>
        <p:nvCxnSpPr>
          <p:cNvPr id="21" name="Straight Arrow Connector 20">
            <a:extLst>
              <a:ext uri="{FF2B5EF4-FFF2-40B4-BE49-F238E27FC236}">
                <a16:creationId xmlns:a16="http://schemas.microsoft.com/office/drawing/2014/main" id="{0B6B0190-3BF7-B259-6E1A-2702514C6D34}"/>
              </a:ext>
            </a:extLst>
          </p:cNvPr>
          <p:cNvCxnSpPr/>
          <p:nvPr/>
        </p:nvCxnSpPr>
        <p:spPr>
          <a:xfrm rot="5400000">
            <a:off x="5410994" y="23614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903C8487-ECCD-E706-7A26-11080D4F384E}"/>
              </a:ext>
            </a:extLst>
          </p:cNvPr>
          <p:cNvSpPr txBox="1"/>
          <p:nvPr/>
        </p:nvSpPr>
        <p:spPr>
          <a:xfrm>
            <a:off x="2438400" y="2667000"/>
            <a:ext cx="7239000" cy="769938"/>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provides inadequate support services, and funds for the elderly.</a:t>
            </a:r>
          </a:p>
        </p:txBody>
      </p:sp>
      <p:sp>
        <p:nvSpPr>
          <p:cNvPr id="23" name="TextBox 22">
            <a:extLst>
              <a:ext uri="{FF2B5EF4-FFF2-40B4-BE49-F238E27FC236}">
                <a16:creationId xmlns:a16="http://schemas.microsoft.com/office/drawing/2014/main" id="{D57B70B2-1C99-3224-1EDB-9823885C8505}"/>
              </a:ext>
            </a:extLst>
          </p:cNvPr>
          <p:cNvSpPr txBox="1"/>
          <p:nvPr/>
        </p:nvSpPr>
        <p:spPr>
          <a:xfrm>
            <a:off x="2209800" y="1058864"/>
            <a:ext cx="3124200" cy="1107996"/>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views elderly as incompetent; </a:t>
            </a:r>
            <a:r>
              <a:rPr lang="en-US" sz="2200" dirty="0" err="1">
                <a:solidFill>
                  <a:schemeClr val="tx1"/>
                </a:solidFill>
              </a:rPr>
              <a:t>out-dated</a:t>
            </a:r>
            <a:endParaRPr lang="en-US" sz="2200" dirty="0">
              <a:solidFill>
                <a:schemeClr val="tx1"/>
              </a:solidFill>
            </a:endParaRPr>
          </a:p>
        </p:txBody>
      </p:sp>
      <p:sp>
        <p:nvSpPr>
          <p:cNvPr id="24" name="TextBox 23">
            <a:extLst>
              <a:ext uri="{FF2B5EF4-FFF2-40B4-BE49-F238E27FC236}">
                <a16:creationId xmlns:a16="http://schemas.microsoft.com/office/drawing/2014/main" id="{80B35C18-9979-99AE-FADC-880C1A110BCD}"/>
              </a:ext>
            </a:extLst>
          </p:cNvPr>
          <p:cNvSpPr txBox="1"/>
          <p:nvPr/>
        </p:nvSpPr>
        <p:spPr>
          <a:xfrm>
            <a:off x="5867400" y="1058863"/>
            <a:ext cx="4495800" cy="1107996"/>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develops label for the elderly: useless; ineffective; helpless</a:t>
            </a:r>
          </a:p>
        </p:txBody>
      </p:sp>
      <p:cxnSp>
        <p:nvCxnSpPr>
          <p:cNvPr id="28" name="Straight Arrow Connector 27">
            <a:extLst>
              <a:ext uri="{FF2B5EF4-FFF2-40B4-BE49-F238E27FC236}">
                <a16:creationId xmlns:a16="http://schemas.microsoft.com/office/drawing/2014/main" id="{40C47801-7614-5CB9-7695-A90ED3CB37D7}"/>
              </a:ext>
            </a:extLst>
          </p:cNvPr>
          <p:cNvCxnSpPr/>
          <p:nvPr/>
        </p:nvCxnSpPr>
        <p:spPr>
          <a:xfrm rot="5400000">
            <a:off x="5410994" y="36568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6FD40882-504E-A99B-5A9E-1C4EB44C858E}"/>
              </a:ext>
            </a:extLst>
          </p:cNvPr>
          <p:cNvSpPr txBox="1"/>
          <p:nvPr/>
        </p:nvSpPr>
        <p:spPr>
          <a:xfrm>
            <a:off x="4267200" y="3962400"/>
            <a:ext cx="3276600" cy="769938"/>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Elderly’s skills deteriorate</a:t>
            </a:r>
          </a:p>
          <a:p>
            <a:pPr algn="ctr">
              <a:defRPr/>
            </a:pPr>
            <a:endParaRPr lang="en-US" sz="2200" dirty="0"/>
          </a:p>
        </p:txBody>
      </p:sp>
      <p:sp>
        <p:nvSpPr>
          <p:cNvPr id="30" name="TextBox 29">
            <a:extLst>
              <a:ext uri="{FF2B5EF4-FFF2-40B4-BE49-F238E27FC236}">
                <a16:creationId xmlns:a16="http://schemas.microsoft.com/office/drawing/2014/main" id="{6C131627-E18F-520C-11EF-5CE5D3BFCB4F}"/>
              </a:ext>
            </a:extLst>
          </p:cNvPr>
          <p:cNvSpPr txBox="1"/>
          <p:nvPr/>
        </p:nvSpPr>
        <p:spPr>
          <a:xfrm>
            <a:off x="3886200" y="5249864"/>
            <a:ext cx="3886200" cy="769937"/>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Elderly labels self as </a:t>
            </a:r>
          </a:p>
          <a:p>
            <a:pPr algn="ctr">
              <a:defRPr/>
            </a:pPr>
            <a:r>
              <a:rPr lang="en-US" sz="2200" dirty="0">
                <a:solidFill>
                  <a:schemeClr val="tx1"/>
                </a:solidFill>
              </a:rPr>
              <a:t>incompetent</a:t>
            </a:r>
          </a:p>
        </p:txBody>
      </p:sp>
      <p:cxnSp>
        <p:nvCxnSpPr>
          <p:cNvPr id="31" name="Straight Arrow Connector 30">
            <a:extLst>
              <a:ext uri="{FF2B5EF4-FFF2-40B4-BE49-F238E27FC236}">
                <a16:creationId xmlns:a16="http://schemas.microsoft.com/office/drawing/2014/main" id="{36D527E1-9A10-FC08-DFF6-D5F8EF4DE761}"/>
              </a:ext>
            </a:extLst>
          </p:cNvPr>
          <p:cNvCxnSpPr/>
          <p:nvPr/>
        </p:nvCxnSpPr>
        <p:spPr>
          <a:xfrm rot="5400000">
            <a:off x="5485607" y="49522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194C16-9B28-C439-7E56-7DBA42F7E3AB}"/>
              </a:ext>
            </a:extLst>
          </p:cNvPr>
          <p:cNvSpPr/>
          <p:nvPr/>
        </p:nvSpPr>
        <p:spPr>
          <a:xfrm>
            <a:off x="808892" y="75299"/>
            <a:ext cx="8153400" cy="646331"/>
          </a:xfrm>
          <a:prstGeom prst="rect">
            <a:avLst/>
          </a:prstGeom>
          <a:noFill/>
          <a:ln>
            <a:noFill/>
          </a:ln>
          <a:effectLst>
            <a:glow rad="63500">
              <a:schemeClr val="accent4">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rgbClr r="0" g="0" b="0"/>
          </a:lnRef>
          <a:fillRef idx="1001">
            <a:schemeClr val="lt1"/>
          </a:fillRef>
          <a:effectRef idx="0">
            <a:scrgbClr r="0" g="0" b="0"/>
          </a:effectRef>
          <a:fontRef idx="major"/>
        </p:style>
        <p:txBody>
          <a:bodyPr>
            <a:spAutoFit/>
          </a:bodyPr>
          <a:lstStyle/>
          <a:p>
            <a:pPr algn="just">
              <a:defRPr/>
            </a:pPr>
            <a:r>
              <a:rPr lang="en-US" sz="2800" b="1" dirty="0">
                <a:solidFill>
                  <a:schemeClr val="accent3">
                    <a:lumMod val="60000"/>
                    <a:lumOff val="40000"/>
                  </a:schemeClr>
                </a:solidFill>
              </a:rPr>
              <a:t>       </a:t>
            </a:r>
            <a:r>
              <a:rPr lang="en-US" sz="3600" b="1" dirty="0"/>
              <a:t>Positive</a:t>
            </a:r>
            <a:r>
              <a:rPr lang="en-US" sz="3600" b="1" dirty="0">
                <a:solidFill>
                  <a:schemeClr val="accent3">
                    <a:lumMod val="60000"/>
                    <a:lumOff val="40000"/>
                  </a:schemeClr>
                </a:solidFill>
              </a:rPr>
              <a:t> </a:t>
            </a:r>
            <a:r>
              <a:rPr lang="en-US" sz="3600" b="1" dirty="0"/>
              <a:t>Outlook</a:t>
            </a:r>
          </a:p>
        </p:txBody>
      </p:sp>
      <p:grpSp>
        <p:nvGrpSpPr>
          <p:cNvPr id="43013" name="Group 18">
            <a:extLst>
              <a:ext uri="{FF2B5EF4-FFF2-40B4-BE49-F238E27FC236}">
                <a16:creationId xmlns:a16="http://schemas.microsoft.com/office/drawing/2014/main" id="{3BE7DD8D-7044-F784-6A38-F59537E687FD}"/>
              </a:ext>
            </a:extLst>
          </p:cNvPr>
          <p:cNvGrpSpPr>
            <a:grpSpLocks/>
          </p:cNvGrpSpPr>
          <p:nvPr/>
        </p:nvGrpSpPr>
        <p:grpSpPr bwMode="auto">
          <a:xfrm>
            <a:off x="3429000" y="1600200"/>
            <a:ext cx="4343400" cy="533400"/>
            <a:chOff x="1905000" y="1905000"/>
            <a:chExt cx="4343400" cy="533400"/>
          </a:xfrm>
        </p:grpSpPr>
        <p:cxnSp>
          <p:nvCxnSpPr>
            <p:cNvPr id="14" name="Straight Connector 13">
              <a:extLst>
                <a:ext uri="{FF2B5EF4-FFF2-40B4-BE49-F238E27FC236}">
                  <a16:creationId xmlns:a16="http://schemas.microsoft.com/office/drawing/2014/main" id="{14B11D94-57E2-551C-0A3A-B1E15B219797}"/>
                </a:ext>
              </a:extLst>
            </p:cNvPr>
            <p:cNvCxnSpPr/>
            <p:nvPr/>
          </p:nvCxnSpPr>
          <p:spPr>
            <a:xfrm>
              <a:off x="1905000" y="2438400"/>
              <a:ext cx="4343400" cy="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027CF602-73B2-B0A8-84F8-1E8EB508F4E2}"/>
                </a:ext>
              </a:extLst>
            </p:cNvPr>
            <p:cNvCxnSpPr/>
            <p:nvPr/>
          </p:nvCxnSpPr>
          <p:spPr>
            <a:xfrm rot="5400000" flipH="1" flipV="1">
              <a:off x="1638300" y="2171700"/>
              <a:ext cx="533400" cy="0"/>
            </a:xfrm>
            <a:prstGeom prst="line">
              <a:avLst/>
            </a:prstGeom>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2BF6EF58-0FA0-0942-74E9-CDD48D5D0C98}"/>
                </a:ext>
              </a:extLst>
            </p:cNvPr>
            <p:cNvCxnSpPr/>
            <p:nvPr/>
          </p:nvCxnSpPr>
          <p:spPr>
            <a:xfrm rot="5400000" flipH="1" flipV="1">
              <a:off x="5981700" y="2171700"/>
              <a:ext cx="533400" cy="0"/>
            </a:xfrm>
            <a:prstGeom prst="line">
              <a:avLst/>
            </a:prstGeom>
          </p:spPr>
          <p:style>
            <a:lnRef idx="2">
              <a:schemeClr val="dk1"/>
            </a:lnRef>
            <a:fillRef idx="0">
              <a:schemeClr val="dk1"/>
            </a:fillRef>
            <a:effectRef idx="1">
              <a:schemeClr val="dk1"/>
            </a:effectRef>
            <a:fontRef idx="minor">
              <a:schemeClr val="tx1"/>
            </a:fontRef>
          </p:style>
        </p:cxnSp>
      </p:grpSp>
      <p:cxnSp>
        <p:nvCxnSpPr>
          <p:cNvPr id="21" name="Straight Arrow Connector 20">
            <a:extLst>
              <a:ext uri="{FF2B5EF4-FFF2-40B4-BE49-F238E27FC236}">
                <a16:creationId xmlns:a16="http://schemas.microsoft.com/office/drawing/2014/main" id="{11E445D1-28D4-7DE4-B180-8EB2B33B06FB}"/>
              </a:ext>
            </a:extLst>
          </p:cNvPr>
          <p:cNvCxnSpPr/>
          <p:nvPr/>
        </p:nvCxnSpPr>
        <p:spPr>
          <a:xfrm rot="5400000">
            <a:off x="5410994" y="23614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F414F773-3508-11AB-F6DA-540A3D9AE211}"/>
              </a:ext>
            </a:extLst>
          </p:cNvPr>
          <p:cNvSpPr txBox="1"/>
          <p:nvPr/>
        </p:nvSpPr>
        <p:spPr>
          <a:xfrm>
            <a:off x="2438400" y="2667001"/>
            <a:ext cx="72390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provides support systems for the elderly: family support; housing; health services; economics; nutrition and social services.</a:t>
            </a:r>
          </a:p>
        </p:txBody>
      </p:sp>
      <p:sp>
        <p:nvSpPr>
          <p:cNvPr id="23" name="TextBox 22">
            <a:extLst>
              <a:ext uri="{FF2B5EF4-FFF2-40B4-BE49-F238E27FC236}">
                <a16:creationId xmlns:a16="http://schemas.microsoft.com/office/drawing/2014/main" id="{CCC31644-54D5-1E85-6CEE-FD16E463025F}"/>
              </a:ext>
            </a:extLst>
          </p:cNvPr>
          <p:cNvSpPr txBox="1"/>
          <p:nvPr/>
        </p:nvSpPr>
        <p:spPr>
          <a:xfrm>
            <a:off x="2209800" y="1058864"/>
            <a:ext cx="3124200" cy="769937"/>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views elderly as competent; important</a:t>
            </a:r>
          </a:p>
        </p:txBody>
      </p:sp>
      <p:sp>
        <p:nvSpPr>
          <p:cNvPr id="24" name="TextBox 23">
            <a:extLst>
              <a:ext uri="{FF2B5EF4-FFF2-40B4-BE49-F238E27FC236}">
                <a16:creationId xmlns:a16="http://schemas.microsoft.com/office/drawing/2014/main" id="{D00DBCC5-DAE6-A90F-238B-D0527E2C8D70}"/>
              </a:ext>
            </a:extLst>
          </p:cNvPr>
          <p:cNvSpPr txBox="1"/>
          <p:nvPr/>
        </p:nvSpPr>
        <p:spPr>
          <a:xfrm>
            <a:off x="5600700" y="890589"/>
            <a:ext cx="44958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Society develops positive label for the elderly: helpers; self-controlled; wise; competent</a:t>
            </a:r>
          </a:p>
        </p:txBody>
      </p:sp>
      <p:cxnSp>
        <p:nvCxnSpPr>
          <p:cNvPr id="28" name="Straight Arrow Connector 27">
            <a:extLst>
              <a:ext uri="{FF2B5EF4-FFF2-40B4-BE49-F238E27FC236}">
                <a16:creationId xmlns:a16="http://schemas.microsoft.com/office/drawing/2014/main" id="{0DED052D-725A-07C3-EEFC-6996D92FCAE3}"/>
              </a:ext>
            </a:extLst>
          </p:cNvPr>
          <p:cNvCxnSpPr/>
          <p:nvPr/>
        </p:nvCxnSpPr>
        <p:spPr>
          <a:xfrm rot="5400000">
            <a:off x="5485607" y="40378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73156A70-62E7-A044-BCCD-29F324E6A6ED}"/>
              </a:ext>
            </a:extLst>
          </p:cNvPr>
          <p:cNvSpPr txBox="1"/>
          <p:nvPr/>
        </p:nvSpPr>
        <p:spPr>
          <a:xfrm>
            <a:off x="4114800" y="4370388"/>
            <a:ext cx="3276600" cy="430212"/>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Elderly’s skills improve</a:t>
            </a:r>
          </a:p>
        </p:txBody>
      </p:sp>
      <p:sp>
        <p:nvSpPr>
          <p:cNvPr id="30" name="TextBox 29">
            <a:extLst>
              <a:ext uri="{FF2B5EF4-FFF2-40B4-BE49-F238E27FC236}">
                <a16:creationId xmlns:a16="http://schemas.microsoft.com/office/drawing/2014/main" id="{CBAEBD7B-82D6-7C84-F4A5-F8FFA99BE6DC}"/>
              </a:ext>
            </a:extLst>
          </p:cNvPr>
          <p:cNvSpPr txBox="1"/>
          <p:nvPr/>
        </p:nvSpPr>
        <p:spPr>
          <a:xfrm>
            <a:off x="3810000" y="5410200"/>
            <a:ext cx="3886200" cy="769938"/>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solidFill>
                  <a:schemeClr val="tx1"/>
                </a:solidFill>
              </a:rPr>
              <a:t>Elderly labels self as </a:t>
            </a:r>
          </a:p>
          <a:p>
            <a:pPr algn="ctr">
              <a:defRPr/>
            </a:pPr>
            <a:r>
              <a:rPr lang="en-US" sz="2200" dirty="0">
                <a:solidFill>
                  <a:schemeClr val="tx1"/>
                </a:solidFill>
              </a:rPr>
              <a:t>competent</a:t>
            </a:r>
          </a:p>
        </p:txBody>
      </p:sp>
      <p:cxnSp>
        <p:nvCxnSpPr>
          <p:cNvPr id="31" name="Straight Arrow Connector 30">
            <a:extLst>
              <a:ext uri="{FF2B5EF4-FFF2-40B4-BE49-F238E27FC236}">
                <a16:creationId xmlns:a16="http://schemas.microsoft.com/office/drawing/2014/main" id="{3718C86F-452C-9BD4-DF69-AB91F1DD542A}"/>
              </a:ext>
            </a:extLst>
          </p:cNvPr>
          <p:cNvCxnSpPr/>
          <p:nvPr/>
        </p:nvCxnSpPr>
        <p:spPr>
          <a:xfrm rot="5400000">
            <a:off x="5485607" y="51046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CEAE8EEF-5DCF-2578-427D-02D6E0428241}"/>
              </a:ext>
            </a:extLst>
          </p:cNvPr>
          <p:cNvSpPr>
            <a:spLocks noGrp="1"/>
          </p:cNvSpPr>
          <p:nvPr>
            <p:ph type="title"/>
          </p:nvPr>
        </p:nvSpPr>
        <p:spPr>
          <a:xfrm>
            <a:off x="1785451" y="367506"/>
            <a:ext cx="8226425" cy="735012"/>
          </a:xfrm>
        </p:spPr>
        <p:txBody>
          <a:bodyPr>
            <a:normAutofit fontScale="90000"/>
          </a:bodyPr>
          <a:lstStyle/>
          <a:p>
            <a:pPr eaLnBrk="1" hangingPunct="1"/>
            <a:r>
              <a:rPr lang="en-GB" altLang="en-US" dirty="0">
                <a:ln>
                  <a:noFill/>
                </a:ln>
              </a:rPr>
              <a:t>What Helps or Hinders to ageing population?</a:t>
            </a:r>
          </a:p>
        </p:txBody>
      </p:sp>
      <p:sp>
        <p:nvSpPr>
          <p:cNvPr id="49155" name="Rectangle 3">
            <a:extLst>
              <a:ext uri="{FF2B5EF4-FFF2-40B4-BE49-F238E27FC236}">
                <a16:creationId xmlns:a16="http://schemas.microsoft.com/office/drawing/2014/main" id="{EC7520B1-1CAF-87AA-1722-126AAD820F2E}"/>
              </a:ext>
            </a:extLst>
          </p:cNvPr>
          <p:cNvSpPr>
            <a:spLocks noGrp="1"/>
          </p:cNvSpPr>
          <p:nvPr>
            <p:ph idx="1"/>
          </p:nvPr>
        </p:nvSpPr>
        <p:spPr>
          <a:xfrm>
            <a:off x="640254" y="735012"/>
            <a:ext cx="6616332" cy="5086350"/>
          </a:xfrm>
        </p:spPr>
        <p:txBody>
          <a:bodyPr/>
          <a:lstStyle/>
          <a:p>
            <a:pPr eaLnBrk="1" hangingPunct="1">
              <a:buFontTx/>
              <a:buNone/>
            </a:pPr>
            <a:endParaRPr lang="en-GB" altLang="en-US" sz="2000" b="1" dirty="0"/>
          </a:p>
          <a:p>
            <a:pPr eaLnBrk="1" hangingPunct="1">
              <a:buFontTx/>
              <a:buNone/>
            </a:pPr>
            <a:endParaRPr lang="en-GB" altLang="en-US" sz="2000" b="1" dirty="0"/>
          </a:p>
          <a:p>
            <a:pPr eaLnBrk="1" hangingPunct="1">
              <a:buFontTx/>
              <a:buNone/>
            </a:pPr>
            <a:r>
              <a:rPr lang="en-GB" altLang="en-US" sz="2000" b="1" dirty="0"/>
              <a:t>HELPS</a:t>
            </a:r>
            <a:r>
              <a:rPr lang="en-GB" altLang="en-US" sz="2000" dirty="0"/>
              <a:t>:</a:t>
            </a:r>
          </a:p>
          <a:p>
            <a:pPr eaLnBrk="1" hangingPunct="1"/>
            <a:r>
              <a:rPr lang="en-GB" altLang="en-US" sz="2000" dirty="0"/>
              <a:t>Continuity of Care and Support:  Friendly carers who provide appropriate and respectful support; clear communication.</a:t>
            </a:r>
          </a:p>
          <a:p>
            <a:pPr eaLnBrk="1" hangingPunct="1"/>
            <a:r>
              <a:rPr lang="en-GB" altLang="en-US" sz="2000" dirty="0"/>
              <a:t>Dedicated Time: Clearly defined quantity and quality time so that biography acknowledged and needs met.</a:t>
            </a:r>
          </a:p>
          <a:p>
            <a:pPr eaLnBrk="1" hangingPunct="1">
              <a:buFontTx/>
              <a:buNone/>
            </a:pPr>
            <a:r>
              <a:rPr lang="en-GB" altLang="en-US" sz="2000" b="1" dirty="0"/>
              <a:t>HINDERS:</a:t>
            </a:r>
          </a:p>
          <a:p>
            <a:pPr eaLnBrk="1" hangingPunct="1"/>
            <a:r>
              <a:rPr lang="en-GB" altLang="en-US" sz="2000" dirty="0"/>
              <a:t>Inadequate information about available services or financial support. Urgent needs not addressed such as equipment which could transform their lives: mobility, visual or hearing aids, or access to internet or loops.</a:t>
            </a:r>
          </a:p>
          <a:p>
            <a:pPr eaLnBrk="1" hangingPunct="1"/>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a:extLst>
              <a:ext uri="{FF2B5EF4-FFF2-40B4-BE49-F238E27FC236}">
                <a16:creationId xmlns:a16="http://schemas.microsoft.com/office/drawing/2014/main" id="{3F7B9DDE-2379-2C6D-3F4E-3B9FBE7EF5E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75051" y="1836738"/>
            <a:ext cx="4537075"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TextBox 3">
            <a:extLst>
              <a:ext uri="{FF2B5EF4-FFF2-40B4-BE49-F238E27FC236}">
                <a16:creationId xmlns:a16="http://schemas.microsoft.com/office/drawing/2014/main" id="{1C3BDEE6-9A16-BFD4-5DE7-74C1271E1999}"/>
              </a:ext>
            </a:extLst>
          </p:cNvPr>
          <p:cNvSpPr txBox="1">
            <a:spLocks noChangeArrowheads="1"/>
          </p:cNvSpPr>
          <p:nvPr/>
        </p:nvSpPr>
        <p:spPr bwMode="auto">
          <a:xfrm>
            <a:off x="2528764" y="421420"/>
            <a:ext cx="846748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b="1" dirty="0">
                <a:latin typeface="Garamond" panose="02020404030301010803" pitchFamily="18" charset="0"/>
              </a:rPr>
              <a:t>A Model to Explore What People Want and Value; </a:t>
            </a:r>
          </a:p>
        </p:txBody>
      </p:sp>
      <p:sp>
        <p:nvSpPr>
          <p:cNvPr id="47108" name="TextBox 4">
            <a:extLst>
              <a:ext uri="{FF2B5EF4-FFF2-40B4-BE49-F238E27FC236}">
                <a16:creationId xmlns:a16="http://schemas.microsoft.com/office/drawing/2014/main" id="{33D90683-4F94-0261-32EF-8DFA6C1132C8}"/>
              </a:ext>
            </a:extLst>
          </p:cNvPr>
          <p:cNvSpPr txBox="1">
            <a:spLocks noChangeArrowheads="1"/>
          </p:cNvSpPr>
          <p:nvPr/>
        </p:nvSpPr>
        <p:spPr bwMode="auto">
          <a:xfrm>
            <a:off x="7248525" y="6103938"/>
            <a:ext cx="30226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latin typeface="Garamond" panose="02020404030301010803" pitchFamily="18" charset="0"/>
              </a:rPr>
              <a:t>(Katz </a:t>
            </a:r>
            <a:r>
              <a:rPr lang="en-GB" altLang="en-US" sz="1200" i="1">
                <a:latin typeface="Garamond" panose="02020404030301010803" pitchFamily="18" charset="0"/>
              </a:rPr>
              <a:t>et,al, </a:t>
            </a:r>
            <a:r>
              <a:rPr lang="en-GB" altLang="en-US" sz="1200">
                <a:latin typeface="Garamond" panose="02020404030301010803" pitchFamily="18" charset="0"/>
              </a:rPr>
              <a:t>2011, cited in JRF, 2013, p. 10)</a:t>
            </a:r>
          </a:p>
        </p:txBody>
      </p:sp>
      <p:sp>
        <p:nvSpPr>
          <p:cNvPr id="47109" name="TextBox 7">
            <a:extLst>
              <a:ext uri="{FF2B5EF4-FFF2-40B4-BE49-F238E27FC236}">
                <a16:creationId xmlns:a16="http://schemas.microsoft.com/office/drawing/2014/main" id="{03BC9299-400A-2760-3C4E-E440C2775D56}"/>
              </a:ext>
            </a:extLst>
          </p:cNvPr>
          <p:cNvSpPr txBox="1">
            <a:spLocks noChangeArrowheads="1"/>
          </p:cNvSpPr>
          <p:nvPr/>
        </p:nvSpPr>
        <p:spPr bwMode="auto">
          <a:xfrm>
            <a:off x="2933700" y="1316038"/>
            <a:ext cx="72009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i="1" dirty="0">
                <a:latin typeface="Garamond" panose="02020404030301010803" pitchFamily="18" charset="0"/>
              </a:rPr>
              <a:t>Enabling expression of their priorities over those of services or policies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19D88-22E8-9B9C-60E1-F610280DE738}"/>
              </a:ext>
            </a:extLst>
          </p:cNvPr>
          <p:cNvSpPr>
            <a:spLocks noGrp="1"/>
          </p:cNvSpPr>
          <p:nvPr>
            <p:ph type="title"/>
          </p:nvPr>
        </p:nvSpPr>
        <p:spPr>
          <a:xfrm>
            <a:off x="609600" y="274638"/>
            <a:ext cx="10972800" cy="1143000"/>
          </a:xfrm>
        </p:spPr>
        <p:txBody>
          <a:bodyPr anchor="ctr">
            <a:normAutofit/>
          </a:bodyPr>
          <a:lstStyle/>
          <a:p>
            <a:r>
              <a:rPr lang="en-GB" sz="4100" b="1"/>
              <a:t>How one can transform older adults lives</a:t>
            </a:r>
            <a:r>
              <a:rPr lang="en-GB" sz="4100"/>
              <a:t>?</a:t>
            </a:r>
          </a:p>
        </p:txBody>
      </p:sp>
      <p:pic>
        <p:nvPicPr>
          <p:cNvPr id="4" name="Content Placeholder 3">
            <a:extLst>
              <a:ext uri="{FF2B5EF4-FFF2-40B4-BE49-F238E27FC236}">
                <a16:creationId xmlns:a16="http://schemas.microsoft.com/office/drawing/2014/main" id="{9DDA071F-F0A0-4092-343F-47781D4FE8F7}"/>
              </a:ext>
            </a:extLst>
          </p:cNvPr>
          <p:cNvPicPr>
            <a:picLocks noGrp="1" noChangeAspect="1"/>
          </p:cNvPicPr>
          <p:nvPr>
            <p:ph idx="1"/>
          </p:nvPr>
        </p:nvPicPr>
        <p:blipFill>
          <a:blip r:embed="rId2"/>
          <a:stretch>
            <a:fillRect/>
          </a:stretch>
        </p:blipFill>
        <p:spPr>
          <a:xfrm>
            <a:off x="1199710" y="1600201"/>
            <a:ext cx="9792580" cy="3917032"/>
          </a:xfrm>
          <a:prstGeom prst="rect">
            <a:avLst/>
          </a:prstGeom>
          <a:noFill/>
        </p:spPr>
      </p:pic>
    </p:spTree>
    <p:extLst>
      <p:ext uri="{BB962C8B-B14F-4D97-AF65-F5344CB8AC3E}">
        <p14:creationId xmlns:p14="http://schemas.microsoft.com/office/powerpoint/2010/main" val="1859381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1273ED2-AF17-6F7A-ADC7-F1FE483DDE6A}"/>
              </a:ext>
            </a:extLst>
          </p:cNvPr>
          <p:cNvSpPr>
            <a:spLocks noGrp="1"/>
          </p:cNvSpPr>
          <p:nvPr>
            <p:ph type="title"/>
          </p:nvPr>
        </p:nvSpPr>
        <p:spPr>
          <a:xfrm>
            <a:off x="967581" y="413485"/>
            <a:ext cx="3106738" cy="720725"/>
          </a:xfrm>
        </p:spPr>
        <p:txBody>
          <a:bodyPr>
            <a:normAutofit/>
          </a:bodyPr>
          <a:lstStyle/>
          <a:p>
            <a:pPr>
              <a:defRPr/>
            </a:pPr>
            <a:r>
              <a:rPr lang="en-GB" altLang="en-US" b="1" dirty="0">
                <a:ln>
                  <a:noFill/>
                </a:ln>
              </a:rPr>
              <a:t>Transforming Later Lives</a:t>
            </a:r>
          </a:p>
        </p:txBody>
      </p:sp>
      <p:pic>
        <p:nvPicPr>
          <p:cNvPr id="6" name="Picture Placeholder 5">
            <a:extLst>
              <a:ext uri="{FF2B5EF4-FFF2-40B4-BE49-F238E27FC236}">
                <a16:creationId xmlns:a16="http://schemas.microsoft.com/office/drawing/2014/main" id="{1FAB0C49-80F4-D667-3708-0D76AA5E04DF}"/>
              </a:ext>
            </a:extLst>
          </p:cNvPr>
          <p:cNvPicPr>
            <a:picLocks noGrp="1" noChangeAspect="1"/>
          </p:cNvPicPr>
          <p:nvPr>
            <p:ph type="pic" idx="1"/>
          </p:nvPr>
        </p:nvPicPr>
        <p:blipFill>
          <a:blip r:embed="rId2"/>
          <a:srcRect l="18050" r="18050"/>
          <a:stretch>
            <a:fillRect/>
          </a:stretch>
        </p:blipFill>
        <p:spPr>
          <a:xfrm>
            <a:off x="5448300" y="1123951"/>
            <a:ext cx="4222750" cy="4608513"/>
          </a:xfrm>
          <a:prstGeom prst="rect">
            <a:avLst/>
          </a:prstGeom>
        </p:spPr>
      </p:pic>
      <p:sp>
        <p:nvSpPr>
          <p:cNvPr id="51204" name="Text Placeholder 3">
            <a:extLst>
              <a:ext uri="{FF2B5EF4-FFF2-40B4-BE49-F238E27FC236}">
                <a16:creationId xmlns:a16="http://schemas.microsoft.com/office/drawing/2014/main" id="{9F1D5273-E5C8-C3F6-823F-4AB64189E247}"/>
              </a:ext>
            </a:extLst>
          </p:cNvPr>
          <p:cNvSpPr>
            <a:spLocks noGrp="1"/>
          </p:cNvSpPr>
          <p:nvPr>
            <p:ph type="body" sz="half" idx="2"/>
          </p:nvPr>
        </p:nvSpPr>
        <p:spPr>
          <a:xfrm>
            <a:off x="754887" y="1508125"/>
            <a:ext cx="3106737" cy="3959225"/>
          </a:xfrm>
        </p:spPr>
        <p:txBody>
          <a:bodyPr/>
          <a:lstStyle/>
          <a:p>
            <a:pPr marL="285750" indent="-285750">
              <a:buFont typeface="Arial" panose="020B0604020202020204" pitchFamily="34" charset="0"/>
              <a:buChar char="•"/>
            </a:pPr>
            <a:r>
              <a:rPr lang="en-GB" altLang="en-US" dirty="0"/>
              <a:t>Person-centred, open and collaborative</a:t>
            </a:r>
          </a:p>
          <a:p>
            <a:pPr marL="285750" indent="-285750">
              <a:buFont typeface="Arial" panose="020B0604020202020204" pitchFamily="34" charset="0"/>
              <a:buChar char="•"/>
            </a:pPr>
            <a:r>
              <a:rPr lang="en-GB" altLang="en-US" dirty="0"/>
              <a:t>Evidence driven</a:t>
            </a:r>
          </a:p>
          <a:p>
            <a:pPr marL="285750" indent="-285750">
              <a:buFont typeface="Arial" panose="020B0604020202020204" pitchFamily="34" charset="0"/>
              <a:buChar char="•"/>
            </a:pPr>
            <a:r>
              <a:rPr lang="en-GB" altLang="en-US" dirty="0"/>
              <a:t>Focus is on those approaching later life</a:t>
            </a:r>
          </a:p>
          <a:p>
            <a:pPr marL="285750" indent="-285750">
              <a:buFont typeface="Arial" panose="020B0604020202020204" pitchFamily="34" charset="0"/>
              <a:buChar char="•"/>
            </a:pPr>
            <a:r>
              <a:rPr lang="en-GB" altLang="en-US" dirty="0"/>
              <a:t>Ageing should be regarded as more positive and focus should be on opportunity</a:t>
            </a:r>
          </a:p>
          <a:p>
            <a:pPr marL="285750" indent="-285750">
              <a:buFont typeface="Arial" panose="020B0604020202020204" pitchFamily="34" charset="0"/>
              <a:buChar char="•"/>
            </a:pPr>
            <a:r>
              <a:rPr lang="en-GB" altLang="en-US" dirty="0"/>
              <a:t>Focus on sustainable changes that make a difference to people’s experience of later life, now and in the future</a:t>
            </a:r>
          </a:p>
        </p:txBody>
      </p:sp>
      <p:sp>
        <p:nvSpPr>
          <p:cNvPr id="7" name="TextBox 6">
            <a:extLst>
              <a:ext uri="{FF2B5EF4-FFF2-40B4-BE49-F238E27FC236}">
                <a16:creationId xmlns:a16="http://schemas.microsoft.com/office/drawing/2014/main" id="{A6C96818-A98F-D299-3C9C-3F1DB757E5E0}"/>
              </a:ext>
            </a:extLst>
          </p:cNvPr>
          <p:cNvSpPr txBox="1"/>
          <p:nvPr/>
        </p:nvSpPr>
        <p:spPr>
          <a:xfrm>
            <a:off x="3009900" y="5467350"/>
            <a:ext cx="2376488" cy="287338"/>
          </a:xfrm>
          <a:prstGeom prst="rect">
            <a:avLst/>
          </a:prstGeom>
          <a:noFill/>
        </p:spPr>
        <p:txBody>
          <a:bodyPr>
            <a:spAutoFit/>
          </a:bodyPr>
          <a:lstStyle/>
          <a:p>
            <a:pPr defTabSz="457200">
              <a:spcBef>
                <a:spcPct val="20000"/>
              </a:spcBef>
              <a:spcAft>
                <a:spcPts val="600"/>
              </a:spcAft>
              <a:buClr>
                <a:srgbClr val="D9B247"/>
              </a:buClr>
              <a:buSzPct val="115000"/>
              <a:defRPr/>
            </a:pPr>
            <a:r>
              <a:rPr lang="en-GB" sz="1200" dirty="0">
                <a:solidFill>
                  <a:srgbClr val="262626"/>
                </a:solidFill>
                <a:latin typeface="Garamond"/>
              </a:rPr>
              <a:t>(Centre for Ageing Better, 2018)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C069BEED-08CD-E833-DC98-0B4D65BAE8FE}"/>
              </a:ext>
            </a:extLst>
          </p:cNvPr>
          <p:cNvSpPr>
            <a:spLocks noGrp="1"/>
          </p:cNvSpPr>
          <p:nvPr>
            <p:ph type="title"/>
          </p:nvPr>
        </p:nvSpPr>
        <p:spPr/>
        <p:txBody>
          <a:bodyPr/>
          <a:lstStyle/>
          <a:p>
            <a:r>
              <a:rPr lang="en-GB" altLang="en-US" b="1" dirty="0">
                <a:ln>
                  <a:noFill/>
                </a:ln>
              </a:rPr>
              <a:t>Issues Facing the Elderly </a:t>
            </a:r>
          </a:p>
        </p:txBody>
      </p:sp>
      <p:sp>
        <p:nvSpPr>
          <p:cNvPr id="52227" name="Content Placeholder 2">
            <a:extLst>
              <a:ext uri="{FF2B5EF4-FFF2-40B4-BE49-F238E27FC236}">
                <a16:creationId xmlns:a16="http://schemas.microsoft.com/office/drawing/2014/main" id="{7A974A53-7D7F-17B7-4940-D61D8FF84E37}"/>
              </a:ext>
            </a:extLst>
          </p:cNvPr>
          <p:cNvSpPr>
            <a:spLocks noGrp="1"/>
          </p:cNvSpPr>
          <p:nvPr>
            <p:ph idx="1"/>
          </p:nvPr>
        </p:nvSpPr>
        <p:spPr>
          <a:xfrm>
            <a:off x="609600" y="1600201"/>
            <a:ext cx="6553200" cy="3917032"/>
          </a:xfrm>
        </p:spPr>
        <p:txBody>
          <a:bodyPr>
            <a:normAutofit fontScale="92500"/>
          </a:bodyPr>
          <a:lstStyle/>
          <a:p>
            <a:r>
              <a:rPr lang="en-GB" altLang="en-US" dirty="0"/>
              <a:t>Ageism / discrimination</a:t>
            </a:r>
          </a:p>
          <a:p>
            <a:r>
              <a:rPr lang="en-GB" altLang="en-US" dirty="0"/>
              <a:t>Decline in physical /mental health</a:t>
            </a:r>
          </a:p>
          <a:p>
            <a:r>
              <a:rPr lang="en-GB" altLang="en-US" dirty="0"/>
              <a:t>Financial issues</a:t>
            </a:r>
          </a:p>
          <a:p>
            <a:r>
              <a:rPr lang="en-GB" altLang="en-US" dirty="0"/>
              <a:t>Health care costs</a:t>
            </a:r>
          </a:p>
          <a:p>
            <a:r>
              <a:rPr lang="en-GB" altLang="en-US" dirty="0"/>
              <a:t>Loss and bereavement</a:t>
            </a:r>
          </a:p>
          <a:p>
            <a:r>
              <a:rPr lang="en-GB" altLang="en-US" dirty="0"/>
              <a:t>Elder abuse</a:t>
            </a:r>
          </a:p>
          <a:p>
            <a:r>
              <a:rPr lang="en-GB" altLang="en-US" dirty="0"/>
              <a:t>Social isolation and loneliness</a:t>
            </a:r>
          </a:p>
          <a:p>
            <a:endParaRPr lang="en-GB" altLang="en-US" dirty="0"/>
          </a:p>
          <a:p>
            <a:endParaRPr lang="en-GB" altLang="en-US" dirty="0"/>
          </a:p>
          <a:p>
            <a:endParaRPr lang="en-GB" altLang="en-US" dirty="0"/>
          </a:p>
          <a:p>
            <a:endParaRPr lang="en-GB" altLang="en-US" dirty="0"/>
          </a:p>
        </p:txBody>
      </p:sp>
      <p:sp>
        <p:nvSpPr>
          <p:cNvPr id="4" name="TextBox 3">
            <a:extLst>
              <a:ext uri="{FF2B5EF4-FFF2-40B4-BE49-F238E27FC236}">
                <a16:creationId xmlns:a16="http://schemas.microsoft.com/office/drawing/2014/main" id="{A8932414-0A79-3901-5230-1EADC6960058}"/>
              </a:ext>
            </a:extLst>
          </p:cNvPr>
          <p:cNvSpPr txBox="1"/>
          <p:nvPr/>
        </p:nvSpPr>
        <p:spPr>
          <a:xfrm>
            <a:off x="8112126" y="5876926"/>
            <a:ext cx="1223963" cy="277813"/>
          </a:xfrm>
          <a:prstGeom prst="rect">
            <a:avLst/>
          </a:prstGeom>
          <a:noFill/>
        </p:spPr>
        <p:txBody>
          <a:bodyPr>
            <a:spAutoFit/>
          </a:bodyPr>
          <a:lstStyle/>
          <a:p>
            <a:pPr>
              <a:defRPr/>
            </a:pPr>
            <a:r>
              <a:rPr lang="en-GB" sz="1200" dirty="0">
                <a:latin typeface="+mj-lt"/>
              </a:rPr>
              <a:t>(Walker, 2018)</a:t>
            </a:r>
          </a:p>
        </p:txBody>
      </p:sp>
      <p:pic>
        <p:nvPicPr>
          <p:cNvPr id="2" name="Picture 1">
            <a:extLst>
              <a:ext uri="{FF2B5EF4-FFF2-40B4-BE49-F238E27FC236}">
                <a16:creationId xmlns:a16="http://schemas.microsoft.com/office/drawing/2014/main" id="{D00624E4-3A55-71D8-6AF6-EE330BDFBDF3}"/>
              </a:ext>
            </a:extLst>
          </p:cNvPr>
          <p:cNvPicPr>
            <a:picLocks noChangeAspect="1"/>
          </p:cNvPicPr>
          <p:nvPr/>
        </p:nvPicPr>
        <p:blipFill>
          <a:blip r:embed="rId2"/>
          <a:stretch>
            <a:fillRect/>
          </a:stretch>
        </p:blipFill>
        <p:spPr>
          <a:xfrm>
            <a:off x="7267114" y="2426678"/>
            <a:ext cx="4668383" cy="262303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7906-1523-554F-6495-191222C70EC3}"/>
              </a:ext>
            </a:extLst>
          </p:cNvPr>
          <p:cNvSpPr>
            <a:spLocks noGrp="1"/>
          </p:cNvSpPr>
          <p:nvPr>
            <p:ph type="title"/>
          </p:nvPr>
        </p:nvSpPr>
        <p:spPr>
          <a:xfrm>
            <a:off x="609600" y="1778585"/>
            <a:ext cx="10972800" cy="1143000"/>
          </a:xfrm>
        </p:spPr>
        <p:txBody>
          <a:bodyPr>
            <a:normAutofit fontScale="90000"/>
          </a:bodyPr>
          <a:lstStyle/>
          <a:p>
            <a:r>
              <a:rPr lang="en-GB" b="1" dirty="0"/>
              <a:t>Individually find out the meaning of Isolation and Loneliness?</a:t>
            </a:r>
          </a:p>
        </p:txBody>
      </p:sp>
    </p:spTree>
    <p:extLst>
      <p:ext uri="{BB962C8B-B14F-4D97-AF65-F5344CB8AC3E}">
        <p14:creationId xmlns:p14="http://schemas.microsoft.com/office/powerpoint/2010/main" val="1593369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2F8A4CE-0823-35B2-F0CD-9E755200EB00}"/>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ltLang="en-US" b="1" dirty="0">
                <a:ln>
                  <a:noFill/>
                </a:ln>
              </a:rPr>
              <a:t>Loneliness and isolation </a:t>
            </a:r>
          </a:p>
        </p:txBody>
      </p:sp>
      <p:pic>
        <p:nvPicPr>
          <p:cNvPr id="2" name="Picture 1">
            <a:extLst>
              <a:ext uri="{FF2B5EF4-FFF2-40B4-BE49-F238E27FC236}">
                <a16:creationId xmlns:a16="http://schemas.microsoft.com/office/drawing/2014/main" id="{D6A97ABF-AD35-1CF0-1523-0163D302B74F}"/>
              </a:ext>
            </a:extLst>
          </p:cNvPr>
          <p:cNvPicPr>
            <a:picLocks noChangeAspect="1"/>
          </p:cNvPicPr>
          <p:nvPr/>
        </p:nvPicPr>
        <p:blipFill>
          <a:blip r:embed="rId2"/>
          <a:stretch>
            <a:fillRect/>
          </a:stretch>
        </p:blipFill>
        <p:spPr>
          <a:xfrm>
            <a:off x="609600" y="1603789"/>
            <a:ext cx="5384800" cy="3981863"/>
          </a:xfrm>
          <a:prstGeom prst="rect">
            <a:avLst/>
          </a:prstGeom>
          <a:noFill/>
        </p:spPr>
      </p:pic>
      <p:sp>
        <p:nvSpPr>
          <p:cNvPr id="53251" name="Rectangle 2">
            <a:extLst>
              <a:ext uri="{FF2B5EF4-FFF2-40B4-BE49-F238E27FC236}">
                <a16:creationId xmlns:a16="http://schemas.microsoft.com/office/drawing/2014/main" id="{C2B7A365-DD05-A305-751A-2318BB70E6FF}"/>
              </a:ext>
            </a:extLst>
          </p:cNvPr>
          <p:cNvSpPr>
            <a:spLocks noChangeArrowheads="1"/>
          </p:cNvSpPr>
          <p:nvPr/>
        </p:nvSpPr>
        <p:spPr bwMode="auto">
          <a:xfrm>
            <a:off x="6197600" y="1600201"/>
            <a:ext cx="5384800" cy="398904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Bef>
                <a:spcPct val="20000"/>
              </a:spcBef>
              <a:buFont typeface="Arial" pitchFamily="34" charset="0"/>
            </a:pPr>
            <a:r>
              <a:rPr lang="en-GB" altLang="en-US" sz="2000">
                <a:latin typeface="+mn-lt"/>
                <a:cs typeface="+mn-cs"/>
              </a:rPr>
              <a:t>‘Loneliness is the subjective, unpleasant and distressing phenomenon stemming from a discrepancy between individuals’ desired and achieved levels of social     relations’</a:t>
            </a:r>
          </a:p>
          <a:p>
            <a:pPr>
              <a:lnSpc>
                <a:spcPct val="90000"/>
              </a:lnSpc>
              <a:spcBef>
                <a:spcPct val="20000"/>
              </a:spcBef>
              <a:buFont typeface="Arial" pitchFamily="34" charset="0"/>
            </a:pPr>
            <a:r>
              <a:rPr lang="en-GB" altLang="en-US" sz="2000">
                <a:latin typeface="+mn-lt"/>
                <a:cs typeface="+mn-cs"/>
              </a:rPr>
              <a:t>                                                                                                               (Scie, 2018)</a:t>
            </a:r>
          </a:p>
          <a:p>
            <a:pPr>
              <a:lnSpc>
                <a:spcPct val="90000"/>
              </a:lnSpc>
              <a:spcBef>
                <a:spcPct val="20000"/>
              </a:spcBef>
              <a:buFont typeface="Arial" pitchFamily="34" charset="0"/>
            </a:pPr>
            <a:endParaRPr lang="en-GB" altLang="en-US" sz="2000">
              <a:latin typeface="+mn-lt"/>
              <a:cs typeface="+mn-cs"/>
            </a:endParaRPr>
          </a:p>
          <a:p>
            <a:pPr>
              <a:lnSpc>
                <a:spcPct val="90000"/>
              </a:lnSpc>
              <a:spcBef>
                <a:spcPct val="20000"/>
              </a:spcBef>
              <a:buFont typeface="Arial" pitchFamily="34" charset="0"/>
            </a:pPr>
            <a:r>
              <a:rPr lang="en-GB" altLang="en-US" sz="2000">
                <a:latin typeface="+mn-lt"/>
                <a:cs typeface="+mn-cs"/>
              </a:rPr>
              <a:t> Isolation Living without companionship, having low levels of social contact, little social support, feeling separate from others, being an outsider…</a:t>
            </a:r>
          </a:p>
          <a:p>
            <a:pPr>
              <a:lnSpc>
                <a:spcPct val="90000"/>
              </a:lnSpc>
              <a:spcBef>
                <a:spcPct val="20000"/>
              </a:spcBef>
              <a:buFont typeface="Arial" pitchFamily="34" charset="0"/>
            </a:pPr>
            <a:r>
              <a:rPr lang="en-GB" altLang="en-US" sz="2000">
                <a:latin typeface="+mn-lt"/>
                <a:cs typeface="+mn-cs"/>
              </a:rPr>
              <a:t>                                                                                                      (Hawthorne, 2006)</a:t>
            </a:r>
          </a:p>
          <a:p>
            <a:pPr>
              <a:lnSpc>
                <a:spcPct val="90000"/>
              </a:lnSpc>
              <a:spcBef>
                <a:spcPct val="20000"/>
              </a:spcBef>
              <a:buFont typeface="Arial" pitchFamily="34" charset="0"/>
            </a:pPr>
            <a:endParaRPr lang="en-GB" altLang="en-US" sz="2000">
              <a:latin typeface="+mn-lt"/>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D841E-75EA-4836-414E-654829FF255B}"/>
              </a:ext>
            </a:extLst>
          </p:cNvPr>
          <p:cNvSpPr>
            <a:spLocks noGrp="1"/>
          </p:cNvSpPr>
          <p:nvPr>
            <p:ph type="title"/>
          </p:nvPr>
        </p:nvSpPr>
        <p:spPr>
          <a:xfrm>
            <a:off x="2489323" y="355600"/>
            <a:ext cx="6799262" cy="646113"/>
          </a:xfrm>
        </p:spPr>
        <p:txBody>
          <a:bodyPr rtlCol="0">
            <a:normAutofit fontScale="90000"/>
          </a:bodyPr>
          <a:lstStyle/>
          <a:p>
            <a:pPr>
              <a:defRPr/>
            </a:pPr>
            <a:r>
              <a:rPr lang="en-GB" b="1" dirty="0">
                <a:solidFill>
                  <a:schemeClr val="tx1">
                    <a:lumMod val="85000"/>
                    <a:lumOff val="15000"/>
                  </a:schemeClr>
                </a:solidFill>
              </a:rPr>
              <a:t>Older People</a:t>
            </a:r>
            <a:br>
              <a:rPr lang="en-GB" b="1" dirty="0">
                <a:solidFill>
                  <a:schemeClr val="tx1">
                    <a:lumMod val="85000"/>
                    <a:lumOff val="15000"/>
                  </a:schemeClr>
                </a:solidFill>
              </a:rPr>
            </a:br>
            <a:r>
              <a:rPr lang="en-GB" b="1" dirty="0">
                <a:solidFill>
                  <a:schemeClr val="tx1">
                    <a:lumMod val="85000"/>
                    <a:lumOff val="15000"/>
                  </a:schemeClr>
                </a:solidFill>
              </a:rPr>
              <a:t>Loneliness and Isolation</a:t>
            </a:r>
          </a:p>
        </p:txBody>
      </p:sp>
      <p:sp>
        <p:nvSpPr>
          <p:cNvPr id="59395" name="TextBox 4">
            <a:extLst>
              <a:ext uri="{FF2B5EF4-FFF2-40B4-BE49-F238E27FC236}">
                <a16:creationId xmlns:a16="http://schemas.microsoft.com/office/drawing/2014/main" id="{7B5C3845-45B1-572D-94BD-240FC80DD5F4}"/>
              </a:ext>
            </a:extLst>
          </p:cNvPr>
          <p:cNvSpPr txBox="1">
            <a:spLocks noChangeArrowheads="1"/>
          </p:cNvSpPr>
          <p:nvPr/>
        </p:nvSpPr>
        <p:spPr bwMode="auto">
          <a:xfrm>
            <a:off x="2442310" y="1269880"/>
            <a:ext cx="7058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dirty="0">
                <a:latin typeface="Garamond" panose="02020404030301010803" pitchFamily="18" charset="0"/>
              </a:rPr>
              <a:t>Older people are especially vulnerable to loneliness and social isolation and it can have a serious effect on health.</a:t>
            </a:r>
          </a:p>
        </p:txBody>
      </p:sp>
      <p:sp>
        <p:nvSpPr>
          <p:cNvPr id="59396" name="TextBox 5">
            <a:extLst>
              <a:ext uri="{FF2B5EF4-FFF2-40B4-BE49-F238E27FC236}">
                <a16:creationId xmlns:a16="http://schemas.microsoft.com/office/drawing/2014/main" id="{723BBC33-E5A3-0215-1955-1494BFB402D1}"/>
              </a:ext>
            </a:extLst>
          </p:cNvPr>
          <p:cNvSpPr txBox="1">
            <a:spLocks noChangeArrowheads="1"/>
          </p:cNvSpPr>
          <p:nvPr/>
        </p:nvSpPr>
        <p:spPr bwMode="auto">
          <a:xfrm>
            <a:off x="344000" y="2069307"/>
            <a:ext cx="6626225"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 typeface="Arial" panose="020B0604020202020204" pitchFamily="34" charset="0"/>
              <a:buChar char="•"/>
            </a:pPr>
            <a:r>
              <a:rPr lang="en-GB" altLang="en-US" sz="2400" dirty="0">
                <a:latin typeface="Garamond" panose="02020404030301010803" pitchFamily="18" charset="0"/>
              </a:rPr>
              <a:t>More than 2 million people in England over the age of 75 live alone</a:t>
            </a:r>
          </a:p>
          <a:p>
            <a:pPr eaLnBrk="1" hangingPunct="1">
              <a:buFont typeface="Arial" panose="020B0604020202020204" pitchFamily="34" charset="0"/>
              <a:buChar char="•"/>
            </a:pPr>
            <a:r>
              <a:rPr lang="en-GB" altLang="en-US" sz="2400" dirty="0">
                <a:latin typeface="Garamond" panose="02020404030301010803" pitchFamily="18" charset="0"/>
              </a:rPr>
              <a:t>More than a million older people say they go for over a month without speaking to a friend, neighbour, or family member</a:t>
            </a:r>
          </a:p>
          <a:p>
            <a:pPr eaLnBrk="1" hangingPunct="1">
              <a:buFont typeface="Arial" panose="020B0604020202020204" pitchFamily="34" charset="0"/>
              <a:buChar char="•"/>
            </a:pPr>
            <a:r>
              <a:rPr lang="en-GB" altLang="en-US" sz="2400" dirty="0">
                <a:latin typeface="Garamond" panose="02020404030301010803" pitchFamily="18" charset="0"/>
              </a:rPr>
              <a:t>More that 5 million older people say that their main company is the television</a:t>
            </a:r>
          </a:p>
          <a:p>
            <a:pPr eaLnBrk="1" hangingPunct="1">
              <a:buFont typeface="Arial" panose="020B0604020202020204" pitchFamily="34" charset="0"/>
              <a:buChar char="•"/>
            </a:pPr>
            <a:r>
              <a:rPr lang="en-GB" altLang="en-US" sz="2400" dirty="0">
                <a:latin typeface="Garamond" panose="02020404030301010803" pitchFamily="18" charset="0"/>
              </a:rPr>
              <a:t>Around 10% of over 65s say they are lonely or very lonely, and another 20% are occasionally lonely</a:t>
            </a:r>
          </a:p>
          <a:p>
            <a:pPr eaLnBrk="1" hangingPunct="1">
              <a:buFont typeface="Arial" panose="020B0604020202020204" pitchFamily="34" charset="0"/>
              <a:buChar char="•"/>
            </a:pPr>
            <a:endParaRPr lang="en-GB" altLang="en-US" dirty="0">
              <a:latin typeface="Garamond" panose="02020404030301010803" pitchFamily="18" charset="0"/>
            </a:endParaRPr>
          </a:p>
        </p:txBody>
      </p:sp>
      <p:sp>
        <p:nvSpPr>
          <p:cNvPr id="59397" name="TextBox 6">
            <a:extLst>
              <a:ext uri="{FF2B5EF4-FFF2-40B4-BE49-F238E27FC236}">
                <a16:creationId xmlns:a16="http://schemas.microsoft.com/office/drawing/2014/main" id="{07E04480-EB90-E06C-DECF-F96908A32651}"/>
              </a:ext>
            </a:extLst>
          </p:cNvPr>
          <p:cNvSpPr txBox="1">
            <a:spLocks noChangeArrowheads="1"/>
          </p:cNvSpPr>
          <p:nvPr/>
        </p:nvSpPr>
        <p:spPr bwMode="auto">
          <a:xfrm>
            <a:off x="8851900" y="5762626"/>
            <a:ext cx="12954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latin typeface="Garamond" panose="02020404030301010803" pitchFamily="18" charset="0"/>
              </a:rPr>
              <a:t>(NHS, 2018)</a:t>
            </a:r>
          </a:p>
        </p:txBody>
      </p:sp>
      <p:pic>
        <p:nvPicPr>
          <p:cNvPr id="3" name="Picture 2">
            <a:extLst>
              <a:ext uri="{FF2B5EF4-FFF2-40B4-BE49-F238E27FC236}">
                <a16:creationId xmlns:a16="http://schemas.microsoft.com/office/drawing/2014/main" id="{3937AC9A-C23A-0D0C-23B0-6F0EE0E96FE3}"/>
              </a:ext>
            </a:extLst>
          </p:cNvPr>
          <p:cNvPicPr>
            <a:picLocks noChangeAspect="1"/>
          </p:cNvPicPr>
          <p:nvPr/>
        </p:nvPicPr>
        <p:blipFill>
          <a:blip r:embed="rId2"/>
          <a:stretch>
            <a:fillRect/>
          </a:stretch>
        </p:blipFill>
        <p:spPr>
          <a:xfrm>
            <a:off x="7725509" y="2286001"/>
            <a:ext cx="3959102" cy="2634602"/>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76763-F712-D3D5-A316-A16927841E94}"/>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What could be the impact of Loneliness and Isolation on older adults?</a:t>
            </a:r>
          </a:p>
        </p:txBody>
      </p:sp>
      <p:pic>
        <p:nvPicPr>
          <p:cNvPr id="4" name="Picture 3" descr="Two people holding hands">
            <a:extLst>
              <a:ext uri="{FF2B5EF4-FFF2-40B4-BE49-F238E27FC236}">
                <a16:creationId xmlns:a16="http://schemas.microsoft.com/office/drawing/2014/main" id="{D5FDDF6B-C417-2E6B-1949-0C33BE8E2611}"/>
              </a:ext>
            </a:extLst>
          </p:cNvPr>
          <p:cNvPicPr>
            <a:picLocks noChangeAspect="1"/>
          </p:cNvPicPr>
          <p:nvPr/>
        </p:nvPicPr>
        <p:blipFill rotWithShape="1">
          <a:blip r:embed="rId2"/>
          <a:srcRect t="33895" b="12425"/>
          <a:stretch/>
        </p:blipFill>
        <p:spPr>
          <a:xfrm>
            <a:off x="609600" y="1600201"/>
            <a:ext cx="10972800" cy="3917032"/>
          </a:xfrm>
          <a:prstGeom prst="rect">
            <a:avLst/>
          </a:prstGeom>
          <a:noFill/>
        </p:spPr>
      </p:pic>
    </p:spTree>
    <p:extLst>
      <p:ext uri="{BB962C8B-B14F-4D97-AF65-F5344CB8AC3E}">
        <p14:creationId xmlns:p14="http://schemas.microsoft.com/office/powerpoint/2010/main" val="7388675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2C3FC-179D-1C47-4B3C-85C3B0C128CA}"/>
              </a:ext>
            </a:extLst>
          </p:cNvPr>
          <p:cNvSpPr>
            <a:spLocks noGrp="1"/>
          </p:cNvSpPr>
          <p:nvPr>
            <p:ph type="title"/>
          </p:nvPr>
        </p:nvSpPr>
        <p:spPr>
          <a:xfrm>
            <a:off x="1422522" y="212604"/>
            <a:ext cx="9702677" cy="1016001"/>
          </a:xfrm>
        </p:spPr>
        <p:txBody>
          <a:bodyPr rtlCol="0">
            <a:normAutofit/>
          </a:bodyPr>
          <a:lstStyle/>
          <a:p>
            <a:pPr>
              <a:defRPr/>
            </a:pPr>
            <a:r>
              <a:rPr lang="en-GB" b="1" dirty="0">
                <a:solidFill>
                  <a:schemeClr val="tx1">
                    <a:lumMod val="85000"/>
                    <a:lumOff val="15000"/>
                  </a:schemeClr>
                </a:solidFill>
              </a:rPr>
              <a:t>Impact of Loneliness and Isolation</a:t>
            </a:r>
          </a:p>
        </p:txBody>
      </p:sp>
      <p:sp>
        <p:nvSpPr>
          <p:cNvPr id="3" name="TextBox 2">
            <a:extLst>
              <a:ext uri="{FF2B5EF4-FFF2-40B4-BE49-F238E27FC236}">
                <a16:creationId xmlns:a16="http://schemas.microsoft.com/office/drawing/2014/main" id="{8418BE95-2B17-048B-2F95-5DF97B7A29E8}"/>
              </a:ext>
            </a:extLst>
          </p:cNvPr>
          <p:cNvSpPr txBox="1"/>
          <p:nvPr/>
        </p:nvSpPr>
        <p:spPr>
          <a:xfrm>
            <a:off x="2782887" y="1101908"/>
            <a:ext cx="6626225" cy="1016000"/>
          </a:xfrm>
          <a:prstGeom prst="rect">
            <a:avLst/>
          </a:prstGeom>
          <a:noFill/>
        </p:spPr>
        <p:txBody>
          <a:bodyPr>
            <a:spAutoFit/>
          </a:bodyPr>
          <a:lstStyle/>
          <a:p>
            <a:pPr>
              <a:defRPr/>
            </a:pPr>
            <a:r>
              <a:rPr lang="en-GB" sz="2000" b="1" i="1" dirty="0">
                <a:solidFill>
                  <a:prstClr val="black"/>
                </a:solidFill>
                <a:latin typeface="+mj-lt"/>
              </a:rPr>
              <a:t>More harmful than not exercising, twice as harmful as obesity, and is comparable to smoking 15 cigarettes a day or being an alcoholic</a:t>
            </a:r>
          </a:p>
        </p:txBody>
      </p:sp>
      <p:sp>
        <p:nvSpPr>
          <p:cNvPr id="62468" name="TextBox 3">
            <a:extLst>
              <a:ext uri="{FF2B5EF4-FFF2-40B4-BE49-F238E27FC236}">
                <a16:creationId xmlns:a16="http://schemas.microsoft.com/office/drawing/2014/main" id="{52CDEAD5-9146-03BD-14EA-4289D18BB563}"/>
              </a:ext>
            </a:extLst>
          </p:cNvPr>
          <p:cNvSpPr txBox="1">
            <a:spLocks noChangeArrowheads="1"/>
          </p:cNvSpPr>
          <p:nvPr/>
        </p:nvSpPr>
        <p:spPr bwMode="auto">
          <a:xfrm>
            <a:off x="676519" y="2556347"/>
            <a:ext cx="5102958" cy="2831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 typeface="Arial" panose="020B0604020202020204" pitchFamily="34" charset="0"/>
              <a:buChar char="•"/>
            </a:pPr>
            <a:r>
              <a:rPr lang="en-GB" altLang="en-US" sz="2000" dirty="0">
                <a:latin typeface="Garamond" panose="02020404030301010803" pitchFamily="18" charset="0"/>
              </a:rPr>
              <a:t>More frequent use of public services due to lack of support networks </a:t>
            </a:r>
          </a:p>
          <a:p>
            <a:pPr eaLnBrk="1" hangingPunct="1">
              <a:buFont typeface="Arial" panose="020B0604020202020204" pitchFamily="34" charset="0"/>
              <a:buChar char="•"/>
            </a:pPr>
            <a:r>
              <a:rPr lang="en-GB" altLang="en-US" sz="2000" dirty="0">
                <a:latin typeface="Garamond" panose="02020404030301010803" pitchFamily="18" charset="0"/>
              </a:rPr>
              <a:t>Increased likelihood of developing certain health conditions</a:t>
            </a:r>
          </a:p>
          <a:p>
            <a:pPr eaLnBrk="1" hangingPunct="1">
              <a:buFont typeface="Arial" panose="020B0604020202020204" pitchFamily="34" charset="0"/>
              <a:buChar char="•"/>
            </a:pPr>
            <a:r>
              <a:rPr lang="en-GB" altLang="en-US" sz="2000" dirty="0">
                <a:latin typeface="Garamond" panose="02020404030301010803" pitchFamily="18" charset="0"/>
              </a:rPr>
              <a:t>Increased mortality</a:t>
            </a:r>
          </a:p>
          <a:p>
            <a:pPr eaLnBrk="1" hangingPunct="1">
              <a:buFont typeface="Arial" panose="020B0604020202020204" pitchFamily="34" charset="0"/>
              <a:buChar char="•"/>
            </a:pPr>
            <a:endParaRPr lang="en-GB" altLang="en-US" sz="2000" dirty="0">
              <a:latin typeface="Garamond" panose="02020404030301010803" pitchFamily="18" charset="0"/>
            </a:endParaRPr>
          </a:p>
          <a:p>
            <a:pPr>
              <a:buFont typeface="Arial" panose="020B0604020202020204" pitchFamily="34" charset="0"/>
              <a:buChar char="•"/>
            </a:pPr>
            <a:r>
              <a:rPr lang="en-GB" altLang="en-US" sz="2000" dirty="0">
                <a:latin typeface="Garamond" panose="02020404030301010803" pitchFamily="18" charset="0"/>
              </a:rPr>
              <a:t>Loneliness and isolation can increase the risk of dementia by 40%</a:t>
            </a:r>
          </a:p>
          <a:p>
            <a:pPr eaLnBrk="1" hangingPunct="1">
              <a:buFont typeface="Arial" panose="020B0604020202020204" pitchFamily="34" charset="0"/>
              <a:buChar char="•"/>
            </a:pPr>
            <a:endParaRPr lang="en-GB" altLang="en-US" dirty="0">
              <a:latin typeface="Garamond" panose="02020404030301010803" pitchFamily="18" charset="0"/>
            </a:endParaRPr>
          </a:p>
        </p:txBody>
      </p:sp>
      <p:sp>
        <p:nvSpPr>
          <p:cNvPr id="62469" name="TextBox 4">
            <a:extLst>
              <a:ext uri="{FF2B5EF4-FFF2-40B4-BE49-F238E27FC236}">
                <a16:creationId xmlns:a16="http://schemas.microsoft.com/office/drawing/2014/main" id="{58B14389-E5F9-CC0B-73A6-FCB3C39E21A2}"/>
              </a:ext>
            </a:extLst>
          </p:cNvPr>
          <p:cNvSpPr txBox="1">
            <a:spLocks noChangeArrowheads="1"/>
          </p:cNvSpPr>
          <p:nvPr/>
        </p:nvSpPr>
        <p:spPr bwMode="auto">
          <a:xfrm>
            <a:off x="8399464" y="5589589"/>
            <a:ext cx="12969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latin typeface="Garamond" panose="02020404030301010803" pitchFamily="18" charset="0"/>
              </a:rPr>
              <a:t>(iotUK, 2017)</a:t>
            </a:r>
          </a:p>
        </p:txBody>
      </p:sp>
      <p:pic>
        <p:nvPicPr>
          <p:cNvPr id="4" name="Picture 3">
            <a:extLst>
              <a:ext uri="{FF2B5EF4-FFF2-40B4-BE49-F238E27FC236}">
                <a16:creationId xmlns:a16="http://schemas.microsoft.com/office/drawing/2014/main" id="{52DA6F2F-8B11-9550-0DCE-57B2544E54E0}"/>
              </a:ext>
            </a:extLst>
          </p:cNvPr>
          <p:cNvPicPr>
            <a:picLocks noChangeAspect="1"/>
          </p:cNvPicPr>
          <p:nvPr/>
        </p:nvPicPr>
        <p:blipFill>
          <a:blip r:embed="rId3"/>
          <a:stretch>
            <a:fillRect/>
          </a:stretch>
        </p:blipFill>
        <p:spPr>
          <a:xfrm>
            <a:off x="6978488" y="2354650"/>
            <a:ext cx="4861247" cy="3234939"/>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2E0B4-B948-A39A-2F31-15D8BA2064CA}"/>
              </a:ext>
            </a:extLst>
          </p:cNvPr>
          <p:cNvSpPr>
            <a:spLocks noGrp="1"/>
          </p:cNvSpPr>
          <p:nvPr>
            <p:ph type="title"/>
          </p:nvPr>
        </p:nvSpPr>
        <p:spPr>
          <a:xfrm>
            <a:off x="1844553" y="196056"/>
            <a:ext cx="6799262" cy="1303337"/>
          </a:xfrm>
        </p:spPr>
        <p:txBody>
          <a:bodyPr rtlCol="0">
            <a:normAutofit fontScale="90000"/>
          </a:bodyPr>
          <a:lstStyle/>
          <a:p>
            <a:pPr>
              <a:defRPr/>
            </a:pPr>
            <a:r>
              <a:rPr lang="en-GB" dirty="0">
                <a:solidFill>
                  <a:schemeClr val="tx1">
                    <a:lumMod val="85000"/>
                    <a:lumOff val="15000"/>
                  </a:schemeClr>
                </a:solidFill>
              </a:rPr>
              <a:t>Risk Factors for Loneliness in Older People</a:t>
            </a:r>
          </a:p>
        </p:txBody>
      </p:sp>
      <p:pic>
        <p:nvPicPr>
          <p:cNvPr id="66563" name="Picture 3">
            <a:extLst>
              <a:ext uri="{FF2B5EF4-FFF2-40B4-BE49-F238E27FC236}">
                <a16:creationId xmlns:a16="http://schemas.microsoft.com/office/drawing/2014/main" id="{C590546D-8CDC-77DC-9A0D-C99D9A08839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71378" y="1499393"/>
            <a:ext cx="5974403" cy="4754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TextBox 4">
            <a:extLst>
              <a:ext uri="{FF2B5EF4-FFF2-40B4-BE49-F238E27FC236}">
                <a16:creationId xmlns:a16="http://schemas.microsoft.com/office/drawing/2014/main" id="{C4A5F82F-0B59-0727-D674-0FC234D401D3}"/>
              </a:ext>
            </a:extLst>
          </p:cNvPr>
          <p:cNvSpPr txBox="1">
            <a:spLocks noChangeArrowheads="1"/>
          </p:cNvSpPr>
          <p:nvPr/>
        </p:nvSpPr>
        <p:spPr bwMode="auto">
          <a:xfrm>
            <a:off x="8312151" y="5732463"/>
            <a:ext cx="2016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latin typeface="Garamond" panose="02020404030301010803" pitchFamily="18" charset="0"/>
              </a:rPr>
              <a:t>(Befriending Networks, 2015)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extBox 1">
            <a:extLst>
              <a:ext uri="{FF2B5EF4-FFF2-40B4-BE49-F238E27FC236}">
                <a16:creationId xmlns:a16="http://schemas.microsoft.com/office/drawing/2014/main" id="{9FCDCEE0-1501-4BC3-C5F8-53C134486B53}"/>
              </a:ext>
            </a:extLst>
          </p:cNvPr>
          <p:cNvSpPr txBox="1">
            <a:spLocks noChangeArrowheads="1"/>
          </p:cNvSpPr>
          <p:nvPr/>
        </p:nvSpPr>
        <p:spPr bwMode="auto">
          <a:xfrm>
            <a:off x="1066800" y="2361224"/>
            <a:ext cx="9589478"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latin typeface="Garamond" panose="02020404030301010803" pitchFamily="18" charset="0"/>
              </a:rPr>
              <a:t>Discuss in your group how the Issues of Isolation and Loneliness Being Addressed in the UK?</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B3981B8-D5CA-9E85-A9D1-02E26206F981}"/>
              </a:ext>
            </a:extLst>
          </p:cNvPr>
          <p:cNvSpPr>
            <a:spLocks noGrp="1"/>
          </p:cNvSpPr>
          <p:nvPr>
            <p:ph type="title"/>
          </p:nvPr>
        </p:nvSpPr>
        <p:spPr>
          <a:xfrm>
            <a:off x="609600" y="274638"/>
            <a:ext cx="10972800" cy="1143000"/>
          </a:xfrm>
        </p:spPr>
        <p:txBody>
          <a:bodyPr anchor="ctr">
            <a:normAutofit fontScale="90000"/>
          </a:bodyPr>
          <a:lstStyle/>
          <a:p>
            <a:r>
              <a:rPr lang="en-US" sz="4100" b="1" dirty="0"/>
              <a:t>How to reduce social isolation and loneliness?</a:t>
            </a:r>
          </a:p>
        </p:txBody>
      </p:sp>
      <p:pic>
        <p:nvPicPr>
          <p:cNvPr id="2" name="Picture 1">
            <a:extLst>
              <a:ext uri="{FF2B5EF4-FFF2-40B4-BE49-F238E27FC236}">
                <a16:creationId xmlns:a16="http://schemas.microsoft.com/office/drawing/2014/main" id="{D30B2FCD-25F3-8C86-CE85-EE57BF2AC314}"/>
              </a:ext>
            </a:extLst>
          </p:cNvPr>
          <p:cNvPicPr>
            <a:picLocks noChangeAspect="1"/>
          </p:cNvPicPr>
          <p:nvPr/>
        </p:nvPicPr>
        <p:blipFill>
          <a:blip r:embed="rId2"/>
          <a:stretch>
            <a:fillRect/>
          </a:stretch>
        </p:blipFill>
        <p:spPr>
          <a:xfrm>
            <a:off x="4137484" y="1600201"/>
            <a:ext cx="3917032" cy="3917032"/>
          </a:xfrm>
          <a:prstGeom prst="rect">
            <a:avLst/>
          </a:prstGeom>
          <a:noFill/>
        </p:spPr>
      </p:pic>
    </p:spTree>
    <p:extLst>
      <p:ext uri="{BB962C8B-B14F-4D97-AF65-F5344CB8AC3E}">
        <p14:creationId xmlns:p14="http://schemas.microsoft.com/office/powerpoint/2010/main" val="35263338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1">
            <a:extLst>
              <a:ext uri="{FF2B5EF4-FFF2-40B4-BE49-F238E27FC236}">
                <a16:creationId xmlns:a16="http://schemas.microsoft.com/office/drawing/2014/main" id="{0024635E-5B94-AD5B-2AE1-8A8ACEE78A0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72408" y="53973"/>
            <a:ext cx="4190960" cy="6531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5" name="TextBox 2">
            <a:extLst>
              <a:ext uri="{FF2B5EF4-FFF2-40B4-BE49-F238E27FC236}">
                <a16:creationId xmlns:a16="http://schemas.microsoft.com/office/drawing/2014/main" id="{1F02DE78-2608-D408-A427-FA211CFDC665}"/>
              </a:ext>
            </a:extLst>
          </p:cNvPr>
          <p:cNvSpPr txBox="1">
            <a:spLocks noChangeArrowheads="1"/>
          </p:cNvSpPr>
          <p:nvPr/>
        </p:nvSpPr>
        <p:spPr bwMode="auto">
          <a:xfrm>
            <a:off x="1271588" y="1531937"/>
            <a:ext cx="4824412" cy="403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b="1" dirty="0">
                <a:latin typeface="Garamond" panose="02020404030301010803" pitchFamily="18" charset="0"/>
              </a:rPr>
              <a:t>Foundation Services </a:t>
            </a:r>
            <a:r>
              <a:rPr lang="en-GB" altLang="en-US" sz="1600" dirty="0">
                <a:latin typeface="Garamond" panose="02020404030301010803" pitchFamily="18" charset="0"/>
              </a:rPr>
              <a:t>that reach lonely individuals and understand their specific circumstances to help them find the right support</a:t>
            </a:r>
          </a:p>
          <a:p>
            <a:pPr eaLnBrk="1" hangingPunct="1"/>
            <a:endParaRPr lang="en-GB" altLang="en-US" sz="1600" dirty="0">
              <a:latin typeface="Garamond" panose="02020404030301010803" pitchFamily="18" charset="0"/>
            </a:endParaRPr>
          </a:p>
          <a:p>
            <a:pPr eaLnBrk="1" hangingPunct="1"/>
            <a:r>
              <a:rPr lang="en-GB" altLang="en-US" sz="1600" b="1" dirty="0">
                <a:latin typeface="Garamond" panose="02020404030301010803" pitchFamily="18" charset="0"/>
              </a:rPr>
              <a:t>Gateway Services </a:t>
            </a:r>
            <a:r>
              <a:rPr lang="en-GB" altLang="en-US" sz="1600" dirty="0">
                <a:latin typeface="Garamond" panose="02020404030301010803" pitchFamily="18" charset="0"/>
              </a:rPr>
              <a:t>like transport and technology that act</a:t>
            </a:r>
          </a:p>
          <a:p>
            <a:pPr eaLnBrk="1" hangingPunct="1"/>
            <a:r>
              <a:rPr lang="en-GB" altLang="en-US" sz="1600" dirty="0">
                <a:latin typeface="Garamond" panose="02020404030301010803" pitchFamily="18" charset="0"/>
              </a:rPr>
              <a:t>as the glue that keeps people active and engaged, and makes it possible for communities to come together.</a:t>
            </a:r>
          </a:p>
          <a:p>
            <a:pPr eaLnBrk="1" hangingPunct="1"/>
            <a:endParaRPr lang="en-GB" altLang="en-US" sz="1600" dirty="0">
              <a:latin typeface="Garamond" panose="02020404030301010803" pitchFamily="18" charset="0"/>
            </a:endParaRPr>
          </a:p>
          <a:p>
            <a:pPr eaLnBrk="1" hangingPunct="1"/>
            <a:r>
              <a:rPr lang="en-GB" altLang="en-US" sz="1600" b="1" dirty="0">
                <a:latin typeface="Garamond" panose="02020404030301010803" pitchFamily="18" charset="0"/>
              </a:rPr>
              <a:t>Direct Interventions </a:t>
            </a:r>
            <a:r>
              <a:rPr lang="en-GB" altLang="en-US" sz="1600" dirty="0">
                <a:latin typeface="Garamond" panose="02020404030301010803" pitchFamily="18" charset="0"/>
              </a:rPr>
              <a:t>that maintain existing relationships and enable new connections – either group-based or one to one support, as well as emotional support services.</a:t>
            </a:r>
          </a:p>
          <a:p>
            <a:pPr eaLnBrk="1" hangingPunct="1"/>
            <a:endParaRPr lang="en-GB" altLang="en-US" sz="1600" dirty="0">
              <a:latin typeface="Garamond" panose="02020404030301010803" pitchFamily="18" charset="0"/>
            </a:endParaRPr>
          </a:p>
          <a:p>
            <a:pPr eaLnBrk="1" hangingPunct="1"/>
            <a:r>
              <a:rPr lang="en-GB" altLang="en-US" sz="1600" dirty="0">
                <a:latin typeface="Garamond" panose="02020404030301010803" pitchFamily="18" charset="0"/>
              </a:rPr>
              <a:t>Commissioners must consider what </a:t>
            </a:r>
            <a:r>
              <a:rPr lang="en-GB" altLang="en-US" sz="1600" b="1" dirty="0">
                <a:latin typeface="Garamond" panose="02020404030301010803" pitchFamily="18" charset="0"/>
              </a:rPr>
              <a:t>Structural Enablers</a:t>
            </a:r>
          </a:p>
          <a:p>
            <a:pPr eaLnBrk="1" hangingPunct="1"/>
            <a:r>
              <a:rPr lang="en-GB" altLang="en-US" sz="1600" dirty="0">
                <a:latin typeface="Garamond" panose="02020404030301010803" pitchFamily="18" charset="0"/>
              </a:rPr>
              <a:t>are needed in their communities to create the right conditions for ending loneliness, such as volunteering,</a:t>
            </a:r>
          </a:p>
          <a:p>
            <a:pPr eaLnBrk="1" hangingPunct="1"/>
            <a:r>
              <a:rPr lang="en-GB" altLang="en-US" sz="1600" dirty="0">
                <a:latin typeface="Garamond" panose="02020404030301010803" pitchFamily="18" charset="0"/>
              </a:rPr>
              <a:t>positive ageing and neighbourhood approaches.</a:t>
            </a:r>
          </a:p>
        </p:txBody>
      </p:sp>
      <p:sp>
        <p:nvSpPr>
          <p:cNvPr id="69636" name="TextBox 3">
            <a:extLst>
              <a:ext uri="{FF2B5EF4-FFF2-40B4-BE49-F238E27FC236}">
                <a16:creationId xmlns:a16="http://schemas.microsoft.com/office/drawing/2014/main" id="{301C4922-1DCD-1E3C-121E-8F865DD35AD1}"/>
              </a:ext>
            </a:extLst>
          </p:cNvPr>
          <p:cNvSpPr txBox="1">
            <a:spLocks noChangeArrowheads="1"/>
          </p:cNvSpPr>
          <p:nvPr/>
        </p:nvSpPr>
        <p:spPr bwMode="auto">
          <a:xfrm>
            <a:off x="902219" y="95249"/>
            <a:ext cx="57610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3200" dirty="0">
                <a:latin typeface="Garamond" panose="02020404030301010803" pitchFamily="18" charset="0"/>
              </a:rPr>
              <a:t>A Framework to Tackle Loneliness</a:t>
            </a:r>
          </a:p>
        </p:txBody>
      </p:sp>
      <p:sp>
        <p:nvSpPr>
          <p:cNvPr id="69637" name="TextBox 6">
            <a:extLst>
              <a:ext uri="{FF2B5EF4-FFF2-40B4-BE49-F238E27FC236}">
                <a16:creationId xmlns:a16="http://schemas.microsoft.com/office/drawing/2014/main" id="{64CCF593-104D-2052-6FFF-BEB56C34850C}"/>
              </a:ext>
            </a:extLst>
          </p:cNvPr>
          <p:cNvSpPr txBox="1">
            <a:spLocks noChangeArrowheads="1"/>
          </p:cNvSpPr>
          <p:nvPr/>
        </p:nvSpPr>
        <p:spPr bwMode="auto">
          <a:xfrm>
            <a:off x="902219" y="920749"/>
            <a:ext cx="6840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Garamond" panose="02020404030301010803" pitchFamily="18" charset="0"/>
              </a:rPr>
              <a:t>Developed by The Campaign to End Loneliness and Age UK</a:t>
            </a:r>
          </a:p>
        </p:txBody>
      </p:sp>
      <p:sp>
        <p:nvSpPr>
          <p:cNvPr id="69638" name="TextBox 1">
            <a:extLst>
              <a:ext uri="{FF2B5EF4-FFF2-40B4-BE49-F238E27FC236}">
                <a16:creationId xmlns:a16="http://schemas.microsoft.com/office/drawing/2014/main" id="{CEB3A092-BA3D-4036-B122-818AD849183F}"/>
              </a:ext>
            </a:extLst>
          </p:cNvPr>
          <p:cNvSpPr txBox="1">
            <a:spLocks noChangeArrowheads="1"/>
          </p:cNvSpPr>
          <p:nvPr/>
        </p:nvSpPr>
        <p:spPr bwMode="auto">
          <a:xfrm>
            <a:off x="5087938" y="5880101"/>
            <a:ext cx="46799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solidFill>
                  <a:srgbClr val="000000"/>
                </a:solidFill>
                <a:latin typeface="Garamond" panose="02020404030301010803" pitchFamily="18" charset="0"/>
                <a:hlinkClick r:id="rId4"/>
              </a:rPr>
              <a:t>https://www.local.gov.uk/sites/default/files/documents/combating-loneliness-guid-24e_march_2018.pdf</a:t>
            </a:r>
            <a:endParaRPr lang="en-GB" altLang="en-US" sz="1200">
              <a:solidFill>
                <a:srgbClr val="000000"/>
              </a:solidFill>
              <a:latin typeface="Garamond" panose="02020404030301010803"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F5102C92-385F-12F7-BCEB-9021AE94F3C0}"/>
              </a:ext>
            </a:extLst>
          </p:cNvPr>
          <p:cNvSpPr>
            <a:spLocks noGrp="1"/>
          </p:cNvSpPr>
          <p:nvPr>
            <p:ph type="title"/>
          </p:nvPr>
        </p:nvSpPr>
        <p:spPr/>
        <p:txBody>
          <a:bodyPr>
            <a:normAutofit fontScale="90000"/>
          </a:bodyPr>
          <a:lstStyle/>
          <a:p>
            <a:r>
              <a:rPr lang="en-GB" altLang="en-US" dirty="0">
                <a:ln>
                  <a:noFill/>
                </a:ln>
              </a:rPr>
              <a:t>Old Peoples Home for 4 Year Olds</a:t>
            </a:r>
            <a:br>
              <a:rPr lang="en-GB" altLang="en-US" dirty="0">
                <a:ln>
                  <a:noFill/>
                </a:ln>
              </a:rPr>
            </a:br>
            <a:r>
              <a:rPr lang="en-GB" altLang="en-US" dirty="0">
                <a:ln>
                  <a:noFill/>
                </a:ln>
              </a:rPr>
              <a:t>Intergenerational affects on older adults</a:t>
            </a:r>
          </a:p>
        </p:txBody>
      </p:sp>
      <p:sp>
        <p:nvSpPr>
          <p:cNvPr id="3" name="Content Placeholder 2">
            <a:extLst>
              <a:ext uri="{FF2B5EF4-FFF2-40B4-BE49-F238E27FC236}">
                <a16:creationId xmlns:a16="http://schemas.microsoft.com/office/drawing/2014/main" id="{48D05418-2DED-BD60-D389-FDA72B7E7B45}"/>
              </a:ext>
            </a:extLst>
          </p:cNvPr>
          <p:cNvSpPr>
            <a:spLocks noGrp="1"/>
          </p:cNvSpPr>
          <p:nvPr>
            <p:ph idx="1"/>
          </p:nvPr>
        </p:nvSpPr>
        <p:spPr/>
        <p:txBody>
          <a:bodyPr/>
          <a:lstStyle/>
          <a:p>
            <a:pPr marL="0" indent="0">
              <a:buNone/>
              <a:defRPr/>
            </a:pPr>
            <a:endParaRPr lang="en-GB" dirty="0">
              <a:hlinkClick r:id="" action="ppaction://noaction"/>
            </a:endParaRPr>
          </a:p>
          <a:p>
            <a:pPr>
              <a:defRPr/>
            </a:pPr>
            <a:r>
              <a:rPr lang="en-GB" dirty="0">
                <a:hlinkClick r:id="" action="ppaction://noaction"/>
              </a:rPr>
              <a:t>https://www.youtube.com/watch?v=IU9XI5W45YE</a:t>
            </a:r>
            <a:endParaRPr lang="en-GB" dirty="0"/>
          </a:p>
          <a:p>
            <a:pPr>
              <a:defRPr/>
            </a:pPr>
            <a:r>
              <a:rPr lang="en-GB" dirty="0">
                <a:hlinkClick r:id="rId2"/>
              </a:rPr>
              <a:t>https://www.youtube.com/watch?v=sXUCREpscrA</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2C4C15-3907-0BD8-83AA-7BAFCA6E9E27}"/>
              </a:ext>
            </a:extLst>
          </p:cNvPr>
          <p:cNvSpPr txBox="1"/>
          <p:nvPr/>
        </p:nvSpPr>
        <p:spPr>
          <a:xfrm>
            <a:off x="2495550" y="331131"/>
            <a:ext cx="7343775" cy="461963"/>
          </a:xfrm>
          <a:prstGeom prst="rect">
            <a:avLst/>
          </a:prstGeom>
          <a:noFill/>
        </p:spPr>
        <p:txBody>
          <a:bodyPr>
            <a:spAutoFit/>
          </a:bodyPr>
          <a:lstStyle/>
          <a:p>
            <a:pPr algn="ctr" eaLnBrk="1" hangingPunct="1">
              <a:defRPr/>
            </a:pPr>
            <a:r>
              <a:rPr lang="en-GB" sz="2400" b="1" dirty="0"/>
              <a:t>References</a:t>
            </a:r>
          </a:p>
        </p:txBody>
      </p:sp>
      <p:sp>
        <p:nvSpPr>
          <p:cNvPr id="80899" name="TextBox 2">
            <a:extLst>
              <a:ext uri="{FF2B5EF4-FFF2-40B4-BE49-F238E27FC236}">
                <a16:creationId xmlns:a16="http://schemas.microsoft.com/office/drawing/2014/main" id="{753DA75F-58A3-264A-D8D3-4C946B0D0F95}"/>
              </a:ext>
            </a:extLst>
          </p:cNvPr>
          <p:cNvSpPr txBox="1">
            <a:spLocks noChangeArrowheads="1"/>
          </p:cNvSpPr>
          <p:nvPr/>
        </p:nvSpPr>
        <p:spPr bwMode="auto">
          <a:xfrm>
            <a:off x="2531268" y="793094"/>
            <a:ext cx="7272338" cy="4811574"/>
          </a:xfrm>
          <a:prstGeom prst="rect">
            <a:avLst/>
          </a:prstGeom>
          <a:noFill/>
          <a:ln>
            <a:noFill/>
          </a:ln>
        </p:spPr>
        <p:txBody>
          <a:bodyPr>
            <a:spAutoFit/>
          </a:bodyPr>
          <a:lstStyle>
            <a:lvl1pPr marL="539750" indent="-539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800"/>
              </a:spcAft>
              <a:buFont typeface="Arial" panose="020B0604020202020204" pitchFamily="34" charset="0"/>
              <a:buChar char="•"/>
              <a:defRPr/>
            </a:pPr>
            <a:r>
              <a:rPr lang="en-GB" altLang="en-US" sz="1300" dirty="0" err="1">
                <a:latin typeface="+mj-lt"/>
                <a:ea typeface="Calibri" panose="020F0502020204030204" pitchFamily="34" charset="0"/>
                <a:cs typeface="Times New Roman" panose="02020603050405020304" pitchFamily="18" charset="0"/>
              </a:rPr>
              <a:t>AgeUK</a:t>
            </a:r>
            <a:r>
              <a:rPr lang="en-GB" altLang="en-US" sz="1300" dirty="0">
                <a:latin typeface="+mj-lt"/>
                <a:ea typeface="Calibri" panose="020F0502020204030204" pitchFamily="34" charset="0"/>
                <a:cs typeface="Times New Roman" panose="02020603050405020304" pitchFamily="18" charset="0"/>
              </a:rPr>
              <a:t>, (2015) </a:t>
            </a:r>
            <a:r>
              <a:rPr lang="en-GB" altLang="en-US" sz="1300" i="1" dirty="0">
                <a:latin typeface="+mj-lt"/>
                <a:ea typeface="Calibri" panose="020F0502020204030204" pitchFamily="34" charset="0"/>
                <a:cs typeface="Times New Roman" panose="02020603050405020304" pitchFamily="18" charset="0"/>
              </a:rPr>
              <a:t>Evidence Review: Loneliness in Later Life. </a:t>
            </a:r>
            <a:r>
              <a:rPr lang="en-GB" altLang="en-US" sz="1300" dirty="0">
                <a:latin typeface="+mj-lt"/>
                <a:ea typeface="Calibri" panose="020F0502020204030204" pitchFamily="34" charset="0"/>
                <a:cs typeface="Times New Roman" panose="02020603050405020304" pitchFamily="18" charset="0"/>
              </a:rPr>
              <a:t>Available at: </a:t>
            </a:r>
            <a:r>
              <a:rPr lang="en-GB" altLang="en-US" sz="1300" u="sng" dirty="0">
                <a:solidFill>
                  <a:srgbClr val="0563C1"/>
                </a:solidFill>
                <a:latin typeface="+mj-lt"/>
                <a:ea typeface="Calibri" panose="020F0502020204030204" pitchFamily="34" charset="0"/>
                <a:cs typeface="Times New Roman" panose="02020603050405020304" pitchFamily="18" charset="0"/>
                <a:hlinkClick r:id="rId2"/>
              </a:rPr>
              <a:t>https://www.ageuk.org.uk/globalassets/age-uk/documents/reports-and-publications/reports-and-briefings/health--wellbeing/rb_june15_lonelines_in_later_life_evidence_review.pdf</a:t>
            </a:r>
            <a:r>
              <a:rPr lang="en-GB" altLang="en-US" sz="1300" dirty="0">
                <a:latin typeface="+mj-lt"/>
                <a:ea typeface="Calibri" panose="020F0502020204030204" pitchFamily="34" charset="0"/>
                <a:cs typeface="Times New Roman" panose="02020603050405020304" pitchFamily="18" charset="0"/>
              </a:rPr>
              <a:t> (Accessed: 21</a:t>
            </a:r>
            <a:r>
              <a:rPr lang="en-GB" altLang="en-US" sz="1300" baseline="30000" dirty="0">
                <a:latin typeface="+mj-lt"/>
                <a:ea typeface="Calibri" panose="020F0502020204030204" pitchFamily="34" charset="0"/>
                <a:cs typeface="Times New Roman" panose="02020603050405020304" pitchFamily="18" charset="0"/>
              </a:rPr>
              <a:t>st</a:t>
            </a:r>
            <a:r>
              <a:rPr lang="en-GB" altLang="en-US" sz="1300" dirty="0">
                <a:latin typeface="+mj-lt"/>
                <a:ea typeface="Calibri" panose="020F0502020204030204" pitchFamily="34" charset="0"/>
                <a:cs typeface="Times New Roman" panose="02020603050405020304" pitchFamily="18" charset="0"/>
              </a:rPr>
              <a:t> December 2018).</a:t>
            </a:r>
          </a:p>
          <a:p>
            <a:pPr>
              <a:spcAft>
                <a:spcPts val="800"/>
              </a:spcAft>
              <a:buFont typeface="Arial" panose="020B0604020202020204" pitchFamily="34" charset="0"/>
              <a:buChar char="•"/>
              <a:defRPr/>
            </a:pPr>
            <a:r>
              <a:rPr lang="en-GB" altLang="en-US" sz="1300" dirty="0">
                <a:latin typeface="+mj-lt"/>
                <a:ea typeface="Calibri" panose="020F0502020204030204" pitchFamily="34" charset="0"/>
                <a:cs typeface="Times New Roman" panose="02020603050405020304" pitchFamily="18" charset="0"/>
              </a:rPr>
              <a:t>Bowling, A. and Dieppe, P. (2005) ‘What is successful ageing and who should define it?’ </a:t>
            </a:r>
            <a:r>
              <a:rPr lang="en-GB" altLang="en-US" sz="1300" i="1" dirty="0">
                <a:latin typeface="+mj-lt"/>
                <a:ea typeface="Calibri" panose="020F0502020204030204" pitchFamily="34" charset="0"/>
                <a:cs typeface="Times New Roman" panose="02020603050405020304" pitchFamily="18" charset="0"/>
              </a:rPr>
              <a:t>British Medical Journal, </a:t>
            </a:r>
            <a:r>
              <a:rPr lang="en-GB" sz="1300" dirty="0">
                <a:solidFill>
                  <a:srgbClr val="000000"/>
                </a:solidFill>
                <a:latin typeface="+mj-lt"/>
              </a:rPr>
              <a:t>331(7531), pp.1548–1551. DOI: </a:t>
            </a:r>
            <a:r>
              <a:rPr lang="en-GB" sz="1300" dirty="0">
                <a:solidFill>
                  <a:srgbClr val="000000"/>
                </a:solidFill>
                <a:latin typeface="+mj-lt"/>
                <a:hlinkClick r:id="rId3"/>
              </a:rPr>
              <a:t>https://dx.doi.org/10.1136%2Fbmj.331.7531.1548</a:t>
            </a:r>
            <a:r>
              <a:rPr lang="en-GB" sz="1300" dirty="0">
                <a:solidFill>
                  <a:srgbClr val="000000"/>
                </a:solidFill>
                <a:latin typeface="+mj-lt"/>
              </a:rPr>
              <a:t> </a:t>
            </a:r>
            <a:endParaRPr lang="en-GB" altLang="en-US" sz="1300" dirty="0">
              <a:latin typeface="+mj-lt"/>
              <a:ea typeface="Calibri" panose="020F0502020204030204" pitchFamily="34" charset="0"/>
              <a:cs typeface="Times New Roman" panose="02020603050405020304" pitchFamily="18" charset="0"/>
            </a:endParaRPr>
          </a:p>
          <a:p>
            <a:pPr>
              <a:spcAft>
                <a:spcPts val="800"/>
              </a:spcAft>
              <a:buFont typeface="Arial" panose="020B0604020202020204" pitchFamily="34" charset="0"/>
              <a:buChar char="•"/>
              <a:defRPr/>
            </a:pPr>
            <a:r>
              <a:rPr lang="en-GB" altLang="en-US" sz="1300" dirty="0">
                <a:latin typeface="+mj-lt"/>
                <a:ea typeface="Calibri" panose="020F0502020204030204" pitchFamily="34" charset="0"/>
                <a:cs typeface="Times New Roman" panose="02020603050405020304" pitchFamily="18" charset="0"/>
              </a:rPr>
              <a:t>Centre for Ageing Better, (2019) </a:t>
            </a:r>
            <a:r>
              <a:rPr lang="en-GB" altLang="en-US" sz="1300" i="1" dirty="0">
                <a:latin typeface="+mj-lt"/>
                <a:ea typeface="Calibri" panose="020F0502020204030204" pitchFamily="34" charset="0"/>
                <a:cs typeface="Times New Roman" panose="02020603050405020304" pitchFamily="18" charset="0"/>
              </a:rPr>
              <a:t>Our Vision and Mission. </a:t>
            </a:r>
            <a:r>
              <a:rPr lang="en-GB" altLang="en-US" sz="1300" dirty="0">
                <a:latin typeface="+mj-lt"/>
                <a:ea typeface="Calibri" panose="020F0502020204030204" pitchFamily="34" charset="0"/>
                <a:cs typeface="Times New Roman" panose="02020603050405020304" pitchFamily="18" charset="0"/>
              </a:rPr>
              <a:t>Available at: </a:t>
            </a:r>
            <a:r>
              <a:rPr lang="en-GB" altLang="en-US" sz="1300" dirty="0">
                <a:latin typeface="+mj-lt"/>
                <a:ea typeface="Calibri" panose="020F0502020204030204" pitchFamily="34" charset="0"/>
                <a:cs typeface="Times New Roman" panose="02020603050405020304" pitchFamily="18" charset="0"/>
                <a:hlinkClick r:id="rId4"/>
              </a:rPr>
              <a:t>https://www.ageing-better.org.uk/about-us/our-vision-mission</a:t>
            </a:r>
            <a:r>
              <a:rPr lang="en-GB" altLang="en-US" sz="1300" dirty="0">
                <a:latin typeface="+mj-lt"/>
                <a:ea typeface="Calibri" panose="020F0502020204030204" pitchFamily="34" charset="0"/>
                <a:cs typeface="Times New Roman" panose="02020603050405020304" pitchFamily="18" charset="0"/>
              </a:rPr>
              <a:t> (Accessed: 7</a:t>
            </a:r>
            <a:r>
              <a:rPr lang="en-GB" altLang="en-US" sz="1300" baseline="30000" dirty="0">
                <a:latin typeface="+mj-lt"/>
                <a:ea typeface="Calibri" panose="020F0502020204030204" pitchFamily="34" charset="0"/>
                <a:cs typeface="Times New Roman" panose="02020603050405020304" pitchFamily="18" charset="0"/>
              </a:rPr>
              <a:t>th</a:t>
            </a:r>
            <a:r>
              <a:rPr lang="en-GB" altLang="en-US" sz="1300" dirty="0">
                <a:latin typeface="+mj-lt"/>
                <a:ea typeface="Calibri" panose="020F0502020204030204" pitchFamily="34" charset="0"/>
                <a:cs typeface="Times New Roman" panose="02020603050405020304" pitchFamily="18" charset="0"/>
              </a:rPr>
              <a:t> February 2019).</a:t>
            </a:r>
          </a:p>
          <a:p>
            <a:pPr>
              <a:spcAft>
                <a:spcPts val="800"/>
              </a:spcAft>
              <a:buFont typeface="Arial" panose="020B0604020202020204" pitchFamily="34" charset="0"/>
              <a:buChar char="•"/>
              <a:defRPr/>
            </a:pPr>
            <a:r>
              <a:rPr lang="en-GB" altLang="en-US" sz="1300" dirty="0">
                <a:latin typeface="+mj-lt"/>
                <a:ea typeface="Calibri" panose="020F0502020204030204" pitchFamily="34" charset="0"/>
                <a:cs typeface="Times New Roman" panose="02020603050405020304" pitchFamily="18" charset="0"/>
              </a:rPr>
              <a:t>Centre for Ageing Better, (2018) </a:t>
            </a:r>
            <a:r>
              <a:rPr lang="en-GB" altLang="en-US" sz="1300" i="1" dirty="0">
                <a:latin typeface="+mj-lt"/>
                <a:ea typeface="Calibri" panose="020F0502020204030204" pitchFamily="34" charset="0"/>
                <a:cs typeface="Times New Roman" panose="02020603050405020304" pitchFamily="18" charset="0"/>
              </a:rPr>
              <a:t>Transforming Later Lives. </a:t>
            </a:r>
            <a:r>
              <a:rPr lang="en-GB" altLang="en-US" sz="1300" dirty="0">
                <a:latin typeface="+mj-lt"/>
                <a:ea typeface="Calibri" panose="020F0502020204030204" pitchFamily="34" charset="0"/>
                <a:cs typeface="Times New Roman" panose="02020603050405020304" pitchFamily="18" charset="0"/>
              </a:rPr>
              <a:t>Available </a:t>
            </a:r>
            <a:r>
              <a:rPr lang="en-GB" altLang="en-US" sz="1300" dirty="0" err="1">
                <a:latin typeface="+mj-lt"/>
                <a:ea typeface="Calibri" panose="020F0502020204030204" pitchFamily="34" charset="0"/>
                <a:cs typeface="Times New Roman" panose="02020603050405020304" pitchFamily="18" charset="0"/>
              </a:rPr>
              <a:t>at:https</a:t>
            </a:r>
            <a:r>
              <a:rPr lang="en-GB" altLang="en-US" sz="1300" dirty="0">
                <a:latin typeface="+mj-lt"/>
                <a:ea typeface="Calibri" panose="020F0502020204030204" pitchFamily="34" charset="0"/>
                <a:cs typeface="Times New Roman" panose="02020603050405020304" pitchFamily="18" charset="0"/>
              </a:rPr>
              <a:t>://www.ageing-better.org.uk/sites/default/files/2018-07/Ageing-Better-Transforming-Later-Lives.pdf (Accessed: 7</a:t>
            </a:r>
            <a:r>
              <a:rPr lang="en-GB" altLang="en-US" sz="1300" baseline="30000" dirty="0">
                <a:latin typeface="+mj-lt"/>
                <a:ea typeface="Calibri" panose="020F0502020204030204" pitchFamily="34" charset="0"/>
                <a:cs typeface="Times New Roman" panose="02020603050405020304" pitchFamily="18" charset="0"/>
              </a:rPr>
              <a:t>th</a:t>
            </a:r>
            <a:r>
              <a:rPr lang="en-GB" altLang="en-US" sz="1300" dirty="0">
                <a:latin typeface="+mj-lt"/>
                <a:ea typeface="Calibri" panose="020F0502020204030204" pitchFamily="34" charset="0"/>
                <a:cs typeface="Times New Roman" panose="02020603050405020304" pitchFamily="18" charset="0"/>
              </a:rPr>
              <a:t> February 2019). </a:t>
            </a:r>
          </a:p>
          <a:p>
            <a:pPr>
              <a:spcAft>
                <a:spcPts val="800"/>
              </a:spcAft>
              <a:buFont typeface="Arial" panose="020B0604020202020204" pitchFamily="34" charset="0"/>
              <a:buChar char="•"/>
              <a:defRPr/>
            </a:pPr>
            <a:r>
              <a:rPr lang="en-GB" altLang="en-US" sz="1300" dirty="0">
                <a:latin typeface="+mj-lt"/>
                <a:ea typeface="Calibri" panose="020F0502020204030204" pitchFamily="34" charset="0"/>
                <a:cs typeface="Times New Roman" panose="02020603050405020304" pitchFamily="18" charset="0"/>
              </a:rPr>
              <a:t>Edmondson, R. (2015) </a:t>
            </a:r>
            <a:r>
              <a:rPr lang="en-GB" altLang="en-US" sz="1300" i="1" dirty="0">
                <a:latin typeface="+mj-lt"/>
                <a:ea typeface="Calibri" panose="020F0502020204030204" pitchFamily="34" charset="0"/>
                <a:cs typeface="Times New Roman" panose="02020603050405020304" pitchFamily="18" charset="0"/>
              </a:rPr>
              <a:t>Ageing, Insight and Wisdom: Meaning and Practice Across the </a:t>
            </a:r>
            <a:r>
              <a:rPr lang="en-GB" altLang="en-US" sz="1300" i="1" dirty="0" err="1">
                <a:latin typeface="+mj-lt"/>
                <a:ea typeface="Calibri" panose="020F0502020204030204" pitchFamily="34" charset="0"/>
                <a:cs typeface="Times New Roman" panose="02020603050405020304" pitchFamily="18" charset="0"/>
              </a:rPr>
              <a:t>Lifecourse</a:t>
            </a:r>
            <a:r>
              <a:rPr lang="en-GB" altLang="en-US" sz="1300" i="1" dirty="0">
                <a:latin typeface="+mj-lt"/>
                <a:ea typeface="Calibri" panose="020F0502020204030204" pitchFamily="34" charset="0"/>
                <a:cs typeface="Times New Roman" panose="02020603050405020304" pitchFamily="18" charset="0"/>
              </a:rPr>
              <a:t> </a:t>
            </a:r>
            <a:r>
              <a:rPr lang="en-GB" altLang="en-US" sz="1300" dirty="0">
                <a:latin typeface="+mj-lt"/>
                <a:ea typeface="Calibri" panose="020F0502020204030204" pitchFamily="34" charset="0"/>
                <a:cs typeface="Times New Roman" panose="02020603050405020304" pitchFamily="18" charset="0"/>
              </a:rPr>
              <a:t>Bristol: Policy Press.</a:t>
            </a:r>
            <a:endParaRPr lang="en-GB" altLang="en-US" sz="1300" i="1" dirty="0">
              <a:latin typeface="+mj-lt"/>
              <a:ea typeface="Calibri" panose="020F0502020204030204" pitchFamily="34" charset="0"/>
              <a:cs typeface="Times New Roman" panose="02020603050405020304" pitchFamily="18" charset="0"/>
            </a:endParaRPr>
          </a:p>
          <a:p>
            <a:pPr>
              <a:spcAft>
                <a:spcPts val="800"/>
              </a:spcAft>
              <a:buFont typeface="Arial" panose="020B0604020202020204" pitchFamily="34" charset="0"/>
              <a:buChar char="•"/>
              <a:defRPr/>
            </a:pPr>
            <a:r>
              <a:rPr lang="en-GB" altLang="en-US" sz="1300" dirty="0" err="1">
                <a:latin typeface="+mj-lt"/>
                <a:ea typeface="Calibri" panose="020F0502020204030204" pitchFamily="34" charset="0"/>
                <a:cs typeface="Times New Roman" panose="02020603050405020304" pitchFamily="18" charset="0"/>
              </a:rPr>
              <a:t>Ekerdt</a:t>
            </a:r>
            <a:r>
              <a:rPr lang="en-GB" altLang="en-US" sz="1300" dirty="0">
                <a:latin typeface="+mj-lt"/>
                <a:ea typeface="Calibri" panose="020F0502020204030204" pitchFamily="34" charset="0"/>
                <a:cs typeface="Times New Roman" panose="02020603050405020304" pitchFamily="18" charset="0"/>
              </a:rPr>
              <a:t>, D. J. (1986). ‘The busy ethic: Moral continuity between work and retirement’.</a:t>
            </a:r>
            <a:r>
              <a:rPr lang="en-GB" altLang="en-US" sz="1300" i="1" dirty="0">
                <a:latin typeface="+mj-lt"/>
                <a:ea typeface="Calibri" panose="020F0502020204030204" pitchFamily="34" charset="0"/>
                <a:cs typeface="Times New Roman" panose="02020603050405020304" pitchFamily="18" charset="0"/>
              </a:rPr>
              <a:t> The Gerontologist </a:t>
            </a:r>
            <a:r>
              <a:rPr lang="en-GB" altLang="en-US" sz="1300" dirty="0">
                <a:latin typeface="+mj-lt"/>
                <a:ea typeface="Calibri" panose="020F0502020204030204" pitchFamily="34" charset="0"/>
                <a:cs typeface="Times New Roman" panose="02020603050405020304" pitchFamily="18" charset="0"/>
              </a:rPr>
              <a:t>26 (3): 239–244.</a:t>
            </a:r>
          </a:p>
          <a:p>
            <a:pPr>
              <a:spcAft>
                <a:spcPts val="800"/>
              </a:spcAft>
              <a:buFont typeface="Arial" panose="020B0604020202020204" pitchFamily="34" charset="0"/>
              <a:buChar char="•"/>
              <a:defRPr/>
            </a:pPr>
            <a:r>
              <a:rPr lang="en-GB" sz="1300" dirty="0">
                <a:latin typeface="+mj-lt"/>
              </a:rPr>
              <a:t>Fung, H. (2013) ‘Aging in Culture’ </a:t>
            </a:r>
            <a:r>
              <a:rPr lang="en-GB" sz="1300" i="1" dirty="0">
                <a:latin typeface="+mj-lt"/>
              </a:rPr>
              <a:t>The Gerontologist, </a:t>
            </a:r>
            <a:r>
              <a:rPr lang="en-GB" sz="1300" dirty="0">
                <a:latin typeface="+mj-lt"/>
              </a:rPr>
              <a:t>53(3), pp. 369–377.</a:t>
            </a:r>
            <a:endParaRPr lang="en-GB" altLang="en-US" sz="1300" dirty="0">
              <a:latin typeface="+mj-lt"/>
              <a:ea typeface="Calibri" panose="020F0502020204030204" pitchFamily="34" charset="0"/>
              <a:cs typeface="Times New Roman" panose="02020603050405020304" pitchFamily="18" charset="0"/>
            </a:endParaRPr>
          </a:p>
          <a:p>
            <a:pPr>
              <a:spcAft>
                <a:spcPts val="800"/>
              </a:spcAft>
              <a:buFont typeface="Arial" panose="020B0604020202020204" pitchFamily="34" charset="0"/>
              <a:buChar char="•"/>
              <a:defRPr/>
            </a:pPr>
            <a:r>
              <a:rPr lang="en-GB" altLang="en-US" sz="1300" dirty="0" err="1">
                <a:latin typeface="+mj-lt"/>
                <a:ea typeface="Calibri" panose="020F0502020204030204" pitchFamily="34" charset="0"/>
                <a:cs typeface="Times New Roman" panose="02020603050405020304" pitchFamily="18" charset="0"/>
              </a:rPr>
              <a:t>Gruman</a:t>
            </a:r>
            <a:r>
              <a:rPr lang="en-GB" altLang="en-US" sz="1300" dirty="0">
                <a:latin typeface="+mj-lt"/>
                <a:ea typeface="Calibri" panose="020F0502020204030204" pitchFamily="34" charset="0"/>
                <a:cs typeface="Times New Roman" panose="02020603050405020304" pitchFamily="18" charset="0"/>
              </a:rPr>
              <a:t>, J.A., Schneider, F.W. and Coutts, L.M. (eds.) (2017) </a:t>
            </a:r>
            <a:r>
              <a:rPr lang="en-GB" altLang="en-US" sz="1300" i="1" dirty="0">
                <a:latin typeface="+mj-lt"/>
                <a:ea typeface="Calibri" panose="020F0502020204030204" pitchFamily="34" charset="0"/>
                <a:cs typeface="Times New Roman" panose="02020603050405020304" pitchFamily="18" charset="0"/>
              </a:rPr>
              <a:t>Applied Social Psychology: Understanding and Addressing Social and Practical Problems. </a:t>
            </a:r>
            <a:r>
              <a:rPr lang="en-GB" altLang="en-US" sz="1300" dirty="0">
                <a:latin typeface="+mj-lt"/>
                <a:ea typeface="Calibri" panose="020F0502020204030204" pitchFamily="34" charset="0"/>
                <a:cs typeface="Times New Roman" panose="02020603050405020304" pitchFamily="18" charset="0"/>
              </a:rPr>
              <a:t>London: Sage.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Box 4">
            <a:extLst>
              <a:ext uri="{FF2B5EF4-FFF2-40B4-BE49-F238E27FC236}">
                <a16:creationId xmlns:a16="http://schemas.microsoft.com/office/drawing/2014/main" id="{A7382964-BBAE-36D6-41D9-DC4CCCE8BAF9}"/>
              </a:ext>
            </a:extLst>
          </p:cNvPr>
          <p:cNvSpPr txBox="1">
            <a:spLocks noChangeArrowheads="1"/>
          </p:cNvSpPr>
          <p:nvPr/>
        </p:nvSpPr>
        <p:spPr bwMode="auto">
          <a:xfrm>
            <a:off x="2532062" y="692401"/>
            <a:ext cx="7127875" cy="5267148"/>
          </a:xfrm>
          <a:prstGeom prst="rect">
            <a:avLst/>
          </a:prstGeom>
          <a:noFill/>
          <a:ln>
            <a:noFill/>
          </a:ln>
        </p:spPr>
        <p:txBody>
          <a:bodyPr>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Hawthorne, G. (2006) </a:t>
            </a:r>
            <a:r>
              <a:rPr lang="en-GB" altLang="en-US" sz="1400" i="1" dirty="0">
                <a:latin typeface="+mj-lt"/>
                <a:ea typeface="Calibri" panose="020F0502020204030204" pitchFamily="34" charset="0"/>
                <a:cs typeface="Times New Roman" panose="02020603050405020304" pitchFamily="18" charset="0"/>
              </a:rPr>
              <a:t>Measuring Social Isolation in Older Adults: Development and Initial Validation of the Friendship Scale </a:t>
            </a:r>
            <a:r>
              <a:rPr lang="en-GB" altLang="en-US" sz="1400" dirty="0">
                <a:latin typeface="+mj-lt"/>
                <a:ea typeface="Calibri" panose="020F0502020204030204" pitchFamily="34" charset="0"/>
                <a:cs typeface="Times New Roman" panose="02020603050405020304" pitchFamily="18" charset="0"/>
              </a:rPr>
              <a:t>Available at: https://link.springer.com/content/pdf/10.1007%2Fs11205-005-7746-y.pdf (Accessed: 10 November 2018).</a:t>
            </a:r>
          </a:p>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JRF, (2013) </a:t>
            </a:r>
            <a:r>
              <a:rPr lang="en-GB" altLang="en-US" sz="1400" i="1" dirty="0">
                <a:latin typeface="+mj-lt"/>
                <a:ea typeface="Calibri" panose="020F0502020204030204" pitchFamily="34" charset="0"/>
                <a:cs typeface="Times New Roman" panose="02020603050405020304" pitchFamily="18" charset="0"/>
              </a:rPr>
              <a:t>A Better Life: Valuing Our Later Years . </a:t>
            </a:r>
            <a:r>
              <a:rPr lang="en-GB" altLang="en-US" sz="1400" dirty="0">
                <a:latin typeface="+mj-lt"/>
                <a:ea typeface="Calibri" panose="020F0502020204030204" pitchFamily="34" charset="0"/>
                <a:cs typeface="Times New Roman" panose="02020603050405020304" pitchFamily="18" charset="0"/>
              </a:rPr>
              <a:t>Available at: </a:t>
            </a:r>
            <a:r>
              <a:rPr lang="en-GB" altLang="en-US" sz="1400" u="sng" dirty="0">
                <a:solidFill>
                  <a:srgbClr val="0563C1"/>
                </a:solidFill>
                <a:latin typeface="+mj-lt"/>
                <a:ea typeface="Calibri" panose="020F0502020204030204" pitchFamily="34" charset="0"/>
                <a:cs typeface="Times New Roman" panose="02020603050405020304" pitchFamily="18" charset="0"/>
                <a:hlinkClick r:id="rId2"/>
              </a:rPr>
              <a:t>http://www.cpa.org.uk/cpa-lga-evidence/Joseph_Rowntree_Foundation/Blood(2013)-JRF_A_Better_Life-full_report.pdf</a:t>
            </a:r>
            <a:r>
              <a:rPr lang="en-GB" altLang="en-US" sz="1400" dirty="0">
                <a:latin typeface="+mj-lt"/>
                <a:ea typeface="Calibri" panose="020F0502020204030204" pitchFamily="34" charset="0"/>
                <a:cs typeface="Times New Roman" panose="02020603050405020304" pitchFamily="18" charset="0"/>
              </a:rPr>
              <a:t> (Accessed: 17</a:t>
            </a:r>
            <a:r>
              <a:rPr lang="en-GB" altLang="en-US" sz="1400" baseline="30000" dirty="0">
                <a:latin typeface="+mj-lt"/>
                <a:ea typeface="Calibri" panose="020F0502020204030204" pitchFamily="34" charset="0"/>
                <a:cs typeface="Times New Roman" panose="02020603050405020304" pitchFamily="18" charset="0"/>
              </a:rPr>
              <a:t>th</a:t>
            </a:r>
            <a:r>
              <a:rPr lang="en-GB" altLang="en-US" sz="1400" dirty="0">
                <a:latin typeface="+mj-lt"/>
                <a:ea typeface="Calibri" panose="020F0502020204030204" pitchFamily="34" charset="0"/>
                <a:cs typeface="Times New Roman" panose="02020603050405020304" pitchFamily="18" charset="0"/>
              </a:rPr>
              <a:t> January 2019).</a:t>
            </a:r>
          </a:p>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Larkin, M. (2009</a:t>
            </a:r>
            <a:r>
              <a:rPr lang="en-GB" altLang="en-US" sz="1400" i="1" dirty="0">
                <a:latin typeface="+mj-lt"/>
                <a:ea typeface="Calibri" panose="020F0502020204030204" pitchFamily="34" charset="0"/>
                <a:cs typeface="Times New Roman" panose="02020603050405020304" pitchFamily="18" charset="0"/>
              </a:rPr>
              <a:t>) Vulnerable Groups in Health and Social Care</a:t>
            </a:r>
            <a:r>
              <a:rPr lang="en-GB" altLang="en-US" sz="1400" dirty="0">
                <a:latin typeface="+mj-lt"/>
                <a:ea typeface="Calibri" panose="020F0502020204030204" pitchFamily="34" charset="0"/>
                <a:cs typeface="Times New Roman" panose="02020603050405020304" pitchFamily="18" charset="0"/>
              </a:rPr>
              <a:t>. London: Sage Publications Ltd.</a:t>
            </a:r>
          </a:p>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Lind, D.(ed.)(2002) </a:t>
            </a:r>
            <a:r>
              <a:rPr lang="en-GB" altLang="en-US" sz="1400" i="1" dirty="0">
                <a:latin typeface="+mj-lt"/>
                <a:ea typeface="Calibri" panose="020F0502020204030204" pitchFamily="34" charset="0"/>
                <a:cs typeface="Times New Roman" panose="02020603050405020304" pitchFamily="18" charset="0"/>
              </a:rPr>
              <a:t>Sociology of Aging: Disciplinary Approaches to Aging: Developments in Political Science. </a:t>
            </a:r>
            <a:r>
              <a:rPr lang="en-GB" altLang="en-US" sz="1400" dirty="0">
                <a:latin typeface="+mj-lt"/>
                <a:ea typeface="Calibri" panose="020F0502020204030204" pitchFamily="34" charset="0"/>
                <a:cs typeface="Times New Roman" panose="02020603050405020304" pitchFamily="18" charset="0"/>
              </a:rPr>
              <a:t>London: Routledge.</a:t>
            </a:r>
          </a:p>
          <a:p>
            <a:pPr algn="just">
              <a:spcAft>
                <a:spcPts val="800"/>
              </a:spcAft>
              <a:buFont typeface="Arial" panose="020B0604020202020204" pitchFamily="34" charset="0"/>
              <a:buChar char="•"/>
              <a:defRPr/>
            </a:pPr>
            <a:r>
              <a:rPr lang="en-GB" altLang="en-US" sz="1400" dirty="0" err="1">
                <a:latin typeface="+mj-lt"/>
                <a:ea typeface="Calibri" panose="020F0502020204030204" pitchFamily="34" charset="0"/>
                <a:cs typeface="Times New Roman" panose="02020603050405020304" pitchFamily="18" charset="0"/>
              </a:rPr>
              <a:t>Maulk</a:t>
            </a:r>
            <a:r>
              <a:rPr lang="en-GB" altLang="en-US" sz="1400" dirty="0">
                <a:latin typeface="+mj-lt"/>
                <a:ea typeface="Calibri" panose="020F0502020204030204" pitchFamily="34" charset="0"/>
                <a:cs typeface="Times New Roman" panose="02020603050405020304" pitchFamily="18" charset="0"/>
              </a:rPr>
              <a:t>, K. (2010) </a:t>
            </a:r>
            <a:r>
              <a:rPr lang="en-GB" altLang="en-US" sz="1400" i="1" dirty="0" err="1">
                <a:latin typeface="+mj-lt"/>
                <a:ea typeface="Calibri" panose="020F0502020204030204" pitchFamily="34" charset="0"/>
                <a:cs typeface="Times New Roman" panose="02020603050405020304" pitchFamily="18" charset="0"/>
              </a:rPr>
              <a:t>Gerontological</a:t>
            </a:r>
            <a:r>
              <a:rPr lang="en-GB" altLang="en-US" sz="1400" i="1" dirty="0">
                <a:latin typeface="+mj-lt"/>
                <a:ea typeface="Calibri" panose="020F0502020204030204" pitchFamily="34" charset="0"/>
                <a:cs typeface="Times New Roman" panose="02020603050405020304" pitchFamily="18" charset="0"/>
              </a:rPr>
              <a:t> Nursing: Competencies for Care 2</a:t>
            </a:r>
            <a:r>
              <a:rPr lang="en-GB" altLang="en-US" sz="1400" i="1" baseline="30000" dirty="0">
                <a:latin typeface="+mj-lt"/>
                <a:ea typeface="Calibri" panose="020F0502020204030204" pitchFamily="34" charset="0"/>
                <a:cs typeface="Times New Roman" panose="02020603050405020304" pitchFamily="18" charset="0"/>
              </a:rPr>
              <a:t>nd</a:t>
            </a:r>
            <a:r>
              <a:rPr lang="en-GB" altLang="en-US" sz="1400" i="1" dirty="0">
                <a:latin typeface="+mj-lt"/>
                <a:ea typeface="Calibri" panose="020F0502020204030204" pitchFamily="34" charset="0"/>
                <a:cs typeface="Times New Roman" panose="02020603050405020304" pitchFamily="18" charset="0"/>
              </a:rPr>
              <a:t> </a:t>
            </a:r>
            <a:r>
              <a:rPr lang="en-GB" altLang="en-US" sz="1400" i="1" dirty="0" err="1">
                <a:latin typeface="+mj-lt"/>
                <a:ea typeface="Calibri" panose="020F0502020204030204" pitchFamily="34" charset="0"/>
                <a:cs typeface="Times New Roman" panose="02020603050405020304" pitchFamily="18" charset="0"/>
              </a:rPr>
              <a:t>edn</a:t>
            </a:r>
            <a:r>
              <a:rPr lang="en-GB" altLang="en-US" sz="1400" i="1" dirty="0">
                <a:latin typeface="+mj-lt"/>
                <a:ea typeface="Calibri" panose="020F0502020204030204" pitchFamily="34" charset="0"/>
                <a:cs typeface="Times New Roman" panose="02020603050405020304" pitchFamily="18" charset="0"/>
              </a:rPr>
              <a:t>.</a:t>
            </a:r>
            <a:r>
              <a:rPr lang="en-GB" altLang="en-US" sz="1400" dirty="0">
                <a:latin typeface="+mj-lt"/>
                <a:ea typeface="Calibri" panose="020F0502020204030204" pitchFamily="34" charset="0"/>
                <a:cs typeface="Times New Roman" panose="02020603050405020304" pitchFamily="18" charset="0"/>
              </a:rPr>
              <a:t> London: Jones and Bartlett Publishers International.</a:t>
            </a:r>
          </a:p>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Moody, H.R. (2006)  </a:t>
            </a:r>
            <a:r>
              <a:rPr lang="en-GB" altLang="en-US" sz="1400" i="1" dirty="0">
                <a:latin typeface="+mj-lt"/>
                <a:ea typeface="Calibri" panose="020F0502020204030204" pitchFamily="34" charset="0"/>
                <a:cs typeface="Times New Roman" panose="02020603050405020304" pitchFamily="18" charset="0"/>
              </a:rPr>
              <a:t>Aging: Concepts and Controversies. </a:t>
            </a:r>
            <a:r>
              <a:rPr lang="en-GB" altLang="en-US" sz="1400" dirty="0">
                <a:latin typeface="+mj-lt"/>
                <a:ea typeface="Calibri" panose="020F0502020204030204" pitchFamily="34" charset="0"/>
                <a:cs typeface="Times New Roman" panose="02020603050405020304" pitchFamily="18" charset="0"/>
              </a:rPr>
              <a:t>London: Sage Publications.</a:t>
            </a:r>
          </a:p>
          <a:p>
            <a:pPr algn="just">
              <a:spcAft>
                <a:spcPts val="800"/>
              </a:spcAft>
              <a:buFont typeface="Arial" panose="020B0604020202020204" pitchFamily="34" charset="0"/>
              <a:buChar char="•"/>
              <a:defRPr/>
            </a:pPr>
            <a:r>
              <a:rPr lang="en-GB" altLang="en-US" sz="1400" dirty="0">
                <a:latin typeface="+mj-lt"/>
                <a:ea typeface="Calibri" panose="020F0502020204030204" pitchFamily="34" charset="0"/>
                <a:cs typeface="Times New Roman" panose="02020603050405020304" pitchFamily="18" charset="0"/>
              </a:rPr>
              <a:t>Morgan, L. and Kunkel, S. (2011) </a:t>
            </a:r>
            <a:r>
              <a:rPr lang="en-GB" altLang="en-US" sz="1400" i="1" dirty="0">
                <a:latin typeface="+mj-lt"/>
                <a:ea typeface="Calibri" panose="020F0502020204030204" pitchFamily="34" charset="0"/>
                <a:cs typeface="Times New Roman" panose="02020603050405020304" pitchFamily="18" charset="0"/>
              </a:rPr>
              <a:t>Aging, Society, and the Life Course, Fourth Edition.</a:t>
            </a:r>
            <a:r>
              <a:rPr lang="en-GB" altLang="en-US" sz="1400" dirty="0">
                <a:latin typeface="+mj-lt"/>
                <a:ea typeface="Calibri" panose="020F0502020204030204" pitchFamily="34" charset="0"/>
                <a:cs typeface="Times New Roman" panose="02020603050405020304" pitchFamily="18" charset="0"/>
              </a:rPr>
              <a:t> New York: Springer Publishing Company Inc.</a:t>
            </a:r>
          </a:p>
          <a:p>
            <a:pPr>
              <a:lnSpc>
                <a:spcPct val="107000"/>
              </a:lnSpc>
              <a:spcAft>
                <a:spcPts val="800"/>
              </a:spcAft>
              <a:buFont typeface="Arial" panose="020B0604020202020204" pitchFamily="34" charset="0"/>
              <a:buChar char="•"/>
              <a:defRPr/>
            </a:pPr>
            <a:r>
              <a:rPr lang="en-GB" altLang="en-US" sz="1400" dirty="0">
                <a:latin typeface="+mj-lt"/>
              </a:rPr>
              <a:t>Parker Pope, T. (2009) </a:t>
            </a:r>
            <a:r>
              <a:rPr lang="en-GB" altLang="en-US" sz="1400" i="1" dirty="0">
                <a:latin typeface="+mj-lt"/>
              </a:rPr>
              <a:t>What Are Friends For? A Longer Life  </a:t>
            </a:r>
            <a:r>
              <a:rPr lang="en-GB" altLang="en-US" sz="1400" dirty="0">
                <a:latin typeface="+mj-lt"/>
              </a:rPr>
              <a:t>Available at: </a:t>
            </a:r>
            <a:r>
              <a:rPr lang="en-GB" altLang="en-US" sz="1400" u="sng" dirty="0">
                <a:solidFill>
                  <a:srgbClr val="0563C1"/>
                </a:solidFill>
                <a:latin typeface="+mj-lt"/>
                <a:hlinkClick r:id="rId3"/>
              </a:rPr>
              <a:t>https://www.nytimes.com/2009/04/21/health/21well.html</a:t>
            </a:r>
            <a:r>
              <a:rPr lang="en-GB" altLang="en-US" sz="1400" dirty="0">
                <a:latin typeface="+mj-lt"/>
              </a:rPr>
              <a:t> (Accessed: 3</a:t>
            </a:r>
            <a:r>
              <a:rPr lang="en-GB" altLang="en-US" sz="1400" baseline="30000" dirty="0">
                <a:latin typeface="+mj-lt"/>
              </a:rPr>
              <a:t>rd</a:t>
            </a:r>
            <a:r>
              <a:rPr lang="en-GB" altLang="en-US" sz="1400" dirty="0">
                <a:latin typeface="+mj-lt"/>
              </a:rPr>
              <a:t> January 2019).</a:t>
            </a:r>
          </a:p>
          <a:p>
            <a:pPr algn="just">
              <a:spcAft>
                <a:spcPts val="800"/>
              </a:spcAft>
              <a:buFont typeface="Arial" panose="020B0604020202020204" pitchFamily="34" charset="0"/>
              <a:buChar char="•"/>
              <a:defRPr/>
            </a:pPr>
            <a:endParaRPr lang="en-GB" altLang="en-US" sz="1400" dirty="0">
              <a:latin typeface="+mj-lt"/>
              <a:ea typeface="Calibri" panose="020F0502020204030204" pitchFamily="34" charset="0"/>
              <a:cs typeface="Times New Roman" panose="02020603050405020304" pitchFamily="18"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Box 1">
            <a:extLst>
              <a:ext uri="{FF2B5EF4-FFF2-40B4-BE49-F238E27FC236}">
                <a16:creationId xmlns:a16="http://schemas.microsoft.com/office/drawing/2014/main" id="{5AE42ECD-1049-7FA6-6605-379375D97688}"/>
              </a:ext>
            </a:extLst>
          </p:cNvPr>
          <p:cNvSpPr txBox="1">
            <a:spLocks noChangeArrowheads="1"/>
          </p:cNvSpPr>
          <p:nvPr/>
        </p:nvSpPr>
        <p:spPr bwMode="auto">
          <a:xfrm>
            <a:off x="2495550" y="1125539"/>
            <a:ext cx="7272338" cy="3654655"/>
          </a:xfrm>
          <a:prstGeom prst="rect">
            <a:avLst/>
          </a:prstGeom>
          <a:noFill/>
          <a:ln>
            <a:noFill/>
          </a:ln>
        </p:spPr>
        <p:txBody>
          <a:bodyPr>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107000"/>
              </a:lnSpc>
              <a:spcAft>
                <a:spcPts val="800"/>
              </a:spcAft>
              <a:buFont typeface="Arial" panose="020B0604020202020204" pitchFamily="34" charset="0"/>
              <a:buChar char="•"/>
              <a:defRPr/>
            </a:pPr>
            <a:r>
              <a:rPr lang="en-GB" altLang="en-US" sz="1400" dirty="0">
                <a:latin typeface="+mj-lt"/>
              </a:rPr>
              <a:t>Scie, (2018) Tackling Loneliness and Social Isolation: the Role of Commissioners. Available at: https://www.scie.org.uk/prevention/connecting/loneliness-social-isolation?utm_campaign=10193621_scieline%2015%20january%202019&amp;utm_medium=email&amp;utm_source=scie&amp;utm_sfid=003g000002xcjzdiax&amp;utm_role=communications&amp;dm_i=4o5 (Accessed: 20th January 2019).</a:t>
            </a:r>
          </a:p>
          <a:p>
            <a:pPr>
              <a:lnSpc>
                <a:spcPct val="107000"/>
              </a:lnSpc>
              <a:spcAft>
                <a:spcPts val="800"/>
              </a:spcAft>
              <a:buFont typeface="Arial" panose="020B0604020202020204" pitchFamily="34" charset="0"/>
              <a:buChar char="•"/>
              <a:defRPr/>
            </a:pPr>
            <a:r>
              <a:rPr lang="en-GB" altLang="en-US" sz="1400" dirty="0">
                <a:latin typeface="+mj-lt"/>
              </a:rPr>
              <a:t>Settersten, R.A. and Angel, J.L. (eds.) (2012) </a:t>
            </a:r>
            <a:r>
              <a:rPr lang="en-GB" altLang="en-US" sz="1400" i="1" dirty="0">
                <a:latin typeface="+mj-lt"/>
              </a:rPr>
              <a:t>Handbook of Sociology of Aging. </a:t>
            </a:r>
            <a:r>
              <a:rPr lang="en-GB" altLang="en-US" sz="1400" dirty="0">
                <a:latin typeface="+mj-lt"/>
              </a:rPr>
              <a:t>New York: Springer </a:t>
            </a:r>
          </a:p>
          <a:p>
            <a:pPr>
              <a:lnSpc>
                <a:spcPct val="107000"/>
              </a:lnSpc>
              <a:spcAft>
                <a:spcPts val="800"/>
              </a:spcAft>
              <a:buFont typeface="Arial" panose="020B0604020202020204" pitchFamily="34" charset="0"/>
              <a:buChar char="•"/>
              <a:defRPr/>
            </a:pPr>
            <a:r>
              <a:rPr lang="en-GB" altLang="en-US" sz="1400" dirty="0" err="1">
                <a:latin typeface="+mj-lt"/>
              </a:rPr>
              <a:t>Tornstam</a:t>
            </a:r>
            <a:r>
              <a:rPr lang="en-GB" altLang="en-US" sz="1400" dirty="0">
                <a:latin typeface="+mj-lt"/>
              </a:rPr>
              <a:t>, L. (1994). </a:t>
            </a:r>
            <a:r>
              <a:rPr lang="en-GB" altLang="en-US" sz="1400" i="1" dirty="0">
                <a:latin typeface="+mj-lt"/>
              </a:rPr>
              <a:t>Gerotranscendence - a Theo­retical and Empirical Explora­tion. </a:t>
            </a:r>
            <a:r>
              <a:rPr lang="en-GB" altLang="en-US" sz="1400" dirty="0">
                <a:latin typeface="+mj-lt"/>
              </a:rPr>
              <a:t>Westport: Green­wood</a:t>
            </a:r>
          </a:p>
          <a:p>
            <a:pPr>
              <a:lnSpc>
                <a:spcPct val="107000"/>
              </a:lnSpc>
              <a:spcAft>
                <a:spcPts val="800"/>
              </a:spcAft>
              <a:buFont typeface="Arial" panose="020B0604020202020204" pitchFamily="34" charset="0"/>
              <a:buChar char="•"/>
              <a:defRPr/>
            </a:pPr>
            <a:r>
              <a:rPr lang="en-GB" altLang="en-US" sz="1400" dirty="0">
                <a:latin typeface="+mj-lt"/>
              </a:rPr>
              <a:t>Walker, A. (2018) </a:t>
            </a:r>
            <a:r>
              <a:rPr lang="en-GB" altLang="en-US" sz="1400" i="1" dirty="0">
                <a:latin typeface="+mj-lt"/>
              </a:rPr>
              <a:t>The New Dynamics of Ageing, Volume 1 </a:t>
            </a:r>
            <a:r>
              <a:rPr lang="en-GB" altLang="en-US" sz="1400" dirty="0">
                <a:latin typeface="+mj-lt"/>
              </a:rPr>
              <a:t>Bristol: Policy Press.</a:t>
            </a:r>
            <a:endParaRPr lang="en-GB" altLang="en-US" sz="1400" i="1" dirty="0">
              <a:latin typeface="+mj-lt"/>
            </a:endParaRPr>
          </a:p>
          <a:p>
            <a:pPr>
              <a:lnSpc>
                <a:spcPct val="107000"/>
              </a:lnSpc>
              <a:spcAft>
                <a:spcPts val="800"/>
              </a:spcAft>
              <a:buFont typeface="Arial" panose="020B0604020202020204" pitchFamily="34" charset="0"/>
              <a:buChar char="•"/>
              <a:defRPr/>
            </a:pPr>
            <a:r>
              <a:rPr lang="en-GB" altLang="en-US" sz="1400" dirty="0">
                <a:latin typeface="+mj-lt"/>
              </a:rPr>
              <a:t>Wang, M. (ed.) (2012) </a:t>
            </a:r>
            <a:r>
              <a:rPr lang="en-GB" altLang="en-US" sz="1400" i="1" dirty="0">
                <a:latin typeface="+mj-lt"/>
              </a:rPr>
              <a:t>The Oxford Handbook of Retirement. </a:t>
            </a:r>
            <a:r>
              <a:rPr lang="en-GB" altLang="en-US" sz="1400" dirty="0">
                <a:latin typeface="+mj-lt"/>
              </a:rPr>
              <a:t>Oxford: Oxford University Press.</a:t>
            </a:r>
            <a:endParaRPr lang="en-GB" altLang="en-US" sz="1400" i="1" dirty="0">
              <a:latin typeface="+mj-lt"/>
            </a:endParaRPr>
          </a:p>
          <a:p>
            <a:pPr>
              <a:lnSpc>
                <a:spcPct val="107000"/>
              </a:lnSpc>
              <a:spcAft>
                <a:spcPts val="800"/>
              </a:spcAft>
              <a:buFont typeface="Arial" panose="020B0604020202020204" pitchFamily="34" charset="0"/>
              <a:buChar char="•"/>
              <a:defRPr/>
            </a:pPr>
            <a:endParaRPr lang="en-GB" altLang="en-US" dirty="0">
              <a:latin typeface="Calibri" panose="020F050202020403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1620</TotalTime>
  <Words>2615</Words>
  <Application>Microsoft Office PowerPoint</Application>
  <PresentationFormat>Widescreen</PresentationFormat>
  <Paragraphs>225</Paragraphs>
  <Slides>38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Myriad Pro</vt:lpstr>
      <vt:lpstr>Arial</vt:lpstr>
      <vt:lpstr>Arial</vt:lpstr>
      <vt:lpstr>Calibri</vt:lpstr>
      <vt:lpstr>Garamond</vt:lpstr>
      <vt:lpstr>20140311PresentationUWTSDTemplate</vt:lpstr>
      <vt:lpstr>Community Care and Development (BMHP6022_LON) </vt:lpstr>
      <vt:lpstr>Objective</vt:lpstr>
      <vt:lpstr>In your pairs find the meaning of the followings;  </vt:lpstr>
      <vt:lpstr>Meaning of the terminologies</vt:lpstr>
      <vt:lpstr>Theories of Ageing</vt:lpstr>
      <vt:lpstr>Disengagement Theory </vt:lpstr>
      <vt:lpstr>Activity Theory</vt:lpstr>
      <vt:lpstr>Lets summarize disengagement and activity theory</vt:lpstr>
      <vt:lpstr>Continuity Theory</vt:lpstr>
      <vt:lpstr> Social Breakdown -Reconstruction  Theory </vt:lpstr>
      <vt:lpstr>Modernization Theory </vt:lpstr>
      <vt:lpstr>Gero-Transcendence Theory</vt:lpstr>
      <vt:lpstr>Gero-Transcendence Theory</vt:lpstr>
      <vt:lpstr>Ageing and Psychological Functioning </vt:lpstr>
      <vt:lpstr>Successful Ageing</vt:lpstr>
      <vt:lpstr>Discuss this article in your group and present key findings</vt:lpstr>
      <vt:lpstr>Ageing in the 21st Century Summary from the article</vt:lpstr>
      <vt:lpstr>Why do we Know so Little about ageing population?</vt:lpstr>
      <vt:lpstr>PowerPoint Presentation</vt:lpstr>
      <vt:lpstr>PowerPoint Presentation</vt:lpstr>
      <vt:lpstr>What Helps or Hinders to ageing population?</vt:lpstr>
      <vt:lpstr>PowerPoint Presentation</vt:lpstr>
      <vt:lpstr>How one can transform older adults lives?</vt:lpstr>
      <vt:lpstr>Transforming Later Lives</vt:lpstr>
      <vt:lpstr>Issues Facing the Elderly </vt:lpstr>
      <vt:lpstr>Individually find out the meaning of Isolation and Loneliness?</vt:lpstr>
      <vt:lpstr>Loneliness and isolation </vt:lpstr>
      <vt:lpstr>Older People Loneliness and Isolation</vt:lpstr>
      <vt:lpstr>What could be the impact of Loneliness and Isolation on older adults?</vt:lpstr>
      <vt:lpstr>Impact of Loneliness and Isolation</vt:lpstr>
      <vt:lpstr>Risk Factors for Loneliness in Older People</vt:lpstr>
      <vt:lpstr>PowerPoint Presentation</vt:lpstr>
      <vt:lpstr>How to reduce social isolation and loneliness?</vt:lpstr>
      <vt:lpstr>PowerPoint Presentation</vt:lpstr>
      <vt:lpstr>Old Peoples Home for 4 Year Olds Intergenerational affects on older adults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cp:lastModifiedBy>
  <cp:revision>50</cp:revision>
  <dcterms:created xsi:type="dcterms:W3CDTF">2021-06-30T17:36:36Z</dcterms:created>
  <dcterms:modified xsi:type="dcterms:W3CDTF">2023-03-06T17:38:13Z</dcterms:modified>
</cp:coreProperties>
</file>