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893"/>
    <p:restoredTop sz="95652"/>
  </p:normalViewPr>
  <p:slideViewPr>
    <p:cSldViewPr snapToGrid="0">
      <p:cViewPr varScale="1">
        <p:scale>
          <a:sx n="111" d="100"/>
          <a:sy n="111" d="100"/>
        </p:scale>
        <p:origin x="111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88019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5855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8981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471860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7735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823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2210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039145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3225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94230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73643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444241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31312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22860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6728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5C6B4A9-1611-4792-9094-5F34BCA07E0B}" type="datetimeFigureOut">
              <a:rPr lang="en-US" smtClean="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935228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9852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445822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KW"/>
          </a:p>
        </p:txBody>
      </p:sp>
      <p:sp>
        <p:nvSpPr>
          <p:cNvPr id="30" name="Rectangle 29">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 name="Title 1">
            <a:extLst>
              <a:ext uri="{FF2B5EF4-FFF2-40B4-BE49-F238E27FC236}">
                <a16:creationId xmlns:a16="http://schemas.microsoft.com/office/drawing/2014/main" id="{52E66D50-D8E2-4A4F-A2BC-8A20282EB1F6}"/>
              </a:ext>
            </a:extLst>
          </p:cNvPr>
          <p:cNvSpPr>
            <a:spLocks noGrp="1"/>
          </p:cNvSpPr>
          <p:nvPr>
            <p:ph type="ctrTitle"/>
          </p:nvPr>
        </p:nvSpPr>
        <p:spPr>
          <a:xfrm>
            <a:off x="7418717" y="1113061"/>
            <a:ext cx="4124353" cy="4183557"/>
          </a:xfrm>
        </p:spPr>
        <p:txBody>
          <a:bodyPr>
            <a:normAutofit/>
          </a:bodyPr>
          <a:lstStyle/>
          <a:p>
            <a:pPr>
              <a:lnSpc>
                <a:spcPct val="90000"/>
              </a:lnSpc>
            </a:pPr>
            <a:r>
              <a:rPr lang="en-RO" sz="1800" dirty="0">
                <a:solidFill>
                  <a:srgbClr val="EBEBEB"/>
                </a:solidFill>
              </a:rPr>
              <a:t>Programme: BA International Hotel Management</a:t>
            </a:r>
            <a:br>
              <a:rPr lang="en-RO" sz="1800" dirty="0">
                <a:solidFill>
                  <a:srgbClr val="EBEBEB"/>
                </a:solidFill>
              </a:rPr>
            </a:br>
            <a:br>
              <a:rPr lang="en-RO" sz="1800" dirty="0">
                <a:solidFill>
                  <a:srgbClr val="EBEBEB"/>
                </a:solidFill>
              </a:rPr>
            </a:br>
            <a:r>
              <a:rPr lang="en-RO" sz="1800" dirty="0">
                <a:solidFill>
                  <a:srgbClr val="EBEBEB"/>
                </a:solidFill>
              </a:rPr>
              <a:t>Module: Operating Hotel Facilities</a:t>
            </a:r>
            <a:br>
              <a:rPr lang="en-RO" sz="1800" dirty="0">
                <a:solidFill>
                  <a:srgbClr val="EBEBEB"/>
                </a:solidFill>
              </a:rPr>
            </a:br>
            <a:br>
              <a:rPr lang="en-RO" sz="1800" dirty="0">
                <a:solidFill>
                  <a:srgbClr val="EBEBEB"/>
                </a:solidFill>
              </a:rPr>
            </a:br>
            <a:r>
              <a:rPr lang="en-RO" sz="1800" dirty="0">
                <a:solidFill>
                  <a:srgbClr val="EBEBEB"/>
                </a:solidFill>
              </a:rPr>
              <a:t>Module code: BMIH4006 Contribution to</a:t>
            </a:r>
            <a:br>
              <a:rPr lang="en-RO" sz="1800" dirty="0">
                <a:solidFill>
                  <a:srgbClr val="EBEBEB"/>
                </a:solidFill>
              </a:rPr>
            </a:br>
            <a:r>
              <a:rPr lang="en-RO" sz="1800" dirty="0">
                <a:solidFill>
                  <a:srgbClr val="EBEBEB"/>
                </a:solidFill>
              </a:rPr>
              <a:t>Overall Module 50%</a:t>
            </a:r>
            <a:br>
              <a:rPr lang="en-RO" sz="1800" dirty="0">
                <a:solidFill>
                  <a:srgbClr val="EBEBEB"/>
                </a:solidFill>
              </a:rPr>
            </a:br>
            <a:br>
              <a:rPr lang="en-RO" sz="1800" dirty="0">
                <a:solidFill>
                  <a:srgbClr val="EBEBEB"/>
                </a:solidFill>
              </a:rPr>
            </a:br>
            <a:r>
              <a:rPr lang="en-US" sz="1800" dirty="0">
                <a:solidFill>
                  <a:srgbClr val="EBEBEB"/>
                </a:solidFill>
              </a:rPr>
              <a:t>PRESENTATION</a:t>
            </a:r>
            <a:br>
              <a:rPr lang="en-US" sz="1800" dirty="0">
                <a:solidFill>
                  <a:srgbClr val="EBEBEB"/>
                </a:solidFill>
              </a:rPr>
            </a:br>
            <a:r>
              <a:rPr lang="en-US" sz="1800" dirty="0">
                <a:solidFill>
                  <a:srgbClr val="EBEBEB"/>
                </a:solidFill>
              </a:rPr>
              <a:t>Vlad – </a:t>
            </a:r>
            <a:r>
              <a:rPr lang="en-US" sz="1800" dirty="0" err="1">
                <a:solidFill>
                  <a:srgbClr val="EBEBEB"/>
                </a:solidFill>
              </a:rPr>
              <a:t>Ionut</a:t>
            </a:r>
            <a:r>
              <a:rPr lang="en-US" sz="1800">
                <a:solidFill>
                  <a:srgbClr val="EBEBEB"/>
                </a:solidFill>
              </a:rPr>
              <a:t> Ghiurca</a:t>
            </a:r>
            <a:br>
              <a:rPr lang="en-US" sz="1800" dirty="0">
                <a:solidFill>
                  <a:srgbClr val="EBEBEB"/>
                </a:solidFill>
              </a:rPr>
            </a:br>
            <a:br>
              <a:rPr lang="en-US" sz="1800" dirty="0">
                <a:solidFill>
                  <a:srgbClr val="EBEBEB"/>
                </a:solidFill>
              </a:rPr>
            </a:br>
            <a:br>
              <a:rPr lang="en-US" sz="1800" dirty="0">
                <a:solidFill>
                  <a:srgbClr val="EBEBEB"/>
                </a:solidFill>
              </a:rPr>
            </a:br>
            <a:endParaRPr lang="en-RO" sz="1800" dirty="0">
              <a:solidFill>
                <a:srgbClr val="EBEBEB"/>
              </a:solidFill>
            </a:endParaRPr>
          </a:p>
        </p:txBody>
      </p:sp>
      <p:pic>
        <p:nvPicPr>
          <p:cNvPr id="4" name="Picture 3" descr="A circular object with text on it&#10;&#10;Description automatically generated">
            <a:extLst>
              <a:ext uri="{FF2B5EF4-FFF2-40B4-BE49-F238E27FC236}">
                <a16:creationId xmlns:a16="http://schemas.microsoft.com/office/drawing/2014/main" id="{F5A8A809-138D-07A9-815E-52F751E2E5A4}"/>
              </a:ext>
            </a:extLst>
          </p:cNvPr>
          <p:cNvPicPr>
            <a:picLocks noChangeAspect="1"/>
          </p:cNvPicPr>
          <p:nvPr/>
        </p:nvPicPr>
        <p:blipFill>
          <a:blip r:embed="rId2"/>
          <a:stretch>
            <a:fillRect/>
          </a:stretch>
        </p:blipFill>
        <p:spPr>
          <a:xfrm>
            <a:off x="1773683" y="1113063"/>
            <a:ext cx="5143066" cy="46287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37315667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endParaRPr lang="en-KW"/>
          </a:p>
        </p:txBody>
      </p:sp>
      <p:sp>
        <p:nvSpPr>
          <p:cNvPr id="2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KW"/>
          </a:p>
        </p:txBody>
      </p:sp>
      <p:sp>
        <p:nvSpPr>
          <p:cNvPr id="2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KW"/>
          </a:p>
        </p:txBody>
      </p:sp>
      <p:sp>
        <p:nvSpPr>
          <p:cNvPr id="2" name="Title 1">
            <a:extLst>
              <a:ext uri="{FF2B5EF4-FFF2-40B4-BE49-F238E27FC236}">
                <a16:creationId xmlns:a16="http://schemas.microsoft.com/office/drawing/2014/main" id="{26FF958E-3CCC-8947-75B0-457B417B1385}"/>
              </a:ext>
            </a:extLst>
          </p:cNvPr>
          <p:cNvSpPr>
            <a:spLocks noGrp="1"/>
          </p:cNvSpPr>
          <p:nvPr>
            <p:ph type="title"/>
          </p:nvPr>
        </p:nvSpPr>
        <p:spPr>
          <a:xfrm>
            <a:off x="639098" y="629265"/>
            <a:ext cx="6072776" cy="1622322"/>
          </a:xfrm>
        </p:spPr>
        <p:txBody>
          <a:bodyPr>
            <a:normAutofit/>
          </a:bodyPr>
          <a:lstStyle/>
          <a:p>
            <a:r>
              <a:rPr lang="en-KW">
                <a:solidFill>
                  <a:srgbClr val="FFFFFF"/>
                </a:solidFill>
              </a:rPr>
              <a:t>Introduction:</a:t>
            </a:r>
          </a:p>
        </p:txBody>
      </p:sp>
      <p:pic>
        <p:nvPicPr>
          <p:cNvPr id="5" name="Picture 4" descr="A medical staff and medical staff&#10;&#10;Description automatically generated with medium confidence">
            <a:extLst>
              <a:ext uri="{FF2B5EF4-FFF2-40B4-BE49-F238E27FC236}">
                <a16:creationId xmlns:a16="http://schemas.microsoft.com/office/drawing/2014/main" id="{AE3A694E-9992-A768-D533-0A7B51E83A5C}"/>
              </a:ext>
            </a:extLst>
          </p:cNvPr>
          <p:cNvPicPr>
            <a:picLocks noChangeAspect="1"/>
          </p:cNvPicPr>
          <p:nvPr/>
        </p:nvPicPr>
        <p:blipFill rotWithShape="1">
          <a:blip r:embed="rId2"/>
          <a:srcRect l="25372" r="16745"/>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27" name="Rectangle 2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8" name="Oval 27">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9" name="Oval 2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3" name="Content Placeholder 2">
            <a:extLst>
              <a:ext uri="{FF2B5EF4-FFF2-40B4-BE49-F238E27FC236}">
                <a16:creationId xmlns:a16="http://schemas.microsoft.com/office/drawing/2014/main" id="{A5A3C5DF-9B46-6442-083E-C5B2FF8F4FEE}"/>
              </a:ext>
            </a:extLst>
          </p:cNvPr>
          <p:cNvSpPr>
            <a:spLocks noGrp="1"/>
          </p:cNvSpPr>
          <p:nvPr>
            <p:ph idx="1"/>
          </p:nvPr>
        </p:nvSpPr>
        <p:spPr>
          <a:xfrm>
            <a:off x="639098" y="1869337"/>
            <a:ext cx="6072776" cy="4630275"/>
          </a:xfrm>
        </p:spPr>
        <p:txBody>
          <a:bodyPr anchor="ctr">
            <a:normAutofit fontScale="92500" lnSpcReduction="10000"/>
          </a:bodyPr>
          <a:lstStyle/>
          <a:p>
            <a:pPr>
              <a:lnSpc>
                <a:spcPct val="90000"/>
              </a:lnSpc>
            </a:pPr>
            <a:r>
              <a:rPr lang="en-US" sz="1050" dirty="0">
                <a:solidFill>
                  <a:srgbClr val="FFFFFF"/>
                </a:solidFill>
              </a:rPr>
              <a:t>Introduction to Health and Safety: Housekeeping safety is crucial for the hospitality industry, especially hotels like IBIS, to be safe and productive. This field has many risks, from chemical exposure to injury and ergonomic issues. </a:t>
            </a:r>
            <a:r>
              <a:rPr lang="en-US" sz="1050" dirty="0" err="1">
                <a:solidFill>
                  <a:srgbClr val="FFFFFF"/>
                </a:solidFill>
              </a:rPr>
              <a:t>Realising</a:t>
            </a:r>
            <a:r>
              <a:rPr lang="en-US" sz="1050" dirty="0">
                <a:solidFill>
                  <a:srgbClr val="FFFFFF"/>
                </a:solidFill>
              </a:rPr>
              <a:t> these hazards and implementing robust health and safety norms protects personnel and improves guest experience by keeping the area clean, safe, and friendly.</a:t>
            </a:r>
          </a:p>
          <a:p>
            <a:pPr>
              <a:lnSpc>
                <a:spcPct val="90000"/>
              </a:lnSpc>
            </a:pPr>
            <a:r>
              <a:rPr lang="en-US" sz="1050" dirty="0">
                <a:solidFill>
                  <a:srgbClr val="FFFFFF"/>
                </a:solidFill>
              </a:rPr>
              <a:t>Why It Matters:</a:t>
            </a:r>
            <a:br>
              <a:rPr lang="en-US" sz="1050" dirty="0">
                <a:solidFill>
                  <a:srgbClr val="FFFFFF"/>
                </a:solidFill>
              </a:rPr>
            </a:br>
            <a:br>
              <a:rPr lang="en-US" sz="1050" dirty="0">
                <a:solidFill>
                  <a:srgbClr val="FFFFFF"/>
                </a:solidFill>
              </a:rPr>
            </a:br>
            <a:r>
              <a:rPr lang="en-US" sz="1050" dirty="0">
                <a:solidFill>
                  <a:srgbClr val="FFFFFF"/>
                </a:solidFill>
              </a:rPr>
              <a:t>Health and Safety: </a:t>
            </a:r>
            <a:r>
              <a:rPr lang="en-US" sz="1050" dirty="0" err="1">
                <a:solidFill>
                  <a:srgbClr val="FFFFFF"/>
                </a:solidFill>
              </a:rPr>
              <a:t>Prioritising</a:t>
            </a:r>
            <a:r>
              <a:rPr lang="en-US" sz="1050" dirty="0">
                <a:solidFill>
                  <a:srgbClr val="FFFFFF"/>
                </a:solidFill>
              </a:rPr>
              <a:t> worker health and safety reduces cleaning staff injuries. Healthy teams are happy and productive, so fewer individuals miss work and leave.</a:t>
            </a:r>
            <a:br>
              <a:rPr lang="en-US" sz="1050" dirty="0">
                <a:solidFill>
                  <a:srgbClr val="FFFFFF"/>
                </a:solidFill>
              </a:rPr>
            </a:br>
            <a:r>
              <a:rPr lang="en-US" sz="1050" dirty="0">
                <a:solidFill>
                  <a:srgbClr val="FFFFFF"/>
                </a:solidFill>
              </a:rPr>
              <a:t>Feeling safe and comfortable in your space will make guests pleased. As customers want to feel comfortable, strong health and safety requirements help the hotel maintain and improve its image.</a:t>
            </a:r>
            <a:br>
              <a:rPr lang="en-US" sz="1050" dirty="0">
                <a:solidFill>
                  <a:srgbClr val="FFFFFF"/>
                </a:solidFill>
              </a:rPr>
            </a:br>
            <a:r>
              <a:rPr lang="en-US" sz="1050" dirty="0">
                <a:solidFill>
                  <a:srgbClr val="FFFFFF"/>
                </a:solidFill>
              </a:rPr>
              <a:t>Compliance with regulations: Health and safety rules might help you avoid penalties and legal issues. It shows the hotel is serious about doing the right thing legally.</a:t>
            </a:r>
            <a:br>
              <a:rPr lang="en-US" sz="1050" dirty="0">
                <a:solidFill>
                  <a:srgbClr val="FFFFFF"/>
                </a:solidFill>
              </a:rPr>
            </a:br>
            <a:r>
              <a:rPr lang="en-US" sz="1050" dirty="0">
                <a:solidFill>
                  <a:srgbClr val="FFFFFF"/>
                </a:solidFill>
              </a:rPr>
              <a:t>Efficiency: Good health and safety measures prevent accidents and damage that could disrupt a hotel's operations. Efficient resource </a:t>
            </a:r>
            <a:r>
              <a:rPr lang="en-US" sz="1050" dirty="0" err="1">
                <a:solidFill>
                  <a:srgbClr val="FFFFFF"/>
                </a:solidFill>
              </a:rPr>
              <a:t>utilisation</a:t>
            </a:r>
            <a:r>
              <a:rPr lang="en-US" sz="1050" dirty="0">
                <a:solidFill>
                  <a:srgbClr val="FFFFFF"/>
                </a:solidFill>
              </a:rPr>
              <a:t> helps the hotel make money.</a:t>
            </a:r>
            <a:br>
              <a:rPr lang="en-US" sz="1050" dirty="0">
                <a:solidFill>
                  <a:srgbClr val="FFFFFF"/>
                </a:solidFill>
              </a:rPr>
            </a:br>
            <a:r>
              <a:rPr lang="en-US" sz="1050" dirty="0">
                <a:solidFill>
                  <a:srgbClr val="FFFFFF"/>
                </a:solidFill>
              </a:rPr>
              <a:t>This training's objectives:</a:t>
            </a:r>
            <a:br>
              <a:rPr lang="en-US" sz="1050" dirty="0">
                <a:solidFill>
                  <a:srgbClr val="FFFFFF"/>
                </a:solidFill>
              </a:rPr>
            </a:br>
            <a:br>
              <a:rPr lang="en-US" sz="1050" dirty="0">
                <a:solidFill>
                  <a:srgbClr val="FFFFFF"/>
                </a:solidFill>
              </a:rPr>
            </a:br>
            <a:r>
              <a:rPr lang="en-US" sz="1050" dirty="0">
                <a:solidFill>
                  <a:srgbClr val="FFFFFF"/>
                </a:solidFill>
              </a:rPr>
              <a:t>To raise cleaning personnel awareness of job hazards and the importance of health and safety.</a:t>
            </a:r>
            <a:br>
              <a:rPr lang="en-US" sz="1050" dirty="0">
                <a:solidFill>
                  <a:srgbClr val="FFFFFF"/>
                </a:solidFill>
              </a:rPr>
            </a:br>
            <a:r>
              <a:rPr lang="en-US" sz="1050" dirty="0">
                <a:solidFill>
                  <a:srgbClr val="FFFFFF"/>
                </a:solidFill>
              </a:rPr>
              <a:t>Education: To teach workers how to use PPE, handle chemicals properly, follow ergonomic guidelines, and handle emergencies.</a:t>
            </a:r>
            <a:br>
              <a:rPr lang="en-US" sz="1050" dirty="0">
                <a:solidFill>
                  <a:srgbClr val="FFFFFF"/>
                </a:solidFill>
              </a:rPr>
            </a:br>
            <a:r>
              <a:rPr lang="en-US" sz="1050" dirty="0">
                <a:solidFill>
                  <a:srgbClr val="FFFFFF"/>
                </a:solidFill>
              </a:rPr>
              <a:t>Skill Development: To teach housekeeping staff how to observe health and safety rules to safeguard themselves and guests.</a:t>
            </a:r>
            <a:br>
              <a:rPr lang="en-US" sz="1050" dirty="0">
                <a:solidFill>
                  <a:srgbClr val="FFFFFF"/>
                </a:solidFill>
              </a:rPr>
            </a:br>
            <a:r>
              <a:rPr lang="en-US" sz="1050" dirty="0">
                <a:solidFill>
                  <a:srgbClr val="FFFFFF"/>
                </a:solidFill>
              </a:rPr>
              <a:t>Culture Shift: Encourage team members to participate in health and safety procedures and look out for one other.</a:t>
            </a:r>
            <a:br>
              <a:rPr lang="en-US" sz="1050" dirty="0">
                <a:solidFill>
                  <a:srgbClr val="FFFFFF"/>
                </a:solidFill>
              </a:rPr>
            </a:br>
            <a:r>
              <a:rPr lang="en-US" sz="1050" dirty="0">
                <a:solidFill>
                  <a:srgbClr val="FFFFFF"/>
                </a:solidFill>
              </a:rPr>
              <a:t>Compliance and Improvement: To enforce all internal and external health and safety norms and standards and advocate for continuous improvement and adaptation as standards change.</a:t>
            </a:r>
            <a:br>
              <a:rPr lang="en-US" sz="1050" dirty="0">
                <a:solidFill>
                  <a:srgbClr val="FFFFFF"/>
                </a:solidFill>
              </a:rPr>
            </a:br>
            <a:r>
              <a:rPr lang="en-US" sz="1050" dirty="0">
                <a:solidFill>
                  <a:srgbClr val="FFFFFF"/>
                </a:solidFill>
              </a:rPr>
              <a:t>This training aims to make housekeeping staff health and safety measures routine. This ensures that IBIS Hotel guests have a safe, clean, and welcoming experience while improving worker safety and health.</a:t>
            </a:r>
            <a:br>
              <a:rPr lang="en-US" sz="1050" dirty="0">
                <a:solidFill>
                  <a:srgbClr val="FFFFFF"/>
                </a:solidFill>
              </a:rPr>
            </a:br>
            <a:br>
              <a:rPr lang="en-US" sz="700" dirty="0">
                <a:solidFill>
                  <a:srgbClr val="FFFFFF"/>
                </a:solidFill>
              </a:rPr>
            </a:br>
            <a:br>
              <a:rPr lang="en-US" sz="700" dirty="0">
                <a:solidFill>
                  <a:srgbClr val="FFFFFF"/>
                </a:solidFill>
              </a:rPr>
            </a:br>
            <a:br>
              <a:rPr lang="en-US" sz="700" dirty="0">
                <a:solidFill>
                  <a:srgbClr val="FFFFFF"/>
                </a:solidFill>
              </a:rPr>
            </a:br>
            <a:endParaRPr lang="en-KW" sz="700" dirty="0">
              <a:solidFill>
                <a:srgbClr val="FFFFFF"/>
              </a:solidFill>
            </a:endParaRPr>
          </a:p>
        </p:txBody>
      </p:sp>
    </p:spTree>
    <p:extLst>
      <p:ext uri="{BB962C8B-B14F-4D97-AF65-F5344CB8AC3E}">
        <p14:creationId xmlns:p14="http://schemas.microsoft.com/office/powerpoint/2010/main" val="298861464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24" name="Freeform: Shape 11">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KW"/>
          </a:p>
        </p:txBody>
      </p:sp>
      <p:sp>
        <p:nvSpPr>
          <p:cNvPr id="2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KW"/>
          </a:p>
        </p:txBody>
      </p:sp>
      <p:sp>
        <p:nvSpPr>
          <p:cNvPr id="2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74D7268A-7F30-9E16-4B44-2034606E26AE}"/>
              </a:ext>
            </a:extLst>
          </p:cNvPr>
          <p:cNvSpPr>
            <a:spLocks noGrp="1"/>
          </p:cNvSpPr>
          <p:nvPr>
            <p:ph type="title"/>
          </p:nvPr>
        </p:nvSpPr>
        <p:spPr>
          <a:xfrm>
            <a:off x="639098" y="629265"/>
            <a:ext cx="6072776" cy="1622322"/>
          </a:xfrm>
        </p:spPr>
        <p:txBody>
          <a:bodyPr>
            <a:normAutofit/>
          </a:bodyPr>
          <a:lstStyle/>
          <a:p>
            <a:pPr>
              <a:lnSpc>
                <a:spcPct val="90000"/>
              </a:lnSpc>
            </a:pPr>
            <a:r>
              <a:rPr lang="en-US" b="1" i="0" u="none" strike="noStrike">
                <a:solidFill>
                  <a:schemeClr val="tx1"/>
                </a:solidFill>
                <a:effectLst/>
                <a:latin typeface="Söhne"/>
              </a:rPr>
              <a:t>Overview of Health and Safety Guidelines</a:t>
            </a:r>
            <a:br>
              <a:rPr lang="en-US" b="1" i="0" u="none" strike="noStrike">
                <a:solidFill>
                  <a:schemeClr val="tx1"/>
                </a:solidFill>
                <a:effectLst/>
                <a:latin typeface="Söhne"/>
              </a:rPr>
            </a:br>
            <a:endParaRPr lang="en-KW">
              <a:solidFill>
                <a:schemeClr val="tx1"/>
              </a:solidFill>
            </a:endParaRPr>
          </a:p>
        </p:txBody>
      </p:sp>
      <p:pic>
        <p:nvPicPr>
          <p:cNvPr id="5" name="Picture 4" descr="A poster of a person cleaning&#10;&#10;Description automatically generated">
            <a:extLst>
              <a:ext uri="{FF2B5EF4-FFF2-40B4-BE49-F238E27FC236}">
                <a16:creationId xmlns:a16="http://schemas.microsoft.com/office/drawing/2014/main" id="{2FA901BF-01B0-FC83-63C5-C22735E45244}"/>
              </a:ext>
            </a:extLst>
          </p:cNvPr>
          <p:cNvPicPr>
            <a:picLocks noChangeAspect="1"/>
          </p:cNvPicPr>
          <p:nvPr/>
        </p:nvPicPr>
        <p:blipFill rotWithShape="1">
          <a:blip r:embed="rId3"/>
          <a:srcRect l="28491" r="24794" b="2"/>
          <a:stretch/>
        </p:blipFill>
        <p:spPr>
          <a:xfrm>
            <a:off x="7418226" y="645106"/>
            <a:ext cx="4125317" cy="5585369"/>
          </a:xfrm>
          <a:prstGeom prst="rect">
            <a:avLst/>
          </a:prstGeom>
        </p:spPr>
      </p:pic>
      <p:sp>
        <p:nvSpPr>
          <p:cNvPr id="27" name="Rectangle 2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8" name="Oval 27">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2" name="Oval 21">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3" name="Content Placeholder 2">
            <a:extLst>
              <a:ext uri="{FF2B5EF4-FFF2-40B4-BE49-F238E27FC236}">
                <a16:creationId xmlns:a16="http://schemas.microsoft.com/office/drawing/2014/main" id="{E57DB6ED-D345-1C66-017A-1470089C71AC}"/>
              </a:ext>
            </a:extLst>
          </p:cNvPr>
          <p:cNvSpPr>
            <a:spLocks noGrp="1"/>
          </p:cNvSpPr>
          <p:nvPr>
            <p:ph idx="1"/>
          </p:nvPr>
        </p:nvSpPr>
        <p:spPr>
          <a:xfrm>
            <a:off x="639098" y="2418735"/>
            <a:ext cx="6072776" cy="3811740"/>
          </a:xfrm>
        </p:spPr>
        <p:txBody>
          <a:bodyPr anchor="ctr">
            <a:normAutofit/>
          </a:bodyPr>
          <a:lstStyle/>
          <a:p>
            <a:pPr>
              <a:lnSpc>
                <a:spcPct val="90000"/>
              </a:lnSpc>
            </a:pPr>
            <a:br>
              <a:rPr lang="en-US" sz="1400" b="0" i="0" dirty="0">
                <a:solidFill>
                  <a:schemeClr val="tx1"/>
                </a:solidFill>
                <a:effectLst/>
                <a:latin typeface="Open Sans" panose="020B0606030504020204" pitchFamily="34" charset="0"/>
              </a:rPr>
            </a:br>
            <a:r>
              <a:rPr lang="en-US" sz="1400" b="0" i="0" dirty="0">
                <a:solidFill>
                  <a:schemeClr val="tx1"/>
                </a:solidFill>
                <a:effectLst/>
                <a:latin typeface="Open Sans" panose="020B0606030504020204" pitchFamily="34" charset="0"/>
              </a:rPr>
              <a:t>Protecting against physical, medical, and chemical hazards with the correct PPE. Chemical safety involves handling, labelling, and storing cleaning chemicals properly to avoid mishaps(</a:t>
            </a:r>
            <a:r>
              <a:rPr lang="en-US" sz="1400" b="0" i="0" dirty="0" err="1">
                <a:solidFill>
                  <a:schemeClr val="tx1"/>
                </a:solidFill>
                <a:effectLst/>
                <a:latin typeface="Open Sans" panose="020B0606030504020204" pitchFamily="34" charset="0"/>
              </a:rPr>
              <a:t>Arnetz</a:t>
            </a:r>
            <a:r>
              <a:rPr lang="en-US" sz="1400" b="0" i="0" dirty="0">
                <a:solidFill>
                  <a:schemeClr val="tx1"/>
                </a:solidFill>
                <a:effectLst/>
                <a:latin typeface="Open Sans" panose="020B0606030504020204" pitchFamily="34" charset="0"/>
              </a:rPr>
              <a:t> and Arnetz,2000). Ergonomics and safe lifting prevent muscle and joint tension and injury. Hotel emergency procedures: Step-by-step instructions for fires, accidents, and other emergencies. Hygiene prevents germs by cleaning yourself and your surroundings. Cleaning tools should be used and maintained safely to avoid damage or injury. Why these rules matter: Housekeeping staff are protected by these standards, which reduces workplace accidents and promotes safety(</a:t>
            </a:r>
            <a:r>
              <a:rPr lang="en-US" sz="1400" b="0" i="0" dirty="0" err="1">
                <a:solidFill>
                  <a:schemeClr val="tx1"/>
                </a:solidFill>
                <a:effectLst/>
                <a:latin typeface="Open Sans" panose="020B0606030504020204" pitchFamily="34" charset="0"/>
              </a:rPr>
              <a:t>Calabr</a:t>
            </a:r>
            <a:r>
              <a:rPr lang="en-US" sz="1400" b="0" i="0" dirty="0">
                <a:solidFill>
                  <a:schemeClr val="tx1"/>
                </a:solidFill>
                <a:effectLst/>
                <a:latin typeface="Open Sans" panose="020B0606030504020204" pitchFamily="34" charset="0"/>
              </a:rPr>
              <a:t> </a:t>
            </a:r>
            <a:r>
              <a:rPr lang="en-US" sz="1400" b="0" i="0" dirty="0" err="1">
                <a:solidFill>
                  <a:schemeClr val="tx1"/>
                </a:solidFill>
                <a:effectLst/>
                <a:latin typeface="Open Sans" panose="020B0606030504020204" pitchFamily="34" charset="0"/>
              </a:rPr>
              <a:t>et.al</a:t>
            </a:r>
            <a:r>
              <a:rPr lang="en-US" sz="1400" b="0" i="0" dirty="0">
                <a:solidFill>
                  <a:schemeClr val="tx1"/>
                </a:solidFill>
                <a:effectLst/>
                <a:latin typeface="Open Sans" panose="020B0606030504020204" pitchFamily="34" charset="0"/>
              </a:rPr>
              <a:t> 2021). For Guests: A safe and clean environment makes guests happier and more confidence in the hotel's health care. Overall Impact: These policies provide a safe, effective, and lawful workplace, which benefits the hotel's image and bottom line.</a:t>
            </a:r>
            <a:endParaRPr lang="en-KW" sz="1400" dirty="0">
              <a:solidFill>
                <a:schemeClr val="tx1"/>
              </a:solidFill>
            </a:endParaRPr>
          </a:p>
        </p:txBody>
      </p:sp>
    </p:spTree>
    <p:extLst>
      <p:ext uri="{BB962C8B-B14F-4D97-AF65-F5344CB8AC3E}">
        <p14:creationId xmlns:p14="http://schemas.microsoft.com/office/powerpoint/2010/main" val="310931396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2" name="Freeform: Shape 11">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KW"/>
          </a:p>
        </p:txBody>
      </p:sp>
      <p:sp>
        <p:nvSpPr>
          <p:cNvPr id="14"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KW"/>
          </a:p>
        </p:txBody>
      </p:sp>
      <p:sp>
        <p:nvSpPr>
          <p:cNvPr id="1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7E2B9F67-C889-6274-1E03-B1413FF2A591}"/>
              </a:ext>
            </a:extLst>
          </p:cNvPr>
          <p:cNvSpPr>
            <a:spLocks noGrp="1"/>
          </p:cNvSpPr>
          <p:nvPr>
            <p:ph type="title"/>
          </p:nvPr>
        </p:nvSpPr>
        <p:spPr>
          <a:xfrm>
            <a:off x="639098" y="629265"/>
            <a:ext cx="6072776" cy="1622322"/>
          </a:xfrm>
        </p:spPr>
        <p:txBody>
          <a:bodyPr>
            <a:normAutofit/>
          </a:bodyPr>
          <a:lstStyle/>
          <a:p>
            <a:pPr>
              <a:lnSpc>
                <a:spcPct val="90000"/>
              </a:lnSpc>
            </a:pPr>
            <a:r>
              <a:rPr lang="en-US" b="1" i="0" u="none" strike="noStrike">
                <a:solidFill>
                  <a:schemeClr val="tx1"/>
                </a:solidFill>
                <a:effectLst/>
                <a:latin typeface="Söhne"/>
              </a:rPr>
              <a:t>Personal Protective Equipment (PPE)</a:t>
            </a:r>
            <a:br>
              <a:rPr lang="en-US" b="1" i="0" u="none" strike="noStrike">
                <a:solidFill>
                  <a:schemeClr val="tx1"/>
                </a:solidFill>
                <a:effectLst/>
                <a:latin typeface="Söhne"/>
              </a:rPr>
            </a:br>
            <a:endParaRPr lang="en-KW">
              <a:solidFill>
                <a:schemeClr val="tx1"/>
              </a:solidFill>
            </a:endParaRPr>
          </a:p>
        </p:txBody>
      </p:sp>
      <p:pic>
        <p:nvPicPr>
          <p:cNvPr id="5" name="Picture 4" descr="A person in a hazmat suit and mask standing in front of a shelf with bottles and a mop&#10;&#10;Description automatically generated">
            <a:extLst>
              <a:ext uri="{FF2B5EF4-FFF2-40B4-BE49-F238E27FC236}">
                <a16:creationId xmlns:a16="http://schemas.microsoft.com/office/drawing/2014/main" id="{C315996C-9549-5AA9-AD3D-9942A6DCE626}"/>
              </a:ext>
            </a:extLst>
          </p:cNvPr>
          <p:cNvPicPr>
            <a:picLocks noChangeAspect="1"/>
          </p:cNvPicPr>
          <p:nvPr/>
        </p:nvPicPr>
        <p:blipFill rotWithShape="1">
          <a:blip r:embed="rId3"/>
          <a:srcRect l="27280" r="28035"/>
          <a:stretch/>
        </p:blipFill>
        <p:spPr>
          <a:xfrm>
            <a:off x="7418226" y="645106"/>
            <a:ext cx="4125317" cy="5585369"/>
          </a:xfrm>
          <a:prstGeom prst="rect">
            <a:avLst/>
          </a:prstGeom>
        </p:spPr>
      </p:pic>
      <p:sp>
        <p:nvSpPr>
          <p:cNvPr id="18" name="Rectangle 1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0" name="Oval 19">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2" name="Oval 21">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3" name="Content Placeholder 2">
            <a:extLst>
              <a:ext uri="{FF2B5EF4-FFF2-40B4-BE49-F238E27FC236}">
                <a16:creationId xmlns:a16="http://schemas.microsoft.com/office/drawing/2014/main" id="{ACD58371-DC2D-02C4-5FDF-6138E01B9DA4}"/>
              </a:ext>
            </a:extLst>
          </p:cNvPr>
          <p:cNvSpPr>
            <a:spLocks noGrp="1"/>
          </p:cNvSpPr>
          <p:nvPr>
            <p:ph idx="1"/>
          </p:nvPr>
        </p:nvSpPr>
        <p:spPr>
          <a:xfrm>
            <a:off x="639098" y="2418735"/>
            <a:ext cx="6072776" cy="3811740"/>
          </a:xfrm>
        </p:spPr>
        <p:txBody>
          <a:bodyPr anchor="ctr">
            <a:normAutofit/>
          </a:bodyPr>
          <a:lstStyle/>
          <a:p>
            <a:br>
              <a:rPr lang="en-US" sz="1700" b="0" i="0">
                <a:solidFill>
                  <a:schemeClr val="tx1"/>
                </a:solidFill>
                <a:effectLst/>
                <a:latin typeface="Open Sans" panose="020B0606030504020204" pitchFamily="34" charset="0"/>
              </a:rPr>
            </a:br>
            <a:r>
              <a:rPr lang="en-US" sz="1700" b="0" i="0">
                <a:solidFill>
                  <a:schemeClr val="tx1"/>
                </a:solidFill>
                <a:effectLst/>
                <a:latin typeface="Open Sans" panose="020B0606030504020204" pitchFamily="34" charset="0"/>
              </a:rPr>
              <a:t>Wear gloves to avoid pathogens and harsh chemicals. Masks: To prevent dust and chemical vapours from entering the lungs. Goggles: To protect eyes from toxins. Apron or robes protect skin and clothes from spills and stains. Correct PPE Use and Care: Proper Fit: Fit your PPE properly to maximise protection. Use: Put on PPE before entering a dangerous area and remove it carefully. Maintenance: Regularly check, clean and replace PPE to protect you. Training: Employees should learn how to put on, take off, and dispose of each type of PPE.</a:t>
            </a:r>
            <a:endParaRPr lang="en-KW" sz="1700">
              <a:solidFill>
                <a:schemeClr val="tx1"/>
              </a:solidFill>
            </a:endParaRPr>
          </a:p>
        </p:txBody>
      </p:sp>
    </p:spTree>
    <p:extLst>
      <p:ext uri="{BB962C8B-B14F-4D97-AF65-F5344CB8AC3E}">
        <p14:creationId xmlns:p14="http://schemas.microsoft.com/office/powerpoint/2010/main" val="25778945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2" name="Freeform: Shape 11">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KW"/>
          </a:p>
        </p:txBody>
      </p:sp>
      <p:sp>
        <p:nvSpPr>
          <p:cNvPr id="14"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KW"/>
          </a:p>
        </p:txBody>
      </p:sp>
      <p:sp>
        <p:nvSpPr>
          <p:cNvPr id="1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72E21F1E-7FB8-DEC3-3D9F-3D60A4C0722A}"/>
              </a:ext>
            </a:extLst>
          </p:cNvPr>
          <p:cNvSpPr>
            <a:spLocks noGrp="1"/>
          </p:cNvSpPr>
          <p:nvPr>
            <p:ph type="title"/>
          </p:nvPr>
        </p:nvSpPr>
        <p:spPr>
          <a:xfrm>
            <a:off x="639098" y="629265"/>
            <a:ext cx="6072776" cy="1622322"/>
          </a:xfrm>
        </p:spPr>
        <p:txBody>
          <a:bodyPr>
            <a:normAutofit/>
          </a:bodyPr>
          <a:lstStyle/>
          <a:p>
            <a:r>
              <a:rPr lang="en-US" b="1" i="0" u="none" strike="noStrike">
                <a:solidFill>
                  <a:schemeClr val="tx1"/>
                </a:solidFill>
                <a:effectLst/>
                <a:latin typeface="Söhne"/>
              </a:rPr>
              <a:t>Chemical Safety</a:t>
            </a:r>
            <a:br>
              <a:rPr lang="en-US" b="1" i="0" u="none" strike="noStrike">
                <a:solidFill>
                  <a:schemeClr val="tx1"/>
                </a:solidFill>
                <a:effectLst/>
                <a:latin typeface="Söhne"/>
              </a:rPr>
            </a:br>
            <a:endParaRPr lang="en-KW">
              <a:solidFill>
                <a:schemeClr val="tx1"/>
              </a:solidFill>
            </a:endParaRPr>
          </a:p>
        </p:txBody>
      </p:sp>
      <p:pic>
        <p:nvPicPr>
          <p:cNvPr id="5" name="Picture 4" descr="A person wearing a mask and gloves&#10;&#10;Description automatically generated">
            <a:extLst>
              <a:ext uri="{FF2B5EF4-FFF2-40B4-BE49-F238E27FC236}">
                <a16:creationId xmlns:a16="http://schemas.microsoft.com/office/drawing/2014/main" id="{B504F091-F210-E371-992B-D8EA701B4F59}"/>
              </a:ext>
            </a:extLst>
          </p:cNvPr>
          <p:cNvPicPr>
            <a:picLocks noChangeAspect="1"/>
          </p:cNvPicPr>
          <p:nvPr/>
        </p:nvPicPr>
        <p:blipFill rotWithShape="1">
          <a:blip r:embed="rId3"/>
          <a:srcRect l="20077" r="26928" b="-1"/>
          <a:stretch/>
        </p:blipFill>
        <p:spPr>
          <a:xfrm>
            <a:off x="7418226" y="645106"/>
            <a:ext cx="4125317" cy="5585369"/>
          </a:xfrm>
          <a:prstGeom prst="rect">
            <a:avLst/>
          </a:prstGeom>
        </p:spPr>
      </p:pic>
      <p:sp>
        <p:nvSpPr>
          <p:cNvPr id="18" name="Rectangle 1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0" name="Oval 19">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2" name="Oval 21">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3" name="Content Placeholder 2">
            <a:extLst>
              <a:ext uri="{FF2B5EF4-FFF2-40B4-BE49-F238E27FC236}">
                <a16:creationId xmlns:a16="http://schemas.microsoft.com/office/drawing/2014/main" id="{6B175B03-7FF9-387E-EC6D-5326E84BB04D}"/>
              </a:ext>
            </a:extLst>
          </p:cNvPr>
          <p:cNvSpPr>
            <a:spLocks noGrp="1"/>
          </p:cNvSpPr>
          <p:nvPr>
            <p:ph idx="1"/>
          </p:nvPr>
        </p:nvSpPr>
        <p:spPr>
          <a:xfrm>
            <a:off x="639098" y="2418735"/>
            <a:ext cx="6072776" cy="3811740"/>
          </a:xfrm>
        </p:spPr>
        <p:txBody>
          <a:bodyPr anchor="ctr">
            <a:normAutofit/>
          </a:bodyPr>
          <a:lstStyle/>
          <a:p>
            <a:pPr>
              <a:lnSpc>
                <a:spcPct val="90000"/>
              </a:lnSpc>
            </a:pPr>
            <a:br>
              <a:rPr lang="en-US" b="0" i="0" dirty="0">
                <a:solidFill>
                  <a:schemeClr val="tx1"/>
                </a:solidFill>
                <a:effectLst/>
                <a:latin typeface="Open Sans" panose="020B0606030504020204" pitchFamily="34" charset="0"/>
              </a:rPr>
            </a:br>
            <a:r>
              <a:rPr lang="en-US" b="0" i="0" dirty="0">
                <a:solidFill>
                  <a:schemeClr val="tx1"/>
                </a:solidFill>
                <a:effectLst/>
                <a:latin typeface="Open Sans" panose="020B0606030504020204" pitchFamily="34" charset="0"/>
              </a:rPr>
              <a:t>Labelling: Clearly label all toxins with their names and dangers. Storage: Follow product recommendations and store chemicals in a well-ventilated area away from food and guests. Sorting: Separate non-mixing compounds to prevent reactions. How to Read and Understand MSDS: MSDS describe the chemical's dangers, handling, and emergency response(Carlton,1987). All poison-handling staff should have access to the MSDS. MSDS reading and comprehension should be taught to keep poison handlers safe.</a:t>
            </a:r>
            <a:endParaRPr lang="en-KW" dirty="0">
              <a:solidFill>
                <a:schemeClr val="tx1"/>
              </a:solidFill>
            </a:endParaRPr>
          </a:p>
        </p:txBody>
      </p:sp>
    </p:spTree>
    <p:extLst>
      <p:ext uri="{BB962C8B-B14F-4D97-AF65-F5344CB8AC3E}">
        <p14:creationId xmlns:p14="http://schemas.microsoft.com/office/powerpoint/2010/main" val="31663094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2" name="Freeform: Shape 11">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KW"/>
          </a:p>
        </p:txBody>
      </p:sp>
      <p:sp>
        <p:nvSpPr>
          <p:cNvPr id="14"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KW"/>
          </a:p>
        </p:txBody>
      </p:sp>
      <p:sp>
        <p:nvSpPr>
          <p:cNvPr id="1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8AF24C9A-28BB-90A1-C3AA-91F5033269DE}"/>
              </a:ext>
            </a:extLst>
          </p:cNvPr>
          <p:cNvSpPr>
            <a:spLocks noGrp="1"/>
          </p:cNvSpPr>
          <p:nvPr>
            <p:ph type="title"/>
          </p:nvPr>
        </p:nvSpPr>
        <p:spPr>
          <a:xfrm>
            <a:off x="639098" y="629265"/>
            <a:ext cx="6072776" cy="1622322"/>
          </a:xfrm>
        </p:spPr>
        <p:txBody>
          <a:bodyPr>
            <a:normAutofit/>
          </a:bodyPr>
          <a:lstStyle/>
          <a:p>
            <a:pPr>
              <a:lnSpc>
                <a:spcPct val="90000"/>
              </a:lnSpc>
            </a:pPr>
            <a:r>
              <a:rPr lang="en-US" b="1" i="0" u="none" strike="noStrike">
                <a:solidFill>
                  <a:schemeClr val="tx1"/>
                </a:solidFill>
                <a:effectLst/>
                <a:latin typeface="Söhne"/>
              </a:rPr>
              <a:t>Ergonomics and Safe Lifting Techniques</a:t>
            </a:r>
            <a:br>
              <a:rPr lang="en-US" b="1" i="0" u="none" strike="noStrike">
                <a:solidFill>
                  <a:schemeClr val="tx1"/>
                </a:solidFill>
                <a:effectLst/>
                <a:latin typeface="Söhne"/>
              </a:rPr>
            </a:br>
            <a:endParaRPr lang="en-KW">
              <a:solidFill>
                <a:schemeClr val="tx1"/>
              </a:solidFill>
            </a:endParaRPr>
          </a:p>
        </p:txBody>
      </p:sp>
      <p:pic>
        <p:nvPicPr>
          <p:cNvPr id="5" name="Picture 4" descr="A wall with blue and white graphics&#10;&#10;Description automatically generated">
            <a:extLst>
              <a:ext uri="{FF2B5EF4-FFF2-40B4-BE49-F238E27FC236}">
                <a16:creationId xmlns:a16="http://schemas.microsoft.com/office/drawing/2014/main" id="{3B1B6D7F-129D-03BE-E4D7-9BB16BFA6E9B}"/>
              </a:ext>
            </a:extLst>
          </p:cNvPr>
          <p:cNvPicPr>
            <a:picLocks noChangeAspect="1"/>
          </p:cNvPicPr>
          <p:nvPr/>
        </p:nvPicPr>
        <p:blipFill rotWithShape="1">
          <a:blip r:embed="rId3"/>
          <a:srcRect l="16054" r="20241" b="-3"/>
          <a:stretch/>
        </p:blipFill>
        <p:spPr>
          <a:xfrm>
            <a:off x="7418226" y="645106"/>
            <a:ext cx="4125317" cy="5585369"/>
          </a:xfrm>
          <a:prstGeom prst="rect">
            <a:avLst/>
          </a:prstGeom>
        </p:spPr>
      </p:pic>
      <p:sp>
        <p:nvSpPr>
          <p:cNvPr id="18" name="Rectangle 1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0" name="Oval 19">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2" name="Oval 21">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3" name="Content Placeholder 2">
            <a:extLst>
              <a:ext uri="{FF2B5EF4-FFF2-40B4-BE49-F238E27FC236}">
                <a16:creationId xmlns:a16="http://schemas.microsoft.com/office/drawing/2014/main" id="{D5FAA8C7-2512-E153-B0EF-9EB557FFD53E}"/>
              </a:ext>
            </a:extLst>
          </p:cNvPr>
          <p:cNvSpPr>
            <a:spLocks noGrp="1"/>
          </p:cNvSpPr>
          <p:nvPr>
            <p:ph idx="1"/>
          </p:nvPr>
        </p:nvSpPr>
        <p:spPr>
          <a:xfrm>
            <a:off x="639098" y="2418735"/>
            <a:ext cx="6072776" cy="3811740"/>
          </a:xfrm>
        </p:spPr>
        <p:txBody>
          <a:bodyPr anchor="ctr">
            <a:normAutofit/>
          </a:bodyPr>
          <a:lstStyle/>
          <a:p>
            <a:pPr>
              <a:lnSpc>
                <a:spcPct val="90000"/>
              </a:lnSpc>
            </a:pPr>
            <a:br>
              <a:rPr lang="en-US" sz="1700" b="0" i="0" dirty="0">
                <a:solidFill>
                  <a:schemeClr val="tx1"/>
                </a:solidFill>
                <a:effectLst/>
                <a:latin typeface="Open Sans" panose="020B0606030504020204" pitchFamily="34" charset="0"/>
              </a:rPr>
            </a:br>
            <a:r>
              <a:rPr lang="en-US" sz="1700" b="0" i="0" dirty="0">
                <a:solidFill>
                  <a:schemeClr val="tx1"/>
                </a:solidFill>
                <a:effectLst/>
                <a:latin typeface="Open Sans" panose="020B0606030504020204" pitchFamily="34" charset="0"/>
              </a:rPr>
              <a:t>Evaluation: Check the load before lifting. Get mechanical help if possible. Stand tall, bend your knees, and raise with your legs. Take care not to bend or twist. Keep the weight near. Housekeeping Ergonomics Best Practices: Use adjustable tools and equipment to avoid strain. Take frequent stops to rest and stretch, especially when repeating the same thing(</a:t>
            </a:r>
            <a:r>
              <a:rPr lang="en-US" sz="1700" b="0" i="0" dirty="0" err="1">
                <a:solidFill>
                  <a:schemeClr val="tx1"/>
                </a:solidFill>
                <a:effectLst/>
                <a:latin typeface="Open Sans" panose="020B0606030504020204" pitchFamily="34" charset="0"/>
              </a:rPr>
              <a:t>Shadish</a:t>
            </a:r>
            <a:r>
              <a:rPr lang="en-US" sz="1700" b="0" i="0" dirty="0">
                <a:solidFill>
                  <a:schemeClr val="tx1"/>
                </a:solidFill>
                <a:effectLst/>
                <a:latin typeface="Open Sans" panose="020B0606030504020204" pitchFamily="34" charset="0"/>
              </a:rPr>
              <a:t> </a:t>
            </a:r>
            <a:r>
              <a:rPr lang="en-US" sz="1700" b="0" i="0" dirty="0" err="1">
                <a:solidFill>
                  <a:schemeClr val="tx1"/>
                </a:solidFill>
                <a:effectLst/>
                <a:latin typeface="Open Sans" panose="020B0606030504020204" pitchFamily="34" charset="0"/>
              </a:rPr>
              <a:t>et.al</a:t>
            </a:r>
            <a:r>
              <a:rPr lang="en-US" sz="1700" b="0" i="0" dirty="0">
                <a:solidFill>
                  <a:schemeClr val="tx1"/>
                </a:solidFill>
                <a:effectLst/>
                <a:latin typeface="Open Sans" panose="020B0606030504020204" pitchFamily="34" charset="0"/>
              </a:rPr>
              <a:t> 2021). Instruction: Teach ergonomics to help employees identify and mitigate environmental hazards. Follow these procedures to maintain your hotel clean and safe, protect your cleaning crew, and please your guests. </a:t>
            </a:r>
            <a:br>
              <a:rPr lang="en-US" sz="1700" dirty="0">
                <a:solidFill>
                  <a:schemeClr val="tx1"/>
                </a:solidFill>
              </a:rPr>
            </a:br>
            <a:endParaRPr lang="en-KW" sz="1700" dirty="0">
              <a:solidFill>
                <a:schemeClr val="tx1"/>
              </a:solidFill>
            </a:endParaRPr>
          </a:p>
        </p:txBody>
      </p:sp>
    </p:spTree>
    <p:extLst>
      <p:ext uri="{BB962C8B-B14F-4D97-AF65-F5344CB8AC3E}">
        <p14:creationId xmlns:p14="http://schemas.microsoft.com/office/powerpoint/2010/main" val="419715193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KW"/>
          </a:p>
        </p:txBody>
      </p:sp>
      <p:sp>
        <p:nvSpPr>
          <p:cNvPr id="12"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KW"/>
          </a:p>
        </p:txBody>
      </p:sp>
      <p:sp>
        <p:nvSpPr>
          <p:cNvPr id="14"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KW"/>
          </a:p>
        </p:txBody>
      </p:sp>
      <p:sp>
        <p:nvSpPr>
          <p:cNvPr id="2" name="Title 1">
            <a:extLst>
              <a:ext uri="{FF2B5EF4-FFF2-40B4-BE49-F238E27FC236}">
                <a16:creationId xmlns:a16="http://schemas.microsoft.com/office/drawing/2014/main" id="{954A74B9-A363-7465-A30D-B5685134A340}"/>
              </a:ext>
            </a:extLst>
          </p:cNvPr>
          <p:cNvSpPr>
            <a:spLocks noGrp="1"/>
          </p:cNvSpPr>
          <p:nvPr>
            <p:ph type="title"/>
          </p:nvPr>
        </p:nvSpPr>
        <p:spPr>
          <a:xfrm>
            <a:off x="639098" y="629265"/>
            <a:ext cx="6072776" cy="1622322"/>
          </a:xfrm>
        </p:spPr>
        <p:txBody>
          <a:bodyPr>
            <a:normAutofit/>
          </a:bodyPr>
          <a:lstStyle/>
          <a:p>
            <a:r>
              <a:rPr lang="en-US" b="1" i="0" u="none" strike="noStrike">
                <a:solidFill>
                  <a:srgbClr val="EBEBEB"/>
                </a:solidFill>
                <a:effectLst/>
                <a:latin typeface="Söhne"/>
              </a:rPr>
              <a:t>Emergency Procedures</a:t>
            </a:r>
            <a:br>
              <a:rPr lang="en-US" b="1" i="0" u="none" strike="noStrike">
                <a:solidFill>
                  <a:srgbClr val="EBEBEB"/>
                </a:solidFill>
                <a:effectLst/>
                <a:latin typeface="Söhne"/>
              </a:rPr>
            </a:br>
            <a:endParaRPr lang="en-KW">
              <a:solidFill>
                <a:srgbClr val="EBEBEB"/>
              </a:solidFill>
            </a:endParaRPr>
          </a:p>
        </p:txBody>
      </p:sp>
      <p:sp>
        <p:nvSpPr>
          <p:cNvPr id="16" name="Freeform: Shape 15">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KW"/>
          </a:p>
        </p:txBody>
      </p:sp>
      <p:pic>
        <p:nvPicPr>
          <p:cNvPr id="5" name="Picture 4" descr="A diagram of a hospital&#10;&#10;Description automatically generated">
            <a:extLst>
              <a:ext uri="{FF2B5EF4-FFF2-40B4-BE49-F238E27FC236}">
                <a16:creationId xmlns:a16="http://schemas.microsoft.com/office/drawing/2014/main" id="{FB638FDB-C998-9481-E4FB-A4F057BB040D}"/>
              </a:ext>
            </a:extLst>
          </p:cNvPr>
          <p:cNvPicPr>
            <a:picLocks noChangeAspect="1"/>
          </p:cNvPicPr>
          <p:nvPr/>
        </p:nvPicPr>
        <p:blipFill>
          <a:blip r:embed="rId2"/>
          <a:stretch>
            <a:fillRect/>
          </a:stretch>
        </p:blipFill>
        <p:spPr>
          <a:xfrm>
            <a:off x="7418226" y="1777351"/>
            <a:ext cx="4125317" cy="3320879"/>
          </a:xfrm>
          <a:prstGeom prst="rect">
            <a:avLst/>
          </a:prstGeom>
        </p:spPr>
      </p:pic>
      <p:sp>
        <p:nvSpPr>
          <p:cNvPr id="18" name="Rectangle 17">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0" name="Oval 19">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2" name="Oval 21">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3" name="Content Placeholder 2">
            <a:extLst>
              <a:ext uri="{FF2B5EF4-FFF2-40B4-BE49-F238E27FC236}">
                <a16:creationId xmlns:a16="http://schemas.microsoft.com/office/drawing/2014/main" id="{ACC34219-6E94-2E07-B2B3-F0C8C8C8F262}"/>
              </a:ext>
            </a:extLst>
          </p:cNvPr>
          <p:cNvSpPr>
            <a:spLocks noGrp="1"/>
          </p:cNvSpPr>
          <p:nvPr>
            <p:ph idx="1"/>
          </p:nvPr>
        </p:nvSpPr>
        <p:spPr>
          <a:xfrm>
            <a:off x="639098" y="2418735"/>
            <a:ext cx="6072776" cy="3811740"/>
          </a:xfrm>
        </p:spPr>
        <p:txBody>
          <a:bodyPr anchor="ctr">
            <a:normAutofit/>
          </a:bodyPr>
          <a:lstStyle/>
          <a:p>
            <a:pPr>
              <a:lnSpc>
                <a:spcPct val="90000"/>
              </a:lnSpc>
            </a:pPr>
            <a:br>
              <a:rPr lang="en-US" sz="1500" b="0" i="0" dirty="0">
                <a:solidFill>
                  <a:srgbClr val="FFFFFF"/>
                </a:solidFill>
                <a:effectLst/>
                <a:latin typeface="Open Sans" panose="020B0606030504020204" pitchFamily="34" charset="0"/>
              </a:rPr>
            </a:br>
            <a:r>
              <a:rPr lang="en-US" sz="1500" b="0" i="0" dirty="0">
                <a:solidFill>
                  <a:srgbClr val="FFFFFF"/>
                </a:solidFill>
                <a:effectLst/>
                <a:latin typeface="Open Sans" panose="020B0606030504020204" pitchFamily="34" charset="0"/>
              </a:rPr>
              <a:t>Fire: Press the nearest fire bell. Only trained personnel should </a:t>
            </a:r>
            <a:r>
              <a:rPr lang="en-US" sz="1500" b="0" i="0" dirty="0" err="1">
                <a:solidFill>
                  <a:srgbClr val="FFFFFF"/>
                </a:solidFill>
                <a:effectLst/>
                <a:latin typeface="Open Sans" panose="020B0606030504020204" pitchFamily="34" charset="0"/>
              </a:rPr>
              <a:t>utilise</a:t>
            </a:r>
            <a:r>
              <a:rPr lang="en-US" sz="1500" b="0" i="0" dirty="0">
                <a:solidFill>
                  <a:srgbClr val="FFFFFF"/>
                </a:solidFill>
                <a:effectLst/>
                <a:latin typeface="Open Sans" panose="020B0606030504020204" pitchFamily="34" charset="0"/>
              </a:rPr>
              <a:t> fire extinguishers. Skip lifts and depart immediately. Call the hotel's or local emergency services for immediate medical assistance. If necessary, administer first assistance. Moving the injured individual should only be done when required(hUNTER,1990). For hotel-specific emergencies, such as power outages and natural calamities, follow the hotel's emergency plan. Give guests and team members clear directions and assistance. Location of emergency exits and tools: Staff should know where emergency exits, fire extinguishers, first aid kits, and emergency lights are. Regular walkthroughs and practice ensure everyone is ready.</a:t>
            </a:r>
            <a:endParaRPr lang="en-KW" sz="1500" dirty="0">
              <a:solidFill>
                <a:srgbClr val="FFFFFF"/>
              </a:solidFill>
            </a:endParaRPr>
          </a:p>
        </p:txBody>
      </p:sp>
    </p:spTree>
    <p:extLst>
      <p:ext uri="{BB962C8B-B14F-4D97-AF65-F5344CB8AC3E}">
        <p14:creationId xmlns:p14="http://schemas.microsoft.com/office/powerpoint/2010/main" val="343234082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2" name="Freeform: Shape 11">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KW"/>
          </a:p>
        </p:txBody>
      </p:sp>
      <p:sp>
        <p:nvSpPr>
          <p:cNvPr id="14"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KW"/>
          </a:p>
        </p:txBody>
      </p:sp>
      <p:sp>
        <p:nvSpPr>
          <p:cNvPr id="1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29CEA1AD-A3E2-E024-A999-B58946084823}"/>
              </a:ext>
            </a:extLst>
          </p:cNvPr>
          <p:cNvSpPr>
            <a:spLocks noGrp="1"/>
          </p:cNvSpPr>
          <p:nvPr>
            <p:ph type="title"/>
          </p:nvPr>
        </p:nvSpPr>
        <p:spPr>
          <a:xfrm>
            <a:off x="639098" y="629265"/>
            <a:ext cx="6072776" cy="1622322"/>
          </a:xfrm>
        </p:spPr>
        <p:txBody>
          <a:bodyPr>
            <a:normAutofit/>
          </a:bodyPr>
          <a:lstStyle/>
          <a:p>
            <a:r>
              <a:rPr lang="en-US" sz="3300" b="1" i="0" u="none" strike="noStrike">
                <a:solidFill>
                  <a:schemeClr val="tx1"/>
                </a:solidFill>
                <a:effectLst/>
                <a:latin typeface="Söhne"/>
              </a:rPr>
              <a:t>Cleaning Procedures and Cross-Contamination Prevention</a:t>
            </a:r>
            <a:br>
              <a:rPr lang="en-US" sz="3300" b="1" i="0" u="none" strike="noStrike">
                <a:solidFill>
                  <a:schemeClr val="tx1"/>
                </a:solidFill>
                <a:effectLst/>
                <a:latin typeface="Söhne"/>
              </a:rPr>
            </a:br>
            <a:endParaRPr lang="en-KW" sz="3300">
              <a:solidFill>
                <a:schemeClr val="tx1"/>
              </a:solidFill>
            </a:endParaRPr>
          </a:p>
        </p:txBody>
      </p:sp>
      <p:pic>
        <p:nvPicPr>
          <p:cNvPr id="5" name="Picture 4" descr="A poster of cleaning instructions&#10;&#10;Description automatically generated">
            <a:extLst>
              <a:ext uri="{FF2B5EF4-FFF2-40B4-BE49-F238E27FC236}">
                <a16:creationId xmlns:a16="http://schemas.microsoft.com/office/drawing/2014/main" id="{DA447995-E533-997F-6C54-DD639A45B61B}"/>
              </a:ext>
            </a:extLst>
          </p:cNvPr>
          <p:cNvPicPr>
            <a:picLocks noChangeAspect="1"/>
          </p:cNvPicPr>
          <p:nvPr/>
        </p:nvPicPr>
        <p:blipFill rotWithShape="1">
          <a:blip r:embed="rId3"/>
          <a:srcRect l="22229" r="22931"/>
          <a:stretch/>
        </p:blipFill>
        <p:spPr>
          <a:xfrm>
            <a:off x="7418226" y="645106"/>
            <a:ext cx="4125317" cy="5585369"/>
          </a:xfrm>
          <a:prstGeom prst="rect">
            <a:avLst/>
          </a:prstGeom>
        </p:spPr>
      </p:pic>
      <p:sp>
        <p:nvSpPr>
          <p:cNvPr id="18" name="Rectangle 1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0" name="Oval 19">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2" name="Oval 21">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3" name="Content Placeholder 2">
            <a:extLst>
              <a:ext uri="{FF2B5EF4-FFF2-40B4-BE49-F238E27FC236}">
                <a16:creationId xmlns:a16="http://schemas.microsoft.com/office/drawing/2014/main" id="{1BCA87EB-58B3-E60F-94DE-F5C75E803985}"/>
              </a:ext>
            </a:extLst>
          </p:cNvPr>
          <p:cNvSpPr>
            <a:spLocks noGrp="1"/>
          </p:cNvSpPr>
          <p:nvPr>
            <p:ph idx="1"/>
          </p:nvPr>
        </p:nvSpPr>
        <p:spPr>
          <a:xfrm>
            <a:off x="639098" y="2418735"/>
            <a:ext cx="6072776" cy="3811740"/>
          </a:xfrm>
        </p:spPr>
        <p:txBody>
          <a:bodyPr anchor="ctr">
            <a:normAutofit/>
          </a:bodyPr>
          <a:lstStyle/>
          <a:p>
            <a:pPr>
              <a:lnSpc>
                <a:spcPct val="90000"/>
              </a:lnSpc>
            </a:pPr>
            <a:r>
              <a:rPr lang="en-US" b="0" i="0" dirty="0">
                <a:solidFill>
                  <a:schemeClr val="tx1"/>
                </a:solidFill>
                <a:effectLst/>
                <a:latin typeface="Open Sans" panose="020B0606030504020204" pitchFamily="34" charset="0"/>
              </a:rPr>
              <a:t>Common cleaning steps: Scheduled cleaning ensures each room is clean and germ-free. High-Touch Areas: Pay attention to door handles, light switches, and remote controls, which are frequently touched. Restocking: Restock amenities and provide safety gear to guests. Prevention of Cross-Contamination: Color-Coded Supplies: Separate restrooms from other rooms with </a:t>
            </a:r>
            <a:r>
              <a:rPr lang="en-US" b="0" i="0" dirty="0" err="1">
                <a:solidFill>
                  <a:schemeClr val="tx1"/>
                </a:solidFill>
                <a:effectLst/>
                <a:latin typeface="Open Sans" panose="020B0606030504020204" pitchFamily="34" charset="0"/>
              </a:rPr>
              <a:t>coloured</a:t>
            </a:r>
            <a:r>
              <a:rPr lang="en-US" b="0" i="0" dirty="0">
                <a:solidFill>
                  <a:schemeClr val="tx1"/>
                </a:solidFill>
                <a:effectLst/>
                <a:latin typeface="Open Sans" panose="020B0606030504020204" pitchFamily="34" charset="0"/>
              </a:rPr>
              <a:t> cloths and mops to prevent germs from spreading (Caparaz1990) After cleaning each room, discard or disinfect cleaning supplies. The spread of germs can be prevented by wearing gloves and washing your hands often.</a:t>
            </a:r>
            <a:endParaRPr lang="en-KW" dirty="0">
              <a:solidFill>
                <a:schemeClr val="tx1"/>
              </a:solidFill>
            </a:endParaRPr>
          </a:p>
        </p:txBody>
      </p:sp>
    </p:spTree>
    <p:extLst>
      <p:ext uri="{BB962C8B-B14F-4D97-AF65-F5344CB8AC3E}">
        <p14:creationId xmlns:p14="http://schemas.microsoft.com/office/powerpoint/2010/main" val="309002830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KW"/>
          </a:p>
        </p:txBody>
      </p:sp>
      <p:sp>
        <p:nvSpPr>
          <p:cNvPr id="12" name="Freeform: Shape 11">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KW"/>
          </a:p>
        </p:txBody>
      </p:sp>
      <p:sp>
        <p:nvSpPr>
          <p:cNvPr id="14"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KW"/>
          </a:p>
        </p:txBody>
      </p:sp>
      <p:sp>
        <p:nvSpPr>
          <p:cNvPr id="2" name="Title 1">
            <a:extLst>
              <a:ext uri="{FF2B5EF4-FFF2-40B4-BE49-F238E27FC236}">
                <a16:creationId xmlns:a16="http://schemas.microsoft.com/office/drawing/2014/main" id="{EBCCC250-2D60-9A4F-6EA6-316D2162C59E}"/>
              </a:ext>
            </a:extLst>
          </p:cNvPr>
          <p:cNvSpPr>
            <a:spLocks noGrp="1"/>
          </p:cNvSpPr>
          <p:nvPr>
            <p:ph type="title"/>
          </p:nvPr>
        </p:nvSpPr>
        <p:spPr>
          <a:xfrm>
            <a:off x="1154955" y="973668"/>
            <a:ext cx="2942210" cy="1020232"/>
          </a:xfrm>
        </p:spPr>
        <p:txBody>
          <a:bodyPr>
            <a:normAutofit/>
          </a:bodyPr>
          <a:lstStyle/>
          <a:p>
            <a:pPr>
              <a:lnSpc>
                <a:spcPct val="90000"/>
              </a:lnSpc>
            </a:pPr>
            <a:r>
              <a:rPr lang="en-KW" sz="3100">
                <a:solidFill>
                  <a:srgbClr val="EBEBEB"/>
                </a:solidFill>
              </a:rPr>
              <a:t>CONCLUSION:</a:t>
            </a:r>
          </a:p>
        </p:txBody>
      </p:sp>
      <p:pic>
        <p:nvPicPr>
          <p:cNvPr id="5" name="Picture 4" descr="A screen shot of a whiteboard&#10;&#10;Description automatically generated">
            <a:extLst>
              <a:ext uri="{FF2B5EF4-FFF2-40B4-BE49-F238E27FC236}">
                <a16:creationId xmlns:a16="http://schemas.microsoft.com/office/drawing/2014/main" id="{31A62E89-D741-D776-2E41-B68224821FEE}"/>
              </a:ext>
            </a:extLst>
          </p:cNvPr>
          <p:cNvPicPr>
            <a:picLocks noChangeAspect="1"/>
          </p:cNvPicPr>
          <p:nvPr/>
        </p:nvPicPr>
        <p:blipFill>
          <a:blip r:embed="rId2"/>
          <a:stretch>
            <a:fillRect/>
          </a:stretch>
        </p:blipFill>
        <p:spPr>
          <a:xfrm>
            <a:off x="5194607" y="1511541"/>
            <a:ext cx="6391533" cy="3834918"/>
          </a:xfrm>
          <a:prstGeom prst="rect">
            <a:avLst/>
          </a:prstGeom>
        </p:spPr>
      </p:pic>
      <p:sp>
        <p:nvSpPr>
          <p:cNvPr id="16" name="Rectangle 15">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18" name="Oval 17">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0" name="Oval 1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3" name="Content Placeholder 2">
            <a:extLst>
              <a:ext uri="{FF2B5EF4-FFF2-40B4-BE49-F238E27FC236}">
                <a16:creationId xmlns:a16="http://schemas.microsoft.com/office/drawing/2014/main" id="{3B69072B-D45A-66C6-FE46-541EB6A92C28}"/>
              </a:ext>
            </a:extLst>
          </p:cNvPr>
          <p:cNvSpPr>
            <a:spLocks noGrp="1"/>
          </p:cNvSpPr>
          <p:nvPr>
            <p:ph idx="1"/>
          </p:nvPr>
        </p:nvSpPr>
        <p:spPr>
          <a:xfrm>
            <a:off x="1154955" y="2120900"/>
            <a:ext cx="3133726" cy="3898900"/>
          </a:xfrm>
        </p:spPr>
        <p:txBody>
          <a:bodyPr>
            <a:normAutofit/>
          </a:bodyPr>
          <a:lstStyle/>
          <a:p>
            <a:pPr>
              <a:lnSpc>
                <a:spcPct val="90000"/>
              </a:lnSpc>
            </a:pPr>
            <a:r>
              <a:rPr lang="en-US" sz="900" b="0" i="0">
                <a:solidFill>
                  <a:srgbClr val="FFFFFF"/>
                </a:solidFill>
                <a:effectLst/>
                <a:latin typeface="Open Sans" panose="020B0606030504020204" pitchFamily="34" charset="0"/>
              </a:rPr>
              <a:t>Health and Safety: Emphasised PPE, chemical safety, ergonomics, and evacuation plans. Operational Excellence: Emphasised standard cleaning methods and strategies to prevent cross-contamination and keep personnel and guests safe and comfortable. Safety: Reinforced the importance of following these guidelines to keep hotel guests safe and healthy. Getting People to Follow Rules: Maintaining worker safety and providing excellent visitor experiences depends on your compliance with certain health and safety laws. Everyone must ensure their own safety. We can make guests and ourselves feel safe and welcome by working together. In conclusion: final result generally Finally, this training show is part of a larger effort to keep the IBIS Hotel thriving. By investing in worker health and safety, the hotel improves operations and shows that it is committed about making the workplace safe, welcoming, and great for everyone, including visitors. The hotel's commitment to health and safety displays its commitment to excellent service. This attracts tourists and hospitality workers. </a:t>
            </a:r>
            <a:br>
              <a:rPr lang="en-US" sz="900">
                <a:solidFill>
                  <a:srgbClr val="FFFFFF"/>
                </a:solidFill>
              </a:rPr>
            </a:br>
            <a:endParaRPr lang="en-KW" sz="900">
              <a:solidFill>
                <a:srgbClr val="FFFFFF"/>
              </a:solidFill>
            </a:endParaRPr>
          </a:p>
        </p:txBody>
      </p:sp>
      <p:sp>
        <p:nvSpPr>
          <p:cNvPr id="22"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KW"/>
          </a:p>
        </p:txBody>
      </p:sp>
    </p:spTree>
    <p:extLst>
      <p:ext uri="{BB962C8B-B14F-4D97-AF65-F5344CB8AC3E}">
        <p14:creationId xmlns:p14="http://schemas.microsoft.com/office/powerpoint/2010/main" val="150200617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6A6DC-D6C4-AA0D-539D-EA4A60F044A9}"/>
              </a:ext>
            </a:extLst>
          </p:cNvPr>
          <p:cNvSpPr>
            <a:spLocks noGrp="1"/>
          </p:cNvSpPr>
          <p:nvPr>
            <p:ph type="title"/>
          </p:nvPr>
        </p:nvSpPr>
        <p:spPr/>
        <p:txBody>
          <a:bodyPr/>
          <a:lstStyle/>
          <a:p>
            <a:r>
              <a:rPr lang="en-KW"/>
              <a:t>REFERENCES:</a:t>
            </a:r>
            <a:endParaRPr lang="en-KW" dirty="0"/>
          </a:p>
        </p:txBody>
      </p:sp>
      <p:pic>
        <p:nvPicPr>
          <p:cNvPr id="8" name="Content Placeholder 7" descr="A close-up of a document&#10;&#10;Description automatically generated">
            <a:extLst>
              <a:ext uri="{FF2B5EF4-FFF2-40B4-BE49-F238E27FC236}">
                <a16:creationId xmlns:a16="http://schemas.microsoft.com/office/drawing/2014/main" id="{93C3BFD1-020A-F121-ACE2-15333B47D5C3}"/>
              </a:ext>
            </a:extLst>
          </p:cNvPr>
          <p:cNvPicPr>
            <a:picLocks noGrp="1" noChangeAspect="1"/>
          </p:cNvPicPr>
          <p:nvPr>
            <p:ph idx="1"/>
          </p:nvPr>
        </p:nvPicPr>
        <p:blipFill>
          <a:blip r:embed="rId2"/>
          <a:stretch>
            <a:fillRect/>
          </a:stretch>
        </p:blipFill>
        <p:spPr>
          <a:xfrm>
            <a:off x="388277" y="2115620"/>
            <a:ext cx="11706187" cy="4624112"/>
          </a:xfrm>
        </p:spPr>
      </p:pic>
    </p:spTree>
    <p:extLst>
      <p:ext uri="{BB962C8B-B14F-4D97-AF65-F5344CB8AC3E}">
        <p14:creationId xmlns:p14="http://schemas.microsoft.com/office/powerpoint/2010/main" val="5436678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U23 FINAL COMPLET ACUM</Template>
  <TotalTime>0</TotalTime>
  <Words>1290</Words>
  <Application>Microsoft Office PowerPoint</Application>
  <PresentationFormat>Widescreen</PresentationFormat>
  <Paragraphs>19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Century Gothic</vt:lpstr>
      <vt:lpstr>Open Sans</vt:lpstr>
      <vt:lpstr>Söhne</vt:lpstr>
      <vt:lpstr>Wingdings 3</vt:lpstr>
      <vt:lpstr>Ion Boardroom</vt:lpstr>
      <vt:lpstr>Programme: BA International Hotel Management  Module: Operating Hotel Facilities  Module code: BMIH4006 Contribution to Overall Module 50%  PRESENTATION Vlad – Ionut Ghiurca   </vt:lpstr>
      <vt:lpstr>Introduction:</vt:lpstr>
      <vt:lpstr>Overview of Health and Safety Guidelines </vt:lpstr>
      <vt:lpstr>Personal Protective Equipment (PPE) </vt:lpstr>
      <vt:lpstr>Chemical Safety </vt:lpstr>
      <vt:lpstr>Ergonomics and Safe Lifting Techniques </vt:lpstr>
      <vt:lpstr>Emergency Procedures </vt:lpstr>
      <vt:lpstr>Cleaning Procedures and Cross-Contamination Prevention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Andrei Bucur</dc:creator>
  <cp:lastModifiedBy>Andreea Elena Ghiurca (2238720)</cp:lastModifiedBy>
  <cp:revision>6</cp:revision>
  <dcterms:created xsi:type="dcterms:W3CDTF">2024-02-22T10:24:09Z</dcterms:created>
  <dcterms:modified xsi:type="dcterms:W3CDTF">2024-02-22T21:14:28Z</dcterms:modified>
</cp:coreProperties>
</file>