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4.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5.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6.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69" r:id="rId3"/>
    <p:sldMasterId id="2147483677" r:id="rId4"/>
    <p:sldMasterId id="2147483680" r:id="rId5"/>
    <p:sldMasterId id="2147483684" r:id="rId6"/>
    <p:sldMasterId id="2147483688" r:id="rId7"/>
  </p:sldMasterIdLst>
  <p:notesMasterIdLst>
    <p:notesMasterId r:id="rId44"/>
  </p:notesMasterIdLst>
  <p:sldIdLst>
    <p:sldId id="257" r:id="rId8"/>
    <p:sldId id="256" r:id="rId9"/>
    <p:sldId id="905" r:id="rId10"/>
    <p:sldId id="906" r:id="rId11"/>
    <p:sldId id="907" r:id="rId12"/>
    <p:sldId id="908" r:id="rId13"/>
    <p:sldId id="909" r:id="rId14"/>
    <p:sldId id="910" r:id="rId15"/>
    <p:sldId id="911" r:id="rId16"/>
    <p:sldId id="912" r:id="rId17"/>
    <p:sldId id="913" r:id="rId18"/>
    <p:sldId id="914" r:id="rId19"/>
    <p:sldId id="915" r:id="rId20"/>
    <p:sldId id="916" r:id="rId21"/>
    <p:sldId id="917" r:id="rId22"/>
    <p:sldId id="918" r:id="rId23"/>
    <p:sldId id="919" r:id="rId24"/>
    <p:sldId id="920" r:id="rId25"/>
    <p:sldId id="921" r:id="rId26"/>
    <p:sldId id="922" r:id="rId27"/>
    <p:sldId id="923" r:id="rId28"/>
    <p:sldId id="924" r:id="rId29"/>
    <p:sldId id="925" r:id="rId30"/>
    <p:sldId id="926" r:id="rId31"/>
    <p:sldId id="927" r:id="rId32"/>
    <p:sldId id="928" r:id="rId33"/>
    <p:sldId id="929" r:id="rId34"/>
    <p:sldId id="286" r:id="rId35"/>
    <p:sldId id="930" r:id="rId36"/>
    <p:sldId id="931" r:id="rId37"/>
    <p:sldId id="932" r:id="rId38"/>
    <p:sldId id="933" r:id="rId39"/>
    <p:sldId id="934" r:id="rId40"/>
    <p:sldId id="935" r:id="rId41"/>
    <p:sldId id="936" r:id="rId42"/>
    <p:sldId id="937"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EA159B0-4D1B-4829-91F1-1EE9A10502A6}">
          <p14:sldIdLst>
            <p14:sldId id="257"/>
            <p14:sldId id="256"/>
          </p14:sldIdLst>
        </p14:section>
        <p14:section name="Default Section" id="{DB243323-AA26-4E06-96A0-7CAC0F13CEFD}">
          <p14:sldIdLst/>
        </p14:section>
        <p14:section name="Default Section" id="{CDC99EC2-5556-4F8C-93D0-8301FE6DFEA4}">
          <p14:sldIdLst>
            <p14:sldId id="905"/>
            <p14:sldId id="906"/>
            <p14:sldId id="907"/>
            <p14:sldId id="908"/>
            <p14:sldId id="909"/>
            <p14:sldId id="910"/>
            <p14:sldId id="911"/>
            <p14:sldId id="912"/>
            <p14:sldId id="913"/>
            <p14:sldId id="914"/>
            <p14:sldId id="915"/>
            <p14:sldId id="916"/>
            <p14:sldId id="917"/>
            <p14:sldId id="918"/>
            <p14:sldId id="919"/>
            <p14:sldId id="920"/>
            <p14:sldId id="921"/>
            <p14:sldId id="922"/>
            <p14:sldId id="923"/>
            <p14:sldId id="924"/>
            <p14:sldId id="925"/>
            <p14:sldId id="926"/>
            <p14:sldId id="927"/>
            <p14:sldId id="928"/>
            <p14:sldId id="929"/>
            <p14:sldId id="286"/>
            <p14:sldId id="930"/>
            <p14:sldId id="931"/>
            <p14:sldId id="932"/>
            <p14:sldId id="933"/>
            <p14:sldId id="934"/>
            <p14:sldId id="935"/>
            <p14:sldId id="936"/>
            <p14:sldId id="937"/>
          </p14:sldIdLst>
        </p14:section>
        <p14:section name="Untitled Section" id="{2A8F0491-05E5-4579-8C49-691F6262B64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82FBEDD-C578-4879-A5CE-7C95BA5F61B6}" v="1" dt="2026-01-16T10:46:22.1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theme" Target="theme/theme1.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presProps" Target="presProps.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microsoft.com/office/2015/10/relationships/revisionInfo" Target="revisionInfo.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notesMaster" Target="notesMasters/notesMaster1.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tableStyles" Target="tableStyles.xml"/><Relationship Id="rId8" Type="http://schemas.openxmlformats.org/officeDocument/2006/relationships/slide" Target="slides/slide1.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viewProps" Target="viewProps.xml"/><Relationship Id="rId20" Type="http://schemas.openxmlformats.org/officeDocument/2006/relationships/slide" Target="slides/slide13.xml"/><Relationship Id="rId41" Type="http://schemas.openxmlformats.org/officeDocument/2006/relationships/slide" Target="slides/slide34.xml"/><Relationship Id="rId1" Type="http://schemas.openxmlformats.org/officeDocument/2006/relationships/slideMaster" Target="slideMasters/slideMaster1.xml"/><Relationship Id="rId6" Type="http://schemas.openxmlformats.org/officeDocument/2006/relationships/slideMaster" Target="slideMasters/slideMaster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1E89D4-6094-4551-A5B4-D27CE92AEAD8}" type="datetimeFigureOut">
              <a:rPr lang="en-GB" smtClean="0"/>
              <a:t>16/01/2026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2CD4B5-2B5D-47D0-98E9-D3387C93EA43}" type="slidenum">
              <a:rPr lang="en-GB" smtClean="0"/>
              <a:t>‹#›</a:t>
            </a:fld>
            <a:endParaRPr lang="en-GB"/>
          </a:p>
        </p:txBody>
      </p:sp>
    </p:spTree>
    <p:extLst>
      <p:ext uri="{BB962C8B-B14F-4D97-AF65-F5344CB8AC3E}">
        <p14:creationId xmlns:p14="http://schemas.microsoft.com/office/powerpoint/2010/main" val="3382020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0917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16/01/2026</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4159891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827277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80485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04550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27275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4760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016090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91528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62417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13637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580619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146793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2568249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953043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736329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97D59-68B4-6334-C7B6-DC2344A96FE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1C943B6-EE66-A971-3D2D-EC66D2285D2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8AA29EA-42EF-D0DB-BCC9-28CC4D444CC1}"/>
              </a:ext>
            </a:extLst>
          </p:cNvPr>
          <p:cNvSpPr>
            <a:spLocks noGrp="1"/>
          </p:cNvSpPr>
          <p:nvPr>
            <p:ph type="dt" sz="half" idx="10"/>
          </p:nvPr>
        </p:nvSpPr>
        <p:spPr/>
        <p:txBody>
          <a:bodyPr/>
          <a:lstStyle/>
          <a:p>
            <a:fld id="{9166E3CC-7C43-4D72-888C-D9B4BCA5FB17}" type="datetimeFigureOut">
              <a:rPr lang="en-GB" smtClean="0"/>
              <a:t>16/01/2026</a:t>
            </a:fld>
            <a:endParaRPr lang="en-GB"/>
          </a:p>
        </p:txBody>
      </p:sp>
      <p:sp>
        <p:nvSpPr>
          <p:cNvPr id="5" name="Footer Placeholder 4">
            <a:extLst>
              <a:ext uri="{FF2B5EF4-FFF2-40B4-BE49-F238E27FC236}">
                <a16:creationId xmlns:a16="http://schemas.microsoft.com/office/drawing/2014/main" id="{EBE14738-10BE-C0AF-99B0-FF99C3AE3E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0F2AAE-6DAF-30B1-607A-E2F2A0388AD9}"/>
              </a:ext>
            </a:extLst>
          </p:cNvPr>
          <p:cNvSpPr>
            <a:spLocks noGrp="1"/>
          </p:cNvSpPr>
          <p:nvPr>
            <p:ph type="sldNum" sz="quarter" idx="12"/>
          </p:nvPr>
        </p:nvSpPr>
        <p:spPr/>
        <p:txBody>
          <a:bodyPr/>
          <a:lstStyle/>
          <a:p>
            <a:fld id="{BBFCBE3A-6B9D-4D57-B41B-0F35BE1C976D}" type="slidenum">
              <a:rPr lang="en-GB" smtClean="0"/>
              <a:t>‹#›</a:t>
            </a:fld>
            <a:endParaRPr lang="en-GB"/>
          </a:p>
        </p:txBody>
      </p:sp>
    </p:spTree>
    <p:extLst>
      <p:ext uri="{BB962C8B-B14F-4D97-AF65-F5344CB8AC3E}">
        <p14:creationId xmlns:p14="http://schemas.microsoft.com/office/powerpoint/2010/main" val="42872365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524DA-A7CB-4579-FA80-68792BF3286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87852B3-BA83-CBD6-7FC0-FA09A044693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45D47A-725E-24EE-BA4D-3E9BD9CCCBF3}"/>
              </a:ext>
            </a:extLst>
          </p:cNvPr>
          <p:cNvSpPr>
            <a:spLocks noGrp="1"/>
          </p:cNvSpPr>
          <p:nvPr>
            <p:ph type="dt" sz="half" idx="10"/>
          </p:nvPr>
        </p:nvSpPr>
        <p:spPr/>
        <p:txBody>
          <a:bodyPr/>
          <a:lstStyle/>
          <a:p>
            <a:fld id="{9166E3CC-7C43-4D72-888C-D9B4BCA5FB17}" type="datetimeFigureOut">
              <a:rPr lang="en-GB" smtClean="0"/>
              <a:t>16/01/2026</a:t>
            </a:fld>
            <a:endParaRPr lang="en-GB"/>
          </a:p>
        </p:txBody>
      </p:sp>
      <p:sp>
        <p:nvSpPr>
          <p:cNvPr id="5" name="Footer Placeholder 4">
            <a:extLst>
              <a:ext uri="{FF2B5EF4-FFF2-40B4-BE49-F238E27FC236}">
                <a16:creationId xmlns:a16="http://schemas.microsoft.com/office/drawing/2014/main" id="{7857795F-6399-238F-6495-C9B554F321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84DD2F-9688-62EE-6F32-30B4286D9A75}"/>
              </a:ext>
            </a:extLst>
          </p:cNvPr>
          <p:cNvSpPr>
            <a:spLocks noGrp="1"/>
          </p:cNvSpPr>
          <p:nvPr>
            <p:ph type="sldNum" sz="quarter" idx="12"/>
          </p:nvPr>
        </p:nvSpPr>
        <p:spPr/>
        <p:txBody>
          <a:bodyPr/>
          <a:lstStyle/>
          <a:p>
            <a:fld id="{BBFCBE3A-6B9D-4D57-B41B-0F35BE1C976D}" type="slidenum">
              <a:rPr lang="en-GB" smtClean="0"/>
              <a:t>‹#›</a:t>
            </a:fld>
            <a:endParaRPr lang="en-GB"/>
          </a:p>
        </p:txBody>
      </p:sp>
    </p:spTree>
    <p:extLst>
      <p:ext uri="{BB962C8B-B14F-4D97-AF65-F5344CB8AC3E}">
        <p14:creationId xmlns:p14="http://schemas.microsoft.com/office/powerpoint/2010/main" val="22598997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866652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7948896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1791728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726951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268573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3458363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9670145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2375024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54452585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343688326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274594627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4678975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38236118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9758396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2.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image" Target="../media/image14.png"/><Relationship Id="rId5" Type="http://schemas.openxmlformats.org/officeDocument/2006/relationships/theme" Target="../theme/theme4.xml"/><Relationship Id="rId4" Type="http://schemas.openxmlformats.org/officeDocument/2006/relationships/slideLayout" Target="../slideLayouts/slideLayout18.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2.xml"/><Relationship Id="rId3" Type="http://schemas.openxmlformats.org/officeDocument/2006/relationships/slideLayout" Target="../slideLayouts/slideLayout27.xml"/><Relationship Id="rId7" Type="http://schemas.openxmlformats.org/officeDocument/2006/relationships/slideLayout" Target="../slideLayouts/slideLayout31.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5" Type="http://schemas.openxmlformats.org/officeDocument/2006/relationships/slideLayout" Target="../slideLayouts/slideLayout29.xml"/><Relationship Id="rId4" Type="http://schemas.openxmlformats.org/officeDocument/2006/relationships/slideLayout" Target="../slideLayouts/slideLayout28.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1C846-AB29-4590-A849-EE7631694EDB}" type="datetimeFigureOut">
              <a:rPr lang="en-GB" smtClean="0"/>
              <a:t>16/01/2026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093947992"/>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29312873"/>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66577193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1917630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704" r:id="rId3"/>
    <p:sldLayoutId id="2147483705"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31498453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172036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5893026"/>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2" Type="http://schemas.openxmlformats.org/officeDocument/2006/relationships/hyperlink" Target="https://www.youtube.com/watch?v=XdEKWmheXVk" TargetMode="External"/><Relationship Id="rId1" Type="http://schemas.openxmlformats.org/officeDocument/2006/relationships/slideLayout" Target="../slideLayouts/slideLayout18.xml"/></Relationships>
</file>

<file path=ppt/slides/_rels/slide36.xml.rels><?xml version="1.0" encoding="UTF-8" standalone="yes"?>
<Relationships xmlns="http://schemas.openxmlformats.org/package/2006/relationships"><Relationship Id="rId2" Type="http://schemas.openxmlformats.org/officeDocument/2006/relationships/hyperlink" Target="https://senedd.wales/how-we-work/history-of-devolution/" TargetMode="Externa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70155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0B9C3-BD4F-A3D5-7170-DB45B656CD8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7A20F181-DF6F-05B8-90CF-0B57D7875107}"/>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7597176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388BE-9999-309E-E974-804A55508B83}"/>
              </a:ext>
            </a:extLst>
          </p:cNvPr>
          <p:cNvSpPr>
            <a:spLocks noGrp="1"/>
          </p:cNvSpPr>
          <p:nvPr>
            <p:ph type="ctrTitle"/>
          </p:nvPr>
        </p:nvSpPr>
        <p:spPr/>
        <p:txBody>
          <a:bodyPr>
            <a:normAutofit fontScale="90000"/>
          </a:bodyPr>
          <a:lstStyle/>
          <a:p>
            <a:r>
              <a:rPr lang="en-GB" b="1" dirty="0"/>
              <a:t>Hanes </a:t>
            </a:r>
            <a:r>
              <a:rPr lang="en-GB" b="1" dirty="0" err="1"/>
              <a:t>datganoli</a:t>
            </a:r>
            <a:r>
              <a:rPr lang="en-GB" b="1" dirty="0"/>
              <a:t> </a:t>
            </a:r>
            <a:r>
              <a:rPr lang="en-GB" b="1" dirty="0" err="1"/>
              <a:t>yng</a:t>
            </a:r>
            <a:r>
              <a:rPr lang="en-GB" b="1" dirty="0"/>
              <a:t> </a:t>
            </a:r>
            <a:r>
              <a:rPr lang="en-GB" b="1" dirty="0" err="1"/>
              <a:t>Nghymru</a:t>
            </a:r>
            <a:br>
              <a:rPr lang="en-GB" b="1" dirty="0"/>
            </a:br>
            <a:r>
              <a:rPr lang="en-GB" dirty="0"/>
              <a:t>Policy making and devolution in Wales</a:t>
            </a:r>
            <a:br>
              <a:rPr lang="en-GB" dirty="0"/>
            </a:br>
            <a:endParaRPr lang="en-GB" dirty="0"/>
          </a:p>
        </p:txBody>
      </p:sp>
      <p:sp>
        <p:nvSpPr>
          <p:cNvPr id="3" name="Subtitle 2">
            <a:extLst>
              <a:ext uri="{FF2B5EF4-FFF2-40B4-BE49-F238E27FC236}">
                <a16:creationId xmlns:a16="http://schemas.microsoft.com/office/drawing/2014/main" id="{648F1AF9-6BD5-B674-1A15-D984D57C0B23}"/>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166460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C936C-524F-923F-CC42-867318D125F1}"/>
              </a:ext>
            </a:extLst>
          </p:cNvPr>
          <p:cNvSpPr>
            <a:spLocks noGrp="1"/>
          </p:cNvSpPr>
          <p:nvPr>
            <p:ph type="title"/>
          </p:nvPr>
        </p:nvSpPr>
        <p:spPr/>
        <p:txBody>
          <a:bodyPr>
            <a:normAutofit fontScale="90000"/>
          </a:bodyPr>
          <a:lstStyle/>
          <a:p>
            <a:br>
              <a:rPr lang="en-GB" b="1" dirty="0"/>
            </a:br>
            <a:r>
              <a:rPr lang="en-GB" b="1" dirty="0" err="1"/>
              <a:t>Cyfraith</a:t>
            </a:r>
            <a:r>
              <a:rPr lang="en-GB" b="1" dirty="0"/>
              <a:t> a </a:t>
            </a:r>
            <a:r>
              <a:rPr lang="en-GB" b="1" dirty="0" err="1"/>
              <a:t>Hunaniaeth</a:t>
            </a:r>
            <a:r>
              <a:rPr lang="en-GB" b="1" dirty="0"/>
              <a:t> </a:t>
            </a:r>
            <a:r>
              <a:rPr lang="en-GB" b="1" dirty="0" err="1"/>
              <a:t>Gymreig</a:t>
            </a:r>
            <a:r>
              <a:rPr lang="en-GB" b="1" dirty="0"/>
              <a:t> </a:t>
            </a:r>
            <a:r>
              <a:rPr lang="en-GB" b="1" dirty="0" err="1"/>
              <a:t>Gynnar</a:t>
            </a:r>
            <a:r>
              <a:rPr lang="en-GB" b="1" dirty="0"/>
              <a:t> (950–1415)</a:t>
            </a:r>
            <a:br>
              <a:rPr lang="en-GB" b="1" dirty="0"/>
            </a:br>
            <a:br>
              <a:rPr lang="en-GB" b="1" dirty="0"/>
            </a:br>
            <a:endParaRPr lang="en-GB" dirty="0"/>
          </a:p>
        </p:txBody>
      </p:sp>
      <p:sp>
        <p:nvSpPr>
          <p:cNvPr id="3" name="Content Placeholder 2">
            <a:extLst>
              <a:ext uri="{FF2B5EF4-FFF2-40B4-BE49-F238E27FC236}">
                <a16:creationId xmlns:a16="http://schemas.microsoft.com/office/drawing/2014/main" id="{3FAD5DAF-A96E-276C-D7D0-7EC5BC5D0820}"/>
              </a:ext>
            </a:extLst>
          </p:cNvPr>
          <p:cNvSpPr>
            <a:spLocks noGrp="1"/>
          </p:cNvSpPr>
          <p:nvPr>
            <p:ph idx="1"/>
          </p:nvPr>
        </p:nvSpPr>
        <p:spPr/>
        <p:txBody>
          <a:bodyPr>
            <a:normAutofit lnSpcReduction="10000"/>
          </a:bodyPr>
          <a:lstStyle/>
          <a:p>
            <a:pPr fontAlgn="base"/>
            <a:r>
              <a:rPr lang="en-GB" dirty="0"/>
              <a:t>Mae </a:t>
            </a:r>
            <a:r>
              <a:rPr lang="en-GB" dirty="0" err="1"/>
              <a:t>gan</a:t>
            </a:r>
            <a:r>
              <a:rPr lang="en-GB" dirty="0"/>
              <a:t> </a:t>
            </a:r>
            <a:r>
              <a:rPr lang="en-GB" dirty="0" err="1"/>
              <a:t>Gymru</a:t>
            </a:r>
            <a:r>
              <a:rPr lang="en-GB" dirty="0"/>
              <a:t> </a:t>
            </a:r>
            <a:r>
              <a:rPr lang="en-GB" dirty="0" err="1"/>
              <a:t>ei</a:t>
            </a:r>
            <a:r>
              <a:rPr lang="en-GB" dirty="0"/>
              <a:t> </a:t>
            </a:r>
            <a:r>
              <a:rPr lang="en-GB" dirty="0" err="1"/>
              <a:t>thraddodiad</a:t>
            </a:r>
            <a:r>
              <a:rPr lang="en-GB" dirty="0"/>
              <a:t> </a:t>
            </a:r>
            <a:r>
              <a:rPr lang="en-GB" dirty="0" err="1"/>
              <a:t>ei</a:t>
            </a:r>
            <a:r>
              <a:rPr lang="en-GB" dirty="0"/>
              <a:t> </a:t>
            </a:r>
            <a:r>
              <a:rPr lang="en-GB" dirty="0" err="1"/>
              <a:t>hun</a:t>
            </a:r>
            <a:r>
              <a:rPr lang="en-GB" dirty="0"/>
              <a:t> o </a:t>
            </a:r>
            <a:r>
              <a:rPr lang="en-GB" dirty="0" err="1"/>
              <a:t>ddeddfu</a:t>
            </a:r>
            <a:r>
              <a:rPr lang="en-GB" dirty="0"/>
              <a:t> </a:t>
            </a:r>
            <a:r>
              <a:rPr lang="en-GB" dirty="0" err="1"/>
              <a:t>sy'n</a:t>
            </a:r>
            <a:r>
              <a:rPr lang="en-GB" dirty="0"/>
              <a:t> </a:t>
            </a:r>
            <a:r>
              <a:rPr lang="en-GB" dirty="0" err="1"/>
              <a:t>dyddio'n</a:t>
            </a:r>
            <a:r>
              <a:rPr lang="en-GB" dirty="0"/>
              <a:t> </a:t>
            </a:r>
            <a:r>
              <a:rPr lang="en-GB" dirty="0" err="1"/>
              <a:t>ôl</a:t>
            </a:r>
            <a:r>
              <a:rPr lang="en-GB" dirty="0"/>
              <a:t> </a:t>
            </a:r>
            <a:r>
              <a:rPr lang="en-GB" dirty="0" err="1"/>
              <a:t>dros</a:t>
            </a:r>
            <a:r>
              <a:rPr lang="en-GB" dirty="0"/>
              <a:t> fil o </a:t>
            </a:r>
            <a:r>
              <a:rPr lang="en-GB" dirty="0" err="1"/>
              <a:t>flynyddoedd</a:t>
            </a:r>
            <a:r>
              <a:rPr lang="en-GB" dirty="0"/>
              <a:t>.</a:t>
            </a:r>
          </a:p>
          <a:p>
            <a:pPr marL="0" indent="0" fontAlgn="base">
              <a:buNone/>
            </a:pPr>
            <a:endParaRPr lang="en-GB" dirty="0"/>
          </a:p>
          <a:p>
            <a:pPr fontAlgn="base"/>
            <a:r>
              <a:rPr lang="en-GB" dirty="0" err="1"/>
              <a:t>Credir</a:t>
            </a:r>
            <a:r>
              <a:rPr lang="en-GB" dirty="0"/>
              <a:t> bod Hywel Dda </a:t>
            </a:r>
            <a:r>
              <a:rPr lang="en-GB" dirty="0" err="1"/>
              <a:t>wedi</a:t>
            </a:r>
            <a:r>
              <a:rPr lang="en-GB" dirty="0"/>
              <a:t> </a:t>
            </a:r>
            <a:r>
              <a:rPr lang="en-GB" dirty="0" err="1"/>
              <a:t>codeiddio</a:t>
            </a:r>
            <a:r>
              <a:rPr lang="en-GB" dirty="0"/>
              <a:t> ac ad-</a:t>
            </a:r>
            <a:r>
              <a:rPr lang="en-GB" dirty="0" err="1"/>
              <a:t>drefnu</a:t>
            </a:r>
            <a:r>
              <a:rPr lang="en-GB" dirty="0"/>
              <a:t> </a:t>
            </a:r>
            <a:r>
              <a:rPr lang="en-GB" dirty="0" err="1"/>
              <a:t>cyfraith</a:t>
            </a:r>
            <a:r>
              <a:rPr lang="en-GB" dirty="0"/>
              <a:t> Cymru </a:t>
            </a:r>
            <a:r>
              <a:rPr lang="en-GB" dirty="0" err="1"/>
              <a:t>yn</a:t>
            </a:r>
            <a:r>
              <a:rPr lang="en-GB" dirty="0"/>
              <a:t> y 10fed </a:t>
            </a:r>
            <a:r>
              <a:rPr lang="en-GB" dirty="0" err="1"/>
              <a:t>ganrif</a:t>
            </a:r>
            <a:r>
              <a:rPr lang="en-GB" dirty="0"/>
              <a:t>.</a:t>
            </a:r>
          </a:p>
          <a:p>
            <a:pPr marL="0" indent="0" fontAlgn="base">
              <a:buNone/>
            </a:pPr>
            <a:endParaRPr lang="en-GB" dirty="0"/>
          </a:p>
          <a:p>
            <a:pPr fontAlgn="base"/>
            <a:r>
              <a:rPr lang="en-GB" dirty="0" err="1"/>
              <a:t>Daeth</a:t>
            </a:r>
            <a:r>
              <a:rPr lang="en-GB" dirty="0"/>
              <a:t> y </a:t>
            </a:r>
            <a:r>
              <a:rPr lang="en-GB" dirty="0" err="1"/>
              <a:t>cyfnod</a:t>
            </a:r>
            <a:r>
              <a:rPr lang="en-GB" dirty="0"/>
              <a:t> </a:t>
            </a:r>
            <a:r>
              <a:rPr lang="en-GB" dirty="0" err="1"/>
              <a:t>hwn</a:t>
            </a:r>
            <a:r>
              <a:rPr lang="en-GB" dirty="0"/>
              <a:t> </a:t>
            </a:r>
            <a:r>
              <a:rPr lang="en-GB" dirty="0" err="1"/>
              <a:t>i</a:t>
            </a:r>
            <a:r>
              <a:rPr lang="en-GB" dirty="0"/>
              <a:t> ben </a:t>
            </a:r>
            <a:r>
              <a:rPr lang="en-GB" dirty="0" err="1"/>
              <a:t>ar</a:t>
            </a:r>
            <a:r>
              <a:rPr lang="en-GB" dirty="0"/>
              <a:t> </a:t>
            </a:r>
            <a:r>
              <a:rPr lang="en-GB" dirty="0" err="1"/>
              <a:t>ôl</a:t>
            </a:r>
            <a:r>
              <a:rPr lang="en-GB" dirty="0"/>
              <a:t> </a:t>
            </a:r>
            <a:r>
              <a:rPr lang="en-GB" dirty="0" err="1"/>
              <a:t>gwrthryfel</a:t>
            </a:r>
            <a:r>
              <a:rPr lang="en-GB" dirty="0"/>
              <a:t> </a:t>
            </a:r>
            <a:r>
              <a:rPr lang="en-GB" dirty="0" err="1"/>
              <a:t>aflwyddiannus</a:t>
            </a:r>
            <a:r>
              <a:rPr lang="en-GB" dirty="0"/>
              <a:t> Owain </a:t>
            </a:r>
            <a:r>
              <a:rPr lang="en-GB" dirty="0" err="1"/>
              <a:t>Glyndŵr</a:t>
            </a:r>
            <a:r>
              <a:rPr lang="en-GB" dirty="0"/>
              <a:t>, a </a:t>
            </a:r>
            <a:r>
              <a:rPr lang="en-GB" dirty="0" err="1"/>
              <a:t>oedd</a:t>
            </a:r>
            <a:r>
              <a:rPr lang="en-GB" dirty="0"/>
              <a:t> </a:t>
            </a:r>
            <a:r>
              <a:rPr lang="en-GB" dirty="0" err="1"/>
              <a:t>wedi</a:t>
            </a:r>
            <a:r>
              <a:rPr lang="en-GB" dirty="0"/>
              <a:t> </a:t>
            </a:r>
            <a:r>
              <a:rPr lang="en-GB" dirty="0" err="1"/>
              <a:t>galw</a:t>
            </a:r>
            <a:r>
              <a:rPr lang="en-GB" dirty="0"/>
              <a:t> </a:t>
            </a:r>
            <a:r>
              <a:rPr lang="en-GB" dirty="0" err="1"/>
              <a:t>ynghyd</a:t>
            </a:r>
            <a:r>
              <a:rPr lang="en-GB" dirty="0"/>
              <a:t> </a:t>
            </a:r>
            <a:r>
              <a:rPr lang="en-GB" dirty="0" err="1"/>
              <a:t>seneddau</a:t>
            </a:r>
            <a:r>
              <a:rPr lang="en-GB" dirty="0"/>
              <a:t> </a:t>
            </a:r>
            <a:r>
              <a:rPr lang="en-GB" dirty="0" err="1"/>
              <a:t>cynnar</a:t>
            </a:r>
            <a:r>
              <a:rPr lang="en-GB" dirty="0"/>
              <a:t> </a:t>
            </a:r>
            <a:r>
              <a:rPr lang="en-GB" dirty="0" err="1"/>
              <a:t>ym</a:t>
            </a:r>
            <a:r>
              <a:rPr lang="en-GB" dirty="0"/>
              <a:t> Machynlleth a Harlech.</a:t>
            </a:r>
          </a:p>
          <a:p>
            <a:endParaRPr lang="en-GB" dirty="0"/>
          </a:p>
        </p:txBody>
      </p:sp>
    </p:spTree>
    <p:extLst>
      <p:ext uri="{BB962C8B-B14F-4D97-AF65-F5344CB8AC3E}">
        <p14:creationId xmlns:p14="http://schemas.microsoft.com/office/powerpoint/2010/main" val="25081825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26899-0724-F918-6DF5-D6A297BDE902}"/>
              </a:ext>
            </a:extLst>
          </p:cNvPr>
          <p:cNvSpPr>
            <a:spLocks noGrp="1"/>
          </p:cNvSpPr>
          <p:nvPr>
            <p:ph type="title"/>
          </p:nvPr>
        </p:nvSpPr>
        <p:spPr/>
        <p:txBody>
          <a:bodyPr/>
          <a:lstStyle/>
          <a:p>
            <a:r>
              <a:rPr lang="en-GB" b="1" dirty="0"/>
              <a:t>Early Welsh Law and Identity (950–1415)</a:t>
            </a:r>
            <a:br>
              <a:rPr lang="en-GB" b="1" dirty="0"/>
            </a:br>
            <a:endParaRPr lang="en-GB" dirty="0"/>
          </a:p>
        </p:txBody>
      </p:sp>
      <p:sp>
        <p:nvSpPr>
          <p:cNvPr id="3" name="Content Placeholder 2">
            <a:extLst>
              <a:ext uri="{FF2B5EF4-FFF2-40B4-BE49-F238E27FC236}">
                <a16:creationId xmlns:a16="http://schemas.microsoft.com/office/drawing/2014/main" id="{594E1EFF-EACD-03DF-6B31-948BDDFD0D9B}"/>
              </a:ext>
            </a:extLst>
          </p:cNvPr>
          <p:cNvSpPr>
            <a:spLocks noGrp="1"/>
          </p:cNvSpPr>
          <p:nvPr>
            <p:ph idx="1"/>
          </p:nvPr>
        </p:nvSpPr>
        <p:spPr/>
        <p:txBody>
          <a:bodyPr>
            <a:normAutofit lnSpcReduction="10000"/>
          </a:bodyPr>
          <a:lstStyle/>
          <a:p>
            <a:pPr fontAlgn="base"/>
            <a:r>
              <a:rPr lang="en-GB" dirty="0"/>
              <a:t>Wales has its own tradition of law making that dates back over a thousand years.</a:t>
            </a:r>
          </a:p>
          <a:p>
            <a:pPr marL="0" indent="0" fontAlgn="base">
              <a:buNone/>
            </a:pPr>
            <a:endParaRPr lang="en-GB" dirty="0"/>
          </a:p>
          <a:p>
            <a:pPr fontAlgn="base"/>
            <a:r>
              <a:rPr lang="en-GB" dirty="0"/>
              <a:t>In the 10th century, Hywel Dda (Hywel the Good) is believed to have codified and re-ordered Welsh law.</a:t>
            </a:r>
          </a:p>
          <a:p>
            <a:pPr marL="0" indent="0" fontAlgn="base">
              <a:buNone/>
            </a:pPr>
            <a:endParaRPr lang="en-GB" dirty="0"/>
          </a:p>
          <a:p>
            <a:pPr fontAlgn="base"/>
            <a:r>
              <a:rPr lang="en-GB" dirty="0"/>
              <a:t>This era ended after the final great rebellion led by Owain </a:t>
            </a:r>
            <a:r>
              <a:rPr lang="en-GB" dirty="0" err="1"/>
              <a:t>Glyndŵr</a:t>
            </a:r>
            <a:r>
              <a:rPr lang="en-GB" dirty="0"/>
              <a:t> (1400–c.1415), who organised early parliaments in Machynlleth and Harlech.</a:t>
            </a:r>
          </a:p>
          <a:p>
            <a:endParaRPr lang="en-GB" dirty="0"/>
          </a:p>
        </p:txBody>
      </p:sp>
    </p:spTree>
    <p:extLst>
      <p:ext uri="{BB962C8B-B14F-4D97-AF65-F5344CB8AC3E}">
        <p14:creationId xmlns:p14="http://schemas.microsoft.com/office/powerpoint/2010/main" val="33319359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44C001-3B4C-D4C5-EF79-25DDC3B2929D}"/>
              </a:ext>
            </a:extLst>
          </p:cNvPr>
          <p:cNvSpPr>
            <a:spLocks noGrp="1"/>
          </p:cNvSpPr>
          <p:nvPr>
            <p:ph type="title"/>
          </p:nvPr>
        </p:nvSpPr>
        <p:spPr/>
        <p:txBody>
          <a:bodyPr/>
          <a:lstStyle/>
          <a:p>
            <a:r>
              <a:rPr lang="en-GB" b="1" dirty="0" err="1"/>
              <a:t>Undeb</a:t>
            </a:r>
            <a:r>
              <a:rPr lang="en-GB" b="1" dirty="0"/>
              <a:t> ac </a:t>
            </a:r>
            <a:r>
              <a:rPr lang="en-GB" b="1" dirty="0" err="1"/>
              <a:t>Integreiddio</a:t>
            </a:r>
            <a:r>
              <a:rPr lang="en-GB" b="1" dirty="0"/>
              <a:t> (1535–1830)</a:t>
            </a:r>
            <a:br>
              <a:rPr lang="en-GB" b="1" dirty="0"/>
            </a:br>
            <a:endParaRPr lang="en-GB" dirty="0"/>
          </a:p>
        </p:txBody>
      </p:sp>
      <p:sp>
        <p:nvSpPr>
          <p:cNvPr id="3" name="Content Placeholder 2">
            <a:extLst>
              <a:ext uri="{FF2B5EF4-FFF2-40B4-BE49-F238E27FC236}">
                <a16:creationId xmlns:a16="http://schemas.microsoft.com/office/drawing/2014/main" id="{2AA68D12-7F9C-8FD8-7D6E-7818862A77FE}"/>
              </a:ext>
            </a:extLst>
          </p:cNvPr>
          <p:cNvSpPr>
            <a:spLocks noGrp="1"/>
          </p:cNvSpPr>
          <p:nvPr>
            <p:ph idx="1"/>
          </p:nvPr>
        </p:nvSpPr>
        <p:spPr/>
        <p:txBody>
          <a:bodyPr/>
          <a:lstStyle/>
          <a:p>
            <a:pPr fontAlgn="base"/>
            <a:r>
              <a:rPr lang="en-GB" dirty="0"/>
              <a:t>Yn </a:t>
            </a:r>
            <a:r>
              <a:rPr lang="en-GB" dirty="0" err="1"/>
              <a:t>ystod</a:t>
            </a:r>
            <a:r>
              <a:rPr lang="en-GB" dirty="0"/>
              <a:t> </a:t>
            </a:r>
            <a:r>
              <a:rPr lang="en-GB" dirty="0" err="1"/>
              <a:t>teyrnasiad</a:t>
            </a:r>
            <a:r>
              <a:rPr lang="en-GB" dirty="0"/>
              <a:t> Brenin Harri VIII, </a:t>
            </a:r>
            <a:r>
              <a:rPr lang="en-GB" dirty="0" err="1"/>
              <a:t>gwnaeth</a:t>
            </a:r>
            <a:r>
              <a:rPr lang="en-GB" dirty="0"/>
              <a:t> </a:t>
            </a:r>
            <a:r>
              <a:rPr lang="en-GB" dirty="0" err="1"/>
              <a:t>Deddfau</a:t>
            </a:r>
            <a:r>
              <a:rPr lang="en-GB" dirty="0"/>
              <a:t> </a:t>
            </a:r>
            <a:r>
              <a:rPr lang="en-GB" dirty="0" err="1"/>
              <a:t>Cyfreithiau</a:t>
            </a:r>
            <a:r>
              <a:rPr lang="en-GB" dirty="0"/>
              <a:t> </a:t>
            </a:r>
            <a:r>
              <a:rPr lang="en-GB" dirty="0" err="1"/>
              <a:t>yng</a:t>
            </a:r>
            <a:r>
              <a:rPr lang="en-GB" dirty="0"/>
              <a:t> </a:t>
            </a:r>
            <a:r>
              <a:rPr lang="en-GB" dirty="0" err="1"/>
              <a:t>Nghymru</a:t>
            </a:r>
            <a:r>
              <a:rPr lang="en-GB" dirty="0"/>
              <a:t> 1535 a 1542 </a:t>
            </a:r>
            <a:r>
              <a:rPr lang="en-GB" dirty="0" err="1"/>
              <a:t>Gymru</a:t>
            </a:r>
            <a:r>
              <a:rPr lang="en-GB" dirty="0"/>
              <a:t> </a:t>
            </a:r>
            <a:r>
              <a:rPr lang="en-GB" dirty="0" err="1"/>
              <a:t>yn</a:t>
            </a:r>
            <a:r>
              <a:rPr lang="en-GB" dirty="0"/>
              <a:t> </a:t>
            </a:r>
            <a:r>
              <a:rPr lang="en-GB" dirty="0" err="1"/>
              <a:t>rhan</a:t>
            </a:r>
            <a:r>
              <a:rPr lang="en-GB" dirty="0"/>
              <a:t> o </a:t>
            </a:r>
            <a:r>
              <a:rPr lang="en-GB" dirty="0" err="1"/>
              <a:t>deyrnas</a:t>
            </a:r>
            <a:r>
              <a:rPr lang="en-GB" dirty="0"/>
              <a:t> </a:t>
            </a:r>
            <a:r>
              <a:rPr lang="en-GB" dirty="0" err="1"/>
              <a:t>Lloegr</a:t>
            </a:r>
            <a:r>
              <a:rPr lang="en-GB" dirty="0"/>
              <a:t>. </a:t>
            </a:r>
            <a:r>
              <a:rPr lang="en-GB" dirty="0" err="1"/>
              <a:t>Roedd</a:t>
            </a:r>
            <a:r>
              <a:rPr lang="en-GB" dirty="0"/>
              <a:t> y </a:t>
            </a:r>
            <a:r>
              <a:rPr lang="en-GB" dirty="0" err="1"/>
              <a:t>Deddfau’n</a:t>
            </a:r>
            <a:r>
              <a:rPr lang="en-GB" dirty="0"/>
              <a:t> </a:t>
            </a:r>
            <a:r>
              <a:rPr lang="en-GB" dirty="0" err="1"/>
              <a:t>ymestyn</a:t>
            </a:r>
            <a:r>
              <a:rPr lang="en-GB" dirty="0"/>
              <a:t> </a:t>
            </a:r>
            <a:r>
              <a:rPr lang="en-GB" dirty="0" err="1"/>
              <a:t>cyfraith</a:t>
            </a:r>
            <a:r>
              <a:rPr lang="en-GB" dirty="0"/>
              <a:t> </a:t>
            </a:r>
            <a:r>
              <a:rPr lang="en-GB" dirty="0" err="1"/>
              <a:t>Lloegr</a:t>
            </a:r>
            <a:r>
              <a:rPr lang="en-GB" dirty="0"/>
              <a:t> </a:t>
            </a:r>
            <a:r>
              <a:rPr lang="en-GB" dirty="0" err="1"/>
              <a:t>i</a:t>
            </a:r>
            <a:r>
              <a:rPr lang="en-GB" dirty="0"/>
              <a:t> </a:t>
            </a:r>
            <a:r>
              <a:rPr lang="en-GB" dirty="0" err="1"/>
              <a:t>Gymru</a:t>
            </a:r>
            <a:r>
              <a:rPr lang="en-GB" dirty="0"/>
              <a:t>, ac </a:t>
            </a:r>
            <a:r>
              <a:rPr lang="en-GB" dirty="0" err="1"/>
              <a:t>yn</a:t>
            </a:r>
            <a:r>
              <a:rPr lang="en-GB" dirty="0"/>
              <a:t> nodi </a:t>
            </a:r>
            <a:r>
              <a:rPr lang="en-GB" dirty="0" err="1"/>
              <a:t>Saesneg</a:t>
            </a:r>
            <a:r>
              <a:rPr lang="en-GB" dirty="0"/>
              <a:t> </a:t>
            </a:r>
            <a:r>
              <a:rPr lang="en-GB" dirty="0" err="1"/>
              <a:t>fel</a:t>
            </a:r>
            <a:r>
              <a:rPr lang="en-GB" dirty="0"/>
              <a:t> </a:t>
            </a:r>
            <a:r>
              <a:rPr lang="en-GB" dirty="0" err="1"/>
              <a:t>iaith</a:t>
            </a:r>
            <a:r>
              <a:rPr lang="en-GB" dirty="0"/>
              <a:t> y </a:t>
            </a:r>
            <a:r>
              <a:rPr lang="en-GB" dirty="0" err="1"/>
              <a:t>gyfraith</a:t>
            </a:r>
            <a:r>
              <a:rPr lang="en-GB" dirty="0"/>
              <a:t>. Fe </a:t>
            </a:r>
            <a:r>
              <a:rPr lang="en-GB" dirty="0" err="1"/>
              <a:t>wnaethant</a:t>
            </a:r>
            <a:r>
              <a:rPr lang="en-GB" dirty="0"/>
              <a:t> </a:t>
            </a:r>
            <a:r>
              <a:rPr lang="en-GB" dirty="0" err="1"/>
              <a:t>hefyd</a:t>
            </a:r>
            <a:r>
              <a:rPr lang="en-GB" dirty="0"/>
              <a:t> </a:t>
            </a:r>
            <a:r>
              <a:rPr lang="en-GB" dirty="0" err="1"/>
              <a:t>sefydlu</a:t>
            </a:r>
            <a:r>
              <a:rPr lang="en-GB" dirty="0"/>
              <a:t> </a:t>
            </a:r>
            <a:r>
              <a:rPr lang="en-GB" dirty="0" err="1"/>
              <a:t>strwythurau</a:t>
            </a:r>
            <a:r>
              <a:rPr lang="en-GB" dirty="0"/>
              <a:t> </a:t>
            </a:r>
            <a:r>
              <a:rPr lang="en-GB" dirty="0" err="1"/>
              <a:t>barnwrol</a:t>
            </a:r>
            <a:r>
              <a:rPr lang="en-GB" dirty="0"/>
              <a:t> </a:t>
            </a:r>
            <a:r>
              <a:rPr lang="en-GB" dirty="0" err="1"/>
              <a:t>ar</a:t>
            </a:r>
            <a:r>
              <a:rPr lang="en-GB" dirty="0"/>
              <a:t> </a:t>
            </a:r>
            <a:r>
              <a:rPr lang="en-GB" dirty="0" err="1"/>
              <a:t>wahân</a:t>
            </a:r>
            <a:r>
              <a:rPr lang="en-GB" dirty="0"/>
              <a:t> </a:t>
            </a:r>
            <a:r>
              <a:rPr lang="en-GB" dirty="0" err="1"/>
              <a:t>i</a:t>
            </a:r>
            <a:r>
              <a:rPr lang="en-GB" dirty="0"/>
              <a:t> </a:t>
            </a:r>
            <a:r>
              <a:rPr lang="en-GB" dirty="0" err="1"/>
              <a:t>Gymru</a:t>
            </a:r>
            <a:r>
              <a:rPr lang="en-GB" dirty="0"/>
              <a:t> </a:t>
            </a:r>
            <a:r>
              <a:rPr lang="en-GB" dirty="0" err="1"/>
              <a:t>yn</a:t>
            </a:r>
            <a:r>
              <a:rPr lang="en-GB" dirty="0"/>
              <a:t> </a:t>
            </a:r>
            <a:r>
              <a:rPr lang="en-GB" dirty="0" err="1"/>
              <a:t>Llys</a:t>
            </a:r>
            <a:r>
              <a:rPr lang="en-GB" dirty="0"/>
              <a:t> y </a:t>
            </a:r>
            <a:r>
              <a:rPr lang="en-GB" dirty="0" err="1"/>
              <a:t>Sesiwn</a:t>
            </a:r>
            <a:r>
              <a:rPr lang="en-GB" dirty="0"/>
              <a:t> </a:t>
            </a:r>
            <a:r>
              <a:rPr lang="en-GB" dirty="0" err="1"/>
              <a:t>Fawr</a:t>
            </a:r>
            <a:r>
              <a:rPr lang="en-GB" dirty="0"/>
              <a:t>.</a:t>
            </a:r>
          </a:p>
          <a:p>
            <a:pPr marL="0" indent="0" fontAlgn="base">
              <a:buNone/>
            </a:pPr>
            <a:endParaRPr lang="en-GB" dirty="0"/>
          </a:p>
          <a:p>
            <a:pPr fontAlgn="base"/>
            <a:r>
              <a:rPr lang="en-GB" dirty="0" err="1"/>
              <a:t>Etholwyd</a:t>
            </a:r>
            <a:r>
              <a:rPr lang="en-GB" dirty="0"/>
              <a:t> 26 o </a:t>
            </a:r>
            <a:r>
              <a:rPr lang="en-GB" dirty="0" err="1"/>
              <a:t>Aelodau</a:t>
            </a:r>
            <a:r>
              <a:rPr lang="en-GB" dirty="0"/>
              <a:t> </a:t>
            </a:r>
            <a:r>
              <a:rPr lang="en-GB" dirty="0" err="1"/>
              <a:t>Seneddol</a:t>
            </a:r>
            <a:r>
              <a:rPr lang="en-GB" dirty="0"/>
              <a:t> </a:t>
            </a:r>
            <a:r>
              <a:rPr lang="en-GB" dirty="0" err="1"/>
              <a:t>i</a:t>
            </a:r>
            <a:r>
              <a:rPr lang="en-GB" dirty="0"/>
              <a:t> </a:t>
            </a:r>
            <a:r>
              <a:rPr lang="en-GB" dirty="0" err="1"/>
              <a:t>Gymru</a:t>
            </a:r>
            <a:r>
              <a:rPr lang="en-GB" dirty="0"/>
              <a:t> </a:t>
            </a:r>
            <a:r>
              <a:rPr lang="en-GB" dirty="0" err="1"/>
              <a:t>yn</a:t>
            </a:r>
            <a:r>
              <a:rPr lang="en-GB" dirty="0"/>
              <a:t> Senedd </a:t>
            </a:r>
            <a:r>
              <a:rPr lang="en-GB" dirty="0" err="1"/>
              <a:t>Lloegr</a:t>
            </a:r>
            <a:r>
              <a:rPr lang="en-GB" dirty="0"/>
              <a:t> (a </a:t>
            </a:r>
            <a:r>
              <a:rPr lang="en-GB" dirty="0" err="1"/>
              <a:t>gynyddodd</a:t>
            </a:r>
            <a:r>
              <a:rPr lang="en-GB" dirty="0"/>
              <a:t> </a:t>
            </a:r>
            <a:r>
              <a:rPr lang="en-GB" dirty="0" err="1"/>
              <a:t>i</a:t>
            </a:r>
            <a:r>
              <a:rPr lang="en-GB" dirty="0"/>
              <a:t> 27 </a:t>
            </a:r>
            <a:r>
              <a:rPr lang="en-GB" dirty="0" err="1"/>
              <a:t>wedi</a:t>
            </a:r>
            <a:r>
              <a:rPr lang="en-GB" dirty="0"/>
              <a:t> </a:t>
            </a:r>
            <a:r>
              <a:rPr lang="en-GB" dirty="0" err="1"/>
              <a:t>hynny</a:t>
            </a:r>
            <a:r>
              <a:rPr lang="en-GB" dirty="0"/>
              <a:t>).</a:t>
            </a:r>
          </a:p>
          <a:p>
            <a:endParaRPr lang="en-GB" dirty="0"/>
          </a:p>
        </p:txBody>
      </p:sp>
    </p:spTree>
    <p:extLst>
      <p:ext uri="{BB962C8B-B14F-4D97-AF65-F5344CB8AC3E}">
        <p14:creationId xmlns:p14="http://schemas.microsoft.com/office/powerpoint/2010/main" val="20331759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54B145-97B0-8294-7596-56325C07C40D}"/>
              </a:ext>
            </a:extLst>
          </p:cNvPr>
          <p:cNvSpPr>
            <a:spLocks noGrp="1"/>
          </p:cNvSpPr>
          <p:nvPr>
            <p:ph type="title"/>
          </p:nvPr>
        </p:nvSpPr>
        <p:spPr/>
        <p:txBody>
          <a:bodyPr/>
          <a:lstStyle/>
          <a:p>
            <a:r>
              <a:rPr lang="en-GB" b="1" dirty="0"/>
              <a:t>Union and Integration (1535–1830)</a:t>
            </a:r>
            <a:br>
              <a:rPr lang="en-GB" b="1" dirty="0"/>
            </a:br>
            <a:endParaRPr lang="en-GB" dirty="0"/>
          </a:p>
        </p:txBody>
      </p:sp>
      <p:sp>
        <p:nvSpPr>
          <p:cNvPr id="3" name="Content Placeholder 2">
            <a:extLst>
              <a:ext uri="{FF2B5EF4-FFF2-40B4-BE49-F238E27FC236}">
                <a16:creationId xmlns:a16="http://schemas.microsoft.com/office/drawing/2014/main" id="{5B62EBCA-6C87-8C07-1339-FD81C3D2D5B5}"/>
              </a:ext>
            </a:extLst>
          </p:cNvPr>
          <p:cNvSpPr>
            <a:spLocks noGrp="1"/>
          </p:cNvSpPr>
          <p:nvPr>
            <p:ph idx="1"/>
          </p:nvPr>
        </p:nvSpPr>
        <p:spPr/>
        <p:txBody>
          <a:bodyPr/>
          <a:lstStyle/>
          <a:p>
            <a:r>
              <a:rPr lang="en-GB" dirty="0"/>
              <a:t>During the reign of Henry VIII, the Laws in Wales Acts 1535 and 1542 annexed Wales to the Kingdom of England. These Acts extended English law to Wales and specified English as the language of the law.</a:t>
            </a:r>
          </a:p>
          <a:p>
            <a:pPr marL="0" indent="0">
              <a:buNone/>
            </a:pPr>
            <a:endParaRPr lang="en-GB" dirty="0"/>
          </a:p>
          <a:p>
            <a:r>
              <a:rPr lang="en-GB" dirty="0"/>
              <a:t> They also established separate judicial structures for Wales in the Court of Great Sessions. Wales gained 26 (later 27) Members of Parliament in the English Parliament.</a:t>
            </a:r>
          </a:p>
        </p:txBody>
      </p:sp>
    </p:spTree>
    <p:extLst>
      <p:ext uri="{BB962C8B-B14F-4D97-AF65-F5344CB8AC3E}">
        <p14:creationId xmlns:p14="http://schemas.microsoft.com/office/powerpoint/2010/main" val="29710873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4123A-C1F7-F620-4D3D-208D9E31A027}"/>
              </a:ext>
            </a:extLst>
          </p:cNvPr>
          <p:cNvSpPr>
            <a:spLocks noGrp="1"/>
          </p:cNvSpPr>
          <p:nvPr>
            <p:ph type="title"/>
          </p:nvPr>
        </p:nvSpPr>
        <p:spPr/>
        <p:txBody>
          <a:bodyPr/>
          <a:lstStyle/>
          <a:p>
            <a:r>
              <a:rPr lang="en-GB" b="1" dirty="0" err="1"/>
              <a:t>Undeb</a:t>
            </a:r>
            <a:r>
              <a:rPr lang="en-GB" b="1" dirty="0"/>
              <a:t> ac </a:t>
            </a:r>
            <a:r>
              <a:rPr lang="en-GB" b="1" dirty="0" err="1"/>
              <a:t>Integreiddio</a:t>
            </a:r>
            <a:r>
              <a:rPr lang="en-GB" b="1" dirty="0"/>
              <a:t> (1535–1830)</a:t>
            </a:r>
            <a:br>
              <a:rPr lang="en-GB" b="1" dirty="0"/>
            </a:br>
            <a:endParaRPr lang="en-GB" dirty="0"/>
          </a:p>
        </p:txBody>
      </p:sp>
      <p:sp>
        <p:nvSpPr>
          <p:cNvPr id="3" name="Content Placeholder 2">
            <a:extLst>
              <a:ext uri="{FF2B5EF4-FFF2-40B4-BE49-F238E27FC236}">
                <a16:creationId xmlns:a16="http://schemas.microsoft.com/office/drawing/2014/main" id="{3CD46BC1-69A2-C7D0-236A-5EC541F363DF}"/>
              </a:ext>
            </a:extLst>
          </p:cNvPr>
          <p:cNvSpPr>
            <a:spLocks noGrp="1"/>
          </p:cNvSpPr>
          <p:nvPr>
            <p:ph idx="1"/>
          </p:nvPr>
        </p:nvSpPr>
        <p:spPr/>
        <p:txBody>
          <a:bodyPr/>
          <a:lstStyle/>
          <a:p>
            <a:pPr fontAlgn="base"/>
            <a:r>
              <a:rPr lang="en-GB" dirty="0"/>
              <a:t>Pan </a:t>
            </a:r>
            <a:r>
              <a:rPr lang="en-GB" dirty="0" err="1"/>
              <a:t>ffurfiwyd</a:t>
            </a:r>
            <a:r>
              <a:rPr lang="en-GB" dirty="0"/>
              <a:t> y </a:t>
            </a:r>
            <a:r>
              <a:rPr lang="en-GB" dirty="0" err="1"/>
              <a:t>Deyrnas</a:t>
            </a:r>
            <a:r>
              <a:rPr lang="en-GB" dirty="0"/>
              <a:t> </a:t>
            </a:r>
            <a:r>
              <a:rPr lang="en-GB" dirty="0" err="1"/>
              <a:t>Unedig</a:t>
            </a:r>
            <a:r>
              <a:rPr lang="en-GB" dirty="0"/>
              <a:t> </a:t>
            </a:r>
            <a:r>
              <a:rPr lang="en-GB" dirty="0" err="1"/>
              <a:t>ym</a:t>
            </a:r>
            <a:r>
              <a:rPr lang="en-GB" dirty="0"/>
              <a:t> 1707, </a:t>
            </a:r>
            <a:r>
              <a:rPr lang="en-GB" dirty="0" err="1"/>
              <a:t>diddymwyd</a:t>
            </a:r>
            <a:r>
              <a:rPr lang="en-GB" dirty="0"/>
              <a:t> </a:t>
            </a:r>
            <a:r>
              <a:rPr lang="en-GB" dirty="0" err="1"/>
              <a:t>Seneddau</a:t>
            </a:r>
            <a:r>
              <a:rPr lang="en-GB" dirty="0"/>
              <a:t> </a:t>
            </a:r>
            <a:r>
              <a:rPr lang="en-GB" dirty="0" err="1"/>
              <a:t>Lloegr</a:t>
            </a:r>
            <a:r>
              <a:rPr lang="en-GB" dirty="0"/>
              <a:t> </a:t>
            </a:r>
            <a:r>
              <a:rPr lang="en-GB" dirty="0" err="1"/>
              <a:t>a'r</a:t>
            </a:r>
            <a:r>
              <a:rPr lang="en-GB" dirty="0"/>
              <a:t> Alban a </a:t>
            </a:r>
            <a:r>
              <a:rPr lang="en-GB" dirty="0" err="1"/>
              <a:t>ffurfiwyd</a:t>
            </a:r>
            <a:r>
              <a:rPr lang="en-GB" dirty="0"/>
              <a:t> Senedd Prydain </a:t>
            </a:r>
            <a:r>
              <a:rPr lang="en-GB" dirty="0" err="1"/>
              <a:t>Fawr</a:t>
            </a:r>
            <a:r>
              <a:rPr lang="en-GB" dirty="0"/>
              <a:t>. </a:t>
            </a:r>
            <a:r>
              <a:rPr lang="en-GB" dirty="0" err="1"/>
              <a:t>Ym</a:t>
            </a:r>
            <a:r>
              <a:rPr lang="en-GB" dirty="0"/>
              <a:t> 1801, </a:t>
            </a:r>
            <a:r>
              <a:rPr lang="en-GB" dirty="0" err="1"/>
              <a:t>ehangodd</a:t>
            </a:r>
            <a:r>
              <a:rPr lang="en-GB" dirty="0"/>
              <a:t> </a:t>
            </a:r>
            <a:r>
              <a:rPr lang="en-GB" dirty="0" err="1"/>
              <a:t>hyn</a:t>
            </a:r>
            <a:r>
              <a:rPr lang="en-GB" dirty="0"/>
              <a:t> </a:t>
            </a:r>
            <a:r>
              <a:rPr lang="en-GB" dirty="0" err="1"/>
              <a:t>i</a:t>
            </a:r>
            <a:r>
              <a:rPr lang="en-GB" dirty="0"/>
              <a:t> </a:t>
            </a:r>
            <a:r>
              <a:rPr lang="en-GB" dirty="0" err="1"/>
              <a:t>gynnwys</a:t>
            </a:r>
            <a:r>
              <a:rPr lang="en-GB" dirty="0"/>
              <a:t> </a:t>
            </a:r>
            <a:r>
              <a:rPr lang="en-GB" dirty="0" err="1"/>
              <a:t>Iwerddon</a:t>
            </a:r>
            <a:r>
              <a:rPr lang="en-GB" dirty="0"/>
              <a:t>, </a:t>
            </a:r>
            <a:r>
              <a:rPr lang="en-GB" dirty="0" err="1"/>
              <a:t>gan</a:t>
            </a:r>
            <a:r>
              <a:rPr lang="en-GB" dirty="0"/>
              <a:t> </a:t>
            </a:r>
            <a:r>
              <a:rPr lang="en-GB" dirty="0" err="1"/>
              <a:t>ddatblygu</a:t>
            </a:r>
            <a:r>
              <a:rPr lang="en-GB" dirty="0"/>
              <a:t> </a:t>
            </a:r>
            <a:r>
              <a:rPr lang="en-GB" dirty="0" err="1"/>
              <a:t>i</a:t>
            </a:r>
            <a:r>
              <a:rPr lang="en-GB" dirty="0"/>
              <a:t> </a:t>
            </a:r>
            <a:r>
              <a:rPr lang="en-GB" dirty="0" err="1"/>
              <a:t>fod</a:t>
            </a:r>
            <a:r>
              <a:rPr lang="en-GB" dirty="0"/>
              <a:t> </a:t>
            </a:r>
            <a:r>
              <a:rPr lang="en-GB" dirty="0" err="1"/>
              <a:t>yn</a:t>
            </a:r>
            <a:r>
              <a:rPr lang="en-GB" dirty="0"/>
              <a:t> Senedd y </a:t>
            </a:r>
            <a:r>
              <a:rPr lang="en-GB" dirty="0" err="1"/>
              <a:t>Deyrnas</a:t>
            </a:r>
            <a:r>
              <a:rPr lang="en-GB" dirty="0"/>
              <a:t> </a:t>
            </a:r>
            <a:r>
              <a:rPr lang="en-GB" dirty="0" err="1"/>
              <a:t>Unedig</a:t>
            </a:r>
            <a:r>
              <a:rPr lang="en-GB" dirty="0"/>
              <a:t>.</a:t>
            </a:r>
          </a:p>
          <a:p>
            <a:pPr marL="0" indent="0" fontAlgn="base">
              <a:buNone/>
            </a:pPr>
            <a:endParaRPr lang="en-GB" dirty="0"/>
          </a:p>
          <a:p>
            <a:pPr fontAlgn="base"/>
            <a:r>
              <a:rPr lang="en-GB" dirty="0" err="1"/>
              <a:t>Ym</a:t>
            </a:r>
            <a:r>
              <a:rPr lang="en-GB" dirty="0"/>
              <a:t> 1746, o dan </a:t>
            </a:r>
            <a:r>
              <a:rPr lang="en-GB" dirty="0" err="1"/>
              <a:t>Ddeddf</a:t>
            </a:r>
            <a:r>
              <a:rPr lang="en-GB" dirty="0"/>
              <a:t> Cymru a Berwick, </a:t>
            </a:r>
            <a:r>
              <a:rPr lang="en-GB" dirty="0" err="1"/>
              <a:t>newidiwyd</a:t>
            </a:r>
            <a:r>
              <a:rPr lang="en-GB" dirty="0"/>
              <a:t> y </a:t>
            </a:r>
            <a:r>
              <a:rPr lang="en-GB" dirty="0" err="1"/>
              <a:t>diffiniad</a:t>
            </a:r>
            <a:r>
              <a:rPr lang="en-GB" dirty="0"/>
              <a:t> </a:t>
            </a:r>
            <a:r>
              <a:rPr lang="en-GB" dirty="0" err="1"/>
              <a:t>cyfreithiol</a:t>
            </a:r>
            <a:r>
              <a:rPr lang="en-GB" dirty="0"/>
              <a:t> o </a:t>
            </a:r>
            <a:r>
              <a:rPr lang="en-GB" dirty="0" err="1"/>
              <a:t>Loegr</a:t>
            </a:r>
            <a:r>
              <a:rPr lang="en-GB" dirty="0"/>
              <a:t> </a:t>
            </a:r>
            <a:r>
              <a:rPr lang="en-GB" dirty="0" err="1"/>
              <a:t>i</a:t>
            </a:r>
            <a:r>
              <a:rPr lang="en-GB" dirty="0"/>
              <a:t> </a:t>
            </a:r>
            <a:r>
              <a:rPr lang="en-GB" dirty="0" err="1"/>
              <a:t>gynnwys</a:t>
            </a:r>
            <a:r>
              <a:rPr lang="en-GB" dirty="0"/>
              <a:t> Cymru (a Berwick). </a:t>
            </a:r>
            <a:r>
              <a:rPr lang="en-GB" dirty="0" err="1"/>
              <a:t>Ym</a:t>
            </a:r>
            <a:r>
              <a:rPr lang="en-GB" dirty="0"/>
              <a:t> 1830, </a:t>
            </a:r>
            <a:r>
              <a:rPr lang="en-GB" dirty="0" err="1"/>
              <a:t>diddymwyd</a:t>
            </a:r>
            <a:r>
              <a:rPr lang="en-GB" dirty="0"/>
              <a:t> </a:t>
            </a:r>
            <a:r>
              <a:rPr lang="en-GB" dirty="0" err="1"/>
              <a:t>Llys</a:t>
            </a:r>
            <a:r>
              <a:rPr lang="en-GB" dirty="0"/>
              <a:t> y </a:t>
            </a:r>
            <a:r>
              <a:rPr lang="en-GB" dirty="0" err="1"/>
              <a:t>Sesiwn</a:t>
            </a:r>
            <a:r>
              <a:rPr lang="en-GB" dirty="0"/>
              <a:t> </a:t>
            </a:r>
            <a:r>
              <a:rPr lang="en-GB" dirty="0" err="1"/>
              <a:t>Faw</a:t>
            </a:r>
            <a:r>
              <a:rPr lang="en-GB" dirty="0"/>
              <a:t>, </a:t>
            </a:r>
            <a:r>
              <a:rPr lang="en-GB" dirty="0" err="1"/>
              <a:t>gan</a:t>
            </a:r>
            <a:r>
              <a:rPr lang="en-GB" dirty="0"/>
              <a:t> </a:t>
            </a:r>
            <a:r>
              <a:rPr lang="en-GB" dirty="0" err="1"/>
              <a:t>ysgubo’r</a:t>
            </a:r>
            <a:r>
              <a:rPr lang="en-GB" dirty="0"/>
              <a:t> </a:t>
            </a:r>
            <a:r>
              <a:rPr lang="en-GB" dirty="0" err="1"/>
              <a:t>nodwedd</a:t>
            </a:r>
            <a:r>
              <a:rPr lang="en-GB" dirty="0"/>
              <a:t> </a:t>
            </a:r>
            <a:r>
              <a:rPr lang="en-GB" dirty="0" err="1"/>
              <a:t>amlwg</a:t>
            </a:r>
            <a:r>
              <a:rPr lang="en-GB" dirty="0"/>
              <a:t> </a:t>
            </a:r>
            <a:r>
              <a:rPr lang="en-GB" dirty="0" err="1"/>
              <a:t>olaf</a:t>
            </a:r>
            <a:r>
              <a:rPr lang="en-GB" dirty="0"/>
              <a:t> o </a:t>
            </a:r>
            <a:r>
              <a:rPr lang="en-GB" dirty="0" err="1"/>
              <a:t>gyfraith</a:t>
            </a:r>
            <a:r>
              <a:rPr lang="en-GB" dirty="0"/>
              <a:t> </a:t>
            </a:r>
            <a:r>
              <a:rPr lang="en-GB" dirty="0" err="1"/>
              <a:t>neilltuol</a:t>
            </a:r>
            <a:r>
              <a:rPr lang="en-GB" dirty="0"/>
              <a:t> Cymru </a:t>
            </a:r>
            <a:r>
              <a:rPr lang="en-GB" dirty="0" err="1"/>
              <a:t>i</a:t>
            </a:r>
            <a:r>
              <a:rPr lang="en-GB" dirty="0"/>
              <a:t> </a:t>
            </a:r>
            <a:r>
              <a:rPr lang="en-GB" dirty="0" err="1"/>
              <a:t>ebargofiant</a:t>
            </a:r>
            <a:endParaRPr lang="en-GB" dirty="0"/>
          </a:p>
          <a:p>
            <a:endParaRPr lang="en-GB" dirty="0"/>
          </a:p>
        </p:txBody>
      </p:sp>
    </p:spTree>
    <p:extLst>
      <p:ext uri="{BB962C8B-B14F-4D97-AF65-F5344CB8AC3E}">
        <p14:creationId xmlns:p14="http://schemas.microsoft.com/office/powerpoint/2010/main" val="30712406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12E03-27EE-509D-8C5E-AE870C558AA5}"/>
              </a:ext>
            </a:extLst>
          </p:cNvPr>
          <p:cNvSpPr>
            <a:spLocks noGrp="1"/>
          </p:cNvSpPr>
          <p:nvPr>
            <p:ph type="title"/>
          </p:nvPr>
        </p:nvSpPr>
        <p:spPr/>
        <p:txBody>
          <a:bodyPr/>
          <a:lstStyle/>
          <a:p>
            <a:r>
              <a:rPr lang="en-GB" b="1" dirty="0"/>
              <a:t>Union and Integration (1535–1830)</a:t>
            </a:r>
            <a:endParaRPr lang="en-GB" dirty="0"/>
          </a:p>
        </p:txBody>
      </p:sp>
      <p:sp>
        <p:nvSpPr>
          <p:cNvPr id="3" name="Content Placeholder 2">
            <a:extLst>
              <a:ext uri="{FF2B5EF4-FFF2-40B4-BE49-F238E27FC236}">
                <a16:creationId xmlns:a16="http://schemas.microsoft.com/office/drawing/2014/main" id="{5A10895D-4ECD-81BC-F429-7FBCD5283753}"/>
              </a:ext>
            </a:extLst>
          </p:cNvPr>
          <p:cNvSpPr>
            <a:spLocks noGrp="1"/>
          </p:cNvSpPr>
          <p:nvPr>
            <p:ph idx="1"/>
          </p:nvPr>
        </p:nvSpPr>
        <p:spPr/>
        <p:txBody>
          <a:bodyPr/>
          <a:lstStyle/>
          <a:p>
            <a:r>
              <a:rPr lang="en-GB" dirty="0"/>
              <a:t>When the United Kingdom was formed in 1707, the English and Scottish Parliaments were dissolved and replaced by the Parliament of Great Britain. In 1801, this expanded to include Ireland, becoming the Parliament of the United Kingdom</a:t>
            </a:r>
          </a:p>
          <a:p>
            <a:endParaRPr lang="en-GB" dirty="0"/>
          </a:p>
          <a:p>
            <a:r>
              <a:rPr lang="en-GB" dirty="0"/>
              <a:t>In 1746, the Wales and Berwick Act changed the legal definition of England to include Wales (and Berwick). In 1830, the Court of Great Sessions was abolished, removing the last recognisable distinctive feature of law in Wales</a:t>
            </a:r>
          </a:p>
          <a:p>
            <a:endParaRPr lang="en-GB" dirty="0"/>
          </a:p>
          <a:p>
            <a:endParaRPr lang="en-GB" dirty="0"/>
          </a:p>
        </p:txBody>
      </p:sp>
    </p:spTree>
    <p:extLst>
      <p:ext uri="{BB962C8B-B14F-4D97-AF65-F5344CB8AC3E}">
        <p14:creationId xmlns:p14="http://schemas.microsoft.com/office/powerpoint/2010/main" val="31812082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D030B-E315-5625-7E11-80E559496874}"/>
              </a:ext>
            </a:extLst>
          </p:cNvPr>
          <p:cNvSpPr>
            <a:spLocks noGrp="1"/>
          </p:cNvSpPr>
          <p:nvPr>
            <p:ph type="title"/>
          </p:nvPr>
        </p:nvSpPr>
        <p:spPr/>
        <p:txBody>
          <a:bodyPr>
            <a:normAutofit fontScale="90000"/>
          </a:bodyPr>
          <a:lstStyle/>
          <a:p>
            <a:r>
              <a:rPr lang="en-GB" b="1" dirty="0" err="1"/>
              <a:t>Mudiadau</a:t>
            </a:r>
            <a:r>
              <a:rPr lang="en-GB" b="1" dirty="0"/>
              <a:t> o Blaid </a:t>
            </a:r>
            <a:r>
              <a:rPr lang="en-GB" b="1" dirty="0" err="1"/>
              <a:t>Ymreolaeth</a:t>
            </a:r>
            <a:r>
              <a:rPr lang="en-GB" b="1" dirty="0"/>
              <a:t> </a:t>
            </a:r>
            <a:r>
              <a:rPr lang="en-GB" b="1" dirty="0" err="1"/>
              <a:t>i</a:t>
            </a:r>
            <a:r>
              <a:rPr lang="en-GB" b="1" dirty="0"/>
              <a:t> </a:t>
            </a:r>
            <a:r>
              <a:rPr lang="en-GB" b="1" dirty="0" err="1"/>
              <a:t>Gymru</a:t>
            </a:r>
            <a:r>
              <a:rPr lang="en-GB" b="1" dirty="0"/>
              <a:t> (1880–1950au)</a:t>
            </a:r>
            <a:br>
              <a:rPr lang="en-GB" b="1" dirty="0"/>
            </a:br>
            <a:endParaRPr lang="en-GB" dirty="0"/>
          </a:p>
        </p:txBody>
      </p:sp>
      <p:sp>
        <p:nvSpPr>
          <p:cNvPr id="3" name="Content Placeholder 2">
            <a:extLst>
              <a:ext uri="{FF2B5EF4-FFF2-40B4-BE49-F238E27FC236}">
                <a16:creationId xmlns:a16="http://schemas.microsoft.com/office/drawing/2014/main" id="{56035B7B-1687-7665-AF33-D09CA47F8489}"/>
              </a:ext>
            </a:extLst>
          </p:cNvPr>
          <p:cNvSpPr>
            <a:spLocks noGrp="1"/>
          </p:cNvSpPr>
          <p:nvPr>
            <p:ph idx="1"/>
          </p:nvPr>
        </p:nvSpPr>
        <p:spPr/>
        <p:txBody>
          <a:bodyPr/>
          <a:lstStyle/>
          <a:p>
            <a:pPr fontAlgn="base"/>
            <a:r>
              <a:rPr lang="en-GB" dirty="0"/>
              <a:t>O </a:t>
            </a:r>
            <a:r>
              <a:rPr lang="en-GB" dirty="0" err="1"/>
              <a:t>ddiwedd</a:t>
            </a:r>
            <a:r>
              <a:rPr lang="en-GB" dirty="0"/>
              <a:t> y 19eg </a:t>
            </a:r>
            <a:r>
              <a:rPr lang="en-GB" dirty="0" err="1"/>
              <a:t>ganrif</a:t>
            </a:r>
            <a:r>
              <a:rPr lang="en-GB" dirty="0"/>
              <a:t>, </a:t>
            </a:r>
            <a:r>
              <a:rPr lang="en-GB" dirty="0" err="1"/>
              <a:t>dechreuodd</a:t>
            </a:r>
            <a:r>
              <a:rPr lang="en-GB" dirty="0"/>
              <a:t> </a:t>
            </a:r>
            <a:r>
              <a:rPr lang="en-GB" dirty="0" err="1"/>
              <a:t>galwadau</a:t>
            </a:r>
            <a:r>
              <a:rPr lang="en-GB" dirty="0"/>
              <a:t> </a:t>
            </a:r>
            <a:r>
              <a:rPr lang="en-GB" dirty="0" err="1"/>
              <a:t>gynyddu</a:t>
            </a:r>
            <a:r>
              <a:rPr lang="en-GB" dirty="0"/>
              <a:t> am </a:t>
            </a:r>
            <a:r>
              <a:rPr lang="en-GB" dirty="0" err="1"/>
              <a:t>seneddau</a:t>
            </a:r>
            <a:r>
              <a:rPr lang="en-GB" dirty="0"/>
              <a:t> </a:t>
            </a:r>
            <a:r>
              <a:rPr lang="en-GB" dirty="0" err="1"/>
              <a:t>datganoledig</a:t>
            </a:r>
            <a:r>
              <a:rPr lang="en-GB" dirty="0"/>
              <a:t> </a:t>
            </a:r>
            <a:r>
              <a:rPr lang="en-GB" dirty="0" err="1"/>
              <a:t>ledled</a:t>
            </a:r>
            <a:r>
              <a:rPr lang="en-GB" dirty="0"/>
              <a:t> y DU.</a:t>
            </a:r>
          </a:p>
          <a:p>
            <a:pPr fontAlgn="base"/>
            <a:r>
              <a:rPr lang="en-GB" dirty="0" err="1"/>
              <a:t>Ym</a:t>
            </a:r>
            <a:r>
              <a:rPr lang="en-GB" dirty="0"/>
              <a:t> 1881, </a:t>
            </a:r>
            <a:r>
              <a:rPr lang="en-GB" dirty="0" err="1"/>
              <a:t>pasiwyd</a:t>
            </a:r>
            <a:r>
              <a:rPr lang="en-GB" dirty="0"/>
              <a:t> </a:t>
            </a:r>
            <a:r>
              <a:rPr lang="en-GB" dirty="0" err="1"/>
              <a:t>Deddf</a:t>
            </a:r>
            <a:r>
              <a:rPr lang="en-GB" dirty="0"/>
              <a:t> Cau </a:t>
            </a:r>
            <a:r>
              <a:rPr lang="en-GB" dirty="0" err="1"/>
              <a:t>Tafarnau</a:t>
            </a:r>
            <a:r>
              <a:rPr lang="en-GB" dirty="0"/>
              <a:t> </a:t>
            </a:r>
            <a:r>
              <a:rPr lang="en-GB" dirty="0" err="1"/>
              <a:t>ar</a:t>
            </a:r>
            <a:r>
              <a:rPr lang="en-GB" dirty="0"/>
              <a:t> y Sul, </a:t>
            </a:r>
            <a:r>
              <a:rPr lang="en-GB" dirty="0" err="1"/>
              <a:t>sef</a:t>
            </a:r>
            <a:r>
              <a:rPr lang="en-GB" dirty="0"/>
              <a:t> y </a:t>
            </a:r>
            <a:r>
              <a:rPr lang="en-GB" dirty="0" err="1"/>
              <a:t>Ddeddf</a:t>
            </a:r>
            <a:r>
              <a:rPr lang="en-GB" dirty="0"/>
              <a:t> </a:t>
            </a:r>
            <a:r>
              <a:rPr lang="en-GB" dirty="0" err="1"/>
              <a:t>benodol</a:t>
            </a:r>
            <a:r>
              <a:rPr lang="en-GB" dirty="0"/>
              <a:t> </a:t>
            </a:r>
            <a:r>
              <a:rPr lang="en-GB" dirty="0" err="1"/>
              <a:t>i</a:t>
            </a:r>
            <a:r>
              <a:rPr lang="en-GB" dirty="0"/>
              <a:t> </a:t>
            </a:r>
            <a:r>
              <a:rPr lang="en-GB" dirty="0" err="1"/>
              <a:t>Gymru</a:t>
            </a:r>
            <a:r>
              <a:rPr lang="en-GB" dirty="0"/>
              <a:t> </a:t>
            </a:r>
            <a:r>
              <a:rPr lang="en-GB" dirty="0" err="1"/>
              <a:t>gyntaf</a:t>
            </a:r>
            <a:r>
              <a:rPr lang="en-GB" dirty="0"/>
              <a:t> a </a:t>
            </a:r>
            <a:r>
              <a:rPr lang="en-GB" dirty="0" err="1"/>
              <a:t>basiwyd</a:t>
            </a:r>
            <a:r>
              <a:rPr lang="en-GB" dirty="0"/>
              <a:t> </a:t>
            </a:r>
            <a:r>
              <a:rPr lang="en-GB" dirty="0" err="1"/>
              <a:t>gan</a:t>
            </a:r>
            <a:r>
              <a:rPr lang="en-GB" dirty="0"/>
              <a:t> Senedd y DU. </a:t>
            </a:r>
            <a:r>
              <a:rPr lang="en-GB" dirty="0" err="1"/>
              <a:t>Sefydlwyd</a:t>
            </a:r>
            <a:r>
              <a:rPr lang="en-GB" dirty="0"/>
              <a:t> Cymru </a:t>
            </a:r>
            <a:r>
              <a:rPr lang="en-GB" dirty="0" err="1"/>
              <a:t>Fydd</a:t>
            </a:r>
            <a:r>
              <a:rPr lang="en-GB" dirty="0"/>
              <a:t> </a:t>
            </a:r>
            <a:r>
              <a:rPr lang="en-GB" dirty="0" err="1"/>
              <a:t>yn</a:t>
            </a:r>
            <a:r>
              <a:rPr lang="en-GB" dirty="0"/>
              <a:t> 1886 </a:t>
            </a:r>
            <a:r>
              <a:rPr lang="en-GB" dirty="0" err="1"/>
              <a:t>i</a:t>
            </a:r>
            <a:r>
              <a:rPr lang="en-GB" dirty="0"/>
              <a:t> </a:t>
            </a:r>
            <a:r>
              <a:rPr lang="en-GB" dirty="0" err="1"/>
              <a:t>ymgyrchu</a:t>
            </a:r>
            <a:r>
              <a:rPr lang="en-GB" dirty="0"/>
              <a:t> o </a:t>
            </a:r>
            <a:r>
              <a:rPr lang="en-GB" dirty="0" err="1"/>
              <a:t>blaid</a:t>
            </a:r>
            <a:r>
              <a:rPr lang="en-GB" dirty="0"/>
              <a:t> </a:t>
            </a:r>
            <a:r>
              <a:rPr lang="en-GB" dirty="0" err="1"/>
              <a:t>ymreolaeth</a:t>
            </a:r>
            <a:r>
              <a:rPr lang="en-GB" dirty="0"/>
              <a:t> </a:t>
            </a:r>
            <a:r>
              <a:rPr lang="en-GB" dirty="0" err="1"/>
              <a:t>i</a:t>
            </a:r>
            <a:r>
              <a:rPr lang="en-GB" dirty="0"/>
              <a:t> </a:t>
            </a:r>
            <a:r>
              <a:rPr lang="en-GB" dirty="0" err="1"/>
              <a:t>Gymru</a:t>
            </a:r>
            <a:r>
              <a:rPr lang="en-GB" dirty="0"/>
              <a:t>.</a:t>
            </a:r>
          </a:p>
          <a:p>
            <a:pPr fontAlgn="base"/>
            <a:r>
              <a:rPr lang="en-GB" dirty="0"/>
              <a:t>Yn </a:t>
            </a:r>
            <a:r>
              <a:rPr lang="en-GB" dirty="0" err="1"/>
              <a:t>gynnar</a:t>
            </a:r>
            <a:r>
              <a:rPr lang="en-GB" dirty="0"/>
              <a:t> </a:t>
            </a:r>
            <a:r>
              <a:rPr lang="en-GB" dirty="0" err="1"/>
              <a:t>yn</a:t>
            </a:r>
            <a:r>
              <a:rPr lang="en-GB" dirty="0"/>
              <a:t> yr 20fed </a:t>
            </a:r>
            <a:r>
              <a:rPr lang="en-GB" dirty="0" err="1"/>
              <a:t>ganrif</a:t>
            </a:r>
            <a:r>
              <a:rPr lang="en-GB" dirty="0"/>
              <a:t>, </a:t>
            </a:r>
            <a:r>
              <a:rPr lang="en-GB" dirty="0" err="1"/>
              <a:t>dechreuwyd</a:t>
            </a:r>
            <a:r>
              <a:rPr lang="en-GB" dirty="0"/>
              <a:t> y broses </a:t>
            </a:r>
            <a:r>
              <a:rPr lang="en-GB" dirty="0" err="1"/>
              <a:t>datganoli</a:t>
            </a:r>
            <a:r>
              <a:rPr lang="en-GB" dirty="0"/>
              <a:t> </a:t>
            </a:r>
            <a:r>
              <a:rPr lang="en-GB" dirty="0" err="1"/>
              <a:t>gweinyddol</a:t>
            </a:r>
            <a:r>
              <a:rPr lang="en-GB" dirty="0"/>
              <a:t> </a:t>
            </a:r>
            <a:r>
              <a:rPr lang="en-GB" dirty="0" err="1"/>
              <a:t>drwy</a:t>
            </a:r>
            <a:r>
              <a:rPr lang="en-GB" dirty="0"/>
              <a:t> </a:t>
            </a:r>
            <a:r>
              <a:rPr lang="en-GB" dirty="0" err="1"/>
              <a:t>sefydlu</a:t>
            </a:r>
            <a:r>
              <a:rPr lang="en-GB" dirty="0"/>
              <a:t> </a:t>
            </a:r>
            <a:r>
              <a:rPr lang="en-GB" dirty="0" err="1"/>
              <a:t>Bwrdd</a:t>
            </a:r>
            <a:r>
              <a:rPr lang="en-GB" dirty="0"/>
              <a:t> </a:t>
            </a:r>
            <a:r>
              <a:rPr lang="en-GB" dirty="0" err="1"/>
              <a:t>Addysg</a:t>
            </a:r>
            <a:r>
              <a:rPr lang="en-GB" dirty="0"/>
              <a:t> Cymru </a:t>
            </a:r>
            <a:r>
              <a:rPr lang="en-GB" dirty="0" err="1"/>
              <a:t>ym</a:t>
            </a:r>
            <a:r>
              <a:rPr lang="en-GB" dirty="0"/>
              <a:t> 1907 ac, </a:t>
            </a:r>
            <a:r>
              <a:rPr lang="en-GB" dirty="0" err="1"/>
              <a:t>yn</a:t>
            </a:r>
            <a:r>
              <a:rPr lang="en-GB" dirty="0"/>
              <a:t> y pen draw, </a:t>
            </a:r>
            <a:r>
              <a:rPr lang="en-GB" dirty="0" err="1"/>
              <a:t>ym</a:t>
            </a:r>
            <a:r>
              <a:rPr lang="en-GB" dirty="0"/>
              <a:t> 1920, </a:t>
            </a:r>
            <a:r>
              <a:rPr lang="en-GB" dirty="0" err="1"/>
              <a:t>datgysylltu’r</a:t>
            </a:r>
            <a:r>
              <a:rPr lang="en-GB" dirty="0"/>
              <a:t> </a:t>
            </a:r>
            <a:r>
              <a:rPr lang="en-GB" dirty="0" err="1"/>
              <a:t>Eglwys</a:t>
            </a:r>
            <a:r>
              <a:rPr lang="en-GB" dirty="0"/>
              <a:t> </a:t>
            </a:r>
            <a:r>
              <a:rPr lang="en-GB" dirty="0" err="1"/>
              <a:t>Anglicanaidd</a:t>
            </a:r>
            <a:r>
              <a:rPr lang="en-GB" dirty="0"/>
              <a:t> </a:t>
            </a:r>
            <a:r>
              <a:rPr lang="en-GB" dirty="0" err="1"/>
              <a:t>yng</a:t>
            </a:r>
            <a:r>
              <a:rPr lang="en-GB" dirty="0"/>
              <a:t> </a:t>
            </a:r>
            <a:r>
              <a:rPr lang="en-GB" dirty="0" err="1"/>
              <a:t>Nghymru</a:t>
            </a:r>
            <a:r>
              <a:rPr lang="en-GB" dirty="0"/>
              <a:t>.</a:t>
            </a:r>
          </a:p>
          <a:p>
            <a:endParaRPr lang="en-GB" dirty="0"/>
          </a:p>
        </p:txBody>
      </p:sp>
    </p:spTree>
    <p:extLst>
      <p:ext uri="{BB962C8B-B14F-4D97-AF65-F5344CB8AC3E}">
        <p14:creationId xmlns:p14="http://schemas.microsoft.com/office/powerpoint/2010/main" val="19391417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8DEE2-4352-2EA9-F984-F16D7C9FD0A9}"/>
              </a:ext>
            </a:extLst>
          </p:cNvPr>
          <p:cNvSpPr>
            <a:spLocks noGrp="1"/>
          </p:cNvSpPr>
          <p:nvPr>
            <p:ph type="title"/>
          </p:nvPr>
        </p:nvSpPr>
        <p:spPr/>
        <p:txBody>
          <a:bodyPr/>
          <a:lstStyle/>
          <a:p>
            <a:r>
              <a:rPr lang="en-GB" b="1" dirty="0"/>
              <a:t>Home Rule Movements (1880–1950s)</a:t>
            </a:r>
            <a:br>
              <a:rPr lang="en-GB" b="1" dirty="0"/>
            </a:br>
            <a:endParaRPr lang="en-GB" dirty="0"/>
          </a:p>
        </p:txBody>
      </p:sp>
      <p:sp>
        <p:nvSpPr>
          <p:cNvPr id="3" name="Content Placeholder 2">
            <a:extLst>
              <a:ext uri="{FF2B5EF4-FFF2-40B4-BE49-F238E27FC236}">
                <a16:creationId xmlns:a16="http://schemas.microsoft.com/office/drawing/2014/main" id="{734F211A-96F9-4F03-1B14-76E20B72F416}"/>
              </a:ext>
            </a:extLst>
          </p:cNvPr>
          <p:cNvSpPr>
            <a:spLocks noGrp="1"/>
          </p:cNvSpPr>
          <p:nvPr>
            <p:ph idx="1"/>
          </p:nvPr>
        </p:nvSpPr>
        <p:spPr/>
        <p:txBody>
          <a:bodyPr>
            <a:normAutofit fontScale="92500" lnSpcReduction="20000"/>
          </a:bodyPr>
          <a:lstStyle/>
          <a:p>
            <a:pPr fontAlgn="base"/>
            <a:r>
              <a:rPr lang="en-GB" dirty="0"/>
              <a:t>From the late 19th century, calls for devolved parliaments across the UK began to grow.</a:t>
            </a:r>
          </a:p>
          <a:p>
            <a:pPr marL="0" indent="0" fontAlgn="base">
              <a:buNone/>
            </a:pPr>
            <a:endParaRPr lang="en-GB" dirty="0"/>
          </a:p>
          <a:p>
            <a:pPr fontAlgn="base"/>
            <a:r>
              <a:rPr lang="en-GB" dirty="0"/>
              <a:t>In 1881, the Sunday Closing Act became the first Welsh-specific law passed by the UK Parliament. Cymru </a:t>
            </a:r>
            <a:r>
              <a:rPr lang="en-GB" dirty="0" err="1"/>
              <a:t>Fydd</a:t>
            </a:r>
            <a:r>
              <a:rPr lang="en-GB" dirty="0"/>
              <a:t> (Young Wales) was founded in 1886 to promote Welsh home rule.</a:t>
            </a:r>
          </a:p>
          <a:p>
            <a:pPr marL="0" indent="0" fontAlgn="base">
              <a:buNone/>
            </a:pPr>
            <a:endParaRPr lang="en-GB" dirty="0"/>
          </a:p>
          <a:p>
            <a:pPr fontAlgn="base"/>
            <a:r>
              <a:rPr lang="en-GB" dirty="0"/>
              <a:t>In the early 20th century, administrative devolution began with the creation of the Welsh Board for Education in 1907 and the disestablishment of the Anglican Church in Wales in 1920.</a:t>
            </a:r>
          </a:p>
          <a:p>
            <a:endParaRPr lang="en-GB" dirty="0"/>
          </a:p>
        </p:txBody>
      </p:sp>
    </p:spTree>
    <p:extLst>
      <p:ext uri="{BB962C8B-B14F-4D97-AF65-F5344CB8AC3E}">
        <p14:creationId xmlns:p14="http://schemas.microsoft.com/office/powerpoint/2010/main" val="21454659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2A188A-4817-8878-157C-5E8EF3E1CEC2}"/>
              </a:ext>
            </a:extLst>
          </p:cNvPr>
          <p:cNvSpPr>
            <a:spLocks noGrp="1"/>
          </p:cNvSpPr>
          <p:nvPr>
            <p:ph type="title"/>
          </p:nvPr>
        </p:nvSpPr>
        <p:spPr/>
        <p:txBody>
          <a:bodyPr/>
          <a:lstStyle/>
          <a:p>
            <a:r>
              <a:rPr lang="en-GB" b="1" dirty="0" err="1"/>
              <a:t>Mudiadau</a:t>
            </a:r>
            <a:r>
              <a:rPr lang="en-GB" b="1" dirty="0"/>
              <a:t> o Blaid </a:t>
            </a:r>
            <a:r>
              <a:rPr lang="en-GB" b="1" dirty="0" err="1"/>
              <a:t>Ymreolaeth</a:t>
            </a:r>
            <a:r>
              <a:rPr lang="en-GB" b="1" dirty="0"/>
              <a:t> </a:t>
            </a:r>
            <a:r>
              <a:rPr lang="en-GB" b="1" dirty="0" err="1"/>
              <a:t>i</a:t>
            </a:r>
            <a:r>
              <a:rPr lang="en-GB" b="1" dirty="0"/>
              <a:t> </a:t>
            </a:r>
            <a:r>
              <a:rPr lang="en-GB" b="1" dirty="0" err="1"/>
              <a:t>Gymru</a:t>
            </a:r>
            <a:r>
              <a:rPr lang="en-GB" b="1" dirty="0"/>
              <a:t> (1880–1950au)</a:t>
            </a:r>
            <a:endParaRPr lang="en-GB" dirty="0"/>
          </a:p>
        </p:txBody>
      </p:sp>
      <p:sp>
        <p:nvSpPr>
          <p:cNvPr id="3" name="Content Placeholder 2">
            <a:extLst>
              <a:ext uri="{FF2B5EF4-FFF2-40B4-BE49-F238E27FC236}">
                <a16:creationId xmlns:a16="http://schemas.microsoft.com/office/drawing/2014/main" id="{4E8E48E5-0CE8-0915-58F8-142CECC5F1E7}"/>
              </a:ext>
            </a:extLst>
          </p:cNvPr>
          <p:cNvSpPr>
            <a:spLocks noGrp="1"/>
          </p:cNvSpPr>
          <p:nvPr>
            <p:ph idx="1"/>
          </p:nvPr>
        </p:nvSpPr>
        <p:spPr/>
        <p:txBody>
          <a:bodyPr>
            <a:normAutofit lnSpcReduction="10000"/>
          </a:bodyPr>
          <a:lstStyle/>
          <a:p>
            <a:pPr fontAlgn="base"/>
            <a:r>
              <a:rPr lang="en-GB" dirty="0"/>
              <a:t>Yn y 1950au, </a:t>
            </a:r>
            <a:r>
              <a:rPr lang="en-GB" dirty="0" err="1"/>
              <a:t>cyflwynodd</a:t>
            </a:r>
            <a:r>
              <a:rPr lang="en-GB" dirty="0"/>
              <a:t> yr </a:t>
            </a:r>
            <a:r>
              <a:rPr lang="en-GB" dirty="0" err="1"/>
              <a:t>ymgyrch</a:t>
            </a:r>
            <a:r>
              <a:rPr lang="en-GB" dirty="0"/>
              <a:t> Senedd </a:t>
            </a:r>
            <a:r>
              <a:rPr lang="en-GB" dirty="0" err="1"/>
              <a:t>i</a:t>
            </a:r>
            <a:r>
              <a:rPr lang="en-GB" dirty="0"/>
              <a:t> </a:t>
            </a:r>
            <a:r>
              <a:rPr lang="en-GB" dirty="0" err="1"/>
              <a:t>Gymru</a:t>
            </a:r>
            <a:r>
              <a:rPr lang="en-GB" dirty="0"/>
              <a:t>, dan </a:t>
            </a:r>
            <a:r>
              <a:rPr lang="en-GB" dirty="0" err="1"/>
              <a:t>arweiniad</a:t>
            </a:r>
            <a:r>
              <a:rPr lang="en-GB" dirty="0"/>
              <a:t> y </a:t>
            </a:r>
            <a:r>
              <a:rPr lang="en-GB" dirty="0" err="1"/>
              <a:t>Fonesig</a:t>
            </a:r>
            <a:r>
              <a:rPr lang="en-GB" dirty="0"/>
              <a:t> Megan Lloyd George AS, </a:t>
            </a:r>
            <a:r>
              <a:rPr lang="en-GB" dirty="0" err="1"/>
              <a:t>ddeiseb</a:t>
            </a:r>
            <a:r>
              <a:rPr lang="en-GB" dirty="0"/>
              <a:t> </a:t>
            </a:r>
            <a:r>
              <a:rPr lang="en-GB" dirty="0" err="1"/>
              <a:t>gyda</a:t>
            </a:r>
            <a:r>
              <a:rPr lang="en-GB" dirty="0"/>
              <a:t> 250,000 o </a:t>
            </a:r>
            <a:r>
              <a:rPr lang="en-GB" dirty="0" err="1"/>
              <a:t>lofnodion</a:t>
            </a:r>
            <a:r>
              <a:rPr lang="en-GB" dirty="0"/>
              <a:t> </a:t>
            </a:r>
            <a:r>
              <a:rPr lang="en-GB" dirty="0" err="1"/>
              <a:t>yn</a:t>
            </a:r>
            <a:r>
              <a:rPr lang="en-GB" dirty="0"/>
              <a:t> </a:t>
            </a:r>
            <a:r>
              <a:rPr lang="en-GB" dirty="0" err="1"/>
              <a:t>galw</a:t>
            </a:r>
            <a:r>
              <a:rPr lang="en-GB" dirty="0"/>
              <a:t> am </a:t>
            </a:r>
            <a:r>
              <a:rPr lang="en-GB" dirty="0" err="1"/>
              <a:t>sefydlu</a:t>
            </a:r>
            <a:r>
              <a:rPr lang="en-GB" dirty="0"/>
              <a:t> </a:t>
            </a:r>
            <a:r>
              <a:rPr lang="en-GB" dirty="0" err="1"/>
              <a:t>senedd</a:t>
            </a:r>
            <a:r>
              <a:rPr lang="en-GB" dirty="0"/>
              <a:t> </a:t>
            </a:r>
            <a:r>
              <a:rPr lang="en-GB" dirty="0" err="1"/>
              <a:t>i</a:t>
            </a:r>
            <a:r>
              <a:rPr lang="en-GB" dirty="0"/>
              <a:t> </a:t>
            </a:r>
            <a:r>
              <a:rPr lang="en-GB" dirty="0" err="1"/>
              <a:t>Gymru</a:t>
            </a:r>
            <a:r>
              <a:rPr lang="en-GB" dirty="0"/>
              <a:t>.</a:t>
            </a:r>
          </a:p>
          <a:p>
            <a:pPr fontAlgn="base"/>
            <a:r>
              <a:rPr lang="en-GB" dirty="0" err="1"/>
              <a:t>Gwrthodwyd</a:t>
            </a:r>
            <a:r>
              <a:rPr lang="en-GB" dirty="0"/>
              <a:t> </a:t>
            </a:r>
            <a:r>
              <a:rPr lang="en-GB" dirty="0" err="1"/>
              <a:t>deisebau</a:t>
            </a:r>
            <a:r>
              <a:rPr lang="en-GB" dirty="0"/>
              <a:t> </a:t>
            </a:r>
            <a:r>
              <a:rPr lang="en-GB" dirty="0" err="1"/>
              <a:t>i</a:t>
            </a:r>
            <a:r>
              <a:rPr lang="en-GB" dirty="0"/>
              <a:t> </a:t>
            </a:r>
            <a:r>
              <a:rPr lang="en-GB" dirty="0" err="1"/>
              <a:t>greu</a:t>
            </a:r>
            <a:r>
              <a:rPr lang="en-GB" dirty="0"/>
              <a:t> </a:t>
            </a:r>
            <a:r>
              <a:rPr lang="en-GB" dirty="0" err="1"/>
              <a:t>Ysgrifennydd</a:t>
            </a:r>
            <a:r>
              <a:rPr lang="en-GB" dirty="0"/>
              <a:t> </a:t>
            </a:r>
            <a:r>
              <a:rPr lang="en-GB" dirty="0" err="1"/>
              <a:t>Gwladol</a:t>
            </a:r>
            <a:r>
              <a:rPr lang="en-GB" dirty="0"/>
              <a:t> </a:t>
            </a:r>
            <a:r>
              <a:rPr lang="en-GB" dirty="0" err="1"/>
              <a:t>dros</a:t>
            </a:r>
            <a:r>
              <a:rPr lang="en-GB" dirty="0"/>
              <a:t> </a:t>
            </a:r>
            <a:r>
              <a:rPr lang="en-GB" dirty="0" err="1"/>
              <a:t>Gymru</a:t>
            </a:r>
            <a:r>
              <a:rPr lang="en-GB" dirty="0"/>
              <a:t> </a:t>
            </a:r>
            <a:r>
              <a:rPr lang="en-GB" dirty="0" err="1"/>
              <a:t>gan</a:t>
            </a:r>
            <a:r>
              <a:rPr lang="en-GB" dirty="0"/>
              <a:t> </a:t>
            </a:r>
            <a:r>
              <a:rPr lang="en-GB" dirty="0" err="1"/>
              <a:t>Lywodraeth</a:t>
            </a:r>
            <a:r>
              <a:rPr lang="en-GB" dirty="0"/>
              <a:t> </a:t>
            </a:r>
            <a:r>
              <a:rPr lang="en-GB" dirty="0" err="1"/>
              <a:t>Lafur</a:t>
            </a:r>
            <a:r>
              <a:rPr lang="en-GB" dirty="0"/>
              <a:t> 1945-50, a </a:t>
            </a:r>
            <a:r>
              <a:rPr lang="en-GB" dirty="0" err="1"/>
              <a:t>ffurfiwyd</a:t>
            </a:r>
            <a:r>
              <a:rPr lang="en-GB" dirty="0"/>
              <a:t> </a:t>
            </a:r>
            <a:r>
              <a:rPr lang="en-GB" dirty="0" err="1"/>
              <a:t>Cyngor</a:t>
            </a:r>
            <a:r>
              <a:rPr lang="en-GB" dirty="0"/>
              <a:t> Cymru a Sir </a:t>
            </a:r>
            <a:r>
              <a:rPr lang="en-GB" dirty="0" err="1"/>
              <a:t>Fynwy</a:t>
            </a:r>
            <a:r>
              <a:rPr lang="en-GB" dirty="0"/>
              <a:t>, </a:t>
            </a:r>
            <a:r>
              <a:rPr lang="en-GB" dirty="0" err="1"/>
              <a:t>sef</a:t>
            </a:r>
            <a:r>
              <a:rPr lang="en-GB" dirty="0"/>
              <a:t> </a:t>
            </a:r>
            <a:r>
              <a:rPr lang="en-GB" dirty="0" err="1"/>
              <a:t>corff</a:t>
            </a:r>
            <a:r>
              <a:rPr lang="en-GB" dirty="0"/>
              <a:t> </a:t>
            </a:r>
            <a:r>
              <a:rPr lang="en-GB" dirty="0" err="1"/>
              <a:t>cynghori</a:t>
            </a:r>
            <a:r>
              <a:rPr lang="en-GB" dirty="0"/>
              <a:t> </a:t>
            </a:r>
            <a:r>
              <a:rPr lang="en-GB" dirty="0" err="1"/>
              <a:t>anetholedig</a:t>
            </a:r>
            <a:r>
              <a:rPr lang="en-GB" dirty="0"/>
              <a:t>, </a:t>
            </a:r>
            <a:r>
              <a:rPr lang="en-GB" dirty="0" err="1"/>
              <a:t>yn</a:t>
            </a:r>
            <a:r>
              <a:rPr lang="en-GB" dirty="0"/>
              <a:t> </a:t>
            </a:r>
            <a:r>
              <a:rPr lang="en-GB" dirty="0" err="1"/>
              <a:t>lle</a:t>
            </a:r>
            <a:r>
              <a:rPr lang="en-GB" dirty="0"/>
              <a:t> </a:t>
            </a:r>
            <a:r>
              <a:rPr lang="en-GB" dirty="0" err="1"/>
              <a:t>hynny</a:t>
            </a:r>
            <a:r>
              <a:rPr lang="en-GB" dirty="0"/>
              <a:t> </a:t>
            </a:r>
            <a:r>
              <a:rPr lang="en-GB" dirty="0" err="1"/>
              <a:t>ym</a:t>
            </a:r>
            <a:r>
              <a:rPr lang="en-GB" dirty="0"/>
              <a:t> 1948.</a:t>
            </a:r>
          </a:p>
          <a:p>
            <a:pPr fontAlgn="base"/>
            <a:r>
              <a:rPr lang="en-GB" dirty="0" err="1"/>
              <a:t>Ym</a:t>
            </a:r>
            <a:r>
              <a:rPr lang="en-GB" dirty="0"/>
              <a:t> 1951, </a:t>
            </a:r>
            <a:r>
              <a:rPr lang="en-GB" dirty="0" err="1"/>
              <a:t>crëwyd</a:t>
            </a:r>
            <a:r>
              <a:rPr lang="en-GB" dirty="0"/>
              <a:t> </a:t>
            </a:r>
            <a:r>
              <a:rPr lang="en-GB" dirty="0" err="1"/>
              <a:t>swydd</a:t>
            </a:r>
            <a:r>
              <a:rPr lang="en-GB" dirty="0"/>
              <a:t> is-</a:t>
            </a:r>
            <a:r>
              <a:rPr lang="en-GB" dirty="0" err="1"/>
              <a:t>weinidogol</a:t>
            </a:r>
            <a:r>
              <a:rPr lang="en-GB" dirty="0"/>
              <a:t> </a:t>
            </a:r>
            <a:r>
              <a:rPr lang="en-GB" dirty="0" err="1"/>
              <a:t>newydd</a:t>
            </a:r>
            <a:r>
              <a:rPr lang="en-GB" dirty="0"/>
              <a:t> </a:t>
            </a:r>
            <a:r>
              <a:rPr lang="en-GB" dirty="0" err="1"/>
              <a:t>gan</a:t>
            </a:r>
            <a:r>
              <a:rPr lang="en-GB" dirty="0"/>
              <a:t> y </a:t>
            </a:r>
            <a:r>
              <a:rPr lang="en-GB" dirty="0" err="1"/>
              <a:t>Llywodraeth</a:t>
            </a:r>
            <a:r>
              <a:rPr lang="en-GB" dirty="0"/>
              <a:t> </a:t>
            </a:r>
            <a:r>
              <a:rPr lang="en-GB" dirty="0" err="1"/>
              <a:t>Geidwadol</a:t>
            </a:r>
            <a:r>
              <a:rPr lang="en-GB" dirty="0"/>
              <a:t> </a:t>
            </a:r>
            <a:r>
              <a:rPr lang="en-GB" dirty="0" err="1"/>
              <a:t>yn</a:t>
            </a:r>
            <a:r>
              <a:rPr lang="en-GB" dirty="0"/>
              <a:t> y </a:t>
            </a:r>
            <a:r>
              <a:rPr lang="en-GB" dirty="0" err="1"/>
              <a:t>Swyddfa</a:t>
            </a:r>
            <a:r>
              <a:rPr lang="en-GB" dirty="0"/>
              <a:t> </a:t>
            </a:r>
            <a:r>
              <a:rPr lang="en-GB" dirty="0" err="1"/>
              <a:t>Gartref</a:t>
            </a:r>
            <a:r>
              <a:rPr lang="en-GB" dirty="0"/>
              <a:t>, </a:t>
            </a:r>
            <a:r>
              <a:rPr lang="en-GB" dirty="0" err="1"/>
              <a:t>sef</a:t>
            </a:r>
            <a:r>
              <a:rPr lang="en-GB" dirty="0"/>
              <a:t> </a:t>
            </a:r>
            <a:r>
              <a:rPr lang="en-GB" dirty="0" err="1"/>
              <a:t>swydd</a:t>
            </a:r>
            <a:r>
              <a:rPr lang="en-GB" dirty="0"/>
              <a:t> y </a:t>
            </a:r>
            <a:r>
              <a:rPr lang="en-GB" dirty="0" err="1"/>
              <a:t>Gweinidog</a:t>
            </a:r>
            <a:r>
              <a:rPr lang="en-GB" dirty="0"/>
              <a:t> Dros </a:t>
            </a:r>
            <a:r>
              <a:rPr lang="en-GB" dirty="0" err="1"/>
              <a:t>Faterion</a:t>
            </a:r>
            <a:r>
              <a:rPr lang="en-GB" dirty="0"/>
              <a:t> </a:t>
            </a:r>
            <a:r>
              <a:rPr lang="en-GB" dirty="0" err="1"/>
              <a:t>Cymreig</a:t>
            </a:r>
            <a:r>
              <a:rPr lang="en-GB" dirty="0"/>
              <a:t>. </a:t>
            </a:r>
            <a:r>
              <a:rPr lang="en-GB" dirty="0" err="1"/>
              <a:t>Cafodd</a:t>
            </a:r>
            <a:r>
              <a:rPr lang="en-GB" dirty="0"/>
              <a:t> y </a:t>
            </a:r>
            <a:r>
              <a:rPr lang="en-GB" dirty="0" err="1"/>
              <a:t>swydd</a:t>
            </a:r>
            <a:r>
              <a:rPr lang="en-GB" dirty="0"/>
              <a:t> </a:t>
            </a:r>
            <a:r>
              <a:rPr lang="en-GB" dirty="0" err="1"/>
              <a:t>ei</a:t>
            </a:r>
            <a:r>
              <a:rPr lang="en-GB" dirty="0"/>
              <a:t> </a:t>
            </a:r>
            <a:r>
              <a:rPr lang="en-GB" dirty="0" err="1"/>
              <a:t>huwchraddio</a:t>
            </a:r>
            <a:r>
              <a:rPr lang="en-GB" dirty="0"/>
              <a:t> </a:t>
            </a:r>
            <a:r>
              <a:rPr lang="en-GB" dirty="0" err="1"/>
              <a:t>i</a:t>
            </a:r>
            <a:r>
              <a:rPr lang="en-GB" dirty="0"/>
              <a:t> </a:t>
            </a:r>
            <a:r>
              <a:rPr lang="en-GB" dirty="0" err="1"/>
              <a:t>Weinidog</a:t>
            </a:r>
            <a:r>
              <a:rPr lang="en-GB" dirty="0"/>
              <a:t> </a:t>
            </a:r>
            <a:r>
              <a:rPr lang="en-GB" dirty="0" err="1"/>
              <a:t>Gwladol</a:t>
            </a:r>
            <a:r>
              <a:rPr lang="en-GB" dirty="0"/>
              <a:t> </a:t>
            </a:r>
            <a:r>
              <a:rPr lang="en-GB" dirty="0" err="1"/>
              <a:t>ym</a:t>
            </a:r>
            <a:r>
              <a:rPr lang="en-GB" dirty="0"/>
              <a:t> 1954.</a:t>
            </a:r>
          </a:p>
          <a:p>
            <a:endParaRPr lang="en-GB" dirty="0"/>
          </a:p>
        </p:txBody>
      </p:sp>
    </p:spTree>
    <p:extLst>
      <p:ext uri="{BB962C8B-B14F-4D97-AF65-F5344CB8AC3E}">
        <p14:creationId xmlns:p14="http://schemas.microsoft.com/office/powerpoint/2010/main" val="41537843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EEA4A-418F-0879-0A33-AE2FD3C35E45}"/>
              </a:ext>
            </a:extLst>
          </p:cNvPr>
          <p:cNvSpPr>
            <a:spLocks noGrp="1"/>
          </p:cNvSpPr>
          <p:nvPr>
            <p:ph type="title"/>
          </p:nvPr>
        </p:nvSpPr>
        <p:spPr/>
        <p:txBody>
          <a:bodyPr/>
          <a:lstStyle/>
          <a:p>
            <a:r>
              <a:rPr lang="en-GB" b="1" dirty="0"/>
              <a:t>Home Rule Movements (1880–1950s)</a:t>
            </a:r>
            <a:endParaRPr lang="en-GB" dirty="0"/>
          </a:p>
        </p:txBody>
      </p:sp>
      <p:sp>
        <p:nvSpPr>
          <p:cNvPr id="3" name="Content Placeholder 2">
            <a:extLst>
              <a:ext uri="{FF2B5EF4-FFF2-40B4-BE49-F238E27FC236}">
                <a16:creationId xmlns:a16="http://schemas.microsoft.com/office/drawing/2014/main" id="{931EBD57-93CF-8F66-C104-1668BC019032}"/>
              </a:ext>
            </a:extLst>
          </p:cNvPr>
          <p:cNvSpPr>
            <a:spLocks noGrp="1"/>
          </p:cNvSpPr>
          <p:nvPr>
            <p:ph idx="1"/>
          </p:nvPr>
        </p:nvSpPr>
        <p:spPr/>
        <p:txBody>
          <a:bodyPr>
            <a:normAutofit lnSpcReduction="10000"/>
          </a:bodyPr>
          <a:lstStyle/>
          <a:p>
            <a:pPr fontAlgn="base"/>
            <a:r>
              <a:rPr lang="en-GB" dirty="0"/>
              <a:t>In the 1950s, the Parliament for Wales campaign, led by Lady Megan Lloyd George MP, presented a petition with 250,000 signatures calling for a Welsh parliament.</a:t>
            </a:r>
          </a:p>
          <a:p>
            <a:pPr fontAlgn="base"/>
            <a:r>
              <a:rPr lang="en-GB" dirty="0"/>
              <a:t>Petitions to create a Secretary of State for Wales were turned down by the Labour Government of 1945–50, which instead created the Council for Wales and Monmouthshire in 1948, an unelected advisory body.</a:t>
            </a:r>
          </a:p>
          <a:p>
            <a:pPr fontAlgn="base"/>
            <a:r>
              <a:rPr lang="en-GB" dirty="0"/>
              <a:t>In 1951, the Conservative Government created a junior Home Office Minister of Welsh Affairs. The post was upgraded to Minister of State in 1954</a:t>
            </a:r>
          </a:p>
          <a:p>
            <a:endParaRPr lang="en-GB" dirty="0"/>
          </a:p>
        </p:txBody>
      </p:sp>
    </p:spTree>
    <p:extLst>
      <p:ext uri="{BB962C8B-B14F-4D97-AF65-F5344CB8AC3E}">
        <p14:creationId xmlns:p14="http://schemas.microsoft.com/office/powerpoint/2010/main" val="31879272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A0916-4495-DD78-1524-ADD8FE53A501}"/>
              </a:ext>
            </a:extLst>
          </p:cNvPr>
          <p:cNvSpPr>
            <a:spLocks noGrp="1"/>
          </p:cNvSpPr>
          <p:nvPr>
            <p:ph type="title"/>
          </p:nvPr>
        </p:nvSpPr>
        <p:spPr/>
        <p:txBody>
          <a:bodyPr/>
          <a:lstStyle/>
          <a:p>
            <a:r>
              <a:rPr lang="en-GB" b="1" dirty="0" err="1"/>
              <a:t>Sylfeini</a:t>
            </a:r>
            <a:r>
              <a:rPr lang="en-GB" b="1" dirty="0"/>
              <a:t> </a:t>
            </a:r>
            <a:r>
              <a:rPr lang="en-GB" b="1" dirty="0" err="1"/>
              <a:t>Gweinyddol</a:t>
            </a:r>
            <a:r>
              <a:rPr lang="en-GB" b="1" dirty="0"/>
              <a:t> (1960au–1970au)</a:t>
            </a:r>
            <a:br>
              <a:rPr lang="en-GB" b="1" dirty="0"/>
            </a:br>
            <a:endParaRPr lang="en-GB" dirty="0"/>
          </a:p>
        </p:txBody>
      </p:sp>
      <p:sp>
        <p:nvSpPr>
          <p:cNvPr id="3" name="Content Placeholder 2">
            <a:extLst>
              <a:ext uri="{FF2B5EF4-FFF2-40B4-BE49-F238E27FC236}">
                <a16:creationId xmlns:a16="http://schemas.microsoft.com/office/drawing/2014/main" id="{2C68E34A-EAB5-60A2-1BCA-EBE5100A4BC9}"/>
              </a:ext>
            </a:extLst>
          </p:cNvPr>
          <p:cNvSpPr>
            <a:spLocks noGrp="1"/>
          </p:cNvSpPr>
          <p:nvPr>
            <p:ph idx="1"/>
          </p:nvPr>
        </p:nvSpPr>
        <p:spPr/>
        <p:txBody>
          <a:bodyPr>
            <a:normAutofit lnSpcReduction="10000"/>
          </a:bodyPr>
          <a:lstStyle/>
          <a:p>
            <a:r>
              <a:rPr lang="en-GB" dirty="0"/>
              <a:t>Yn </a:t>
            </a:r>
            <a:r>
              <a:rPr lang="en-GB" dirty="0" err="1"/>
              <a:t>dilyn</a:t>
            </a:r>
            <a:r>
              <a:rPr lang="en-GB" dirty="0"/>
              <a:t> </a:t>
            </a:r>
            <a:r>
              <a:rPr lang="en-GB" dirty="0" err="1"/>
              <a:t>etholiad</a:t>
            </a:r>
            <a:r>
              <a:rPr lang="en-GB" dirty="0"/>
              <a:t> </a:t>
            </a:r>
            <a:r>
              <a:rPr lang="en-GB" dirty="0" err="1"/>
              <a:t>cyffredinol</a:t>
            </a:r>
            <a:r>
              <a:rPr lang="en-GB" dirty="0"/>
              <a:t> y DU </a:t>
            </a:r>
            <a:r>
              <a:rPr lang="en-GB" dirty="0" err="1"/>
              <a:t>ym</a:t>
            </a:r>
            <a:r>
              <a:rPr lang="en-GB" dirty="0"/>
              <a:t> 1964, </a:t>
            </a:r>
            <a:r>
              <a:rPr lang="en-GB" dirty="0" err="1"/>
              <a:t>creodd</a:t>
            </a:r>
            <a:r>
              <a:rPr lang="en-GB" dirty="0"/>
              <a:t> y </a:t>
            </a:r>
            <a:r>
              <a:rPr lang="en-GB" dirty="0" err="1"/>
              <a:t>Llywodraeth</a:t>
            </a:r>
            <a:r>
              <a:rPr lang="en-GB" dirty="0"/>
              <a:t> </a:t>
            </a:r>
            <a:r>
              <a:rPr lang="en-GB" dirty="0" err="1"/>
              <a:t>Lafur</a:t>
            </a:r>
            <a:r>
              <a:rPr lang="en-GB" dirty="0"/>
              <a:t> </a:t>
            </a:r>
            <a:r>
              <a:rPr lang="en-GB" dirty="0" err="1"/>
              <a:t>swydd</a:t>
            </a:r>
            <a:r>
              <a:rPr lang="en-GB" dirty="0"/>
              <a:t> </a:t>
            </a:r>
            <a:r>
              <a:rPr lang="en-GB" dirty="0" err="1"/>
              <a:t>Ysgrifennydd</a:t>
            </a:r>
            <a:r>
              <a:rPr lang="en-GB" dirty="0"/>
              <a:t> </a:t>
            </a:r>
            <a:r>
              <a:rPr lang="en-GB" dirty="0" err="1"/>
              <a:t>Gwladol</a:t>
            </a:r>
            <a:r>
              <a:rPr lang="en-GB" dirty="0"/>
              <a:t> Cymru.</a:t>
            </a:r>
          </a:p>
          <a:p>
            <a:endParaRPr lang="en-GB" dirty="0"/>
          </a:p>
          <a:p>
            <a:r>
              <a:rPr lang="en-GB" dirty="0"/>
              <a:t> </a:t>
            </a:r>
            <a:r>
              <a:rPr lang="en-GB" dirty="0" err="1"/>
              <a:t>Sefydlwyd</a:t>
            </a:r>
            <a:r>
              <a:rPr lang="en-GB" dirty="0"/>
              <a:t> y </a:t>
            </a:r>
            <a:r>
              <a:rPr lang="en-GB" dirty="0" err="1"/>
              <a:t>Swyddfa</a:t>
            </a:r>
            <a:r>
              <a:rPr lang="en-GB" dirty="0"/>
              <a:t> </a:t>
            </a:r>
            <a:r>
              <a:rPr lang="en-GB" dirty="0" err="1"/>
              <a:t>Gymreig</a:t>
            </a:r>
            <a:r>
              <a:rPr lang="en-GB" dirty="0"/>
              <a:t> </a:t>
            </a:r>
            <a:r>
              <a:rPr lang="en-GB" dirty="0" err="1"/>
              <a:t>ym</a:t>
            </a:r>
            <a:r>
              <a:rPr lang="en-GB" dirty="0"/>
              <a:t> 1965 </a:t>
            </a:r>
            <a:r>
              <a:rPr lang="en-GB" dirty="0" err="1"/>
              <a:t>i</a:t>
            </a:r>
            <a:r>
              <a:rPr lang="en-GB" dirty="0"/>
              <a:t> </a:t>
            </a:r>
            <a:r>
              <a:rPr lang="en-GB" dirty="0" err="1"/>
              <a:t>weithredu</a:t>
            </a:r>
            <a:r>
              <a:rPr lang="en-GB" dirty="0"/>
              <a:t> </a:t>
            </a:r>
            <a:r>
              <a:rPr lang="en-GB" dirty="0" err="1"/>
              <a:t>polisi</a:t>
            </a:r>
            <a:r>
              <a:rPr lang="en-GB" dirty="0"/>
              <a:t> </a:t>
            </a:r>
            <a:r>
              <a:rPr lang="en-GB" dirty="0" err="1"/>
              <a:t>Llywodraeth</a:t>
            </a:r>
            <a:r>
              <a:rPr lang="en-GB" dirty="0"/>
              <a:t> y DU </a:t>
            </a:r>
            <a:r>
              <a:rPr lang="en-GB" dirty="0" err="1"/>
              <a:t>yng</a:t>
            </a:r>
            <a:r>
              <a:rPr lang="en-GB" dirty="0"/>
              <a:t> </a:t>
            </a:r>
            <a:r>
              <a:rPr lang="en-GB" dirty="0" err="1"/>
              <a:t>Nghymru</a:t>
            </a:r>
            <a:r>
              <a:rPr lang="en-GB" dirty="0"/>
              <a:t>, </a:t>
            </a:r>
            <a:r>
              <a:rPr lang="en-GB" dirty="0" err="1"/>
              <a:t>gan</a:t>
            </a:r>
            <a:r>
              <a:rPr lang="en-GB" dirty="0"/>
              <a:t> </a:t>
            </a:r>
            <a:r>
              <a:rPr lang="en-GB" dirty="0" err="1"/>
              <a:t>gynnwys</a:t>
            </a:r>
            <a:r>
              <a:rPr lang="en-GB" dirty="0"/>
              <a:t> tai, </a:t>
            </a:r>
            <a:r>
              <a:rPr lang="en-GB" dirty="0" err="1"/>
              <a:t>llywodraeth</a:t>
            </a:r>
            <a:r>
              <a:rPr lang="en-GB" dirty="0"/>
              <a:t> </a:t>
            </a:r>
            <a:r>
              <a:rPr lang="en-GB" dirty="0" err="1"/>
              <a:t>leol</a:t>
            </a:r>
            <a:r>
              <a:rPr lang="en-GB" dirty="0"/>
              <a:t> a </a:t>
            </a:r>
            <a:r>
              <a:rPr lang="en-GB" dirty="0" err="1"/>
              <a:t>ffyrdd</a:t>
            </a:r>
            <a:r>
              <a:rPr lang="en-GB" dirty="0"/>
              <a:t>, </a:t>
            </a:r>
            <a:r>
              <a:rPr lang="en-GB" dirty="0" err="1"/>
              <a:t>i</a:t>
            </a:r>
            <a:r>
              <a:rPr lang="en-GB" dirty="0"/>
              <a:t> </a:t>
            </a:r>
            <a:r>
              <a:rPr lang="en-GB" dirty="0" err="1"/>
              <a:t>ddechrau</a:t>
            </a:r>
            <a:r>
              <a:rPr lang="en-GB" dirty="0"/>
              <a:t>. </a:t>
            </a:r>
          </a:p>
          <a:p>
            <a:endParaRPr lang="en-GB" dirty="0"/>
          </a:p>
          <a:p>
            <a:r>
              <a:rPr lang="en-GB" dirty="0"/>
              <a:t>Dros </a:t>
            </a:r>
            <a:r>
              <a:rPr lang="en-GB" dirty="0" err="1"/>
              <a:t>amser</a:t>
            </a:r>
            <a:r>
              <a:rPr lang="en-GB" dirty="0"/>
              <a:t>, </a:t>
            </a:r>
            <a:r>
              <a:rPr lang="en-GB" dirty="0" err="1"/>
              <a:t>ehangodd</a:t>
            </a:r>
            <a:r>
              <a:rPr lang="en-GB" dirty="0"/>
              <a:t> </a:t>
            </a:r>
            <a:r>
              <a:rPr lang="en-GB" dirty="0" err="1"/>
              <a:t>ei</a:t>
            </a:r>
            <a:r>
              <a:rPr lang="en-GB" dirty="0"/>
              <a:t> </a:t>
            </a:r>
            <a:r>
              <a:rPr lang="en-GB" dirty="0" err="1"/>
              <a:t>gyfrifoldebau</a:t>
            </a:r>
            <a:r>
              <a:rPr lang="en-GB" dirty="0"/>
              <a:t> </a:t>
            </a:r>
            <a:r>
              <a:rPr lang="en-GB" dirty="0" err="1"/>
              <a:t>i</a:t>
            </a:r>
            <a:r>
              <a:rPr lang="en-GB" dirty="0"/>
              <a:t> </a:t>
            </a:r>
            <a:r>
              <a:rPr lang="en-GB" dirty="0" err="1"/>
              <a:t>gynnwys</a:t>
            </a:r>
            <a:r>
              <a:rPr lang="en-GB" dirty="0"/>
              <a:t> </a:t>
            </a:r>
            <a:r>
              <a:rPr lang="en-GB" dirty="0" err="1"/>
              <a:t>addysg</a:t>
            </a:r>
            <a:r>
              <a:rPr lang="en-GB" dirty="0"/>
              <a:t>, iechyd </a:t>
            </a:r>
            <a:r>
              <a:rPr lang="en-GB" dirty="0" err="1"/>
              <a:t>a'r</a:t>
            </a:r>
            <a:r>
              <a:rPr lang="en-GB" dirty="0"/>
              <a:t> </a:t>
            </a:r>
            <a:r>
              <a:rPr lang="en-GB" dirty="0" err="1"/>
              <a:t>amgylchedd</a:t>
            </a:r>
            <a:r>
              <a:rPr lang="en-GB" dirty="0"/>
              <a:t>.</a:t>
            </a:r>
          </a:p>
        </p:txBody>
      </p:sp>
    </p:spTree>
    <p:extLst>
      <p:ext uri="{BB962C8B-B14F-4D97-AF65-F5344CB8AC3E}">
        <p14:creationId xmlns:p14="http://schemas.microsoft.com/office/powerpoint/2010/main" val="35557575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1C51B-3B67-16DA-113E-C0921D32DBDF}"/>
              </a:ext>
            </a:extLst>
          </p:cNvPr>
          <p:cNvSpPr>
            <a:spLocks noGrp="1"/>
          </p:cNvSpPr>
          <p:nvPr>
            <p:ph type="title"/>
          </p:nvPr>
        </p:nvSpPr>
        <p:spPr/>
        <p:txBody>
          <a:bodyPr/>
          <a:lstStyle/>
          <a:p>
            <a:r>
              <a:rPr lang="en-GB" b="1" dirty="0"/>
              <a:t>Administrative Foundations (1960s–1970s)</a:t>
            </a:r>
            <a:br>
              <a:rPr lang="en-GB" b="1" dirty="0"/>
            </a:br>
            <a:endParaRPr lang="en-GB" dirty="0"/>
          </a:p>
        </p:txBody>
      </p:sp>
      <p:sp>
        <p:nvSpPr>
          <p:cNvPr id="3" name="Content Placeholder 2">
            <a:extLst>
              <a:ext uri="{FF2B5EF4-FFF2-40B4-BE49-F238E27FC236}">
                <a16:creationId xmlns:a16="http://schemas.microsoft.com/office/drawing/2014/main" id="{F21808A8-6571-7A3C-DACF-727DE4213B2E}"/>
              </a:ext>
            </a:extLst>
          </p:cNvPr>
          <p:cNvSpPr>
            <a:spLocks noGrp="1"/>
          </p:cNvSpPr>
          <p:nvPr>
            <p:ph idx="1"/>
          </p:nvPr>
        </p:nvSpPr>
        <p:spPr/>
        <p:txBody>
          <a:bodyPr>
            <a:normAutofit lnSpcReduction="10000"/>
          </a:bodyPr>
          <a:lstStyle/>
          <a:p>
            <a:r>
              <a:rPr lang="en-GB" dirty="0"/>
              <a:t>Following the 1964 UK general election, the Labour Government created the role of Secretary of State for Wales. </a:t>
            </a:r>
          </a:p>
          <a:p>
            <a:endParaRPr lang="en-GB" dirty="0"/>
          </a:p>
          <a:p>
            <a:r>
              <a:rPr lang="en-GB" dirty="0"/>
              <a:t>The Welsh Office was established in 1965 to implement UK Government policy in Wales, initially covering housing, local government, and roads. </a:t>
            </a:r>
          </a:p>
          <a:p>
            <a:endParaRPr lang="en-GB" dirty="0"/>
          </a:p>
          <a:p>
            <a:r>
              <a:rPr lang="en-GB" dirty="0"/>
              <a:t>Over time, its responsibilities expanded to include education, health and the environment.</a:t>
            </a:r>
          </a:p>
        </p:txBody>
      </p:sp>
    </p:spTree>
    <p:extLst>
      <p:ext uri="{BB962C8B-B14F-4D97-AF65-F5344CB8AC3E}">
        <p14:creationId xmlns:p14="http://schemas.microsoft.com/office/powerpoint/2010/main" val="24711158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A29E67-1E2A-63D8-7723-D293557C5B06}"/>
              </a:ext>
            </a:extLst>
          </p:cNvPr>
          <p:cNvSpPr>
            <a:spLocks noGrp="1"/>
          </p:cNvSpPr>
          <p:nvPr>
            <p:ph type="title"/>
          </p:nvPr>
        </p:nvSpPr>
        <p:spPr/>
        <p:txBody>
          <a:bodyPr/>
          <a:lstStyle/>
          <a:p>
            <a:r>
              <a:rPr lang="en-GB" b="1" dirty="0" err="1"/>
              <a:t>Sylfeini</a:t>
            </a:r>
            <a:r>
              <a:rPr lang="en-GB" b="1" dirty="0"/>
              <a:t> </a:t>
            </a:r>
            <a:r>
              <a:rPr lang="en-GB" b="1" dirty="0" err="1"/>
              <a:t>Gweinyddol</a:t>
            </a:r>
            <a:r>
              <a:rPr lang="en-GB" b="1" dirty="0"/>
              <a:t> (1960au–1970au)</a:t>
            </a:r>
            <a:endParaRPr lang="en-GB" dirty="0"/>
          </a:p>
        </p:txBody>
      </p:sp>
      <p:sp>
        <p:nvSpPr>
          <p:cNvPr id="3" name="Content Placeholder 2">
            <a:extLst>
              <a:ext uri="{FF2B5EF4-FFF2-40B4-BE49-F238E27FC236}">
                <a16:creationId xmlns:a16="http://schemas.microsoft.com/office/drawing/2014/main" id="{93C244EE-7578-FDA7-223B-21166E49F5D8}"/>
              </a:ext>
            </a:extLst>
          </p:cNvPr>
          <p:cNvSpPr>
            <a:spLocks noGrp="1"/>
          </p:cNvSpPr>
          <p:nvPr>
            <p:ph idx="1"/>
          </p:nvPr>
        </p:nvSpPr>
        <p:spPr/>
        <p:txBody>
          <a:bodyPr>
            <a:normAutofit fontScale="92500"/>
          </a:bodyPr>
          <a:lstStyle/>
          <a:p>
            <a:r>
              <a:rPr lang="en-GB" dirty="0" err="1"/>
              <a:t>Ym</a:t>
            </a:r>
            <a:r>
              <a:rPr lang="en-GB" dirty="0"/>
              <a:t> 1965, </a:t>
            </a:r>
            <a:r>
              <a:rPr lang="en-GB" dirty="0" err="1"/>
              <a:t>cafodd</a:t>
            </a:r>
            <a:r>
              <a:rPr lang="en-GB" dirty="0"/>
              <a:t> </a:t>
            </a:r>
            <a:r>
              <a:rPr lang="en-GB" dirty="0" err="1"/>
              <a:t>pentref</a:t>
            </a:r>
            <a:r>
              <a:rPr lang="en-GB" dirty="0"/>
              <a:t> Capel Celyn </a:t>
            </a:r>
            <a:r>
              <a:rPr lang="en-GB" dirty="0" err="1"/>
              <a:t>yng</a:t>
            </a:r>
            <a:r>
              <a:rPr lang="en-GB" dirty="0"/>
              <a:t> </a:t>
            </a:r>
            <a:r>
              <a:rPr lang="en-GB" dirty="0" err="1"/>
              <a:t>Nghwm</a:t>
            </a:r>
            <a:r>
              <a:rPr lang="en-GB" dirty="0"/>
              <a:t> Tryweryn, a </a:t>
            </a:r>
            <a:r>
              <a:rPr lang="en-GB" dirty="0" err="1"/>
              <a:t>oedd</a:t>
            </a:r>
            <a:r>
              <a:rPr lang="en-GB" dirty="0"/>
              <a:t> </a:t>
            </a:r>
            <a:r>
              <a:rPr lang="en-GB" dirty="0" err="1"/>
              <a:t>yn</a:t>
            </a:r>
            <a:r>
              <a:rPr lang="en-GB" dirty="0"/>
              <a:t> </a:t>
            </a:r>
            <a:r>
              <a:rPr lang="en-GB" dirty="0" err="1"/>
              <a:t>gartref</a:t>
            </a:r>
            <a:r>
              <a:rPr lang="en-GB" dirty="0"/>
              <a:t> </a:t>
            </a:r>
            <a:r>
              <a:rPr lang="en-GB" dirty="0" err="1"/>
              <a:t>i</a:t>
            </a:r>
            <a:r>
              <a:rPr lang="en-GB" dirty="0"/>
              <a:t> </a:t>
            </a:r>
            <a:r>
              <a:rPr lang="en-GB" dirty="0" err="1"/>
              <a:t>gymuned</a:t>
            </a:r>
            <a:r>
              <a:rPr lang="en-GB" dirty="0"/>
              <a:t> </a:t>
            </a:r>
            <a:r>
              <a:rPr lang="en-GB" dirty="0" err="1"/>
              <a:t>Gymraeg</a:t>
            </a:r>
            <a:r>
              <a:rPr lang="en-GB" dirty="0"/>
              <a:t> </a:t>
            </a:r>
            <a:r>
              <a:rPr lang="en-GB" dirty="0" err="1"/>
              <a:t>gref</a:t>
            </a:r>
            <a:r>
              <a:rPr lang="en-GB" dirty="0"/>
              <a:t>, </a:t>
            </a:r>
            <a:r>
              <a:rPr lang="en-GB" dirty="0" err="1"/>
              <a:t>ei</a:t>
            </a:r>
            <a:r>
              <a:rPr lang="en-GB" dirty="0"/>
              <a:t> </a:t>
            </a:r>
            <a:r>
              <a:rPr lang="en-GB" dirty="0" err="1"/>
              <a:t>foddi</a:t>
            </a:r>
            <a:r>
              <a:rPr lang="en-GB" dirty="0"/>
              <a:t> </a:t>
            </a:r>
            <a:r>
              <a:rPr lang="en-GB" dirty="0" err="1"/>
              <a:t>i</a:t>
            </a:r>
            <a:r>
              <a:rPr lang="en-GB" dirty="0"/>
              <a:t> </a:t>
            </a:r>
            <a:r>
              <a:rPr lang="en-GB" dirty="0" err="1"/>
              <a:t>greu</a:t>
            </a:r>
            <a:r>
              <a:rPr lang="en-GB" dirty="0"/>
              <a:t> </a:t>
            </a:r>
            <a:r>
              <a:rPr lang="en-GB" dirty="0" err="1"/>
              <a:t>cronfa</a:t>
            </a:r>
            <a:r>
              <a:rPr lang="en-GB" dirty="0"/>
              <a:t> </a:t>
            </a:r>
            <a:r>
              <a:rPr lang="en-GB" dirty="0" err="1"/>
              <a:t>ddŵr</a:t>
            </a:r>
            <a:r>
              <a:rPr lang="en-GB" dirty="0"/>
              <a:t> Tryweryn. </a:t>
            </a:r>
          </a:p>
          <a:p>
            <a:endParaRPr lang="en-GB" dirty="0"/>
          </a:p>
          <a:p>
            <a:r>
              <a:rPr lang="en-GB" dirty="0" err="1"/>
              <a:t>Cafodd</a:t>
            </a:r>
            <a:r>
              <a:rPr lang="en-GB" dirty="0"/>
              <a:t> </a:t>
            </a:r>
            <a:r>
              <a:rPr lang="en-GB" dirty="0" err="1"/>
              <a:t>Cyngor</a:t>
            </a:r>
            <a:r>
              <a:rPr lang="en-GB" dirty="0"/>
              <a:t> Dinas </a:t>
            </a:r>
            <a:r>
              <a:rPr lang="en-GB" dirty="0" err="1"/>
              <a:t>Lerpwl</a:t>
            </a:r>
            <a:r>
              <a:rPr lang="en-GB" dirty="0"/>
              <a:t> </a:t>
            </a:r>
            <a:r>
              <a:rPr lang="en-GB" dirty="0" err="1"/>
              <a:t>awdurdod</a:t>
            </a:r>
            <a:r>
              <a:rPr lang="en-GB" dirty="0"/>
              <a:t> </a:t>
            </a:r>
            <a:r>
              <a:rPr lang="en-GB" dirty="0" err="1"/>
              <a:t>trwy</a:t>
            </a:r>
            <a:r>
              <a:rPr lang="en-GB" dirty="0"/>
              <a:t> </a:t>
            </a:r>
            <a:r>
              <a:rPr lang="en-GB" dirty="0" err="1"/>
              <a:t>Ddeddf</a:t>
            </a:r>
            <a:r>
              <a:rPr lang="en-GB" dirty="0"/>
              <a:t> </a:t>
            </a:r>
            <a:r>
              <a:rPr lang="en-GB" dirty="0" err="1"/>
              <a:t>Seneddol</a:t>
            </a:r>
            <a:r>
              <a:rPr lang="en-GB" dirty="0"/>
              <a:t> </a:t>
            </a:r>
            <a:r>
              <a:rPr lang="en-GB" dirty="0" err="1"/>
              <a:t>i</a:t>
            </a:r>
            <a:r>
              <a:rPr lang="en-GB" dirty="0"/>
              <a:t> </a:t>
            </a:r>
            <a:r>
              <a:rPr lang="en-GB" dirty="0" err="1"/>
              <a:t>greu'r</a:t>
            </a:r>
            <a:r>
              <a:rPr lang="en-GB" dirty="0"/>
              <a:t> </a:t>
            </a:r>
            <a:r>
              <a:rPr lang="en-GB" dirty="0" err="1"/>
              <a:t>gronfa</a:t>
            </a:r>
            <a:r>
              <a:rPr lang="en-GB" dirty="0"/>
              <a:t> </a:t>
            </a:r>
            <a:r>
              <a:rPr lang="en-GB" dirty="0" err="1"/>
              <a:t>ddŵr</a:t>
            </a:r>
            <a:r>
              <a:rPr lang="en-GB" dirty="0"/>
              <a:t>, </a:t>
            </a:r>
            <a:r>
              <a:rPr lang="en-GB" dirty="0" err="1"/>
              <a:t>gan</a:t>
            </a:r>
            <a:r>
              <a:rPr lang="en-GB" dirty="0"/>
              <a:t> </a:t>
            </a:r>
            <a:r>
              <a:rPr lang="en-GB" dirty="0" err="1"/>
              <a:t>gwyro</a:t>
            </a:r>
            <a:r>
              <a:rPr lang="en-GB" dirty="0"/>
              <a:t> </a:t>
            </a:r>
            <a:r>
              <a:rPr lang="en-GB" dirty="0" err="1"/>
              <a:t>heibio</a:t>
            </a:r>
            <a:r>
              <a:rPr lang="en-GB" dirty="0"/>
              <a:t> </a:t>
            </a:r>
            <a:r>
              <a:rPr lang="en-GB" dirty="0" err="1"/>
              <a:t>awdurdodau</a:t>
            </a:r>
            <a:r>
              <a:rPr lang="en-GB" dirty="0"/>
              <a:t> </a:t>
            </a:r>
            <a:r>
              <a:rPr lang="en-GB" dirty="0" err="1"/>
              <a:t>cynllunio</a:t>
            </a:r>
            <a:r>
              <a:rPr lang="en-GB" dirty="0"/>
              <a:t> Cymru ac </a:t>
            </a:r>
            <a:r>
              <a:rPr lang="en-GB" dirty="0" err="1"/>
              <a:t>osgoi</a:t>
            </a:r>
            <a:r>
              <a:rPr lang="en-GB" dirty="0"/>
              <a:t> </a:t>
            </a:r>
            <a:r>
              <a:rPr lang="en-GB" dirty="0" err="1"/>
              <a:t>ymchwiliad</a:t>
            </a:r>
            <a:r>
              <a:rPr lang="en-GB" dirty="0"/>
              <a:t> </a:t>
            </a:r>
            <a:r>
              <a:rPr lang="en-GB" dirty="0" err="1"/>
              <a:t>cyhoeddus</a:t>
            </a:r>
            <a:r>
              <a:rPr lang="en-GB" dirty="0"/>
              <a:t>. </a:t>
            </a:r>
          </a:p>
          <a:p>
            <a:endParaRPr lang="en-GB" dirty="0"/>
          </a:p>
          <a:p>
            <a:r>
              <a:rPr lang="en-GB" dirty="0" err="1"/>
              <a:t>Roedd</a:t>
            </a:r>
            <a:r>
              <a:rPr lang="en-GB" dirty="0"/>
              <a:t> </a:t>
            </a:r>
            <a:r>
              <a:rPr lang="en-GB" dirty="0" err="1"/>
              <a:t>dinistrio</a:t>
            </a:r>
            <a:r>
              <a:rPr lang="en-GB" dirty="0"/>
              <a:t> un </a:t>
            </a:r>
            <a:r>
              <a:rPr lang="en-GB" dirty="0" err="1"/>
              <a:t>o'r</a:t>
            </a:r>
            <a:r>
              <a:rPr lang="en-GB" dirty="0"/>
              <a:t> </a:t>
            </a:r>
            <a:r>
              <a:rPr lang="en-GB" dirty="0" err="1"/>
              <a:t>cymunedau</a:t>
            </a:r>
            <a:r>
              <a:rPr lang="en-GB" dirty="0"/>
              <a:t> </a:t>
            </a:r>
            <a:r>
              <a:rPr lang="en-GB" dirty="0" err="1"/>
              <a:t>uniaith</a:t>
            </a:r>
            <a:r>
              <a:rPr lang="en-GB" dirty="0"/>
              <a:t> Cymraeg </a:t>
            </a:r>
            <a:r>
              <a:rPr lang="en-GB" dirty="0" err="1"/>
              <a:t>olaf</a:t>
            </a:r>
            <a:r>
              <a:rPr lang="en-GB" dirty="0"/>
              <a:t> </a:t>
            </a:r>
            <a:r>
              <a:rPr lang="en-GB" dirty="0" err="1"/>
              <a:t>yn</a:t>
            </a:r>
            <a:r>
              <a:rPr lang="en-GB" dirty="0"/>
              <a:t> </a:t>
            </a:r>
            <a:r>
              <a:rPr lang="en-GB" dirty="0" err="1"/>
              <a:t>ddadleuol</a:t>
            </a:r>
            <a:r>
              <a:rPr lang="en-GB" dirty="0"/>
              <a:t> </a:t>
            </a:r>
            <a:r>
              <a:rPr lang="en-GB" dirty="0" err="1"/>
              <a:t>dros</a:t>
            </a:r>
            <a:r>
              <a:rPr lang="en-GB" dirty="0"/>
              <a:t> ben.</a:t>
            </a:r>
          </a:p>
        </p:txBody>
      </p:sp>
    </p:spTree>
    <p:extLst>
      <p:ext uri="{BB962C8B-B14F-4D97-AF65-F5344CB8AC3E}">
        <p14:creationId xmlns:p14="http://schemas.microsoft.com/office/powerpoint/2010/main" val="32965651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21B585-12C1-287D-ED51-348DD6A0AFCA}"/>
              </a:ext>
            </a:extLst>
          </p:cNvPr>
          <p:cNvSpPr>
            <a:spLocks noGrp="1"/>
          </p:cNvSpPr>
          <p:nvPr>
            <p:ph type="title"/>
          </p:nvPr>
        </p:nvSpPr>
        <p:spPr/>
        <p:txBody>
          <a:bodyPr/>
          <a:lstStyle/>
          <a:p>
            <a:r>
              <a:rPr lang="en-GB" b="1" dirty="0"/>
              <a:t>Administrative Foundations (1960s–1970s)</a:t>
            </a:r>
            <a:endParaRPr lang="en-GB" dirty="0"/>
          </a:p>
        </p:txBody>
      </p:sp>
      <p:sp>
        <p:nvSpPr>
          <p:cNvPr id="3" name="Content Placeholder 2">
            <a:extLst>
              <a:ext uri="{FF2B5EF4-FFF2-40B4-BE49-F238E27FC236}">
                <a16:creationId xmlns:a16="http://schemas.microsoft.com/office/drawing/2014/main" id="{03EB0A00-9D63-F1A1-F6B2-518DD3918EFB}"/>
              </a:ext>
            </a:extLst>
          </p:cNvPr>
          <p:cNvSpPr>
            <a:spLocks noGrp="1"/>
          </p:cNvSpPr>
          <p:nvPr>
            <p:ph idx="1"/>
          </p:nvPr>
        </p:nvSpPr>
        <p:spPr/>
        <p:txBody>
          <a:bodyPr/>
          <a:lstStyle/>
          <a:p>
            <a:r>
              <a:rPr lang="en-GB" dirty="0"/>
              <a:t>1965 also saw the Welsh-speaking village of Capel Celyn in the Afon Tryweryn Valley submerged under the newly formed Tryweryn reservoir. </a:t>
            </a:r>
          </a:p>
          <a:p>
            <a:r>
              <a:rPr lang="en-GB" dirty="0"/>
              <a:t>Liverpool City Council obtained authority via an Act of Parliament to create the reservoir, bypassing Welsh planning authorities and avoiding a public inquiry.</a:t>
            </a:r>
          </a:p>
          <a:p>
            <a:r>
              <a:rPr lang="en-GB" dirty="0"/>
              <a:t> The destruction of one of the last Welsh-only speaking communities was deeply controversial.</a:t>
            </a:r>
          </a:p>
        </p:txBody>
      </p:sp>
    </p:spTree>
    <p:extLst>
      <p:ext uri="{BB962C8B-B14F-4D97-AF65-F5344CB8AC3E}">
        <p14:creationId xmlns:p14="http://schemas.microsoft.com/office/powerpoint/2010/main" val="7196767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F6AA9-22C6-3D1A-C132-8C26012D6B14}"/>
              </a:ext>
            </a:extLst>
          </p:cNvPr>
          <p:cNvSpPr>
            <a:spLocks noGrp="1"/>
          </p:cNvSpPr>
          <p:nvPr>
            <p:ph type="title"/>
          </p:nvPr>
        </p:nvSpPr>
        <p:spPr/>
        <p:txBody>
          <a:bodyPr/>
          <a:lstStyle/>
          <a:p>
            <a:r>
              <a:rPr lang="en-GB" b="1" dirty="0" err="1"/>
              <a:t>Sylfeini</a:t>
            </a:r>
            <a:r>
              <a:rPr lang="en-GB" b="1" dirty="0"/>
              <a:t> </a:t>
            </a:r>
            <a:r>
              <a:rPr lang="en-GB" b="1" dirty="0" err="1"/>
              <a:t>Gweinyddol</a:t>
            </a:r>
            <a:r>
              <a:rPr lang="en-GB" b="1" dirty="0"/>
              <a:t> (1960au–1970au)</a:t>
            </a:r>
            <a:endParaRPr lang="en-GB" dirty="0"/>
          </a:p>
        </p:txBody>
      </p:sp>
      <p:sp>
        <p:nvSpPr>
          <p:cNvPr id="3" name="Content Placeholder 2">
            <a:extLst>
              <a:ext uri="{FF2B5EF4-FFF2-40B4-BE49-F238E27FC236}">
                <a16:creationId xmlns:a16="http://schemas.microsoft.com/office/drawing/2014/main" id="{5472444F-9C56-49FA-F6FF-EE111EB42997}"/>
              </a:ext>
            </a:extLst>
          </p:cNvPr>
          <p:cNvSpPr>
            <a:spLocks noGrp="1"/>
          </p:cNvSpPr>
          <p:nvPr>
            <p:ph idx="1"/>
          </p:nvPr>
        </p:nvSpPr>
        <p:spPr/>
        <p:txBody>
          <a:bodyPr>
            <a:normAutofit lnSpcReduction="10000"/>
          </a:bodyPr>
          <a:lstStyle/>
          <a:p>
            <a:pPr fontAlgn="base"/>
            <a:r>
              <a:rPr lang="en-GB" dirty="0"/>
              <a:t>O dan </a:t>
            </a:r>
            <a:r>
              <a:rPr lang="en-GB" dirty="0" err="1"/>
              <a:t>Ddeddf</a:t>
            </a:r>
            <a:r>
              <a:rPr lang="en-GB" dirty="0"/>
              <a:t> yr Iaith </a:t>
            </a:r>
            <a:r>
              <a:rPr lang="en-GB" dirty="0" err="1"/>
              <a:t>Gymraeg</a:t>
            </a:r>
            <a:r>
              <a:rPr lang="en-GB" dirty="0"/>
              <a:t> 1967, </a:t>
            </a:r>
            <a:r>
              <a:rPr lang="en-GB" dirty="0" err="1"/>
              <a:t>diddymwyd</a:t>
            </a:r>
            <a:r>
              <a:rPr lang="en-GB" dirty="0"/>
              <a:t> </a:t>
            </a:r>
            <a:r>
              <a:rPr lang="en-GB" dirty="0" err="1"/>
              <a:t>rhan</a:t>
            </a:r>
            <a:r>
              <a:rPr lang="en-GB" dirty="0"/>
              <a:t> o </a:t>
            </a:r>
            <a:r>
              <a:rPr lang="en-GB" dirty="0" err="1"/>
              <a:t>Ddeddf</a:t>
            </a:r>
            <a:r>
              <a:rPr lang="en-GB" dirty="0"/>
              <a:t> Cymru a Berwick ac </a:t>
            </a:r>
            <a:r>
              <a:rPr lang="en-GB" dirty="0" err="1"/>
              <a:t>ehangodd</a:t>
            </a:r>
            <a:r>
              <a:rPr lang="en-GB" dirty="0"/>
              <a:t> y </a:t>
            </a:r>
            <a:r>
              <a:rPr lang="en-GB" dirty="0" err="1"/>
              <a:t>defnydd</a:t>
            </a:r>
            <a:r>
              <a:rPr lang="en-GB" dirty="0"/>
              <a:t> </a:t>
            </a:r>
            <a:r>
              <a:rPr lang="en-GB" dirty="0" err="1"/>
              <a:t>o'r</a:t>
            </a:r>
            <a:r>
              <a:rPr lang="en-GB" dirty="0"/>
              <a:t> </a:t>
            </a:r>
            <a:r>
              <a:rPr lang="en-GB" dirty="0" err="1"/>
              <a:t>Gymraeg</a:t>
            </a:r>
            <a:r>
              <a:rPr lang="en-GB" dirty="0"/>
              <a:t> </a:t>
            </a:r>
            <a:r>
              <a:rPr lang="en-GB" dirty="0" err="1"/>
              <a:t>mewn</a:t>
            </a:r>
            <a:r>
              <a:rPr lang="en-GB" dirty="0"/>
              <a:t> </a:t>
            </a:r>
            <a:r>
              <a:rPr lang="en-GB" dirty="0" err="1"/>
              <a:t>bywyd</a:t>
            </a:r>
            <a:r>
              <a:rPr lang="en-GB" dirty="0"/>
              <a:t> </a:t>
            </a:r>
            <a:r>
              <a:rPr lang="en-GB" dirty="0" err="1"/>
              <a:t>cyhoeddus</a:t>
            </a:r>
            <a:r>
              <a:rPr lang="en-GB" dirty="0"/>
              <a:t>.</a:t>
            </a:r>
          </a:p>
          <a:p>
            <a:pPr marL="0" indent="0" fontAlgn="base">
              <a:buNone/>
            </a:pPr>
            <a:endParaRPr lang="en-GB" dirty="0"/>
          </a:p>
          <a:p>
            <a:pPr fontAlgn="base"/>
            <a:r>
              <a:rPr lang="en-GB" dirty="0" err="1"/>
              <a:t>Ym</a:t>
            </a:r>
            <a:r>
              <a:rPr lang="en-GB" dirty="0"/>
              <a:t> 1973, </a:t>
            </a:r>
            <a:r>
              <a:rPr lang="en-GB" dirty="0" err="1"/>
              <a:t>argymhellodd</a:t>
            </a:r>
            <a:r>
              <a:rPr lang="en-GB" dirty="0"/>
              <a:t> </a:t>
            </a:r>
            <a:r>
              <a:rPr lang="en-GB" dirty="0" err="1"/>
              <a:t>Comisiwn</a:t>
            </a:r>
            <a:r>
              <a:rPr lang="en-GB" dirty="0"/>
              <a:t> </a:t>
            </a:r>
            <a:r>
              <a:rPr lang="en-GB" dirty="0" err="1"/>
              <a:t>Kilbrandon</a:t>
            </a:r>
            <a:r>
              <a:rPr lang="en-GB" dirty="0"/>
              <a:t> y </a:t>
            </a:r>
            <a:r>
              <a:rPr lang="en-GB" dirty="0" err="1"/>
              <a:t>dylid</a:t>
            </a:r>
            <a:r>
              <a:rPr lang="en-GB" dirty="0"/>
              <a:t> </a:t>
            </a:r>
            <a:r>
              <a:rPr lang="en-GB" dirty="0" err="1"/>
              <a:t>creu</a:t>
            </a:r>
            <a:r>
              <a:rPr lang="en-GB" dirty="0"/>
              <a:t> </a:t>
            </a:r>
            <a:r>
              <a:rPr lang="en-GB" dirty="0" err="1"/>
              <a:t>cyrff</a:t>
            </a:r>
            <a:r>
              <a:rPr lang="en-GB" dirty="0"/>
              <a:t> </a:t>
            </a:r>
            <a:r>
              <a:rPr lang="en-GB" dirty="0" err="1"/>
              <a:t>etholedig</a:t>
            </a:r>
            <a:r>
              <a:rPr lang="en-GB" dirty="0"/>
              <a:t> </a:t>
            </a:r>
            <a:r>
              <a:rPr lang="en-GB" dirty="0" err="1"/>
              <a:t>ar</a:t>
            </a:r>
            <a:r>
              <a:rPr lang="en-GB" dirty="0"/>
              <a:t> </a:t>
            </a:r>
            <a:r>
              <a:rPr lang="en-GB" dirty="0" err="1"/>
              <a:t>gyfer</a:t>
            </a:r>
            <a:r>
              <a:rPr lang="en-GB" dirty="0"/>
              <a:t> Cymru </a:t>
            </a:r>
            <a:r>
              <a:rPr lang="en-GB" dirty="0" err="1"/>
              <a:t>a'r</a:t>
            </a:r>
            <a:r>
              <a:rPr lang="en-GB" dirty="0"/>
              <a:t> Alban.</a:t>
            </a:r>
          </a:p>
          <a:p>
            <a:pPr fontAlgn="base"/>
            <a:endParaRPr lang="en-GB" dirty="0"/>
          </a:p>
          <a:p>
            <a:pPr fontAlgn="base"/>
            <a:r>
              <a:rPr lang="en-GB" dirty="0"/>
              <a:t> </a:t>
            </a:r>
            <a:r>
              <a:rPr lang="en-GB" dirty="0" err="1"/>
              <a:t>Fodd</a:t>
            </a:r>
            <a:r>
              <a:rPr lang="en-GB" dirty="0"/>
              <a:t> </a:t>
            </a:r>
            <a:r>
              <a:rPr lang="en-GB" dirty="0" err="1"/>
              <a:t>bynnag</a:t>
            </a:r>
            <a:r>
              <a:rPr lang="en-GB" dirty="0"/>
              <a:t>, </a:t>
            </a:r>
            <a:r>
              <a:rPr lang="en-GB" dirty="0" err="1"/>
              <a:t>mewn</a:t>
            </a:r>
            <a:r>
              <a:rPr lang="en-GB" dirty="0"/>
              <a:t> </a:t>
            </a:r>
            <a:r>
              <a:rPr lang="en-GB" dirty="0" err="1"/>
              <a:t>refferendwm</a:t>
            </a:r>
            <a:r>
              <a:rPr lang="en-GB" dirty="0"/>
              <a:t> a </a:t>
            </a:r>
            <a:r>
              <a:rPr lang="en-GB" dirty="0" err="1"/>
              <a:t>gynhaliwyd</a:t>
            </a:r>
            <a:r>
              <a:rPr lang="en-GB" dirty="0"/>
              <a:t> </a:t>
            </a:r>
            <a:r>
              <a:rPr lang="en-GB" dirty="0" err="1"/>
              <a:t>ar</a:t>
            </a:r>
            <a:r>
              <a:rPr lang="en-GB" dirty="0"/>
              <a:t> </a:t>
            </a:r>
            <a:r>
              <a:rPr lang="en-GB" dirty="0" err="1"/>
              <a:t>Ddydd</a:t>
            </a:r>
            <a:r>
              <a:rPr lang="en-GB" dirty="0"/>
              <a:t> </a:t>
            </a:r>
            <a:r>
              <a:rPr lang="en-GB" dirty="0" err="1"/>
              <a:t>Gŵyl</a:t>
            </a:r>
            <a:r>
              <a:rPr lang="en-GB" dirty="0"/>
              <a:t> Dewi 1979, </a:t>
            </a:r>
            <a:r>
              <a:rPr lang="en-GB" dirty="0" err="1"/>
              <a:t>gwrthododd</a:t>
            </a:r>
            <a:r>
              <a:rPr lang="en-GB" dirty="0"/>
              <a:t> </a:t>
            </a:r>
            <a:r>
              <a:rPr lang="en-GB" dirty="0" err="1"/>
              <a:t>etholwyr</a:t>
            </a:r>
            <a:r>
              <a:rPr lang="en-GB" dirty="0"/>
              <a:t> Cymru </a:t>
            </a:r>
            <a:r>
              <a:rPr lang="en-GB" dirty="0" err="1"/>
              <a:t>gynlluniau</a:t>
            </a:r>
            <a:r>
              <a:rPr lang="en-GB" dirty="0"/>
              <a:t> </a:t>
            </a:r>
            <a:r>
              <a:rPr lang="en-GB" dirty="0" err="1"/>
              <a:t>datganoli</a:t>
            </a:r>
            <a:r>
              <a:rPr lang="en-GB" dirty="0"/>
              <a:t> o </a:t>
            </a:r>
            <a:r>
              <a:rPr lang="en-GB" dirty="0" err="1"/>
              <a:t>fwyafrif</a:t>
            </a:r>
            <a:r>
              <a:rPr lang="en-GB" dirty="0"/>
              <a:t> o 4 </a:t>
            </a:r>
            <a:r>
              <a:rPr lang="en-GB" dirty="0" err="1"/>
              <a:t>i</a:t>
            </a:r>
            <a:r>
              <a:rPr lang="en-GB" dirty="0"/>
              <a:t> 1.</a:t>
            </a:r>
          </a:p>
          <a:p>
            <a:endParaRPr lang="en-GB" dirty="0"/>
          </a:p>
        </p:txBody>
      </p:sp>
    </p:spTree>
    <p:extLst>
      <p:ext uri="{BB962C8B-B14F-4D97-AF65-F5344CB8AC3E}">
        <p14:creationId xmlns:p14="http://schemas.microsoft.com/office/powerpoint/2010/main" val="29401027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D4CB1-F772-A623-A547-2439B8118D79}"/>
              </a:ext>
            </a:extLst>
          </p:cNvPr>
          <p:cNvSpPr>
            <a:spLocks noGrp="1"/>
          </p:cNvSpPr>
          <p:nvPr>
            <p:ph type="title"/>
          </p:nvPr>
        </p:nvSpPr>
        <p:spPr/>
        <p:txBody>
          <a:bodyPr/>
          <a:lstStyle/>
          <a:p>
            <a:r>
              <a:rPr lang="en-GB" b="1" dirty="0"/>
              <a:t>Administrative Foundations (1960s–1970s)</a:t>
            </a:r>
            <a:endParaRPr lang="en-GB" dirty="0"/>
          </a:p>
        </p:txBody>
      </p:sp>
      <p:sp>
        <p:nvSpPr>
          <p:cNvPr id="3" name="Content Placeholder 2">
            <a:extLst>
              <a:ext uri="{FF2B5EF4-FFF2-40B4-BE49-F238E27FC236}">
                <a16:creationId xmlns:a16="http://schemas.microsoft.com/office/drawing/2014/main" id="{626844D5-C55B-18E3-A7B1-6ECD48C725A4}"/>
              </a:ext>
            </a:extLst>
          </p:cNvPr>
          <p:cNvSpPr>
            <a:spLocks noGrp="1"/>
          </p:cNvSpPr>
          <p:nvPr>
            <p:ph idx="1"/>
          </p:nvPr>
        </p:nvSpPr>
        <p:spPr/>
        <p:txBody>
          <a:bodyPr>
            <a:normAutofit lnSpcReduction="10000"/>
          </a:bodyPr>
          <a:lstStyle/>
          <a:p>
            <a:pPr fontAlgn="base"/>
            <a:r>
              <a:rPr lang="en-GB" dirty="0"/>
              <a:t>The Welsh Language Act 1967 repealed part of the Wales and Berwick Act and expanded the use of Welsh in public life.</a:t>
            </a:r>
          </a:p>
          <a:p>
            <a:pPr marL="0" indent="0" fontAlgn="base">
              <a:buNone/>
            </a:pPr>
            <a:endParaRPr lang="en-GB" dirty="0"/>
          </a:p>
          <a:p>
            <a:pPr fontAlgn="base"/>
            <a:r>
              <a:rPr lang="en-GB" dirty="0"/>
              <a:t>In 1973, the </a:t>
            </a:r>
            <a:r>
              <a:rPr lang="en-GB" dirty="0" err="1"/>
              <a:t>Kilbrandon</a:t>
            </a:r>
            <a:r>
              <a:rPr lang="en-GB" dirty="0"/>
              <a:t> Commission recommended elected bodies for Wales and Scotland.</a:t>
            </a:r>
          </a:p>
          <a:p>
            <a:pPr fontAlgn="base"/>
            <a:endParaRPr lang="en-GB" dirty="0"/>
          </a:p>
          <a:p>
            <a:pPr fontAlgn="base"/>
            <a:r>
              <a:rPr lang="en-GB" dirty="0"/>
              <a:t> However, a referendum held in Wales on St David’s Day 1979 rejected devolution by a margin of nearly 4 to 1.</a:t>
            </a:r>
          </a:p>
          <a:p>
            <a:endParaRPr lang="en-GB" dirty="0"/>
          </a:p>
        </p:txBody>
      </p:sp>
    </p:spTree>
    <p:extLst>
      <p:ext uri="{BB962C8B-B14F-4D97-AF65-F5344CB8AC3E}">
        <p14:creationId xmlns:p14="http://schemas.microsoft.com/office/powerpoint/2010/main" val="25980108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F38AD-BFDF-AD7D-9AAA-E51471FD3717}"/>
              </a:ext>
            </a:extLst>
          </p:cNvPr>
          <p:cNvSpPr>
            <a:spLocks noGrp="1"/>
          </p:cNvSpPr>
          <p:nvPr>
            <p:ph type="title"/>
          </p:nvPr>
        </p:nvSpPr>
        <p:spPr/>
        <p:txBody>
          <a:bodyPr/>
          <a:lstStyle/>
          <a:p>
            <a:r>
              <a:rPr lang="en-GB" b="1" dirty="0" err="1"/>
              <a:t>Refferenda</a:t>
            </a:r>
            <a:r>
              <a:rPr lang="en-GB" b="1" dirty="0"/>
              <a:t> a </a:t>
            </a:r>
            <a:r>
              <a:rPr lang="en-GB" b="1" dirty="0" err="1"/>
              <a:t>Gwrthwynebiad</a:t>
            </a:r>
            <a:r>
              <a:rPr lang="en-GB" b="1" dirty="0"/>
              <a:t> (1979–1997)</a:t>
            </a:r>
            <a:br>
              <a:rPr lang="en-GB" b="1" dirty="0"/>
            </a:br>
            <a:endParaRPr lang="en-GB" dirty="0"/>
          </a:p>
        </p:txBody>
      </p:sp>
      <p:sp>
        <p:nvSpPr>
          <p:cNvPr id="3" name="Content Placeholder 2">
            <a:extLst>
              <a:ext uri="{FF2B5EF4-FFF2-40B4-BE49-F238E27FC236}">
                <a16:creationId xmlns:a16="http://schemas.microsoft.com/office/drawing/2014/main" id="{77019267-B85C-1943-42B4-F075D5773A9D}"/>
              </a:ext>
            </a:extLst>
          </p:cNvPr>
          <p:cNvSpPr>
            <a:spLocks noGrp="1"/>
          </p:cNvSpPr>
          <p:nvPr>
            <p:ph idx="1"/>
          </p:nvPr>
        </p:nvSpPr>
        <p:spPr/>
        <p:txBody>
          <a:bodyPr>
            <a:normAutofit fontScale="92500"/>
          </a:bodyPr>
          <a:lstStyle/>
          <a:p>
            <a:pPr fontAlgn="base"/>
            <a:r>
              <a:rPr lang="en-GB" dirty="0" err="1"/>
              <a:t>Daeth</a:t>
            </a:r>
            <a:r>
              <a:rPr lang="en-GB" dirty="0"/>
              <a:t> </a:t>
            </a:r>
            <a:r>
              <a:rPr lang="en-GB" dirty="0" err="1"/>
              <a:t>datganoli</a:t>
            </a:r>
            <a:r>
              <a:rPr lang="en-GB" dirty="0"/>
              <a:t> </a:t>
            </a:r>
            <a:r>
              <a:rPr lang="en-GB" dirty="0" err="1"/>
              <a:t>yn</a:t>
            </a:r>
            <a:r>
              <a:rPr lang="en-GB" dirty="0"/>
              <a:t> </a:t>
            </a:r>
            <a:r>
              <a:rPr lang="en-GB" dirty="0" err="1"/>
              <a:t>fater</a:t>
            </a:r>
            <a:r>
              <a:rPr lang="en-GB" dirty="0"/>
              <a:t> </a:t>
            </a:r>
            <a:r>
              <a:rPr lang="en-GB" dirty="0" err="1"/>
              <a:t>gwleidyddol</a:t>
            </a:r>
            <a:r>
              <a:rPr lang="en-GB" dirty="0"/>
              <a:t> </a:t>
            </a:r>
            <a:r>
              <a:rPr lang="en-GB" dirty="0" err="1"/>
              <a:t>cwsg</a:t>
            </a:r>
            <a:r>
              <a:rPr lang="en-GB" dirty="0"/>
              <a:t> </a:t>
            </a:r>
            <a:r>
              <a:rPr lang="en-GB" dirty="0" err="1"/>
              <a:t>yn</a:t>
            </a:r>
            <a:r>
              <a:rPr lang="en-GB" dirty="0"/>
              <a:t> yr 1980au. </a:t>
            </a:r>
            <a:r>
              <a:rPr lang="en-GB" dirty="0" err="1"/>
              <a:t>Serch</a:t>
            </a:r>
            <a:r>
              <a:rPr lang="en-GB" dirty="0"/>
              <a:t> </a:t>
            </a:r>
            <a:r>
              <a:rPr lang="en-GB" dirty="0" err="1"/>
              <a:t>hynny</a:t>
            </a:r>
            <a:r>
              <a:rPr lang="en-GB" dirty="0"/>
              <a:t>, o </a:t>
            </a:r>
            <a:r>
              <a:rPr lang="en-GB" dirty="0" err="1"/>
              <a:t>ganlyniad</a:t>
            </a:r>
            <a:r>
              <a:rPr lang="en-GB" dirty="0"/>
              <a:t> </a:t>
            </a:r>
            <a:r>
              <a:rPr lang="en-GB" dirty="0" err="1"/>
              <a:t>i</a:t>
            </a:r>
            <a:r>
              <a:rPr lang="en-GB" dirty="0"/>
              <a:t> </a:t>
            </a:r>
            <a:r>
              <a:rPr lang="en-GB" dirty="0" err="1"/>
              <a:t>bolisïau</a:t>
            </a:r>
            <a:r>
              <a:rPr lang="en-GB" dirty="0"/>
              <a:t> </a:t>
            </a:r>
            <a:r>
              <a:rPr lang="en-GB" dirty="0" err="1"/>
              <a:t>Llywodraeth</a:t>
            </a:r>
            <a:r>
              <a:rPr lang="en-GB" dirty="0"/>
              <a:t> </a:t>
            </a:r>
            <a:r>
              <a:rPr lang="en-GB" dirty="0" err="1"/>
              <a:t>Geidwadol</a:t>
            </a:r>
            <a:r>
              <a:rPr lang="en-GB" dirty="0"/>
              <a:t> y DU </a:t>
            </a:r>
            <a:r>
              <a:rPr lang="en-GB" dirty="0" err="1"/>
              <a:t>yn</a:t>
            </a:r>
            <a:r>
              <a:rPr lang="en-GB" dirty="0"/>
              <a:t> </a:t>
            </a:r>
            <a:r>
              <a:rPr lang="en-GB" dirty="0" err="1"/>
              <a:t>ystod</a:t>
            </a:r>
            <a:r>
              <a:rPr lang="en-GB" dirty="0"/>
              <a:t> </a:t>
            </a:r>
            <a:r>
              <a:rPr lang="en-GB" dirty="0" err="1"/>
              <a:t>cyfnod</a:t>
            </a:r>
            <a:r>
              <a:rPr lang="en-GB" dirty="0"/>
              <a:t> o </a:t>
            </a:r>
            <a:r>
              <a:rPr lang="en-GB" dirty="0" err="1"/>
              <a:t>anawsterau</a:t>
            </a:r>
            <a:r>
              <a:rPr lang="en-GB" dirty="0"/>
              <a:t> </a:t>
            </a:r>
            <a:r>
              <a:rPr lang="en-GB" dirty="0" err="1"/>
              <a:t>economaidd</a:t>
            </a:r>
            <a:r>
              <a:rPr lang="en-GB" dirty="0"/>
              <a:t>, </a:t>
            </a:r>
            <a:r>
              <a:rPr lang="en-GB" dirty="0" err="1"/>
              <a:t>ynghyd</a:t>
            </a:r>
            <a:r>
              <a:rPr lang="en-GB" dirty="0"/>
              <a:t> â </a:t>
            </a:r>
            <a:r>
              <a:rPr lang="en-GB" dirty="0" err="1"/>
              <a:t>lefelau</a:t>
            </a:r>
            <a:r>
              <a:rPr lang="en-GB" dirty="0"/>
              <a:t> </a:t>
            </a:r>
            <a:r>
              <a:rPr lang="en-GB" dirty="0" err="1"/>
              <a:t>isel</a:t>
            </a:r>
            <a:r>
              <a:rPr lang="en-GB" dirty="0"/>
              <a:t> o </a:t>
            </a:r>
            <a:r>
              <a:rPr lang="en-GB" dirty="0" err="1"/>
              <a:t>gefnogaeth</a:t>
            </a:r>
            <a:r>
              <a:rPr lang="en-GB" dirty="0"/>
              <a:t> </a:t>
            </a:r>
            <a:r>
              <a:rPr lang="en-GB" dirty="0" err="1"/>
              <a:t>i’r</a:t>
            </a:r>
            <a:r>
              <a:rPr lang="en-GB" dirty="0"/>
              <a:t> </a:t>
            </a:r>
            <a:r>
              <a:rPr lang="en-GB" dirty="0" err="1"/>
              <a:t>Ceidwadwyr</a:t>
            </a:r>
            <a:r>
              <a:rPr lang="en-GB" dirty="0"/>
              <a:t> </a:t>
            </a:r>
            <a:r>
              <a:rPr lang="en-GB" dirty="0" err="1"/>
              <a:t>yng</a:t>
            </a:r>
            <a:r>
              <a:rPr lang="en-GB" dirty="0"/>
              <a:t> </a:t>
            </a:r>
            <a:r>
              <a:rPr lang="en-GB" dirty="0" err="1"/>
              <a:t>Nghymru</a:t>
            </a:r>
            <a:r>
              <a:rPr lang="en-GB" dirty="0"/>
              <a:t>, </a:t>
            </a:r>
            <a:r>
              <a:rPr lang="en-GB" dirty="0" err="1"/>
              <a:t>cafwyd</a:t>
            </a:r>
            <a:r>
              <a:rPr lang="en-GB" dirty="0"/>
              <a:t> </a:t>
            </a:r>
            <a:r>
              <a:rPr lang="en-GB" dirty="0" err="1"/>
              <a:t>galwadau</a:t>
            </a:r>
            <a:r>
              <a:rPr lang="en-GB" dirty="0"/>
              <a:t> </a:t>
            </a:r>
            <a:r>
              <a:rPr lang="en-GB" dirty="0" err="1"/>
              <a:t>o’r</a:t>
            </a:r>
            <a:r>
              <a:rPr lang="en-GB" dirty="0"/>
              <a:t> </a:t>
            </a:r>
            <a:r>
              <a:rPr lang="en-GB" dirty="0" err="1"/>
              <a:t>newydd</a:t>
            </a:r>
            <a:r>
              <a:rPr lang="en-GB" dirty="0"/>
              <a:t> am </a:t>
            </a:r>
            <a:r>
              <a:rPr lang="en-GB" dirty="0" err="1"/>
              <a:t>sefydliad</a:t>
            </a:r>
            <a:r>
              <a:rPr lang="en-GB" dirty="0"/>
              <a:t> </a:t>
            </a:r>
            <a:r>
              <a:rPr lang="en-GB" dirty="0" err="1"/>
              <a:t>democrataidd</a:t>
            </a:r>
            <a:r>
              <a:rPr lang="en-GB" dirty="0"/>
              <a:t> </a:t>
            </a:r>
            <a:r>
              <a:rPr lang="en-GB" dirty="0" err="1"/>
              <a:t>penodol</a:t>
            </a:r>
            <a:r>
              <a:rPr lang="en-GB" dirty="0"/>
              <a:t> </a:t>
            </a:r>
            <a:r>
              <a:rPr lang="en-GB" dirty="0" err="1"/>
              <a:t>i</a:t>
            </a:r>
            <a:r>
              <a:rPr lang="en-GB" dirty="0"/>
              <a:t> </a:t>
            </a:r>
            <a:r>
              <a:rPr lang="en-GB" dirty="0" err="1"/>
              <a:t>Gymru</a:t>
            </a:r>
            <a:r>
              <a:rPr lang="en-GB" dirty="0"/>
              <a:t>. </a:t>
            </a:r>
          </a:p>
          <a:p>
            <a:pPr marL="0" indent="0" fontAlgn="base">
              <a:buNone/>
            </a:pPr>
            <a:endParaRPr lang="en-GB" dirty="0"/>
          </a:p>
          <a:p>
            <a:pPr fontAlgn="base"/>
            <a:r>
              <a:rPr lang="en-GB" dirty="0"/>
              <a:t>Yn </a:t>
            </a:r>
            <a:r>
              <a:rPr lang="en-GB" dirty="0" err="1"/>
              <a:t>ystod</a:t>
            </a:r>
            <a:r>
              <a:rPr lang="en-GB" dirty="0"/>
              <a:t> y </a:t>
            </a:r>
            <a:r>
              <a:rPr lang="en-GB" dirty="0" err="1"/>
              <a:t>cyfnod</a:t>
            </a:r>
            <a:r>
              <a:rPr lang="en-GB" dirty="0"/>
              <a:t> </a:t>
            </a:r>
            <a:r>
              <a:rPr lang="en-GB" dirty="0" err="1"/>
              <a:t>hwn</a:t>
            </a:r>
            <a:r>
              <a:rPr lang="en-GB" dirty="0"/>
              <a:t>, </a:t>
            </a:r>
            <a:r>
              <a:rPr lang="en-GB" dirty="0" err="1"/>
              <a:t>parhaodd</a:t>
            </a:r>
            <a:r>
              <a:rPr lang="en-GB" dirty="0"/>
              <a:t> </a:t>
            </a:r>
            <a:r>
              <a:rPr lang="en-GB" dirty="0" err="1"/>
              <a:t>pwerau'r</a:t>
            </a:r>
            <a:r>
              <a:rPr lang="en-GB" dirty="0"/>
              <a:t> </a:t>
            </a:r>
            <a:r>
              <a:rPr lang="en-GB" dirty="0" err="1"/>
              <a:t>Swyddfa</a:t>
            </a:r>
            <a:r>
              <a:rPr lang="en-GB" dirty="0"/>
              <a:t> </a:t>
            </a:r>
            <a:r>
              <a:rPr lang="en-GB" dirty="0" err="1"/>
              <a:t>Gymreig</a:t>
            </a:r>
            <a:r>
              <a:rPr lang="en-GB" dirty="0"/>
              <a:t> </a:t>
            </a:r>
            <a:r>
              <a:rPr lang="en-GB" dirty="0" err="1"/>
              <a:t>i</a:t>
            </a:r>
            <a:r>
              <a:rPr lang="en-GB" dirty="0"/>
              <a:t> </a:t>
            </a:r>
            <a:r>
              <a:rPr lang="en-GB" dirty="0" err="1"/>
              <a:t>dyfu</a:t>
            </a:r>
            <a:r>
              <a:rPr lang="en-GB" dirty="0"/>
              <a:t>, a </a:t>
            </a:r>
            <a:r>
              <a:rPr lang="en-GB" dirty="0" err="1"/>
              <a:t>dirprwywyd</a:t>
            </a:r>
            <a:r>
              <a:rPr lang="en-GB" dirty="0"/>
              <a:t> </a:t>
            </a:r>
            <a:r>
              <a:rPr lang="en-GB" dirty="0" err="1"/>
              <a:t>llawer</a:t>
            </a:r>
            <a:r>
              <a:rPr lang="en-GB" dirty="0"/>
              <a:t> o </a:t>
            </a:r>
            <a:r>
              <a:rPr lang="en-GB" dirty="0" err="1"/>
              <a:t>swyddogaethau</a:t>
            </a:r>
            <a:r>
              <a:rPr lang="en-GB" dirty="0"/>
              <a:t> </a:t>
            </a:r>
            <a:r>
              <a:rPr lang="en-GB" dirty="0" err="1"/>
              <a:t>cyhoeddus</a:t>
            </a:r>
            <a:r>
              <a:rPr lang="en-GB" dirty="0"/>
              <a:t> </a:t>
            </a:r>
            <a:r>
              <a:rPr lang="en-GB" dirty="0" err="1"/>
              <a:t>i</a:t>
            </a:r>
            <a:r>
              <a:rPr lang="en-GB" dirty="0"/>
              <a:t> </a:t>
            </a:r>
            <a:r>
              <a:rPr lang="en-GB" dirty="0" err="1"/>
              <a:t>gyrff</a:t>
            </a:r>
            <a:r>
              <a:rPr lang="en-GB" dirty="0"/>
              <a:t> </a:t>
            </a:r>
            <a:r>
              <a:rPr lang="en-GB" dirty="0" err="1"/>
              <a:t>hyd</a:t>
            </a:r>
            <a:r>
              <a:rPr lang="en-GB" dirty="0"/>
              <a:t> </a:t>
            </a:r>
            <a:r>
              <a:rPr lang="en-GB" dirty="0" err="1"/>
              <a:t>braich</a:t>
            </a:r>
            <a:r>
              <a:rPr lang="en-GB" dirty="0"/>
              <a:t> a </a:t>
            </a:r>
            <a:r>
              <a:rPr lang="en-GB" dirty="0" err="1"/>
              <a:t>elwir</a:t>
            </a:r>
            <a:r>
              <a:rPr lang="en-GB" dirty="0"/>
              <a:t> </a:t>
            </a:r>
            <a:r>
              <a:rPr lang="en-GB" dirty="0" err="1"/>
              <a:t>yn</a:t>
            </a:r>
            <a:r>
              <a:rPr lang="en-GB" dirty="0"/>
              <a:t> </a:t>
            </a:r>
            <a:r>
              <a:rPr lang="en-GB" dirty="0" err="1"/>
              <a:t>cwangos</a:t>
            </a:r>
            <a:r>
              <a:rPr lang="en-GB" dirty="0"/>
              <a:t>. </a:t>
            </a:r>
            <a:r>
              <a:rPr lang="en-GB" dirty="0" err="1"/>
              <a:t>Ysgogodd</a:t>
            </a:r>
            <a:r>
              <a:rPr lang="en-GB" dirty="0"/>
              <a:t> y </a:t>
            </a:r>
            <a:r>
              <a:rPr lang="en-GB" dirty="0" err="1"/>
              <a:t>datblygiadau</a:t>
            </a:r>
            <a:r>
              <a:rPr lang="en-GB" dirty="0"/>
              <a:t> </a:t>
            </a:r>
            <a:r>
              <a:rPr lang="en-GB" dirty="0" err="1"/>
              <a:t>hyn</a:t>
            </a:r>
            <a:r>
              <a:rPr lang="en-GB" dirty="0"/>
              <a:t> </a:t>
            </a:r>
            <a:r>
              <a:rPr lang="en-GB" dirty="0" err="1"/>
              <a:t>alwadau</a:t>
            </a:r>
            <a:r>
              <a:rPr lang="en-GB" dirty="0"/>
              <a:t> </a:t>
            </a:r>
            <a:r>
              <a:rPr lang="en-GB" dirty="0" err="1"/>
              <a:t>cynyddol</a:t>
            </a:r>
            <a:r>
              <a:rPr lang="en-GB" dirty="0"/>
              <a:t> am </a:t>
            </a:r>
            <a:r>
              <a:rPr lang="en-GB" dirty="0" err="1"/>
              <a:t>fwy</a:t>
            </a:r>
            <a:r>
              <a:rPr lang="en-GB" dirty="0"/>
              <a:t> o </a:t>
            </a:r>
            <a:r>
              <a:rPr lang="en-GB" dirty="0" err="1"/>
              <a:t>atebolrwydd</a:t>
            </a:r>
            <a:r>
              <a:rPr lang="en-GB" dirty="0"/>
              <a:t>.</a:t>
            </a:r>
          </a:p>
          <a:p>
            <a:endParaRPr lang="en-GB" dirty="0"/>
          </a:p>
        </p:txBody>
      </p:sp>
    </p:spTree>
    <p:extLst>
      <p:ext uri="{BB962C8B-B14F-4D97-AF65-F5344CB8AC3E}">
        <p14:creationId xmlns:p14="http://schemas.microsoft.com/office/powerpoint/2010/main" val="6830753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33122-D252-23A0-5E09-B541EF8EC6B3}"/>
              </a:ext>
            </a:extLst>
          </p:cNvPr>
          <p:cNvSpPr>
            <a:spLocks noGrp="1"/>
          </p:cNvSpPr>
          <p:nvPr>
            <p:ph type="title"/>
          </p:nvPr>
        </p:nvSpPr>
        <p:spPr/>
        <p:txBody>
          <a:bodyPr/>
          <a:lstStyle/>
          <a:p>
            <a:r>
              <a:rPr lang="en-GB" b="1" dirty="0"/>
              <a:t>Referendums and Resistance (1979–1997)</a:t>
            </a:r>
            <a:br>
              <a:rPr lang="en-GB" b="1" dirty="0"/>
            </a:br>
            <a:endParaRPr lang="en-GB" dirty="0"/>
          </a:p>
        </p:txBody>
      </p:sp>
      <p:sp>
        <p:nvSpPr>
          <p:cNvPr id="3" name="Content Placeholder 2">
            <a:extLst>
              <a:ext uri="{FF2B5EF4-FFF2-40B4-BE49-F238E27FC236}">
                <a16:creationId xmlns:a16="http://schemas.microsoft.com/office/drawing/2014/main" id="{96AFA298-74D2-FFEE-1860-61E6895FE55A}"/>
              </a:ext>
            </a:extLst>
          </p:cNvPr>
          <p:cNvSpPr>
            <a:spLocks noGrp="1"/>
          </p:cNvSpPr>
          <p:nvPr>
            <p:ph idx="1"/>
          </p:nvPr>
        </p:nvSpPr>
        <p:spPr/>
        <p:txBody>
          <a:bodyPr>
            <a:normAutofit lnSpcReduction="10000"/>
          </a:bodyPr>
          <a:lstStyle/>
          <a:p>
            <a:r>
              <a:rPr lang="en-GB" dirty="0"/>
              <a:t>Devolution became a dormant issue in the 1980s. However, the policies of the UK Conservative Government during a period of economic difficulty, combined with low levels of Conservative support in Wales, led to renewed calls for a Welsh democratic institution.</a:t>
            </a:r>
          </a:p>
          <a:p>
            <a:pPr marL="0" indent="0">
              <a:buNone/>
            </a:pPr>
            <a:endParaRPr lang="en-GB" dirty="0"/>
          </a:p>
          <a:p>
            <a:r>
              <a:rPr lang="en-GB" dirty="0"/>
              <a:t>During this time, the powers of the Welsh Office continued to grow, and many public functions were delegated to arms-length bodies known as quangos. These developments prompted increasing demands for greater accountability.</a:t>
            </a:r>
          </a:p>
        </p:txBody>
      </p:sp>
    </p:spTree>
    <p:extLst>
      <p:ext uri="{BB962C8B-B14F-4D97-AF65-F5344CB8AC3E}">
        <p14:creationId xmlns:p14="http://schemas.microsoft.com/office/powerpoint/2010/main" val="38202516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4B6B68-3062-CE1E-18D1-EB9F36BE7338}"/>
              </a:ext>
            </a:extLst>
          </p:cNvPr>
          <p:cNvSpPr>
            <a:spLocks noGrp="1"/>
          </p:cNvSpPr>
          <p:nvPr>
            <p:ph type="title"/>
          </p:nvPr>
        </p:nvSpPr>
        <p:spPr/>
        <p:txBody>
          <a:bodyPr/>
          <a:lstStyle/>
          <a:p>
            <a:r>
              <a:rPr lang="en-GB" b="1" dirty="0" err="1"/>
              <a:t>Refferenda</a:t>
            </a:r>
            <a:r>
              <a:rPr lang="en-GB" b="1" dirty="0"/>
              <a:t> a </a:t>
            </a:r>
            <a:r>
              <a:rPr lang="en-GB" b="1" dirty="0" err="1"/>
              <a:t>Gwrthwynebiad</a:t>
            </a:r>
            <a:r>
              <a:rPr lang="en-GB" b="1" dirty="0"/>
              <a:t> (1979–1997)</a:t>
            </a:r>
            <a:br>
              <a:rPr lang="en-GB" b="1" dirty="0"/>
            </a:br>
            <a:endParaRPr lang="en-GB" dirty="0"/>
          </a:p>
        </p:txBody>
      </p:sp>
      <p:sp>
        <p:nvSpPr>
          <p:cNvPr id="3" name="Content Placeholder 2">
            <a:extLst>
              <a:ext uri="{FF2B5EF4-FFF2-40B4-BE49-F238E27FC236}">
                <a16:creationId xmlns:a16="http://schemas.microsoft.com/office/drawing/2014/main" id="{CE5D0C61-90D4-A11D-B8EE-E6E937E4634A}"/>
              </a:ext>
            </a:extLst>
          </p:cNvPr>
          <p:cNvSpPr>
            <a:spLocks noGrp="1"/>
          </p:cNvSpPr>
          <p:nvPr>
            <p:ph idx="1"/>
          </p:nvPr>
        </p:nvSpPr>
        <p:spPr/>
        <p:txBody>
          <a:bodyPr/>
          <a:lstStyle/>
          <a:p>
            <a:pPr fontAlgn="base"/>
            <a:r>
              <a:rPr lang="en-GB" dirty="0"/>
              <a:t>O dan </a:t>
            </a:r>
            <a:r>
              <a:rPr lang="en-GB" dirty="0" err="1"/>
              <a:t>Ddeddf</a:t>
            </a:r>
            <a:r>
              <a:rPr lang="en-GB" dirty="0"/>
              <a:t> yr Iaith </a:t>
            </a:r>
            <a:r>
              <a:rPr lang="en-GB" dirty="0" err="1"/>
              <a:t>Gymraeg</a:t>
            </a:r>
            <a:r>
              <a:rPr lang="en-GB" dirty="0"/>
              <a:t> 1993, </a:t>
            </a:r>
            <a:r>
              <a:rPr lang="en-GB" dirty="0" err="1"/>
              <a:t>rhoddwyd</a:t>
            </a:r>
            <a:r>
              <a:rPr lang="en-GB" dirty="0"/>
              <a:t> sail </a:t>
            </a:r>
            <a:r>
              <a:rPr lang="en-GB" dirty="0" err="1"/>
              <a:t>gyfreithiol</a:t>
            </a:r>
            <a:r>
              <a:rPr lang="en-GB" dirty="0"/>
              <a:t> </a:t>
            </a:r>
            <a:r>
              <a:rPr lang="en-GB" dirty="0" err="1"/>
              <a:t>gyfartal</a:t>
            </a:r>
            <a:r>
              <a:rPr lang="en-GB" dirty="0"/>
              <a:t> </a:t>
            </a:r>
            <a:r>
              <a:rPr lang="en-GB" dirty="0" err="1"/>
              <a:t>i’r</a:t>
            </a:r>
            <a:r>
              <a:rPr lang="en-GB" dirty="0"/>
              <a:t> </a:t>
            </a:r>
            <a:r>
              <a:rPr lang="en-GB" dirty="0" err="1"/>
              <a:t>Gymraeg</a:t>
            </a:r>
            <a:r>
              <a:rPr lang="en-GB" dirty="0"/>
              <a:t> </a:t>
            </a:r>
            <a:r>
              <a:rPr lang="en-GB" dirty="0" err="1"/>
              <a:t>a’r</a:t>
            </a:r>
            <a:r>
              <a:rPr lang="en-GB" dirty="0"/>
              <a:t> </a:t>
            </a:r>
            <a:r>
              <a:rPr lang="en-GB" dirty="0" err="1"/>
              <a:t>Saesneg</a:t>
            </a:r>
            <a:r>
              <a:rPr lang="en-GB" dirty="0"/>
              <a:t> ac </a:t>
            </a:r>
            <a:r>
              <a:rPr lang="en-GB" dirty="0" err="1"/>
              <a:t>fe</a:t>
            </a:r>
            <a:r>
              <a:rPr lang="en-GB" dirty="0"/>
              <a:t> </a:t>
            </a:r>
            <a:r>
              <a:rPr lang="en-GB" dirty="0" err="1"/>
              <a:t>ddiddymwyd</a:t>
            </a:r>
            <a:r>
              <a:rPr lang="en-GB" dirty="0"/>
              <a:t> </a:t>
            </a:r>
            <a:r>
              <a:rPr lang="en-GB" dirty="0" err="1"/>
              <a:t>Deddfau</a:t>
            </a:r>
            <a:r>
              <a:rPr lang="en-GB" dirty="0"/>
              <a:t> </a:t>
            </a:r>
            <a:r>
              <a:rPr lang="en-GB" dirty="0" err="1"/>
              <a:t>Cyfreithiau</a:t>
            </a:r>
            <a:r>
              <a:rPr lang="en-GB" dirty="0"/>
              <a:t> </a:t>
            </a:r>
            <a:r>
              <a:rPr lang="en-GB" dirty="0" err="1"/>
              <a:t>yng</a:t>
            </a:r>
            <a:r>
              <a:rPr lang="en-GB" dirty="0"/>
              <a:t> </a:t>
            </a:r>
            <a:r>
              <a:rPr lang="en-GB" dirty="0" err="1"/>
              <a:t>Nghymru'r</a:t>
            </a:r>
            <a:r>
              <a:rPr lang="en-GB" dirty="0"/>
              <a:t> 16eg </a:t>
            </a:r>
            <a:r>
              <a:rPr lang="en-GB" dirty="0" err="1"/>
              <a:t>ganrif</a:t>
            </a:r>
            <a:r>
              <a:rPr lang="en-GB" dirty="0"/>
              <a:t>.</a:t>
            </a:r>
          </a:p>
          <a:p>
            <a:pPr marL="0" indent="0" fontAlgn="base">
              <a:buNone/>
            </a:pPr>
            <a:endParaRPr lang="en-GB" dirty="0"/>
          </a:p>
          <a:p>
            <a:pPr fontAlgn="base"/>
            <a:r>
              <a:rPr lang="en-GB" dirty="0" err="1"/>
              <a:t>Ond</a:t>
            </a:r>
            <a:r>
              <a:rPr lang="en-GB" dirty="0"/>
              <a:t> </a:t>
            </a:r>
            <a:r>
              <a:rPr lang="en-GB" dirty="0" err="1"/>
              <a:t>erbyn</a:t>
            </a:r>
            <a:r>
              <a:rPr lang="en-GB" dirty="0"/>
              <a:t> 1997, </a:t>
            </a:r>
            <a:r>
              <a:rPr lang="en-GB" dirty="0" err="1"/>
              <a:t>roedd</a:t>
            </a:r>
            <a:r>
              <a:rPr lang="en-GB" dirty="0"/>
              <a:t> barn y </a:t>
            </a:r>
            <a:r>
              <a:rPr lang="en-GB" dirty="0" err="1"/>
              <a:t>cyhoedd</a:t>
            </a:r>
            <a:r>
              <a:rPr lang="en-GB" dirty="0"/>
              <a:t> </a:t>
            </a:r>
            <a:r>
              <a:rPr lang="en-GB" dirty="0" err="1"/>
              <a:t>wedi</a:t>
            </a:r>
            <a:r>
              <a:rPr lang="en-GB" dirty="0"/>
              <a:t> </a:t>
            </a:r>
            <a:r>
              <a:rPr lang="en-GB" dirty="0" err="1"/>
              <a:t>newid</a:t>
            </a:r>
            <a:r>
              <a:rPr lang="en-GB" dirty="0"/>
              <a:t>. </a:t>
            </a:r>
            <a:r>
              <a:rPr lang="en-GB" dirty="0" err="1"/>
              <a:t>Pasiwyd</a:t>
            </a:r>
            <a:r>
              <a:rPr lang="en-GB" dirty="0"/>
              <a:t> ail </a:t>
            </a:r>
            <a:r>
              <a:rPr lang="en-GB" dirty="0" err="1"/>
              <a:t>refferendwm</a:t>
            </a:r>
            <a:r>
              <a:rPr lang="en-GB" dirty="0"/>
              <a:t> </a:t>
            </a:r>
            <a:r>
              <a:rPr lang="en-GB" dirty="0" err="1"/>
              <a:t>gyda</a:t>
            </a:r>
            <a:r>
              <a:rPr lang="en-GB" dirty="0"/>
              <a:t> </a:t>
            </a:r>
            <a:r>
              <a:rPr lang="en-GB" dirty="0" err="1"/>
              <a:t>mwyafrif</a:t>
            </a:r>
            <a:r>
              <a:rPr lang="en-GB" dirty="0"/>
              <a:t> o 6,721 </a:t>
            </a:r>
            <a:r>
              <a:rPr lang="en-GB" dirty="0" err="1"/>
              <a:t>pleidlais</a:t>
            </a:r>
            <a:r>
              <a:rPr lang="en-GB" dirty="0"/>
              <a:t> </a:t>
            </a:r>
            <a:r>
              <a:rPr lang="en-GB" dirty="0" err="1"/>
              <a:t>yn</a:t>
            </a:r>
            <a:r>
              <a:rPr lang="en-GB" dirty="0"/>
              <a:t> </a:t>
            </a:r>
            <a:r>
              <a:rPr lang="en-GB" dirty="0" err="1"/>
              <a:t>unig</a:t>
            </a:r>
            <a:r>
              <a:rPr lang="en-GB" dirty="0"/>
              <a:t>, </a:t>
            </a:r>
            <a:r>
              <a:rPr lang="en-GB" dirty="0" err="1"/>
              <a:t>gan</a:t>
            </a:r>
            <a:r>
              <a:rPr lang="en-GB" dirty="0"/>
              <a:t> </a:t>
            </a:r>
            <a:r>
              <a:rPr lang="en-GB" dirty="0" err="1"/>
              <a:t>arwain</a:t>
            </a:r>
            <a:r>
              <a:rPr lang="en-GB" dirty="0"/>
              <a:t> at </a:t>
            </a:r>
            <a:r>
              <a:rPr lang="en-GB" dirty="0" err="1"/>
              <a:t>greu</a:t>
            </a:r>
            <a:r>
              <a:rPr lang="en-GB" dirty="0"/>
              <a:t> </a:t>
            </a:r>
            <a:r>
              <a:rPr lang="en-GB" dirty="0" err="1"/>
              <a:t>Cynulliad</a:t>
            </a:r>
            <a:r>
              <a:rPr lang="en-GB" dirty="0"/>
              <a:t> </a:t>
            </a:r>
            <a:r>
              <a:rPr lang="en-GB" dirty="0" err="1"/>
              <a:t>Cenedlaethol</a:t>
            </a:r>
            <a:r>
              <a:rPr lang="en-GB" dirty="0"/>
              <a:t> Cymru.</a:t>
            </a:r>
          </a:p>
          <a:p>
            <a:endParaRPr lang="en-GB" dirty="0"/>
          </a:p>
        </p:txBody>
      </p:sp>
    </p:spTree>
    <p:extLst>
      <p:ext uri="{BB962C8B-B14F-4D97-AF65-F5344CB8AC3E}">
        <p14:creationId xmlns:p14="http://schemas.microsoft.com/office/powerpoint/2010/main" val="27328689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77D6B8-3476-A257-FFF3-D5F80646145E}"/>
              </a:ext>
            </a:extLst>
          </p:cNvPr>
          <p:cNvSpPr>
            <a:spLocks noGrp="1"/>
          </p:cNvSpPr>
          <p:nvPr>
            <p:ph type="title"/>
          </p:nvPr>
        </p:nvSpPr>
        <p:spPr/>
        <p:txBody>
          <a:bodyPr/>
          <a:lstStyle/>
          <a:p>
            <a:r>
              <a:rPr lang="en-GB" b="1" dirty="0"/>
              <a:t>Referendums and Resistance (1979–1997)</a:t>
            </a:r>
            <a:endParaRPr lang="en-GB" dirty="0"/>
          </a:p>
        </p:txBody>
      </p:sp>
      <p:sp>
        <p:nvSpPr>
          <p:cNvPr id="3" name="Content Placeholder 2">
            <a:extLst>
              <a:ext uri="{FF2B5EF4-FFF2-40B4-BE49-F238E27FC236}">
                <a16:creationId xmlns:a16="http://schemas.microsoft.com/office/drawing/2014/main" id="{5CA1464B-19B6-3D7B-6163-25C847458D75}"/>
              </a:ext>
            </a:extLst>
          </p:cNvPr>
          <p:cNvSpPr>
            <a:spLocks noGrp="1"/>
          </p:cNvSpPr>
          <p:nvPr>
            <p:ph idx="1"/>
          </p:nvPr>
        </p:nvSpPr>
        <p:spPr/>
        <p:txBody>
          <a:bodyPr/>
          <a:lstStyle/>
          <a:p>
            <a:pPr fontAlgn="base"/>
            <a:r>
              <a:rPr lang="en-GB" dirty="0"/>
              <a:t>The Welsh Language Act 1993 gave Welsh equal legal status with English and repealed the 16th-century Laws in Wales Acts.</a:t>
            </a:r>
          </a:p>
          <a:p>
            <a:pPr marL="0" indent="0" fontAlgn="base">
              <a:buNone/>
            </a:pPr>
            <a:endParaRPr lang="en-GB" dirty="0"/>
          </a:p>
          <a:p>
            <a:pPr fontAlgn="base"/>
            <a:r>
              <a:rPr lang="en-GB" dirty="0"/>
              <a:t>By 1997, public opinion had shifted. A second referendum passed by just 6,721 votes, leading to the creation of the National Assembly for Wales.</a:t>
            </a:r>
          </a:p>
          <a:p>
            <a:endParaRPr lang="en-GB" dirty="0"/>
          </a:p>
        </p:txBody>
      </p:sp>
    </p:spTree>
    <p:extLst>
      <p:ext uri="{BB962C8B-B14F-4D97-AF65-F5344CB8AC3E}">
        <p14:creationId xmlns:p14="http://schemas.microsoft.com/office/powerpoint/2010/main" val="33970118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93019-4079-B692-9966-D0ED13AF9C79}"/>
              </a:ext>
            </a:extLst>
          </p:cNvPr>
          <p:cNvSpPr>
            <a:spLocks noGrp="1"/>
          </p:cNvSpPr>
          <p:nvPr>
            <p:ph type="title"/>
          </p:nvPr>
        </p:nvSpPr>
        <p:spPr/>
        <p:txBody>
          <a:bodyPr/>
          <a:lstStyle/>
          <a:p>
            <a:r>
              <a:rPr lang="en-GB" b="1" dirty="0" err="1"/>
              <a:t>Refferenda</a:t>
            </a:r>
            <a:r>
              <a:rPr lang="en-GB" b="1" dirty="0"/>
              <a:t> a </a:t>
            </a:r>
            <a:r>
              <a:rPr lang="en-GB" b="1" dirty="0" err="1"/>
              <a:t>Gwrthwynebiad</a:t>
            </a:r>
            <a:r>
              <a:rPr lang="en-GB" b="1" dirty="0"/>
              <a:t> (1979–1997)</a:t>
            </a:r>
            <a:endParaRPr lang="en-GB" dirty="0"/>
          </a:p>
        </p:txBody>
      </p:sp>
      <p:sp>
        <p:nvSpPr>
          <p:cNvPr id="3" name="Content Placeholder 2">
            <a:extLst>
              <a:ext uri="{FF2B5EF4-FFF2-40B4-BE49-F238E27FC236}">
                <a16:creationId xmlns:a16="http://schemas.microsoft.com/office/drawing/2014/main" id="{AEE6F0D6-DE86-2DA2-A251-2A0F379B6A1E}"/>
              </a:ext>
            </a:extLst>
          </p:cNvPr>
          <p:cNvSpPr>
            <a:spLocks noGrp="1"/>
          </p:cNvSpPr>
          <p:nvPr>
            <p:ph idx="1"/>
          </p:nvPr>
        </p:nvSpPr>
        <p:spPr/>
        <p:txBody>
          <a:bodyPr/>
          <a:lstStyle/>
          <a:p>
            <a:r>
              <a:rPr lang="en-GB" dirty="0" err="1"/>
              <a:t>Ym</a:t>
            </a:r>
            <a:r>
              <a:rPr lang="en-GB" dirty="0"/>
              <a:t> 1998, </a:t>
            </a:r>
            <a:r>
              <a:rPr lang="en-GB" dirty="0" err="1"/>
              <a:t>pasiodd</a:t>
            </a:r>
            <a:r>
              <a:rPr lang="en-GB" dirty="0"/>
              <a:t> Senedd y DU </a:t>
            </a:r>
            <a:r>
              <a:rPr lang="en-GB" dirty="0" err="1"/>
              <a:t>Ddeddf</a:t>
            </a:r>
            <a:r>
              <a:rPr lang="en-GB" dirty="0"/>
              <a:t> </a:t>
            </a:r>
            <a:r>
              <a:rPr lang="en-GB" dirty="0" err="1"/>
              <a:t>Llywodraeth</a:t>
            </a:r>
            <a:r>
              <a:rPr lang="en-GB" dirty="0"/>
              <a:t> Cymru, </a:t>
            </a:r>
            <a:r>
              <a:rPr lang="en-GB" dirty="0" err="1"/>
              <a:t>gan</a:t>
            </a:r>
            <a:r>
              <a:rPr lang="en-GB" dirty="0"/>
              <a:t> </a:t>
            </a:r>
            <a:r>
              <a:rPr lang="en-GB" dirty="0" err="1"/>
              <a:t>sefydlu’r</a:t>
            </a:r>
            <a:r>
              <a:rPr lang="en-GB" dirty="0"/>
              <a:t> </a:t>
            </a:r>
            <a:r>
              <a:rPr lang="en-GB" dirty="0" err="1"/>
              <a:t>fframwaith</a:t>
            </a:r>
            <a:r>
              <a:rPr lang="en-GB" dirty="0"/>
              <a:t> </a:t>
            </a:r>
            <a:r>
              <a:rPr lang="en-GB" dirty="0" err="1"/>
              <a:t>cyfreithiol</a:t>
            </a:r>
            <a:r>
              <a:rPr lang="en-GB" dirty="0"/>
              <a:t> </a:t>
            </a:r>
            <a:r>
              <a:rPr lang="en-GB" dirty="0" err="1"/>
              <a:t>ar</a:t>
            </a:r>
            <a:r>
              <a:rPr lang="en-GB" dirty="0"/>
              <a:t> </a:t>
            </a:r>
            <a:r>
              <a:rPr lang="en-GB" dirty="0" err="1"/>
              <a:t>gyfer</a:t>
            </a:r>
            <a:r>
              <a:rPr lang="en-GB" dirty="0"/>
              <a:t> y </a:t>
            </a:r>
            <a:r>
              <a:rPr lang="en-GB" dirty="0" err="1"/>
              <a:t>Cynulliad</a:t>
            </a:r>
            <a:r>
              <a:rPr lang="en-GB" dirty="0"/>
              <a:t>. </a:t>
            </a:r>
            <a:r>
              <a:rPr lang="en-GB" dirty="0" err="1"/>
              <a:t>Roedd</a:t>
            </a:r>
            <a:r>
              <a:rPr lang="en-GB" dirty="0"/>
              <a:t> y </a:t>
            </a:r>
            <a:r>
              <a:rPr lang="en-GB" dirty="0" err="1"/>
              <a:t>Ddeddf</a:t>
            </a:r>
            <a:r>
              <a:rPr lang="en-GB" dirty="0"/>
              <a:t> </a:t>
            </a:r>
            <a:r>
              <a:rPr lang="en-GB" dirty="0" err="1"/>
              <a:t>yn</a:t>
            </a:r>
            <a:r>
              <a:rPr lang="en-GB" dirty="0"/>
              <a:t> </a:t>
            </a:r>
            <a:r>
              <a:rPr lang="en-GB" dirty="0" err="1"/>
              <a:t>ymgorffori</a:t>
            </a:r>
            <a:r>
              <a:rPr lang="en-GB" dirty="0"/>
              <a:t> </a:t>
            </a:r>
            <a:r>
              <a:rPr lang="en-GB" dirty="0" err="1"/>
              <a:t>nifer</a:t>
            </a:r>
            <a:r>
              <a:rPr lang="en-GB" dirty="0"/>
              <a:t> o </a:t>
            </a:r>
            <a:r>
              <a:rPr lang="en-GB" dirty="0" err="1"/>
              <a:t>werthoedd</a:t>
            </a:r>
            <a:r>
              <a:rPr lang="en-GB" dirty="0"/>
              <a:t>, </a:t>
            </a:r>
            <a:r>
              <a:rPr lang="en-GB" dirty="0" err="1"/>
              <a:t>gan</a:t>
            </a:r>
            <a:r>
              <a:rPr lang="en-GB" dirty="0"/>
              <a:t> </a:t>
            </a:r>
            <a:r>
              <a:rPr lang="en-GB" dirty="0" err="1"/>
              <a:t>gynnwys</a:t>
            </a:r>
            <a:r>
              <a:rPr lang="en-GB" dirty="0"/>
              <a:t> </a:t>
            </a:r>
            <a:r>
              <a:rPr lang="en-GB" dirty="0" err="1"/>
              <a:t>cydraddoldeb</a:t>
            </a:r>
            <a:r>
              <a:rPr lang="en-GB" dirty="0"/>
              <a:t>, </a:t>
            </a:r>
            <a:r>
              <a:rPr lang="en-GB" dirty="0" err="1"/>
              <a:t>datblygiad</a:t>
            </a:r>
            <a:r>
              <a:rPr lang="en-GB" dirty="0"/>
              <a:t> </a:t>
            </a:r>
            <a:r>
              <a:rPr lang="en-GB" dirty="0" err="1"/>
              <a:t>cynaliadwy</a:t>
            </a:r>
            <a:r>
              <a:rPr lang="en-GB" dirty="0"/>
              <a:t>, </a:t>
            </a:r>
            <a:r>
              <a:rPr lang="en-GB" dirty="0" err="1"/>
              <a:t>gweithredu</a:t>
            </a:r>
            <a:r>
              <a:rPr lang="en-GB" dirty="0"/>
              <a:t> </a:t>
            </a:r>
            <a:r>
              <a:rPr lang="en-GB" dirty="0" err="1"/>
              <a:t>ar</a:t>
            </a:r>
            <a:r>
              <a:rPr lang="en-GB" dirty="0"/>
              <a:t> sail </a:t>
            </a:r>
            <a:r>
              <a:rPr lang="en-GB" dirty="0" err="1"/>
              <a:t>partneriaeth</a:t>
            </a:r>
            <a:r>
              <a:rPr lang="en-GB" dirty="0"/>
              <a:t> a </a:t>
            </a:r>
            <a:r>
              <a:rPr lang="en-GB" dirty="0" err="1"/>
              <a:t>thriniaeth</a:t>
            </a:r>
            <a:r>
              <a:rPr lang="en-GB" dirty="0"/>
              <a:t> </a:t>
            </a:r>
            <a:r>
              <a:rPr lang="en-GB" dirty="0" err="1"/>
              <a:t>gyfartal</a:t>
            </a:r>
            <a:r>
              <a:rPr lang="en-GB" dirty="0"/>
              <a:t> </a:t>
            </a:r>
            <a:r>
              <a:rPr lang="en-GB" dirty="0" err="1"/>
              <a:t>i’r</a:t>
            </a:r>
            <a:r>
              <a:rPr lang="en-GB" dirty="0"/>
              <a:t> </a:t>
            </a:r>
            <a:r>
              <a:rPr lang="en-GB" dirty="0" err="1"/>
              <a:t>Gymraeg</a:t>
            </a:r>
            <a:r>
              <a:rPr lang="en-GB" dirty="0"/>
              <a:t> </a:t>
            </a:r>
            <a:r>
              <a:rPr lang="en-GB" dirty="0" err="1"/>
              <a:t>a’r</a:t>
            </a:r>
            <a:r>
              <a:rPr lang="en-GB" dirty="0"/>
              <a:t> </a:t>
            </a:r>
            <a:r>
              <a:rPr lang="en-GB" dirty="0" err="1"/>
              <a:t>Saesneg</a:t>
            </a:r>
            <a:r>
              <a:rPr lang="en-GB" dirty="0"/>
              <a:t>.</a:t>
            </a:r>
          </a:p>
          <a:p>
            <a:endParaRPr lang="en-GB" dirty="0"/>
          </a:p>
          <a:p>
            <a:r>
              <a:rPr lang="en-GB" dirty="0"/>
              <a:t> </a:t>
            </a:r>
            <a:r>
              <a:rPr lang="en-GB" dirty="0" err="1"/>
              <a:t>Rhoddodd</a:t>
            </a:r>
            <a:r>
              <a:rPr lang="en-GB" dirty="0"/>
              <a:t> </a:t>
            </a:r>
            <a:r>
              <a:rPr lang="en-GB" dirty="0" err="1"/>
              <a:t>bwerau</a:t>
            </a:r>
            <a:r>
              <a:rPr lang="en-GB" dirty="0"/>
              <a:t> </a:t>
            </a:r>
            <a:r>
              <a:rPr lang="en-GB" dirty="0" err="1"/>
              <a:t>i</a:t>
            </a:r>
            <a:r>
              <a:rPr lang="en-GB" dirty="0"/>
              <a:t> </a:t>
            </a:r>
            <a:r>
              <a:rPr lang="en-GB" dirty="0" err="1"/>
              <a:t>wneud</a:t>
            </a:r>
            <a:r>
              <a:rPr lang="en-GB" dirty="0"/>
              <a:t> is-</a:t>
            </a:r>
            <a:r>
              <a:rPr lang="en-GB" dirty="0" err="1"/>
              <a:t>ddeddfwriaeth</a:t>
            </a:r>
            <a:r>
              <a:rPr lang="en-GB" dirty="0"/>
              <a:t> </a:t>
            </a:r>
            <a:r>
              <a:rPr lang="en-GB" dirty="0" err="1"/>
              <a:t>mewn</a:t>
            </a:r>
            <a:r>
              <a:rPr lang="en-GB" dirty="0"/>
              <a:t> </a:t>
            </a:r>
            <a:r>
              <a:rPr lang="en-GB" dirty="0" err="1"/>
              <a:t>meysydd</a:t>
            </a:r>
            <a:r>
              <a:rPr lang="en-GB" dirty="0"/>
              <a:t> </a:t>
            </a:r>
            <a:r>
              <a:rPr lang="en-GB" dirty="0" err="1"/>
              <a:t>penodol</a:t>
            </a:r>
            <a:r>
              <a:rPr lang="en-GB" dirty="0"/>
              <a:t> </a:t>
            </a:r>
            <a:r>
              <a:rPr lang="en-GB" dirty="0" err="1"/>
              <a:t>gan</a:t>
            </a:r>
            <a:r>
              <a:rPr lang="en-GB" dirty="0"/>
              <a:t> </a:t>
            </a:r>
            <a:r>
              <a:rPr lang="en-GB" dirty="0" err="1"/>
              <a:t>gynnwys</a:t>
            </a:r>
            <a:r>
              <a:rPr lang="en-GB" dirty="0"/>
              <a:t> </a:t>
            </a:r>
            <a:r>
              <a:rPr lang="en-GB" dirty="0" err="1"/>
              <a:t>amaethyddiaeth</a:t>
            </a:r>
            <a:r>
              <a:rPr lang="en-GB" dirty="0"/>
              <a:t>, </a:t>
            </a:r>
            <a:r>
              <a:rPr lang="en-GB" dirty="0" err="1"/>
              <a:t>pysgodfeydd</a:t>
            </a:r>
            <a:r>
              <a:rPr lang="en-GB" dirty="0"/>
              <a:t>, </a:t>
            </a:r>
            <a:r>
              <a:rPr lang="en-GB" dirty="0" err="1"/>
              <a:t>addysg</a:t>
            </a:r>
            <a:r>
              <a:rPr lang="en-GB" dirty="0"/>
              <a:t>, tai a </a:t>
            </a:r>
            <a:r>
              <a:rPr lang="en-GB" dirty="0" err="1"/>
              <a:t>phriffyrdd</a:t>
            </a:r>
            <a:r>
              <a:rPr lang="en-GB" dirty="0"/>
              <a:t>.</a:t>
            </a:r>
          </a:p>
        </p:txBody>
      </p:sp>
    </p:spTree>
    <p:extLst>
      <p:ext uri="{BB962C8B-B14F-4D97-AF65-F5344CB8AC3E}">
        <p14:creationId xmlns:p14="http://schemas.microsoft.com/office/powerpoint/2010/main" val="1840408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71542C-066C-0D0E-FB02-C198AFCAAD8D}"/>
              </a:ext>
            </a:extLst>
          </p:cNvPr>
          <p:cNvSpPr>
            <a:spLocks noGrp="1"/>
          </p:cNvSpPr>
          <p:nvPr>
            <p:ph type="title"/>
          </p:nvPr>
        </p:nvSpPr>
        <p:spPr/>
        <p:txBody>
          <a:bodyPr/>
          <a:lstStyle/>
          <a:p>
            <a:r>
              <a:rPr lang="en-GB" b="1" dirty="0"/>
              <a:t>Referendums and Resistance (1979–1997)</a:t>
            </a:r>
            <a:endParaRPr lang="en-GB" dirty="0"/>
          </a:p>
        </p:txBody>
      </p:sp>
      <p:sp>
        <p:nvSpPr>
          <p:cNvPr id="3" name="Content Placeholder 2">
            <a:extLst>
              <a:ext uri="{FF2B5EF4-FFF2-40B4-BE49-F238E27FC236}">
                <a16:creationId xmlns:a16="http://schemas.microsoft.com/office/drawing/2014/main" id="{CCE6AC7E-01A8-9E10-64DA-9764FFDF680E}"/>
              </a:ext>
            </a:extLst>
          </p:cNvPr>
          <p:cNvSpPr>
            <a:spLocks noGrp="1"/>
          </p:cNvSpPr>
          <p:nvPr>
            <p:ph idx="1"/>
          </p:nvPr>
        </p:nvSpPr>
        <p:spPr/>
        <p:txBody>
          <a:bodyPr/>
          <a:lstStyle/>
          <a:p>
            <a:r>
              <a:rPr lang="en-GB" dirty="0"/>
              <a:t>In 1998, the UK Parliament passed the Government of Wales Act, establishing the legal framework for the Assembly. The Act embedded values such as equality, sustainable development, partnership working and parity between Welsh and English.</a:t>
            </a:r>
          </a:p>
          <a:p>
            <a:endParaRPr lang="en-GB" dirty="0"/>
          </a:p>
          <a:p>
            <a:r>
              <a:rPr lang="en-GB" dirty="0"/>
              <a:t> It granted powers to make secondary legislation in areas including agriculture, fisheries, education, housing and highways</a:t>
            </a:r>
          </a:p>
        </p:txBody>
      </p:sp>
    </p:spTree>
    <p:extLst>
      <p:ext uri="{BB962C8B-B14F-4D97-AF65-F5344CB8AC3E}">
        <p14:creationId xmlns:p14="http://schemas.microsoft.com/office/powerpoint/2010/main" val="35469920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ED890E-72E5-98E7-B96B-38364B040E63}"/>
              </a:ext>
            </a:extLst>
          </p:cNvPr>
          <p:cNvSpPr>
            <a:spLocks noGrp="1"/>
          </p:cNvSpPr>
          <p:nvPr>
            <p:ph type="title"/>
          </p:nvPr>
        </p:nvSpPr>
        <p:spPr/>
        <p:txBody>
          <a:bodyPr/>
          <a:lstStyle/>
          <a:p>
            <a:r>
              <a:rPr lang="en-GB" b="1" dirty="0" err="1"/>
              <a:t>Sefydlu'r</a:t>
            </a:r>
            <a:r>
              <a:rPr lang="en-GB" b="1" dirty="0"/>
              <a:t> </a:t>
            </a:r>
            <a:r>
              <a:rPr lang="en-GB" b="1" dirty="0" err="1"/>
              <a:t>Cynulliad</a:t>
            </a:r>
            <a:r>
              <a:rPr lang="en-GB" b="1" dirty="0"/>
              <a:t> (1999–2006)</a:t>
            </a:r>
            <a:br>
              <a:rPr lang="en-GB" b="1" dirty="0"/>
            </a:br>
            <a:endParaRPr lang="en-GB" dirty="0"/>
          </a:p>
        </p:txBody>
      </p:sp>
      <p:sp>
        <p:nvSpPr>
          <p:cNvPr id="3" name="Content Placeholder 2">
            <a:extLst>
              <a:ext uri="{FF2B5EF4-FFF2-40B4-BE49-F238E27FC236}">
                <a16:creationId xmlns:a16="http://schemas.microsoft.com/office/drawing/2014/main" id="{004ADE8E-6773-10D2-7B8C-127DEB61B74B}"/>
              </a:ext>
            </a:extLst>
          </p:cNvPr>
          <p:cNvSpPr>
            <a:spLocks noGrp="1"/>
          </p:cNvSpPr>
          <p:nvPr>
            <p:ph idx="1"/>
          </p:nvPr>
        </p:nvSpPr>
        <p:spPr/>
        <p:txBody>
          <a:bodyPr>
            <a:normAutofit fontScale="92500" lnSpcReduction="10000"/>
          </a:bodyPr>
          <a:lstStyle/>
          <a:p>
            <a:pPr fontAlgn="base"/>
            <a:r>
              <a:rPr lang="en-GB" dirty="0" err="1"/>
              <a:t>Roedd</a:t>
            </a:r>
            <a:r>
              <a:rPr lang="en-GB" dirty="0"/>
              <a:t> y </a:t>
            </a:r>
            <a:r>
              <a:rPr lang="en-GB" dirty="0" err="1"/>
              <a:t>Cynulliad</a:t>
            </a:r>
            <a:r>
              <a:rPr lang="en-GB" dirty="0"/>
              <a:t> </a:t>
            </a:r>
            <a:r>
              <a:rPr lang="en-GB" dirty="0" err="1"/>
              <a:t>newydd</a:t>
            </a:r>
            <a:r>
              <a:rPr lang="en-GB" dirty="0"/>
              <a:t> </a:t>
            </a:r>
            <a:r>
              <a:rPr lang="en-GB" dirty="0" err="1"/>
              <a:t>yn</a:t>
            </a:r>
            <a:r>
              <a:rPr lang="en-GB" dirty="0"/>
              <a:t> </a:t>
            </a:r>
            <a:r>
              <a:rPr lang="en-GB" dirty="0" err="1"/>
              <a:t>seiliedig</a:t>
            </a:r>
            <a:r>
              <a:rPr lang="en-GB" dirty="0"/>
              <a:t> </a:t>
            </a:r>
            <a:r>
              <a:rPr lang="en-GB" dirty="0" err="1"/>
              <a:t>ar</a:t>
            </a:r>
            <a:r>
              <a:rPr lang="en-GB" dirty="0"/>
              <a:t> </a:t>
            </a:r>
            <a:r>
              <a:rPr lang="en-GB" dirty="0" err="1"/>
              <a:t>wleidyddiaeth</a:t>
            </a:r>
            <a:r>
              <a:rPr lang="en-GB" dirty="0"/>
              <a:t> </a:t>
            </a:r>
            <a:r>
              <a:rPr lang="en-GB" dirty="0" err="1"/>
              <a:t>fwy</a:t>
            </a:r>
            <a:r>
              <a:rPr lang="en-GB" dirty="0"/>
              <a:t> </a:t>
            </a:r>
            <a:r>
              <a:rPr lang="en-GB" dirty="0" err="1"/>
              <a:t>cynhwysol</a:t>
            </a:r>
            <a:r>
              <a:rPr lang="en-GB" dirty="0"/>
              <a:t> a </a:t>
            </a:r>
            <a:r>
              <a:rPr lang="en-GB" dirty="0" err="1"/>
              <a:t>chydsyniol</a:t>
            </a:r>
            <a:r>
              <a:rPr lang="en-GB" dirty="0"/>
              <a:t>, ac </a:t>
            </a:r>
            <a:r>
              <a:rPr lang="en-GB" dirty="0" err="1"/>
              <a:t>roedd</a:t>
            </a:r>
            <a:r>
              <a:rPr lang="en-GB" dirty="0"/>
              <a:t> </a:t>
            </a:r>
            <a:r>
              <a:rPr lang="en-GB" dirty="0" err="1"/>
              <a:t>sicrhau</a:t>
            </a:r>
            <a:r>
              <a:rPr lang="en-GB" dirty="0"/>
              <a:t> bod </a:t>
            </a:r>
            <a:r>
              <a:rPr lang="en-GB" dirty="0" err="1"/>
              <a:t>gan</a:t>
            </a:r>
            <a:r>
              <a:rPr lang="en-GB" dirty="0"/>
              <a:t> y </a:t>
            </a:r>
            <a:r>
              <a:rPr lang="en-GB" dirty="0" err="1"/>
              <a:t>cyhoedd</a:t>
            </a:r>
            <a:r>
              <a:rPr lang="en-GB" dirty="0"/>
              <a:t> </a:t>
            </a:r>
            <a:r>
              <a:rPr lang="en-GB" dirty="0" err="1"/>
              <a:t>fynediad</a:t>
            </a:r>
            <a:r>
              <a:rPr lang="en-GB" dirty="0"/>
              <a:t> at </a:t>
            </a:r>
            <a:r>
              <a:rPr lang="en-GB" dirty="0" err="1"/>
              <a:t>ei</a:t>
            </a:r>
            <a:r>
              <a:rPr lang="en-GB" dirty="0"/>
              <a:t> </a:t>
            </a:r>
            <a:r>
              <a:rPr lang="en-GB" dirty="0" err="1"/>
              <a:t>waith</a:t>
            </a:r>
            <a:r>
              <a:rPr lang="en-GB" dirty="0"/>
              <a:t> </a:t>
            </a:r>
            <a:r>
              <a:rPr lang="en-GB" dirty="0" err="1"/>
              <a:t>yn</a:t>
            </a:r>
            <a:r>
              <a:rPr lang="en-GB" dirty="0"/>
              <a:t> </a:t>
            </a:r>
            <a:r>
              <a:rPr lang="en-GB" dirty="0" err="1"/>
              <a:t>flaenoriaeth</a:t>
            </a:r>
            <a:r>
              <a:rPr lang="en-GB" dirty="0"/>
              <a:t>. </a:t>
            </a:r>
            <a:r>
              <a:rPr lang="en-GB" dirty="0" err="1"/>
              <a:t>Fodd</a:t>
            </a:r>
            <a:r>
              <a:rPr lang="en-GB" dirty="0"/>
              <a:t> </a:t>
            </a:r>
            <a:r>
              <a:rPr lang="en-GB" dirty="0" err="1"/>
              <a:t>bynnag</a:t>
            </a:r>
            <a:r>
              <a:rPr lang="en-GB" dirty="0"/>
              <a:t>, </a:t>
            </a:r>
            <a:r>
              <a:rPr lang="en-GB" dirty="0" err="1"/>
              <a:t>cafwyd</a:t>
            </a:r>
            <a:r>
              <a:rPr lang="en-GB" dirty="0"/>
              <a:t> </a:t>
            </a:r>
            <a:r>
              <a:rPr lang="en-GB" dirty="0" err="1"/>
              <a:t>problemau</a:t>
            </a:r>
            <a:r>
              <a:rPr lang="en-GB" dirty="0"/>
              <a:t> </a:t>
            </a:r>
            <a:r>
              <a:rPr lang="en-GB" dirty="0" err="1"/>
              <a:t>yn</a:t>
            </a:r>
            <a:r>
              <a:rPr lang="en-GB" dirty="0"/>
              <a:t> </a:t>
            </a:r>
            <a:r>
              <a:rPr lang="en-GB" dirty="0" err="1"/>
              <a:t>sgil</a:t>
            </a:r>
            <a:r>
              <a:rPr lang="en-GB" dirty="0"/>
              <a:t> </a:t>
            </a:r>
            <a:r>
              <a:rPr lang="en-GB" dirty="0" err="1"/>
              <a:t>ei</a:t>
            </a:r>
            <a:r>
              <a:rPr lang="en-GB" dirty="0"/>
              <a:t> </a:t>
            </a:r>
            <a:r>
              <a:rPr lang="en-GB" dirty="0" err="1"/>
              <a:t>strwythur</a:t>
            </a:r>
            <a:r>
              <a:rPr lang="en-GB" dirty="0"/>
              <a:t> </a:t>
            </a:r>
            <a:r>
              <a:rPr lang="en-GB" dirty="0" err="1"/>
              <a:t>fel</a:t>
            </a:r>
            <a:r>
              <a:rPr lang="en-GB" dirty="0"/>
              <a:t> un </a:t>
            </a:r>
            <a:r>
              <a:rPr lang="en-GB" dirty="0" err="1"/>
              <a:t>corff</a:t>
            </a:r>
            <a:r>
              <a:rPr lang="en-GB" dirty="0"/>
              <a:t> </a:t>
            </a:r>
            <a:r>
              <a:rPr lang="en-GB" dirty="0" err="1"/>
              <a:t>corfforaethol</a:t>
            </a:r>
            <a:r>
              <a:rPr lang="en-GB" dirty="0"/>
              <a:t> a </a:t>
            </a:r>
            <a:r>
              <a:rPr lang="en-GB" dirty="0" err="1"/>
              <a:t>oedd</a:t>
            </a:r>
            <a:r>
              <a:rPr lang="en-GB" dirty="0"/>
              <a:t> </a:t>
            </a:r>
            <a:r>
              <a:rPr lang="en-GB" dirty="0" err="1"/>
              <a:t>yn</a:t>
            </a:r>
            <a:r>
              <a:rPr lang="en-GB" dirty="0"/>
              <a:t> </a:t>
            </a:r>
            <a:r>
              <a:rPr lang="en-GB" dirty="0" err="1"/>
              <a:t>gyfrifol</a:t>
            </a:r>
            <a:r>
              <a:rPr lang="en-GB" dirty="0"/>
              <a:t> am </a:t>
            </a:r>
            <a:r>
              <a:rPr lang="en-GB" dirty="0" err="1"/>
              <a:t>swyddogaethau</a:t>
            </a:r>
            <a:r>
              <a:rPr lang="en-GB" dirty="0"/>
              <a:t> </a:t>
            </a:r>
            <a:r>
              <a:rPr lang="en-GB" dirty="0" err="1"/>
              <a:t>gweithredol</a:t>
            </a:r>
            <a:r>
              <a:rPr lang="en-GB" dirty="0"/>
              <a:t> a </a:t>
            </a:r>
            <a:r>
              <a:rPr lang="en-GB" dirty="0" err="1"/>
              <a:t>swyddogaethau</a:t>
            </a:r>
            <a:r>
              <a:rPr lang="en-GB" dirty="0"/>
              <a:t> </a:t>
            </a:r>
            <a:r>
              <a:rPr lang="en-GB" dirty="0" err="1"/>
              <a:t>craffu</a:t>
            </a:r>
            <a:r>
              <a:rPr lang="en-GB" dirty="0"/>
              <a:t> ill </a:t>
            </a:r>
            <a:r>
              <a:rPr lang="en-GB" dirty="0" err="1"/>
              <a:t>dau</a:t>
            </a:r>
            <a:r>
              <a:rPr lang="en-GB" dirty="0"/>
              <a:t>.</a:t>
            </a:r>
          </a:p>
          <a:p>
            <a:pPr fontAlgn="base"/>
            <a:r>
              <a:rPr lang="en-GB" dirty="0"/>
              <a:t>O </a:t>
            </a:r>
            <a:r>
              <a:rPr lang="en-GB" dirty="0" err="1"/>
              <a:t>ganlyniad</a:t>
            </a:r>
            <a:r>
              <a:rPr lang="en-GB" dirty="0"/>
              <a:t> </a:t>
            </a:r>
            <a:r>
              <a:rPr lang="en-GB" dirty="0" err="1"/>
              <a:t>i’r</a:t>
            </a:r>
            <a:r>
              <a:rPr lang="en-GB" dirty="0"/>
              <a:t> </a:t>
            </a:r>
            <a:r>
              <a:rPr lang="en-GB" dirty="0" err="1"/>
              <a:t>galwadau</a:t>
            </a:r>
            <a:r>
              <a:rPr lang="en-GB" dirty="0"/>
              <a:t> </a:t>
            </a:r>
            <a:r>
              <a:rPr lang="en-GB" dirty="0" err="1"/>
              <a:t>niferus</a:t>
            </a:r>
            <a:r>
              <a:rPr lang="en-GB" dirty="0"/>
              <a:t> am </a:t>
            </a:r>
            <a:r>
              <a:rPr lang="en-GB" dirty="0" err="1"/>
              <a:t>newid</a:t>
            </a:r>
            <a:r>
              <a:rPr lang="en-GB" dirty="0"/>
              <a:t>, </a:t>
            </a:r>
            <a:r>
              <a:rPr lang="en-GB" dirty="0" err="1"/>
              <a:t>cytunodd</a:t>
            </a:r>
            <a:r>
              <a:rPr lang="en-GB" dirty="0"/>
              <a:t> y </a:t>
            </a:r>
            <a:r>
              <a:rPr lang="en-GB" dirty="0" err="1"/>
              <a:t>Cynulliad</a:t>
            </a:r>
            <a:r>
              <a:rPr lang="en-GB" dirty="0"/>
              <a:t> </a:t>
            </a:r>
            <a:r>
              <a:rPr lang="en-GB" dirty="0" err="1"/>
              <a:t>ar</a:t>
            </a:r>
            <a:r>
              <a:rPr lang="en-GB" dirty="0"/>
              <a:t> </a:t>
            </a:r>
            <a:r>
              <a:rPr lang="en-GB" dirty="0" err="1"/>
              <a:t>benderfyniad</a:t>
            </a:r>
            <a:r>
              <a:rPr lang="en-GB" dirty="0"/>
              <a:t> </a:t>
            </a:r>
            <a:r>
              <a:rPr lang="en-GB" dirty="0" err="1"/>
              <a:t>yn</a:t>
            </a:r>
            <a:r>
              <a:rPr lang="en-GB" dirty="0"/>
              <a:t> 2002 </a:t>
            </a:r>
            <a:r>
              <a:rPr lang="en-GB" dirty="0" err="1"/>
              <a:t>i</a:t>
            </a:r>
            <a:r>
              <a:rPr lang="en-GB" dirty="0"/>
              <a:t> </a:t>
            </a:r>
            <a:r>
              <a:rPr lang="en-GB" dirty="0" err="1"/>
              <a:t>wahanu</a:t>
            </a:r>
            <a:r>
              <a:rPr lang="en-GB" dirty="0"/>
              <a:t> </a:t>
            </a:r>
            <a:r>
              <a:rPr lang="en-GB" dirty="0" err="1"/>
              <a:t>swyddogaethau’r</a:t>
            </a:r>
            <a:r>
              <a:rPr lang="en-GB" dirty="0"/>
              <a:t> </a:t>
            </a:r>
            <a:r>
              <a:rPr lang="en-GB" dirty="0" err="1"/>
              <a:t>weithrediaeth</a:t>
            </a:r>
            <a:r>
              <a:rPr lang="en-GB" dirty="0"/>
              <a:t> </a:t>
            </a:r>
            <a:r>
              <a:rPr lang="en-GB" dirty="0" err="1"/>
              <a:t>a’r</a:t>
            </a:r>
            <a:r>
              <a:rPr lang="en-GB" dirty="0"/>
              <a:t> </a:t>
            </a:r>
            <a:r>
              <a:rPr lang="en-GB" dirty="0" err="1"/>
              <a:t>ddeddfwrfa</a:t>
            </a:r>
            <a:r>
              <a:rPr lang="en-GB" dirty="0"/>
              <a:t>. </a:t>
            </a:r>
            <a:r>
              <a:rPr lang="en-GB" dirty="0" err="1"/>
              <a:t>Dechreuwyd</a:t>
            </a:r>
            <a:r>
              <a:rPr lang="en-GB" dirty="0"/>
              <a:t> </a:t>
            </a:r>
            <a:r>
              <a:rPr lang="en-GB" dirty="0" err="1"/>
              <a:t>defnyddio'r</a:t>
            </a:r>
            <a:r>
              <a:rPr lang="en-GB" dirty="0"/>
              <a:t> term '</a:t>
            </a:r>
            <a:r>
              <a:rPr lang="en-GB" dirty="0" err="1"/>
              <a:t>Llywodraeth</a:t>
            </a:r>
            <a:r>
              <a:rPr lang="en-GB" dirty="0"/>
              <a:t> </a:t>
            </a:r>
            <a:r>
              <a:rPr lang="en-GB" dirty="0" err="1"/>
              <a:t>Cynulliad</a:t>
            </a:r>
            <a:r>
              <a:rPr lang="en-GB" dirty="0"/>
              <a:t> Cymru' </a:t>
            </a:r>
            <a:r>
              <a:rPr lang="en-GB" dirty="0" err="1"/>
              <a:t>i</a:t>
            </a:r>
            <a:r>
              <a:rPr lang="en-GB" dirty="0"/>
              <a:t> </a:t>
            </a:r>
            <a:r>
              <a:rPr lang="en-GB" dirty="0" err="1"/>
              <a:t>ddisgrifio’r</a:t>
            </a:r>
            <a:r>
              <a:rPr lang="en-GB" dirty="0"/>
              <a:t> Cabinet, </a:t>
            </a:r>
            <a:r>
              <a:rPr lang="en-GB" dirty="0" err="1"/>
              <a:t>gan</a:t>
            </a:r>
            <a:r>
              <a:rPr lang="en-GB" dirty="0"/>
              <a:t> </a:t>
            </a:r>
            <a:r>
              <a:rPr lang="en-GB" dirty="0" err="1"/>
              <a:t>ganiatáu</a:t>
            </a:r>
            <a:r>
              <a:rPr lang="en-GB" dirty="0"/>
              <a:t> </a:t>
            </a:r>
            <a:r>
              <a:rPr lang="en-GB" dirty="0" err="1"/>
              <a:t>i’r</a:t>
            </a:r>
            <a:r>
              <a:rPr lang="en-GB" dirty="0"/>
              <a:t> term ‘</a:t>
            </a:r>
            <a:r>
              <a:rPr lang="en-GB" dirty="0" err="1"/>
              <a:t>Cynulliad</a:t>
            </a:r>
            <a:r>
              <a:rPr lang="en-GB" dirty="0"/>
              <a:t> </a:t>
            </a:r>
            <a:r>
              <a:rPr lang="en-GB" dirty="0" err="1"/>
              <a:t>Cenedlaethol</a:t>
            </a:r>
            <a:r>
              <a:rPr lang="en-GB" dirty="0"/>
              <a:t>’ </a:t>
            </a:r>
            <a:r>
              <a:rPr lang="en-GB" dirty="0" err="1"/>
              <a:t>gyfeirio</a:t>
            </a:r>
            <a:r>
              <a:rPr lang="en-GB" dirty="0"/>
              <a:t> at </a:t>
            </a:r>
            <a:r>
              <a:rPr lang="en-GB" dirty="0" err="1"/>
              <a:t>waith</a:t>
            </a:r>
            <a:r>
              <a:rPr lang="en-GB" dirty="0"/>
              <a:t> </a:t>
            </a:r>
            <a:r>
              <a:rPr lang="en-GB" dirty="0" err="1"/>
              <a:t>craffu</a:t>
            </a:r>
            <a:r>
              <a:rPr lang="en-GB" dirty="0"/>
              <a:t> a </a:t>
            </a:r>
            <a:r>
              <a:rPr lang="en-GB" dirty="0" err="1"/>
              <a:t>gwaith</a:t>
            </a:r>
            <a:r>
              <a:rPr lang="en-GB" dirty="0"/>
              <a:t> </a:t>
            </a:r>
            <a:r>
              <a:rPr lang="en-GB" dirty="0" err="1"/>
              <a:t>cynrychioliadol</a:t>
            </a:r>
            <a:r>
              <a:rPr lang="en-GB" dirty="0"/>
              <a:t> y </a:t>
            </a:r>
            <a:r>
              <a:rPr lang="en-GB" dirty="0" err="1"/>
              <a:t>ddeddfwrfa</a:t>
            </a:r>
            <a:r>
              <a:rPr lang="en-GB" dirty="0"/>
              <a:t>.</a:t>
            </a:r>
          </a:p>
          <a:p>
            <a:endParaRPr lang="en-GB" dirty="0"/>
          </a:p>
        </p:txBody>
      </p:sp>
    </p:spTree>
    <p:extLst>
      <p:ext uri="{BB962C8B-B14F-4D97-AF65-F5344CB8AC3E}">
        <p14:creationId xmlns:p14="http://schemas.microsoft.com/office/powerpoint/2010/main" val="4073595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E8932-3791-BBE7-3DEE-A32E91F5AD89}"/>
              </a:ext>
            </a:extLst>
          </p:cNvPr>
          <p:cNvSpPr>
            <a:spLocks noGrp="1"/>
          </p:cNvSpPr>
          <p:nvPr>
            <p:ph type="title"/>
          </p:nvPr>
        </p:nvSpPr>
        <p:spPr/>
        <p:txBody>
          <a:bodyPr/>
          <a:lstStyle/>
          <a:p>
            <a:r>
              <a:rPr lang="en-GB" b="1" dirty="0"/>
              <a:t>Establishing the Assembly (1999–2006)</a:t>
            </a:r>
            <a:br>
              <a:rPr lang="en-GB" b="1" dirty="0"/>
            </a:br>
            <a:endParaRPr lang="en-GB" dirty="0"/>
          </a:p>
        </p:txBody>
      </p:sp>
      <p:sp>
        <p:nvSpPr>
          <p:cNvPr id="3" name="Content Placeholder 2">
            <a:extLst>
              <a:ext uri="{FF2B5EF4-FFF2-40B4-BE49-F238E27FC236}">
                <a16:creationId xmlns:a16="http://schemas.microsoft.com/office/drawing/2014/main" id="{1B4C3F5B-97D3-02B7-C1E8-E59A55744088}"/>
              </a:ext>
            </a:extLst>
          </p:cNvPr>
          <p:cNvSpPr>
            <a:spLocks noGrp="1"/>
          </p:cNvSpPr>
          <p:nvPr>
            <p:ph idx="1"/>
          </p:nvPr>
        </p:nvSpPr>
        <p:spPr>
          <a:xfrm>
            <a:off x="793865" y="1642745"/>
            <a:ext cx="10515600" cy="4351338"/>
          </a:xfrm>
        </p:spPr>
        <p:txBody>
          <a:bodyPr>
            <a:normAutofit/>
          </a:bodyPr>
          <a:lstStyle/>
          <a:p>
            <a:r>
              <a:rPr lang="en-GB" dirty="0"/>
              <a:t>The newly established Assembly was based on a more inclusive and consensual style of politics and prioritised public access to its work. However, its structure as a single corporate body responsible for both executive and scrutiny functions proved problematic.</a:t>
            </a:r>
          </a:p>
          <a:p>
            <a:endParaRPr lang="en-GB" dirty="0"/>
          </a:p>
          <a:p>
            <a:r>
              <a:rPr lang="en-GB" dirty="0"/>
              <a:t>In response to increasing calls for change, the Assembly resolved in 2002 to separate the functions of executive and legislature. The term ‘Welsh Assembly Government’ began to be used to describe the Cabinet, while ‘National Assembly’ referred to the legislature’s scrutiny and representative role.</a:t>
            </a:r>
          </a:p>
        </p:txBody>
      </p:sp>
    </p:spTree>
    <p:extLst>
      <p:ext uri="{BB962C8B-B14F-4D97-AF65-F5344CB8AC3E}">
        <p14:creationId xmlns:p14="http://schemas.microsoft.com/office/powerpoint/2010/main" val="42747063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3B8C0-B83B-FDFC-CF1D-519258735BE4}"/>
              </a:ext>
            </a:extLst>
          </p:cNvPr>
          <p:cNvSpPr>
            <a:spLocks noGrp="1"/>
          </p:cNvSpPr>
          <p:nvPr>
            <p:ph type="title"/>
          </p:nvPr>
        </p:nvSpPr>
        <p:spPr/>
        <p:txBody>
          <a:bodyPr/>
          <a:lstStyle/>
          <a:p>
            <a:r>
              <a:rPr lang="en-GB" b="1" dirty="0" err="1"/>
              <a:t>Sefydlu'r</a:t>
            </a:r>
            <a:r>
              <a:rPr lang="en-GB" b="1" dirty="0"/>
              <a:t> </a:t>
            </a:r>
            <a:r>
              <a:rPr lang="en-GB" b="1" dirty="0" err="1"/>
              <a:t>Cynulliad</a:t>
            </a:r>
            <a:r>
              <a:rPr lang="en-GB" b="1" dirty="0"/>
              <a:t> (1999–2006)</a:t>
            </a:r>
            <a:endParaRPr lang="en-GB" dirty="0"/>
          </a:p>
        </p:txBody>
      </p:sp>
      <p:sp>
        <p:nvSpPr>
          <p:cNvPr id="3" name="Content Placeholder 2">
            <a:extLst>
              <a:ext uri="{FF2B5EF4-FFF2-40B4-BE49-F238E27FC236}">
                <a16:creationId xmlns:a16="http://schemas.microsoft.com/office/drawing/2014/main" id="{C8A477C0-CA27-147B-4377-1EF38919BC52}"/>
              </a:ext>
            </a:extLst>
          </p:cNvPr>
          <p:cNvSpPr>
            <a:spLocks noGrp="1"/>
          </p:cNvSpPr>
          <p:nvPr>
            <p:ph idx="1"/>
          </p:nvPr>
        </p:nvSpPr>
        <p:spPr/>
        <p:txBody>
          <a:bodyPr>
            <a:normAutofit fontScale="92500" lnSpcReduction="20000"/>
          </a:bodyPr>
          <a:lstStyle/>
          <a:p>
            <a:pPr fontAlgn="base"/>
            <a:r>
              <a:rPr lang="en-GB" dirty="0" err="1"/>
              <a:t>Argymhellodd</a:t>
            </a:r>
            <a:r>
              <a:rPr lang="en-GB" dirty="0"/>
              <a:t> </a:t>
            </a:r>
            <a:r>
              <a:rPr lang="en-GB" dirty="0" err="1"/>
              <a:t>Comisiwn</a:t>
            </a:r>
            <a:r>
              <a:rPr lang="en-GB" dirty="0"/>
              <a:t> Richard, a </a:t>
            </a:r>
            <a:r>
              <a:rPr lang="en-GB" dirty="0" err="1"/>
              <a:t>sefydlwyd</a:t>
            </a:r>
            <a:r>
              <a:rPr lang="en-GB" dirty="0"/>
              <a:t> </a:t>
            </a:r>
            <a:r>
              <a:rPr lang="en-GB" dirty="0" err="1"/>
              <a:t>yn</a:t>
            </a:r>
            <a:r>
              <a:rPr lang="en-GB" dirty="0"/>
              <a:t> 2002, y </a:t>
            </a:r>
            <a:r>
              <a:rPr lang="en-GB" dirty="0" err="1"/>
              <a:t>dylid</a:t>
            </a:r>
            <a:r>
              <a:rPr lang="en-GB" dirty="0"/>
              <a:t> </a:t>
            </a:r>
            <a:r>
              <a:rPr lang="en-GB" dirty="0" err="1"/>
              <a:t>gwahanu'r</a:t>
            </a:r>
            <a:r>
              <a:rPr lang="en-GB" dirty="0"/>
              <a:t> </a:t>
            </a:r>
            <a:r>
              <a:rPr lang="en-GB" dirty="0" err="1"/>
              <a:t>weithrediaeth</a:t>
            </a:r>
            <a:r>
              <a:rPr lang="en-GB" dirty="0"/>
              <a:t> </a:t>
            </a:r>
            <a:r>
              <a:rPr lang="en-GB" dirty="0" err="1"/>
              <a:t>a'r</a:t>
            </a:r>
            <a:r>
              <a:rPr lang="en-GB" dirty="0"/>
              <a:t> </a:t>
            </a:r>
            <a:r>
              <a:rPr lang="en-GB" dirty="0" err="1"/>
              <a:t>ddeddfwrfa</a:t>
            </a:r>
            <a:r>
              <a:rPr lang="en-GB" dirty="0"/>
              <a:t> </a:t>
            </a:r>
            <a:r>
              <a:rPr lang="en-GB" dirty="0" err="1"/>
              <a:t>yn</a:t>
            </a:r>
            <a:r>
              <a:rPr lang="en-GB" dirty="0"/>
              <a:t> </a:t>
            </a:r>
            <a:r>
              <a:rPr lang="en-GB" dirty="0" err="1"/>
              <a:t>gyfreithiol</a:t>
            </a:r>
            <a:r>
              <a:rPr lang="en-GB" dirty="0"/>
              <a:t>, ac y </a:t>
            </a:r>
            <a:r>
              <a:rPr lang="en-GB" dirty="0" err="1"/>
              <a:t>dylid</a:t>
            </a:r>
            <a:r>
              <a:rPr lang="en-GB" dirty="0"/>
              <a:t> </a:t>
            </a:r>
            <a:r>
              <a:rPr lang="en-GB" dirty="0" err="1"/>
              <a:t>datganoli</a:t>
            </a:r>
            <a:r>
              <a:rPr lang="en-GB" dirty="0"/>
              <a:t> </a:t>
            </a:r>
            <a:r>
              <a:rPr lang="en-GB" dirty="0" err="1"/>
              <a:t>pwerau</a:t>
            </a:r>
            <a:r>
              <a:rPr lang="en-GB" dirty="0"/>
              <a:t> </a:t>
            </a:r>
            <a:r>
              <a:rPr lang="en-GB" dirty="0" err="1"/>
              <a:t>deddfu</a:t>
            </a:r>
            <a:r>
              <a:rPr lang="en-GB" dirty="0"/>
              <a:t> </a:t>
            </a:r>
            <a:r>
              <a:rPr lang="en-GB" dirty="0" err="1"/>
              <a:t>sylfaenol</a:t>
            </a:r>
            <a:r>
              <a:rPr lang="en-GB" dirty="0"/>
              <a:t> </a:t>
            </a:r>
            <a:r>
              <a:rPr lang="en-GB" dirty="0" err="1"/>
              <a:t>i</a:t>
            </a:r>
            <a:r>
              <a:rPr lang="en-GB" dirty="0"/>
              <a:t> </a:t>
            </a:r>
            <a:r>
              <a:rPr lang="en-GB" dirty="0" err="1"/>
              <a:t>Gymru</a:t>
            </a:r>
            <a:r>
              <a:rPr lang="en-GB" dirty="0"/>
              <a:t>, </a:t>
            </a:r>
            <a:r>
              <a:rPr lang="en-GB" dirty="0" err="1"/>
              <a:t>ynghyd</a:t>
            </a:r>
            <a:r>
              <a:rPr lang="en-GB" dirty="0"/>
              <a:t> â </a:t>
            </a:r>
            <a:r>
              <a:rPr lang="en-GB" dirty="0" err="1"/>
              <a:t>chynyddu</a:t>
            </a:r>
            <a:r>
              <a:rPr lang="en-GB" dirty="0"/>
              <a:t> </a:t>
            </a:r>
            <a:r>
              <a:rPr lang="en-GB" dirty="0" err="1"/>
              <a:t>nifer</a:t>
            </a:r>
            <a:r>
              <a:rPr lang="en-GB" dirty="0"/>
              <a:t> yr </a:t>
            </a:r>
            <a:r>
              <a:rPr lang="en-GB" dirty="0" err="1"/>
              <a:t>Aelodau</a:t>
            </a:r>
            <a:r>
              <a:rPr lang="en-GB" dirty="0"/>
              <a:t>. </a:t>
            </a:r>
            <a:r>
              <a:rPr lang="en-GB" dirty="0" err="1"/>
              <a:t>Derbyniwyd</a:t>
            </a:r>
            <a:r>
              <a:rPr lang="en-GB" dirty="0"/>
              <a:t> yr </a:t>
            </a:r>
            <a:r>
              <a:rPr lang="en-GB" dirty="0" err="1"/>
              <a:t>argymhellion</a:t>
            </a:r>
            <a:r>
              <a:rPr lang="en-GB" dirty="0"/>
              <a:t> </a:t>
            </a:r>
            <a:r>
              <a:rPr lang="en-GB" dirty="0" err="1"/>
              <a:t>hyn</a:t>
            </a:r>
            <a:r>
              <a:rPr lang="en-GB" dirty="0"/>
              <a:t> </a:t>
            </a:r>
            <a:r>
              <a:rPr lang="en-GB" dirty="0" err="1"/>
              <a:t>i</a:t>
            </a:r>
            <a:r>
              <a:rPr lang="en-GB" dirty="0"/>
              <a:t> </a:t>
            </a:r>
            <a:r>
              <a:rPr lang="en-GB" dirty="0" err="1"/>
              <a:t>raddau</a:t>
            </a:r>
            <a:r>
              <a:rPr lang="en-GB" dirty="0"/>
              <a:t> </a:t>
            </a:r>
            <a:r>
              <a:rPr lang="en-GB" dirty="0" err="1"/>
              <a:t>helaeth</a:t>
            </a:r>
            <a:r>
              <a:rPr lang="en-GB" dirty="0"/>
              <a:t> </a:t>
            </a:r>
            <a:r>
              <a:rPr lang="en-GB" dirty="0" err="1"/>
              <a:t>a'u</a:t>
            </a:r>
            <a:r>
              <a:rPr lang="en-GB" dirty="0"/>
              <a:t> </a:t>
            </a:r>
            <a:r>
              <a:rPr lang="en-GB" dirty="0" err="1"/>
              <a:t>deddfu</a:t>
            </a:r>
            <a:r>
              <a:rPr lang="en-GB" dirty="0"/>
              <a:t> </a:t>
            </a:r>
            <a:r>
              <a:rPr lang="en-GB" dirty="0" err="1"/>
              <a:t>drwy</a:t>
            </a:r>
            <a:r>
              <a:rPr lang="en-GB" dirty="0"/>
              <a:t> </a:t>
            </a:r>
            <a:r>
              <a:rPr lang="en-GB" dirty="0" err="1"/>
              <a:t>Ddeddf</a:t>
            </a:r>
            <a:r>
              <a:rPr lang="en-GB" dirty="0"/>
              <a:t> </a:t>
            </a:r>
            <a:r>
              <a:rPr lang="en-GB" dirty="0" err="1"/>
              <a:t>Llywodraeth</a:t>
            </a:r>
            <a:r>
              <a:rPr lang="en-GB" dirty="0"/>
              <a:t> Cymru 2006.</a:t>
            </a:r>
          </a:p>
          <a:p>
            <a:pPr marL="0" indent="0" fontAlgn="base">
              <a:buNone/>
            </a:pPr>
            <a:endParaRPr lang="en-GB" dirty="0"/>
          </a:p>
          <a:p>
            <a:pPr fontAlgn="base"/>
            <a:r>
              <a:rPr lang="en-GB" dirty="0" err="1"/>
              <a:t>Agorwyd</a:t>
            </a:r>
            <a:r>
              <a:rPr lang="en-GB" dirty="0"/>
              <a:t> </a:t>
            </a:r>
            <a:r>
              <a:rPr lang="en-GB" dirty="0" err="1"/>
              <a:t>adeilad</a:t>
            </a:r>
            <a:r>
              <a:rPr lang="en-GB" dirty="0"/>
              <a:t> y Senedd </a:t>
            </a:r>
            <a:r>
              <a:rPr lang="en-GB" dirty="0" err="1"/>
              <a:t>yn</a:t>
            </a:r>
            <a:r>
              <a:rPr lang="en-GB" dirty="0"/>
              <a:t> </a:t>
            </a:r>
            <a:r>
              <a:rPr lang="en-GB" dirty="0" err="1"/>
              <a:t>swyddogol</a:t>
            </a:r>
            <a:r>
              <a:rPr lang="en-GB" dirty="0"/>
              <a:t> </a:t>
            </a:r>
            <a:r>
              <a:rPr lang="en-GB" dirty="0" err="1"/>
              <a:t>gan</a:t>
            </a:r>
            <a:r>
              <a:rPr lang="en-GB" dirty="0"/>
              <a:t> </a:t>
            </a:r>
            <a:r>
              <a:rPr lang="en-GB" dirty="0" err="1"/>
              <a:t>ei</a:t>
            </a:r>
            <a:r>
              <a:rPr lang="en-GB" dirty="0"/>
              <a:t> </a:t>
            </a:r>
            <a:r>
              <a:rPr lang="en-GB" dirty="0" err="1"/>
              <a:t>Mawrhydi</a:t>
            </a:r>
            <a:r>
              <a:rPr lang="en-GB" dirty="0"/>
              <a:t> y </a:t>
            </a:r>
            <a:r>
              <a:rPr lang="en-GB" dirty="0" err="1"/>
              <a:t>Frenhines</a:t>
            </a:r>
            <a:r>
              <a:rPr lang="en-GB" dirty="0"/>
              <a:t> </a:t>
            </a:r>
            <a:r>
              <a:rPr lang="en-GB" dirty="0" err="1"/>
              <a:t>ar</a:t>
            </a:r>
            <a:r>
              <a:rPr lang="en-GB" dirty="0"/>
              <a:t> </a:t>
            </a:r>
            <a:r>
              <a:rPr lang="en-GB" dirty="0" err="1"/>
              <a:t>Ddydd</a:t>
            </a:r>
            <a:r>
              <a:rPr lang="en-GB" dirty="0"/>
              <a:t> </a:t>
            </a:r>
            <a:r>
              <a:rPr lang="en-GB" dirty="0" err="1"/>
              <a:t>Gŵyl</a:t>
            </a:r>
            <a:r>
              <a:rPr lang="en-GB" dirty="0"/>
              <a:t> Dewi 2006.</a:t>
            </a:r>
          </a:p>
          <a:p>
            <a:br>
              <a:rPr lang="en-GB" dirty="0"/>
            </a:br>
            <a:endParaRPr lang="en-GB" dirty="0"/>
          </a:p>
        </p:txBody>
      </p:sp>
    </p:spTree>
    <p:extLst>
      <p:ext uri="{BB962C8B-B14F-4D97-AF65-F5344CB8AC3E}">
        <p14:creationId xmlns:p14="http://schemas.microsoft.com/office/powerpoint/2010/main" val="18209298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8827A-1F88-3289-9CBE-DB5E228E0683}"/>
              </a:ext>
            </a:extLst>
          </p:cNvPr>
          <p:cNvSpPr>
            <a:spLocks noGrp="1"/>
          </p:cNvSpPr>
          <p:nvPr>
            <p:ph type="title"/>
          </p:nvPr>
        </p:nvSpPr>
        <p:spPr/>
        <p:txBody>
          <a:bodyPr/>
          <a:lstStyle/>
          <a:p>
            <a:r>
              <a:rPr lang="en-GB" b="1" dirty="0"/>
              <a:t>Establishing the Assembly (1999–2006)</a:t>
            </a:r>
            <a:br>
              <a:rPr lang="en-GB" b="1" dirty="0"/>
            </a:br>
            <a:endParaRPr lang="en-GB" dirty="0"/>
          </a:p>
        </p:txBody>
      </p:sp>
      <p:sp>
        <p:nvSpPr>
          <p:cNvPr id="3" name="Content Placeholder 2">
            <a:extLst>
              <a:ext uri="{FF2B5EF4-FFF2-40B4-BE49-F238E27FC236}">
                <a16:creationId xmlns:a16="http://schemas.microsoft.com/office/drawing/2014/main" id="{BF76EEBE-0018-333A-6B6C-B219DADE303D}"/>
              </a:ext>
            </a:extLst>
          </p:cNvPr>
          <p:cNvSpPr>
            <a:spLocks noGrp="1"/>
          </p:cNvSpPr>
          <p:nvPr>
            <p:ph idx="1"/>
          </p:nvPr>
        </p:nvSpPr>
        <p:spPr/>
        <p:txBody>
          <a:bodyPr/>
          <a:lstStyle/>
          <a:p>
            <a:pPr fontAlgn="base"/>
            <a:r>
              <a:rPr lang="en-GB" dirty="0"/>
              <a:t>The Richard Commission, established in 2002, recommended the legal separation of the executive and legislature, the devolution of primary law-making powers and an increase in the number of Members. These recommendations were largely accepted and enacted through the Government of Wales Act 2006.</a:t>
            </a:r>
          </a:p>
          <a:p>
            <a:pPr marL="0" indent="0" fontAlgn="base">
              <a:buNone/>
            </a:pPr>
            <a:endParaRPr lang="en-GB" dirty="0"/>
          </a:p>
          <a:p>
            <a:pPr fontAlgn="base"/>
            <a:r>
              <a:rPr lang="en-GB" dirty="0"/>
              <a:t>The Senedd building was officially opened by HM The Queen on St David’s Day 2006.</a:t>
            </a:r>
          </a:p>
          <a:p>
            <a:endParaRPr lang="en-GB" dirty="0"/>
          </a:p>
        </p:txBody>
      </p:sp>
    </p:spTree>
    <p:extLst>
      <p:ext uri="{BB962C8B-B14F-4D97-AF65-F5344CB8AC3E}">
        <p14:creationId xmlns:p14="http://schemas.microsoft.com/office/powerpoint/2010/main" val="246589879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58DAE-BBB2-DA87-765E-BE7B498300ED}"/>
              </a:ext>
            </a:extLst>
          </p:cNvPr>
          <p:cNvSpPr>
            <a:spLocks noGrp="1"/>
          </p:cNvSpPr>
          <p:nvPr>
            <p:ph type="title"/>
          </p:nvPr>
        </p:nvSpPr>
        <p:spPr/>
        <p:txBody>
          <a:bodyPr/>
          <a:lstStyle/>
          <a:p>
            <a:r>
              <a:rPr lang="en-GB" b="1" dirty="0" err="1"/>
              <a:t>Ehangu</a:t>
            </a:r>
            <a:r>
              <a:rPr lang="en-GB" b="1" dirty="0"/>
              <a:t> </a:t>
            </a:r>
            <a:r>
              <a:rPr lang="en-GB" b="1" dirty="0" err="1"/>
              <a:t>Pwerau</a:t>
            </a:r>
            <a:r>
              <a:rPr lang="en-GB" b="1" dirty="0"/>
              <a:t> (2007–2020)</a:t>
            </a:r>
            <a:br>
              <a:rPr lang="en-GB" b="1" dirty="0"/>
            </a:br>
            <a:endParaRPr lang="en-GB" dirty="0"/>
          </a:p>
        </p:txBody>
      </p:sp>
      <p:sp>
        <p:nvSpPr>
          <p:cNvPr id="3" name="Content Placeholder 2">
            <a:extLst>
              <a:ext uri="{FF2B5EF4-FFF2-40B4-BE49-F238E27FC236}">
                <a16:creationId xmlns:a16="http://schemas.microsoft.com/office/drawing/2014/main" id="{3777FD13-F38B-6D26-1430-A3AF1A0FF393}"/>
              </a:ext>
            </a:extLst>
          </p:cNvPr>
          <p:cNvSpPr>
            <a:spLocks noGrp="1"/>
          </p:cNvSpPr>
          <p:nvPr>
            <p:ph idx="1"/>
          </p:nvPr>
        </p:nvSpPr>
        <p:spPr>
          <a:xfrm>
            <a:off x="788323" y="1332403"/>
            <a:ext cx="10515600" cy="4351338"/>
          </a:xfrm>
        </p:spPr>
        <p:txBody>
          <a:bodyPr>
            <a:normAutofit fontScale="92500" lnSpcReduction="10000"/>
          </a:bodyPr>
          <a:lstStyle/>
          <a:p>
            <a:pPr marL="0" indent="0" fontAlgn="base">
              <a:buNone/>
            </a:pPr>
            <a:r>
              <a:rPr lang="en-GB" dirty="0"/>
              <a:t>Yn y </a:t>
            </a:r>
            <a:r>
              <a:rPr lang="en-GB" dirty="0" err="1"/>
              <a:t>blynyddoedd</a:t>
            </a:r>
            <a:r>
              <a:rPr lang="en-GB" dirty="0"/>
              <a:t> </a:t>
            </a:r>
            <a:r>
              <a:rPr lang="en-GB" dirty="0" err="1"/>
              <a:t>ar</a:t>
            </a:r>
            <a:r>
              <a:rPr lang="en-GB" dirty="0"/>
              <a:t> </a:t>
            </a:r>
            <a:r>
              <a:rPr lang="en-GB" dirty="0" err="1"/>
              <a:t>ôl</a:t>
            </a:r>
            <a:r>
              <a:rPr lang="en-GB" dirty="0"/>
              <a:t> </a:t>
            </a:r>
            <a:r>
              <a:rPr lang="en-GB" dirty="0" err="1"/>
              <a:t>diwygiadau</a:t>
            </a:r>
            <a:r>
              <a:rPr lang="en-GB" dirty="0"/>
              <a:t> 2006 </a:t>
            </a:r>
            <a:r>
              <a:rPr lang="en-GB" dirty="0" err="1"/>
              <a:t>gwelwyd</a:t>
            </a:r>
            <a:r>
              <a:rPr lang="en-GB" dirty="0"/>
              <a:t> </a:t>
            </a:r>
            <a:r>
              <a:rPr lang="en-GB" dirty="0" err="1"/>
              <a:t>cyfres</a:t>
            </a:r>
            <a:r>
              <a:rPr lang="en-GB" dirty="0"/>
              <a:t> o </a:t>
            </a:r>
            <a:r>
              <a:rPr lang="en-GB" dirty="0" err="1"/>
              <a:t>ddatblygiadau</a:t>
            </a:r>
            <a:r>
              <a:rPr lang="en-GB" dirty="0"/>
              <a:t> </a:t>
            </a:r>
            <a:r>
              <a:rPr lang="en-GB" dirty="0" err="1"/>
              <a:t>sylweddol</a:t>
            </a:r>
            <a:r>
              <a:rPr lang="en-GB" dirty="0"/>
              <a:t> a </a:t>
            </a:r>
            <a:r>
              <a:rPr lang="en-GB" dirty="0" err="1"/>
              <a:t>ehangodd</a:t>
            </a:r>
            <a:r>
              <a:rPr lang="en-GB" dirty="0"/>
              <a:t> </a:t>
            </a:r>
            <a:r>
              <a:rPr lang="en-GB" dirty="0" err="1"/>
              <a:t>bwerau</a:t>
            </a:r>
            <a:r>
              <a:rPr lang="en-GB" dirty="0"/>
              <a:t> a </a:t>
            </a:r>
            <a:r>
              <a:rPr lang="en-GB" dirty="0" err="1"/>
              <a:t>chyfrifoldebau'r</a:t>
            </a:r>
            <a:r>
              <a:rPr lang="en-GB" dirty="0"/>
              <a:t> </a:t>
            </a:r>
            <a:r>
              <a:rPr lang="en-GB" dirty="0" err="1"/>
              <a:t>Cynulliad</a:t>
            </a:r>
            <a:r>
              <a:rPr lang="en-GB" dirty="0"/>
              <a:t>:</a:t>
            </a:r>
          </a:p>
          <a:p>
            <a:pPr marL="0" indent="0" fontAlgn="base">
              <a:buNone/>
            </a:pPr>
            <a:endParaRPr lang="en-GB" dirty="0"/>
          </a:p>
          <a:p>
            <a:pPr fontAlgn="base"/>
            <a:r>
              <a:rPr lang="en-GB" dirty="0"/>
              <a:t>2007: </a:t>
            </a:r>
            <a:r>
              <a:rPr lang="en-GB" dirty="0" err="1"/>
              <a:t>Cafodd</a:t>
            </a:r>
            <a:r>
              <a:rPr lang="en-GB" dirty="0"/>
              <a:t> </a:t>
            </a:r>
            <a:r>
              <a:rPr lang="en-GB" dirty="0" err="1"/>
              <a:t>Aelodau'r</a:t>
            </a:r>
            <a:r>
              <a:rPr lang="en-GB" dirty="0"/>
              <a:t> </a:t>
            </a:r>
            <a:r>
              <a:rPr lang="en-GB" dirty="0" err="1"/>
              <a:t>Cynulliad</a:t>
            </a:r>
            <a:r>
              <a:rPr lang="en-GB" dirty="0"/>
              <a:t> </a:t>
            </a:r>
            <a:r>
              <a:rPr lang="en-GB" dirty="0" err="1"/>
              <a:t>bwerau</a:t>
            </a:r>
            <a:r>
              <a:rPr lang="en-GB" dirty="0"/>
              <a:t> </a:t>
            </a:r>
            <a:r>
              <a:rPr lang="en-GB" dirty="0" err="1"/>
              <a:t>i</a:t>
            </a:r>
            <a:r>
              <a:rPr lang="en-GB" dirty="0"/>
              <a:t> </a:t>
            </a:r>
            <a:r>
              <a:rPr lang="en-GB" dirty="0" err="1"/>
              <a:t>wneud</a:t>
            </a:r>
            <a:r>
              <a:rPr lang="en-GB" dirty="0"/>
              <a:t> </a:t>
            </a:r>
            <a:r>
              <a:rPr lang="en-GB" dirty="0" err="1"/>
              <a:t>deddfwriaeth</a:t>
            </a:r>
            <a:r>
              <a:rPr lang="en-GB" dirty="0"/>
              <a:t> </a:t>
            </a:r>
            <a:r>
              <a:rPr lang="en-GB" dirty="0" err="1"/>
              <a:t>sylfaenol</a:t>
            </a:r>
            <a:r>
              <a:rPr lang="en-GB" dirty="0"/>
              <a:t>.</a:t>
            </a:r>
          </a:p>
          <a:p>
            <a:pPr fontAlgn="base"/>
            <a:r>
              <a:rPr lang="en-GB" dirty="0"/>
              <a:t>2010: Cymru </a:t>
            </a:r>
            <a:r>
              <a:rPr lang="en-GB" dirty="0" err="1"/>
              <a:t>oedd</a:t>
            </a:r>
            <a:r>
              <a:rPr lang="en-GB" dirty="0"/>
              <a:t> y </a:t>
            </a:r>
            <a:r>
              <a:rPr lang="en-GB" dirty="0" err="1"/>
              <a:t>genedl</a:t>
            </a:r>
            <a:r>
              <a:rPr lang="en-GB" dirty="0"/>
              <a:t> </a:t>
            </a:r>
            <a:r>
              <a:rPr lang="en-GB" dirty="0" err="1"/>
              <a:t>gyntaf</a:t>
            </a:r>
            <a:r>
              <a:rPr lang="en-GB" dirty="0"/>
              <a:t> </a:t>
            </a:r>
            <a:r>
              <a:rPr lang="en-GB" dirty="0" err="1"/>
              <a:t>yn</a:t>
            </a:r>
            <a:r>
              <a:rPr lang="en-GB" dirty="0"/>
              <a:t> y DU </a:t>
            </a:r>
            <a:r>
              <a:rPr lang="en-GB" dirty="0" err="1"/>
              <a:t>i</a:t>
            </a:r>
            <a:r>
              <a:rPr lang="en-GB" dirty="0"/>
              <a:t> </a:t>
            </a:r>
            <a:r>
              <a:rPr lang="en-GB" dirty="0" err="1"/>
              <a:t>gyflwyno</a:t>
            </a:r>
            <a:r>
              <a:rPr lang="en-GB" dirty="0"/>
              <a:t> </a:t>
            </a:r>
            <a:r>
              <a:rPr lang="en-GB" dirty="0" err="1"/>
              <a:t>tâl</a:t>
            </a:r>
            <a:r>
              <a:rPr lang="en-GB" dirty="0"/>
              <a:t> am </a:t>
            </a:r>
            <a:r>
              <a:rPr lang="en-GB" dirty="0" err="1"/>
              <a:t>fagiau</a:t>
            </a:r>
            <a:r>
              <a:rPr lang="en-GB" dirty="0"/>
              <a:t> </a:t>
            </a:r>
            <a:r>
              <a:rPr lang="en-GB" dirty="0" err="1"/>
              <a:t>siopa</a:t>
            </a:r>
            <a:r>
              <a:rPr lang="en-GB" dirty="0"/>
              <a:t> </a:t>
            </a:r>
            <a:r>
              <a:rPr lang="en-GB" dirty="0" err="1"/>
              <a:t>untro</a:t>
            </a:r>
            <a:r>
              <a:rPr lang="en-GB" dirty="0"/>
              <a:t>, </a:t>
            </a:r>
            <a:r>
              <a:rPr lang="en-GB" dirty="0" err="1"/>
              <a:t>gan</a:t>
            </a:r>
            <a:r>
              <a:rPr lang="en-GB" dirty="0"/>
              <a:t> </a:t>
            </a:r>
            <a:r>
              <a:rPr lang="en-GB" dirty="0" err="1"/>
              <a:t>arwain</a:t>
            </a:r>
            <a:r>
              <a:rPr lang="en-GB" dirty="0"/>
              <a:t> at </a:t>
            </a:r>
            <a:r>
              <a:rPr lang="en-GB" dirty="0" err="1"/>
              <a:t>ostyngiad</a:t>
            </a:r>
            <a:r>
              <a:rPr lang="en-GB" dirty="0"/>
              <a:t> </a:t>
            </a:r>
            <a:r>
              <a:rPr lang="en-GB" dirty="0" err="1"/>
              <a:t>yn</a:t>
            </a:r>
            <a:r>
              <a:rPr lang="en-GB" dirty="0"/>
              <a:t> </a:t>
            </a:r>
            <a:r>
              <a:rPr lang="en-GB" dirty="0" err="1"/>
              <a:t>eu</a:t>
            </a:r>
            <a:r>
              <a:rPr lang="en-GB" dirty="0"/>
              <a:t> </a:t>
            </a:r>
            <a:r>
              <a:rPr lang="en-GB" dirty="0" err="1"/>
              <a:t>defnydd</a:t>
            </a:r>
            <a:r>
              <a:rPr lang="en-GB" dirty="0"/>
              <a:t> o </a:t>
            </a:r>
            <a:r>
              <a:rPr lang="en-GB" dirty="0" err="1"/>
              <a:t>tua</a:t>
            </a:r>
            <a:r>
              <a:rPr lang="en-GB" dirty="0"/>
              <a:t> 75%.</a:t>
            </a:r>
          </a:p>
          <a:p>
            <a:pPr fontAlgn="base"/>
            <a:r>
              <a:rPr lang="en-GB" dirty="0"/>
              <a:t>2011: </a:t>
            </a:r>
            <a:r>
              <a:rPr lang="en-GB" dirty="0" err="1"/>
              <a:t>Rhoddodd</a:t>
            </a:r>
            <a:r>
              <a:rPr lang="en-GB" dirty="0"/>
              <a:t> </a:t>
            </a:r>
            <a:r>
              <a:rPr lang="en-GB" dirty="0" err="1"/>
              <a:t>trydydd</a:t>
            </a:r>
            <a:r>
              <a:rPr lang="en-GB" dirty="0"/>
              <a:t> </a:t>
            </a:r>
            <a:r>
              <a:rPr lang="en-GB" dirty="0" err="1"/>
              <a:t>refferendwm</a:t>
            </a:r>
            <a:r>
              <a:rPr lang="en-GB" dirty="0"/>
              <a:t> </a:t>
            </a:r>
            <a:r>
              <a:rPr lang="en-GB" dirty="0" err="1"/>
              <a:t>bwerau</a:t>
            </a:r>
            <a:r>
              <a:rPr lang="en-GB" dirty="0"/>
              <a:t> </a:t>
            </a:r>
            <a:r>
              <a:rPr lang="en-GB" dirty="0" err="1"/>
              <a:t>deddfu</a:t>
            </a:r>
            <a:r>
              <a:rPr lang="en-GB" dirty="0"/>
              <a:t> </a:t>
            </a:r>
            <a:r>
              <a:rPr lang="en-GB" dirty="0" err="1"/>
              <a:t>llawn</a:t>
            </a:r>
            <a:r>
              <a:rPr lang="en-GB" dirty="0"/>
              <a:t> </a:t>
            </a:r>
            <a:r>
              <a:rPr lang="en-GB" dirty="0" err="1"/>
              <a:t>mewn</a:t>
            </a:r>
            <a:r>
              <a:rPr lang="en-GB" dirty="0"/>
              <a:t> </a:t>
            </a:r>
            <a:r>
              <a:rPr lang="en-GB" dirty="0" err="1"/>
              <a:t>meysydd</a:t>
            </a:r>
            <a:r>
              <a:rPr lang="en-GB" dirty="0"/>
              <a:t> </a:t>
            </a:r>
            <a:r>
              <a:rPr lang="en-GB" dirty="0" err="1"/>
              <a:t>datganoledig</a:t>
            </a:r>
            <a:r>
              <a:rPr lang="en-GB" dirty="0"/>
              <a:t>.</a:t>
            </a:r>
          </a:p>
          <a:p>
            <a:pPr fontAlgn="base"/>
            <a:r>
              <a:rPr lang="en-GB" dirty="0"/>
              <a:t>2012–2014: </a:t>
            </a:r>
            <a:r>
              <a:rPr lang="en-GB" dirty="0" err="1"/>
              <a:t>Argymhellodd</a:t>
            </a:r>
            <a:r>
              <a:rPr lang="en-GB" dirty="0"/>
              <a:t> </a:t>
            </a:r>
            <a:r>
              <a:rPr lang="en-GB" dirty="0" err="1"/>
              <a:t>Comisiwn</a:t>
            </a:r>
            <a:r>
              <a:rPr lang="en-GB" dirty="0"/>
              <a:t> Silk </a:t>
            </a:r>
            <a:r>
              <a:rPr lang="en-GB" dirty="0" err="1"/>
              <a:t>bwerau</a:t>
            </a:r>
            <a:r>
              <a:rPr lang="en-GB" dirty="0"/>
              <a:t> </a:t>
            </a:r>
            <a:r>
              <a:rPr lang="en-GB" dirty="0" err="1"/>
              <a:t>ariannol</a:t>
            </a:r>
            <a:r>
              <a:rPr lang="en-GB" dirty="0"/>
              <a:t> a </a:t>
            </a:r>
            <a:r>
              <a:rPr lang="en-GB" dirty="0" err="1"/>
              <a:t>deddfwriaethol</a:t>
            </a:r>
            <a:r>
              <a:rPr lang="en-GB" dirty="0"/>
              <a:t>.</a:t>
            </a:r>
          </a:p>
          <a:p>
            <a:pPr fontAlgn="base"/>
            <a:r>
              <a:rPr lang="en-GB" dirty="0"/>
              <a:t>2014: </a:t>
            </a:r>
            <a:r>
              <a:rPr lang="en-GB" dirty="0" err="1"/>
              <a:t>Cyflwynodd</a:t>
            </a:r>
            <a:r>
              <a:rPr lang="en-GB" dirty="0"/>
              <a:t> </a:t>
            </a:r>
            <a:r>
              <a:rPr lang="en-GB" dirty="0" err="1"/>
              <a:t>Deddf</a:t>
            </a:r>
            <a:r>
              <a:rPr lang="en-GB" dirty="0"/>
              <a:t> Cymru </a:t>
            </a:r>
            <a:r>
              <a:rPr lang="en-GB" dirty="0" err="1"/>
              <a:t>bwerau</a:t>
            </a:r>
            <a:r>
              <a:rPr lang="en-GB" dirty="0"/>
              <a:t> </a:t>
            </a:r>
            <a:r>
              <a:rPr lang="en-GB" dirty="0" err="1"/>
              <a:t>dros</a:t>
            </a:r>
            <a:r>
              <a:rPr lang="en-GB" dirty="0"/>
              <a:t> </a:t>
            </a:r>
            <a:r>
              <a:rPr lang="en-GB" dirty="0" err="1"/>
              <a:t>drethiant</a:t>
            </a:r>
            <a:r>
              <a:rPr lang="en-GB" dirty="0"/>
              <a:t> a </a:t>
            </a:r>
            <a:r>
              <a:rPr lang="en-GB" dirty="0" err="1"/>
              <a:t>benthyca</a:t>
            </a:r>
            <a:r>
              <a:rPr lang="en-GB" dirty="0"/>
              <a:t>.</a:t>
            </a:r>
          </a:p>
          <a:p>
            <a:endParaRPr lang="en-GB" dirty="0"/>
          </a:p>
        </p:txBody>
      </p:sp>
    </p:spTree>
    <p:extLst>
      <p:ext uri="{BB962C8B-B14F-4D97-AF65-F5344CB8AC3E}">
        <p14:creationId xmlns:p14="http://schemas.microsoft.com/office/powerpoint/2010/main" val="259102233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00130-A29D-F524-64B7-409343EC0A8F}"/>
              </a:ext>
            </a:extLst>
          </p:cNvPr>
          <p:cNvSpPr>
            <a:spLocks noGrp="1"/>
          </p:cNvSpPr>
          <p:nvPr>
            <p:ph type="title"/>
          </p:nvPr>
        </p:nvSpPr>
        <p:spPr/>
        <p:txBody>
          <a:bodyPr/>
          <a:lstStyle/>
          <a:p>
            <a:r>
              <a:rPr lang="en-GB" b="1" dirty="0"/>
              <a:t>Expanding Powers (2007–2020)</a:t>
            </a:r>
            <a:br>
              <a:rPr lang="en-GB" b="1" dirty="0"/>
            </a:br>
            <a:endParaRPr lang="en-GB" dirty="0"/>
          </a:p>
        </p:txBody>
      </p:sp>
      <p:sp>
        <p:nvSpPr>
          <p:cNvPr id="3" name="Content Placeholder 2">
            <a:extLst>
              <a:ext uri="{FF2B5EF4-FFF2-40B4-BE49-F238E27FC236}">
                <a16:creationId xmlns:a16="http://schemas.microsoft.com/office/drawing/2014/main" id="{98833438-AC3D-72D5-E78A-5AA9A7CD5879}"/>
              </a:ext>
            </a:extLst>
          </p:cNvPr>
          <p:cNvSpPr>
            <a:spLocks noGrp="1"/>
          </p:cNvSpPr>
          <p:nvPr>
            <p:ph idx="1"/>
          </p:nvPr>
        </p:nvSpPr>
        <p:spPr>
          <a:xfrm>
            <a:off x="838200" y="1307869"/>
            <a:ext cx="10515600" cy="4580920"/>
          </a:xfrm>
        </p:spPr>
        <p:txBody>
          <a:bodyPr>
            <a:normAutofit/>
          </a:bodyPr>
          <a:lstStyle/>
          <a:p>
            <a:pPr marL="0" indent="0" fontAlgn="base">
              <a:buNone/>
            </a:pPr>
            <a:r>
              <a:rPr lang="en-GB" dirty="0"/>
              <a:t>The years following the 2006 reforms saw a series of significant developments that expanded the powers and responsibilities of the Assembly:</a:t>
            </a:r>
          </a:p>
          <a:p>
            <a:pPr fontAlgn="base"/>
            <a:r>
              <a:rPr lang="en-GB" dirty="0"/>
              <a:t>2007: Assembly Members gained powers to make primary legislation.</a:t>
            </a:r>
          </a:p>
          <a:p>
            <a:pPr fontAlgn="base"/>
            <a:r>
              <a:rPr lang="en-GB" dirty="0"/>
              <a:t>2010: Wales became the first UK nation to introduce a carrier bag charge, reducing usage by around 75%.</a:t>
            </a:r>
          </a:p>
          <a:p>
            <a:pPr fontAlgn="base"/>
            <a:r>
              <a:rPr lang="en-GB" dirty="0"/>
              <a:t>2011: A third referendum granted full law-making powers in devolved areas.</a:t>
            </a:r>
          </a:p>
          <a:p>
            <a:pPr fontAlgn="base"/>
            <a:r>
              <a:rPr lang="en-GB" dirty="0"/>
              <a:t>2012–2014: The Silk Commission recommended financial and legislative powers.</a:t>
            </a:r>
          </a:p>
          <a:p>
            <a:endParaRPr lang="en-GB" dirty="0"/>
          </a:p>
        </p:txBody>
      </p:sp>
    </p:spTree>
    <p:extLst>
      <p:ext uri="{BB962C8B-B14F-4D97-AF65-F5344CB8AC3E}">
        <p14:creationId xmlns:p14="http://schemas.microsoft.com/office/powerpoint/2010/main" val="60021348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23E02-3B66-A5C2-FFB2-6E61B4E28091}"/>
              </a:ext>
            </a:extLst>
          </p:cNvPr>
          <p:cNvSpPr>
            <a:spLocks noGrp="1"/>
          </p:cNvSpPr>
          <p:nvPr>
            <p:ph type="title"/>
          </p:nvPr>
        </p:nvSpPr>
        <p:spPr/>
        <p:txBody>
          <a:bodyPr/>
          <a:lstStyle/>
          <a:p>
            <a:r>
              <a:rPr lang="en-GB" b="1" dirty="0" err="1"/>
              <a:t>Ehangu</a:t>
            </a:r>
            <a:r>
              <a:rPr lang="en-GB" b="1" dirty="0"/>
              <a:t> </a:t>
            </a:r>
            <a:r>
              <a:rPr lang="en-GB" b="1" dirty="0" err="1"/>
              <a:t>Pwerau</a:t>
            </a:r>
            <a:r>
              <a:rPr lang="en-GB" b="1" dirty="0"/>
              <a:t> (2007–2020)</a:t>
            </a:r>
            <a:br>
              <a:rPr lang="en-GB" b="1" dirty="0"/>
            </a:br>
            <a:endParaRPr lang="en-GB" dirty="0"/>
          </a:p>
        </p:txBody>
      </p:sp>
      <p:sp>
        <p:nvSpPr>
          <p:cNvPr id="3" name="Content Placeholder 2">
            <a:extLst>
              <a:ext uri="{FF2B5EF4-FFF2-40B4-BE49-F238E27FC236}">
                <a16:creationId xmlns:a16="http://schemas.microsoft.com/office/drawing/2014/main" id="{6093A566-E72B-D147-B43A-C8E8FF324916}"/>
              </a:ext>
            </a:extLst>
          </p:cNvPr>
          <p:cNvSpPr>
            <a:spLocks noGrp="1"/>
          </p:cNvSpPr>
          <p:nvPr>
            <p:ph idx="1"/>
          </p:nvPr>
        </p:nvSpPr>
        <p:spPr/>
        <p:txBody>
          <a:bodyPr/>
          <a:lstStyle/>
          <a:p>
            <a:pPr fontAlgn="base"/>
            <a:r>
              <a:rPr lang="en-GB" dirty="0"/>
              <a:t>2014: </a:t>
            </a:r>
            <a:r>
              <a:rPr lang="en-GB" dirty="0" err="1"/>
              <a:t>Cyflwynodd</a:t>
            </a:r>
            <a:r>
              <a:rPr lang="en-GB" dirty="0"/>
              <a:t> </a:t>
            </a:r>
            <a:r>
              <a:rPr lang="en-GB" dirty="0" err="1"/>
              <a:t>Deddf</a:t>
            </a:r>
            <a:r>
              <a:rPr lang="en-GB" dirty="0"/>
              <a:t> Cymru </a:t>
            </a:r>
            <a:r>
              <a:rPr lang="en-GB" dirty="0" err="1"/>
              <a:t>bwerau</a:t>
            </a:r>
            <a:r>
              <a:rPr lang="en-GB" dirty="0"/>
              <a:t> </a:t>
            </a:r>
            <a:r>
              <a:rPr lang="en-GB" dirty="0" err="1"/>
              <a:t>dros</a:t>
            </a:r>
            <a:r>
              <a:rPr lang="en-GB" dirty="0"/>
              <a:t> </a:t>
            </a:r>
            <a:r>
              <a:rPr lang="en-GB" dirty="0" err="1"/>
              <a:t>drethiant</a:t>
            </a:r>
            <a:r>
              <a:rPr lang="en-GB" dirty="0"/>
              <a:t> a </a:t>
            </a:r>
            <a:r>
              <a:rPr lang="en-GB" dirty="0" err="1"/>
              <a:t>benthyca</a:t>
            </a:r>
            <a:r>
              <a:rPr lang="en-GB" dirty="0"/>
              <a:t>.</a:t>
            </a:r>
          </a:p>
          <a:p>
            <a:pPr fontAlgn="base"/>
            <a:r>
              <a:rPr lang="en-GB" dirty="0"/>
              <a:t>2018–2019: </a:t>
            </a:r>
            <a:r>
              <a:rPr lang="en-GB" dirty="0" err="1"/>
              <a:t>Cyflwynwyd</a:t>
            </a:r>
            <a:r>
              <a:rPr lang="en-GB" dirty="0"/>
              <a:t> </a:t>
            </a:r>
            <a:r>
              <a:rPr lang="en-GB" dirty="0" err="1"/>
              <a:t>Deddf</a:t>
            </a:r>
            <a:r>
              <a:rPr lang="en-GB" dirty="0"/>
              <a:t> Cymru </a:t>
            </a:r>
            <a:r>
              <a:rPr lang="en-GB" dirty="0" err="1"/>
              <a:t>bwerau</a:t>
            </a:r>
            <a:r>
              <a:rPr lang="en-GB" dirty="0"/>
              <a:t> </a:t>
            </a:r>
            <a:r>
              <a:rPr lang="en-GB" dirty="0" err="1"/>
              <a:t>trethu</a:t>
            </a:r>
            <a:r>
              <a:rPr lang="en-GB" dirty="0"/>
              <a:t> </a:t>
            </a:r>
            <a:r>
              <a:rPr lang="en-GB" dirty="0" err="1"/>
              <a:t>datganoledig</a:t>
            </a:r>
            <a:r>
              <a:rPr lang="en-GB" dirty="0"/>
              <a:t> </a:t>
            </a:r>
            <a:r>
              <a:rPr lang="en-GB" dirty="0" err="1"/>
              <a:t>newydd</a:t>
            </a:r>
            <a:r>
              <a:rPr lang="en-GB" dirty="0"/>
              <a:t>, </a:t>
            </a:r>
            <a:r>
              <a:rPr lang="en-GB" dirty="0" err="1"/>
              <a:t>gan</a:t>
            </a:r>
            <a:r>
              <a:rPr lang="en-GB" dirty="0"/>
              <a:t> </a:t>
            </a:r>
            <a:r>
              <a:rPr lang="en-GB" dirty="0" err="1"/>
              <a:t>gynnwys</a:t>
            </a:r>
            <a:r>
              <a:rPr lang="en-GB" dirty="0"/>
              <a:t> </a:t>
            </a:r>
            <a:r>
              <a:rPr lang="en-GB" dirty="0" err="1"/>
              <a:t>rheolaeth</a:t>
            </a:r>
            <a:r>
              <a:rPr lang="en-GB" dirty="0"/>
              <a:t> </a:t>
            </a:r>
            <a:r>
              <a:rPr lang="en-GB" dirty="0" err="1"/>
              <a:t>rannol</a:t>
            </a:r>
            <a:r>
              <a:rPr lang="en-GB" dirty="0"/>
              <a:t> </a:t>
            </a:r>
            <a:r>
              <a:rPr lang="en-GB" dirty="0" err="1"/>
              <a:t>dros</a:t>
            </a:r>
            <a:r>
              <a:rPr lang="en-GB" dirty="0"/>
              <a:t> </a:t>
            </a:r>
            <a:r>
              <a:rPr lang="en-GB" dirty="0" err="1"/>
              <a:t>dreth</a:t>
            </a:r>
            <a:r>
              <a:rPr lang="en-GB" dirty="0"/>
              <a:t> </a:t>
            </a:r>
            <a:r>
              <a:rPr lang="en-GB" dirty="0" err="1"/>
              <a:t>incwm</a:t>
            </a:r>
            <a:r>
              <a:rPr lang="en-GB" dirty="0"/>
              <a:t>.</a:t>
            </a:r>
          </a:p>
          <a:p>
            <a:pPr fontAlgn="base"/>
            <a:r>
              <a:rPr lang="en-GB" dirty="0"/>
              <a:t>2019: </a:t>
            </a:r>
            <a:r>
              <a:rPr lang="en-GB" dirty="0" err="1"/>
              <a:t>Cyfarfu</a:t>
            </a:r>
            <a:r>
              <a:rPr lang="en-GB" dirty="0"/>
              <a:t> Senedd </a:t>
            </a:r>
            <a:r>
              <a:rPr lang="en-GB" dirty="0" err="1"/>
              <a:t>Ieuenctid</a:t>
            </a:r>
            <a:r>
              <a:rPr lang="en-GB" dirty="0"/>
              <a:t> Cymru am y </a:t>
            </a:r>
            <a:r>
              <a:rPr lang="en-GB" dirty="0" err="1"/>
              <a:t>tro</a:t>
            </a:r>
            <a:r>
              <a:rPr lang="en-GB" dirty="0"/>
              <a:t> </a:t>
            </a:r>
            <a:r>
              <a:rPr lang="en-GB" dirty="0" err="1"/>
              <a:t>cyntaf</a:t>
            </a:r>
            <a:r>
              <a:rPr lang="en-GB" dirty="0"/>
              <a:t>.</a:t>
            </a:r>
          </a:p>
          <a:p>
            <a:pPr fontAlgn="base"/>
            <a:r>
              <a:rPr lang="en-GB" dirty="0"/>
              <a:t>2020: </a:t>
            </a:r>
            <a:r>
              <a:rPr lang="en-GB" dirty="0" err="1"/>
              <a:t>Daeth</a:t>
            </a:r>
            <a:r>
              <a:rPr lang="en-GB" dirty="0"/>
              <a:t> y </a:t>
            </a:r>
            <a:r>
              <a:rPr lang="en-GB" dirty="0" err="1"/>
              <a:t>Cynulliad</a:t>
            </a:r>
            <a:r>
              <a:rPr lang="en-GB" dirty="0"/>
              <a:t> </a:t>
            </a:r>
            <a:r>
              <a:rPr lang="en-GB" dirty="0" err="1"/>
              <a:t>yn</a:t>
            </a:r>
            <a:r>
              <a:rPr lang="en-GB" dirty="0"/>
              <a:t> Senedd Cymru / Welsh Parliament, </a:t>
            </a:r>
            <a:r>
              <a:rPr lang="en-GB" dirty="0" err="1"/>
              <a:t>gan</a:t>
            </a:r>
            <a:r>
              <a:rPr lang="en-GB" dirty="0"/>
              <a:t> </a:t>
            </a:r>
            <a:r>
              <a:rPr lang="en-GB" dirty="0" err="1"/>
              <a:t>adlewyrchu’n</a:t>
            </a:r>
            <a:r>
              <a:rPr lang="en-GB" dirty="0"/>
              <a:t> </a:t>
            </a:r>
            <a:r>
              <a:rPr lang="en-GB" dirty="0" err="1"/>
              <a:t>llawn</a:t>
            </a:r>
            <a:r>
              <a:rPr lang="en-GB" dirty="0"/>
              <a:t> </a:t>
            </a:r>
            <a:r>
              <a:rPr lang="en-GB" dirty="0" err="1"/>
              <a:t>ei</a:t>
            </a:r>
            <a:r>
              <a:rPr lang="en-GB" dirty="0"/>
              <a:t> </a:t>
            </a:r>
            <a:r>
              <a:rPr lang="en-GB" dirty="0" err="1"/>
              <a:t>statws</a:t>
            </a:r>
            <a:r>
              <a:rPr lang="en-GB" dirty="0"/>
              <a:t> </a:t>
            </a:r>
            <a:r>
              <a:rPr lang="en-GB" dirty="0" err="1"/>
              <a:t>cyfansoddiadol</a:t>
            </a:r>
            <a:r>
              <a:rPr lang="en-GB" dirty="0"/>
              <a:t>. </a:t>
            </a:r>
            <a:r>
              <a:rPr lang="en-GB" dirty="0" err="1"/>
              <a:t>Enillodd</a:t>
            </a:r>
            <a:r>
              <a:rPr lang="en-GB" dirty="0"/>
              <a:t> </a:t>
            </a:r>
            <a:r>
              <a:rPr lang="en-GB" dirty="0" err="1"/>
              <a:t>pobl</a:t>
            </a:r>
            <a:r>
              <a:rPr lang="en-GB" dirty="0"/>
              <a:t> </a:t>
            </a:r>
            <a:r>
              <a:rPr lang="en-GB" dirty="0" err="1"/>
              <a:t>ifanc</a:t>
            </a:r>
            <a:r>
              <a:rPr lang="en-GB" dirty="0"/>
              <a:t> 16 a 17 </a:t>
            </a:r>
            <a:r>
              <a:rPr lang="en-GB" dirty="0" err="1"/>
              <a:t>oed</a:t>
            </a:r>
            <a:r>
              <a:rPr lang="en-GB" dirty="0"/>
              <a:t> a </a:t>
            </a:r>
            <a:r>
              <a:rPr lang="en-GB" dirty="0" err="1"/>
              <a:t>gwladolion</a:t>
            </a:r>
            <a:r>
              <a:rPr lang="en-GB" dirty="0"/>
              <a:t> </a:t>
            </a:r>
            <a:r>
              <a:rPr lang="en-GB" dirty="0" err="1"/>
              <a:t>tramor</a:t>
            </a:r>
            <a:r>
              <a:rPr lang="en-GB" dirty="0"/>
              <a:t> </a:t>
            </a:r>
            <a:r>
              <a:rPr lang="en-GB" dirty="0" err="1"/>
              <a:t>cymwys</a:t>
            </a:r>
            <a:r>
              <a:rPr lang="en-GB" dirty="0"/>
              <a:t> yr </a:t>
            </a:r>
            <a:r>
              <a:rPr lang="en-GB" dirty="0" err="1"/>
              <a:t>hawl</a:t>
            </a:r>
            <a:r>
              <a:rPr lang="en-GB" dirty="0"/>
              <a:t> </a:t>
            </a:r>
            <a:r>
              <a:rPr lang="en-GB" dirty="0" err="1"/>
              <a:t>i</a:t>
            </a:r>
            <a:r>
              <a:rPr lang="en-GB" dirty="0"/>
              <a:t> </a:t>
            </a:r>
            <a:r>
              <a:rPr lang="en-GB" dirty="0" err="1"/>
              <a:t>bleidleisio</a:t>
            </a:r>
            <a:r>
              <a:rPr lang="en-GB" dirty="0"/>
              <a:t>. </a:t>
            </a:r>
            <a:r>
              <a:rPr lang="en-GB" dirty="0" err="1"/>
              <a:t>Cafodd</a:t>
            </a:r>
            <a:r>
              <a:rPr lang="en-GB" dirty="0"/>
              <a:t> </a:t>
            </a:r>
            <a:r>
              <a:rPr lang="en-GB" dirty="0" err="1"/>
              <a:t>bobl</a:t>
            </a:r>
            <a:r>
              <a:rPr lang="en-GB" dirty="0"/>
              <a:t> </a:t>
            </a:r>
            <a:r>
              <a:rPr lang="en-GB" dirty="0" err="1"/>
              <a:t>ifanc</a:t>
            </a:r>
            <a:r>
              <a:rPr lang="en-GB" dirty="0"/>
              <a:t> 16 a 17 </a:t>
            </a:r>
            <a:r>
              <a:rPr lang="en-GB" dirty="0" err="1"/>
              <a:t>oed</a:t>
            </a:r>
            <a:r>
              <a:rPr lang="en-GB" dirty="0"/>
              <a:t> a </a:t>
            </a:r>
            <a:r>
              <a:rPr lang="en-GB" dirty="0" err="1"/>
              <a:t>dinasyddion</a:t>
            </a:r>
            <a:r>
              <a:rPr lang="en-GB" dirty="0"/>
              <a:t> </a:t>
            </a:r>
            <a:r>
              <a:rPr lang="en-GB" dirty="0" err="1"/>
              <a:t>tramor</a:t>
            </a:r>
            <a:r>
              <a:rPr lang="en-GB" dirty="0"/>
              <a:t> </a:t>
            </a:r>
            <a:r>
              <a:rPr lang="en-GB" dirty="0" err="1"/>
              <a:t>cymwys</a:t>
            </a:r>
            <a:r>
              <a:rPr lang="en-GB" dirty="0"/>
              <a:t> yr </a:t>
            </a:r>
            <a:r>
              <a:rPr lang="en-GB" dirty="0" err="1"/>
              <a:t>hawl</a:t>
            </a:r>
            <a:r>
              <a:rPr lang="en-GB" dirty="0"/>
              <a:t> </a:t>
            </a:r>
            <a:r>
              <a:rPr lang="en-GB" dirty="0" err="1"/>
              <a:t>i</a:t>
            </a:r>
            <a:r>
              <a:rPr lang="en-GB" dirty="0"/>
              <a:t> </a:t>
            </a:r>
            <a:r>
              <a:rPr lang="en-GB" dirty="0" err="1"/>
              <a:t>bleidleisio</a:t>
            </a:r>
            <a:r>
              <a:rPr lang="en-GB" dirty="0"/>
              <a:t>.</a:t>
            </a:r>
          </a:p>
          <a:p>
            <a:endParaRPr lang="en-GB" dirty="0"/>
          </a:p>
        </p:txBody>
      </p:sp>
    </p:spTree>
    <p:extLst>
      <p:ext uri="{BB962C8B-B14F-4D97-AF65-F5344CB8AC3E}">
        <p14:creationId xmlns:p14="http://schemas.microsoft.com/office/powerpoint/2010/main" val="240642497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2333A5-41E1-D591-8EBD-6ADA2806F2D0}"/>
              </a:ext>
            </a:extLst>
          </p:cNvPr>
          <p:cNvSpPr>
            <a:spLocks noGrp="1"/>
          </p:cNvSpPr>
          <p:nvPr>
            <p:ph type="title"/>
          </p:nvPr>
        </p:nvSpPr>
        <p:spPr/>
        <p:txBody>
          <a:bodyPr/>
          <a:lstStyle/>
          <a:p>
            <a:r>
              <a:rPr lang="en-GB" b="1" dirty="0"/>
              <a:t>Expanding Powers (2007–2020)</a:t>
            </a:r>
            <a:endParaRPr lang="en-GB" dirty="0"/>
          </a:p>
        </p:txBody>
      </p:sp>
      <p:sp>
        <p:nvSpPr>
          <p:cNvPr id="3" name="Content Placeholder 2">
            <a:extLst>
              <a:ext uri="{FF2B5EF4-FFF2-40B4-BE49-F238E27FC236}">
                <a16:creationId xmlns:a16="http://schemas.microsoft.com/office/drawing/2014/main" id="{763C79F9-8F72-7483-2EE7-5DBD33D07D3F}"/>
              </a:ext>
            </a:extLst>
          </p:cNvPr>
          <p:cNvSpPr>
            <a:spLocks noGrp="1"/>
          </p:cNvSpPr>
          <p:nvPr>
            <p:ph idx="1"/>
          </p:nvPr>
        </p:nvSpPr>
        <p:spPr/>
        <p:txBody>
          <a:bodyPr/>
          <a:lstStyle/>
          <a:p>
            <a:pPr fontAlgn="base"/>
            <a:r>
              <a:rPr lang="en-GB" dirty="0"/>
              <a:t>2014: The Wales Act introduced taxation and borrowing powers.</a:t>
            </a:r>
          </a:p>
          <a:p>
            <a:pPr fontAlgn="base"/>
            <a:r>
              <a:rPr lang="en-GB" dirty="0"/>
              <a:t>2018–2019: New devolved tax powers were introduced, including partial control over income tax.</a:t>
            </a:r>
          </a:p>
          <a:p>
            <a:pPr fontAlgn="base"/>
            <a:r>
              <a:rPr lang="en-GB" dirty="0"/>
              <a:t>2019: The Welsh Youth Parliament met for the first time.</a:t>
            </a:r>
          </a:p>
          <a:p>
            <a:pPr fontAlgn="base"/>
            <a:r>
              <a:rPr lang="en-GB" dirty="0"/>
              <a:t>2020: The Assembly became Senedd Cymru / Welsh Parliament, fully reflecting its constitutional status. 16 and 17-year-olds and qualified foreign nationals gained the right to vote</a:t>
            </a:r>
          </a:p>
          <a:p>
            <a:endParaRPr lang="en-GB" dirty="0"/>
          </a:p>
        </p:txBody>
      </p:sp>
    </p:spTree>
    <p:extLst>
      <p:ext uri="{BB962C8B-B14F-4D97-AF65-F5344CB8AC3E}">
        <p14:creationId xmlns:p14="http://schemas.microsoft.com/office/powerpoint/2010/main" val="37639198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C6A98-C22D-3F37-58A8-FA72E544D0AC}"/>
              </a:ext>
            </a:extLst>
          </p:cNvPr>
          <p:cNvSpPr>
            <a:spLocks noGrp="1"/>
          </p:cNvSpPr>
          <p:nvPr>
            <p:ph type="title"/>
          </p:nvPr>
        </p:nvSpPr>
        <p:spPr/>
        <p:txBody>
          <a:bodyPr/>
          <a:lstStyle/>
          <a:p>
            <a:r>
              <a:rPr lang="en-GB" b="1" dirty="0" err="1"/>
              <a:t>Diwygiadau</a:t>
            </a:r>
            <a:r>
              <a:rPr lang="en-GB" b="1" dirty="0"/>
              <a:t> Modern (2024 a Thu </a:t>
            </a:r>
            <a:r>
              <a:rPr lang="en-GB" b="1" dirty="0" err="1"/>
              <a:t>Hwnt</a:t>
            </a:r>
            <a:r>
              <a:rPr lang="en-GB" b="1" dirty="0"/>
              <a:t>)</a:t>
            </a:r>
            <a:br>
              <a:rPr lang="en-GB" b="1" dirty="0"/>
            </a:br>
            <a:endParaRPr lang="en-GB" dirty="0"/>
          </a:p>
        </p:txBody>
      </p:sp>
      <p:sp>
        <p:nvSpPr>
          <p:cNvPr id="3" name="Content Placeholder 2">
            <a:extLst>
              <a:ext uri="{FF2B5EF4-FFF2-40B4-BE49-F238E27FC236}">
                <a16:creationId xmlns:a16="http://schemas.microsoft.com/office/drawing/2014/main" id="{94B2B49D-6890-ADA4-6E74-265C4C4D4A0D}"/>
              </a:ext>
            </a:extLst>
          </p:cNvPr>
          <p:cNvSpPr>
            <a:spLocks noGrp="1"/>
          </p:cNvSpPr>
          <p:nvPr>
            <p:ph idx="1"/>
          </p:nvPr>
        </p:nvSpPr>
        <p:spPr/>
        <p:txBody>
          <a:bodyPr/>
          <a:lstStyle/>
          <a:p>
            <a:r>
              <a:rPr lang="en-GB" dirty="0" err="1"/>
              <a:t>Roedd</a:t>
            </a:r>
            <a:r>
              <a:rPr lang="en-GB" dirty="0"/>
              <a:t> </a:t>
            </a:r>
            <a:r>
              <a:rPr lang="en-GB" dirty="0" err="1"/>
              <a:t>Deddf</a:t>
            </a:r>
            <a:r>
              <a:rPr lang="en-GB" dirty="0"/>
              <a:t> Senedd Cymru (</a:t>
            </a:r>
            <a:r>
              <a:rPr lang="en-GB" dirty="0" err="1"/>
              <a:t>Aelodau</a:t>
            </a:r>
            <a:r>
              <a:rPr lang="en-GB" dirty="0"/>
              <a:t> ac </a:t>
            </a:r>
            <a:r>
              <a:rPr lang="en-GB" dirty="0" err="1"/>
              <a:t>Etholiadau</a:t>
            </a:r>
            <a:r>
              <a:rPr lang="en-GB" dirty="0"/>
              <a:t>) 2024 </a:t>
            </a:r>
            <a:r>
              <a:rPr lang="en-GB" dirty="0" err="1"/>
              <a:t>yn</a:t>
            </a:r>
            <a:r>
              <a:rPr lang="en-GB" dirty="0"/>
              <a:t> nodi </a:t>
            </a:r>
            <a:r>
              <a:rPr lang="en-GB" dirty="0" err="1"/>
              <a:t>newid</a:t>
            </a:r>
            <a:r>
              <a:rPr lang="en-GB" dirty="0"/>
              <a:t> </a:t>
            </a:r>
            <a:r>
              <a:rPr lang="en-GB" dirty="0" err="1"/>
              <a:t>cyfansoddiadol</a:t>
            </a:r>
            <a:r>
              <a:rPr lang="en-GB" dirty="0"/>
              <a:t> </a:t>
            </a:r>
            <a:r>
              <a:rPr lang="en-GB" dirty="0" err="1"/>
              <a:t>mawr</a:t>
            </a:r>
            <a:r>
              <a:rPr lang="en-GB" dirty="0"/>
              <a:t>. O </a:t>
            </a:r>
            <a:r>
              <a:rPr lang="en-GB" dirty="0" err="1"/>
              <a:t>etholiad</a:t>
            </a:r>
            <a:r>
              <a:rPr lang="en-GB" dirty="0"/>
              <a:t> Senedd 2026 </a:t>
            </a:r>
            <a:r>
              <a:rPr lang="en-GB" dirty="0" err="1"/>
              <a:t>ymlaen</a:t>
            </a:r>
            <a:r>
              <a:rPr lang="en-GB" dirty="0"/>
              <a:t>, </a:t>
            </a:r>
            <a:r>
              <a:rPr lang="en-GB" dirty="0" err="1"/>
              <a:t>bydd</a:t>
            </a:r>
            <a:r>
              <a:rPr lang="en-GB" dirty="0"/>
              <a:t> </a:t>
            </a:r>
            <a:r>
              <a:rPr lang="en-GB" dirty="0" err="1"/>
              <a:t>pobl</a:t>
            </a:r>
            <a:r>
              <a:rPr lang="en-GB" dirty="0"/>
              <a:t> </a:t>
            </a:r>
            <a:r>
              <a:rPr lang="en-GB" dirty="0" err="1"/>
              <a:t>yng</a:t>
            </a:r>
            <a:r>
              <a:rPr lang="en-GB" dirty="0"/>
              <a:t> </a:t>
            </a:r>
            <a:r>
              <a:rPr lang="en-GB" dirty="0" err="1"/>
              <a:t>Nghymru</a:t>
            </a:r>
            <a:r>
              <a:rPr lang="en-GB" dirty="0"/>
              <a:t> </a:t>
            </a:r>
            <a:r>
              <a:rPr lang="en-GB" dirty="0" err="1"/>
              <a:t>yn</a:t>
            </a:r>
            <a:r>
              <a:rPr lang="en-GB" dirty="0"/>
              <a:t> </a:t>
            </a:r>
            <a:r>
              <a:rPr lang="en-GB" dirty="0" err="1"/>
              <a:t>defnyddio</a:t>
            </a:r>
            <a:r>
              <a:rPr lang="en-GB" dirty="0"/>
              <a:t> system </a:t>
            </a:r>
            <a:r>
              <a:rPr lang="en-GB" dirty="0" err="1"/>
              <a:t>bleidleisio</a:t>
            </a:r>
            <a:r>
              <a:rPr lang="en-GB" dirty="0"/>
              <a:t> </a:t>
            </a:r>
            <a:r>
              <a:rPr lang="en-GB" dirty="0" err="1"/>
              <a:t>newydd</a:t>
            </a:r>
            <a:r>
              <a:rPr lang="en-GB" dirty="0"/>
              <a:t> </a:t>
            </a:r>
            <a:r>
              <a:rPr lang="en-GB" dirty="0" err="1"/>
              <a:t>i</a:t>
            </a:r>
            <a:r>
              <a:rPr lang="en-GB" dirty="0"/>
              <a:t> </a:t>
            </a:r>
            <a:r>
              <a:rPr lang="en-GB" dirty="0" err="1"/>
              <a:t>ethol</a:t>
            </a:r>
            <a:r>
              <a:rPr lang="en-GB" dirty="0"/>
              <a:t> 96 Aelod </a:t>
            </a:r>
            <a:r>
              <a:rPr lang="en-GB" dirty="0" err="1"/>
              <a:t>i</a:t>
            </a:r>
            <a:r>
              <a:rPr lang="en-GB" dirty="0"/>
              <a:t> </a:t>
            </a:r>
            <a:r>
              <a:rPr lang="en-GB" dirty="0" err="1"/>
              <a:t>gynrychioli</a:t>
            </a:r>
            <a:r>
              <a:rPr lang="en-GB" dirty="0"/>
              <a:t> 16 </a:t>
            </a:r>
            <a:r>
              <a:rPr lang="en-GB" dirty="0" err="1"/>
              <a:t>etholaeth</a:t>
            </a:r>
            <a:r>
              <a:rPr lang="en-GB" dirty="0"/>
              <a:t> </a:t>
            </a:r>
            <a:r>
              <a:rPr lang="en-GB" dirty="0" err="1"/>
              <a:t>ar</a:t>
            </a:r>
            <a:r>
              <a:rPr lang="en-GB" dirty="0"/>
              <a:t> draws y </a:t>
            </a:r>
            <a:r>
              <a:rPr lang="en-GB" dirty="0" err="1"/>
              <a:t>wlad</a:t>
            </a:r>
            <a:r>
              <a:rPr lang="en-GB" dirty="0"/>
              <a:t>, </a:t>
            </a:r>
            <a:r>
              <a:rPr lang="en-GB" dirty="0" err="1"/>
              <a:t>gan</a:t>
            </a:r>
            <a:r>
              <a:rPr lang="en-GB" dirty="0"/>
              <a:t> </a:t>
            </a:r>
            <a:r>
              <a:rPr lang="en-GB" dirty="0" err="1"/>
              <a:t>adlewyrchu</a:t>
            </a:r>
            <a:r>
              <a:rPr lang="en-GB" dirty="0"/>
              <a:t> </a:t>
            </a:r>
            <a:r>
              <a:rPr lang="en-GB" dirty="0" err="1"/>
              <a:t>rôl</a:t>
            </a:r>
            <a:r>
              <a:rPr lang="en-GB" dirty="0"/>
              <a:t> a </a:t>
            </a:r>
            <a:r>
              <a:rPr lang="en-GB" dirty="0" err="1"/>
              <a:t>chyfrifoldebau</a:t>
            </a:r>
            <a:r>
              <a:rPr lang="en-GB" dirty="0"/>
              <a:t> </a:t>
            </a:r>
            <a:r>
              <a:rPr lang="en-GB" dirty="0" err="1"/>
              <a:t>cynyddol</a:t>
            </a:r>
            <a:r>
              <a:rPr lang="en-GB" dirty="0"/>
              <a:t> y Senedd.</a:t>
            </a:r>
          </a:p>
          <a:p>
            <a:endParaRPr lang="en-GB" dirty="0"/>
          </a:p>
          <a:p>
            <a:r>
              <a:rPr lang="en-GB" dirty="0"/>
              <a:t>https://youtu.be/THELFJK9RsI?si=8mV2AjvT__pke_pv</a:t>
            </a:r>
          </a:p>
        </p:txBody>
      </p:sp>
    </p:spTree>
    <p:extLst>
      <p:ext uri="{BB962C8B-B14F-4D97-AF65-F5344CB8AC3E}">
        <p14:creationId xmlns:p14="http://schemas.microsoft.com/office/powerpoint/2010/main" val="180281574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2AB32-7F3D-A15E-C492-512FD1E4108E}"/>
              </a:ext>
            </a:extLst>
          </p:cNvPr>
          <p:cNvSpPr>
            <a:spLocks noGrp="1"/>
          </p:cNvSpPr>
          <p:nvPr>
            <p:ph type="title"/>
          </p:nvPr>
        </p:nvSpPr>
        <p:spPr/>
        <p:txBody>
          <a:bodyPr/>
          <a:lstStyle/>
          <a:p>
            <a:r>
              <a:rPr lang="en-GB" b="1" dirty="0"/>
              <a:t>Modern Reforms (2024 and Beyond)</a:t>
            </a:r>
            <a:br>
              <a:rPr lang="en-GB" b="1" dirty="0"/>
            </a:br>
            <a:endParaRPr lang="en-GB" dirty="0"/>
          </a:p>
        </p:txBody>
      </p:sp>
      <p:sp>
        <p:nvSpPr>
          <p:cNvPr id="3" name="Content Placeholder 2">
            <a:extLst>
              <a:ext uri="{FF2B5EF4-FFF2-40B4-BE49-F238E27FC236}">
                <a16:creationId xmlns:a16="http://schemas.microsoft.com/office/drawing/2014/main" id="{A4009A1F-0E58-289B-743A-C563B16DDB4D}"/>
              </a:ext>
            </a:extLst>
          </p:cNvPr>
          <p:cNvSpPr>
            <a:spLocks noGrp="1"/>
          </p:cNvSpPr>
          <p:nvPr>
            <p:ph idx="1"/>
          </p:nvPr>
        </p:nvSpPr>
        <p:spPr/>
        <p:txBody>
          <a:bodyPr/>
          <a:lstStyle/>
          <a:p>
            <a:r>
              <a:rPr lang="en-GB" dirty="0"/>
              <a:t>The Senedd Cymru (Members and Elections) Act 2024 marked a major constitutional change. From the 2026 Senedd election, people in Wales will use a new voting system to elect 96 Members to represent 16 constituencies across the country, reflecting the Senedd’s growing role and responsibilities.</a:t>
            </a:r>
          </a:p>
          <a:p>
            <a:endParaRPr lang="en-GB" dirty="0"/>
          </a:p>
          <a:p>
            <a:r>
              <a:rPr lang="en-GB" dirty="0">
                <a:hlinkClick r:id="rId2"/>
              </a:rPr>
              <a:t>History of the Senedd</a:t>
            </a:r>
            <a:endParaRPr lang="en-GB" dirty="0"/>
          </a:p>
        </p:txBody>
      </p:sp>
    </p:spTree>
    <p:extLst>
      <p:ext uri="{BB962C8B-B14F-4D97-AF65-F5344CB8AC3E}">
        <p14:creationId xmlns:p14="http://schemas.microsoft.com/office/powerpoint/2010/main" val="254443713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B393F7-D8CF-2716-5681-AF74C818828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F60172D-E95E-EAE4-9F8A-7060522E10B3}"/>
              </a:ext>
            </a:extLst>
          </p:cNvPr>
          <p:cNvSpPr>
            <a:spLocks noGrp="1"/>
          </p:cNvSpPr>
          <p:nvPr>
            <p:ph idx="1"/>
          </p:nvPr>
        </p:nvSpPr>
        <p:spPr/>
        <p:txBody>
          <a:bodyPr/>
          <a:lstStyle/>
          <a:p>
            <a:r>
              <a:rPr lang="en-GB" dirty="0"/>
              <a:t>Senedd Cymru. History of devolution </a:t>
            </a:r>
            <a:r>
              <a:rPr lang="en-GB" dirty="0">
                <a:hlinkClick r:id="rId2"/>
              </a:rPr>
              <a:t>History of Devolution</a:t>
            </a:r>
            <a:endParaRPr lang="en-GB" dirty="0"/>
          </a:p>
        </p:txBody>
      </p:sp>
    </p:spTree>
    <p:extLst>
      <p:ext uri="{BB962C8B-B14F-4D97-AF65-F5344CB8AC3E}">
        <p14:creationId xmlns:p14="http://schemas.microsoft.com/office/powerpoint/2010/main" val="577936159"/>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0</TotalTime>
  <Words>2607</Words>
  <Application>Microsoft Office PowerPoint</Application>
  <PresentationFormat>Widescreen</PresentationFormat>
  <Paragraphs>154</Paragraphs>
  <Slides>36</Slides>
  <Notes>0</Notes>
  <HiddenSlides>0</HiddenSlides>
  <MMClips>0</MMClips>
  <ScaleCrop>false</ScaleCrop>
  <HeadingPairs>
    <vt:vector size="6" baseType="variant">
      <vt:variant>
        <vt:lpstr>Fonts Used</vt:lpstr>
      </vt:variant>
      <vt:variant>
        <vt:i4>4</vt:i4>
      </vt:variant>
      <vt:variant>
        <vt:lpstr>Theme</vt:lpstr>
      </vt:variant>
      <vt:variant>
        <vt:i4>7</vt:i4>
      </vt:variant>
      <vt:variant>
        <vt:lpstr>Slide Titles</vt:lpstr>
      </vt:variant>
      <vt:variant>
        <vt:i4>36</vt:i4>
      </vt:variant>
    </vt:vector>
  </HeadingPairs>
  <TitlesOfParts>
    <vt:vector size="47" baseType="lpstr">
      <vt:lpstr>Aptos</vt:lpstr>
      <vt:lpstr>Arial</vt:lpstr>
      <vt:lpstr>Calibri</vt:lpstr>
      <vt:lpstr>Calibri Light</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Hanes datganoli yng Nghymru Policy making and devolution in Wales </vt:lpstr>
      <vt:lpstr> Cyfraith a Hunaniaeth Gymreig Gynnar (950–1415)  </vt:lpstr>
      <vt:lpstr>Early Welsh Law and Identity (950–1415) </vt:lpstr>
      <vt:lpstr>Undeb ac Integreiddio (1535–1830) </vt:lpstr>
      <vt:lpstr>Union and Integration (1535–1830) </vt:lpstr>
      <vt:lpstr>Undeb ac Integreiddio (1535–1830) </vt:lpstr>
      <vt:lpstr>Union and Integration (1535–1830)</vt:lpstr>
      <vt:lpstr>Mudiadau o Blaid Ymreolaeth i Gymru (1880–1950au) </vt:lpstr>
      <vt:lpstr>Home Rule Movements (1880–1950s) </vt:lpstr>
      <vt:lpstr>Mudiadau o Blaid Ymreolaeth i Gymru (1880–1950au)</vt:lpstr>
      <vt:lpstr>Home Rule Movements (1880–1950s)</vt:lpstr>
      <vt:lpstr>Sylfeini Gweinyddol (1960au–1970au) </vt:lpstr>
      <vt:lpstr>Administrative Foundations (1960s–1970s) </vt:lpstr>
      <vt:lpstr>Sylfeini Gweinyddol (1960au–1970au)</vt:lpstr>
      <vt:lpstr>Administrative Foundations (1960s–1970s)</vt:lpstr>
      <vt:lpstr>Sylfeini Gweinyddol (1960au–1970au)</vt:lpstr>
      <vt:lpstr>Administrative Foundations (1960s–1970s)</vt:lpstr>
      <vt:lpstr>Refferenda a Gwrthwynebiad (1979–1997) </vt:lpstr>
      <vt:lpstr>Referendums and Resistance (1979–1997) </vt:lpstr>
      <vt:lpstr>Refferenda a Gwrthwynebiad (1979–1997) </vt:lpstr>
      <vt:lpstr>Referendums and Resistance (1979–1997)</vt:lpstr>
      <vt:lpstr>Refferenda a Gwrthwynebiad (1979–1997)</vt:lpstr>
      <vt:lpstr>Referendums and Resistance (1979–1997)</vt:lpstr>
      <vt:lpstr>Sefydlu'r Cynulliad (1999–2006) </vt:lpstr>
      <vt:lpstr>Establishing the Assembly (1999–2006) </vt:lpstr>
      <vt:lpstr>Sefydlu'r Cynulliad (1999–2006)</vt:lpstr>
      <vt:lpstr>Establishing the Assembly (1999–2006) </vt:lpstr>
      <vt:lpstr>Ehangu Pwerau (2007–2020) </vt:lpstr>
      <vt:lpstr>Expanding Powers (2007–2020) </vt:lpstr>
      <vt:lpstr>Ehangu Pwerau (2007–2020) </vt:lpstr>
      <vt:lpstr>Expanding Powers (2007–2020)</vt:lpstr>
      <vt:lpstr>Diwygiadau Modern (2024 a Thu Hwnt) </vt:lpstr>
      <vt:lpstr>Modern Reforms (2024 and Beyond)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Darren O'Connor</cp:lastModifiedBy>
  <cp:revision>5</cp:revision>
  <dcterms:created xsi:type="dcterms:W3CDTF">2024-09-09T10:46:02Z</dcterms:created>
  <dcterms:modified xsi:type="dcterms:W3CDTF">2026-01-16T10:47:41Z</dcterms:modified>
</cp:coreProperties>
</file>