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4" r:id="rId6"/>
    <p:sldMasterId id="2147483655" r:id="rId7"/>
    <p:sldMasterId id="2147483658" r:id="rId8"/>
    <p:sldMasterId id="2147483660" r:id="rId9"/>
    <p:sldMasterId id="2147483661" r:id="rId10"/>
  </p:sldMasterIdLst>
  <p:notesMasterIdLst>
    <p:notesMasterId r:id="rId56"/>
  </p:notesMasterIdLst>
  <p:sldIdLst>
    <p:sldId id="261" r:id="rId11"/>
    <p:sldId id="614" r:id="rId12"/>
    <p:sldId id="618" r:id="rId13"/>
    <p:sldId id="325" r:id="rId14"/>
    <p:sldId id="528" r:id="rId15"/>
    <p:sldId id="375" r:id="rId16"/>
    <p:sldId id="615" r:id="rId17"/>
    <p:sldId id="529" r:id="rId18"/>
    <p:sldId id="530" r:id="rId19"/>
    <p:sldId id="532" r:id="rId20"/>
    <p:sldId id="533" r:id="rId21"/>
    <p:sldId id="535" r:id="rId22"/>
    <p:sldId id="536" r:id="rId23"/>
    <p:sldId id="537" r:id="rId24"/>
    <p:sldId id="538" r:id="rId25"/>
    <p:sldId id="619" r:id="rId26"/>
    <p:sldId id="616" r:id="rId27"/>
    <p:sldId id="539" r:id="rId28"/>
    <p:sldId id="540" r:id="rId29"/>
    <p:sldId id="542" r:id="rId30"/>
    <p:sldId id="543" r:id="rId31"/>
    <p:sldId id="544" r:id="rId32"/>
    <p:sldId id="297" r:id="rId33"/>
    <p:sldId id="545" r:id="rId34"/>
    <p:sldId id="546" r:id="rId35"/>
    <p:sldId id="547" r:id="rId36"/>
    <p:sldId id="548" r:id="rId37"/>
    <p:sldId id="549" r:id="rId38"/>
    <p:sldId id="314" r:id="rId39"/>
    <p:sldId id="373" r:id="rId40"/>
    <p:sldId id="432" r:id="rId41"/>
    <p:sldId id="550" r:id="rId42"/>
    <p:sldId id="469" r:id="rId43"/>
    <p:sldId id="556" r:id="rId44"/>
    <p:sldId id="620" r:id="rId45"/>
    <p:sldId id="502" r:id="rId46"/>
    <p:sldId id="551" r:id="rId47"/>
    <p:sldId id="552" r:id="rId48"/>
    <p:sldId id="553" r:id="rId49"/>
    <p:sldId id="555" r:id="rId50"/>
    <p:sldId id="617" r:id="rId51"/>
    <p:sldId id="621" r:id="rId52"/>
    <p:sldId id="270" r:id="rId53"/>
    <p:sldId id="370" r:id="rId54"/>
    <p:sldId id="27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D84254-F4FC-4C43-AE60-AD09330F8838}" v="18" dt="2025-04-18T21:06:08.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527" autoAdjust="0"/>
    <p:restoredTop sz="94364" autoAdjust="0"/>
  </p:normalViewPr>
  <p:slideViewPr>
    <p:cSldViewPr snapToGrid="0">
      <p:cViewPr varScale="1">
        <p:scale>
          <a:sx n="63" d="100"/>
          <a:sy n="63" d="100"/>
        </p:scale>
        <p:origin x="72" y="9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slide" Target="slides/slide45.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6/11/relationships/changesInfo" Target="changesInfos/changesInfo1.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theme" Target="theme/theme1.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5FD84254-F4FC-4C43-AE60-AD09330F8838}"/>
    <pc:docChg chg="undo custSel addSld delSld modSld">
      <pc:chgData name="Ejike Udeogu" userId="692df98c-5a84-4ce8-b765-f488e825945b" providerId="ADAL" clId="{5FD84254-F4FC-4C43-AE60-AD09330F8838}" dt="2025-04-18T21:06:14.691" v="456" actId="1076"/>
      <pc:docMkLst>
        <pc:docMk/>
      </pc:docMkLst>
      <pc:sldChg chg="addSp modSp mod">
        <pc:chgData name="Ejike Udeogu" userId="692df98c-5a84-4ce8-b765-f488e825945b" providerId="ADAL" clId="{5FD84254-F4FC-4C43-AE60-AD09330F8838}" dt="2025-04-18T21:06:14.691" v="456" actId="1076"/>
        <pc:sldMkLst>
          <pc:docMk/>
          <pc:sldMk cId="3872427794" sldId="261"/>
        </pc:sldMkLst>
        <pc:spChg chg="add mod">
          <ac:chgData name="Ejike Udeogu" userId="692df98c-5a84-4ce8-b765-f488e825945b" providerId="ADAL" clId="{5FD84254-F4FC-4C43-AE60-AD09330F8838}" dt="2025-04-18T21:06:14.691" v="456" actId="1076"/>
          <ac:spMkLst>
            <pc:docMk/>
            <pc:sldMk cId="3872427794" sldId="261"/>
            <ac:spMk id="3" creationId="{AABC56EF-A18F-6A3D-51C7-0AC91D1C7BA4}"/>
          </ac:spMkLst>
        </pc:spChg>
        <pc:spChg chg="mod">
          <ac:chgData name="Ejike Udeogu" userId="692df98c-5a84-4ce8-b765-f488e825945b" providerId="ADAL" clId="{5FD84254-F4FC-4C43-AE60-AD09330F8838}" dt="2025-04-18T21:06:06.037" v="454" actId="1076"/>
          <ac:spMkLst>
            <pc:docMk/>
            <pc:sldMk cId="3872427794" sldId="261"/>
            <ac:spMk id="5" creationId="{00000000-0000-0000-0000-000000000000}"/>
          </ac:spMkLst>
        </pc:spChg>
        <pc:spChg chg="mod">
          <ac:chgData name="Ejike Udeogu" userId="692df98c-5a84-4ce8-b765-f488e825945b" providerId="ADAL" clId="{5FD84254-F4FC-4C43-AE60-AD09330F8838}" dt="2025-04-18T21:05:59.516" v="453" actId="1076"/>
          <ac:spMkLst>
            <pc:docMk/>
            <pc:sldMk cId="3872427794" sldId="261"/>
            <ac:spMk id="6" creationId="{00000000-0000-0000-0000-000000000000}"/>
          </ac:spMkLst>
        </pc:spChg>
      </pc:sldChg>
      <pc:sldChg chg="modSp add mod">
        <pc:chgData name="Ejike Udeogu" userId="692df98c-5a84-4ce8-b765-f488e825945b" providerId="ADAL" clId="{5FD84254-F4FC-4C43-AE60-AD09330F8838}" dt="2025-04-18T13:19:31.462" v="125" actId="20577"/>
        <pc:sldMkLst>
          <pc:docMk/>
          <pc:sldMk cId="1310868303" sldId="270"/>
        </pc:sldMkLst>
        <pc:spChg chg="mod">
          <ac:chgData name="Ejike Udeogu" userId="692df98c-5a84-4ce8-b765-f488e825945b" providerId="ADAL" clId="{5FD84254-F4FC-4C43-AE60-AD09330F8838}" dt="2025-04-18T11:37:02.401" v="14" actId="403"/>
          <ac:spMkLst>
            <pc:docMk/>
            <pc:sldMk cId="1310868303" sldId="270"/>
            <ac:spMk id="3" creationId="{00000000-0000-0000-0000-000000000000}"/>
          </ac:spMkLst>
        </pc:spChg>
        <pc:spChg chg="mod">
          <ac:chgData name="Ejike Udeogu" userId="692df98c-5a84-4ce8-b765-f488e825945b" providerId="ADAL" clId="{5FD84254-F4FC-4C43-AE60-AD09330F8838}" dt="2025-04-18T13:19:31.462" v="125" actId="20577"/>
          <ac:spMkLst>
            <pc:docMk/>
            <pc:sldMk cId="1310868303" sldId="270"/>
            <ac:spMk id="4" creationId="{00000000-0000-0000-0000-000000000000}"/>
          </ac:spMkLst>
        </pc:spChg>
        <pc:picChg chg="mod">
          <ac:chgData name="Ejike Udeogu" userId="692df98c-5a84-4ce8-b765-f488e825945b" providerId="ADAL" clId="{5FD84254-F4FC-4C43-AE60-AD09330F8838}" dt="2025-04-18T11:36:45.570" v="6" actId="14100"/>
          <ac:picMkLst>
            <pc:docMk/>
            <pc:sldMk cId="1310868303" sldId="270"/>
            <ac:picMk id="2" creationId="{00000000-0000-0000-0000-000000000000}"/>
          </ac:picMkLst>
        </pc:picChg>
      </pc:sldChg>
      <pc:sldChg chg="modSp mod">
        <pc:chgData name="Ejike Udeogu" userId="692df98c-5a84-4ce8-b765-f488e825945b" providerId="ADAL" clId="{5FD84254-F4FC-4C43-AE60-AD09330F8838}" dt="2025-04-18T13:31:43.827" v="192" actId="20577"/>
        <pc:sldMkLst>
          <pc:docMk/>
          <pc:sldMk cId="4058578542" sldId="325"/>
        </pc:sldMkLst>
        <pc:spChg chg="mod">
          <ac:chgData name="Ejike Udeogu" userId="692df98c-5a84-4ce8-b765-f488e825945b" providerId="ADAL" clId="{5FD84254-F4FC-4C43-AE60-AD09330F8838}" dt="2025-04-18T13:31:43.827" v="192" actId="20577"/>
          <ac:spMkLst>
            <pc:docMk/>
            <pc:sldMk cId="4058578542" sldId="325"/>
            <ac:spMk id="4" creationId="{00000000-0000-0000-0000-000000000000}"/>
          </ac:spMkLst>
        </pc:spChg>
        <pc:spChg chg="mod">
          <ac:chgData name="Ejike Udeogu" userId="692df98c-5a84-4ce8-b765-f488e825945b" providerId="ADAL" clId="{5FD84254-F4FC-4C43-AE60-AD09330F8838}" dt="2025-04-18T13:31:20.693" v="177" actId="113"/>
          <ac:spMkLst>
            <pc:docMk/>
            <pc:sldMk cId="4058578542" sldId="325"/>
            <ac:spMk id="5" creationId="{00000000-0000-0000-0000-000000000000}"/>
          </ac:spMkLst>
        </pc:spChg>
      </pc:sldChg>
      <pc:sldChg chg="modSp add mod">
        <pc:chgData name="Ejike Udeogu" userId="692df98c-5a84-4ce8-b765-f488e825945b" providerId="ADAL" clId="{5FD84254-F4FC-4C43-AE60-AD09330F8838}" dt="2025-04-18T11:39:33.991" v="54" actId="1076"/>
        <pc:sldMkLst>
          <pc:docMk/>
          <pc:sldMk cId="1899170024" sldId="370"/>
        </pc:sldMkLst>
        <pc:spChg chg="mod">
          <ac:chgData name="Ejike Udeogu" userId="692df98c-5a84-4ce8-b765-f488e825945b" providerId="ADAL" clId="{5FD84254-F4FC-4C43-AE60-AD09330F8838}" dt="2025-04-18T11:38:47.473" v="42" actId="403"/>
          <ac:spMkLst>
            <pc:docMk/>
            <pc:sldMk cId="1899170024" sldId="370"/>
            <ac:spMk id="2" creationId="{681FC88A-682C-B3A0-0A79-BA9F17F642B2}"/>
          </ac:spMkLst>
        </pc:spChg>
        <pc:spChg chg="mod">
          <ac:chgData name="Ejike Udeogu" userId="692df98c-5a84-4ce8-b765-f488e825945b" providerId="ADAL" clId="{5FD84254-F4FC-4C43-AE60-AD09330F8838}" dt="2025-04-18T11:39:33.991" v="54" actId="1076"/>
          <ac:spMkLst>
            <pc:docMk/>
            <pc:sldMk cId="1899170024" sldId="370"/>
            <ac:spMk id="4" creationId="{9D7E4325-449A-2F58-0A1A-73421F6DDD9B}"/>
          </ac:spMkLst>
        </pc:spChg>
      </pc:sldChg>
      <pc:sldChg chg="modSp add mod">
        <pc:chgData name="Ejike Udeogu" userId="692df98c-5a84-4ce8-b765-f488e825945b" providerId="ADAL" clId="{5FD84254-F4FC-4C43-AE60-AD09330F8838}" dt="2025-04-18T13:37:19.471" v="318" actId="20577"/>
        <pc:sldMkLst>
          <pc:docMk/>
          <pc:sldMk cId="1163852960" sldId="373"/>
        </pc:sldMkLst>
        <pc:spChg chg="mod">
          <ac:chgData name="Ejike Udeogu" userId="692df98c-5a84-4ce8-b765-f488e825945b" providerId="ADAL" clId="{5FD84254-F4FC-4C43-AE60-AD09330F8838}" dt="2025-04-18T13:36:35.227" v="294" actId="207"/>
          <ac:spMkLst>
            <pc:docMk/>
            <pc:sldMk cId="1163852960" sldId="373"/>
            <ac:spMk id="2" creationId="{B2622362-C371-3010-41BE-3FFD92834468}"/>
          </ac:spMkLst>
        </pc:spChg>
        <pc:spChg chg="mod">
          <ac:chgData name="Ejike Udeogu" userId="692df98c-5a84-4ce8-b765-f488e825945b" providerId="ADAL" clId="{5FD84254-F4FC-4C43-AE60-AD09330F8838}" dt="2025-04-18T13:37:19.471" v="318" actId="20577"/>
          <ac:spMkLst>
            <pc:docMk/>
            <pc:sldMk cId="1163852960" sldId="373"/>
            <ac:spMk id="3" creationId="{6D6B6B3A-55F1-1E2D-F39E-C49AF9B86129}"/>
          </ac:spMkLst>
        </pc:spChg>
        <pc:picChg chg="mod">
          <ac:chgData name="Ejike Udeogu" userId="692df98c-5a84-4ce8-b765-f488e825945b" providerId="ADAL" clId="{5FD84254-F4FC-4C43-AE60-AD09330F8838}" dt="2025-04-18T13:37:06.663" v="301" actId="14100"/>
          <ac:picMkLst>
            <pc:docMk/>
            <pc:sldMk cId="1163852960" sldId="373"/>
            <ac:picMk id="5" creationId="{601857AA-072E-B330-B5D2-E9846DD014F1}"/>
          </ac:picMkLst>
        </pc:picChg>
      </pc:sldChg>
      <pc:sldChg chg="modSp add mod">
        <pc:chgData name="Ejike Udeogu" userId="692df98c-5a84-4ce8-b765-f488e825945b" providerId="ADAL" clId="{5FD84254-F4FC-4C43-AE60-AD09330F8838}" dt="2025-04-18T13:30:43.756" v="172" actId="20577"/>
        <pc:sldMkLst>
          <pc:docMk/>
          <pc:sldMk cId="1173413297" sldId="375"/>
        </pc:sldMkLst>
        <pc:spChg chg="mod">
          <ac:chgData name="Ejike Udeogu" userId="692df98c-5a84-4ce8-b765-f488e825945b" providerId="ADAL" clId="{5FD84254-F4FC-4C43-AE60-AD09330F8838}" dt="2025-04-18T13:30:26.231" v="155" actId="1076"/>
          <ac:spMkLst>
            <pc:docMk/>
            <pc:sldMk cId="1173413297" sldId="375"/>
            <ac:spMk id="2" creationId="{AAA24612-5700-60BA-CADB-1A1AEC87A707}"/>
          </ac:spMkLst>
        </pc:spChg>
        <pc:spChg chg="mod">
          <ac:chgData name="Ejike Udeogu" userId="692df98c-5a84-4ce8-b765-f488e825945b" providerId="ADAL" clId="{5FD84254-F4FC-4C43-AE60-AD09330F8838}" dt="2025-04-18T13:30:43.756" v="172" actId="20577"/>
          <ac:spMkLst>
            <pc:docMk/>
            <pc:sldMk cId="1173413297" sldId="375"/>
            <ac:spMk id="3" creationId="{2646EA99-2256-3817-36D1-C50BB73803FF}"/>
          </ac:spMkLst>
        </pc:spChg>
        <pc:picChg chg="mod">
          <ac:chgData name="Ejike Udeogu" userId="692df98c-5a84-4ce8-b765-f488e825945b" providerId="ADAL" clId="{5FD84254-F4FC-4C43-AE60-AD09330F8838}" dt="2025-04-18T13:30:30.659" v="156" actId="1076"/>
          <ac:picMkLst>
            <pc:docMk/>
            <pc:sldMk cId="1173413297" sldId="375"/>
            <ac:picMk id="5" creationId="{CA52939A-D231-4762-CF00-45E586DBDE07}"/>
          </ac:picMkLst>
        </pc:picChg>
      </pc:sldChg>
      <pc:sldChg chg="modSp mod">
        <pc:chgData name="Ejike Udeogu" userId="692df98c-5a84-4ce8-b765-f488e825945b" providerId="ADAL" clId="{5FD84254-F4FC-4C43-AE60-AD09330F8838}" dt="2025-04-18T13:31:10.227" v="175" actId="1076"/>
        <pc:sldMkLst>
          <pc:docMk/>
          <pc:sldMk cId="1460432969" sldId="528"/>
        </pc:sldMkLst>
        <pc:spChg chg="mod">
          <ac:chgData name="Ejike Udeogu" userId="692df98c-5a84-4ce8-b765-f488e825945b" providerId="ADAL" clId="{5FD84254-F4FC-4C43-AE60-AD09330F8838}" dt="2025-04-18T13:31:10.227" v="175" actId="1076"/>
          <ac:spMkLst>
            <pc:docMk/>
            <pc:sldMk cId="1460432969" sldId="528"/>
            <ac:spMk id="5" creationId="{00000000-0000-0000-0000-000000000000}"/>
          </ac:spMkLst>
        </pc:spChg>
      </pc:sldChg>
      <pc:sldChg chg="modSp mod">
        <pc:chgData name="Ejike Udeogu" userId="692df98c-5a84-4ce8-b765-f488e825945b" providerId="ADAL" clId="{5FD84254-F4FC-4C43-AE60-AD09330F8838}" dt="2025-04-18T11:36:29.780" v="1" actId="27636"/>
        <pc:sldMkLst>
          <pc:docMk/>
          <pc:sldMk cId="1693721600" sldId="533"/>
        </pc:sldMkLst>
        <pc:spChg chg="mod">
          <ac:chgData name="Ejike Udeogu" userId="692df98c-5a84-4ce8-b765-f488e825945b" providerId="ADAL" clId="{5FD84254-F4FC-4C43-AE60-AD09330F8838}" dt="2025-04-18T11:36:29.780" v="1" actId="27636"/>
          <ac:spMkLst>
            <pc:docMk/>
            <pc:sldMk cId="1693721600" sldId="533"/>
            <ac:spMk id="4" creationId="{00000000-0000-0000-0000-000000000000}"/>
          </ac:spMkLst>
        </pc:spChg>
      </pc:sldChg>
      <pc:sldChg chg="del">
        <pc:chgData name="Ejike Udeogu" userId="692df98c-5a84-4ce8-b765-f488e825945b" providerId="ADAL" clId="{5FD84254-F4FC-4C43-AE60-AD09330F8838}" dt="2025-04-18T13:25:41.404" v="140" actId="2696"/>
        <pc:sldMkLst>
          <pc:docMk/>
          <pc:sldMk cId="3351449320" sldId="559"/>
        </pc:sldMkLst>
      </pc:sldChg>
      <pc:sldChg chg="modSp mod">
        <pc:chgData name="Ejike Udeogu" userId="692df98c-5a84-4ce8-b765-f488e825945b" providerId="ADAL" clId="{5FD84254-F4FC-4C43-AE60-AD09330F8838}" dt="2025-04-18T11:40:53.872" v="81" actId="14100"/>
        <pc:sldMkLst>
          <pc:docMk/>
          <pc:sldMk cId="937290992" sldId="614"/>
        </pc:sldMkLst>
        <pc:spChg chg="mod">
          <ac:chgData name="Ejike Udeogu" userId="692df98c-5a84-4ce8-b765-f488e825945b" providerId="ADAL" clId="{5FD84254-F4FC-4C43-AE60-AD09330F8838}" dt="2025-04-18T11:40:53.872" v="81" actId="14100"/>
          <ac:spMkLst>
            <pc:docMk/>
            <pc:sldMk cId="937290992" sldId="614"/>
            <ac:spMk id="5" creationId="{00000000-0000-0000-0000-000000000000}"/>
          </ac:spMkLst>
        </pc:spChg>
      </pc:sldChg>
      <pc:sldChg chg="modSp add mod">
        <pc:chgData name="Ejike Udeogu" userId="692df98c-5a84-4ce8-b765-f488e825945b" providerId="ADAL" clId="{5FD84254-F4FC-4C43-AE60-AD09330F8838}" dt="2025-04-18T13:22:57.055" v="139" actId="313"/>
        <pc:sldMkLst>
          <pc:docMk/>
          <pc:sldMk cId="367743194" sldId="618"/>
        </pc:sldMkLst>
        <pc:spChg chg="mod">
          <ac:chgData name="Ejike Udeogu" userId="692df98c-5a84-4ce8-b765-f488e825945b" providerId="ADAL" clId="{5FD84254-F4FC-4C43-AE60-AD09330F8838}" dt="2025-04-18T11:41:24.222" v="101" actId="20577"/>
          <ac:spMkLst>
            <pc:docMk/>
            <pc:sldMk cId="367743194" sldId="618"/>
            <ac:spMk id="2" creationId="{17FC0BAD-95F1-7297-2224-FE1736D8AA7B}"/>
          </ac:spMkLst>
        </pc:spChg>
        <pc:spChg chg="mod">
          <ac:chgData name="Ejike Udeogu" userId="692df98c-5a84-4ce8-b765-f488e825945b" providerId="ADAL" clId="{5FD84254-F4FC-4C43-AE60-AD09330F8838}" dt="2025-04-18T13:22:57.055" v="139" actId="313"/>
          <ac:spMkLst>
            <pc:docMk/>
            <pc:sldMk cId="367743194" sldId="618"/>
            <ac:spMk id="3" creationId="{DE3048F0-C424-8FC8-2F13-B2132EC4F558}"/>
          </ac:spMkLst>
        </pc:spChg>
        <pc:picChg chg="mod">
          <ac:chgData name="Ejike Udeogu" userId="692df98c-5a84-4ce8-b765-f488e825945b" providerId="ADAL" clId="{5FD84254-F4FC-4C43-AE60-AD09330F8838}" dt="2025-04-18T13:22:47.729" v="135" actId="1076"/>
          <ac:picMkLst>
            <pc:docMk/>
            <pc:sldMk cId="367743194" sldId="618"/>
            <ac:picMk id="4" creationId="{B5420FDA-3223-5C68-36F1-E060C9488963}"/>
          </ac:picMkLst>
        </pc:picChg>
      </pc:sldChg>
      <pc:sldChg chg="modSp add mod">
        <pc:chgData name="Ejike Udeogu" userId="692df98c-5a84-4ce8-b765-f488e825945b" providerId="ADAL" clId="{5FD84254-F4FC-4C43-AE60-AD09330F8838}" dt="2025-04-18T13:34:04.012" v="226" actId="20577"/>
        <pc:sldMkLst>
          <pc:docMk/>
          <pc:sldMk cId="2357920856" sldId="619"/>
        </pc:sldMkLst>
        <pc:spChg chg="mod">
          <ac:chgData name="Ejike Udeogu" userId="692df98c-5a84-4ce8-b765-f488e825945b" providerId="ADAL" clId="{5FD84254-F4FC-4C43-AE60-AD09330F8838}" dt="2025-04-18T13:33:17.784" v="217" actId="403"/>
          <ac:spMkLst>
            <pc:docMk/>
            <pc:sldMk cId="2357920856" sldId="619"/>
            <ac:spMk id="2" creationId="{AAA24612-5700-60BA-CADB-1A1AEC87A707}"/>
          </ac:spMkLst>
        </pc:spChg>
        <pc:spChg chg="mod">
          <ac:chgData name="Ejike Udeogu" userId="692df98c-5a84-4ce8-b765-f488e825945b" providerId="ADAL" clId="{5FD84254-F4FC-4C43-AE60-AD09330F8838}" dt="2025-04-18T13:34:04.012" v="226" actId="20577"/>
          <ac:spMkLst>
            <pc:docMk/>
            <pc:sldMk cId="2357920856" sldId="619"/>
            <ac:spMk id="3" creationId="{2646EA99-2256-3817-36D1-C50BB73803FF}"/>
          </ac:spMkLst>
        </pc:spChg>
      </pc:sldChg>
      <pc:sldChg chg="modSp add mod">
        <pc:chgData name="Ejike Udeogu" userId="692df98c-5a84-4ce8-b765-f488e825945b" providerId="ADAL" clId="{5FD84254-F4FC-4C43-AE60-AD09330F8838}" dt="2025-04-18T13:39:30.965" v="358" actId="6549"/>
        <pc:sldMkLst>
          <pc:docMk/>
          <pc:sldMk cId="800757951" sldId="620"/>
        </pc:sldMkLst>
        <pc:spChg chg="mod">
          <ac:chgData name="Ejike Udeogu" userId="692df98c-5a84-4ce8-b765-f488e825945b" providerId="ADAL" clId="{5FD84254-F4FC-4C43-AE60-AD09330F8838}" dt="2025-04-18T13:38:21.332" v="337" actId="20577"/>
          <ac:spMkLst>
            <pc:docMk/>
            <pc:sldMk cId="800757951" sldId="620"/>
            <ac:spMk id="2" creationId="{D126A5DD-D048-2A31-2A72-9E4622F6C271}"/>
          </ac:spMkLst>
        </pc:spChg>
        <pc:spChg chg="mod">
          <ac:chgData name="Ejike Udeogu" userId="692df98c-5a84-4ce8-b765-f488e825945b" providerId="ADAL" clId="{5FD84254-F4FC-4C43-AE60-AD09330F8838}" dt="2025-04-18T13:39:30.965" v="358" actId="6549"/>
          <ac:spMkLst>
            <pc:docMk/>
            <pc:sldMk cId="800757951" sldId="620"/>
            <ac:spMk id="3" creationId="{4F8CBAB7-B42E-0B86-6B2F-6277BD809D09}"/>
          </ac:spMkLst>
        </pc:spChg>
      </pc:sldChg>
      <pc:sldChg chg="modSp add mod">
        <pc:chgData name="Ejike Udeogu" userId="692df98c-5a84-4ce8-b765-f488e825945b" providerId="ADAL" clId="{5FD84254-F4FC-4C43-AE60-AD09330F8838}" dt="2025-04-18T13:42:16.928" v="452" actId="20577"/>
        <pc:sldMkLst>
          <pc:docMk/>
          <pc:sldMk cId="1803242337" sldId="621"/>
        </pc:sldMkLst>
        <pc:spChg chg="mod">
          <ac:chgData name="Ejike Udeogu" userId="692df98c-5a84-4ce8-b765-f488e825945b" providerId="ADAL" clId="{5FD84254-F4FC-4C43-AE60-AD09330F8838}" dt="2025-04-18T13:41:20.603" v="424" actId="1076"/>
          <ac:spMkLst>
            <pc:docMk/>
            <pc:sldMk cId="1803242337" sldId="621"/>
            <ac:spMk id="2" creationId="{B2622362-C371-3010-41BE-3FFD92834468}"/>
          </ac:spMkLst>
        </pc:spChg>
        <pc:spChg chg="mod">
          <ac:chgData name="Ejike Udeogu" userId="692df98c-5a84-4ce8-b765-f488e825945b" providerId="ADAL" clId="{5FD84254-F4FC-4C43-AE60-AD09330F8838}" dt="2025-04-18T13:42:16.928" v="452" actId="20577"/>
          <ac:spMkLst>
            <pc:docMk/>
            <pc:sldMk cId="1803242337" sldId="621"/>
            <ac:spMk id="3" creationId="{6D6B6B3A-55F1-1E2D-F39E-C49AF9B8612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43</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45</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376518"/>
            <a:ext cx="10972799" cy="1041120"/>
          </a:xfrm>
        </p:spPr>
        <p:txBody>
          <a:bodyPr/>
          <a:lstStyle>
            <a:lvl1pPr algn="ctr">
              <a:defRPr sz="3600" b="1">
                <a:solidFill>
                  <a:srgbClr val="231F1F"/>
                </a:solidFill>
              </a:defRPr>
            </a:lvl1pPr>
          </a:lstStyle>
          <a:p>
            <a:endParaRPr lang="en-US" dirty="0"/>
          </a:p>
        </p:txBody>
      </p:sp>
      <p:sp>
        <p:nvSpPr>
          <p:cNvPr id="6" name="Text Placeholder 5"/>
          <p:cNvSpPr>
            <a:spLocks noGrp="1"/>
          </p:cNvSpPr>
          <p:nvPr>
            <p:ph type="body" sz="quarter" idx="10"/>
          </p:nvPr>
        </p:nvSpPr>
        <p:spPr>
          <a:xfrm>
            <a:off x="609600" y="1666876"/>
            <a:ext cx="10972800" cy="4657725"/>
          </a:xfrm>
        </p:spPr>
        <p:txBody>
          <a:bodyPr/>
          <a:lstStyle>
            <a:lvl1pPr>
              <a:buClr>
                <a:srgbClr val="231F1F"/>
              </a:buClr>
              <a:defRPr sz="2800">
                <a:solidFill>
                  <a:srgbClr val="231F1F"/>
                </a:solidFill>
              </a:defRPr>
            </a:lvl1pPr>
            <a:lvl2pPr marL="742950" indent="-285750">
              <a:buClr>
                <a:srgbClr val="231F1F"/>
              </a:buClr>
              <a:buFont typeface="Arial" panose="020B0604020202020204" pitchFamily="34" charset="0"/>
              <a:buChar char="•"/>
              <a:defRPr sz="2400">
                <a:solidFill>
                  <a:srgbClr val="231F1F"/>
                </a:solidFill>
              </a:defRPr>
            </a:lvl2pPr>
            <a:lvl3pPr>
              <a:buClr>
                <a:srgbClr val="231F1F"/>
              </a:buClr>
              <a:defRPr sz="2000">
                <a:solidFill>
                  <a:srgbClr val="231F1F"/>
                </a:solidFill>
              </a:defRPr>
            </a:lvl3pPr>
            <a:lvl4pPr marL="1600200" indent="-228600">
              <a:buClr>
                <a:srgbClr val="231F1F"/>
              </a:buClr>
              <a:buFont typeface="Arial" panose="020B0604020202020204" pitchFamily="34" charset="0"/>
              <a:buChar char="•"/>
              <a:defRPr sz="1800">
                <a:solidFill>
                  <a:srgbClr val="231F1F"/>
                </a:solidFill>
              </a:defRPr>
            </a:lvl4pPr>
            <a:lvl5pPr marL="1828800" indent="0">
              <a:buClr>
                <a:srgbClr val="BE002F"/>
              </a:buClr>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5" name="Straight Connector 4"/>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57144246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6" name="Table Placeholder 5"/>
          <p:cNvSpPr>
            <a:spLocks noGrp="1"/>
          </p:cNvSpPr>
          <p:nvPr>
            <p:ph type="tbl" sz="quarter" idx="10"/>
          </p:nvPr>
        </p:nvSpPr>
        <p:spPr>
          <a:xfrm>
            <a:off x="609600" y="1600200"/>
            <a:ext cx="10972800" cy="4800600"/>
          </a:xfrm>
        </p:spPr>
        <p:txBody>
          <a:bodyPr/>
          <a:lstStyle/>
          <a:p>
            <a:endParaRPr lang="en-US" dirty="0"/>
          </a:p>
        </p:txBody>
      </p:sp>
    </p:spTree>
    <p:extLst>
      <p:ext uri="{BB962C8B-B14F-4D97-AF65-F5344CB8AC3E}">
        <p14:creationId xmlns:p14="http://schemas.microsoft.com/office/powerpoint/2010/main" val="2411534917"/>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4/18/2025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8665756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4724400"/>
          </a:xfrm>
        </p:spPr>
        <p:txBody>
          <a:bodyPr/>
          <a:lstStyle/>
          <a:p>
            <a:endParaRPr lang="en-US" dirty="0"/>
          </a:p>
        </p:txBody>
      </p:sp>
    </p:spTree>
    <p:extLst>
      <p:ext uri="{BB962C8B-B14F-4D97-AF65-F5344CB8AC3E}">
        <p14:creationId xmlns:p14="http://schemas.microsoft.com/office/powerpoint/2010/main" val="735623384"/>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408790"/>
            <a:ext cx="10972799" cy="1008848"/>
          </a:xfrm>
        </p:spPr>
        <p:txBody>
          <a:bodyPr/>
          <a:lstStyle>
            <a:lvl1pPr algn="l">
              <a:defRPr sz="3600" b="1">
                <a:solidFill>
                  <a:srgbClr val="231F1F"/>
                </a:solidFill>
              </a:defRPr>
            </a:lvl1pPr>
          </a:lstStyle>
          <a:p>
            <a:endParaRPr lang="en-US" dirty="0"/>
          </a:p>
        </p:txBody>
      </p:sp>
      <p:sp>
        <p:nvSpPr>
          <p:cNvPr id="8" name="Text Placeholder 7"/>
          <p:cNvSpPr>
            <a:spLocks noGrp="1"/>
          </p:cNvSpPr>
          <p:nvPr>
            <p:ph type="body" sz="quarter" idx="10"/>
          </p:nvPr>
        </p:nvSpPr>
        <p:spPr>
          <a:xfrm>
            <a:off x="609600" y="1646238"/>
            <a:ext cx="10972800" cy="4678362"/>
          </a:xfrm>
          <a:solidFill>
            <a:srgbClr val="F0EDE8"/>
          </a:solidFill>
          <a:ln>
            <a:noFill/>
          </a:ln>
        </p:spPr>
        <p:txBody>
          <a:bodyPr/>
          <a:lstStyle>
            <a:lvl1pPr marL="0" indent="0">
              <a:buClr>
                <a:srgbClr val="9FBACB"/>
              </a:buClr>
              <a:buNone/>
              <a:defRPr sz="2800"/>
            </a:lvl1pPr>
          </a:lstStyle>
          <a:p>
            <a:pPr lvl="0"/>
            <a:r>
              <a:rPr lang="en-US" dirty="0"/>
              <a:t>Click to edit Master text styles</a:t>
            </a:r>
          </a:p>
        </p:txBody>
      </p:sp>
      <p:cxnSp>
        <p:nvCxnSpPr>
          <p:cNvPr id="13" name="Straight Connector 12"/>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295315992"/>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4/18/2025</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5209863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8" Type="http://schemas.openxmlformats.org/officeDocument/2006/relationships/theme" Target="../theme/theme7.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9"/>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0" r:id="rId2"/>
    <p:sldLayoutId id="2147483713" r:id="rId3"/>
    <p:sldLayoutId id="2147483714" r:id="rId4"/>
    <p:sldLayoutId id="2147483719" r:id="rId5"/>
    <p:sldLayoutId id="2147483720" r:id="rId6"/>
    <p:sldLayoutId id="214748372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476375" y="2987576"/>
            <a:ext cx="9239250" cy="830997"/>
          </a:xfrm>
          <a:prstGeom prst="rect">
            <a:avLst/>
          </a:prstGeom>
          <a:noFill/>
        </p:spPr>
        <p:txBody>
          <a:bodyPr wrap="square">
            <a:spAutoFit/>
          </a:bodyPr>
          <a:lstStyle/>
          <a:p>
            <a:pPr algn="ctr">
              <a:defRPr/>
            </a:pPr>
            <a:r>
              <a:rPr lang="en-GB" sz="4800" b="1" dirty="0">
                <a:solidFill>
                  <a:schemeClr val="bg1"/>
                </a:solidFill>
              </a:rPr>
              <a:t>LCMB7003 - Strategic Management</a:t>
            </a:r>
          </a:p>
        </p:txBody>
      </p:sp>
      <p:sp>
        <p:nvSpPr>
          <p:cNvPr id="6" name="Rectangle 5"/>
          <p:cNvSpPr/>
          <p:nvPr/>
        </p:nvSpPr>
        <p:spPr>
          <a:xfrm>
            <a:off x="1413136" y="4135241"/>
            <a:ext cx="9239250" cy="1200329"/>
          </a:xfrm>
          <a:prstGeom prst="rect">
            <a:avLst/>
          </a:prstGeom>
          <a:noFill/>
        </p:spPr>
        <p:txBody>
          <a:bodyPr wrap="square">
            <a:spAutoFit/>
          </a:bodyPr>
          <a:lstStyle/>
          <a:p>
            <a:pPr algn="ctr">
              <a:defRPr/>
            </a:pPr>
            <a:r>
              <a:rPr lang="en-GB" sz="3600" b="1" dirty="0">
                <a:solidFill>
                  <a:schemeClr val="accent4">
                    <a:lumMod val="60000"/>
                    <a:lumOff val="40000"/>
                  </a:schemeClr>
                </a:solidFill>
              </a:rPr>
              <a:t>Lesson 6: </a:t>
            </a:r>
          </a:p>
          <a:p>
            <a:pPr algn="ctr">
              <a:defRPr/>
            </a:pPr>
            <a:r>
              <a:rPr lang="en-GB" sz="3600" b="1" dirty="0">
                <a:solidFill>
                  <a:schemeClr val="accent4">
                    <a:lumMod val="60000"/>
                    <a:lumOff val="40000"/>
                  </a:schemeClr>
                </a:solidFill>
              </a:rPr>
              <a:t>Merger and Acquisition Strategies </a:t>
            </a:r>
          </a:p>
        </p:txBody>
      </p:sp>
      <p:sp>
        <p:nvSpPr>
          <p:cNvPr id="3" name="TextBox 3">
            <a:extLst>
              <a:ext uri="{FF2B5EF4-FFF2-40B4-BE49-F238E27FC236}">
                <a16:creationId xmlns:a16="http://schemas.microsoft.com/office/drawing/2014/main" id="{AABC56EF-A18F-6A3D-51C7-0AC91D1C7BA4}"/>
              </a:ext>
            </a:extLst>
          </p:cNvPr>
          <p:cNvSpPr txBox="1"/>
          <p:nvPr/>
        </p:nvSpPr>
        <p:spPr>
          <a:xfrm>
            <a:off x="1476375" y="1813580"/>
            <a:ext cx="10273553"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4800" b="1" dirty="0">
                <a:solidFill>
                  <a:srgbClr val="00B0F0"/>
                </a:solidFill>
              </a:rPr>
              <a:t>Master of Business Administration</a:t>
            </a:r>
            <a:endParaRPr lang="en-GB" sz="4800" b="1" dirty="0">
              <a:solidFill>
                <a:srgbClr val="00B0F0"/>
              </a:solidFill>
            </a:endParaRPr>
          </a:p>
        </p:txBody>
      </p:sp>
    </p:spTree>
    <p:extLst>
      <p:ext uri="{BB962C8B-B14F-4D97-AF65-F5344CB8AC3E}">
        <p14:creationId xmlns:p14="http://schemas.microsoft.com/office/powerpoint/2010/main" val="387242779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0089" y="218785"/>
            <a:ext cx="4821381" cy="1008848"/>
          </a:xfrm>
        </p:spPr>
        <p:txBody>
          <a:bodyPr/>
          <a:lstStyle/>
          <a:p>
            <a:r>
              <a:rPr lang="en-US" dirty="0">
                <a:solidFill>
                  <a:schemeClr val="bg1"/>
                </a:solidFill>
              </a:rPr>
              <a:t>LEARNING OBJECTIVES</a:t>
            </a:r>
          </a:p>
        </p:txBody>
      </p:sp>
      <p:sp>
        <p:nvSpPr>
          <p:cNvPr id="5" name="Text Placeholder 4"/>
          <p:cNvSpPr>
            <a:spLocks noGrp="1"/>
          </p:cNvSpPr>
          <p:nvPr>
            <p:ph type="body" sz="quarter" idx="10"/>
          </p:nvPr>
        </p:nvSpPr>
        <p:spPr>
          <a:xfrm>
            <a:off x="396240" y="1646238"/>
            <a:ext cx="11490960" cy="4678362"/>
          </a:xfrm>
          <a:noFill/>
        </p:spPr>
        <p:txBody>
          <a:bodyPr>
            <a:normAutofit/>
          </a:bodyPr>
          <a:lstStyle/>
          <a:p>
            <a:pPr>
              <a:spcBef>
                <a:spcPts val="600"/>
              </a:spcBef>
            </a:pPr>
            <a:r>
              <a:rPr lang="en-US" sz="2400" b="1" dirty="0"/>
              <a:t>Completing this session should provide you with the strategic management knowledge needed to:</a:t>
            </a:r>
          </a:p>
          <a:p>
            <a:pPr marL="628650" indent="-628650">
              <a:spcBef>
                <a:spcPts val="600"/>
              </a:spcBef>
              <a:buFont typeface="Arial" panose="020B0604020202020204" pitchFamily="34" charset="0"/>
              <a:buChar char="•"/>
              <a:tabLst>
                <a:tab pos="628650" algn="l"/>
              </a:tabLst>
            </a:pPr>
            <a:r>
              <a:rPr lang="en-US" sz="2400" dirty="0"/>
              <a:t>Explain the popularity of merger and acquisition strategies in firms competing in the global economy.</a:t>
            </a:r>
          </a:p>
          <a:p>
            <a:pPr marL="628650" indent="-628650">
              <a:spcBef>
                <a:spcPts val="600"/>
              </a:spcBef>
              <a:buFont typeface="Arial" panose="020B0604020202020204" pitchFamily="34" charset="0"/>
              <a:buChar char="•"/>
              <a:tabLst>
                <a:tab pos="628650" algn="l"/>
              </a:tabLst>
            </a:pPr>
            <a:r>
              <a:rPr lang="en-US" sz="2400" dirty="0"/>
              <a:t>Discuss reasons why firms use an acquisition strategy to achieve strategic competitiveness.</a:t>
            </a:r>
          </a:p>
          <a:p>
            <a:pPr marL="628650" indent="-628650">
              <a:spcBef>
                <a:spcPts val="600"/>
              </a:spcBef>
              <a:buFont typeface="Arial" panose="020B0604020202020204" pitchFamily="34" charset="0"/>
              <a:buChar char="•"/>
              <a:tabLst>
                <a:tab pos="628650" algn="l"/>
              </a:tabLst>
            </a:pPr>
            <a:r>
              <a:rPr lang="en-US" sz="2400" dirty="0"/>
              <a:t>Describe seven problems that work against achieving success when using an acquisition strategy.</a:t>
            </a:r>
          </a:p>
          <a:p>
            <a:pPr marL="628650" indent="-628650">
              <a:spcBef>
                <a:spcPts val="600"/>
              </a:spcBef>
              <a:buFont typeface="Arial" panose="020B0604020202020204" pitchFamily="34" charset="0"/>
              <a:buChar char="•"/>
              <a:tabLst>
                <a:tab pos="628650" algn="l"/>
              </a:tabLst>
            </a:pPr>
            <a:r>
              <a:rPr lang="en-US" sz="2400" dirty="0"/>
              <a:t>Name and describe the attributes of effective acquisitions.</a:t>
            </a:r>
          </a:p>
          <a:p>
            <a:pPr marL="628650" indent="-628650">
              <a:spcBef>
                <a:spcPts val="600"/>
              </a:spcBef>
              <a:buFont typeface="Arial" panose="020B0604020202020204" pitchFamily="34" charset="0"/>
              <a:buChar char="•"/>
              <a:tabLst>
                <a:tab pos="628650" algn="l"/>
              </a:tabLst>
            </a:pPr>
            <a:r>
              <a:rPr lang="en-US" sz="2400" dirty="0"/>
              <a:t>Define the restructuring strategy and distinguish among its common forms.</a:t>
            </a:r>
          </a:p>
          <a:p>
            <a:pPr marL="628650" indent="-628650">
              <a:spcBef>
                <a:spcPts val="600"/>
              </a:spcBef>
              <a:buFont typeface="Arial" panose="020B0604020202020204" pitchFamily="34" charset="0"/>
              <a:buChar char="•"/>
              <a:tabLst>
                <a:tab pos="628650" algn="l"/>
              </a:tabLst>
            </a:pPr>
            <a:r>
              <a:rPr lang="en-US" sz="2400" dirty="0"/>
              <a:t>Explain the short- and long-term outcomes of the different types of restructuring strategies.</a:t>
            </a:r>
          </a:p>
        </p:txBody>
      </p:sp>
    </p:spTree>
    <p:extLst>
      <p:ext uri="{BB962C8B-B14F-4D97-AF65-F5344CB8AC3E}">
        <p14:creationId xmlns:p14="http://schemas.microsoft.com/office/powerpoint/2010/main" val="93729099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DD82F-7536-E6AC-44A0-2671EEB92A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FC0BAD-95F1-7297-2224-FE1736D8AA7B}"/>
              </a:ext>
            </a:extLst>
          </p:cNvPr>
          <p:cNvSpPr>
            <a:spLocks noGrp="1"/>
          </p:cNvSpPr>
          <p:nvPr>
            <p:ph type="title"/>
          </p:nvPr>
        </p:nvSpPr>
        <p:spPr>
          <a:xfrm>
            <a:off x="3325091" y="150887"/>
            <a:ext cx="8257309" cy="1041120"/>
          </a:xfrm>
        </p:spPr>
        <p:txBody>
          <a:bodyPr/>
          <a:lstStyle/>
          <a:p>
            <a:pPr algn="l"/>
            <a:r>
              <a:rPr lang="en-US" dirty="0">
                <a:solidFill>
                  <a:schemeClr val="bg1"/>
                </a:solidFill>
              </a:rPr>
              <a:t>Previous Week Recap</a:t>
            </a:r>
          </a:p>
        </p:txBody>
      </p:sp>
      <p:sp>
        <p:nvSpPr>
          <p:cNvPr id="3" name="Text Placeholder 2">
            <a:extLst>
              <a:ext uri="{FF2B5EF4-FFF2-40B4-BE49-F238E27FC236}">
                <a16:creationId xmlns:a16="http://schemas.microsoft.com/office/drawing/2014/main" id="{DE3048F0-C424-8FC8-2F13-B2132EC4F558}"/>
              </a:ext>
            </a:extLst>
          </p:cNvPr>
          <p:cNvSpPr>
            <a:spLocks noGrp="1"/>
          </p:cNvSpPr>
          <p:nvPr>
            <p:ph type="body" sz="quarter" idx="10"/>
          </p:nvPr>
        </p:nvSpPr>
        <p:spPr>
          <a:xfrm>
            <a:off x="609600" y="1666876"/>
            <a:ext cx="9159239" cy="4657725"/>
          </a:xfrm>
        </p:spPr>
        <p:txBody>
          <a:bodyPr>
            <a:normAutofit fontScale="92500"/>
          </a:bodyPr>
          <a:lstStyle/>
          <a:p>
            <a:pPr marL="628650" lvl="0" indent="-628650">
              <a:spcBef>
                <a:spcPts val="600"/>
              </a:spcBef>
              <a:spcAft>
                <a:spcPts val="600"/>
              </a:spcAft>
              <a:buClr>
                <a:srgbClr val="9FBACB"/>
              </a:buClr>
              <a:tabLst>
                <a:tab pos="628650" algn="l"/>
              </a:tabLst>
            </a:pPr>
            <a:r>
              <a:rPr lang="en-GB" sz="2400" dirty="0">
                <a:solidFill>
                  <a:schemeClr val="tx1"/>
                </a:solidFill>
              </a:rPr>
              <a:t>Who are competitors? How are competitive rivalry, competitive behaviour, and competitive dynamics defined in the lecture?</a:t>
            </a:r>
          </a:p>
          <a:p>
            <a:pPr marL="628650" lvl="0" indent="-628650">
              <a:spcBef>
                <a:spcPts val="600"/>
              </a:spcBef>
              <a:spcAft>
                <a:spcPts val="600"/>
              </a:spcAft>
              <a:buClr>
                <a:srgbClr val="9FBACB"/>
              </a:buClr>
              <a:tabLst>
                <a:tab pos="628650" algn="l"/>
              </a:tabLst>
            </a:pPr>
            <a:r>
              <a:rPr lang="en-GB" sz="2400" dirty="0">
                <a:solidFill>
                  <a:schemeClr val="tx1"/>
                </a:solidFill>
              </a:rPr>
              <a:t>What is market commonality? What is resource similarity? In what way are these concepts the building blocks for a competitor analysis?</a:t>
            </a:r>
          </a:p>
          <a:p>
            <a:pPr marL="628650" lvl="0" indent="-628650">
              <a:spcBef>
                <a:spcPts val="600"/>
              </a:spcBef>
              <a:spcAft>
                <a:spcPts val="600"/>
              </a:spcAft>
              <a:buClr>
                <a:srgbClr val="9FBACB"/>
              </a:buClr>
              <a:tabLst>
                <a:tab pos="628650" algn="l"/>
              </a:tabLst>
            </a:pPr>
            <a:r>
              <a:rPr lang="en-GB" sz="2400" dirty="0">
                <a:solidFill>
                  <a:schemeClr val="tx1"/>
                </a:solidFill>
              </a:rPr>
              <a:t>How do awareness, motivation, and ability affect the firm’s competitive behaviour?</a:t>
            </a:r>
          </a:p>
          <a:p>
            <a:pPr marL="628650" lvl="0" indent="-628650">
              <a:spcBef>
                <a:spcPts val="600"/>
              </a:spcBef>
              <a:spcAft>
                <a:spcPts val="600"/>
              </a:spcAft>
              <a:buClr>
                <a:srgbClr val="9FBACB"/>
              </a:buClr>
              <a:tabLst>
                <a:tab pos="628650" algn="l"/>
              </a:tabLst>
            </a:pPr>
            <a:r>
              <a:rPr lang="en-GB" sz="2400" dirty="0">
                <a:solidFill>
                  <a:schemeClr val="tx1"/>
                </a:solidFill>
              </a:rPr>
              <a:t>What factors affect the likelihood a firm will take a competitive action?</a:t>
            </a:r>
          </a:p>
          <a:p>
            <a:pPr marL="628650" lvl="0" indent="-628650">
              <a:spcBef>
                <a:spcPts val="600"/>
              </a:spcBef>
              <a:spcAft>
                <a:spcPts val="600"/>
              </a:spcAft>
              <a:buClr>
                <a:srgbClr val="9FBACB"/>
              </a:buClr>
              <a:tabLst>
                <a:tab pos="628650" algn="l"/>
              </a:tabLst>
            </a:pPr>
            <a:r>
              <a:rPr lang="en-GB" sz="2400" dirty="0">
                <a:solidFill>
                  <a:schemeClr val="tx1"/>
                </a:solidFill>
              </a:rPr>
              <a:t>What factors affect the likelihood a firm will initiate a competitive response to a competitor’s action(s)?</a:t>
            </a:r>
          </a:p>
          <a:p>
            <a:pPr marL="628650" lvl="0" indent="-628650">
              <a:spcBef>
                <a:spcPts val="600"/>
              </a:spcBef>
              <a:spcAft>
                <a:spcPts val="600"/>
              </a:spcAft>
              <a:buClr>
                <a:srgbClr val="9FBACB"/>
              </a:buClr>
              <a:tabLst>
                <a:tab pos="628650" algn="l"/>
              </a:tabLst>
            </a:pPr>
            <a:r>
              <a:rPr lang="en-GB" sz="2400" dirty="0">
                <a:solidFill>
                  <a:schemeClr val="tx1"/>
                </a:solidFill>
              </a:rPr>
              <a:t>What competitive dynamics can firms expect to experience when competing in slow-cycle markets? In fast-cycle markets? In standard-cycle markets?</a:t>
            </a:r>
            <a:endParaRPr lang="en-US" dirty="0"/>
          </a:p>
          <a:p>
            <a:pPr>
              <a:spcBef>
                <a:spcPts val="0"/>
              </a:spcBef>
              <a:spcAft>
                <a:spcPts val="600"/>
              </a:spcAft>
            </a:pPr>
            <a:endParaRPr lang="en-US" dirty="0"/>
          </a:p>
          <a:p>
            <a:pPr marL="0" indent="0">
              <a:spcBef>
                <a:spcPts val="0"/>
              </a:spcBef>
              <a:spcAft>
                <a:spcPts val="600"/>
              </a:spcAft>
              <a:buNone/>
            </a:pPr>
            <a:endParaRPr lang="en-US" dirty="0"/>
          </a:p>
        </p:txBody>
      </p:sp>
      <p:pic>
        <p:nvPicPr>
          <p:cNvPr id="4" name="Picture 2">
            <a:extLst>
              <a:ext uri="{FF2B5EF4-FFF2-40B4-BE49-F238E27FC236}">
                <a16:creationId xmlns:a16="http://schemas.microsoft.com/office/drawing/2014/main" id="{B5420FDA-3223-5C68-36F1-E060C9488963}"/>
              </a:ext>
              <a:ext uri="{C183D7F6-B498-43B3-948B-1728B52AA6E4}">
                <adec:decorative xmlns:adec="http://schemas.microsoft.com/office/drawing/2017/decorative" val="1"/>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9437064" y="3995738"/>
            <a:ext cx="2388808" cy="1538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319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50887"/>
            <a:ext cx="10972799" cy="1041120"/>
          </a:xfrm>
        </p:spPr>
        <p:txBody>
          <a:bodyPr>
            <a:normAutofit fontScale="90000"/>
          </a:bodyPr>
          <a:lstStyle/>
          <a:p>
            <a:r>
              <a:rPr lang="en-US" dirty="0">
                <a:solidFill>
                  <a:schemeClr val="bg1"/>
                </a:solidFill>
              </a:rPr>
              <a:t>The Popularity of Merger </a:t>
            </a:r>
            <a:br>
              <a:rPr lang="en-US" dirty="0">
                <a:solidFill>
                  <a:schemeClr val="bg1"/>
                </a:solidFill>
              </a:rPr>
            </a:br>
            <a:r>
              <a:rPr lang="en-US" dirty="0">
                <a:solidFill>
                  <a:schemeClr val="bg1"/>
                </a:solidFill>
              </a:rPr>
              <a:t>and Acquisition Strategies</a:t>
            </a:r>
            <a:endParaRPr lang="en-US" sz="1800" dirty="0">
              <a:solidFill>
                <a:schemeClr val="bg1"/>
              </a:solidFill>
            </a:endParaRPr>
          </a:p>
        </p:txBody>
      </p:sp>
      <p:sp>
        <p:nvSpPr>
          <p:cNvPr id="5" name="Text Placeholder 4"/>
          <p:cNvSpPr>
            <a:spLocks noGrp="1"/>
          </p:cNvSpPr>
          <p:nvPr>
            <p:ph type="body" sz="quarter" idx="10"/>
          </p:nvPr>
        </p:nvSpPr>
        <p:spPr>
          <a:xfrm>
            <a:off x="609600" y="1575436"/>
            <a:ext cx="11396353" cy="4983306"/>
          </a:xfrm>
        </p:spPr>
        <p:txBody>
          <a:bodyPr>
            <a:normAutofit fontScale="92500" lnSpcReduction="10000"/>
          </a:bodyPr>
          <a:lstStyle/>
          <a:p>
            <a:r>
              <a:rPr lang="en-US" sz="2400" b="1" dirty="0"/>
              <a:t>Merger and acquisition (M</a:t>
            </a:r>
            <a:r>
              <a:rPr lang="en-US" sz="2400" b="1" spc="-1000" dirty="0"/>
              <a:t> </a:t>
            </a:r>
            <a:r>
              <a:rPr lang="en-US" sz="2400" b="1" dirty="0"/>
              <a:t>&amp;</a:t>
            </a:r>
            <a:r>
              <a:rPr lang="en-US" sz="2400" b="1" spc="-1000" dirty="0"/>
              <a:t> </a:t>
            </a:r>
            <a:r>
              <a:rPr lang="en-US" sz="2400" b="1" dirty="0"/>
              <a:t>A) </a:t>
            </a:r>
            <a:r>
              <a:rPr lang="en-US" sz="2400" dirty="0"/>
              <a:t>strategies have been popular among U.S. firms for many years.</a:t>
            </a:r>
          </a:p>
          <a:p>
            <a:r>
              <a:rPr lang="en-US" sz="2400" dirty="0"/>
              <a:t>M</a:t>
            </a:r>
            <a:r>
              <a:rPr lang="en-US" sz="2400" spc="-1000" dirty="0"/>
              <a:t> </a:t>
            </a:r>
            <a:r>
              <a:rPr lang="en-US" sz="2400" dirty="0"/>
              <a:t>&amp;</a:t>
            </a:r>
            <a:r>
              <a:rPr lang="en-US" sz="2400" spc="-1000" dirty="0"/>
              <a:t> </a:t>
            </a:r>
            <a:r>
              <a:rPr lang="en-US" sz="2400" dirty="0"/>
              <a:t>A strategies:</a:t>
            </a:r>
          </a:p>
          <a:p>
            <a:pPr lvl="1"/>
            <a:r>
              <a:rPr lang="en-US" dirty="0"/>
              <a:t>Played a central role in the restructuring of U.S. businesses during the 19</a:t>
            </a:r>
            <a:r>
              <a:rPr lang="en-US" spc="-1000" dirty="0"/>
              <a:t> </a:t>
            </a:r>
            <a:r>
              <a:rPr lang="en-US" dirty="0"/>
              <a:t>80s and 19</a:t>
            </a:r>
            <a:r>
              <a:rPr lang="en-US" spc="-1000" dirty="0"/>
              <a:t> </a:t>
            </a:r>
            <a:r>
              <a:rPr lang="en-US" dirty="0"/>
              <a:t>90s</a:t>
            </a:r>
          </a:p>
          <a:p>
            <a:pPr lvl="1"/>
            <a:r>
              <a:rPr lang="en-US" dirty="0"/>
              <a:t>Are being used with greater frequencies in many regions of the world today</a:t>
            </a:r>
          </a:p>
          <a:p>
            <a:pPr lvl="1"/>
            <a:r>
              <a:rPr lang="en-US" dirty="0"/>
              <a:t>Are used to try to create more value for all firm stakeholders</a:t>
            </a:r>
          </a:p>
          <a:p>
            <a:pPr lvl="1"/>
            <a:r>
              <a:rPr lang="en-US" dirty="0"/>
              <a:t>Are challenging to effectively implement</a:t>
            </a:r>
          </a:p>
          <a:p>
            <a:r>
              <a:rPr lang="en-US" sz="2400" dirty="0"/>
              <a:t>Research shows that:</a:t>
            </a:r>
          </a:p>
          <a:p>
            <a:pPr lvl="1"/>
            <a:r>
              <a:rPr lang="en-US" dirty="0"/>
              <a:t>Shareholders of acquired firms often earn above-average returns from acquisitions.</a:t>
            </a:r>
          </a:p>
          <a:p>
            <a:pPr lvl="1"/>
            <a:r>
              <a:rPr lang="en-US" dirty="0"/>
              <a:t>Shareholders of the acquiring firms typically earn returns that are close to zero.</a:t>
            </a:r>
          </a:p>
          <a:p>
            <a:pPr lvl="1"/>
            <a:r>
              <a:rPr lang="en-US" dirty="0"/>
              <a:t>The acquiring firm’s stock price often falls immediately after the transaction is announced.</a:t>
            </a:r>
          </a:p>
          <a:p>
            <a:pPr marL="342900" lvl="1" indent="-342900"/>
            <a:r>
              <a:rPr lang="en-US" dirty="0"/>
              <a:t>Determining the worth of a target firm is difficult.</a:t>
            </a:r>
          </a:p>
          <a:p>
            <a:pPr lvl="1"/>
            <a:r>
              <a:rPr lang="en-US" dirty="0"/>
              <a:t>This difficulty increases the likelihood a firm will pay a premium to acquire a target.</a:t>
            </a:r>
          </a:p>
          <a:p>
            <a:pPr lvl="2"/>
            <a:r>
              <a:rPr lang="en-US" dirty="0"/>
              <a:t>Paying a premium that exceeds the value of a target once integrated with the acquiring firm can result in negative outcomes.</a:t>
            </a:r>
          </a:p>
          <a:p>
            <a:pPr lvl="1"/>
            <a:endParaRPr lang="en-US" dirty="0"/>
          </a:p>
        </p:txBody>
      </p:sp>
    </p:spTree>
    <p:extLst>
      <p:ext uri="{BB962C8B-B14F-4D97-AF65-F5344CB8AC3E}">
        <p14:creationId xmlns:p14="http://schemas.microsoft.com/office/powerpoint/2010/main" val="405857854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51959" y="127136"/>
            <a:ext cx="5890161" cy="1041120"/>
          </a:xfrm>
        </p:spPr>
        <p:txBody>
          <a:bodyPr>
            <a:normAutofit fontScale="90000"/>
          </a:bodyPr>
          <a:lstStyle/>
          <a:p>
            <a:r>
              <a:rPr lang="en-US" sz="3200" dirty="0">
                <a:solidFill>
                  <a:schemeClr val="bg1"/>
                </a:solidFill>
              </a:rPr>
              <a:t>Mergers, Acquisitions, and Takeovers: What Are the Differences?</a:t>
            </a:r>
            <a:endParaRPr lang="en-US" sz="1600" dirty="0">
              <a:solidFill>
                <a:schemeClr val="bg1"/>
              </a:solidFill>
            </a:endParaRPr>
          </a:p>
        </p:txBody>
      </p:sp>
      <p:sp>
        <p:nvSpPr>
          <p:cNvPr id="5" name="Text Placeholder 4"/>
          <p:cNvSpPr>
            <a:spLocks noGrp="1"/>
          </p:cNvSpPr>
          <p:nvPr>
            <p:ph type="body" sz="quarter" idx="10"/>
          </p:nvPr>
        </p:nvSpPr>
        <p:spPr>
          <a:xfrm>
            <a:off x="510639" y="1529716"/>
            <a:ext cx="10972800" cy="4657725"/>
          </a:xfrm>
        </p:spPr>
        <p:txBody>
          <a:bodyPr>
            <a:normAutofit/>
          </a:bodyPr>
          <a:lstStyle/>
          <a:p>
            <a:r>
              <a:rPr lang="en-US" dirty="0"/>
              <a:t>A </a:t>
            </a:r>
            <a:r>
              <a:rPr lang="en-US" b="1" dirty="0"/>
              <a:t>merger</a:t>
            </a:r>
            <a:r>
              <a:rPr lang="en-US" dirty="0"/>
              <a:t> is a strategy through which two firms agree to integrate their operations on a relatively coequal basis.</a:t>
            </a:r>
          </a:p>
          <a:p>
            <a:r>
              <a:rPr lang="en-US" dirty="0"/>
              <a:t>An </a:t>
            </a:r>
            <a:r>
              <a:rPr lang="en-US" b="1" dirty="0"/>
              <a:t>acquisition</a:t>
            </a:r>
            <a:r>
              <a:rPr lang="en-US" dirty="0"/>
              <a:t> is a strategy through which one firm buys a controlling, or 100 percent, interest in another firm with the intent of making the acquired firm a subsidiary business within its portfolio.</a:t>
            </a:r>
          </a:p>
          <a:p>
            <a:pPr lvl="1"/>
            <a:r>
              <a:rPr lang="en-US" dirty="0"/>
              <a:t>After the acquisition is completed, the management of the acquired firm reports to the management of the acquiring firm.</a:t>
            </a:r>
          </a:p>
          <a:p>
            <a:r>
              <a:rPr lang="en-US" dirty="0"/>
              <a:t>A </a:t>
            </a:r>
            <a:r>
              <a:rPr lang="en-US" b="1" dirty="0"/>
              <a:t>takeover</a:t>
            </a:r>
            <a:r>
              <a:rPr lang="en-US" dirty="0"/>
              <a:t> is a special type of acquisition where the target firm does not solicit the acquiring firm’s bid; thus, takeovers are unfriendly acquisitions.</a:t>
            </a:r>
          </a:p>
          <a:p>
            <a:r>
              <a:rPr lang="en-US" dirty="0"/>
              <a:t>Acquisitions are more common that mergers and takeovers.</a:t>
            </a:r>
            <a:endParaRPr lang="en-US" sz="2000" dirty="0"/>
          </a:p>
        </p:txBody>
      </p:sp>
    </p:spTree>
    <p:extLst>
      <p:ext uri="{BB962C8B-B14F-4D97-AF65-F5344CB8AC3E}">
        <p14:creationId xmlns:p14="http://schemas.microsoft.com/office/powerpoint/2010/main" val="146043296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4612-5700-60BA-CADB-1A1AEC87A707}"/>
              </a:ext>
            </a:extLst>
          </p:cNvPr>
          <p:cNvSpPr>
            <a:spLocks noGrp="1"/>
          </p:cNvSpPr>
          <p:nvPr>
            <p:ph type="title"/>
          </p:nvPr>
        </p:nvSpPr>
        <p:spPr>
          <a:xfrm>
            <a:off x="609601" y="147918"/>
            <a:ext cx="10972797" cy="1041120"/>
          </a:xfrm>
        </p:spPr>
        <p:txBody>
          <a:bodyPr>
            <a:noAutofit/>
          </a:bodyPr>
          <a:lstStyle/>
          <a:p>
            <a:r>
              <a:rPr lang="en-GB" sz="2800" dirty="0">
                <a:solidFill>
                  <a:schemeClr val="bg1"/>
                </a:solidFill>
              </a:rPr>
              <a:t>Activity – Quick Think-Pair-Share (5 Mins)</a:t>
            </a:r>
          </a:p>
        </p:txBody>
      </p:sp>
      <p:sp>
        <p:nvSpPr>
          <p:cNvPr id="3" name="Picture Placeholder 2">
            <a:extLst>
              <a:ext uri="{FF2B5EF4-FFF2-40B4-BE49-F238E27FC236}">
                <a16:creationId xmlns:a16="http://schemas.microsoft.com/office/drawing/2014/main" id="{2646EA99-2256-3817-36D1-C50BB73803FF}"/>
              </a:ext>
            </a:extLst>
          </p:cNvPr>
          <p:cNvSpPr>
            <a:spLocks noGrp="1"/>
          </p:cNvSpPr>
          <p:nvPr>
            <p:ph type="pic" sz="quarter" idx="11"/>
          </p:nvPr>
        </p:nvSpPr>
        <p:spPr>
          <a:xfrm>
            <a:off x="335283" y="1599398"/>
            <a:ext cx="5033059" cy="4724400"/>
          </a:xfrm>
        </p:spPr>
        <p:txBody>
          <a:bodyPr>
            <a:normAutofit/>
          </a:bodyPr>
          <a:lstStyle/>
          <a:p>
            <a:pPr>
              <a:buNone/>
            </a:pPr>
            <a:endParaRPr lang="en-GB" sz="3600" dirty="0">
              <a:effectLst/>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800" dirty="0">
                <a:solidFill>
                  <a:srgbClr val="231F1F"/>
                </a:solidFill>
              </a:rPr>
              <a:t>Students match terms (merger, acquisition, takeover) to some real-world examples. Discuss differences</a:t>
            </a:r>
            <a:r>
              <a:rPr lang="en-GB" sz="1400" kern="100" dirty="0">
                <a:effectLst/>
                <a:latin typeface="Garamond" panose="02020404030301010803" pitchFamily="18" charset="0"/>
                <a:ea typeface="Aptos" panose="020B0004020202020204" pitchFamily="34" charset="0"/>
                <a:cs typeface="Times New Roman" panose="02020603050405020304" pitchFamily="18" charset="0"/>
              </a:rPr>
              <a: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3D box skeletons">
            <a:extLst>
              <a:ext uri="{FF2B5EF4-FFF2-40B4-BE49-F238E27FC236}">
                <a16:creationId xmlns:a16="http://schemas.microsoft.com/office/drawing/2014/main" id="{CA52939A-D231-4762-CF00-45E586DBDE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79823" y="2340481"/>
            <a:ext cx="4864537" cy="3242233"/>
          </a:xfrm>
          <a:prstGeom prst="rect">
            <a:avLst/>
          </a:prstGeom>
        </p:spPr>
      </p:pic>
    </p:spTree>
    <p:extLst>
      <p:ext uri="{BB962C8B-B14F-4D97-AF65-F5344CB8AC3E}">
        <p14:creationId xmlns:p14="http://schemas.microsoft.com/office/powerpoint/2010/main" val="117341329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98389"/>
            <a:ext cx="10972799" cy="1041120"/>
          </a:xfrm>
        </p:spPr>
        <p:txBody>
          <a:bodyPr/>
          <a:lstStyle/>
          <a:p>
            <a:r>
              <a:rPr lang="en-US" dirty="0">
                <a:solidFill>
                  <a:schemeClr val="bg1"/>
                </a:solidFill>
              </a:rPr>
              <a:t>Reasons for Acquisitions</a:t>
            </a:r>
            <a:endParaRPr lang="en-US" sz="1800" dirty="0">
              <a:solidFill>
                <a:schemeClr val="bg1"/>
              </a:solidFill>
            </a:endParaRPr>
          </a:p>
        </p:txBody>
      </p:sp>
      <p:sp>
        <p:nvSpPr>
          <p:cNvPr id="5" name="Text Placeholder 4"/>
          <p:cNvSpPr>
            <a:spLocks noGrp="1"/>
          </p:cNvSpPr>
          <p:nvPr>
            <p:ph type="body" sz="quarter" idx="10"/>
          </p:nvPr>
        </p:nvSpPr>
        <p:spPr/>
        <p:txBody>
          <a:bodyPr/>
          <a:lstStyle/>
          <a:p>
            <a:pPr marL="342900" lvl="1" indent="-342900"/>
            <a:r>
              <a:rPr lang="en-US" sz="2800" dirty="0"/>
              <a:t>Firms use acquisition strategies to:</a:t>
            </a:r>
          </a:p>
          <a:p>
            <a:pPr marL="742950" lvl="2" indent="-342900"/>
            <a:r>
              <a:rPr lang="en-US" sz="2400" dirty="0"/>
              <a:t>Increase market power</a:t>
            </a:r>
          </a:p>
          <a:p>
            <a:pPr marL="742950" lvl="2" indent="-342900"/>
            <a:r>
              <a:rPr lang="en-US" sz="2400" dirty="0"/>
              <a:t>Overcome entry barriers to new markets or regions</a:t>
            </a:r>
          </a:p>
          <a:p>
            <a:pPr marL="742950" lvl="2" indent="-342900"/>
            <a:r>
              <a:rPr lang="en-US" sz="2400" dirty="0"/>
              <a:t>Avoid the costs of developing new products and increase the speed of new market entries</a:t>
            </a:r>
          </a:p>
          <a:p>
            <a:pPr marL="742950" lvl="2" indent="-342900"/>
            <a:r>
              <a:rPr lang="en-US" sz="2400" dirty="0"/>
              <a:t>Reduce the risk of entering a new business</a:t>
            </a:r>
          </a:p>
          <a:p>
            <a:pPr marL="742950" lvl="2" indent="-342900"/>
            <a:r>
              <a:rPr lang="en-US" sz="2400" dirty="0"/>
              <a:t>Become more diversified</a:t>
            </a:r>
          </a:p>
          <a:p>
            <a:pPr marL="742950" lvl="2" indent="-342900"/>
            <a:r>
              <a:rPr lang="en-US" sz="2400" dirty="0"/>
              <a:t>Reshape their competitive scope by developing a different portfolio of businesses</a:t>
            </a:r>
          </a:p>
          <a:p>
            <a:pPr marL="742950" lvl="2" indent="-342900"/>
            <a:r>
              <a:rPr lang="en-US" sz="2400" dirty="0"/>
              <a:t>Enhance their learning as the foundation for developing new capabilities</a:t>
            </a:r>
          </a:p>
        </p:txBody>
      </p:sp>
    </p:spTree>
    <p:extLst>
      <p:ext uri="{BB962C8B-B14F-4D97-AF65-F5344CB8AC3E}">
        <p14:creationId xmlns:p14="http://schemas.microsoft.com/office/powerpoint/2010/main" val="43905647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10264"/>
            <a:ext cx="10972799" cy="1041120"/>
          </a:xfrm>
        </p:spPr>
        <p:txBody>
          <a:bodyPr/>
          <a:lstStyle/>
          <a:p>
            <a:r>
              <a:rPr lang="en-US" dirty="0">
                <a:solidFill>
                  <a:schemeClr val="bg1"/>
                </a:solidFill>
              </a:rPr>
              <a:t>Increased Market Power </a:t>
            </a:r>
            <a:r>
              <a:rPr lang="en-US" sz="1800" dirty="0">
                <a:solidFill>
                  <a:schemeClr val="bg1"/>
                </a:solidFill>
              </a:rPr>
              <a:t>(slide 1 of 2)</a:t>
            </a:r>
            <a:endParaRPr lang="en-US" sz="1050" dirty="0">
              <a:solidFill>
                <a:schemeClr val="bg1"/>
              </a:solidFill>
            </a:endParaRPr>
          </a:p>
        </p:txBody>
      </p:sp>
      <p:sp>
        <p:nvSpPr>
          <p:cNvPr id="5" name="Text Placeholder 4"/>
          <p:cNvSpPr>
            <a:spLocks noGrp="1"/>
          </p:cNvSpPr>
          <p:nvPr>
            <p:ph type="body" sz="quarter" idx="10"/>
          </p:nvPr>
        </p:nvSpPr>
        <p:spPr>
          <a:xfrm>
            <a:off x="356259" y="1603170"/>
            <a:ext cx="11542815" cy="4721432"/>
          </a:xfrm>
        </p:spPr>
        <p:txBody>
          <a:bodyPr>
            <a:normAutofit fontScale="92500" lnSpcReduction="10000"/>
          </a:bodyPr>
          <a:lstStyle/>
          <a:p>
            <a:pPr marL="342900" lvl="1" indent="-342900"/>
            <a:r>
              <a:rPr lang="en-US" dirty="0"/>
              <a:t>Market power exists when either:</a:t>
            </a:r>
          </a:p>
          <a:p>
            <a:pPr marL="742950" lvl="2" indent="-342900"/>
            <a:r>
              <a:rPr lang="en-US" dirty="0"/>
              <a:t>A firm is able to sell its goods or services above competitive levels.</a:t>
            </a:r>
          </a:p>
          <a:p>
            <a:pPr marL="742950" lvl="2" indent="-342900"/>
            <a:r>
              <a:rPr lang="en-US" dirty="0"/>
              <a:t>The costs of a firm’s primary or support activities are lower than those of its competitors.</a:t>
            </a:r>
          </a:p>
          <a:p>
            <a:pPr marL="342900" lvl="1" indent="-342900"/>
            <a:r>
              <a:rPr lang="en-US" dirty="0"/>
              <a:t>Market power is usually derived from:</a:t>
            </a:r>
          </a:p>
          <a:p>
            <a:pPr marL="742950" lvl="2" indent="-342900"/>
            <a:r>
              <a:rPr lang="en-US" dirty="0"/>
              <a:t>The size of the firm</a:t>
            </a:r>
          </a:p>
          <a:p>
            <a:pPr marL="742950" lvl="2" indent="-342900"/>
            <a:r>
              <a:rPr lang="en-US" dirty="0"/>
              <a:t>The quality of the resources it uses to compete</a:t>
            </a:r>
          </a:p>
          <a:p>
            <a:pPr marL="742950" lvl="2" indent="-342900"/>
            <a:r>
              <a:rPr lang="en-US" dirty="0"/>
              <a:t>Its share of the market(s) in which it competes</a:t>
            </a:r>
          </a:p>
          <a:p>
            <a:pPr marL="342900" lvl="1" indent="-342900"/>
            <a:r>
              <a:rPr lang="en-US" dirty="0"/>
              <a:t>Most acquisitions that are designed to achieve greater market power entail buying a competitor, a supplier, a distributor, or a business in a highly related industry so that a core competence can be used to gain competitive advantage in the acquiring firm’s primary market.</a:t>
            </a:r>
          </a:p>
          <a:p>
            <a:pPr marL="342900" lvl="1" indent="-342900"/>
            <a:r>
              <a:rPr lang="en-US" sz="2600" dirty="0"/>
              <a:t>To increase market power, firms use:</a:t>
            </a:r>
          </a:p>
          <a:p>
            <a:pPr marL="742950" lvl="2" indent="-342900"/>
            <a:r>
              <a:rPr lang="en-US" sz="2100" dirty="0"/>
              <a:t>Horizontal acquisitions</a:t>
            </a:r>
          </a:p>
          <a:p>
            <a:pPr marL="742950" lvl="2" indent="-342900"/>
            <a:r>
              <a:rPr lang="en-US" sz="2100" dirty="0"/>
              <a:t>Vertical acquisitions</a:t>
            </a:r>
          </a:p>
          <a:p>
            <a:pPr marL="742950" lvl="2" indent="-342900"/>
            <a:r>
              <a:rPr lang="en-US" sz="2100" dirty="0"/>
              <a:t>Related acquisitions</a:t>
            </a:r>
          </a:p>
          <a:p>
            <a:pPr marL="342900" lvl="1" indent="-342900"/>
            <a:r>
              <a:rPr lang="en-US" dirty="0"/>
              <a:t>These three types of acquisitions are subject to regulatory review by the government.</a:t>
            </a:r>
          </a:p>
        </p:txBody>
      </p:sp>
    </p:spTree>
    <p:extLst>
      <p:ext uri="{BB962C8B-B14F-4D97-AF65-F5344CB8AC3E}">
        <p14:creationId xmlns:p14="http://schemas.microsoft.com/office/powerpoint/2010/main" val="1083755426"/>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7517" y="174637"/>
            <a:ext cx="10972799" cy="1041120"/>
          </a:xfrm>
        </p:spPr>
        <p:txBody>
          <a:bodyPr/>
          <a:lstStyle/>
          <a:p>
            <a:r>
              <a:rPr lang="en-US" dirty="0">
                <a:solidFill>
                  <a:schemeClr val="bg1"/>
                </a:solidFill>
              </a:rPr>
              <a:t>Increased Market Power </a:t>
            </a:r>
            <a:r>
              <a:rPr lang="en-US" sz="1800" dirty="0">
                <a:solidFill>
                  <a:schemeClr val="bg1"/>
                </a:solidFill>
              </a:rPr>
              <a:t>(slide 2 of 2)</a:t>
            </a:r>
            <a:endParaRPr lang="en-US" sz="1050" dirty="0">
              <a:solidFill>
                <a:schemeClr val="bg1"/>
              </a:solidFill>
            </a:endParaRPr>
          </a:p>
        </p:txBody>
      </p:sp>
      <p:sp>
        <p:nvSpPr>
          <p:cNvPr id="5" name="Text Placeholder 4"/>
          <p:cNvSpPr>
            <a:spLocks noGrp="1"/>
          </p:cNvSpPr>
          <p:nvPr>
            <p:ph type="body" sz="quarter" idx="10"/>
          </p:nvPr>
        </p:nvSpPr>
        <p:spPr>
          <a:xfrm>
            <a:off x="427512" y="1555668"/>
            <a:ext cx="11352810" cy="4940135"/>
          </a:xfrm>
        </p:spPr>
        <p:txBody>
          <a:bodyPr>
            <a:normAutofit/>
          </a:bodyPr>
          <a:lstStyle/>
          <a:p>
            <a:pPr marL="0" lvl="1" indent="0">
              <a:buNone/>
            </a:pPr>
            <a:r>
              <a:rPr lang="en-US" sz="2000" b="1" dirty="0"/>
              <a:t>Horizontal Acquisitions</a:t>
            </a:r>
          </a:p>
          <a:p>
            <a:pPr marL="342900" lvl="1" indent="-342900"/>
            <a:r>
              <a:rPr lang="en-US" sz="2000" dirty="0"/>
              <a:t>The acquisition of a company competing in the same industry as the acquiring firm is a </a:t>
            </a:r>
            <a:r>
              <a:rPr lang="en-US" sz="2000" i="1" dirty="0"/>
              <a:t>horizontal acquisition</a:t>
            </a:r>
            <a:r>
              <a:rPr lang="en-US" sz="2000" dirty="0"/>
              <a:t>.</a:t>
            </a:r>
          </a:p>
          <a:p>
            <a:pPr marL="342900" lvl="1" indent="-342900"/>
            <a:r>
              <a:rPr lang="en-US" sz="2000" dirty="0"/>
              <a:t>Horizontal acquisitions:</a:t>
            </a:r>
          </a:p>
          <a:p>
            <a:pPr marL="742950" lvl="2" indent="-342900"/>
            <a:r>
              <a:rPr lang="en-US" sz="1800" dirty="0"/>
              <a:t>Increase a firm’s market power by exploiting cost-based and revenue-based synergies</a:t>
            </a:r>
          </a:p>
          <a:p>
            <a:pPr marL="742950" lvl="2" indent="-342900"/>
            <a:r>
              <a:rPr lang="en-US" sz="1800" spc="-10" dirty="0"/>
              <a:t>Result in higher performance when the firms have similar characteristics</a:t>
            </a:r>
          </a:p>
          <a:p>
            <a:pPr marL="0" lvl="1" indent="0">
              <a:buNone/>
            </a:pPr>
            <a:r>
              <a:rPr lang="en-US" sz="2000" b="1" dirty="0"/>
              <a:t>Vertical Acquisitions</a:t>
            </a:r>
          </a:p>
          <a:p>
            <a:pPr marL="342900" lvl="1" indent="-342900"/>
            <a:r>
              <a:rPr lang="en-US" sz="2000" dirty="0"/>
              <a:t>A </a:t>
            </a:r>
            <a:r>
              <a:rPr lang="en-US" sz="2000" i="1" dirty="0"/>
              <a:t>vertical acquisition</a:t>
            </a:r>
            <a:r>
              <a:rPr lang="en-US" sz="2000" dirty="0"/>
              <a:t> refers to a firm acquiring a supplier or distributor of one or more of its products.</a:t>
            </a:r>
          </a:p>
          <a:p>
            <a:pPr marL="342900" lvl="1" indent="-342900"/>
            <a:r>
              <a:rPr lang="en-US" sz="2000" dirty="0"/>
              <a:t>Through a vertical acquisition, the newly formed firm controls additional parts of the value chain, which leads to increased market power.</a:t>
            </a:r>
          </a:p>
          <a:p>
            <a:pPr marL="0" lvl="1" indent="0">
              <a:buNone/>
            </a:pPr>
            <a:r>
              <a:rPr lang="en-US" sz="2000" b="1" dirty="0"/>
              <a:t>Related Acquisitions</a:t>
            </a:r>
            <a:endParaRPr lang="en-US" sz="1800" b="1" dirty="0"/>
          </a:p>
          <a:p>
            <a:pPr marL="342900" lvl="1" indent="-342900"/>
            <a:r>
              <a:rPr lang="en-US" sz="2000" dirty="0"/>
              <a:t>Acquiring a firm in a highly related industry is called a </a:t>
            </a:r>
            <a:r>
              <a:rPr lang="en-US" sz="2000" i="1" dirty="0"/>
              <a:t>related acquisition</a:t>
            </a:r>
            <a:r>
              <a:rPr lang="en-US" sz="2000" dirty="0"/>
              <a:t>.</a:t>
            </a:r>
          </a:p>
          <a:p>
            <a:pPr marL="342900" lvl="1" indent="-342900"/>
            <a:r>
              <a:rPr lang="en-US" sz="2000" dirty="0"/>
              <a:t>Through a related acquisition, firms seek to create value through the synergy that can be generated by integrating resources and capabilities.</a:t>
            </a:r>
          </a:p>
        </p:txBody>
      </p:sp>
    </p:spTree>
    <p:extLst>
      <p:ext uri="{BB962C8B-B14F-4D97-AF65-F5344CB8AC3E}">
        <p14:creationId xmlns:p14="http://schemas.microsoft.com/office/powerpoint/2010/main" val="120140285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86513"/>
            <a:ext cx="10972799" cy="1041120"/>
          </a:xfrm>
        </p:spPr>
        <p:txBody>
          <a:bodyPr/>
          <a:lstStyle/>
          <a:p>
            <a:r>
              <a:rPr lang="en-US" dirty="0">
                <a:solidFill>
                  <a:schemeClr val="bg1"/>
                </a:solidFill>
              </a:rPr>
              <a:t>Overcoming Entry Barriers</a:t>
            </a:r>
            <a:endParaRPr lang="en-US" sz="105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pPr marL="342900" lvl="1" indent="-342900"/>
            <a:r>
              <a:rPr lang="en-US" i="1" dirty="0"/>
              <a:t>Barriers to entry</a:t>
            </a:r>
            <a:r>
              <a:rPr lang="en-US" dirty="0"/>
              <a:t> are factors associated with a market, or the firms currently operating in it, that increase the expense and difficulty new firms encounter when trying to enter a particular market.</a:t>
            </a:r>
          </a:p>
          <a:p>
            <a:pPr marL="742950" lvl="2" indent="-342900"/>
            <a:r>
              <a:rPr lang="en-US" b="1" dirty="0"/>
              <a:t>Examples: </a:t>
            </a:r>
            <a:r>
              <a:rPr lang="en-US" dirty="0"/>
              <a:t>Economies of scale and customer loyalty</a:t>
            </a:r>
          </a:p>
          <a:p>
            <a:pPr marL="342900" lvl="1" indent="-342900"/>
            <a:r>
              <a:rPr lang="en-US" dirty="0"/>
              <a:t>The higher the barriers to entry, the greater the probability that a firm will acquire an existing firm to overcome them.</a:t>
            </a:r>
          </a:p>
          <a:p>
            <a:pPr marL="742950" lvl="2" indent="-342900"/>
            <a:r>
              <a:rPr lang="en-US" dirty="0"/>
              <a:t>This allows the acquiring firm to gain immediate access to an attractive market.</a:t>
            </a:r>
          </a:p>
          <a:p>
            <a:pPr marL="342900" lvl="1" indent="-342900"/>
            <a:endParaRPr lang="en-US" dirty="0"/>
          </a:p>
          <a:p>
            <a:pPr marL="0" lvl="1" indent="0">
              <a:buNone/>
            </a:pPr>
            <a:r>
              <a:rPr lang="en-US" b="1" dirty="0"/>
              <a:t>Cross-Border Acquisitions</a:t>
            </a:r>
            <a:endParaRPr lang="en-US" sz="2000" b="1" dirty="0"/>
          </a:p>
          <a:p>
            <a:pPr marL="342900" lvl="1" indent="-342900"/>
            <a:r>
              <a:rPr lang="en-US" dirty="0"/>
              <a:t>Acquisitions made between companies with headquarters in different countries are called </a:t>
            </a:r>
            <a:r>
              <a:rPr lang="en-US" i="1" dirty="0"/>
              <a:t>cross-border acquisitions</a:t>
            </a:r>
            <a:r>
              <a:rPr lang="en-US" dirty="0"/>
              <a:t>.</a:t>
            </a:r>
          </a:p>
          <a:p>
            <a:pPr marL="342900" lvl="1" indent="-342900"/>
            <a:r>
              <a:rPr lang="en-US" dirty="0"/>
              <a:t>Cross-border acquisitions can be difficult to implement due to various obstacles and differences in foreign cultures.</a:t>
            </a:r>
          </a:p>
        </p:txBody>
      </p:sp>
    </p:spTree>
    <p:extLst>
      <p:ext uri="{BB962C8B-B14F-4D97-AF65-F5344CB8AC3E}">
        <p14:creationId xmlns:p14="http://schemas.microsoft.com/office/powerpoint/2010/main" val="401266028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10295" y="162763"/>
            <a:ext cx="5771407" cy="1041120"/>
          </a:xfrm>
        </p:spPr>
        <p:txBody>
          <a:bodyPr>
            <a:normAutofit/>
          </a:bodyPr>
          <a:lstStyle/>
          <a:p>
            <a:r>
              <a:rPr lang="en-US" sz="3200" dirty="0">
                <a:solidFill>
                  <a:schemeClr val="bg1"/>
                </a:solidFill>
              </a:rPr>
              <a:t>Cost of New Product Development and Increased Speed to Market</a:t>
            </a:r>
            <a:endParaRPr lang="en-US" sz="1000" dirty="0">
              <a:solidFill>
                <a:schemeClr val="bg1"/>
              </a:solidFill>
            </a:endParaRPr>
          </a:p>
        </p:txBody>
      </p:sp>
      <p:sp>
        <p:nvSpPr>
          <p:cNvPr id="5" name="Text Placeholder 4"/>
          <p:cNvSpPr>
            <a:spLocks noGrp="1"/>
          </p:cNvSpPr>
          <p:nvPr>
            <p:ph type="body" sz="quarter" idx="10"/>
          </p:nvPr>
        </p:nvSpPr>
        <p:spPr>
          <a:xfrm>
            <a:off x="609600" y="1666876"/>
            <a:ext cx="10972799" cy="4923929"/>
          </a:xfrm>
        </p:spPr>
        <p:txBody>
          <a:bodyPr>
            <a:normAutofit fontScale="92500" lnSpcReduction="10000"/>
          </a:bodyPr>
          <a:lstStyle/>
          <a:p>
            <a:pPr marL="342900" lvl="1" indent="-342900"/>
            <a:r>
              <a:rPr lang="en-US" sz="3200" dirty="0"/>
              <a:t>Internal product development is often perceived as a high-risk activity.</a:t>
            </a:r>
          </a:p>
          <a:p>
            <a:pPr marL="342900" lvl="1" indent="-342900"/>
            <a:r>
              <a:rPr lang="en-US" sz="3200" dirty="0"/>
              <a:t>Many firms are not able to achieve adequate returns compared to the amount of capital they invest to develop and commercialize the product. </a:t>
            </a:r>
          </a:p>
          <a:p>
            <a:pPr marL="342900" lvl="1" indent="-342900"/>
            <a:r>
              <a:rPr lang="en-US" sz="3200" dirty="0"/>
              <a:t>An acquisition strategy allows a firm to gain access to new products and to current products that are new to it.</a:t>
            </a:r>
          </a:p>
          <a:p>
            <a:pPr marL="742950" lvl="2" indent="-342900"/>
            <a:r>
              <a:rPr lang="en-US" sz="2800" dirty="0"/>
              <a:t>Compared with internal product development processes, acquisitions provide:</a:t>
            </a:r>
          </a:p>
          <a:p>
            <a:pPr marL="1200150" lvl="3" indent="-342900"/>
            <a:r>
              <a:rPr lang="en-US" sz="2400" dirty="0"/>
              <a:t>More predictable returns</a:t>
            </a:r>
          </a:p>
          <a:p>
            <a:pPr lvl="3"/>
            <a:r>
              <a:rPr lang="en-US" sz="2000" dirty="0"/>
              <a:t>This is because the performance of the acquired firm’s products can be assessed prior to completing the acquisition.</a:t>
            </a:r>
          </a:p>
          <a:p>
            <a:pPr marL="1200150" lvl="3" indent="-342900"/>
            <a:r>
              <a:rPr lang="en-US" sz="2400" dirty="0"/>
              <a:t>Faster market entry</a:t>
            </a:r>
            <a:endParaRPr lang="en-US" sz="2800" dirty="0"/>
          </a:p>
          <a:p>
            <a:pPr marL="742950" lvl="2" indent="-342900"/>
            <a:endParaRPr lang="en-US" sz="2800" dirty="0"/>
          </a:p>
        </p:txBody>
      </p:sp>
    </p:spTree>
    <p:extLst>
      <p:ext uri="{BB962C8B-B14F-4D97-AF65-F5344CB8AC3E}">
        <p14:creationId xmlns:p14="http://schemas.microsoft.com/office/powerpoint/2010/main" val="169372160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31969" y="150887"/>
            <a:ext cx="4952010" cy="1041120"/>
          </a:xfrm>
        </p:spPr>
        <p:txBody>
          <a:bodyPr>
            <a:normAutofit fontScale="90000"/>
          </a:bodyPr>
          <a:lstStyle/>
          <a:p>
            <a:r>
              <a:rPr lang="en-US" dirty="0">
                <a:solidFill>
                  <a:schemeClr val="bg1"/>
                </a:solidFill>
              </a:rPr>
              <a:t>Lower Risk Compared to Developing New Products</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3200" dirty="0"/>
              <a:t>The outcomes of an acquisition can be estimated more easily and accurately than the outcomes of an internal product development process.</a:t>
            </a:r>
          </a:p>
          <a:p>
            <a:pPr marL="742950" lvl="2" indent="-342900"/>
            <a:r>
              <a:rPr lang="en-US" sz="2800" dirty="0"/>
              <a:t>As such, managers may view acquisitions as a way to avoid risky internal ventures as well as risky research and development (R</a:t>
            </a:r>
            <a:r>
              <a:rPr lang="en-US" sz="2800" spc="-1000" dirty="0"/>
              <a:t> </a:t>
            </a:r>
            <a:r>
              <a:rPr lang="en-US" sz="2800" dirty="0"/>
              <a:t>&amp;</a:t>
            </a:r>
            <a:r>
              <a:rPr lang="en-US" sz="2800" spc="-1000" dirty="0"/>
              <a:t> </a:t>
            </a:r>
            <a:r>
              <a:rPr lang="en-US" sz="2800" dirty="0"/>
              <a:t>D) investments.</a:t>
            </a:r>
          </a:p>
          <a:p>
            <a:pPr marL="1200150" lvl="3" indent="-342900"/>
            <a:r>
              <a:rPr lang="en-US" sz="2400" dirty="0"/>
              <a:t>However, managers must not allow acquisitions to become a substitute for internal innovation.</a:t>
            </a:r>
          </a:p>
          <a:p>
            <a:pPr lvl="3"/>
            <a:r>
              <a:rPr lang="en-US" sz="2000" dirty="0"/>
              <a:t>Being dependent on others for innovation leaves a firm vulnerable and less capable of mastering its own destiny when it comes to using innovation as a driver of wealth creation.</a:t>
            </a:r>
          </a:p>
        </p:txBody>
      </p:sp>
    </p:spTree>
    <p:extLst>
      <p:ext uri="{BB962C8B-B14F-4D97-AF65-F5344CB8AC3E}">
        <p14:creationId xmlns:p14="http://schemas.microsoft.com/office/powerpoint/2010/main" val="3415916011"/>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39012"/>
            <a:ext cx="10972799" cy="1041120"/>
          </a:xfrm>
        </p:spPr>
        <p:txBody>
          <a:bodyPr/>
          <a:lstStyle/>
          <a:p>
            <a:r>
              <a:rPr lang="en-US" dirty="0">
                <a:solidFill>
                  <a:schemeClr val="bg1"/>
                </a:solidFill>
              </a:rPr>
              <a:t>Increased Diversification</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dirty="0"/>
              <a:t>It is relatively uncommon for a firm to develop new products internally to diversify its product lines.</a:t>
            </a:r>
          </a:p>
          <a:p>
            <a:pPr marL="742950" lvl="2" indent="-342900"/>
            <a:r>
              <a:rPr lang="en-US" sz="2400" dirty="0">
                <a:ea typeface="+mn-ea"/>
                <a:cs typeface="+mn-cs"/>
              </a:rPr>
              <a:t>It is difficult for companies to develop products that differ from the current lines for markets in which they lack experience.</a:t>
            </a:r>
          </a:p>
          <a:p>
            <a:pPr marL="342900" lvl="1" indent="-342900"/>
            <a:r>
              <a:rPr lang="en-US" sz="2800" dirty="0">
                <a:ea typeface="+mn-ea"/>
                <a:cs typeface="+mn-cs"/>
              </a:rPr>
              <a:t>Acquisition strategies can be used to support the use of both related and unrelated diversification strategies.</a:t>
            </a:r>
          </a:p>
          <a:p>
            <a:pPr marL="742950" lvl="2" indent="-342900"/>
            <a:r>
              <a:rPr lang="en-US" sz="2400" dirty="0">
                <a:ea typeface="+mn-ea"/>
                <a:cs typeface="+mn-cs"/>
              </a:rPr>
              <a:t>The more related the acquired firm is to the acquiring firm, the greater is the probability that the acquisition will be successful.</a:t>
            </a:r>
          </a:p>
          <a:p>
            <a:pPr marL="1200150" lvl="3" indent="-342900"/>
            <a:r>
              <a:rPr lang="en-US" sz="2000" dirty="0">
                <a:ea typeface="+mn-ea"/>
                <a:cs typeface="+mn-cs"/>
              </a:rPr>
              <a:t>Thus, horizontal acquisitions and related acquisitions tend to contribute more to the firm’s strategic competitiveness than do acquisitions of companies operating in product markets that differ from those in which the acquiring firm competes.</a:t>
            </a:r>
            <a:endParaRPr lang="en-US" sz="1200" dirty="0"/>
          </a:p>
        </p:txBody>
      </p:sp>
    </p:spTree>
    <p:extLst>
      <p:ext uri="{BB962C8B-B14F-4D97-AF65-F5344CB8AC3E}">
        <p14:creationId xmlns:p14="http://schemas.microsoft.com/office/powerpoint/2010/main" val="3340948037"/>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03385"/>
            <a:ext cx="10972799" cy="1041120"/>
          </a:xfrm>
        </p:spPr>
        <p:txBody>
          <a:bodyPr>
            <a:normAutofit fontScale="90000"/>
          </a:bodyPr>
          <a:lstStyle/>
          <a:p>
            <a:r>
              <a:rPr lang="en-US" dirty="0">
                <a:solidFill>
                  <a:schemeClr val="bg1"/>
                </a:solidFill>
              </a:rPr>
              <a:t>Reshaping the </a:t>
            </a:r>
            <a:br>
              <a:rPr lang="en-US" dirty="0">
                <a:solidFill>
                  <a:schemeClr val="bg1"/>
                </a:solidFill>
              </a:rPr>
            </a:br>
            <a:r>
              <a:rPr lang="en-US" dirty="0">
                <a:solidFill>
                  <a:schemeClr val="bg1"/>
                </a:solidFill>
              </a:rPr>
              <a:t>Firm’s Competitive Scope</a:t>
            </a:r>
            <a:endParaRPr lang="en-US" sz="1050" dirty="0">
              <a:solidFill>
                <a:schemeClr val="bg1"/>
              </a:solidFill>
            </a:endParaRPr>
          </a:p>
        </p:txBody>
      </p:sp>
      <p:sp>
        <p:nvSpPr>
          <p:cNvPr id="5" name="Text Placeholder 4"/>
          <p:cNvSpPr>
            <a:spLocks noGrp="1"/>
          </p:cNvSpPr>
          <p:nvPr>
            <p:ph type="body" sz="quarter" idx="10"/>
          </p:nvPr>
        </p:nvSpPr>
        <p:spPr/>
        <p:txBody>
          <a:bodyPr/>
          <a:lstStyle/>
          <a:p>
            <a:pPr marL="342900" lvl="1" indent="-342900"/>
            <a:r>
              <a:rPr lang="en-US" sz="2800" dirty="0"/>
              <a:t>To reduce the negative effect of an intense rivalry on financial performance, firms may use acquisitions to lessen their product and</a:t>
            </a:r>
            <a:r>
              <a:rPr lang="en-US" sz="2800" spc="-1000" dirty="0"/>
              <a:t> </a:t>
            </a:r>
            <a:r>
              <a:rPr lang="en-US" sz="2800" dirty="0"/>
              <a:t>/</a:t>
            </a:r>
            <a:r>
              <a:rPr lang="en-US" sz="2800" spc="-1000" dirty="0"/>
              <a:t> </a:t>
            </a:r>
            <a:r>
              <a:rPr lang="en-US" sz="2800" dirty="0"/>
              <a:t>or market dependencies.</a:t>
            </a:r>
          </a:p>
          <a:p>
            <a:pPr marL="742950" lvl="2" indent="-342900"/>
            <a:r>
              <a:rPr lang="en-US" sz="2400" dirty="0"/>
              <a:t>Reducing a company’s dependence on specific products or markets shapes the firm’s competitive scope.</a:t>
            </a:r>
          </a:p>
        </p:txBody>
      </p:sp>
    </p:spTree>
    <p:extLst>
      <p:ext uri="{BB962C8B-B14F-4D97-AF65-F5344CB8AC3E}">
        <p14:creationId xmlns:p14="http://schemas.microsoft.com/office/powerpoint/2010/main" val="1192999260"/>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03386"/>
            <a:ext cx="10972799" cy="1041120"/>
          </a:xfrm>
        </p:spPr>
        <p:txBody>
          <a:bodyPr>
            <a:normAutofit fontScale="90000"/>
          </a:bodyPr>
          <a:lstStyle/>
          <a:p>
            <a:r>
              <a:rPr lang="en-US" dirty="0">
                <a:solidFill>
                  <a:schemeClr val="bg1"/>
                </a:solidFill>
              </a:rPr>
              <a:t>Learning and </a:t>
            </a:r>
            <a:br>
              <a:rPr lang="en-US" dirty="0">
                <a:solidFill>
                  <a:schemeClr val="bg1"/>
                </a:solidFill>
              </a:rPr>
            </a:br>
            <a:r>
              <a:rPr lang="en-US" dirty="0">
                <a:solidFill>
                  <a:schemeClr val="bg1"/>
                </a:solidFill>
              </a:rPr>
              <a:t>Developing New Capabilities</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3200" dirty="0"/>
              <a:t>Firms sometimes complete acquisitions to gain access to capabilities they lack.</a:t>
            </a:r>
          </a:p>
          <a:p>
            <a:pPr marL="742950" lvl="2" indent="-342900"/>
            <a:r>
              <a:rPr lang="en-US" sz="2800" dirty="0"/>
              <a:t>Through acquisitions, firms can:</a:t>
            </a:r>
          </a:p>
          <a:p>
            <a:pPr marL="1200150" lvl="3" indent="-342900"/>
            <a:r>
              <a:rPr lang="en-US" sz="2400" dirty="0"/>
              <a:t>Broaden their knowledge base</a:t>
            </a:r>
          </a:p>
          <a:p>
            <a:pPr marL="1200150" lvl="3" indent="-342900"/>
            <a:r>
              <a:rPr lang="en-US" sz="2400" dirty="0"/>
              <a:t>Reduce inertia</a:t>
            </a:r>
          </a:p>
          <a:p>
            <a:pPr marL="742950" lvl="2" indent="-342900"/>
            <a:r>
              <a:rPr lang="en-US" sz="2800" dirty="0"/>
              <a:t>Firms increase the potential of their capabilities when they acquire diverse talent through cross-border acquisitions.</a:t>
            </a:r>
          </a:p>
          <a:p>
            <a:pPr marL="742950" lvl="2" indent="-342900"/>
            <a:r>
              <a:rPr lang="en-US" sz="2800" dirty="0"/>
              <a:t>Firms should seek to acquire companies with different but related and complementary capabilities as a path to building their own knowledge base.</a:t>
            </a:r>
          </a:p>
        </p:txBody>
      </p:sp>
    </p:spTree>
    <p:extLst>
      <p:ext uri="{BB962C8B-B14F-4D97-AF65-F5344CB8AC3E}">
        <p14:creationId xmlns:p14="http://schemas.microsoft.com/office/powerpoint/2010/main" val="3173571974"/>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4612-5700-60BA-CADB-1A1AEC87A707}"/>
              </a:ext>
            </a:extLst>
          </p:cNvPr>
          <p:cNvSpPr>
            <a:spLocks noGrp="1"/>
          </p:cNvSpPr>
          <p:nvPr>
            <p:ph type="title"/>
          </p:nvPr>
        </p:nvSpPr>
        <p:spPr>
          <a:xfrm>
            <a:off x="609601" y="190118"/>
            <a:ext cx="10972797" cy="1041120"/>
          </a:xfrm>
        </p:spPr>
        <p:txBody>
          <a:bodyPr>
            <a:noAutofit/>
          </a:bodyPr>
          <a:lstStyle/>
          <a:p>
            <a:r>
              <a:rPr lang="en-GB" sz="3200" dirty="0">
                <a:solidFill>
                  <a:schemeClr val="bg1"/>
                </a:solidFill>
              </a:rPr>
              <a:t>Activity – Case Analysis (10 Mins)</a:t>
            </a:r>
          </a:p>
        </p:txBody>
      </p:sp>
      <p:sp>
        <p:nvSpPr>
          <p:cNvPr id="3" name="Picture Placeholder 2">
            <a:extLst>
              <a:ext uri="{FF2B5EF4-FFF2-40B4-BE49-F238E27FC236}">
                <a16:creationId xmlns:a16="http://schemas.microsoft.com/office/drawing/2014/main" id="{2646EA99-2256-3817-36D1-C50BB73803FF}"/>
              </a:ext>
            </a:extLst>
          </p:cNvPr>
          <p:cNvSpPr>
            <a:spLocks noGrp="1"/>
          </p:cNvSpPr>
          <p:nvPr>
            <p:ph type="pic" sz="quarter" idx="11"/>
          </p:nvPr>
        </p:nvSpPr>
        <p:spPr>
          <a:xfrm>
            <a:off x="778125" y="1751798"/>
            <a:ext cx="4864537" cy="4724400"/>
          </a:xfrm>
        </p:spPr>
        <p:txBody>
          <a:bodyPr>
            <a:normAutofit/>
          </a:bodyPr>
          <a:lstStyle/>
          <a:p>
            <a:r>
              <a:rPr lang="en-GB" dirty="0">
                <a:solidFill>
                  <a:srgbClr val="231F1F"/>
                </a:solidFill>
              </a:rPr>
              <a:t>Groups </a:t>
            </a:r>
            <a:r>
              <a:rPr lang="en-GB" dirty="0" err="1">
                <a:solidFill>
                  <a:srgbClr val="231F1F"/>
                </a:solidFill>
              </a:rPr>
              <a:t>analyze</a:t>
            </a:r>
            <a:r>
              <a:rPr lang="en-GB" dirty="0">
                <a:solidFill>
                  <a:srgbClr val="231F1F"/>
                </a:solidFill>
              </a:rPr>
              <a:t> a mini-case (e.g., ChemChina-Syngenta). Identify two reasons for the acquisition and present. </a:t>
            </a:r>
            <a:endParaRPr lang="en-GB" sz="2000" dirty="0">
              <a:solidFill>
                <a:srgbClr val="231F1F"/>
              </a:solidFill>
            </a:endParaRPr>
          </a:p>
        </p:txBody>
      </p:sp>
      <p:pic>
        <p:nvPicPr>
          <p:cNvPr id="5" name="Picture 4" descr="3D box skeletons">
            <a:extLst>
              <a:ext uri="{FF2B5EF4-FFF2-40B4-BE49-F238E27FC236}">
                <a16:creationId xmlns:a16="http://schemas.microsoft.com/office/drawing/2014/main" id="{CA52939A-D231-4762-CF00-45E586DBDE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2663" y="1751799"/>
            <a:ext cx="4864537" cy="3242233"/>
          </a:xfrm>
          <a:prstGeom prst="rect">
            <a:avLst/>
          </a:prstGeom>
        </p:spPr>
      </p:pic>
    </p:spTree>
    <p:extLst>
      <p:ext uri="{BB962C8B-B14F-4D97-AF65-F5344CB8AC3E}">
        <p14:creationId xmlns:p14="http://schemas.microsoft.com/office/powerpoint/2010/main" val="235792085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75709" y="174637"/>
            <a:ext cx="5545777" cy="1041120"/>
          </a:xfrm>
        </p:spPr>
        <p:txBody>
          <a:bodyPr>
            <a:normAutofit fontScale="90000"/>
          </a:bodyPr>
          <a:lstStyle/>
          <a:p>
            <a:r>
              <a:rPr lang="en-US" dirty="0">
                <a:solidFill>
                  <a:schemeClr val="bg1"/>
                </a:solidFill>
              </a:rPr>
              <a:t>Problems in Achieving Acquisition Success</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Among the problems associating with using an acquisition strategy are:</a:t>
            </a:r>
          </a:p>
          <a:p>
            <a:pPr lvl="1"/>
            <a:r>
              <a:rPr lang="en-US" dirty="0"/>
              <a:t>The difficulty of effectively integrating the firms involved</a:t>
            </a:r>
          </a:p>
          <a:p>
            <a:pPr lvl="1"/>
            <a:r>
              <a:rPr lang="en-US" dirty="0"/>
              <a:t>Incorrectly evaluating the target firm’s value</a:t>
            </a:r>
          </a:p>
          <a:p>
            <a:pPr lvl="1"/>
            <a:r>
              <a:rPr lang="en-US" dirty="0"/>
              <a:t>Creating debt loads that preclude adequate long-term investments</a:t>
            </a:r>
          </a:p>
          <a:p>
            <a:pPr lvl="1"/>
            <a:r>
              <a:rPr lang="en-US" dirty="0"/>
              <a:t>Overestimating the potential for synergy</a:t>
            </a:r>
          </a:p>
          <a:p>
            <a:pPr lvl="1"/>
            <a:r>
              <a:rPr lang="en-US" dirty="0"/>
              <a:t>Creating a firm that is too diversified</a:t>
            </a:r>
          </a:p>
          <a:p>
            <a:pPr lvl="1"/>
            <a:r>
              <a:rPr lang="en-US" dirty="0"/>
              <a:t>Creating an internal environment in which managers devote increasing amounts of their time and energy to analyzing and completing the acquisition</a:t>
            </a:r>
          </a:p>
          <a:p>
            <a:pPr lvl="1"/>
            <a:r>
              <a:rPr lang="en-US" dirty="0"/>
              <a:t>Developing a combined firm that is too large, necessitating extensive use of bureaucratic, rather than strategic, controls</a:t>
            </a:r>
          </a:p>
        </p:txBody>
      </p:sp>
    </p:spTree>
    <p:extLst>
      <p:ext uri="{BB962C8B-B14F-4D97-AF65-F5344CB8AC3E}">
        <p14:creationId xmlns:p14="http://schemas.microsoft.com/office/powerpoint/2010/main" val="288008225"/>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2723" y="234014"/>
            <a:ext cx="10972799" cy="1041120"/>
          </a:xfrm>
        </p:spPr>
        <p:txBody>
          <a:bodyPr/>
          <a:lstStyle/>
          <a:p>
            <a:r>
              <a:rPr lang="en-US" dirty="0">
                <a:solidFill>
                  <a:schemeClr val="bg1"/>
                </a:solidFill>
              </a:rPr>
              <a:t>Integration Difficulties</a:t>
            </a:r>
            <a:endParaRPr lang="en-US" sz="1800" dirty="0">
              <a:solidFill>
                <a:schemeClr val="bg1"/>
              </a:solidFill>
            </a:endParaRPr>
          </a:p>
        </p:txBody>
      </p:sp>
      <p:sp>
        <p:nvSpPr>
          <p:cNvPr id="5" name="Text Placeholder 4"/>
          <p:cNvSpPr>
            <a:spLocks noGrp="1"/>
          </p:cNvSpPr>
          <p:nvPr>
            <p:ph type="body" sz="quarter" idx="10"/>
          </p:nvPr>
        </p:nvSpPr>
        <p:spPr/>
        <p:txBody>
          <a:bodyPr>
            <a:normAutofit fontScale="92500"/>
          </a:bodyPr>
          <a:lstStyle/>
          <a:p>
            <a:r>
              <a:rPr lang="en-US" dirty="0"/>
              <a:t>The integration process:</a:t>
            </a:r>
          </a:p>
          <a:p>
            <a:pPr lvl="1"/>
            <a:r>
              <a:rPr lang="en-US" dirty="0"/>
              <a:t>Is considered by some to be the strongest determinant of whether either a merger or an acquisition is successful</a:t>
            </a:r>
          </a:p>
          <a:p>
            <a:pPr lvl="1"/>
            <a:r>
              <a:rPr lang="en-US" dirty="0"/>
              <a:t>Is difficult and challenging</a:t>
            </a:r>
          </a:p>
          <a:p>
            <a:pPr lvl="1"/>
            <a:r>
              <a:rPr lang="en-US" dirty="0"/>
              <a:t>Tends to generate uncertainty and often resistance because of cultural clashes and organizational politics</a:t>
            </a:r>
          </a:p>
          <a:p>
            <a:r>
              <a:rPr lang="en-US" dirty="0"/>
              <a:t>Among the challenges associated with integration processes are the need to:</a:t>
            </a:r>
          </a:p>
          <a:p>
            <a:pPr lvl="1"/>
            <a:r>
              <a:rPr lang="en-US" dirty="0"/>
              <a:t>Meld two or more unique corporate cultures</a:t>
            </a:r>
          </a:p>
          <a:p>
            <a:pPr lvl="1"/>
            <a:r>
              <a:rPr lang="en-US" dirty="0"/>
              <a:t>Link different financial and information control systems</a:t>
            </a:r>
          </a:p>
          <a:p>
            <a:pPr lvl="1"/>
            <a:r>
              <a:rPr lang="en-US" dirty="0"/>
              <a:t>Build effective working relationships (particularly when management styles differ)</a:t>
            </a:r>
          </a:p>
          <a:p>
            <a:pPr lvl="1"/>
            <a:r>
              <a:rPr lang="en-US" dirty="0"/>
              <a:t>Determine the leadership structure and those who will fill it for the integrated firm</a:t>
            </a:r>
            <a:endParaRPr lang="en-US" sz="1800" dirty="0"/>
          </a:p>
        </p:txBody>
      </p:sp>
    </p:spTree>
    <p:extLst>
      <p:ext uri="{BB962C8B-B14F-4D97-AF65-F5344CB8AC3E}">
        <p14:creationId xmlns:p14="http://schemas.microsoft.com/office/powerpoint/2010/main" val="3200307546"/>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03385"/>
            <a:ext cx="10972799" cy="1041120"/>
          </a:xfrm>
        </p:spPr>
        <p:txBody>
          <a:bodyPr>
            <a:normAutofit fontScale="90000"/>
          </a:bodyPr>
          <a:lstStyle/>
          <a:p>
            <a:r>
              <a:rPr lang="en-US" dirty="0">
                <a:solidFill>
                  <a:schemeClr val="bg1"/>
                </a:solidFill>
              </a:rPr>
              <a:t>Inadequate Evaluation </a:t>
            </a:r>
            <a:br>
              <a:rPr lang="en-US" dirty="0">
                <a:solidFill>
                  <a:schemeClr val="bg1"/>
                </a:solidFill>
              </a:rPr>
            </a:br>
            <a:r>
              <a:rPr lang="en-US" dirty="0">
                <a:solidFill>
                  <a:schemeClr val="bg1"/>
                </a:solidFill>
              </a:rPr>
              <a:t>of Target </a:t>
            </a:r>
            <a:r>
              <a:rPr lang="en-US" sz="1600" dirty="0">
                <a:solidFill>
                  <a:schemeClr val="bg1"/>
                </a:solidFill>
              </a:rPr>
              <a:t>(slide 1 of 2)</a:t>
            </a:r>
            <a:endParaRPr lang="en-US" sz="1000" dirty="0">
              <a:solidFill>
                <a:schemeClr val="bg1"/>
              </a:solidFill>
            </a:endParaRPr>
          </a:p>
        </p:txBody>
      </p:sp>
      <p:sp>
        <p:nvSpPr>
          <p:cNvPr id="5" name="Text Placeholder 4"/>
          <p:cNvSpPr>
            <a:spLocks noGrp="1"/>
          </p:cNvSpPr>
          <p:nvPr>
            <p:ph type="body" sz="quarter" idx="10"/>
          </p:nvPr>
        </p:nvSpPr>
        <p:spPr/>
        <p:txBody>
          <a:bodyPr>
            <a:normAutofit/>
          </a:bodyPr>
          <a:lstStyle/>
          <a:p>
            <a:r>
              <a:rPr lang="en-US" i="1" dirty="0"/>
              <a:t>Due diligence </a:t>
            </a:r>
            <a:r>
              <a:rPr lang="en-US" dirty="0"/>
              <a:t>is a process through which a potential acquirer evaluates a target firm for acquisition.</a:t>
            </a:r>
          </a:p>
          <a:p>
            <a:pPr lvl="1"/>
            <a:r>
              <a:rPr lang="en-US" dirty="0"/>
              <a:t>In an effective due-diligence process, hundreds of items are examined in areas such as:</a:t>
            </a:r>
          </a:p>
          <a:p>
            <a:pPr lvl="2"/>
            <a:r>
              <a:rPr lang="en-US" dirty="0"/>
              <a:t>Financing for the intended transaction</a:t>
            </a:r>
          </a:p>
          <a:p>
            <a:pPr lvl="2"/>
            <a:r>
              <a:rPr lang="en-US" dirty="0"/>
              <a:t>Differences in cultures between the acquiring and target firm</a:t>
            </a:r>
          </a:p>
          <a:p>
            <a:pPr lvl="2"/>
            <a:r>
              <a:rPr lang="en-US" dirty="0"/>
              <a:t>Tax consequences of the transaction</a:t>
            </a:r>
          </a:p>
          <a:p>
            <a:pPr lvl="2"/>
            <a:r>
              <a:rPr lang="en-US" dirty="0"/>
              <a:t>Actions that would be necessary to successfully meld the two workforces</a:t>
            </a:r>
          </a:p>
          <a:p>
            <a:r>
              <a:rPr lang="en-US" dirty="0"/>
              <a:t>When conducting due diligence, companies almost always work with intermediaries, such as a large investment bank, to facilitate their due-diligence efforts.</a:t>
            </a:r>
            <a:endParaRPr lang="en-US" sz="1800" dirty="0"/>
          </a:p>
        </p:txBody>
      </p:sp>
    </p:spTree>
    <p:extLst>
      <p:ext uri="{BB962C8B-B14F-4D97-AF65-F5344CB8AC3E}">
        <p14:creationId xmlns:p14="http://schemas.microsoft.com/office/powerpoint/2010/main" val="152566822"/>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39012"/>
            <a:ext cx="10972799" cy="1041120"/>
          </a:xfrm>
        </p:spPr>
        <p:txBody>
          <a:bodyPr>
            <a:normAutofit fontScale="90000"/>
          </a:bodyPr>
          <a:lstStyle/>
          <a:p>
            <a:r>
              <a:rPr lang="en-US" dirty="0">
                <a:solidFill>
                  <a:schemeClr val="bg1"/>
                </a:solidFill>
              </a:rPr>
              <a:t>Inadequate Evaluation </a:t>
            </a:r>
            <a:br>
              <a:rPr lang="en-US" dirty="0">
                <a:solidFill>
                  <a:schemeClr val="bg1"/>
                </a:solidFill>
              </a:rPr>
            </a:br>
            <a:r>
              <a:rPr lang="en-US" dirty="0">
                <a:solidFill>
                  <a:schemeClr val="bg1"/>
                </a:solidFill>
              </a:rPr>
              <a:t>of Target </a:t>
            </a:r>
            <a:r>
              <a:rPr lang="en-US" sz="1800" dirty="0">
                <a:solidFill>
                  <a:schemeClr val="bg1"/>
                </a:solidFill>
              </a:rPr>
              <a:t>(slide 2 of 2)</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Due diligence should:</a:t>
            </a:r>
          </a:p>
          <a:p>
            <a:pPr lvl="1"/>
            <a:r>
              <a:rPr lang="en-US" dirty="0"/>
              <a:t>Evaluate the accuracy of the financial position of the target</a:t>
            </a:r>
          </a:p>
          <a:p>
            <a:pPr lvl="1"/>
            <a:r>
              <a:rPr lang="en-US" dirty="0"/>
              <a:t>Evaluate the accounting standards used by the target</a:t>
            </a:r>
          </a:p>
          <a:p>
            <a:pPr lvl="1"/>
            <a:r>
              <a:rPr lang="en-US" dirty="0"/>
              <a:t>Examine the quality of the strategic fit between the two companies</a:t>
            </a:r>
          </a:p>
          <a:p>
            <a:pPr lvl="1"/>
            <a:r>
              <a:rPr lang="en-US" dirty="0"/>
              <a:t>Examine the ability of the acquiring firm to effectively integrate the target to realize the potential gains from the deal</a:t>
            </a:r>
          </a:p>
          <a:p>
            <a:pPr marL="342900" lvl="1" indent="-342900"/>
            <a:r>
              <a:rPr lang="en-US" sz="2800" dirty="0">
                <a:ea typeface="+mn-ea"/>
                <a:cs typeface="+mn-cs"/>
              </a:rPr>
              <a:t>Commonly, firms are willing to pay a premium to acquire a company they believe will increase their ability to earn above-average returns.</a:t>
            </a:r>
          </a:p>
          <a:p>
            <a:pPr marL="742950" lvl="2" indent="-342900"/>
            <a:r>
              <a:rPr lang="en-US" sz="2400" dirty="0">
                <a:ea typeface="+mn-ea"/>
                <a:cs typeface="+mn-cs"/>
              </a:rPr>
              <a:t>The acquiring firm should effectively examine each acquisition target in order to determine the appropriate amount of premium to pay.</a:t>
            </a:r>
          </a:p>
        </p:txBody>
      </p:sp>
    </p:spTree>
    <p:extLst>
      <p:ext uri="{BB962C8B-B14F-4D97-AF65-F5344CB8AC3E}">
        <p14:creationId xmlns:p14="http://schemas.microsoft.com/office/powerpoint/2010/main" val="1392566027"/>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98388"/>
            <a:ext cx="10972799" cy="1041120"/>
          </a:xfrm>
        </p:spPr>
        <p:txBody>
          <a:bodyPr/>
          <a:lstStyle/>
          <a:p>
            <a:r>
              <a:rPr lang="en-US" dirty="0">
                <a:solidFill>
                  <a:schemeClr val="bg1"/>
                </a:solidFill>
              </a:rPr>
              <a:t>Large or Extraordinary Debt </a:t>
            </a:r>
            <a:br>
              <a:rPr lang="en-US" dirty="0">
                <a:solidFill>
                  <a:schemeClr val="bg1"/>
                </a:solidFill>
              </a:rPr>
            </a:br>
            <a:r>
              <a:rPr lang="en-US" sz="1800" dirty="0">
                <a:solidFill>
                  <a:schemeClr val="bg1"/>
                </a:solidFill>
              </a:rPr>
              <a:t>(slide 1 of 2)</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Firms using an acquisition strategy want to verify that their purchases do not create a debt load that overpowers their ability to remain solvent and vibrant as a competitor.</a:t>
            </a:r>
          </a:p>
          <a:p>
            <a:r>
              <a:rPr lang="en-US" sz="3200" dirty="0"/>
              <a:t>Large or extraordinary debt can result from:</a:t>
            </a:r>
          </a:p>
          <a:p>
            <a:pPr lvl="1"/>
            <a:r>
              <a:rPr lang="en-US" sz="2800" dirty="0"/>
              <a:t>Bidding wars</a:t>
            </a:r>
          </a:p>
          <a:p>
            <a:pPr lvl="1"/>
            <a:r>
              <a:rPr lang="en-US" sz="2800" dirty="0"/>
              <a:t>Paying a large premium</a:t>
            </a:r>
          </a:p>
          <a:p>
            <a:pPr lvl="2"/>
            <a:r>
              <a:rPr lang="en-US" sz="2400" dirty="0"/>
              <a:t>Executives sometimes pay a large premium because they are influenced by:</a:t>
            </a:r>
          </a:p>
          <a:p>
            <a:pPr lvl="3"/>
            <a:r>
              <a:rPr lang="en-US" sz="2000" dirty="0"/>
              <a:t>Hubris</a:t>
            </a:r>
          </a:p>
          <a:p>
            <a:pPr lvl="3"/>
            <a:r>
              <a:rPr lang="en-US" sz="2000" dirty="0"/>
              <a:t>Escalation of commitment to complete a particular transaction</a:t>
            </a:r>
          </a:p>
          <a:p>
            <a:pPr lvl="3"/>
            <a:r>
              <a:rPr lang="en-US" sz="2000" dirty="0"/>
              <a:t>Self-interest</a:t>
            </a:r>
            <a:endParaRPr lang="en-US" sz="1600" dirty="0"/>
          </a:p>
        </p:txBody>
      </p:sp>
    </p:spTree>
    <p:extLst>
      <p:ext uri="{BB962C8B-B14F-4D97-AF65-F5344CB8AC3E}">
        <p14:creationId xmlns:p14="http://schemas.microsoft.com/office/powerpoint/2010/main" val="4112087539"/>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39012"/>
            <a:ext cx="10972799" cy="1041120"/>
          </a:xfrm>
        </p:spPr>
        <p:txBody>
          <a:bodyPr/>
          <a:lstStyle/>
          <a:p>
            <a:r>
              <a:rPr lang="en-US" dirty="0">
                <a:solidFill>
                  <a:schemeClr val="bg1"/>
                </a:solidFill>
              </a:rPr>
              <a:t>Large or Extraordinary Debt </a:t>
            </a:r>
            <a:br>
              <a:rPr lang="en-US" dirty="0">
                <a:solidFill>
                  <a:schemeClr val="bg1"/>
                </a:solidFill>
              </a:rPr>
            </a:br>
            <a:r>
              <a:rPr lang="en-US" sz="1800" dirty="0">
                <a:solidFill>
                  <a:schemeClr val="bg1"/>
                </a:solidFill>
              </a:rPr>
              <a:t>(slide 2 of 2)</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dirty="0"/>
              <a:t>Junk bonds supported firms’ earlier efforts to take on large amounts of debt when completing acquisitions.</a:t>
            </a:r>
          </a:p>
          <a:p>
            <a:pPr lvl="1"/>
            <a:r>
              <a:rPr lang="en-US" sz="2800" i="1" dirty="0"/>
              <a:t>Junk bonds </a:t>
            </a:r>
            <a:r>
              <a:rPr lang="en-US" sz="2800" dirty="0"/>
              <a:t>are a financing option through which risky acquisitions are financed with money (debt) that provides a large potential return to lenders (bondholders).</a:t>
            </a:r>
          </a:p>
          <a:p>
            <a:pPr lvl="1"/>
            <a:r>
              <a:rPr lang="en-US" sz="2800" dirty="0"/>
              <a:t>Junk bonds:</a:t>
            </a:r>
          </a:p>
          <a:p>
            <a:pPr lvl="2"/>
            <a:r>
              <a:rPr lang="en-US" sz="2400" dirty="0"/>
              <a:t>Are used less frequently today</a:t>
            </a:r>
          </a:p>
          <a:p>
            <a:pPr lvl="2"/>
            <a:r>
              <a:rPr lang="en-US" sz="2400" dirty="0"/>
              <a:t>Are commonly called high-yield bonds</a:t>
            </a:r>
          </a:p>
          <a:p>
            <a:pPr lvl="2"/>
            <a:r>
              <a:rPr lang="en-US" sz="2400" dirty="0"/>
              <a:t>Are unsecured obligations that are not tied to specific assets for collateral</a:t>
            </a:r>
          </a:p>
          <a:p>
            <a:pPr lvl="2"/>
            <a:r>
              <a:rPr lang="en-US" sz="2400" dirty="0"/>
              <a:t>Contain high and volatile interest rates</a:t>
            </a:r>
          </a:p>
          <a:p>
            <a:pPr lvl="2"/>
            <a:r>
              <a:rPr lang="en-US" sz="2400" dirty="0"/>
              <a:t>Potentially expose companies to greater financial risk</a:t>
            </a:r>
          </a:p>
        </p:txBody>
      </p:sp>
    </p:spTree>
    <p:extLst>
      <p:ext uri="{BB962C8B-B14F-4D97-AF65-F5344CB8AC3E}">
        <p14:creationId xmlns:p14="http://schemas.microsoft.com/office/powerpoint/2010/main" val="2112857821"/>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3059051799"/>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0848" y="139012"/>
            <a:ext cx="10972799" cy="1041120"/>
          </a:xfrm>
        </p:spPr>
        <p:txBody>
          <a:bodyPr/>
          <a:lstStyle/>
          <a:p>
            <a:r>
              <a:rPr lang="en-US" dirty="0">
                <a:solidFill>
                  <a:schemeClr val="bg1"/>
                </a:solidFill>
              </a:rPr>
              <a:t>Inability to Achieve Synergy </a:t>
            </a:r>
            <a:br>
              <a:rPr lang="en-US" dirty="0">
                <a:solidFill>
                  <a:schemeClr val="bg1"/>
                </a:solidFill>
              </a:rPr>
            </a:br>
            <a:r>
              <a:rPr lang="en-US" sz="1800" dirty="0">
                <a:solidFill>
                  <a:schemeClr val="bg1"/>
                </a:solidFill>
              </a:rPr>
              <a:t>(slide 1 of 2)</a:t>
            </a:r>
            <a:endParaRPr lang="en-US" sz="1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i="1" dirty="0"/>
              <a:t>Synergy</a:t>
            </a:r>
            <a:r>
              <a:rPr lang="en-US" dirty="0"/>
              <a:t> exists when the value created by units working together exceeds the value that those units could create working independently.</a:t>
            </a:r>
          </a:p>
          <a:p>
            <a:pPr lvl="1"/>
            <a:r>
              <a:rPr lang="en-US" dirty="0"/>
              <a:t>That is, synergy exists when assets are worth more when used in conjunction with each other than when they are used separately.</a:t>
            </a:r>
          </a:p>
          <a:p>
            <a:pPr marL="342900" lvl="1" indent="-342900"/>
            <a:r>
              <a:rPr lang="en-US" sz="2800" dirty="0"/>
              <a:t>For shareholders, synergy generates gains in their wealth that they could not duplicate or exceed through their own portfolio diversification decisions.</a:t>
            </a:r>
          </a:p>
          <a:p>
            <a:pPr marL="342900" lvl="1" indent="-342900"/>
            <a:r>
              <a:rPr lang="en-US" sz="2800" dirty="0"/>
              <a:t>Synergy is created by:</a:t>
            </a:r>
          </a:p>
          <a:p>
            <a:pPr marL="742950" lvl="2" indent="-342900"/>
            <a:r>
              <a:rPr lang="en-US" sz="2400" dirty="0"/>
              <a:t>The efficiencies derived from economies of scale</a:t>
            </a:r>
          </a:p>
          <a:p>
            <a:pPr marL="742950" lvl="2" indent="-342900"/>
            <a:r>
              <a:rPr lang="en-US" sz="2400" dirty="0"/>
              <a:t>The efficiencies derived from economies of scope</a:t>
            </a:r>
          </a:p>
          <a:p>
            <a:pPr marL="742950" lvl="2" indent="-342900"/>
            <a:r>
              <a:rPr lang="en-US" sz="2400" dirty="0"/>
              <a:t>Sharing resources (e.g., human capital and knowledge) across the businesses in the newly created firm’s portfolio</a:t>
            </a:r>
            <a:endParaRPr lang="en-US" sz="1050" dirty="0"/>
          </a:p>
        </p:txBody>
      </p:sp>
    </p:spTree>
    <p:extLst>
      <p:ext uri="{BB962C8B-B14F-4D97-AF65-F5344CB8AC3E}">
        <p14:creationId xmlns:p14="http://schemas.microsoft.com/office/powerpoint/2010/main" val="3925039046"/>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50887"/>
            <a:ext cx="10972799" cy="1041120"/>
          </a:xfrm>
        </p:spPr>
        <p:txBody>
          <a:bodyPr/>
          <a:lstStyle/>
          <a:p>
            <a:r>
              <a:rPr lang="en-US" dirty="0">
                <a:solidFill>
                  <a:schemeClr val="bg1"/>
                </a:solidFill>
              </a:rPr>
              <a:t>Inability to Achieve Synergy </a:t>
            </a:r>
            <a:br>
              <a:rPr lang="en-US" dirty="0">
                <a:solidFill>
                  <a:schemeClr val="bg1"/>
                </a:solidFill>
              </a:rPr>
            </a:br>
            <a:r>
              <a:rPr lang="en-US" sz="1800" dirty="0">
                <a:solidFill>
                  <a:schemeClr val="bg1"/>
                </a:solidFill>
              </a:rPr>
              <a:t>(slide 2 of 2)</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spc="-10" dirty="0"/>
              <a:t>A firm develops a competitive advantage through an acquisition when a transaction generates private synergy.</a:t>
            </a:r>
          </a:p>
          <a:p>
            <a:pPr marL="742950" lvl="2" indent="-342900"/>
            <a:r>
              <a:rPr lang="en-US" sz="2400" i="1" dirty="0">
                <a:ea typeface="+mn-ea"/>
                <a:cs typeface="+mn-cs"/>
              </a:rPr>
              <a:t>Private synergy </a:t>
            </a:r>
            <a:r>
              <a:rPr lang="en-US" sz="2400" dirty="0">
                <a:ea typeface="+mn-ea"/>
                <a:cs typeface="+mn-cs"/>
              </a:rPr>
              <a:t>is created when combining and integrating the acquiring and acquired firms’ assets yield capabilities and core competencies that could not be developed by combining and integrating either firms’ assets with another company.</a:t>
            </a:r>
          </a:p>
          <a:p>
            <a:pPr marL="742950" lvl="2" indent="-342900"/>
            <a:r>
              <a:rPr lang="en-US" sz="2400" dirty="0">
                <a:ea typeface="+mn-ea"/>
                <a:cs typeface="+mn-cs"/>
              </a:rPr>
              <a:t>Private synergy is:</a:t>
            </a:r>
          </a:p>
          <a:p>
            <a:pPr marL="1200150" lvl="3" indent="-342900"/>
            <a:r>
              <a:rPr lang="en-US" sz="2000" dirty="0">
                <a:ea typeface="+mn-ea"/>
                <a:cs typeface="+mn-cs"/>
              </a:rPr>
              <a:t>Possible when firms’ assets are complementary in unique ways</a:t>
            </a:r>
          </a:p>
          <a:p>
            <a:pPr marL="1200150" lvl="3" indent="-342900"/>
            <a:r>
              <a:rPr lang="en-US" sz="2000" dirty="0">
                <a:ea typeface="+mn-ea"/>
                <a:cs typeface="+mn-cs"/>
              </a:rPr>
              <a:t>Difficult to create</a:t>
            </a:r>
          </a:p>
          <a:p>
            <a:pPr marL="1200150" lvl="3" indent="-342900"/>
            <a:r>
              <a:rPr lang="en-US" sz="2000" dirty="0">
                <a:ea typeface="+mn-ea"/>
                <a:cs typeface="+mn-cs"/>
              </a:rPr>
              <a:t>Difficult for competitors to understand and imitate</a:t>
            </a:r>
          </a:p>
          <a:p>
            <a:pPr marL="1200150" lvl="3" indent="-342900"/>
            <a:r>
              <a:rPr lang="en-US" sz="2000" dirty="0">
                <a:ea typeface="+mn-ea"/>
                <a:cs typeface="+mn-cs"/>
              </a:rPr>
              <a:t>Affected by direct transaction costs (e.g., legal fees, charges by investment banks to conduct due diligence) and indirect transaction costs (e.g., the time spent evaluating targets and negotiating the acquisition)</a:t>
            </a:r>
          </a:p>
        </p:txBody>
      </p:sp>
    </p:spTree>
    <p:extLst>
      <p:ext uri="{BB962C8B-B14F-4D97-AF65-F5344CB8AC3E}">
        <p14:creationId xmlns:p14="http://schemas.microsoft.com/office/powerpoint/2010/main" val="3728558695"/>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22139"/>
            <a:ext cx="10972799" cy="1041120"/>
          </a:xfrm>
        </p:spPr>
        <p:txBody>
          <a:bodyPr/>
          <a:lstStyle/>
          <a:p>
            <a:r>
              <a:rPr lang="en-US" dirty="0">
                <a:solidFill>
                  <a:schemeClr val="bg1"/>
                </a:solidFill>
              </a:rPr>
              <a:t>Too Much Diversification</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dirty="0">
                <a:ea typeface="+mn-ea"/>
                <a:cs typeface="+mn-cs"/>
              </a:rPr>
              <a:t>Because of the need to process additional amounts of information, related diversified firms become </a:t>
            </a:r>
            <a:br>
              <a:rPr lang="en-US" sz="2800" dirty="0">
                <a:ea typeface="+mn-ea"/>
                <a:cs typeface="+mn-cs"/>
              </a:rPr>
            </a:br>
            <a:r>
              <a:rPr lang="en-US" sz="2800" dirty="0">
                <a:ea typeface="+mn-ea"/>
                <a:cs typeface="+mn-cs"/>
              </a:rPr>
              <a:t>over</a:t>
            </a:r>
            <a:r>
              <a:rPr lang="en-US" sz="2800" spc="-1000" dirty="0"/>
              <a:t> </a:t>
            </a:r>
            <a:r>
              <a:rPr lang="en-US" sz="2800" dirty="0">
                <a:ea typeface="+mn-ea"/>
                <a:cs typeface="+mn-cs"/>
              </a:rPr>
              <a:t>diversified with a smaller number of business units than do firms using an unrelated diversification strategy.</a:t>
            </a:r>
          </a:p>
          <a:p>
            <a:pPr marL="342900" lvl="1" indent="-342900"/>
            <a:r>
              <a:rPr lang="en-US" sz="2800" dirty="0">
                <a:ea typeface="+mn-ea"/>
                <a:cs typeface="+mn-cs"/>
              </a:rPr>
              <a:t>Over</a:t>
            </a:r>
            <a:r>
              <a:rPr lang="en-US" sz="2800" spc="-1000" dirty="0"/>
              <a:t> </a:t>
            </a:r>
            <a:r>
              <a:rPr lang="en-US" sz="2800" dirty="0">
                <a:ea typeface="+mn-ea"/>
                <a:cs typeface="+mn-cs"/>
              </a:rPr>
              <a:t>diversification can negatively affect a firm’s overall performance.</a:t>
            </a:r>
          </a:p>
          <a:p>
            <a:pPr marL="742950" lvl="2" indent="-342900"/>
            <a:r>
              <a:rPr lang="en-US" sz="2400" dirty="0">
                <a:ea typeface="+mn-ea"/>
                <a:cs typeface="+mn-cs"/>
              </a:rPr>
              <a:t>The scope created by additional amounts of diversification often causes managers to rely on financial, rather than strategic, controls to evaluate business units’ performance.</a:t>
            </a:r>
          </a:p>
          <a:p>
            <a:pPr marL="1200150" lvl="3" indent="-342900"/>
            <a:r>
              <a:rPr lang="en-US" sz="2000" dirty="0">
                <a:ea typeface="+mn-ea"/>
                <a:cs typeface="+mn-cs"/>
              </a:rPr>
              <a:t>Using financial controls causes managers to focus on generating short-term profits at the expense of long-term investments.</a:t>
            </a:r>
          </a:p>
          <a:p>
            <a:pPr marL="742950" lvl="2" indent="-342900"/>
            <a:r>
              <a:rPr lang="en-US" sz="2400" dirty="0">
                <a:ea typeface="+mn-ea"/>
                <a:cs typeface="+mn-cs"/>
              </a:rPr>
              <a:t>Costs associated with acquisitions may result in fewer allocations to activities that are linked to internal innovation.</a:t>
            </a:r>
            <a:endParaRPr lang="en-US" sz="700" dirty="0"/>
          </a:p>
        </p:txBody>
      </p:sp>
    </p:spTree>
    <p:extLst>
      <p:ext uri="{BB962C8B-B14F-4D97-AF65-F5344CB8AC3E}">
        <p14:creationId xmlns:p14="http://schemas.microsoft.com/office/powerpoint/2010/main" val="1660161698"/>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15261"/>
            <a:ext cx="10972799" cy="1041120"/>
          </a:xfrm>
        </p:spPr>
        <p:txBody>
          <a:bodyPr>
            <a:normAutofit fontScale="90000"/>
          </a:bodyPr>
          <a:lstStyle/>
          <a:p>
            <a:r>
              <a:rPr lang="en-US" dirty="0">
                <a:solidFill>
                  <a:schemeClr val="bg1"/>
                </a:solidFill>
              </a:rPr>
              <a:t>Managers Overly </a:t>
            </a:r>
            <a:br>
              <a:rPr lang="en-US" dirty="0">
                <a:solidFill>
                  <a:schemeClr val="bg1"/>
                </a:solidFill>
              </a:rPr>
            </a:br>
            <a:r>
              <a:rPr lang="en-US" dirty="0">
                <a:solidFill>
                  <a:schemeClr val="bg1"/>
                </a:solidFill>
              </a:rPr>
              <a:t>Focused on Acquisitions</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spc="-20" dirty="0"/>
              <a:t>A considerable amount of managerial time and energy is required for acquisition strategies to be used successfully.</a:t>
            </a:r>
          </a:p>
          <a:p>
            <a:pPr marL="742950" lvl="2" indent="-342900"/>
            <a:r>
              <a:rPr lang="en-US" sz="2400" dirty="0">
                <a:ea typeface="+mn-ea"/>
                <a:cs typeface="+mn-cs"/>
              </a:rPr>
              <a:t>Activities with which managers become involved include:</a:t>
            </a:r>
          </a:p>
          <a:p>
            <a:pPr marL="1200150" lvl="3" indent="-342900"/>
            <a:r>
              <a:rPr lang="en-US" sz="2000" dirty="0">
                <a:ea typeface="+mn-ea"/>
                <a:cs typeface="+mn-cs"/>
              </a:rPr>
              <a:t>Searching for viable acquisition candidates</a:t>
            </a:r>
          </a:p>
          <a:p>
            <a:pPr marL="1200150" lvl="3" indent="-342900"/>
            <a:r>
              <a:rPr lang="en-US" sz="2000" dirty="0">
                <a:ea typeface="+mn-ea"/>
                <a:cs typeface="+mn-cs"/>
              </a:rPr>
              <a:t>Completing effective due-diligence processes</a:t>
            </a:r>
          </a:p>
          <a:p>
            <a:pPr marL="1200150" lvl="3" indent="-342900"/>
            <a:r>
              <a:rPr lang="en-US" sz="2000" dirty="0">
                <a:ea typeface="+mn-ea"/>
                <a:cs typeface="+mn-cs"/>
              </a:rPr>
              <a:t>Preparing for negotiations</a:t>
            </a:r>
          </a:p>
          <a:p>
            <a:pPr marL="1200150" lvl="3" indent="-342900"/>
            <a:r>
              <a:rPr lang="en-US" sz="2000" dirty="0">
                <a:ea typeface="+mn-ea"/>
                <a:cs typeface="+mn-cs"/>
              </a:rPr>
              <a:t>Managing the integration process after completing the acquisition</a:t>
            </a:r>
          </a:p>
          <a:p>
            <a:pPr marL="742950" lvl="2" indent="-342900"/>
            <a:r>
              <a:rPr lang="en-US" sz="2400" dirty="0">
                <a:ea typeface="+mn-ea"/>
                <a:cs typeface="+mn-cs"/>
              </a:rPr>
              <a:t>Participating in and overseeing these activities can divert managerial attention from other matters that are necessary for long-term competitive success.</a:t>
            </a:r>
          </a:p>
          <a:p>
            <a:pPr marL="342900" lvl="1" indent="-342900"/>
            <a:r>
              <a:rPr lang="en-US" sz="2800" dirty="0">
                <a:ea typeface="+mn-ea"/>
                <a:cs typeface="+mn-cs"/>
              </a:rPr>
              <a:t>Finding the appropriate degree of involvement with the firm’s acquisition strategy is a challenging, yet important, task for managers.</a:t>
            </a:r>
          </a:p>
        </p:txBody>
      </p:sp>
    </p:spTree>
    <p:extLst>
      <p:ext uri="{BB962C8B-B14F-4D97-AF65-F5344CB8AC3E}">
        <p14:creationId xmlns:p14="http://schemas.microsoft.com/office/powerpoint/2010/main" val="2044543772"/>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9596" y="103386"/>
            <a:ext cx="10972799" cy="1041120"/>
          </a:xfrm>
        </p:spPr>
        <p:txBody>
          <a:bodyPr>
            <a:normAutofit/>
          </a:bodyPr>
          <a:lstStyle/>
          <a:p>
            <a:r>
              <a:rPr lang="en-US" sz="4000" dirty="0">
                <a:solidFill>
                  <a:schemeClr val="bg1"/>
                </a:solidFill>
              </a:rPr>
              <a:t>Too Large</a:t>
            </a:r>
            <a:endParaRPr lang="en-US" sz="2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pPr marL="342900" lvl="1" indent="-342900"/>
            <a:r>
              <a:rPr lang="en-US" sz="2800" dirty="0">
                <a:ea typeface="+mn-ea"/>
                <a:cs typeface="+mn-cs"/>
              </a:rPr>
              <a:t>The larger firm size generated by acquisitions can:</a:t>
            </a:r>
          </a:p>
          <a:p>
            <a:pPr marL="742950" lvl="2" indent="-342900"/>
            <a:r>
              <a:rPr lang="en-US" sz="2400" dirty="0">
                <a:ea typeface="+mn-ea"/>
                <a:cs typeface="+mn-cs"/>
              </a:rPr>
              <a:t>Increase the complexity of the managerial challenge</a:t>
            </a:r>
          </a:p>
          <a:p>
            <a:pPr marL="742950" lvl="2" indent="-342900"/>
            <a:r>
              <a:rPr lang="en-US" sz="2400" dirty="0">
                <a:ea typeface="+mn-ea"/>
                <a:cs typeface="+mn-cs"/>
              </a:rPr>
              <a:t>Create diseconomies of scope</a:t>
            </a:r>
          </a:p>
          <a:p>
            <a:pPr marL="1200150" lvl="3" indent="-342900"/>
            <a:r>
              <a:rPr lang="en-US" sz="2000" dirty="0"/>
              <a:t>That is, the costs of managing the more complex organization outweigh the economic benefits.</a:t>
            </a:r>
          </a:p>
          <a:p>
            <a:pPr marL="342900" lvl="1" indent="-342900"/>
            <a:r>
              <a:rPr lang="en-US" sz="2800" dirty="0">
                <a:ea typeface="+mn-ea"/>
                <a:cs typeface="+mn-cs"/>
              </a:rPr>
              <a:t>These complexities generated by the larger size often lead managers to implement more bureaucratic controls to manage the combined firm’s operations.</a:t>
            </a:r>
          </a:p>
          <a:p>
            <a:pPr marL="742950" lvl="2" indent="-342900"/>
            <a:r>
              <a:rPr lang="en-US" sz="2400" i="1" dirty="0">
                <a:ea typeface="+mn-ea"/>
                <a:cs typeface="+mn-cs"/>
              </a:rPr>
              <a:t>Bureaucratic controls </a:t>
            </a:r>
            <a:r>
              <a:rPr lang="en-US" sz="2400" dirty="0">
                <a:ea typeface="+mn-ea"/>
                <a:cs typeface="+mn-cs"/>
              </a:rPr>
              <a:t>are formalized supervisory and behavioral rules and policies designed to ensure consistency of decisions and actions across a firm’s units.</a:t>
            </a:r>
          </a:p>
          <a:p>
            <a:pPr marL="1200150" lvl="3" indent="-342900"/>
            <a:r>
              <a:rPr lang="en-US" sz="2000" dirty="0">
                <a:ea typeface="+mn-ea"/>
                <a:cs typeface="+mn-cs"/>
              </a:rPr>
              <a:t>Bureaucratic controls often result in rigid and standardized managerial behavior, which may produce less innovation over time. </a:t>
            </a:r>
          </a:p>
        </p:txBody>
      </p:sp>
    </p:spTree>
    <p:extLst>
      <p:ext uri="{BB962C8B-B14F-4D97-AF65-F5344CB8AC3E}">
        <p14:creationId xmlns:p14="http://schemas.microsoft.com/office/powerpoint/2010/main" val="2873575106"/>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89465" y="139012"/>
            <a:ext cx="5153891" cy="1041120"/>
          </a:xfrm>
        </p:spPr>
        <p:txBody>
          <a:bodyPr>
            <a:normAutofit/>
          </a:bodyPr>
          <a:lstStyle/>
          <a:p>
            <a:r>
              <a:rPr lang="en-US" sz="3200" dirty="0">
                <a:solidFill>
                  <a:schemeClr val="bg1"/>
                </a:solidFill>
              </a:rPr>
              <a:t>Reasons for Acquisitions and Problems in Achieving Success</a:t>
            </a:r>
          </a:p>
        </p:txBody>
      </p:sp>
      <p:pic>
        <p:nvPicPr>
          <p:cNvPr id="5" name="Picture Placeholder 4" descr="The reasons for acquisitions and problems in achieving success are displayed in ovals in two columns. The reasons for acquisitions are as follows: Increased market power, Overcoming entry barriers, Cost of new product development and increased speed to market, Lower risk compared to developing new products, Increased diversification, Reshaping the firm’s competitive scope, and Learning and developing new capabilities. The problems in achieving success are as follows: Integration difficulties, Inadequate evaluation of target, Large or extraordinary debt, Inability to achieve synergy, Too much diversification, Managers overly focused on acquisitions, and Too large." title="Figure 7.1 – Reasons for Acquisitions and Problems in Achieving Succes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945081" y="1488374"/>
            <a:ext cx="3883826" cy="5140358"/>
          </a:xfrm>
        </p:spPr>
      </p:pic>
    </p:spTree>
    <p:extLst>
      <p:ext uri="{BB962C8B-B14F-4D97-AF65-F5344CB8AC3E}">
        <p14:creationId xmlns:p14="http://schemas.microsoft.com/office/powerpoint/2010/main" val="3627346713"/>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2362-C371-3010-41BE-3FFD92834468}"/>
              </a:ext>
            </a:extLst>
          </p:cNvPr>
          <p:cNvSpPr>
            <a:spLocks noGrp="1"/>
          </p:cNvSpPr>
          <p:nvPr>
            <p:ph type="title"/>
          </p:nvPr>
        </p:nvSpPr>
        <p:spPr>
          <a:xfrm>
            <a:off x="3352802" y="137478"/>
            <a:ext cx="5638800" cy="1143000"/>
          </a:xfrm>
        </p:spPr>
        <p:txBody>
          <a:bodyPr anchor="ctr">
            <a:normAutofit/>
          </a:bodyPr>
          <a:lstStyle/>
          <a:p>
            <a:pPr algn="ctr"/>
            <a:r>
              <a:rPr lang="en-GB" sz="2800" b="1" dirty="0">
                <a:solidFill>
                  <a:schemeClr val="bg1"/>
                </a:solidFill>
              </a:rPr>
              <a:t>Group Activity: Problem identification (10 mins)</a:t>
            </a:r>
          </a:p>
        </p:txBody>
      </p:sp>
      <p:sp>
        <p:nvSpPr>
          <p:cNvPr id="3" name="Content Placeholder 2">
            <a:extLst>
              <a:ext uri="{FF2B5EF4-FFF2-40B4-BE49-F238E27FC236}">
                <a16:creationId xmlns:a16="http://schemas.microsoft.com/office/drawing/2014/main" id="{6D6B6B3A-55F1-1E2D-F39E-C49AF9B86129}"/>
              </a:ext>
            </a:extLst>
          </p:cNvPr>
          <p:cNvSpPr>
            <a:spLocks noGrp="1"/>
          </p:cNvSpPr>
          <p:nvPr>
            <p:ph sz="half" idx="1"/>
          </p:nvPr>
        </p:nvSpPr>
        <p:spPr>
          <a:xfrm>
            <a:off x="321786" y="1791962"/>
            <a:ext cx="5349239" cy="3989040"/>
          </a:xfrm>
        </p:spPr>
        <p:txBody>
          <a:bodyPr>
            <a:normAutofit/>
          </a:bodyPr>
          <a:lstStyle/>
          <a:p>
            <a:pPr marL="742950" lvl="1" indent="-285750">
              <a:lnSpc>
                <a:spcPct val="107000"/>
              </a:lnSpc>
              <a:spcAft>
                <a:spcPts val="800"/>
              </a:spcAft>
              <a:buSzPts val="1000"/>
              <a:buFont typeface="Courier New" panose="02070309020205020404" pitchFamily="49" charset="0"/>
              <a:buChar char="o"/>
              <a:tabLst>
                <a:tab pos="914400" algn="l"/>
              </a:tabLst>
            </a:pPr>
            <a:r>
              <a:rPr lang="en-GB" sz="2400" dirty="0"/>
              <a:t>Provide an example of a failed acquisition (e.g., Comcast-Time Warner). Pairs identify one problem and propose a solution. Share with class.</a:t>
            </a:r>
          </a:p>
        </p:txBody>
      </p:sp>
      <p:pic>
        <p:nvPicPr>
          <p:cNvPr id="5" name="Content Placeholder 4" descr="Led lights of different colors in rectangle shape">
            <a:extLst>
              <a:ext uri="{FF2B5EF4-FFF2-40B4-BE49-F238E27FC236}">
                <a16:creationId xmlns:a16="http://schemas.microsoft.com/office/drawing/2014/main" id="{601857AA-072E-B330-B5D2-E9846DD014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1" y="1791962"/>
            <a:ext cx="5698013" cy="3618238"/>
          </a:xfrm>
          <a:noFill/>
        </p:spPr>
      </p:pic>
    </p:spTree>
    <p:extLst>
      <p:ext uri="{BB962C8B-B14F-4D97-AF65-F5344CB8AC3E}">
        <p14:creationId xmlns:p14="http://schemas.microsoft.com/office/powerpoint/2010/main" val="11638529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27137"/>
            <a:ext cx="10972799" cy="1041120"/>
          </a:xfrm>
        </p:spPr>
        <p:txBody>
          <a:bodyPr/>
          <a:lstStyle/>
          <a:p>
            <a:r>
              <a:rPr lang="en-US" dirty="0">
                <a:solidFill>
                  <a:schemeClr val="bg1"/>
                </a:solidFill>
              </a:rPr>
              <a:t>Effective Acquisitions </a:t>
            </a:r>
            <a:r>
              <a:rPr lang="en-US" sz="1800" dirty="0">
                <a:solidFill>
                  <a:schemeClr val="bg1"/>
                </a:solidFill>
              </a:rPr>
              <a:t>(slide 1 of 2)</a:t>
            </a:r>
            <a:endParaRPr lang="en-US" sz="1050" dirty="0">
              <a:solidFill>
                <a:schemeClr val="bg1"/>
              </a:solidFill>
            </a:endParaRPr>
          </a:p>
        </p:txBody>
      </p:sp>
      <p:sp>
        <p:nvSpPr>
          <p:cNvPr id="5" name="Text Placeholder 4"/>
          <p:cNvSpPr>
            <a:spLocks noGrp="1"/>
          </p:cNvSpPr>
          <p:nvPr>
            <p:ph type="body" sz="quarter" idx="10"/>
          </p:nvPr>
        </p:nvSpPr>
        <p:spPr/>
        <p:txBody>
          <a:bodyPr>
            <a:normAutofit fontScale="92500"/>
          </a:bodyPr>
          <a:lstStyle/>
          <a:p>
            <a:r>
              <a:rPr lang="en-US" dirty="0"/>
              <a:t>Effective acquisitions have the following characteristics:</a:t>
            </a:r>
          </a:p>
          <a:p>
            <a:pPr lvl="1"/>
            <a:r>
              <a:rPr lang="en-US" dirty="0"/>
              <a:t>The acquiring and target firms have complementary resources that are the foundation for developing new capabilities.</a:t>
            </a:r>
          </a:p>
          <a:p>
            <a:pPr lvl="1"/>
            <a:r>
              <a:rPr lang="en-US" dirty="0"/>
              <a:t>The acquisition is friendly, thereby facilitating integration of the firm’s resources.</a:t>
            </a:r>
          </a:p>
          <a:p>
            <a:pPr lvl="1"/>
            <a:r>
              <a:rPr lang="en-US" dirty="0"/>
              <a:t>The target firm is selected and purchased on the basis of completing a thorough due-diligence process.</a:t>
            </a:r>
          </a:p>
          <a:p>
            <a:pPr lvl="1"/>
            <a:r>
              <a:rPr lang="en-US" dirty="0"/>
              <a:t>The acquiring and target firms have considerable slack in the form of cash or debt capacity.</a:t>
            </a:r>
          </a:p>
          <a:p>
            <a:pPr lvl="1"/>
            <a:r>
              <a:rPr lang="en-US" dirty="0"/>
              <a:t>The newly formed firm maintains a low or moderate level of debt by selling off portions of the acquired firm or some of the acquired firm’s poorly performing units.</a:t>
            </a:r>
          </a:p>
          <a:p>
            <a:pPr lvl="1"/>
            <a:r>
              <a:rPr lang="en-US" dirty="0"/>
              <a:t>The acquiring and acquired firms have experience in terms of adapting to change.</a:t>
            </a:r>
          </a:p>
          <a:p>
            <a:pPr lvl="1"/>
            <a:r>
              <a:rPr lang="en-US" dirty="0"/>
              <a:t>R</a:t>
            </a:r>
            <a:r>
              <a:rPr lang="en-US" spc="-1000" dirty="0"/>
              <a:t> </a:t>
            </a:r>
            <a:r>
              <a:rPr lang="en-US" dirty="0"/>
              <a:t>&amp;</a:t>
            </a:r>
            <a:r>
              <a:rPr lang="en-US" spc="-1000" dirty="0"/>
              <a:t> </a:t>
            </a:r>
            <a:r>
              <a:rPr lang="en-US" dirty="0"/>
              <a:t>D and innovation are emphasized in the new firm.</a:t>
            </a:r>
          </a:p>
        </p:txBody>
      </p:sp>
    </p:spTree>
    <p:extLst>
      <p:ext uri="{BB962C8B-B14F-4D97-AF65-F5344CB8AC3E}">
        <p14:creationId xmlns:p14="http://schemas.microsoft.com/office/powerpoint/2010/main" val="3635302404"/>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45890"/>
            <a:ext cx="10972799" cy="1041120"/>
          </a:xfrm>
        </p:spPr>
        <p:txBody>
          <a:bodyPr/>
          <a:lstStyle/>
          <a:p>
            <a:r>
              <a:rPr lang="en-US" dirty="0">
                <a:solidFill>
                  <a:schemeClr val="bg1"/>
                </a:solidFill>
              </a:rPr>
              <a:t>Effective Acquisitions </a:t>
            </a:r>
            <a:r>
              <a:rPr lang="en-US" sz="1800" dirty="0">
                <a:solidFill>
                  <a:schemeClr val="bg1"/>
                </a:solidFill>
              </a:rPr>
              <a:t>(slide 2 of 2)</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Research evidence suggests that the probability of being able to create value through acquisitions increases when the nature of the acquisition and the processes used to complete it are consistent with the “attributes of successful acquisitions” </a:t>
            </a:r>
            <a:r>
              <a:rPr lang="en-US" dirty="0">
                <a:solidFill>
                  <a:schemeClr val="tx1"/>
                </a:solidFill>
              </a:rPr>
              <a:t>(shown on the following two slides).</a:t>
            </a:r>
            <a:endParaRPr lang="en-US" sz="2400" dirty="0">
              <a:solidFill>
                <a:schemeClr val="tx1"/>
              </a:solidFill>
            </a:endParaRPr>
          </a:p>
        </p:txBody>
      </p:sp>
    </p:spTree>
    <p:extLst>
      <p:ext uri="{BB962C8B-B14F-4D97-AF65-F5344CB8AC3E}">
        <p14:creationId xmlns:p14="http://schemas.microsoft.com/office/powerpoint/2010/main" val="3947569895"/>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23358" y="340892"/>
            <a:ext cx="10972797" cy="1041120"/>
          </a:xfrm>
        </p:spPr>
        <p:txBody>
          <a:bodyPr/>
          <a:lstStyle/>
          <a:p>
            <a:r>
              <a:rPr lang="en-US" sz="2800" dirty="0">
                <a:solidFill>
                  <a:schemeClr val="bg1"/>
                </a:solidFill>
              </a:rPr>
              <a:t>Attributes of Successful Acquisitions </a:t>
            </a:r>
            <a:r>
              <a:rPr lang="en-US" sz="1800" dirty="0">
                <a:solidFill>
                  <a:schemeClr val="bg1"/>
                </a:solidFill>
              </a:rPr>
              <a:t>(slide 1 of 2)</a:t>
            </a:r>
          </a:p>
        </p:txBody>
      </p:sp>
      <p:graphicFrame>
        <p:nvGraphicFramePr>
          <p:cNvPr id="3" name="Table Placeholder 2" descr="A table lists various attributes of successful acquisitions and the result that occurs from each of these attributes." title="Table 7.1 – Attributes of Successful Acquisitions"/>
          <p:cNvGraphicFramePr>
            <a:graphicFrameLocks noGrp="1"/>
          </p:cNvGraphicFramePr>
          <p:nvPr>
            <p:ph type="tbl" sz="quarter" idx="10"/>
            <p:extLst>
              <p:ext uri="{D42A27DB-BD31-4B8C-83A1-F6EECF244321}">
                <p14:modId xmlns:p14="http://schemas.microsoft.com/office/powerpoint/2010/main" val="1161766571"/>
              </p:ext>
            </p:extLst>
          </p:nvPr>
        </p:nvGraphicFramePr>
        <p:xfrm>
          <a:off x="1235034" y="1840675"/>
          <a:ext cx="8975766" cy="4156363"/>
        </p:xfrm>
        <a:graphic>
          <a:graphicData uri="http://schemas.openxmlformats.org/drawingml/2006/table">
            <a:tbl>
              <a:tblPr firstRow="1" bandRow="1">
                <a:tableStyleId>{5C22544A-7EE6-4342-B048-85BDC9FD1C3A}</a:tableStyleId>
              </a:tblPr>
              <a:tblGrid>
                <a:gridCol w="4487883">
                  <a:extLst>
                    <a:ext uri="{9D8B030D-6E8A-4147-A177-3AD203B41FA5}">
                      <a16:colId xmlns:a16="http://schemas.microsoft.com/office/drawing/2014/main" val="20000"/>
                    </a:ext>
                  </a:extLst>
                </a:gridCol>
                <a:gridCol w="4487883">
                  <a:extLst>
                    <a:ext uri="{9D8B030D-6E8A-4147-A177-3AD203B41FA5}">
                      <a16:colId xmlns:a16="http://schemas.microsoft.com/office/drawing/2014/main" val="20001"/>
                    </a:ext>
                  </a:extLst>
                </a:gridCol>
              </a:tblGrid>
              <a:tr h="454894">
                <a:tc>
                  <a:txBody>
                    <a:bodyPr/>
                    <a:lstStyle/>
                    <a:p>
                      <a:pPr>
                        <a:spcBef>
                          <a:spcPts val="300"/>
                        </a:spcBef>
                      </a:pPr>
                      <a:r>
                        <a:rPr lang="en-US" dirty="0"/>
                        <a:t>Attributes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60498D"/>
                    </a:solidFill>
                  </a:tcPr>
                </a:tc>
                <a:tc>
                  <a:txBody>
                    <a:bodyPr/>
                    <a:lstStyle/>
                    <a:p>
                      <a:pPr>
                        <a:spcBef>
                          <a:spcPts val="300"/>
                        </a:spcBef>
                      </a:pPr>
                      <a:r>
                        <a:rPr lang="en-US" dirty="0"/>
                        <a:t>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60498D"/>
                    </a:solidFill>
                  </a:tcPr>
                </a:tc>
                <a:extLst>
                  <a:ext uri="{0D108BD9-81ED-4DB2-BD59-A6C34878D82A}">
                    <a16:rowId xmlns:a16="http://schemas.microsoft.com/office/drawing/2014/main" val="10000"/>
                  </a:ext>
                </a:extLst>
              </a:tr>
              <a:tr h="1121657">
                <a:tc>
                  <a:txBody>
                    <a:bodyPr/>
                    <a:lstStyle/>
                    <a:p>
                      <a:pPr marL="285750" indent="-285750">
                        <a:spcBef>
                          <a:spcPts val="300"/>
                        </a:spcBef>
                        <a:buFont typeface="+mj-lt"/>
                        <a:buAutoNum type="arabicPeriod"/>
                      </a:pPr>
                      <a:r>
                        <a:rPr lang="en-US" dirty="0"/>
                        <a:t>Acquired firm has assets or resources that are complementary to the acquiring firm’s core business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CD2AB"/>
                    </a:solidFill>
                  </a:tcPr>
                </a:tc>
                <a:tc>
                  <a:txBody>
                    <a:bodyPr/>
                    <a:lstStyle/>
                    <a:p>
                      <a:pPr marL="285750" indent="-285750">
                        <a:spcBef>
                          <a:spcPts val="300"/>
                        </a:spcBef>
                        <a:buFont typeface="+mj-lt"/>
                        <a:buAutoNum type="arabicPeriod"/>
                      </a:pPr>
                      <a:r>
                        <a:rPr lang="en-US" dirty="0"/>
                        <a:t>High probability of synergy and competitive advantage by maintaining strengths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1"/>
                  </a:ext>
                </a:extLst>
              </a:tr>
              <a:tr h="785160">
                <a:tc>
                  <a:txBody>
                    <a:bodyPr/>
                    <a:lstStyle/>
                    <a:p>
                      <a:pPr marL="285750" indent="-285750">
                        <a:spcBef>
                          <a:spcPts val="300"/>
                        </a:spcBef>
                        <a:buFont typeface="+mj-lt"/>
                        <a:buAutoNum type="arabicPeriod" startAt="2"/>
                      </a:pPr>
                      <a:r>
                        <a:rPr lang="en-US" dirty="0"/>
                        <a:t>Faster and more effective integration and possibly lower premiums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tc>
                  <a:txBody>
                    <a:bodyPr/>
                    <a:lstStyle/>
                    <a:p>
                      <a:pPr marL="285750" indent="-285750">
                        <a:spcBef>
                          <a:spcPts val="300"/>
                        </a:spcBef>
                        <a:buFont typeface="+mj-lt"/>
                        <a:buAutoNum type="arabicPeriod" startAt="2"/>
                      </a:pPr>
                      <a:r>
                        <a:rPr lang="en-US" dirty="0"/>
                        <a:t>Acquisition is friendly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2"/>
                  </a:ext>
                </a:extLst>
              </a:tr>
              <a:tr h="1794652">
                <a:tc>
                  <a:txBody>
                    <a:bodyPr/>
                    <a:lstStyle/>
                    <a:p>
                      <a:pPr marL="285750" indent="-285750">
                        <a:spcBef>
                          <a:spcPts val="300"/>
                        </a:spcBef>
                        <a:buFont typeface="+mj-lt"/>
                        <a:buAutoNum type="arabicPeriod" startAt="3"/>
                      </a:pPr>
                      <a:r>
                        <a:rPr lang="en-US" dirty="0"/>
                        <a:t>Acquiring firm conducts effective due diligence to select target firms and evaluate the target firm’s health (financial, cultural, and human resources)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tc>
                  <a:txBody>
                    <a:bodyPr/>
                    <a:lstStyle/>
                    <a:p>
                      <a:pPr marL="285750" indent="-285750">
                        <a:spcBef>
                          <a:spcPts val="300"/>
                        </a:spcBef>
                        <a:buFont typeface="+mj-lt"/>
                        <a:buAutoNum type="arabicPeriod" startAt="3"/>
                      </a:pPr>
                      <a:r>
                        <a:rPr lang="en-US" dirty="0"/>
                        <a:t>Firms with strongest complementarities are</a:t>
                      </a:r>
                      <a:r>
                        <a:rPr lang="en-US" baseline="0" dirty="0"/>
                        <a:t> acquired and overpayment is avoided</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94583104"/>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94611" y="329017"/>
            <a:ext cx="10972797" cy="1041120"/>
          </a:xfrm>
        </p:spPr>
        <p:txBody>
          <a:bodyPr/>
          <a:lstStyle/>
          <a:p>
            <a:r>
              <a:rPr lang="en-US" sz="2800" b="0" dirty="0">
                <a:solidFill>
                  <a:schemeClr val="bg1"/>
                </a:solidFill>
              </a:rPr>
              <a:t>Attributes of Successful Acquisitions </a:t>
            </a:r>
            <a:r>
              <a:rPr lang="en-US" sz="1800" b="0" dirty="0">
                <a:solidFill>
                  <a:schemeClr val="bg1"/>
                </a:solidFill>
              </a:rPr>
              <a:t>(slide 2 of 2)</a:t>
            </a:r>
          </a:p>
        </p:txBody>
      </p:sp>
      <p:graphicFrame>
        <p:nvGraphicFramePr>
          <p:cNvPr id="3" name="Table Placeholder 2" descr="A table lists various attributes of successful acquisitions and the result that occurs from each of these attributes." title="Table 7.1 – Attributes of Successful Acquisitions"/>
          <p:cNvGraphicFramePr>
            <a:graphicFrameLocks noGrp="1"/>
          </p:cNvGraphicFramePr>
          <p:nvPr>
            <p:ph type="tbl" sz="quarter" idx="10"/>
            <p:extLst>
              <p:ext uri="{D42A27DB-BD31-4B8C-83A1-F6EECF244321}">
                <p14:modId xmlns:p14="http://schemas.microsoft.com/office/powerpoint/2010/main" val="1934214592"/>
              </p:ext>
            </p:extLst>
          </p:nvPr>
        </p:nvGraphicFramePr>
        <p:xfrm>
          <a:off x="1377538" y="1745674"/>
          <a:ext cx="9381506" cy="4132614"/>
        </p:xfrm>
        <a:graphic>
          <a:graphicData uri="http://schemas.openxmlformats.org/drawingml/2006/table">
            <a:tbl>
              <a:tblPr firstRow="1" bandRow="1">
                <a:tableStyleId>{5C22544A-7EE6-4342-B048-85BDC9FD1C3A}</a:tableStyleId>
              </a:tblPr>
              <a:tblGrid>
                <a:gridCol w="4690753">
                  <a:extLst>
                    <a:ext uri="{9D8B030D-6E8A-4147-A177-3AD203B41FA5}">
                      <a16:colId xmlns:a16="http://schemas.microsoft.com/office/drawing/2014/main" val="20000"/>
                    </a:ext>
                  </a:extLst>
                </a:gridCol>
                <a:gridCol w="4690753">
                  <a:extLst>
                    <a:ext uri="{9D8B030D-6E8A-4147-A177-3AD203B41FA5}">
                      <a16:colId xmlns:a16="http://schemas.microsoft.com/office/drawing/2014/main" val="20001"/>
                    </a:ext>
                  </a:extLst>
                </a:gridCol>
              </a:tblGrid>
              <a:tr h="408229">
                <a:tc>
                  <a:txBody>
                    <a:bodyPr/>
                    <a:lstStyle/>
                    <a:p>
                      <a:r>
                        <a:rPr lang="en-US" dirty="0"/>
                        <a:t>Attributes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60498D"/>
                    </a:solidFill>
                  </a:tcPr>
                </a:tc>
                <a:tc>
                  <a:txBody>
                    <a:bodyPr/>
                    <a:lstStyle/>
                    <a:p>
                      <a:r>
                        <a:rPr lang="en-US" dirty="0"/>
                        <a:t>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60498D"/>
                    </a:solidFill>
                  </a:tcPr>
                </a:tc>
                <a:extLst>
                  <a:ext uri="{0D108BD9-81ED-4DB2-BD59-A6C34878D82A}">
                    <a16:rowId xmlns:a16="http://schemas.microsoft.com/office/drawing/2014/main" val="10000"/>
                  </a:ext>
                </a:extLst>
              </a:tr>
              <a:tr h="704613">
                <a:tc>
                  <a:txBody>
                    <a:bodyPr/>
                    <a:lstStyle/>
                    <a:p>
                      <a:pPr marL="285750" indent="-285750">
                        <a:buFont typeface="+mj-lt"/>
                        <a:buAutoNum type="arabicPeriod" startAt="4"/>
                      </a:pPr>
                      <a:r>
                        <a:rPr lang="en-US" dirty="0"/>
                        <a:t>Financing (debt or equity) is easier and less costly to obtain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tc>
                  <a:txBody>
                    <a:bodyPr/>
                    <a:lstStyle/>
                    <a:p>
                      <a:pPr marL="285750" indent="-285750">
                        <a:buFont typeface="+mj-lt"/>
                        <a:buAutoNum type="arabicPeriod" startAt="4"/>
                      </a:pPr>
                      <a:r>
                        <a:rPr lang="en-US" dirty="0"/>
                        <a:t>Acquiring firm has financial slack</a:t>
                      </a:r>
                      <a:r>
                        <a:rPr lang="en-US" baseline="0" dirty="0"/>
                        <a:t> (cash or a favorable debt position)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1"/>
                  </a:ext>
                </a:extLst>
              </a:tr>
              <a:tr h="1308568">
                <a:tc>
                  <a:txBody>
                    <a:bodyPr/>
                    <a:lstStyle/>
                    <a:p>
                      <a:pPr marL="285750" indent="-285750">
                        <a:buFont typeface="+mj-lt"/>
                        <a:buAutoNum type="arabicPeriod" startAt="5"/>
                      </a:pPr>
                      <a:r>
                        <a:rPr lang="en-US" dirty="0"/>
                        <a:t>Merged firm maintains low to moderate debt position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tc>
                  <a:txBody>
                    <a:bodyPr/>
                    <a:lstStyle/>
                    <a:p>
                      <a:pPr marL="285750" indent="-285750">
                        <a:buFont typeface="+mj-lt"/>
                        <a:buAutoNum type="arabicPeriod" startAt="5"/>
                      </a:pPr>
                      <a:r>
                        <a:rPr lang="en-US" dirty="0"/>
                        <a:t>Lower financing cost, lower risk (e.g., of bankruptcy), and avoidance</a:t>
                      </a:r>
                      <a:r>
                        <a:rPr lang="en-US" baseline="0" dirty="0"/>
                        <a:t> of trade-offs that are associated with high debt</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2"/>
                  </a:ext>
                </a:extLst>
              </a:tr>
              <a:tr h="1006591">
                <a:tc>
                  <a:txBody>
                    <a:bodyPr/>
                    <a:lstStyle/>
                    <a:p>
                      <a:pPr marL="285750" indent="-285750">
                        <a:buFont typeface="+mj-lt"/>
                        <a:buAutoNum type="arabicPeriod" startAt="6"/>
                      </a:pPr>
                      <a:r>
                        <a:rPr lang="en-US" dirty="0"/>
                        <a:t>Acquiring firm maintains long-term competitive advantage in markets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tc>
                  <a:txBody>
                    <a:bodyPr/>
                    <a:lstStyle/>
                    <a:p>
                      <a:pPr marL="285750" indent="-285750">
                        <a:buFont typeface="+mj-lt"/>
                        <a:buAutoNum type="arabicPeriod" startAt="6"/>
                      </a:pPr>
                      <a:r>
                        <a:rPr lang="en-US" dirty="0"/>
                        <a:t>Acquiring firm has a sustained and consistent emphasis on R&amp;D and innovation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3"/>
                  </a:ext>
                </a:extLst>
              </a:tr>
              <a:tr h="704613">
                <a:tc>
                  <a:txBody>
                    <a:bodyPr/>
                    <a:lstStyle/>
                    <a:p>
                      <a:pPr marL="285750" indent="-285750">
                        <a:buFont typeface="+mj-lt"/>
                        <a:buAutoNum type="arabicPeriod" startAt="7"/>
                      </a:pPr>
                      <a:r>
                        <a:rPr lang="en-US" dirty="0"/>
                        <a:t>Acquiring firm manages change well and</a:t>
                      </a:r>
                      <a:r>
                        <a:rPr lang="en-US" baseline="0" dirty="0"/>
                        <a:t> is flexible and adaptable</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tc>
                  <a:txBody>
                    <a:bodyPr/>
                    <a:lstStyle/>
                    <a:p>
                      <a:pPr marL="285750" indent="-285750">
                        <a:buFont typeface="+mj-lt"/>
                        <a:buAutoNum type="arabicPeriod" startAt="7"/>
                      </a:pPr>
                      <a:r>
                        <a:rPr lang="en-US" dirty="0"/>
                        <a:t>Faster and more effective integration facilitates achievement of synergy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821728608"/>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88A62-13E1-379C-DE07-08CF91E3EA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26A5DD-D048-2A31-2A72-9E4622F6C271}"/>
              </a:ext>
            </a:extLst>
          </p:cNvPr>
          <p:cNvSpPr>
            <a:spLocks noGrp="1"/>
          </p:cNvSpPr>
          <p:nvPr>
            <p:ph type="title"/>
          </p:nvPr>
        </p:nvSpPr>
        <p:spPr>
          <a:xfrm>
            <a:off x="3352802" y="137478"/>
            <a:ext cx="5638800" cy="1143000"/>
          </a:xfrm>
        </p:spPr>
        <p:txBody>
          <a:bodyPr anchor="ctr">
            <a:normAutofit/>
          </a:bodyPr>
          <a:lstStyle/>
          <a:p>
            <a:pPr algn="ctr"/>
            <a:r>
              <a:rPr lang="en-GB" sz="2800" b="1" dirty="0">
                <a:solidFill>
                  <a:schemeClr val="bg1"/>
                </a:solidFill>
              </a:rPr>
              <a:t>Group Activity: Success-Checklist (10 mins)</a:t>
            </a:r>
          </a:p>
        </p:txBody>
      </p:sp>
      <p:sp>
        <p:nvSpPr>
          <p:cNvPr id="3" name="Content Placeholder 2">
            <a:extLst>
              <a:ext uri="{FF2B5EF4-FFF2-40B4-BE49-F238E27FC236}">
                <a16:creationId xmlns:a16="http://schemas.microsoft.com/office/drawing/2014/main" id="{4F8CBAB7-B42E-0B86-6B2F-6277BD809D09}"/>
              </a:ext>
            </a:extLst>
          </p:cNvPr>
          <p:cNvSpPr>
            <a:spLocks noGrp="1"/>
          </p:cNvSpPr>
          <p:nvPr>
            <p:ph sz="half" idx="1"/>
          </p:nvPr>
        </p:nvSpPr>
        <p:spPr>
          <a:xfrm>
            <a:off x="321786" y="1791962"/>
            <a:ext cx="5349239" cy="3989040"/>
          </a:xfrm>
        </p:spPr>
        <p:txBody>
          <a:bodyPr>
            <a:normAutofit/>
          </a:bodyPr>
          <a:lstStyle/>
          <a:p>
            <a:pPr marL="742950" lvl="1" indent="-285750">
              <a:lnSpc>
                <a:spcPct val="107000"/>
              </a:lnSpc>
              <a:spcAft>
                <a:spcPts val="800"/>
              </a:spcAft>
              <a:buSzPts val="1000"/>
              <a:buFont typeface="Courier New" panose="02070309020205020404" pitchFamily="49" charset="0"/>
              <a:buChar char="o"/>
              <a:tabLst>
                <a:tab pos="914400" algn="l"/>
              </a:tabLst>
            </a:pPr>
            <a:r>
              <a:rPr lang="en-GB" sz="2400" dirty="0"/>
              <a:t>Groups create a 5-point checklist for a successful acquisition based on Tables above. Apply to a hypothetical merger (e.g., tech firms). Discuss.</a:t>
            </a:r>
          </a:p>
        </p:txBody>
      </p:sp>
      <p:pic>
        <p:nvPicPr>
          <p:cNvPr id="5" name="Content Placeholder 4" descr="Led lights of different colors in rectangle shape">
            <a:extLst>
              <a:ext uri="{FF2B5EF4-FFF2-40B4-BE49-F238E27FC236}">
                <a16:creationId xmlns:a16="http://schemas.microsoft.com/office/drawing/2014/main" id="{0D3B5EFD-1CC5-3C03-A19C-A6D649F6EC5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1" y="1791962"/>
            <a:ext cx="5698013" cy="3618238"/>
          </a:xfrm>
          <a:noFill/>
        </p:spPr>
      </p:pic>
    </p:spTree>
    <p:extLst>
      <p:ext uri="{BB962C8B-B14F-4D97-AF65-F5344CB8AC3E}">
        <p14:creationId xmlns:p14="http://schemas.microsoft.com/office/powerpoint/2010/main" val="8007579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98389"/>
            <a:ext cx="10972799" cy="1041120"/>
          </a:xfrm>
        </p:spPr>
        <p:txBody>
          <a:bodyPr/>
          <a:lstStyle/>
          <a:p>
            <a:r>
              <a:rPr lang="en-US" dirty="0">
                <a:solidFill>
                  <a:schemeClr val="bg1"/>
                </a:solidFill>
              </a:rPr>
              <a:t>Restructuring</a:t>
            </a:r>
            <a:endParaRPr lang="en-US" sz="18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b="1" dirty="0"/>
              <a:t>Restructuring</a:t>
            </a:r>
            <a:r>
              <a:rPr lang="en-US" dirty="0"/>
              <a:t> is a strategy through which a firm changes its set of businesses or its financial structure.</a:t>
            </a:r>
          </a:p>
          <a:p>
            <a:r>
              <a:rPr lang="en-US" dirty="0"/>
              <a:t>Commonly, firms focus on fewer products and markets following restructuring.</a:t>
            </a:r>
          </a:p>
          <a:p>
            <a:r>
              <a:rPr lang="en-US" dirty="0"/>
              <a:t>Restructuring strategies are:</a:t>
            </a:r>
          </a:p>
          <a:p>
            <a:pPr lvl="1"/>
            <a:r>
              <a:rPr lang="en-US" dirty="0"/>
              <a:t>Generally used to deal with acquisitions that are not reaching expectations</a:t>
            </a:r>
          </a:p>
          <a:p>
            <a:pPr lvl="1"/>
            <a:r>
              <a:rPr lang="en-US" dirty="0"/>
              <a:t>Sometimes used because of changes detected in the external environment by the firm</a:t>
            </a:r>
          </a:p>
          <a:p>
            <a:pPr marL="342900" lvl="1" indent="-342900"/>
            <a:r>
              <a:rPr lang="en-US" sz="2800" dirty="0"/>
              <a:t>Firms use three types of restructuring strategies:</a:t>
            </a:r>
          </a:p>
          <a:p>
            <a:pPr marL="685800" lvl="2" indent="-285750">
              <a:buFont typeface="+mj-lt"/>
              <a:buAutoNum type="arabicPeriod"/>
            </a:pPr>
            <a:r>
              <a:rPr lang="en-US" sz="2400" dirty="0"/>
              <a:t>Downsizing</a:t>
            </a:r>
          </a:p>
          <a:p>
            <a:pPr marL="685800" lvl="2" indent="-285750">
              <a:buFont typeface="+mj-lt"/>
              <a:buAutoNum type="arabicPeriod"/>
            </a:pPr>
            <a:r>
              <a:rPr lang="en-US" sz="2400" dirty="0"/>
              <a:t>Down</a:t>
            </a:r>
            <a:r>
              <a:rPr lang="en-US" sz="2400" spc="-1000" dirty="0"/>
              <a:t> </a:t>
            </a:r>
            <a:r>
              <a:rPr lang="en-US" sz="2400" dirty="0"/>
              <a:t>scoping</a:t>
            </a:r>
          </a:p>
          <a:p>
            <a:pPr marL="685800" lvl="2" indent="-285750">
              <a:buFont typeface="+mj-lt"/>
              <a:buAutoNum type="arabicPeriod"/>
            </a:pPr>
            <a:r>
              <a:rPr lang="en-US" sz="2400" dirty="0"/>
              <a:t>Leveraged buyouts</a:t>
            </a:r>
          </a:p>
        </p:txBody>
      </p:sp>
    </p:spTree>
    <p:extLst>
      <p:ext uri="{BB962C8B-B14F-4D97-AF65-F5344CB8AC3E}">
        <p14:creationId xmlns:p14="http://schemas.microsoft.com/office/powerpoint/2010/main" val="3059527748"/>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27136"/>
            <a:ext cx="10972799" cy="1041120"/>
          </a:xfrm>
        </p:spPr>
        <p:txBody>
          <a:bodyPr/>
          <a:lstStyle/>
          <a:p>
            <a:r>
              <a:rPr lang="en-US" dirty="0">
                <a:solidFill>
                  <a:schemeClr val="bg1"/>
                </a:solidFill>
              </a:rPr>
              <a:t>Downsizing</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i="1" dirty="0"/>
              <a:t>Downsizing</a:t>
            </a:r>
            <a:r>
              <a:rPr lang="en-US" b="1" dirty="0"/>
              <a:t> </a:t>
            </a:r>
            <a:r>
              <a:rPr lang="en-US" dirty="0"/>
              <a:t>is a reduction in the number of a firm’s employees and, sometimes, in the number of its operating units.</a:t>
            </a:r>
          </a:p>
          <a:p>
            <a:r>
              <a:rPr lang="en-US" dirty="0"/>
              <a:t>Downsizing is a legitimate strategy to adjust firm size and is not necessarily a sign of organizational decline.</a:t>
            </a:r>
          </a:p>
          <a:p>
            <a:pPr lvl="1"/>
            <a:r>
              <a:rPr lang="en-US" dirty="0"/>
              <a:t>Downsizing is an </a:t>
            </a:r>
            <a:r>
              <a:rPr lang="en-US" i="1" dirty="0"/>
              <a:t>intentional</a:t>
            </a:r>
            <a:r>
              <a:rPr lang="en-US" dirty="0"/>
              <a:t> managerial strategy that is used for the purpose of improving firm performance.</a:t>
            </a:r>
          </a:p>
          <a:p>
            <a:pPr lvl="2"/>
            <a:r>
              <a:rPr lang="en-US" dirty="0"/>
              <a:t>With downsizing, firms make intentional decisions about resources to retain and resources to eliminate.</a:t>
            </a:r>
          </a:p>
          <a:p>
            <a:pPr lvl="1"/>
            <a:r>
              <a:rPr lang="en-US" dirty="0"/>
              <a:t>Organizational decline is an </a:t>
            </a:r>
            <a:r>
              <a:rPr lang="en-US" i="1" dirty="0"/>
              <a:t>unintentional</a:t>
            </a:r>
            <a:r>
              <a:rPr lang="en-US" dirty="0"/>
              <a:t> outcome of what turned out to be a firm’s ineffective competitive actions.</a:t>
            </a:r>
          </a:p>
          <a:p>
            <a:pPr lvl="2"/>
            <a:r>
              <a:rPr lang="en-US" spc="-30" dirty="0"/>
              <a:t>With organizational decline, firms lose access to an array of resources, many of which are critical to current and future performance.</a:t>
            </a:r>
          </a:p>
        </p:txBody>
      </p:sp>
    </p:spTree>
    <p:extLst>
      <p:ext uri="{BB962C8B-B14F-4D97-AF65-F5344CB8AC3E}">
        <p14:creationId xmlns:p14="http://schemas.microsoft.com/office/powerpoint/2010/main" val="1362484489"/>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234014"/>
            <a:ext cx="10972799" cy="1041120"/>
          </a:xfrm>
        </p:spPr>
        <p:txBody>
          <a:bodyPr/>
          <a:lstStyle/>
          <a:p>
            <a:r>
              <a:rPr lang="en-US" dirty="0">
                <a:solidFill>
                  <a:schemeClr val="bg1"/>
                </a:solidFill>
              </a:rPr>
              <a:t>Down</a:t>
            </a:r>
            <a:r>
              <a:rPr lang="en-US" spc="-1000" dirty="0">
                <a:solidFill>
                  <a:schemeClr val="bg1"/>
                </a:solidFill>
              </a:rPr>
              <a:t> </a:t>
            </a:r>
            <a:r>
              <a:rPr lang="en-US" dirty="0">
                <a:solidFill>
                  <a:schemeClr val="bg1"/>
                </a:solidFill>
              </a:rPr>
              <a:t>scoping</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sz="3200" i="1" dirty="0"/>
              <a:t>Down</a:t>
            </a:r>
            <a:r>
              <a:rPr lang="en-US" sz="3200" i="1" spc="-1000" dirty="0"/>
              <a:t> </a:t>
            </a:r>
            <a:r>
              <a:rPr lang="en-US" sz="3200" i="1" dirty="0"/>
              <a:t>scoping</a:t>
            </a:r>
            <a:r>
              <a:rPr lang="en-US" sz="3200" b="1" dirty="0"/>
              <a:t> </a:t>
            </a:r>
            <a:r>
              <a:rPr lang="en-US" sz="3200" dirty="0"/>
              <a:t>refers to divestiture, spin-off, or some other means of eliminating businesses that are unrelated to a firm’s core businesses.</a:t>
            </a:r>
          </a:p>
          <a:p>
            <a:r>
              <a:rPr lang="en-US" sz="3200" dirty="0"/>
              <a:t>Down</a:t>
            </a:r>
            <a:r>
              <a:rPr lang="en-US" sz="3200" spc="-1000" dirty="0"/>
              <a:t> </a:t>
            </a:r>
            <a:r>
              <a:rPr lang="en-US" sz="3200" dirty="0"/>
              <a:t>scoping:</a:t>
            </a:r>
          </a:p>
          <a:p>
            <a:pPr lvl="1"/>
            <a:r>
              <a:rPr lang="en-US" sz="2800" spc="-30" dirty="0"/>
              <a:t>Has a more positive effect on firm performance than does downsizing</a:t>
            </a:r>
          </a:p>
          <a:p>
            <a:pPr lvl="1"/>
            <a:r>
              <a:rPr lang="en-US" sz="2800" spc="-30" dirty="0"/>
              <a:t>Causes firms to refocus on their core business</a:t>
            </a:r>
          </a:p>
          <a:p>
            <a:pPr lvl="1"/>
            <a:r>
              <a:rPr lang="en-US" sz="2800" spc="-30" dirty="0"/>
              <a:t>Is often used with downsizing simultaneously</a:t>
            </a:r>
          </a:p>
          <a:p>
            <a:pPr lvl="1"/>
            <a:r>
              <a:rPr lang="en-US" sz="2800" spc="-30" dirty="0"/>
              <a:t>Is used more frequently in U.S. firms than in European companies</a:t>
            </a:r>
            <a:endParaRPr lang="en-US" sz="1800" spc="-30" dirty="0"/>
          </a:p>
        </p:txBody>
      </p:sp>
    </p:spTree>
    <p:extLst>
      <p:ext uri="{BB962C8B-B14F-4D97-AF65-F5344CB8AC3E}">
        <p14:creationId xmlns:p14="http://schemas.microsoft.com/office/powerpoint/2010/main" val="3510025438"/>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50887"/>
            <a:ext cx="10972799" cy="1041120"/>
          </a:xfrm>
        </p:spPr>
        <p:txBody>
          <a:bodyPr/>
          <a:lstStyle/>
          <a:p>
            <a:r>
              <a:rPr lang="en-US" dirty="0">
                <a:solidFill>
                  <a:schemeClr val="bg1"/>
                </a:solidFill>
              </a:rPr>
              <a:t>Leveraged Buyouts </a:t>
            </a:r>
            <a:r>
              <a:rPr lang="en-US" sz="1800" dirty="0">
                <a:solidFill>
                  <a:schemeClr val="bg1"/>
                </a:solidFill>
              </a:rPr>
              <a:t>(slide 1 of 2)</a:t>
            </a:r>
          </a:p>
        </p:txBody>
      </p:sp>
      <p:sp>
        <p:nvSpPr>
          <p:cNvPr id="5" name="Text Placeholder 4"/>
          <p:cNvSpPr>
            <a:spLocks noGrp="1"/>
          </p:cNvSpPr>
          <p:nvPr>
            <p:ph type="body" sz="quarter" idx="10"/>
          </p:nvPr>
        </p:nvSpPr>
        <p:spPr/>
        <p:txBody>
          <a:bodyPr>
            <a:normAutofit/>
          </a:bodyPr>
          <a:lstStyle/>
          <a:p>
            <a:r>
              <a:rPr lang="en-US" dirty="0"/>
              <a:t>A </a:t>
            </a:r>
            <a:r>
              <a:rPr lang="en-US" i="1" dirty="0"/>
              <a:t>leveraged buyout </a:t>
            </a:r>
            <a:r>
              <a:rPr lang="en-US" dirty="0"/>
              <a:t>(L</a:t>
            </a:r>
            <a:r>
              <a:rPr lang="en-US" spc="-1000" dirty="0"/>
              <a:t> </a:t>
            </a:r>
            <a:r>
              <a:rPr lang="en-US" dirty="0"/>
              <a:t>B</a:t>
            </a:r>
            <a:r>
              <a:rPr lang="en-US" spc="-1000" dirty="0"/>
              <a:t> </a:t>
            </a:r>
            <a:r>
              <a:rPr lang="en-US" dirty="0"/>
              <a:t>O) is a restructuring strategy whereby a party (typically a private equity firm) buys all of a firm’s assets in order to take the firm private.</a:t>
            </a:r>
          </a:p>
          <a:p>
            <a:r>
              <a:rPr lang="en-US" dirty="0"/>
              <a:t>Traditionally, L</a:t>
            </a:r>
            <a:r>
              <a:rPr lang="en-US" spc="-1000" dirty="0"/>
              <a:t> </a:t>
            </a:r>
            <a:r>
              <a:rPr lang="en-US" dirty="0"/>
              <a:t>B</a:t>
            </a:r>
            <a:r>
              <a:rPr lang="en-US" spc="-1000" dirty="0"/>
              <a:t> </a:t>
            </a:r>
            <a:r>
              <a:rPr lang="en-US" dirty="0"/>
              <a:t>Os were used as a restructuring strategy:</a:t>
            </a:r>
          </a:p>
          <a:p>
            <a:pPr lvl="1"/>
            <a:r>
              <a:rPr lang="en-US" dirty="0"/>
              <a:t>To correct for managerial mistakes</a:t>
            </a:r>
          </a:p>
          <a:p>
            <a:pPr lvl="1"/>
            <a:r>
              <a:rPr lang="en-US" dirty="0"/>
              <a:t>Because the firm’s managers were making decisions that primarily served their own interests rather than those of shareholders</a:t>
            </a:r>
          </a:p>
          <a:p>
            <a:r>
              <a:rPr lang="en-US" dirty="0"/>
              <a:t>However, some firms complete L</a:t>
            </a:r>
            <a:r>
              <a:rPr lang="en-US" spc="-1000" dirty="0"/>
              <a:t> </a:t>
            </a:r>
            <a:r>
              <a:rPr lang="en-US" dirty="0"/>
              <a:t>B</a:t>
            </a:r>
            <a:r>
              <a:rPr lang="en-US" spc="-1000" dirty="0"/>
              <a:t> </a:t>
            </a:r>
            <a:r>
              <a:rPr lang="en-US" dirty="0"/>
              <a:t>Os to build firm resources and expand their operations rather than simply to restructure a distressed firm’s assets.</a:t>
            </a:r>
          </a:p>
        </p:txBody>
      </p:sp>
    </p:spTree>
    <p:extLst>
      <p:ext uri="{BB962C8B-B14F-4D97-AF65-F5344CB8AC3E}">
        <p14:creationId xmlns:p14="http://schemas.microsoft.com/office/powerpoint/2010/main" val="80958748"/>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10263"/>
            <a:ext cx="10972799" cy="1041120"/>
          </a:xfrm>
        </p:spPr>
        <p:txBody>
          <a:bodyPr/>
          <a:lstStyle/>
          <a:p>
            <a:r>
              <a:rPr lang="en-US" dirty="0">
                <a:solidFill>
                  <a:schemeClr val="bg1"/>
                </a:solidFill>
              </a:rPr>
              <a:t>Leveraged Buyouts </a:t>
            </a:r>
            <a:r>
              <a:rPr lang="en-US" sz="1800" dirty="0">
                <a:solidFill>
                  <a:schemeClr val="bg1"/>
                </a:solidFill>
              </a:rPr>
              <a:t>(slide 2 of 2)</a:t>
            </a:r>
            <a:endParaRPr lang="en-US" sz="105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Significant amounts of debt are commonly incurred to finance a buyout.</a:t>
            </a:r>
          </a:p>
          <a:p>
            <a:pPr lvl="1"/>
            <a:r>
              <a:rPr lang="en-US" dirty="0"/>
              <a:t>To support debt payments and to down</a:t>
            </a:r>
            <a:r>
              <a:rPr lang="en-US" spc="-1000" dirty="0"/>
              <a:t> </a:t>
            </a:r>
            <a:r>
              <a:rPr lang="en-US" dirty="0"/>
              <a:t>scope the firm to focus on its core businesses, a number of assets may be quickly sold.</a:t>
            </a:r>
          </a:p>
          <a:p>
            <a:pPr lvl="2"/>
            <a:r>
              <a:rPr lang="en-US" dirty="0"/>
              <a:t>Often, the intent of a buyout is to improve efficiency and performance to the point where the firm can be sold successfully within five to eight years.</a:t>
            </a:r>
          </a:p>
          <a:p>
            <a:r>
              <a:rPr lang="en-US" dirty="0"/>
              <a:t>There are three types of L</a:t>
            </a:r>
            <a:r>
              <a:rPr lang="en-US" spc="-1000" dirty="0"/>
              <a:t> </a:t>
            </a:r>
            <a:r>
              <a:rPr lang="en-US" dirty="0"/>
              <a:t>B</a:t>
            </a:r>
            <a:r>
              <a:rPr lang="en-US" spc="-1000" dirty="0"/>
              <a:t> </a:t>
            </a:r>
            <a:r>
              <a:rPr lang="en-US" dirty="0"/>
              <a:t>Os:</a:t>
            </a:r>
          </a:p>
          <a:p>
            <a:pPr marL="800100" lvl="1" indent="-342900">
              <a:buFont typeface="+mj-lt"/>
              <a:buAutoNum type="arabicPeriod"/>
            </a:pPr>
            <a:r>
              <a:rPr lang="en-US" dirty="0"/>
              <a:t>Management buyouts (M</a:t>
            </a:r>
            <a:r>
              <a:rPr lang="en-US" spc="-1000" dirty="0"/>
              <a:t> </a:t>
            </a:r>
            <a:r>
              <a:rPr lang="en-US" dirty="0"/>
              <a:t>B</a:t>
            </a:r>
            <a:r>
              <a:rPr lang="en-US" spc="-1000" dirty="0"/>
              <a:t> </a:t>
            </a:r>
            <a:r>
              <a:rPr lang="en-US" dirty="0"/>
              <a:t>Os)</a:t>
            </a:r>
          </a:p>
          <a:p>
            <a:pPr marL="800100" lvl="1" indent="-342900">
              <a:buFont typeface="+mj-lt"/>
              <a:buAutoNum type="arabicPeriod"/>
            </a:pPr>
            <a:r>
              <a:rPr lang="en-US" dirty="0"/>
              <a:t>Employee buyouts (E</a:t>
            </a:r>
            <a:r>
              <a:rPr lang="en-US" spc="-1000" dirty="0"/>
              <a:t> </a:t>
            </a:r>
            <a:r>
              <a:rPr lang="en-US" dirty="0"/>
              <a:t>B</a:t>
            </a:r>
            <a:r>
              <a:rPr lang="en-US" spc="-1000" dirty="0"/>
              <a:t> </a:t>
            </a:r>
            <a:r>
              <a:rPr lang="en-US" dirty="0"/>
              <a:t>Os)</a:t>
            </a:r>
          </a:p>
          <a:p>
            <a:pPr marL="800100" lvl="1" indent="-342900">
              <a:buFont typeface="+mj-lt"/>
              <a:buAutoNum type="arabicPeriod"/>
            </a:pPr>
            <a:r>
              <a:rPr lang="en-US" dirty="0"/>
              <a:t>Whole-firm buyouts</a:t>
            </a:r>
          </a:p>
          <a:p>
            <a:pPr marL="342900" lvl="2" indent="-342900"/>
            <a:r>
              <a:rPr lang="en-US" sz="2800" dirty="0"/>
              <a:t>Because they provide clear managerial incentives, MBOs have been the most successful of the three.</a:t>
            </a:r>
          </a:p>
        </p:txBody>
      </p:sp>
    </p:spTree>
    <p:extLst>
      <p:ext uri="{BB962C8B-B14F-4D97-AF65-F5344CB8AC3E}">
        <p14:creationId xmlns:p14="http://schemas.microsoft.com/office/powerpoint/2010/main" val="4056253858"/>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5224" y="162763"/>
            <a:ext cx="10972797" cy="1041120"/>
          </a:xfrm>
        </p:spPr>
        <p:txBody>
          <a:bodyPr>
            <a:normAutofit/>
          </a:bodyPr>
          <a:lstStyle/>
          <a:p>
            <a:r>
              <a:rPr lang="en-US" sz="3200" dirty="0">
                <a:solidFill>
                  <a:schemeClr val="bg1"/>
                </a:solidFill>
              </a:rPr>
              <a:t>Restructuring and Outcomes</a:t>
            </a:r>
          </a:p>
        </p:txBody>
      </p:sp>
      <p:pic>
        <p:nvPicPr>
          <p:cNvPr id="3" name="Picture Placeholder 2" descr="A flowchart shows the short- and long-term outcomes that result from use of the three restructuring strategies. The flowchart is represented with arrows as links between three columns. &#10;&#10;The headings of the columns, from left to right, are Alternatives, Short-Term Outcomes, and Long-Term Outcomes. Under Alternatives, the three types of restructuring strategies are listed in three vertically stacked rectangles. They are: Downsizing, Down scoping, and Leveraged Buyout. Under Short-Term Outcomes, four short-term outcomes are listed in four vertically stacked rectangles. They are: Reduced labor costs, Reduced debt costs, Emphasis on strategic controls, and High debt costs. Under Long-Term Outcomes, four long-term outcomes are listed in four vertically stacked rectangles. They are: Loss of human capital, Lower performance, Higher performance, and Higher risk. &#10;&#10;Downsizing is linked to the short-term outcome of Reduced labor costs, which are in turn linked to the long-term outcomes of Loss of human capital and Lower performance. &#10;&#10;Down scoping is linked to the short-term outcomes of Reduced debt costs and Emphasis on strategic controls, and these two are then linked to the long-term outcome of Higher performance. &#10;&#10;Leveraged buyout is linked to the short-term outcomes of Emphasis on strategic controls and High debt costs. Emphasis on strategic controls is then linked to the long-term outcome of Higher performance and high debt costs is linked to the long-term outcome of Higher risk." title="Figure 7.2 – Restructuring and Outcom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981202" y="1752600"/>
            <a:ext cx="8229600" cy="4493362"/>
          </a:xfrm>
        </p:spPr>
      </p:pic>
    </p:spTree>
    <p:extLst>
      <p:ext uri="{BB962C8B-B14F-4D97-AF65-F5344CB8AC3E}">
        <p14:creationId xmlns:p14="http://schemas.microsoft.com/office/powerpoint/2010/main" val="35486985"/>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2362-C371-3010-41BE-3FFD92834468}"/>
              </a:ext>
            </a:extLst>
          </p:cNvPr>
          <p:cNvSpPr>
            <a:spLocks noGrp="1"/>
          </p:cNvSpPr>
          <p:nvPr>
            <p:ph type="title"/>
          </p:nvPr>
        </p:nvSpPr>
        <p:spPr>
          <a:xfrm>
            <a:off x="3147059" y="0"/>
            <a:ext cx="5745480" cy="1143000"/>
          </a:xfrm>
        </p:spPr>
        <p:txBody>
          <a:bodyPr anchor="ctr">
            <a:normAutofit/>
          </a:bodyPr>
          <a:lstStyle/>
          <a:p>
            <a:pPr algn="ctr"/>
            <a:r>
              <a:rPr lang="en-GB" sz="2800" b="1" dirty="0">
                <a:solidFill>
                  <a:schemeClr val="bg1"/>
                </a:solidFill>
              </a:rPr>
              <a:t>Group Activity: Restructuring Match (10 mins)</a:t>
            </a:r>
          </a:p>
        </p:txBody>
      </p:sp>
      <p:sp>
        <p:nvSpPr>
          <p:cNvPr id="3" name="Content Placeholder 2">
            <a:extLst>
              <a:ext uri="{FF2B5EF4-FFF2-40B4-BE49-F238E27FC236}">
                <a16:creationId xmlns:a16="http://schemas.microsoft.com/office/drawing/2014/main" id="{6D6B6B3A-55F1-1E2D-F39E-C49AF9B86129}"/>
              </a:ext>
            </a:extLst>
          </p:cNvPr>
          <p:cNvSpPr>
            <a:spLocks noGrp="1"/>
          </p:cNvSpPr>
          <p:nvPr>
            <p:ph sz="half" idx="1"/>
          </p:nvPr>
        </p:nvSpPr>
        <p:spPr>
          <a:xfrm>
            <a:off x="670560" y="1791961"/>
            <a:ext cx="5349239" cy="3989040"/>
          </a:xfrm>
        </p:spPr>
        <p:txBody>
          <a:bodyPr>
            <a:normAutofit/>
          </a:bodyPr>
          <a:lstStyle/>
          <a:p>
            <a:pPr marL="342900" lvl="1" indent="-342900">
              <a:spcBef>
                <a:spcPts val="1000"/>
              </a:spcBef>
              <a:spcAft>
                <a:spcPts val="800"/>
              </a:spcAft>
              <a:buSzPts val="1000"/>
              <a:tabLst>
                <a:tab pos="914400" algn="l"/>
              </a:tabLst>
            </a:pPr>
            <a:r>
              <a:rPr lang="en-GB" sz="2400" dirty="0"/>
              <a:t>Provide examples (e.g., GM’s EDS spin-off). Pairs classify as downsizing, </a:t>
            </a:r>
            <a:r>
              <a:rPr lang="en-GB" sz="2400" dirty="0" err="1"/>
              <a:t>downscoping</a:t>
            </a:r>
            <a:r>
              <a:rPr lang="en-GB" sz="2400" dirty="0"/>
              <a:t>, or LBO and predict outcomes. Discuss using previous Figure.</a:t>
            </a:r>
          </a:p>
        </p:txBody>
      </p:sp>
      <p:pic>
        <p:nvPicPr>
          <p:cNvPr id="5" name="Content Placeholder 4" descr="Led lights of different colors in rectangle shape">
            <a:extLst>
              <a:ext uri="{FF2B5EF4-FFF2-40B4-BE49-F238E27FC236}">
                <a16:creationId xmlns:a16="http://schemas.microsoft.com/office/drawing/2014/main" id="{601857AA-072E-B330-B5D2-E9846DD014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2" y="1791962"/>
            <a:ext cx="4038600" cy="2564511"/>
          </a:xfrm>
          <a:noFill/>
        </p:spPr>
      </p:pic>
    </p:spTree>
    <p:extLst>
      <p:ext uri="{BB962C8B-B14F-4D97-AF65-F5344CB8AC3E}">
        <p14:creationId xmlns:p14="http://schemas.microsoft.com/office/powerpoint/2010/main" val="18032423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178889"/>
            <a:ext cx="12192000" cy="5679111"/>
          </a:xfrm>
          <a:prstGeom prst="rect">
            <a:avLst/>
          </a:prstGeom>
        </p:spPr>
      </p:pic>
      <p:sp>
        <p:nvSpPr>
          <p:cNvPr id="3" name="Title 2"/>
          <p:cNvSpPr>
            <a:spLocks noGrp="1"/>
          </p:cNvSpPr>
          <p:nvPr>
            <p:ph type="title"/>
          </p:nvPr>
        </p:nvSpPr>
        <p:spPr>
          <a:xfrm>
            <a:off x="1981200" y="3831754"/>
            <a:ext cx="8229600" cy="857250"/>
          </a:xfrm>
        </p:spPr>
        <p:txBody>
          <a:bodyPr>
            <a:noAutofit/>
          </a:bodyPr>
          <a:lstStyle/>
          <a:p>
            <a:pPr lvl="0" algn="ctr"/>
            <a:r>
              <a:rPr lang="en-US" sz="7200" b="1" dirty="0">
                <a:solidFill>
                  <a:srgbClr val="FFFF00"/>
                </a:solidFill>
                <a:latin typeface="Corbel" panose="020B0503020204020204" pitchFamily="34" charset="0"/>
              </a:rPr>
              <a:t>Exit Quiz</a:t>
            </a:r>
            <a:endParaRPr lang="en-US" sz="5400" b="1" dirty="0">
              <a:solidFill>
                <a:srgbClr val="FFFF00"/>
              </a:solidFill>
              <a:latin typeface="Corbel" panose="020B0503020204020204" pitchFamily="34" charset="0"/>
            </a:endParaRPr>
          </a:p>
        </p:txBody>
      </p:sp>
      <p:sp>
        <p:nvSpPr>
          <p:cNvPr id="4" name="Content Placeholder 3"/>
          <p:cNvSpPr>
            <a:spLocks noGrp="1"/>
          </p:cNvSpPr>
          <p:nvPr>
            <p:ph idx="1"/>
          </p:nvPr>
        </p:nvSpPr>
        <p:spPr>
          <a:xfrm>
            <a:off x="1341120" y="5216793"/>
            <a:ext cx="8869680" cy="924635"/>
          </a:xfrm>
        </p:spPr>
        <p:txBody>
          <a:bodyPr>
            <a:normAutofit/>
          </a:bodyPr>
          <a:lstStyle/>
          <a:p>
            <a:pPr marL="0" lvl="1" indent="0" algn="ctr">
              <a:buNone/>
            </a:pPr>
            <a:r>
              <a:rPr lang="en-US" sz="3600" i="1" dirty="0">
                <a:solidFill>
                  <a:srgbClr val="FFFF00"/>
                </a:solidFill>
                <a:latin typeface="Corbel" panose="020B0503020204020204" pitchFamily="34" charset="0"/>
              </a:rPr>
              <a:t>Please complete the week 6 quiz on Moodle.</a:t>
            </a:r>
            <a:endParaRPr lang="en-US" sz="3600" dirty="0">
              <a:solidFill>
                <a:srgbClr val="FFFF00"/>
              </a:solidFill>
              <a:latin typeface="Corbel" panose="020B0503020204020204" pitchFamily="34" charset="0"/>
            </a:endParaRPr>
          </a:p>
          <a:p>
            <a:pPr marL="342900" lvl="1"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5EBD7-87D4-DCA4-A692-A0D973D07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FC88A-682C-B3A0-0A79-BA9F17F642B2}"/>
              </a:ext>
            </a:extLst>
          </p:cNvPr>
          <p:cNvSpPr>
            <a:spLocks noGrp="1"/>
          </p:cNvSpPr>
          <p:nvPr>
            <p:ph type="title"/>
          </p:nvPr>
        </p:nvSpPr>
        <p:spPr>
          <a:xfrm>
            <a:off x="3368040" y="274638"/>
            <a:ext cx="6842760" cy="562074"/>
          </a:xfrm>
        </p:spPr>
        <p:txBody>
          <a:bodyPr>
            <a:noAutofit/>
          </a:bodyPr>
          <a:lstStyle/>
          <a:p>
            <a:r>
              <a:rPr lang="en-GB" sz="6000" b="1" dirty="0">
                <a:solidFill>
                  <a:schemeClr val="bg1"/>
                </a:solidFill>
              </a:rPr>
              <a:t>References</a:t>
            </a:r>
          </a:p>
        </p:txBody>
      </p:sp>
      <p:sp>
        <p:nvSpPr>
          <p:cNvPr id="4" name="Content Placeholder 3">
            <a:extLst>
              <a:ext uri="{FF2B5EF4-FFF2-40B4-BE49-F238E27FC236}">
                <a16:creationId xmlns:a16="http://schemas.microsoft.com/office/drawing/2014/main" id="{9D7E4325-449A-2F58-0A1A-73421F6DDD9B}"/>
              </a:ext>
            </a:extLst>
          </p:cNvPr>
          <p:cNvSpPr>
            <a:spLocks noGrp="1"/>
          </p:cNvSpPr>
          <p:nvPr>
            <p:ph idx="1"/>
          </p:nvPr>
        </p:nvSpPr>
        <p:spPr>
          <a:xfrm>
            <a:off x="457200" y="1585278"/>
            <a:ext cx="11506200" cy="5272722"/>
          </a:xfrm>
        </p:spPr>
        <p:txBody>
          <a:bodyPr>
            <a:normAutofit/>
          </a:bodyPr>
          <a:lstStyle/>
          <a:p>
            <a:pPr marL="0" indent="0">
              <a:spcBef>
                <a:spcPts val="0"/>
              </a:spcBef>
              <a:spcAft>
                <a:spcPts val="600"/>
              </a:spcAft>
              <a:buNone/>
            </a:pPr>
            <a:r>
              <a:rPr lang="en-GB" sz="2400" b="1" dirty="0"/>
              <a:t>Essential: </a:t>
            </a:r>
          </a:p>
          <a:p>
            <a:pPr>
              <a:spcBef>
                <a:spcPts val="0"/>
              </a:spcBef>
              <a:spcAft>
                <a:spcPts val="600"/>
              </a:spcAft>
            </a:pPr>
            <a:r>
              <a:rPr lang="en-GB" sz="2400" dirty="0"/>
              <a:t>Hitt, M. A., Ireland, R. D. and </a:t>
            </a:r>
            <a:r>
              <a:rPr lang="en-GB" sz="2400" dirty="0" err="1"/>
              <a:t>Hoskisson</a:t>
            </a:r>
            <a:r>
              <a:rPr lang="en-GB" sz="2400" dirty="0"/>
              <a:t>, R. E. (2019, Ch. 7) </a:t>
            </a:r>
            <a:r>
              <a:rPr lang="en-GB" sz="2400" i="1" dirty="0"/>
              <a:t>Strategic Management: Competitiveness &amp; Globalization: Concepts &amp; Cases</a:t>
            </a:r>
            <a:r>
              <a:rPr lang="en-GB" sz="2400" dirty="0"/>
              <a:t>. Cengage learning. </a:t>
            </a:r>
          </a:p>
          <a:p>
            <a:pPr>
              <a:spcBef>
                <a:spcPts val="0"/>
              </a:spcBef>
              <a:spcAft>
                <a:spcPts val="600"/>
              </a:spcAft>
            </a:pPr>
            <a:r>
              <a:rPr lang="en-GB" sz="2400" dirty="0"/>
              <a:t>David F. R., David, F. R and David, M. E.(2017). </a:t>
            </a:r>
            <a:r>
              <a:rPr lang="en-GB" sz="2400" i="1" dirty="0"/>
              <a:t>Strategic Management: Concepts and Cases: A Competitive Advantage Approach</a:t>
            </a:r>
            <a:r>
              <a:rPr lang="en-GB" sz="2400" dirty="0"/>
              <a:t>. Pearson</a:t>
            </a:r>
          </a:p>
          <a:p>
            <a:pPr marL="0" indent="0">
              <a:spcBef>
                <a:spcPts val="1200"/>
              </a:spcBef>
              <a:spcAft>
                <a:spcPts val="600"/>
              </a:spcAft>
              <a:buNone/>
            </a:pPr>
            <a:r>
              <a:rPr lang="en-GB" sz="2400" b="1" dirty="0"/>
              <a:t>Further reading:</a:t>
            </a:r>
          </a:p>
          <a:p>
            <a:pPr>
              <a:spcBef>
                <a:spcPts val="0"/>
              </a:spcBef>
              <a:spcAft>
                <a:spcPts val="600"/>
              </a:spcAft>
            </a:pPr>
            <a:r>
              <a:rPr lang="en-GB" sz="2400" dirty="0"/>
              <a:t>Johnson, G and </a:t>
            </a:r>
            <a:r>
              <a:rPr lang="en-GB" sz="2400" dirty="0" err="1"/>
              <a:t>Schole</a:t>
            </a:r>
            <a:r>
              <a:rPr lang="en-GB" sz="2400" dirty="0"/>
              <a:t>, K. (2010). </a:t>
            </a:r>
            <a:r>
              <a:rPr lang="en-GB" sz="2400" i="1" dirty="0"/>
              <a:t>Exploring Strategy</a:t>
            </a:r>
            <a:r>
              <a:rPr lang="en-GB" sz="2400" dirty="0"/>
              <a:t>. Harlow: FT Prentice Hall.</a:t>
            </a:r>
          </a:p>
          <a:p>
            <a:pPr>
              <a:spcBef>
                <a:spcPts val="0"/>
              </a:spcBef>
              <a:spcAft>
                <a:spcPts val="600"/>
              </a:spcAft>
            </a:pPr>
            <a:r>
              <a:rPr lang="en-GB" sz="2400" dirty="0"/>
              <a:t>Lynch, R., Corporate Strategy, Harlow: FT Prentice Hall, 2010.</a:t>
            </a:r>
          </a:p>
          <a:p>
            <a:pPr>
              <a:spcBef>
                <a:spcPts val="0"/>
              </a:spcBef>
              <a:spcAft>
                <a:spcPts val="600"/>
              </a:spcAft>
            </a:pPr>
            <a:r>
              <a:rPr lang="en-GB" sz="2400" dirty="0"/>
              <a:t>Mintzberg, H., Ahlstrand, B., and Lampel, J. (2008). </a:t>
            </a:r>
            <a:r>
              <a:rPr lang="en-GB" sz="2400" i="1" dirty="0"/>
              <a:t>Strategy Safari: The Complete Guide Through the Wilds of Strategic Management.</a:t>
            </a:r>
            <a:r>
              <a:rPr lang="en-GB" sz="2400" dirty="0"/>
              <a:t> Harlow: FT Prentice Hall, 2008. </a:t>
            </a:r>
          </a:p>
          <a:p>
            <a:pPr>
              <a:spcBef>
                <a:spcPts val="0"/>
              </a:spcBef>
              <a:spcAft>
                <a:spcPts val="600"/>
              </a:spcAft>
            </a:pPr>
            <a:r>
              <a:rPr lang="en-GB" sz="2400" dirty="0"/>
              <a:t>Hayes, J., (2010). </a:t>
            </a:r>
            <a:r>
              <a:rPr lang="en-GB" sz="2400" i="1" dirty="0"/>
              <a:t>The Theory and Practice of Change Management.</a:t>
            </a:r>
            <a:r>
              <a:rPr lang="en-GB" sz="2400" dirty="0"/>
              <a:t> Palgrave </a:t>
            </a:r>
          </a:p>
        </p:txBody>
      </p:sp>
    </p:spTree>
    <p:extLst>
      <p:ext uri="{BB962C8B-B14F-4D97-AF65-F5344CB8AC3E}">
        <p14:creationId xmlns:p14="http://schemas.microsoft.com/office/powerpoint/2010/main" val="1899170024"/>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6929610"/>
      </p:ext>
    </p:extLst>
  </p:cSld>
  <p:clrMapOvr>
    <a:masterClrMapping/>
  </p:clrMapOvr>
  <p:transition spd="slow">
    <p:push dir="u"/>
  </p:transition>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388</TotalTime>
  <Words>3984</Words>
  <Application>Microsoft Office PowerPoint</Application>
  <PresentationFormat>Widescreen</PresentationFormat>
  <Paragraphs>315</Paragraphs>
  <Slides>45</Slides>
  <Notes>3</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45</vt:i4>
      </vt:variant>
    </vt:vector>
  </HeadingPairs>
  <TitlesOfParts>
    <vt:vector size="59" baseType="lpstr">
      <vt:lpstr>Aptos</vt:lpstr>
      <vt:lpstr>Arial</vt:lpstr>
      <vt:lpstr>Calibri</vt:lpstr>
      <vt:lpstr>Calibri Light</vt:lpstr>
      <vt:lpstr>Corbel</vt:lpstr>
      <vt:lpstr>Courier New</vt:lpstr>
      <vt:lpstr>Garamond</vt:lpstr>
      <vt:lpstr>UWTSD 200_Title Page</vt:lpstr>
      <vt:lpstr>UWTSD 200_Title Page 1</vt:lpstr>
      <vt:lpstr>UWTSD 200_Subtitle 1</vt:lpstr>
      <vt:lpstr>UWTSD 200_Subtitle 2</vt:lpstr>
      <vt:lpstr>UWTSD 200_Text 1</vt:lpstr>
      <vt:lpstr>UWTSD 200_Text 2</vt:lpstr>
      <vt:lpstr>UWTSD 200_Text 4</vt:lpstr>
      <vt:lpstr>PowerPoint Presentation</vt:lpstr>
      <vt:lpstr>LEARNING OBJECTIVES</vt:lpstr>
      <vt:lpstr>Previous Week Recap</vt:lpstr>
      <vt:lpstr>The Popularity of Merger  and Acquisition Strategies</vt:lpstr>
      <vt:lpstr>Mergers, Acquisitions, and Takeovers: What Are the Differences?</vt:lpstr>
      <vt:lpstr>Activity – Quick Think-Pair-Share (5 Mins)</vt:lpstr>
      <vt:lpstr>Reasons for Acquisitions</vt:lpstr>
      <vt:lpstr>Increased Market Power (slide 1 of 2)</vt:lpstr>
      <vt:lpstr>Increased Market Power (slide 2 of 2)</vt:lpstr>
      <vt:lpstr>Overcoming Entry Barriers</vt:lpstr>
      <vt:lpstr>Cost of New Product Development and Increased Speed to Market</vt:lpstr>
      <vt:lpstr>Lower Risk Compared to Developing New Products</vt:lpstr>
      <vt:lpstr>Increased Diversification</vt:lpstr>
      <vt:lpstr>Reshaping the  Firm’s Competitive Scope</vt:lpstr>
      <vt:lpstr>Learning and  Developing New Capabilities</vt:lpstr>
      <vt:lpstr>Activity – Case Analysis (10 Mins)</vt:lpstr>
      <vt:lpstr>Problems in Achieving Acquisition Success</vt:lpstr>
      <vt:lpstr>Integration Difficulties</vt:lpstr>
      <vt:lpstr>Inadequate Evaluation  of Target (slide 1 of 2)</vt:lpstr>
      <vt:lpstr>Inadequate Evaluation  of Target (slide 2 of 2)</vt:lpstr>
      <vt:lpstr>Large or Extraordinary Debt  (slide 1 of 2)</vt:lpstr>
      <vt:lpstr>Large or Extraordinary Debt  (slide 2 of 2)</vt:lpstr>
      <vt:lpstr>PowerPoint Presentation</vt:lpstr>
      <vt:lpstr>Inability to Achieve Synergy  (slide 1 of 2)</vt:lpstr>
      <vt:lpstr>Inability to Achieve Synergy  (slide 2 of 2)</vt:lpstr>
      <vt:lpstr>Too Much Diversification</vt:lpstr>
      <vt:lpstr>Managers Overly  Focused on Acquisitions</vt:lpstr>
      <vt:lpstr>Too Large</vt:lpstr>
      <vt:lpstr>Reasons for Acquisitions and Problems in Achieving Success</vt:lpstr>
      <vt:lpstr>Group Activity: Problem identification (10 mins)</vt:lpstr>
      <vt:lpstr>Effective Acquisitions (slide 1 of 2)</vt:lpstr>
      <vt:lpstr>Effective Acquisitions (slide 2 of 2)</vt:lpstr>
      <vt:lpstr>Attributes of Successful Acquisitions (slide 1 of 2)</vt:lpstr>
      <vt:lpstr>Attributes of Successful Acquisitions (slide 2 of 2)</vt:lpstr>
      <vt:lpstr>Group Activity: Success-Checklist (10 mins)</vt:lpstr>
      <vt:lpstr>Restructuring</vt:lpstr>
      <vt:lpstr>Downsizing</vt:lpstr>
      <vt:lpstr>Down scoping</vt:lpstr>
      <vt:lpstr>Leveraged Buyouts (slide 1 of 2)</vt:lpstr>
      <vt:lpstr>Leveraged Buyouts (slide 2 of 2)</vt:lpstr>
      <vt:lpstr>Restructuring and Outcomes</vt:lpstr>
      <vt:lpstr>Group Activity: Restructuring Match (10 mins)</vt:lpstr>
      <vt:lpstr>Exit Quiz</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Ejike Udeogu</cp:lastModifiedBy>
  <cp:revision>75</cp:revision>
  <dcterms:created xsi:type="dcterms:W3CDTF">2021-03-09T15:35:42Z</dcterms:created>
  <dcterms:modified xsi:type="dcterms:W3CDTF">2025-04-18T21:06:14Z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