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vml" ContentType="application/vnd.openxmlformats-officedocument.vmlDrawin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7"/>
  </p:notesMasterIdLst>
  <p:sldIdLst>
    <p:sldId id="256" r:id="rId2"/>
    <p:sldId id="258" r:id="rId3"/>
    <p:sldId id="259" r:id="rId4"/>
    <p:sldId id="287" r:id="rId5"/>
    <p:sldId id="264" r:id="rId6"/>
    <p:sldId id="260" r:id="rId7"/>
    <p:sldId id="290" r:id="rId8"/>
    <p:sldId id="262" r:id="rId9"/>
    <p:sldId id="263" r:id="rId10"/>
    <p:sldId id="265" r:id="rId11"/>
    <p:sldId id="271" r:id="rId12"/>
    <p:sldId id="272" r:id="rId13"/>
    <p:sldId id="270" r:id="rId14"/>
    <p:sldId id="273" r:id="rId15"/>
    <p:sldId id="274" r:id="rId16"/>
    <p:sldId id="275" r:id="rId17"/>
    <p:sldId id="276" r:id="rId18"/>
    <p:sldId id="277" r:id="rId19"/>
    <p:sldId id="285" r:id="rId20"/>
    <p:sldId id="288" r:id="rId21"/>
    <p:sldId id="289" r:id="rId22"/>
    <p:sldId id="282" r:id="rId23"/>
    <p:sldId id="283" r:id="rId24"/>
    <p:sldId id="284" r:id="rId25"/>
    <p:sldId id="28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4" d="100"/>
          <a:sy n="64" d="100"/>
        </p:scale>
        <p:origin x="6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image" Target="../media/image1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74231A-6E77-4B5D-9F67-3E53F77F60DE}" type="datetimeFigureOut">
              <a:rPr lang="en-GB" smtClean="0"/>
              <a:t>25/01/2019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331920-3984-415B-AEF2-4A1928CBAB81}" type="slidenum">
              <a:rPr lang="en-GB" smtClean="0"/>
              <a:t>‹#›</a:t>
            </a:fld>
            <a:endParaRPr lang="en-GB"/>
          </a:p>
        </p:txBody>
      </p:sp>
    </p:spTree>
    <p:extLst>
      <p:ext uri="{BB962C8B-B14F-4D97-AF65-F5344CB8AC3E}">
        <p14:creationId xmlns:p14="http://schemas.microsoft.com/office/powerpoint/2010/main" val="3594724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15F3099-78F8-4A01-B91B-F600ADE5EE95}" type="slidenum">
              <a:rPr lang="en-GB" altLang="en-US">
                <a:solidFill>
                  <a:prstClr val="black"/>
                </a:solidFill>
              </a:rPr>
              <a:pPr/>
              <a:t>18</a:t>
            </a:fld>
            <a:endParaRPr lang="en-GB" altLang="en-US">
              <a:solidFill>
                <a:prstClr val="black"/>
              </a:solidFill>
            </a:endParaRPr>
          </a:p>
        </p:txBody>
      </p:sp>
      <p:sp>
        <p:nvSpPr>
          <p:cNvPr id="7170" name="Rectangle 2"/>
          <p:cNvSpPr>
            <a:spLocks noGrp="1" noRot="1" noChangeAspect="1" noChangeArrowheads="1" noTextEdit="1"/>
          </p:cNvSpPr>
          <p:nvPr>
            <p:ph type="sldImg"/>
          </p:nvPr>
        </p:nvSpPr>
        <p:spPr>
          <a:xfrm>
            <a:off x="379413" y="682625"/>
            <a:ext cx="6102350" cy="3433763"/>
          </a:xfrm>
          <a:ln w="12700" cap="flat"/>
        </p:spPr>
      </p:sp>
      <p:sp>
        <p:nvSpPr>
          <p:cNvPr id="7171" name="Rectangle 3"/>
          <p:cNvSpPr>
            <a:spLocks noGrp="1" noChangeArrowheads="1"/>
          </p:cNvSpPr>
          <p:nvPr>
            <p:ph type="body" idx="1"/>
          </p:nvPr>
        </p:nvSpPr>
        <p:spPr>
          <a:xfrm>
            <a:off x="914400" y="4340225"/>
            <a:ext cx="5029200" cy="4117975"/>
          </a:xfrm>
          <a:noFill/>
          <a:ln/>
        </p:spPr>
        <p:txBody>
          <a:bodyPr lIns="92784" tIns="46392" rIns="92784" bIns="46392"/>
          <a:lstStyle/>
          <a:p>
            <a:r>
              <a:rPr lang="en-GB" altLang="en-US"/>
              <a:t>Locard set up a police Forensic laboratory in France in 1910 and is widely seen as the “father” of forensic science. N.B. There are many different versions of the quote but this seems to be the most general</a:t>
            </a:r>
          </a:p>
        </p:txBody>
      </p:sp>
    </p:spTree>
    <p:extLst>
      <p:ext uri="{BB962C8B-B14F-4D97-AF65-F5344CB8AC3E}">
        <p14:creationId xmlns:p14="http://schemas.microsoft.com/office/powerpoint/2010/main" val="42096990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84BCCF-D5F7-4DDC-9FFB-69A5254708CD}" type="slidenum">
              <a:rPr lang="en-GB" altLang="en-US">
                <a:solidFill>
                  <a:prstClr val="black"/>
                </a:solidFill>
              </a:rPr>
              <a:pPr/>
              <a:t>22</a:t>
            </a:fld>
            <a:endParaRPr lang="en-GB" altLang="en-US">
              <a:solidFill>
                <a:prstClr val="black"/>
              </a:solidFill>
            </a:endParaRPr>
          </a:p>
        </p:txBody>
      </p:sp>
      <p:sp>
        <p:nvSpPr>
          <p:cNvPr id="17410" name="Rectangle 2"/>
          <p:cNvSpPr>
            <a:spLocks noGrp="1" noRot="1" noChangeAspect="1" noChangeArrowheads="1" noTextEdit="1"/>
          </p:cNvSpPr>
          <p:nvPr>
            <p:ph type="sldImg"/>
          </p:nvPr>
        </p:nvSpPr>
        <p:spPr>
          <a:xfrm>
            <a:off x="382588" y="685800"/>
            <a:ext cx="6096000" cy="3429000"/>
          </a:xfrm>
          <a:ln/>
        </p:spPr>
      </p:sp>
      <p:sp>
        <p:nvSpPr>
          <p:cNvPr id="17411" name="Rectangle 3"/>
          <p:cNvSpPr>
            <a:spLocks noGrp="1" noChangeArrowheads="1"/>
          </p:cNvSpPr>
          <p:nvPr>
            <p:ph type="body" idx="1"/>
          </p:nvPr>
        </p:nvSpPr>
        <p:spPr>
          <a:xfrm>
            <a:off x="685800" y="4341813"/>
            <a:ext cx="5486400" cy="4116387"/>
          </a:xfrm>
        </p:spPr>
        <p:txBody>
          <a:bodyPr/>
          <a:lstStyle/>
          <a:p>
            <a:endParaRPr lang="en-US" altLang="en-US"/>
          </a:p>
        </p:txBody>
      </p:sp>
    </p:spTree>
    <p:extLst>
      <p:ext uri="{BB962C8B-B14F-4D97-AF65-F5344CB8AC3E}">
        <p14:creationId xmlns:p14="http://schemas.microsoft.com/office/powerpoint/2010/main" val="2246133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28E9ED-7B3D-454A-B5C5-D7D0FE2BACA5}" type="slidenum">
              <a:rPr lang="en-GB" altLang="en-US">
                <a:solidFill>
                  <a:prstClr val="black"/>
                </a:solidFill>
              </a:rPr>
              <a:pPr/>
              <a:t>23</a:t>
            </a:fld>
            <a:endParaRPr lang="en-GB" altLang="en-US">
              <a:solidFill>
                <a:prstClr val="black"/>
              </a:solidFill>
            </a:endParaRPr>
          </a:p>
        </p:txBody>
      </p:sp>
      <p:sp>
        <p:nvSpPr>
          <p:cNvPr id="19458" name="Rectangle 2"/>
          <p:cNvSpPr>
            <a:spLocks noGrp="1" noRot="1" noChangeAspect="1" noChangeArrowheads="1" noTextEdit="1"/>
          </p:cNvSpPr>
          <p:nvPr>
            <p:ph type="sldImg"/>
          </p:nvPr>
        </p:nvSpPr>
        <p:spPr>
          <a:xfrm>
            <a:off x="382588" y="685800"/>
            <a:ext cx="6096000" cy="3429000"/>
          </a:xfrm>
          <a:ln/>
        </p:spPr>
      </p:sp>
      <p:sp>
        <p:nvSpPr>
          <p:cNvPr id="19459" name="Rectangle 3"/>
          <p:cNvSpPr>
            <a:spLocks noGrp="1" noChangeArrowheads="1"/>
          </p:cNvSpPr>
          <p:nvPr>
            <p:ph type="body" idx="1"/>
          </p:nvPr>
        </p:nvSpPr>
        <p:spPr>
          <a:xfrm>
            <a:off x="685800" y="4341813"/>
            <a:ext cx="5486400" cy="4116387"/>
          </a:xfrm>
        </p:spPr>
        <p:txBody>
          <a:bodyPr/>
          <a:lstStyle/>
          <a:p>
            <a:endParaRPr lang="en-US" altLang="en-US"/>
          </a:p>
        </p:txBody>
      </p:sp>
    </p:spTree>
    <p:extLst>
      <p:ext uri="{BB962C8B-B14F-4D97-AF65-F5344CB8AC3E}">
        <p14:creationId xmlns:p14="http://schemas.microsoft.com/office/powerpoint/2010/main" val="56149778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8924FCA-8BF0-464E-B057-181A5E8EB6C8}" type="datetimeFigureOut">
              <a:rPr lang="en-GB" smtClean="0">
                <a:solidFill>
                  <a:prstClr val="black">
                    <a:tint val="75000"/>
                  </a:prstClr>
                </a:solidFill>
              </a:rPr>
              <a:pPr/>
              <a:t>25/01/2019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331D1823-A450-463D-9E45-59D414BEC572}" type="slidenum">
              <a:rPr lang="en-GB" smtClean="0"/>
              <a:pPr/>
              <a:t>‹#›</a:t>
            </a:fld>
            <a:endParaRPr lang="en-GB"/>
          </a:p>
        </p:txBody>
      </p:sp>
    </p:spTree>
    <p:extLst>
      <p:ext uri="{BB962C8B-B14F-4D97-AF65-F5344CB8AC3E}">
        <p14:creationId xmlns:p14="http://schemas.microsoft.com/office/powerpoint/2010/main" val="3315358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924FCA-8BF0-464E-B057-181A5E8EB6C8}" type="datetimeFigureOut">
              <a:rPr lang="en-GB" smtClean="0">
                <a:solidFill>
                  <a:prstClr val="black">
                    <a:tint val="75000"/>
                  </a:prstClr>
                </a:solidFill>
              </a:rPr>
              <a:pPr/>
              <a:t>25/01/2019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31D1823-A450-463D-9E45-59D414BEC572}" type="slidenum">
              <a:rPr lang="en-GB" smtClean="0"/>
              <a:pPr/>
              <a:t>‹#›</a:t>
            </a:fld>
            <a:endParaRPr lang="en-GB"/>
          </a:p>
        </p:txBody>
      </p:sp>
    </p:spTree>
    <p:extLst>
      <p:ext uri="{BB962C8B-B14F-4D97-AF65-F5344CB8AC3E}">
        <p14:creationId xmlns:p14="http://schemas.microsoft.com/office/powerpoint/2010/main" val="3386049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8924FCA-8BF0-464E-B057-181A5E8EB6C8}" type="datetimeFigureOut">
              <a:rPr lang="en-GB" smtClean="0">
                <a:solidFill>
                  <a:prstClr val="black">
                    <a:tint val="75000"/>
                  </a:prstClr>
                </a:solidFill>
              </a:rPr>
              <a:pPr/>
              <a:t>25/01/2019</a:t>
            </a:fld>
            <a:endParaRPr lang="en-GB">
              <a:solidFill>
                <a:prstClr val="black">
                  <a:tint val="75000"/>
                </a:prstClr>
              </a:solidFill>
            </a:endParaRPr>
          </a:p>
        </p:txBody>
      </p:sp>
      <p:sp>
        <p:nvSpPr>
          <p:cNvPr id="5" name="Footer Placeholder 4"/>
          <p:cNvSpPr>
            <a:spLocks noGrp="1"/>
          </p:cNvSpPr>
          <p:nvPr>
            <p:ph type="ftr" sz="quarter" idx="11"/>
          </p:nvPr>
        </p:nvSpPr>
        <p:spPr>
          <a:xfrm>
            <a:off x="2182708" y="6272784"/>
            <a:ext cx="6327648" cy="365125"/>
          </a:xfrm>
        </p:spPr>
        <p:txBody>
          <a:bodyPr/>
          <a:lstStyle/>
          <a:p>
            <a:endParaRPr lang="en-GB">
              <a:solidFill>
                <a:prstClr val="black">
                  <a:tint val="75000"/>
                </a:prstClr>
              </a:solidFill>
            </a:endParaRPr>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331D1823-A450-463D-9E45-59D414BEC572}" type="slidenum">
              <a:rPr lang="en-GB" smtClean="0"/>
              <a:pPr/>
              <a:t>‹#›</a:t>
            </a:fld>
            <a:endParaRPr lang="en-GB"/>
          </a:p>
        </p:txBody>
      </p:sp>
    </p:spTree>
    <p:extLst>
      <p:ext uri="{BB962C8B-B14F-4D97-AF65-F5344CB8AC3E}">
        <p14:creationId xmlns:p14="http://schemas.microsoft.com/office/powerpoint/2010/main" val="1016770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8924FCA-8BF0-464E-B057-181A5E8EB6C8}" type="datetimeFigureOut">
              <a:rPr lang="en-GB" smtClean="0">
                <a:solidFill>
                  <a:prstClr val="black">
                    <a:tint val="75000"/>
                  </a:prstClr>
                </a:solidFill>
              </a:rPr>
              <a:pPr/>
              <a:t>25/01/2019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31D1823-A450-463D-9E45-59D414BEC572}" type="slidenum">
              <a:rPr lang="en-GB" smtClean="0"/>
              <a:pPr/>
              <a:t>‹#›</a:t>
            </a:fld>
            <a:endParaRPr lang="en-GB"/>
          </a:p>
        </p:txBody>
      </p:sp>
    </p:spTree>
    <p:extLst>
      <p:ext uri="{BB962C8B-B14F-4D97-AF65-F5344CB8AC3E}">
        <p14:creationId xmlns:p14="http://schemas.microsoft.com/office/powerpoint/2010/main" val="3493350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8924FCA-8BF0-464E-B057-181A5E8EB6C8}" type="datetimeFigureOut">
              <a:rPr lang="en-GB" smtClean="0">
                <a:solidFill>
                  <a:prstClr val="black">
                    <a:tint val="75000"/>
                  </a:prstClr>
                </a:solidFill>
              </a:rPr>
              <a:pPr/>
              <a:t>25/01/2019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31D1823-A450-463D-9E45-59D414BEC572}" type="slidenum">
              <a:rPr lang="en-GB" smtClean="0"/>
              <a:pPr/>
              <a:t>‹#›</a:t>
            </a:fld>
            <a:endParaRPr lang="en-GB"/>
          </a:p>
        </p:txBody>
      </p:sp>
    </p:spTree>
    <p:extLst>
      <p:ext uri="{BB962C8B-B14F-4D97-AF65-F5344CB8AC3E}">
        <p14:creationId xmlns:p14="http://schemas.microsoft.com/office/powerpoint/2010/main" val="3322538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924FCA-8BF0-464E-B057-181A5E8EB6C8}" type="datetimeFigureOut">
              <a:rPr lang="en-GB" smtClean="0">
                <a:solidFill>
                  <a:prstClr val="black">
                    <a:tint val="75000"/>
                  </a:prstClr>
                </a:solidFill>
              </a:rPr>
              <a:pPr/>
              <a:t>25/01/2019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31D1823-A450-463D-9E45-59D414BEC572}" type="slidenum">
              <a:rPr lang="en-GB" smtClean="0"/>
              <a:pPr/>
              <a:t>‹#›</a:t>
            </a:fld>
            <a:endParaRPr lang="en-GB"/>
          </a:p>
        </p:txBody>
      </p:sp>
    </p:spTree>
    <p:extLst>
      <p:ext uri="{BB962C8B-B14F-4D97-AF65-F5344CB8AC3E}">
        <p14:creationId xmlns:p14="http://schemas.microsoft.com/office/powerpoint/2010/main" val="2493770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924FCA-8BF0-464E-B057-181A5E8EB6C8}" type="datetimeFigureOut">
              <a:rPr lang="en-GB" smtClean="0">
                <a:solidFill>
                  <a:prstClr val="black">
                    <a:tint val="75000"/>
                  </a:prstClr>
                </a:solidFill>
              </a:rPr>
              <a:pPr/>
              <a:t>25/01/2019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31D1823-A450-463D-9E45-59D414BEC572}" type="slidenum">
              <a:rPr lang="en-GB" smtClean="0"/>
              <a:pPr/>
              <a:t>‹#›</a:t>
            </a:fld>
            <a:endParaRPr lang="en-GB"/>
          </a:p>
        </p:txBody>
      </p:sp>
    </p:spTree>
    <p:extLst>
      <p:ext uri="{BB962C8B-B14F-4D97-AF65-F5344CB8AC3E}">
        <p14:creationId xmlns:p14="http://schemas.microsoft.com/office/powerpoint/2010/main" val="3914512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924FCA-8BF0-464E-B057-181A5E8EB6C8}" type="datetimeFigureOut">
              <a:rPr lang="en-GB" smtClean="0">
                <a:solidFill>
                  <a:prstClr val="black">
                    <a:tint val="75000"/>
                  </a:prstClr>
                </a:solidFill>
              </a:rPr>
              <a:pPr/>
              <a:t>25/01/2019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31D1823-A450-463D-9E45-59D414BEC572}" type="slidenum">
              <a:rPr lang="en-GB" smtClean="0"/>
              <a:pPr/>
              <a:t>‹#›</a:t>
            </a:fld>
            <a:endParaRPr lang="en-GB"/>
          </a:p>
        </p:txBody>
      </p:sp>
    </p:spTree>
    <p:extLst>
      <p:ext uri="{BB962C8B-B14F-4D97-AF65-F5344CB8AC3E}">
        <p14:creationId xmlns:p14="http://schemas.microsoft.com/office/powerpoint/2010/main" val="2126594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924FCA-8BF0-464E-B057-181A5E8EB6C8}" type="datetimeFigureOut">
              <a:rPr lang="en-GB" smtClean="0">
                <a:solidFill>
                  <a:prstClr val="black">
                    <a:tint val="75000"/>
                  </a:prstClr>
                </a:solidFill>
              </a:rPr>
              <a:pPr/>
              <a:t>25/01/2019</a:t>
            </a:fld>
            <a:endParaRPr lang="en-GB">
              <a:solidFill>
                <a:prstClr val="black">
                  <a:tint val="75000"/>
                </a:prstClr>
              </a:solidFill>
            </a:endParaRPr>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31D1823-A450-463D-9E45-59D414BEC572}" type="slidenum">
              <a:rPr lang="en-GB" smtClean="0"/>
              <a:pPr/>
              <a:t>‹#›</a:t>
            </a:fld>
            <a:endParaRPr lang="en-GB"/>
          </a:p>
        </p:txBody>
      </p:sp>
    </p:spTree>
    <p:extLst>
      <p:ext uri="{BB962C8B-B14F-4D97-AF65-F5344CB8AC3E}">
        <p14:creationId xmlns:p14="http://schemas.microsoft.com/office/powerpoint/2010/main" val="1452077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924FCA-8BF0-464E-B057-181A5E8EB6C8}" type="datetimeFigureOut">
              <a:rPr lang="en-GB" smtClean="0">
                <a:solidFill>
                  <a:prstClr val="black">
                    <a:tint val="75000"/>
                  </a:prstClr>
                </a:solidFill>
              </a:rPr>
              <a:pPr/>
              <a:t>25/01/2019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31D1823-A450-463D-9E45-59D414BEC572}" type="slidenum">
              <a:rPr lang="en-GB" smtClean="0"/>
              <a:pPr/>
              <a:t>‹#›</a:t>
            </a:fld>
            <a:endParaRPr lang="en-GB"/>
          </a:p>
        </p:txBody>
      </p:sp>
    </p:spTree>
    <p:extLst>
      <p:ext uri="{BB962C8B-B14F-4D97-AF65-F5344CB8AC3E}">
        <p14:creationId xmlns:p14="http://schemas.microsoft.com/office/powerpoint/2010/main" val="3302804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924FCA-8BF0-464E-B057-181A5E8EB6C8}" type="datetimeFigureOut">
              <a:rPr lang="en-GB" smtClean="0">
                <a:solidFill>
                  <a:prstClr val="black">
                    <a:tint val="75000"/>
                  </a:prstClr>
                </a:solidFill>
              </a:rPr>
              <a:pPr/>
              <a:t>25/01/2019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31D1823-A450-463D-9E45-59D414BEC572}" type="slidenum">
              <a:rPr lang="en-GB" smtClean="0"/>
              <a:pPr/>
              <a:t>‹#›</a:t>
            </a:fld>
            <a:endParaRPr lang="en-GB"/>
          </a:p>
        </p:txBody>
      </p:sp>
    </p:spTree>
    <p:extLst>
      <p:ext uri="{BB962C8B-B14F-4D97-AF65-F5344CB8AC3E}">
        <p14:creationId xmlns:p14="http://schemas.microsoft.com/office/powerpoint/2010/main" val="793916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8924FCA-8BF0-464E-B057-181A5E8EB6C8}" type="datetimeFigureOut">
              <a:rPr lang="en-GB" smtClean="0">
                <a:solidFill>
                  <a:prstClr val="black">
                    <a:tint val="75000"/>
                  </a:prstClr>
                </a:solidFill>
              </a:rPr>
              <a:pPr/>
              <a:t>25/01/2019</a:t>
            </a:fld>
            <a:endParaRPr lang="en-GB">
              <a:solidFill>
                <a:prstClr val="black">
                  <a:tint val="75000"/>
                </a:prstClr>
              </a:solidFill>
            </a:endParaRPr>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solidFill>
                <a:prstClr val="black">
                  <a:tint val="75000"/>
                </a:prstClr>
              </a:solidFill>
            </a:endParaRPr>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331D1823-A450-463D-9E45-59D414BEC572}" type="slidenum">
              <a:rPr lang="en-GB" smtClean="0"/>
              <a:pPr/>
              <a:t>‹#›</a:t>
            </a:fld>
            <a:endParaRPr lang="en-GB"/>
          </a:p>
        </p:txBody>
      </p:sp>
    </p:spTree>
    <p:extLst>
      <p:ext uri="{BB962C8B-B14F-4D97-AF65-F5344CB8AC3E}">
        <p14:creationId xmlns:p14="http://schemas.microsoft.com/office/powerpoint/2010/main" val="44847017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6.wmf"/><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15.wmf"/><Relationship Id="rId4" Type="http://schemas.openxmlformats.org/officeDocument/2006/relationships/oleObject" Target="../embeddings/oleObject1.bin"/></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effectLst/>
                <a:latin typeface="Arial" panose="020B0604020202020204" pitchFamily="34" charset="0"/>
                <a:ea typeface="Calibri" panose="020F0502020204030204" pitchFamily="34" charset="0"/>
              </a:rPr>
              <a:t>‘Forensic Recovery &amp; Examination’</a:t>
            </a:r>
            <a:endParaRPr lang="en-GB" sz="5400" dirty="0"/>
          </a:p>
        </p:txBody>
      </p:sp>
      <p:sp>
        <p:nvSpPr>
          <p:cNvPr id="3" name="Subtitle 2"/>
          <p:cNvSpPr>
            <a:spLocks noGrp="1"/>
          </p:cNvSpPr>
          <p:nvPr>
            <p:ph type="subTitle" idx="1"/>
          </p:nvPr>
        </p:nvSpPr>
        <p:spPr/>
        <p:txBody>
          <a:bodyPr/>
          <a:lstStyle/>
          <a:p>
            <a:r>
              <a:rPr lang="en-GB" dirty="0"/>
              <a:t>Wynne Jones</a:t>
            </a:r>
          </a:p>
        </p:txBody>
      </p:sp>
    </p:spTree>
    <p:extLst>
      <p:ext uri="{BB962C8B-B14F-4D97-AF65-F5344CB8AC3E}">
        <p14:creationId xmlns:p14="http://schemas.microsoft.com/office/powerpoint/2010/main" val="1641209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Module Objectives</a:t>
            </a:r>
            <a:endParaRPr lang="en-GB" dirty="0"/>
          </a:p>
        </p:txBody>
      </p:sp>
      <p:sp>
        <p:nvSpPr>
          <p:cNvPr id="3" name="Content Placeholder 2"/>
          <p:cNvSpPr>
            <a:spLocks noGrp="1"/>
          </p:cNvSpPr>
          <p:nvPr>
            <p:ph idx="1"/>
          </p:nvPr>
        </p:nvSpPr>
        <p:spPr/>
        <p:txBody>
          <a:bodyPr>
            <a:normAutofit/>
          </a:bodyPr>
          <a:lstStyle/>
          <a:p>
            <a:pPr marL="342900" lvl="0" indent="-342900" algn="just" hangingPunct="0">
              <a:spcBef>
                <a:spcPts val="600"/>
              </a:spcBef>
              <a:spcAft>
                <a:spcPts val="0"/>
              </a:spcAft>
              <a:buFont typeface="Symbol" panose="05050102010706020507" pitchFamily="18" charset="2"/>
              <a:buChar char=""/>
            </a:pPr>
            <a:endParaRPr lang="en-GB" sz="2400" dirty="0" smtClean="0">
              <a:effectLst/>
              <a:latin typeface="+mj-lt"/>
              <a:ea typeface="Times New Roman" panose="02020603050405020304" pitchFamily="18" charset="0"/>
              <a:cs typeface="Calibri" panose="020F0502020204030204" pitchFamily="34" charset="0"/>
            </a:endParaRPr>
          </a:p>
          <a:p>
            <a:pPr marL="342900" lvl="0" indent="-342900" algn="just" hangingPunct="0">
              <a:spcBef>
                <a:spcPts val="600"/>
              </a:spcBef>
              <a:spcAft>
                <a:spcPts val="0"/>
              </a:spcAft>
              <a:buFont typeface="Symbol" panose="05050102010706020507" pitchFamily="18" charset="2"/>
              <a:buChar char=""/>
            </a:pPr>
            <a:r>
              <a:rPr lang="en-GB" sz="2800" dirty="0" smtClean="0">
                <a:effectLst/>
                <a:latin typeface="+mj-lt"/>
                <a:ea typeface="Times New Roman" panose="02020603050405020304" pitchFamily="18" charset="0"/>
                <a:cs typeface="Calibri" panose="020F0502020204030204" pitchFamily="34" charset="0"/>
              </a:rPr>
              <a:t>Demonstrate </a:t>
            </a:r>
            <a:r>
              <a:rPr lang="en-GB" sz="2800" dirty="0">
                <a:effectLst/>
                <a:latin typeface="+mj-lt"/>
                <a:ea typeface="Times New Roman" panose="02020603050405020304" pitchFamily="18" charset="0"/>
                <a:cs typeface="Calibri" panose="020F0502020204030204" pitchFamily="34" charset="0"/>
              </a:rPr>
              <a:t>a critical understanding of the complexities in reducing the possibility of cross contamination in criminal investigations. </a:t>
            </a:r>
          </a:p>
          <a:p>
            <a:pPr marL="342900" lvl="0" indent="-342900" algn="just" hangingPunct="0">
              <a:spcBef>
                <a:spcPts val="600"/>
              </a:spcBef>
              <a:spcAft>
                <a:spcPts val="0"/>
              </a:spcAft>
              <a:buFont typeface="Symbol" panose="05050102010706020507" pitchFamily="18" charset="2"/>
              <a:buChar char=""/>
            </a:pPr>
            <a:endParaRPr lang="en-GB" sz="2800" dirty="0" smtClean="0">
              <a:effectLst/>
              <a:latin typeface="+mj-lt"/>
              <a:ea typeface="Times New Roman" panose="02020603050405020304" pitchFamily="18" charset="0"/>
              <a:cs typeface="Calibri" panose="020F0502020204030204" pitchFamily="34" charset="0"/>
            </a:endParaRPr>
          </a:p>
          <a:p>
            <a:pPr marL="342900" lvl="0" indent="-342900" algn="just" hangingPunct="0">
              <a:spcBef>
                <a:spcPts val="600"/>
              </a:spcBef>
              <a:spcAft>
                <a:spcPts val="0"/>
              </a:spcAft>
              <a:buFont typeface="Symbol" panose="05050102010706020507" pitchFamily="18" charset="2"/>
              <a:buChar char=""/>
            </a:pPr>
            <a:r>
              <a:rPr lang="en-GB" sz="2800" dirty="0" smtClean="0">
                <a:effectLst/>
                <a:latin typeface="+mj-lt"/>
                <a:ea typeface="Times New Roman" panose="02020603050405020304" pitchFamily="18" charset="0"/>
                <a:cs typeface="Calibri" panose="020F0502020204030204" pitchFamily="34" charset="0"/>
              </a:rPr>
              <a:t>Demonstrate </a:t>
            </a:r>
            <a:r>
              <a:rPr lang="en-GB" sz="2800" dirty="0">
                <a:effectLst/>
                <a:latin typeface="+mj-lt"/>
                <a:ea typeface="Times New Roman" panose="02020603050405020304" pitchFamily="18" charset="0"/>
                <a:cs typeface="Calibri" panose="020F0502020204030204" pitchFamily="34" charset="0"/>
              </a:rPr>
              <a:t>a practical understanding of the variety of exhibit recovery methods and appropriate forensic disciplines for a spectrum of types of forensic exhibits. </a:t>
            </a:r>
          </a:p>
          <a:p>
            <a:pPr marL="342900" lvl="0" indent="-342900" algn="just" hangingPunct="0">
              <a:spcBef>
                <a:spcPts val="600"/>
              </a:spcBef>
              <a:spcAft>
                <a:spcPts val="0"/>
              </a:spcAft>
              <a:buFont typeface="Symbol" panose="05050102010706020507" pitchFamily="18" charset="2"/>
              <a:buChar char=""/>
            </a:pPr>
            <a:endParaRPr lang="en-GB" sz="2800" dirty="0" smtClean="0">
              <a:effectLst/>
              <a:latin typeface="+mj-lt"/>
              <a:ea typeface="Times New Roman" panose="02020603050405020304" pitchFamily="18" charset="0"/>
              <a:cs typeface="Calibri" panose="020F0502020204030204" pitchFamily="34" charset="0"/>
            </a:endParaRPr>
          </a:p>
          <a:p>
            <a:pPr marL="342900" lvl="0" indent="-342900" algn="just" hangingPunct="0">
              <a:spcBef>
                <a:spcPts val="600"/>
              </a:spcBef>
              <a:spcAft>
                <a:spcPts val="0"/>
              </a:spcAft>
              <a:buFont typeface="Symbol" panose="05050102010706020507" pitchFamily="18" charset="2"/>
              <a:buChar char=""/>
            </a:pPr>
            <a:r>
              <a:rPr lang="en-GB" sz="2800" dirty="0" smtClean="0">
                <a:effectLst/>
                <a:latin typeface="+mj-lt"/>
                <a:ea typeface="Times New Roman" panose="02020603050405020304" pitchFamily="18" charset="0"/>
                <a:cs typeface="Calibri" panose="020F0502020204030204" pitchFamily="34" charset="0"/>
              </a:rPr>
              <a:t>Critically </a:t>
            </a:r>
            <a:r>
              <a:rPr lang="en-GB" sz="2800" dirty="0">
                <a:effectLst/>
                <a:latin typeface="+mj-lt"/>
                <a:ea typeface="Times New Roman" panose="02020603050405020304" pitchFamily="18" charset="0"/>
                <a:cs typeface="Calibri" panose="020F0502020204030204" pitchFamily="34" charset="0"/>
              </a:rPr>
              <a:t>analyse the policies and procedures relied upon historically and in contemporary process of police exhibit recovery and examination. </a:t>
            </a:r>
          </a:p>
        </p:txBody>
      </p:sp>
    </p:spTree>
    <p:extLst>
      <p:ext uri="{BB962C8B-B14F-4D97-AF65-F5344CB8AC3E}">
        <p14:creationId xmlns:p14="http://schemas.microsoft.com/office/powerpoint/2010/main" val="2016916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Module Objectives</a:t>
            </a:r>
            <a:endParaRPr lang="en-GB" dirty="0"/>
          </a:p>
        </p:txBody>
      </p:sp>
      <p:sp>
        <p:nvSpPr>
          <p:cNvPr id="3" name="Content Placeholder 2"/>
          <p:cNvSpPr>
            <a:spLocks noGrp="1"/>
          </p:cNvSpPr>
          <p:nvPr>
            <p:ph idx="1"/>
          </p:nvPr>
        </p:nvSpPr>
        <p:spPr/>
        <p:txBody>
          <a:bodyPr>
            <a:normAutofit fontScale="92500" lnSpcReduction="10000"/>
          </a:bodyPr>
          <a:lstStyle/>
          <a:p>
            <a:pPr marL="342900" lvl="0" indent="-342900" algn="just" hangingPunct="0">
              <a:spcBef>
                <a:spcPts val="600"/>
              </a:spcBef>
              <a:spcAft>
                <a:spcPts val="0"/>
              </a:spcAft>
              <a:buFont typeface="Symbol" panose="05050102010706020507" pitchFamily="18" charset="2"/>
              <a:buChar char=""/>
            </a:pPr>
            <a:endParaRPr lang="en-GB" dirty="0">
              <a:effectLst/>
              <a:latin typeface="Arial" panose="020B0604020202020204" pitchFamily="34" charset="0"/>
              <a:ea typeface="Times New Roman" panose="02020603050405020304" pitchFamily="18" charset="0"/>
            </a:endParaRPr>
          </a:p>
          <a:p>
            <a:pPr marL="342900" lvl="0" indent="-342900" algn="just" hangingPunct="0">
              <a:spcBef>
                <a:spcPts val="600"/>
              </a:spcBef>
              <a:buFont typeface="Symbol" panose="05050102010706020507" pitchFamily="18" charset="2"/>
              <a:buChar char=""/>
            </a:pPr>
            <a:r>
              <a:rPr lang="en-GB" sz="2800" dirty="0">
                <a:solidFill>
                  <a:prstClr val="black"/>
                </a:solidFill>
                <a:latin typeface="+mj-lt"/>
                <a:ea typeface="Times New Roman" panose="02020603050405020304" pitchFamily="18" charset="0"/>
                <a:cs typeface="Calibri" panose="020F0502020204030204" pitchFamily="34" charset="0"/>
              </a:rPr>
              <a:t>Critically evaluate relevant legislation, strategies, policy and procedure with regard to police exhibit recovery and examination. </a:t>
            </a:r>
          </a:p>
          <a:p>
            <a:pPr marL="342900" lvl="0" indent="-342900" algn="just" hangingPunct="0">
              <a:spcBef>
                <a:spcPts val="600"/>
              </a:spcBef>
              <a:spcAft>
                <a:spcPts val="0"/>
              </a:spcAft>
              <a:buFont typeface="Symbol" panose="05050102010706020507" pitchFamily="18" charset="2"/>
              <a:buChar char=""/>
            </a:pPr>
            <a:endParaRPr lang="en-GB" sz="2800" dirty="0" smtClean="0">
              <a:effectLst/>
              <a:latin typeface="+mj-lt"/>
              <a:ea typeface="Times New Roman" panose="02020603050405020304" pitchFamily="18" charset="0"/>
              <a:cs typeface="Calibri" panose="020F0502020204030204" pitchFamily="34" charset="0"/>
            </a:endParaRPr>
          </a:p>
          <a:p>
            <a:pPr marL="342900" lvl="0" indent="-342900" algn="just" hangingPunct="0">
              <a:spcBef>
                <a:spcPts val="600"/>
              </a:spcBef>
              <a:spcAft>
                <a:spcPts val="0"/>
              </a:spcAft>
              <a:buFont typeface="Symbol" panose="05050102010706020507" pitchFamily="18" charset="2"/>
              <a:buChar char=""/>
            </a:pPr>
            <a:r>
              <a:rPr lang="en-GB" sz="2800" dirty="0" smtClean="0">
                <a:effectLst/>
                <a:latin typeface="+mj-lt"/>
                <a:ea typeface="Times New Roman" panose="02020603050405020304" pitchFamily="18" charset="0"/>
                <a:cs typeface="Calibri" panose="020F0502020204030204" pitchFamily="34" charset="0"/>
              </a:rPr>
              <a:t>Understanding </a:t>
            </a:r>
            <a:r>
              <a:rPr lang="en-GB" sz="2800" dirty="0">
                <a:effectLst/>
                <a:latin typeface="+mj-lt"/>
                <a:ea typeface="Times New Roman" panose="02020603050405020304" pitchFamily="18" charset="0"/>
                <a:cs typeface="Calibri" panose="020F0502020204030204" pitchFamily="34" charset="0"/>
              </a:rPr>
              <a:t>of </a:t>
            </a:r>
            <a:r>
              <a:rPr lang="en-GB" sz="2800" dirty="0" err="1">
                <a:effectLst/>
                <a:latin typeface="+mj-lt"/>
                <a:ea typeface="Times New Roman" panose="02020603050405020304" pitchFamily="18" charset="0"/>
                <a:cs typeface="Calibri" panose="020F0502020204030204" pitchFamily="34" charset="0"/>
              </a:rPr>
              <a:t>Locard’s</a:t>
            </a:r>
            <a:r>
              <a:rPr lang="en-GB" sz="2800" dirty="0">
                <a:effectLst/>
                <a:latin typeface="+mj-lt"/>
                <a:ea typeface="Times New Roman" panose="02020603050405020304" pitchFamily="18" charset="0"/>
                <a:cs typeface="Calibri" panose="020F0502020204030204" pitchFamily="34" charset="0"/>
              </a:rPr>
              <a:t> exchange theory and the issues surrounding cross contamination.</a:t>
            </a:r>
          </a:p>
          <a:p>
            <a:pPr marL="342900" lvl="0" indent="-342900" algn="just" hangingPunct="0">
              <a:spcBef>
                <a:spcPts val="600"/>
              </a:spcBef>
              <a:spcAft>
                <a:spcPts val="0"/>
              </a:spcAft>
              <a:buFont typeface="Symbol" panose="05050102010706020507" pitchFamily="18" charset="2"/>
              <a:buChar char=""/>
            </a:pPr>
            <a:endParaRPr lang="en-GB" sz="2800" dirty="0" smtClean="0">
              <a:effectLst/>
              <a:latin typeface="+mj-lt"/>
              <a:ea typeface="Times New Roman" panose="02020603050405020304" pitchFamily="18" charset="0"/>
              <a:cs typeface="Calibri" panose="020F0502020204030204" pitchFamily="34" charset="0"/>
            </a:endParaRPr>
          </a:p>
          <a:p>
            <a:pPr marL="342900" lvl="0" indent="-342900" algn="just" hangingPunct="0">
              <a:spcBef>
                <a:spcPts val="600"/>
              </a:spcBef>
              <a:spcAft>
                <a:spcPts val="0"/>
              </a:spcAft>
              <a:buFont typeface="Symbol" panose="05050102010706020507" pitchFamily="18" charset="2"/>
              <a:buChar char=""/>
            </a:pPr>
            <a:r>
              <a:rPr lang="en-GB" sz="2800" dirty="0" smtClean="0">
                <a:effectLst/>
                <a:latin typeface="+mj-lt"/>
                <a:ea typeface="Times New Roman" panose="02020603050405020304" pitchFamily="18" charset="0"/>
                <a:cs typeface="Calibri" panose="020F0502020204030204" pitchFamily="34" charset="0"/>
              </a:rPr>
              <a:t>Critically </a:t>
            </a:r>
            <a:r>
              <a:rPr lang="en-GB" sz="2800" dirty="0">
                <a:effectLst/>
                <a:latin typeface="+mj-lt"/>
                <a:ea typeface="Times New Roman" panose="02020603050405020304" pitchFamily="18" charset="0"/>
                <a:cs typeface="Calibri" panose="020F0502020204030204" pitchFamily="34" charset="0"/>
              </a:rPr>
              <a:t>Evaluate the Legislation covering the recovery (seizure) of forensic exhibits.</a:t>
            </a:r>
          </a:p>
          <a:p>
            <a:pPr marL="342900" lvl="0" indent="-342900" algn="just" hangingPunct="0">
              <a:spcBef>
                <a:spcPts val="600"/>
              </a:spcBef>
              <a:spcAft>
                <a:spcPts val="0"/>
              </a:spcAft>
              <a:buFont typeface="Symbol" panose="05050102010706020507" pitchFamily="18" charset="2"/>
              <a:buChar char=""/>
            </a:pPr>
            <a:endParaRPr lang="en-GB" sz="2800" dirty="0" smtClean="0">
              <a:effectLst/>
              <a:latin typeface="+mj-lt"/>
              <a:ea typeface="Times New Roman" panose="02020603050405020304" pitchFamily="18" charset="0"/>
              <a:cs typeface="Calibri" panose="020F0502020204030204" pitchFamily="34" charset="0"/>
            </a:endParaRPr>
          </a:p>
          <a:p>
            <a:pPr marL="342900" lvl="0" indent="-342900" algn="just" hangingPunct="0">
              <a:spcBef>
                <a:spcPts val="600"/>
              </a:spcBef>
              <a:spcAft>
                <a:spcPts val="0"/>
              </a:spcAft>
              <a:buFont typeface="Symbol" panose="05050102010706020507" pitchFamily="18" charset="2"/>
              <a:buChar char=""/>
            </a:pPr>
            <a:r>
              <a:rPr lang="en-GB" sz="2800" dirty="0" smtClean="0">
                <a:effectLst/>
                <a:latin typeface="+mj-lt"/>
                <a:ea typeface="Times New Roman" panose="02020603050405020304" pitchFamily="18" charset="0"/>
                <a:cs typeface="Calibri" panose="020F0502020204030204" pitchFamily="34" charset="0"/>
              </a:rPr>
              <a:t>Consider </a:t>
            </a:r>
            <a:r>
              <a:rPr lang="en-GB" sz="2800" dirty="0">
                <a:effectLst/>
                <a:latin typeface="+mj-lt"/>
                <a:ea typeface="Times New Roman" panose="02020603050405020304" pitchFamily="18" charset="0"/>
                <a:cs typeface="Calibri" panose="020F0502020204030204" pitchFamily="34" charset="0"/>
              </a:rPr>
              <a:t>the practicalities of forensic examination in situ and comparison with laboratory submission.  </a:t>
            </a:r>
          </a:p>
          <a:p>
            <a:endParaRPr lang="en-GB" dirty="0"/>
          </a:p>
        </p:txBody>
      </p:sp>
    </p:spTree>
    <p:extLst>
      <p:ext uri="{BB962C8B-B14F-4D97-AF65-F5344CB8AC3E}">
        <p14:creationId xmlns:p14="http://schemas.microsoft.com/office/powerpoint/2010/main" val="1020670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5123AC-0203-425A-8E18-A4173B4055F8}"/>
              </a:ext>
            </a:extLst>
          </p:cNvPr>
          <p:cNvSpPr>
            <a:spLocks noGrp="1"/>
          </p:cNvSpPr>
          <p:nvPr>
            <p:ph type="title"/>
          </p:nvPr>
        </p:nvSpPr>
        <p:spPr>
          <a:xfrm>
            <a:off x="1069848" y="484632"/>
            <a:ext cx="10058400" cy="1026116"/>
          </a:xfrm>
        </p:spPr>
        <p:txBody>
          <a:bodyPr/>
          <a:lstStyle/>
          <a:p>
            <a:r>
              <a:rPr lang="en-GB" dirty="0"/>
              <a:t>Course Outline</a:t>
            </a:r>
          </a:p>
        </p:txBody>
      </p:sp>
      <p:sp>
        <p:nvSpPr>
          <p:cNvPr id="3" name="Content Placeholder 2">
            <a:extLst>
              <a:ext uri="{FF2B5EF4-FFF2-40B4-BE49-F238E27FC236}">
                <a16:creationId xmlns:a16="http://schemas.microsoft.com/office/drawing/2014/main" xmlns="" id="{659D7593-EEDD-4A3E-970D-B8E832D720D5}"/>
              </a:ext>
            </a:extLst>
          </p:cNvPr>
          <p:cNvSpPr>
            <a:spLocks noGrp="1"/>
          </p:cNvSpPr>
          <p:nvPr>
            <p:ph idx="1"/>
          </p:nvPr>
        </p:nvSpPr>
        <p:spPr>
          <a:xfrm>
            <a:off x="1069848" y="1411357"/>
            <a:ext cx="10058400" cy="4760843"/>
          </a:xfrm>
        </p:spPr>
        <p:txBody>
          <a:bodyPr>
            <a:noAutofit/>
          </a:bodyPr>
          <a:lstStyle/>
          <a:p>
            <a:r>
              <a:rPr lang="en-GB" sz="2400" dirty="0"/>
              <a:t>Week 1 Introduction to Crime Scenes</a:t>
            </a:r>
          </a:p>
          <a:p>
            <a:r>
              <a:rPr lang="en-GB" sz="2400" dirty="0"/>
              <a:t>Week 2 Avoiding Cross Contamination</a:t>
            </a:r>
          </a:p>
          <a:p>
            <a:r>
              <a:rPr lang="en-GB" sz="2400" dirty="0"/>
              <a:t>Week 3 Trace Evidence</a:t>
            </a:r>
          </a:p>
          <a:p>
            <a:r>
              <a:rPr lang="en-GB" sz="2400" dirty="0"/>
              <a:t>Week 4 Fingerprints and Impressions</a:t>
            </a:r>
          </a:p>
          <a:p>
            <a:r>
              <a:rPr lang="en-GB" sz="2400" dirty="0"/>
              <a:t>Week 5 Blood Spatter Analysis</a:t>
            </a:r>
          </a:p>
          <a:p>
            <a:r>
              <a:rPr lang="en-GB" sz="2400" dirty="0"/>
              <a:t>Week 6 Deoxyribonucleic Acid (DNA) History and Use</a:t>
            </a:r>
          </a:p>
          <a:p>
            <a:r>
              <a:rPr lang="en-GB" sz="2400" dirty="0"/>
              <a:t>Week 7 Firearms and Ammunition</a:t>
            </a:r>
          </a:p>
          <a:p>
            <a:r>
              <a:rPr lang="en-GB" sz="2400" dirty="0"/>
              <a:t>Week 8 Explosive Incidents</a:t>
            </a:r>
          </a:p>
          <a:p>
            <a:r>
              <a:rPr lang="en-GB" sz="2400" dirty="0"/>
              <a:t>Week 9 Forensic Recovery</a:t>
            </a:r>
          </a:p>
          <a:p>
            <a:r>
              <a:rPr lang="en-GB" sz="2400" dirty="0"/>
              <a:t>Week 10 Revision</a:t>
            </a:r>
          </a:p>
        </p:txBody>
      </p:sp>
    </p:spTree>
    <p:extLst>
      <p:ext uri="{BB962C8B-B14F-4D97-AF65-F5344CB8AC3E}">
        <p14:creationId xmlns:p14="http://schemas.microsoft.com/office/powerpoint/2010/main" val="3615649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Forensic Science </a:t>
            </a:r>
            <a:endParaRPr lang="en-GB" dirty="0"/>
          </a:p>
        </p:txBody>
      </p:sp>
      <p:sp>
        <p:nvSpPr>
          <p:cNvPr id="3" name="Content Placeholder 2"/>
          <p:cNvSpPr>
            <a:spLocks noGrp="1"/>
          </p:cNvSpPr>
          <p:nvPr>
            <p:ph idx="1"/>
          </p:nvPr>
        </p:nvSpPr>
        <p:spPr/>
        <p:txBody>
          <a:bodyPr/>
          <a:lstStyle/>
          <a:p>
            <a:pPr lvl="0"/>
            <a:endParaRPr lang="en-GB" dirty="0">
              <a:solidFill>
                <a:prstClr val="black"/>
              </a:solidFill>
            </a:endParaRPr>
          </a:p>
          <a:p>
            <a:pPr lvl="0"/>
            <a:endParaRPr lang="en-GB" dirty="0">
              <a:solidFill>
                <a:prstClr val="black"/>
              </a:solidFill>
            </a:endParaRPr>
          </a:p>
          <a:p>
            <a:pPr lvl="0"/>
            <a:endParaRPr lang="en-GB" sz="2800" dirty="0" smtClean="0">
              <a:solidFill>
                <a:prstClr val="black"/>
              </a:solidFill>
              <a:latin typeface="+mj-lt"/>
              <a:cs typeface="Calibri" panose="020F0502020204030204" pitchFamily="34" charset="0"/>
            </a:endParaRPr>
          </a:p>
          <a:p>
            <a:pPr lvl="0"/>
            <a:r>
              <a:rPr lang="en-GB" sz="2800" dirty="0" smtClean="0">
                <a:solidFill>
                  <a:prstClr val="black"/>
                </a:solidFill>
                <a:latin typeface="+mj-lt"/>
                <a:cs typeface="Calibri" panose="020F0502020204030204" pitchFamily="34" charset="0"/>
              </a:rPr>
              <a:t>Forensic </a:t>
            </a:r>
            <a:r>
              <a:rPr lang="en-GB" sz="2800" dirty="0">
                <a:solidFill>
                  <a:prstClr val="black"/>
                </a:solidFill>
                <a:latin typeface="+mj-lt"/>
                <a:cs typeface="Calibri" panose="020F0502020204030204" pitchFamily="34" charset="0"/>
              </a:rPr>
              <a:t>Science plays a crucial role in many criminal prosecutions, every piece of forensic evidence goes through three key stages between its recovery from the crime scene to the presentation of scientific findings at court. </a:t>
            </a:r>
          </a:p>
          <a:p>
            <a:endParaRPr lang="en-GB" dirty="0">
              <a:latin typeface="+mj-lt"/>
            </a:endParaRPr>
          </a:p>
        </p:txBody>
      </p:sp>
    </p:spTree>
    <p:extLst>
      <p:ext uri="{BB962C8B-B14F-4D97-AF65-F5344CB8AC3E}">
        <p14:creationId xmlns:p14="http://schemas.microsoft.com/office/powerpoint/2010/main" val="705520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Forensic Science – Key Stages</a:t>
            </a:r>
          </a:p>
        </p:txBody>
      </p:sp>
      <p:sp>
        <p:nvSpPr>
          <p:cNvPr id="3" name="Content Placeholder 2"/>
          <p:cNvSpPr>
            <a:spLocks noGrp="1"/>
          </p:cNvSpPr>
          <p:nvPr>
            <p:ph sz="half" idx="1"/>
          </p:nvPr>
        </p:nvSpPr>
        <p:spPr>
          <a:xfrm>
            <a:off x="1577788" y="2133600"/>
            <a:ext cx="4401671" cy="3777622"/>
          </a:xfrm>
        </p:spPr>
        <p:txBody>
          <a:bodyPr>
            <a:normAutofit/>
          </a:bodyPr>
          <a:lstStyle/>
          <a:p>
            <a:pPr marL="0" lvl="0" indent="0">
              <a:buNone/>
            </a:pPr>
            <a:endParaRPr lang="en-GB" dirty="0">
              <a:solidFill>
                <a:prstClr val="black"/>
              </a:solidFill>
            </a:endParaRPr>
          </a:p>
          <a:p>
            <a:pPr marL="0" lvl="0" indent="0">
              <a:buNone/>
            </a:pPr>
            <a:r>
              <a:rPr lang="en-GB" sz="2400" dirty="0">
                <a:solidFill>
                  <a:prstClr val="black"/>
                </a:solidFill>
                <a:latin typeface="+mj-lt"/>
                <a:cs typeface="Calibri" panose="020F0502020204030204" pitchFamily="34" charset="0"/>
              </a:rPr>
              <a:t>a. The Recovery and Continuity of Evidence,</a:t>
            </a:r>
          </a:p>
          <a:p>
            <a:pPr marL="0" lvl="0" indent="0">
              <a:buNone/>
            </a:pPr>
            <a:r>
              <a:rPr lang="en-GB" sz="2400" dirty="0">
                <a:solidFill>
                  <a:prstClr val="black"/>
                </a:solidFill>
                <a:latin typeface="+mj-lt"/>
                <a:cs typeface="Calibri" panose="020F0502020204030204" pitchFamily="34" charset="0"/>
              </a:rPr>
              <a:t>b. Analysis of </a:t>
            </a:r>
            <a:r>
              <a:rPr lang="en-GB" sz="2400" dirty="0" smtClean="0">
                <a:solidFill>
                  <a:prstClr val="black"/>
                </a:solidFill>
                <a:latin typeface="+mj-lt"/>
                <a:cs typeface="Calibri" panose="020F0502020204030204" pitchFamily="34" charset="0"/>
              </a:rPr>
              <a:t>the </a:t>
            </a:r>
            <a:r>
              <a:rPr lang="en-GB" sz="2400" dirty="0">
                <a:solidFill>
                  <a:prstClr val="black"/>
                </a:solidFill>
                <a:latin typeface="+mj-lt"/>
                <a:cs typeface="Calibri" panose="020F0502020204030204" pitchFamily="34" charset="0"/>
              </a:rPr>
              <a:t>evidence recovered from crime scenes,</a:t>
            </a:r>
          </a:p>
          <a:p>
            <a:pPr marL="0" lvl="0" indent="0">
              <a:buNone/>
            </a:pPr>
            <a:r>
              <a:rPr lang="en-GB" sz="2400" dirty="0">
                <a:solidFill>
                  <a:prstClr val="black"/>
                </a:solidFill>
                <a:latin typeface="+mj-lt"/>
                <a:cs typeface="Calibri" panose="020F0502020204030204" pitchFamily="34" charset="0"/>
              </a:rPr>
              <a:t>c. 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6167717" y="1690688"/>
            <a:ext cx="3295013" cy="2038350"/>
          </a:xfrm>
          <a:prstGeom prst="rect">
            <a:avLst/>
          </a:prstGeom>
        </p:spPr>
      </p:pic>
      <p:pic>
        <p:nvPicPr>
          <p:cNvPr id="6" name="Picture 5"/>
          <p:cNvPicPr>
            <a:picLocks noChangeAspect="1"/>
          </p:cNvPicPr>
          <p:nvPr/>
        </p:nvPicPr>
        <p:blipFill>
          <a:blip r:embed="rId3"/>
          <a:stretch>
            <a:fillRect/>
          </a:stretch>
        </p:blipFill>
        <p:spPr>
          <a:xfrm>
            <a:off x="8504401" y="3195638"/>
            <a:ext cx="3374955" cy="1692648"/>
          </a:xfrm>
          <a:prstGeom prst="rect">
            <a:avLst/>
          </a:prstGeom>
        </p:spPr>
      </p:pic>
      <p:pic>
        <p:nvPicPr>
          <p:cNvPr id="7" name="Picture 6"/>
          <p:cNvPicPr>
            <a:picLocks noChangeAspect="1"/>
          </p:cNvPicPr>
          <p:nvPr/>
        </p:nvPicPr>
        <p:blipFill>
          <a:blip r:embed="rId4"/>
          <a:stretch>
            <a:fillRect/>
          </a:stretch>
        </p:blipFill>
        <p:spPr>
          <a:xfrm>
            <a:off x="6167717" y="4354886"/>
            <a:ext cx="3295013" cy="1822077"/>
          </a:xfrm>
          <a:prstGeom prst="rect">
            <a:avLst/>
          </a:prstGeom>
        </p:spPr>
      </p:pic>
    </p:spTree>
    <p:extLst>
      <p:ext uri="{BB962C8B-B14F-4D97-AF65-F5344CB8AC3E}">
        <p14:creationId xmlns:p14="http://schemas.microsoft.com/office/powerpoint/2010/main" val="2327413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Recovery and Continuity of Evidence</a:t>
            </a:r>
          </a:p>
        </p:txBody>
      </p:sp>
      <p:sp>
        <p:nvSpPr>
          <p:cNvPr id="3" name="Content Placeholder 2"/>
          <p:cNvSpPr>
            <a:spLocks noGrp="1"/>
          </p:cNvSpPr>
          <p:nvPr>
            <p:ph sz="half" idx="1"/>
          </p:nvPr>
        </p:nvSpPr>
        <p:spPr>
          <a:xfrm>
            <a:off x="1470212" y="1825625"/>
            <a:ext cx="3039035" cy="4351338"/>
          </a:xfrm>
        </p:spPr>
        <p:txBody>
          <a:bodyPr/>
          <a:lstStyle/>
          <a:p>
            <a:endParaRPr lang="en-GB" dirty="0"/>
          </a:p>
          <a:p>
            <a:endParaRPr lang="en-GB" dirty="0"/>
          </a:p>
          <a:p>
            <a:endParaRPr lang="en-GB" dirty="0"/>
          </a:p>
          <a:p>
            <a:r>
              <a:rPr lang="en-GB" sz="2400" dirty="0" smtClean="0"/>
              <a:t>Where </a:t>
            </a:r>
            <a:r>
              <a:rPr lang="en-GB" sz="2400" dirty="0"/>
              <a:t>is the Crime Scene?</a:t>
            </a:r>
          </a:p>
          <a:p>
            <a:pPr marL="0" indent="0">
              <a:buNone/>
            </a:pPr>
            <a:endParaRPr lang="en-GB" dirty="0"/>
          </a:p>
        </p:txBody>
      </p:sp>
      <p:sp>
        <p:nvSpPr>
          <p:cNvPr id="4" name="Content Placeholder 3"/>
          <p:cNvSpPr>
            <a:spLocks noGrp="1"/>
          </p:cNvSpPr>
          <p:nvPr>
            <p:ph sz="half" idx="2"/>
          </p:nvPr>
        </p:nvSpPr>
        <p:spPr>
          <a:xfrm>
            <a:off x="4760259" y="1825625"/>
            <a:ext cx="6593541" cy="4351338"/>
          </a:xfrm>
        </p:spPr>
        <p:txBody>
          <a:bodyPr>
            <a:normAutofit/>
          </a:bodyPr>
          <a:lstStyle/>
          <a:p>
            <a:pPr marL="0" indent="0">
              <a:buNone/>
            </a:pPr>
            <a:r>
              <a:rPr lang="en-GB" sz="2800" dirty="0">
                <a:latin typeface="+mj-lt"/>
                <a:cs typeface="Calibri" panose="020F0502020204030204" pitchFamily="34" charset="0"/>
              </a:rPr>
              <a:t>A murder takes place in a house in Swansea, the body is stored in the garden shed until the hours of darkness when it is transported in a vehicle to a remote spot in the Brecon Beacons where it is buried in a shallow grave. </a:t>
            </a:r>
          </a:p>
          <a:p>
            <a:pPr marL="0" indent="0">
              <a:buNone/>
            </a:pPr>
            <a:r>
              <a:rPr lang="en-GB" sz="2800" dirty="0">
                <a:latin typeface="+mj-lt"/>
                <a:cs typeface="Calibri" panose="020F0502020204030204" pitchFamily="34" charset="0"/>
              </a:rPr>
              <a:t>The murderer disposes of the tools used to dig the shallow grave at the council refuse tip and his clothes in a rubbish bin in the park before showering at the local baths. </a:t>
            </a:r>
            <a:endParaRPr lang="en-GB" sz="2800" dirty="0" smtClean="0">
              <a:latin typeface="+mj-lt"/>
              <a:cs typeface="Calibri" panose="020F0502020204030204" pitchFamily="34" charset="0"/>
            </a:endParaRPr>
          </a:p>
          <a:p>
            <a:pPr marL="0" indent="0">
              <a:buNone/>
            </a:pPr>
            <a:r>
              <a:rPr lang="en-GB" sz="2800" dirty="0" smtClean="0">
                <a:latin typeface="+mj-lt"/>
                <a:cs typeface="Calibri" panose="020F0502020204030204" pitchFamily="34" charset="0"/>
              </a:rPr>
              <a:t>Two days later the body is found by a dog walker.</a:t>
            </a:r>
            <a:endParaRPr lang="en-GB" sz="2800" dirty="0">
              <a:latin typeface="+mj-lt"/>
              <a:cs typeface="Calibri" panose="020F0502020204030204" pitchFamily="34" charset="0"/>
            </a:endParaRPr>
          </a:p>
        </p:txBody>
      </p:sp>
    </p:spTree>
    <p:extLst>
      <p:ext uri="{BB962C8B-B14F-4D97-AF65-F5344CB8AC3E}">
        <p14:creationId xmlns:p14="http://schemas.microsoft.com/office/powerpoint/2010/main" val="1155964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Recovery and Continuity of Evidence</a:t>
            </a:r>
          </a:p>
        </p:txBody>
      </p:sp>
      <p:sp>
        <p:nvSpPr>
          <p:cNvPr id="3" name="Content Placeholder 2"/>
          <p:cNvSpPr>
            <a:spLocks noGrp="1"/>
          </p:cNvSpPr>
          <p:nvPr>
            <p:ph sz="half" idx="1"/>
          </p:nvPr>
        </p:nvSpPr>
        <p:spPr>
          <a:xfrm>
            <a:off x="1470212" y="1825625"/>
            <a:ext cx="3039035" cy="4351338"/>
          </a:xfrm>
        </p:spPr>
        <p:txBody>
          <a:bodyPr/>
          <a:lstStyle/>
          <a:p>
            <a:endParaRPr lang="en-GB" dirty="0"/>
          </a:p>
          <a:p>
            <a:endParaRPr lang="en-GB" dirty="0"/>
          </a:p>
          <a:p>
            <a:endParaRPr lang="en-GB" dirty="0"/>
          </a:p>
          <a:p>
            <a:r>
              <a:rPr lang="en-GB" sz="2400" dirty="0" smtClean="0"/>
              <a:t>Where </a:t>
            </a:r>
            <a:r>
              <a:rPr lang="en-GB" sz="2400" dirty="0"/>
              <a:t>is the Crime Scene?</a:t>
            </a:r>
          </a:p>
          <a:p>
            <a:pPr marL="0" indent="0">
              <a:buNone/>
            </a:pPr>
            <a:endParaRPr lang="en-GB" dirty="0"/>
          </a:p>
        </p:txBody>
      </p:sp>
      <p:sp>
        <p:nvSpPr>
          <p:cNvPr id="4" name="Content Placeholder 3"/>
          <p:cNvSpPr>
            <a:spLocks noGrp="1"/>
          </p:cNvSpPr>
          <p:nvPr>
            <p:ph sz="half" idx="2"/>
          </p:nvPr>
        </p:nvSpPr>
        <p:spPr>
          <a:xfrm>
            <a:off x="4760259" y="1825625"/>
            <a:ext cx="6593541" cy="4351338"/>
          </a:xfrm>
        </p:spPr>
        <p:txBody>
          <a:bodyPr>
            <a:normAutofit/>
          </a:bodyPr>
          <a:lstStyle/>
          <a:p>
            <a:pPr marL="0" indent="0">
              <a:buNone/>
            </a:pPr>
            <a:r>
              <a:rPr lang="en-GB" sz="2800" dirty="0">
                <a:latin typeface="+mj-lt"/>
                <a:cs typeface="Calibri" panose="020F0502020204030204" pitchFamily="34" charset="0"/>
              </a:rPr>
              <a:t>A murder takes place in a </a:t>
            </a:r>
            <a:r>
              <a:rPr lang="en-GB" sz="2800" dirty="0">
                <a:solidFill>
                  <a:srgbClr val="FF0000"/>
                </a:solidFill>
                <a:latin typeface="+mj-lt"/>
                <a:cs typeface="Calibri" panose="020F0502020204030204" pitchFamily="34" charset="0"/>
              </a:rPr>
              <a:t>house</a:t>
            </a:r>
            <a:r>
              <a:rPr lang="en-GB" sz="2800" dirty="0">
                <a:latin typeface="+mj-lt"/>
                <a:cs typeface="Calibri" panose="020F0502020204030204" pitchFamily="34" charset="0"/>
              </a:rPr>
              <a:t> in Swansea, the body is stored in the </a:t>
            </a:r>
            <a:r>
              <a:rPr lang="en-GB" sz="2800" dirty="0">
                <a:solidFill>
                  <a:srgbClr val="FF0000"/>
                </a:solidFill>
                <a:latin typeface="+mj-lt"/>
                <a:cs typeface="Calibri" panose="020F0502020204030204" pitchFamily="34" charset="0"/>
              </a:rPr>
              <a:t>garden shed </a:t>
            </a:r>
            <a:r>
              <a:rPr lang="en-GB" sz="2800" dirty="0">
                <a:latin typeface="+mj-lt"/>
                <a:cs typeface="Calibri" panose="020F0502020204030204" pitchFamily="34" charset="0"/>
              </a:rPr>
              <a:t>until the hours of darkness when it is transported in a </a:t>
            </a:r>
            <a:r>
              <a:rPr lang="en-GB" sz="2800" dirty="0">
                <a:solidFill>
                  <a:srgbClr val="FF0000"/>
                </a:solidFill>
                <a:latin typeface="+mj-lt"/>
                <a:cs typeface="Calibri" panose="020F0502020204030204" pitchFamily="34" charset="0"/>
              </a:rPr>
              <a:t>vehicle</a:t>
            </a:r>
            <a:r>
              <a:rPr lang="en-GB" sz="2800" dirty="0">
                <a:latin typeface="+mj-lt"/>
                <a:cs typeface="Calibri" panose="020F0502020204030204" pitchFamily="34" charset="0"/>
              </a:rPr>
              <a:t> to a remote spot in the Brecon Beacons where it is buried in a </a:t>
            </a:r>
            <a:r>
              <a:rPr lang="en-GB" sz="2800" dirty="0">
                <a:solidFill>
                  <a:srgbClr val="FF0000"/>
                </a:solidFill>
                <a:latin typeface="+mj-lt"/>
                <a:cs typeface="Calibri" panose="020F0502020204030204" pitchFamily="34" charset="0"/>
              </a:rPr>
              <a:t>shallow grave</a:t>
            </a:r>
            <a:r>
              <a:rPr lang="en-GB" sz="2800" dirty="0">
                <a:latin typeface="+mj-lt"/>
                <a:cs typeface="Calibri" panose="020F0502020204030204" pitchFamily="34" charset="0"/>
              </a:rPr>
              <a:t>. </a:t>
            </a:r>
          </a:p>
          <a:p>
            <a:pPr marL="0" indent="0">
              <a:buNone/>
            </a:pPr>
            <a:r>
              <a:rPr lang="en-GB" sz="2800" dirty="0">
                <a:latin typeface="+mj-lt"/>
                <a:cs typeface="Calibri" panose="020F0502020204030204" pitchFamily="34" charset="0"/>
              </a:rPr>
              <a:t>The murderer disposes of the tools used to dig the shallow grave at the </a:t>
            </a:r>
            <a:r>
              <a:rPr lang="en-GB" sz="2800" dirty="0">
                <a:solidFill>
                  <a:srgbClr val="FF0000"/>
                </a:solidFill>
                <a:latin typeface="+mj-lt"/>
                <a:cs typeface="Calibri" panose="020F0502020204030204" pitchFamily="34" charset="0"/>
              </a:rPr>
              <a:t>council refuse tip </a:t>
            </a:r>
            <a:r>
              <a:rPr lang="en-GB" sz="2800" dirty="0">
                <a:latin typeface="+mj-lt"/>
                <a:cs typeface="Calibri" panose="020F0502020204030204" pitchFamily="34" charset="0"/>
              </a:rPr>
              <a:t>and his clothes in a </a:t>
            </a:r>
            <a:r>
              <a:rPr lang="en-GB" sz="2800" dirty="0">
                <a:solidFill>
                  <a:srgbClr val="FF0000"/>
                </a:solidFill>
                <a:latin typeface="+mj-lt"/>
                <a:cs typeface="Calibri" panose="020F0502020204030204" pitchFamily="34" charset="0"/>
              </a:rPr>
              <a:t>rubbish bin </a:t>
            </a:r>
            <a:r>
              <a:rPr lang="en-GB" sz="2800" dirty="0">
                <a:latin typeface="+mj-lt"/>
                <a:cs typeface="Calibri" panose="020F0502020204030204" pitchFamily="34" charset="0"/>
              </a:rPr>
              <a:t>in the park before showering at the </a:t>
            </a:r>
            <a:r>
              <a:rPr lang="en-GB" sz="2800" dirty="0">
                <a:solidFill>
                  <a:srgbClr val="FF0000"/>
                </a:solidFill>
                <a:latin typeface="+mj-lt"/>
                <a:cs typeface="Calibri" panose="020F0502020204030204" pitchFamily="34" charset="0"/>
              </a:rPr>
              <a:t>local baths</a:t>
            </a:r>
            <a:r>
              <a:rPr lang="en-GB" sz="2800" dirty="0">
                <a:latin typeface="+mj-lt"/>
                <a:cs typeface="Calibri" panose="020F0502020204030204" pitchFamily="34" charset="0"/>
              </a:rPr>
              <a:t>. </a:t>
            </a:r>
            <a:endParaRPr lang="en-GB" sz="2800" dirty="0" smtClean="0">
              <a:latin typeface="+mj-lt"/>
              <a:cs typeface="Calibri" panose="020F0502020204030204" pitchFamily="34" charset="0"/>
            </a:endParaRPr>
          </a:p>
          <a:p>
            <a:pPr marL="0" indent="0">
              <a:buNone/>
            </a:pPr>
            <a:r>
              <a:rPr lang="en-GB" sz="2800" dirty="0" smtClean="0">
                <a:latin typeface="+mj-lt"/>
                <a:cs typeface="Calibri" panose="020F0502020204030204" pitchFamily="34" charset="0"/>
              </a:rPr>
              <a:t>Two days later the body is found by a dog walker.</a:t>
            </a:r>
            <a:endParaRPr lang="en-GB" sz="2800" dirty="0">
              <a:latin typeface="+mj-lt"/>
              <a:cs typeface="Calibri" panose="020F0502020204030204" pitchFamily="34" charset="0"/>
            </a:endParaRPr>
          </a:p>
        </p:txBody>
      </p:sp>
    </p:spTree>
    <p:extLst>
      <p:ext uri="{BB962C8B-B14F-4D97-AF65-F5344CB8AC3E}">
        <p14:creationId xmlns:p14="http://schemas.microsoft.com/office/powerpoint/2010/main" val="4277040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Crime Scene Considerations</a:t>
            </a:r>
          </a:p>
        </p:txBody>
      </p:sp>
      <p:sp>
        <p:nvSpPr>
          <p:cNvPr id="3" name="Content Placeholder 2"/>
          <p:cNvSpPr>
            <a:spLocks noGrp="1"/>
          </p:cNvSpPr>
          <p:nvPr>
            <p:ph sz="half" idx="1"/>
          </p:nvPr>
        </p:nvSpPr>
        <p:spPr>
          <a:xfrm>
            <a:off x="1162879" y="2133600"/>
            <a:ext cx="5218043" cy="3777622"/>
          </a:xfrm>
        </p:spPr>
        <p:txBody>
          <a:bodyPr/>
          <a:lstStyle/>
          <a:p>
            <a:endParaRPr lang="en-GB" dirty="0"/>
          </a:p>
          <a:p>
            <a:r>
              <a:rPr lang="en-GB" sz="2800" dirty="0">
                <a:latin typeface="+mj-lt"/>
                <a:cs typeface="Calibri" panose="020F0502020204030204" pitchFamily="34" charset="0"/>
              </a:rPr>
              <a:t>The Actions of the First Officer on Scene (FOA) a Crime Scene are crucial in maintaining the value of the physical evidence that may be present.</a:t>
            </a:r>
          </a:p>
          <a:p>
            <a:pPr marL="0" indent="0">
              <a:buNone/>
            </a:pPr>
            <a:endParaRPr lang="en-GB" sz="2400" dirty="0">
              <a:latin typeface="+mj-lt"/>
            </a:endParaRPr>
          </a:p>
          <a:p>
            <a:endParaRPr lang="en-GB" dirty="0"/>
          </a:p>
        </p:txBody>
      </p:sp>
      <p:pic>
        <p:nvPicPr>
          <p:cNvPr id="6" name="Content Placeholder 5"/>
          <p:cNvPicPr>
            <a:picLocks noGrp="1" noChangeAspect="1"/>
          </p:cNvPicPr>
          <p:nvPr>
            <p:ph sz="half" idx="2"/>
          </p:nvPr>
        </p:nvPicPr>
        <p:blipFill>
          <a:blip r:embed="rId2"/>
          <a:stretch>
            <a:fillRect/>
          </a:stretch>
        </p:blipFill>
        <p:spPr>
          <a:xfrm>
            <a:off x="6654188" y="1825625"/>
            <a:ext cx="4699612" cy="2928984"/>
          </a:xfrm>
          <a:prstGeom prst="rect">
            <a:avLst/>
          </a:prstGeom>
        </p:spPr>
      </p:pic>
    </p:spTree>
    <p:extLst>
      <p:ext uri="{BB962C8B-B14F-4D97-AF65-F5344CB8AC3E}">
        <p14:creationId xmlns:p14="http://schemas.microsoft.com/office/powerpoint/2010/main" val="15876090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Officer on Scene</a:t>
            </a:r>
          </a:p>
        </p:txBody>
      </p:sp>
      <p:sp>
        <p:nvSpPr>
          <p:cNvPr id="3" name="Content Placeholder 2"/>
          <p:cNvSpPr>
            <a:spLocks noGrp="1"/>
          </p:cNvSpPr>
          <p:nvPr>
            <p:ph sz="half" idx="1"/>
          </p:nvPr>
        </p:nvSpPr>
        <p:spPr>
          <a:xfrm>
            <a:off x="1837765" y="2133600"/>
            <a:ext cx="5065311" cy="3777622"/>
          </a:xfrm>
        </p:spPr>
        <p:txBody>
          <a:bodyPr/>
          <a:lstStyle/>
          <a:p>
            <a:endParaRPr lang="en-GB" dirty="0"/>
          </a:p>
          <a:p>
            <a:r>
              <a:rPr lang="en-GB" sz="2800" dirty="0">
                <a:latin typeface="+mj-lt"/>
                <a:cs typeface="Calibri" panose="020F0502020204030204" pitchFamily="34" charset="0"/>
              </a:rPr>
              <a:t>Initial Assessment </a:t>
            </a:r>
          </a:p>
          <a:p>
            <a:r>
              <a:rPr lang="en-GB" sz="2800" dirty="0">
                <a:latin typeface="+mj-lt"/>
                <a:cs typeface="Calibri" panose="020F0502020204030204" pitchFamily="34" charset="0"/>
              </a:rPr>
              <a:t>Preserve Life</a:t>
            </a:r>
          </a:p>
          <a:p>
            <a:r>
              <a:rPr lang="en-GB" sz="2800" dirty="0">
                <a:latin typeface="+mj-lt"/>
                <a:cs typeface="Calibri" panose="020F0502020204030204" pitchFamily="34" charset="0"/>
              </a:rPr>
              <a:t>Control Scene</a:t>
            </a:r>
          </a:p>
          <a:p>
            <a:r>
              <a:rPr lang="en-GB" sz="2800" dirty="0">
                <a:latin typeface="+mj-lt"/>
                <a:cs typeface="Calibri" panose="020F0502020204030204" pitchFamily="34" charset="0"/>
              </a:rPr>
              <a:t>Identify Witnesses</a:t>
            </a:r>
          </a:p>
          <a:p>
            <a:r>
              <a:rPr lang="en-GB" sz="2800" dirty="0">
                <a:latin typeface="+mj-lt"/>
                <a:cs typeface="Calibri" panose="020F0502020204030204" pitchFamily="34" charset="0"/>
              </a:rPr>
              <a:t>Arrest Suspect</a:t>
            </a:r>
          </a:p>
          <a:p>
            <a:r>
              <a:rPr lang="en-GB" sz="2800" dirty="0">
                <a:latin typeface="+mj-lt"/>
                <a:cs typeface="Calibri" panose="020F0502020204030204" pitchFamily="34" charset="0"/>
              </a:rPr>
              <a:t>Preserve Scene</a:t>
            </a:r>
          </a:p>
        </p:txBody>
      </p:sp>
      <p:pic>
        <p:nvPicPr>
          <p:cNvPr id="5" name="Content Placeholder 4"/>
          <p:cNvPicPr>
            <a:picLocks noGrp="1" noChangeAspect="1"/>
          </p:cNvPicPr>
          <p:nvPr>
            <p:ph sz="half" idx="2"/>
          </p:nvPr>
        </p:nvPicPr>
        <p:blipFill>
          <a:blip r:embed="rId2"/>
          <a:stretch>
            <a:fillRect/>
          </a:stretch>
        </p:blipFill>
        <p:spPr>
          <a:xfrm>
            <a:off x="7456394" y="3914239"/>
            <a:ext cx="2066925" cy="2219325"/>
          </a:xfrm>
          <a:prstGeom prst="rect">
            <a:avLst/>
          </a:prstGeom>
        </p:spPr>
      </p:pic>
      <p:pic>
        <p:nvPicPr>
          <p:cNvPr id="6" name="Picture 5"/>
          <p:cNvPicPr>
            <a:picLocks noChangeAspect="1"/>
          </p:cNvPicPr>
          <p:nvPr/>
        </p:nvPicPr>
        <p:blipFill>
          <a:blip r:embed="rId3"/>
          <a:stretch>
            <a:fillRect/>
          </a:stretch>
        </p:blipFill>
        <p:spPr>
          <a:xfrm>
            <a:off x="5153067" y="2449348"/>
            <a:ext cx="1618732" cy="2168619"/>
          </a:xfrm>
          <a:prstGeom prst="rect">
            <a:avLst/>
          </a:prstGeom>
        </p:spPr>
      </p:pic>
      <p:pic>
        <p:nvPicPr>
          <p:cNvPr id="7" name="Picture 6"/>
          <p:cNvPicPr>
            <a:picLocks noChangeAspect="1"/>
          </p:cNvPicPr>
          <p:nvPr/>
        </p:nvPicPr>
        <p:blipFill>
          <a:blip r:embed="rId4"/>
          <a:stretch>
            <a:fillRect/>
          </a:stretch>
        </p:blipFill>
        <p:spPr>
          <a:xfrm>
            <a:off x="6912223" y="2190342"/>
            <a:ext cx="2705100" cy="1685925"/>
          </a:xfrm>
          <a:prstGeom prst="rect">
            <a:avLst/>
          </a:prstGeom>
        </p:spPr>
      </p:pic>
      <p:pic>
        <p:nvPicPr>
          <p:cNvPr id="8" name="Picture 7"/>
          <p:cNvPicPr>
            <a:picLocks noChangeAspect="1"/>
          </p:cNvPicPr>
          <p:nvPr/>
        </p:nvPicPr>
        <p:blipFill>
          <a:blip r:embed="rId5"/>
          <a:stretch>
            <a:fillRect/>
          </a:stretch>
        </p:blipFill>
        <p:spPr>
          <a:xfrm>
            <a:off x="5153067" y="4471754"/>
            <a:ext cx="2628900" cy="1743075"/>
          </a:xfrm>
          <a:prstGeom prst="rect">
            <a:avLst/>
          </a:prstGeom>
        </p:spPr>
      </p:pic>
      <p:pic>
        <p:nvPicPr>
          <p:cNvPr id="9" name="Picture 8"/>
          <p:cNvPicPr>
            <a:picLocks noChangeAspect="1"/>
          </p:cNvPicPr>
          <p:nvPr/>
        </p:nvPicPr>
        <p:blipFill>
          <a:blip r:embed="rId6"/>
          <a:stretch>
            <a:fillRect/>
          </a:stretch>
        </p:blipFill>
        <p:spPr>
          <a:xfrm>
            <a:off x="9220200" y="4044507"/>
            <a:ext cx="2133600" cy="2133600"/>
          </a:xfrm>
          <a:prstGeom prst="rect">
            <a:avLst/>
          </a:prstGeom>
        </p:spPr>
      </p:pic>
    </p:spTree>
    <p:extLst>
      <p:ext uri="{BB962C8B-B14F-4D97-AF65-F5344CB8AC3E}">
        <p14:creationId xmlns:p14="http://schemas.microsoft.com/office/powerpoint/2010/main" val="3373434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Initial Assessment - Risk</a:t>
            </a:r>
          </a:p>
        </p:txBody>
      </p:sp>
      <p:sp>
        <p:nvSpPr>
          <p:cNvPr id="6" name="Content Placeholder 5"/>
          <p:cNvSpPr>
            <a:spLocks noGrp="1"/>
          </p:cNvSpPr>
          <p:nvPr>
            <p:ph sz="half" idx="1"/>
          </p:nvPr>
        </p:nvSpPr>
        <p:spPr/>
        <p:txBody>
          <a:bodyPr>
            <a:normAutofit/>
          </a:bodyPr>
          <a:lstStyle/>
          <a:p>
            <a:pPr marL="457200" lvl="0" indent="-457200">
              <a:lnSpc>
                <a:spcPct val="100000"/>
              </a:lnSpc>
              <a:spcBef>
                <a:spcPct val="20000"/>
              </a:spcBef>
            </a:pPr>
            <a:r>
              <a:rPr lang="en-GB" sz="2800" dirty="0">
                <a:solidFill>
                  <a:prstClr val="black"/>
                </a:solidFill>
                <a:latin typeface="+mj-lt"/>
                <a:cs typeface="Calibri" panose="020F0502020204030204" pitchFamily="34" charset="0"/>
              </a:rPr>
              <a:t>Consider the health and safety yourself and others, </a:t>
            </a:r>
          </a:p>
          <a:p>
            <a:pPr marL="457200" lvl="0" indent="-457200">
              <a:lnSpc>
                <a:spcPct val="100000"/>
              </a:lnSpc>
              <a:spcBef>
                <a:spcPct val="20000"/>
              </a:spcBef>
            </a:pPr>
            <a:r>
              <a:rPr lang="en-GB" sz="2800" dirty="0">
                <a:solidFill>
                  <a:prstClr val="black"/>
                </a:solidFill>
                <a:latin typeface="+mj-lt"/>
                <a:cs typeface="Calibri" panose="020F0502020204030204" pitchFamily="34" charset="0"/>
              </a:rPr>
              <a:t>Wear Personal Protective Equipment, </a:t>
            </a:r>
          </a:p>
          <a:p>
            <a:pPr marL="457200" lvl="0" indent="-457200">
              <a:lnSpc>
                <a:spcPct val="100000"/>
              </a:lnSpc>
              <a:spcBef>
                <a:spcPct val="20000"/>
              </a:spcBef>
            </a:pPr>
            <a:r>
              <a:rPr lang="en-GB" sz="2800" dirty="0">
                <a:solidFill>
                  <a:prstClr val="black"/>
                </a:solidFill>
                <a:latin typeface="+mj-lt"/>
                <a:cs typeface="Calibri" panose="020F0502020204030204" pitchFamily="34" charset="0"/>
              </a:rPr>
              <a:t>Make colleagues aware – Update Control Room. </a:t>
            </a:r>
          </a:p>
          <a:p>
            <a:pPr marL="457200" lvl="0" indent="-457200">
              <a:lnSpc>
                <a:spcPct val="100000"/>
              </a:lnSpc>
              <a:spcBef>
                <a:spcPct val="20000"/>
              </a:spcBef>
            </a:pPr>
            <a:r>
              <a:rPr lang="en-GB" sz="2800" dirty="0">
                <a:solidFill>
                  <a:prstClr val="black"/>
                </a:solidFill>
                <a:latin typeface="+mj-lt"/>
                <a:cs typeface="Calibri" panose="020F0502020204030204" pitchFamily="34" charset="0"/>
              </a:rPr>
              <a:t>Get assistance e.g. senior officer, CID, emergency services, etc.</a:t>
            </a:r>
          </a:p>
          <a:p>
            <a:pPr marL="457200" lvl="0" indent="-457200">
              <a:lnSpc>
                <a:spcPct val="100000"/>
              </a:lnSpc>
              <a:spcBef>
                <a:spcPct val="20000"/>
              </a:spcBef>
            </a:pPr>
            <a:endParaRPr lang="en-GB" dirty="0">
              <a:solidFill>
                <a:prstClr val="black"/>
              </a:solidFill>
              <a:latin typeface="+mj-lt"/>
            </a:endParaRPr>
          </a:p>
          <a:p>
            <a:endParaRPr lang="en-GB" dirty="0"/>
          </a:p>
        </p:txBody>
      </p:sp>
      <p:pic>
        <p:nvPicPr>
          <p:cNvPr id="12" name="Content Placeholder 11"/>
          <p:cNvPicPr>
            <a:picLocks noGrp="1" noChangeAspect="1"/>
          </p:cNvPicPr>
          <p:nvPr>
            <p:ph sz="half" idx="2"/>
          </p:nvPr>
        </p:nvPicPr>
        <p:blipFill>
          <a:blip r:embed="rId2"/>
          <a:stretch>
            <a:fillRect/>
          </a:stretch>
        </p:blipFill>
        <p:spPr>
          <a:xfrm>
            <a:off x="6213921" y="2724733"/>
            <a:ext cx="5209453" cy="2917294"/>
          </a:xfrm>
          <a:prstGeom prst="rect">
            <a:avLst/>
          </a:prstGeom>
        </p:spPr>
      </p:pic>
    </p:spTree>
    <p:extLst>
      <p:ext uri="{BB962C8B-B14F-4D97-AF65-F5344CB8AC3E}">
        <p14:creationId xmlns:p14="http://schemas.microsoft.com/office/powerpoint/2010/main" val="133825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Scene Hazards - Risks</a:t>
            </a:r>
          </a:p>
        </p:txBody>
      </p:sp>
      <p:sp>
        <p:nvSpPr>
          <p:cNvPr id="3" name="Content Placeholder 2"/>
          <p:cNvSpPr>
            <a:spLocks noGrp="1"/>
          </p:cNvSpPr>
          <p:nvPr>
            <p:ph idx="1"/>
          </p:nvPr>
        </p:nvSpPr>
        <p:spPr/>
        <p:txBody>
          <a:bodyPr>
            <a:normAutofit fontScale="85000" lnSpcReduction="20000"/>
          </a:bodyPr>
          <a:lstStyle/>
          <a:p>
            <a:pPr marL="342900" lvl="0" indent="-342900">
              <a:spcBef>
                <a:spcPct val="0"/>
              </a:spcBef>
              <a:spcAft>
                <a:spcPts val="1800"/>
              </a:spcAft>
            </a:pPr>
            <a:r>
              <a:rPr lang="en-GB" altLang="en-US" sz="3400" dirty="0">
                <a:solidFill>
                  <a:prstClr val="black"/>
                </a:solidFill>
                <a:latin typeface="+mj-lt"/>
                <a:cs typeface="Calibri" panose="020F0502020204030204" pitchFamily="34" charset="0"/>
              </a:rPr>
              <a:t>Agitated victim / witness / suspect</a:t>
            </a:r>
          </a:p>
          <a:p>
            <a:pPr marL="342900" lvl="0" indent="-342900">
              <a:spcBef>
                <a:spcPct val="0"/>
              </a:spcBef>
              <a:spcAft>
                <a:spcPts val="1800"/>
              </a:spcAft>
            </a:pPr>
            <a:r>
              <a:rPr lang="en-GB" altLang="en-US" sz="3400" dirty="0">
                <a:solidFill>
                  <a:prstClr val="black"/>
                </a:solidFill>
                <a:latin typeface="+mj-lt"/>
                <a:cs typeface="Calibri" panose="020F0502020204030204" pitchFamily="34" charset="0"/>
              </a:rPr>
              <a:t>Weapons</a:t>
            </a:r>
          </a:p>
          <a:p>
            <a:pPr marL="342900" lvl="0" indent="-342900">
              <a:spcBef>
                <a:spcPct val="0"/>
              </a:spcBef>
              <a:spcAft>
                <a:spcPts val="1800"/>
              </a:spcAft>
            </a:pPr>
            <a:r>
              <a:rPr lang="en-GB" altLang="en-US" sz="3400" dirty="0">
                <a:solidFill>
                  <a:prstClr val="black"/>
                </a:solidFill>
                <a:latin typeface="+mj-lt"/>
                <a:cs typeface="Calibri" panose="020F0502020204030204" pitchFamily="34" charset="0"/>
              </a:rPr>
              <a:t>Chemicals - drugs</a:t>
            </a:r>
          </a:p>
          <a:p>
            <a:pPr marL="342900" lvl="0" indent="-342900">
              <a:spcBef>
                <a:spcPct val="0"/>
              </a:spcBef>
              <a:spcAft>
                <a:spcPts val="1800"/>
              </a:spcAft>
            </a:pPr>
            <a:r>
              <a:rPr lang="en-GB" altLang="en-US" sz="3400" dirty="0">
                <a:solidFill>
                  <a:prstClr val="black"/>
                </a:solidFill>
                <a:latin typeface="+mj-lt"/>
                <a:cs typeface="Calibri" panose="020F0502020204030204" pitchFamily="34" charset="0"/>
              </a:rPr>
              <a:t>Body fluids</a:t>
            </a:r>
          </a:p>
          <a:p>
            <a:pPr marL="342900" lvl="0" indent="-342900">
              <a:spcBef>
                <a:spcPct val="0"/>
              </a:spcBef>
              <a:spcAft>
                <a:spcPts val="1800"/>
              </a:spcAft>
            </a:pPr>
            <a:r>
              <a:rPr lang="en-GB" altLang="en-US" sz="3400" dirty="0">
                <a:solidFill>
                  <a:prstClr val="black"/>
                </a:solidFill>
                <a:latin typeface="+mj-lt"/>
                <a:cs typeface="Calibri" panose="020F0502020204030204" pitchFamily="34" charset="0"/>
              </a:rPr>
              <a:t>Sharp objects</a:t>
            </a:r>
          </a:p>
          <a:p>
            <a:pPr marL="342900" lvl="0" indent="-342900">
              <a:spcBef>
                <a:spcPct val="0"/>
              </a:spcBef>
              <a:spcAft>
                <a:spcPts val="1800"/>
              </a:spcAft>
            </a:pPr>
            <a:r>
              <a:rPr lang="en-GB" altLang="en-US" sz="3400" dirty="0">
                <a:solidFill>
                  <a:prstClr val="black"/>
                </a:solidFill>
                <a:latin typeface="+mj-lt"/>
                <a:cs typeface="Calibri" panose="020F0502020204030204" pitchFamily="34" charset="0"/>
              </a:rPr>
              <a:t>Structural damage</a:t>
            </a:r>
          </a:p>
          <a:p>
            <a:pPr marL="342900" lvl="0" indent="-342900">
              <a:spcBef>
                <a:spcPct val="0"/>
              </a:spcBef>
              <a:spcAft>
                <a:spcPts val="1800"/>
              </a:spcAft>
            </a:pPr>
            <a:r>
              <a:rPr lang="en-GB" altLang="en-US" sz="3400" dirty="0">
                <a:solidFill>
                  <a:prstClr val="black"/>
                </a:solidFill>
                <a:latin typeface="+mj-lt"/>
                <a:cs typeface="Calibri" panose="020F0502020204030204" pitchFamily="34" charset="0"/>
              </a:rPr>
              <a:t>Poor lighting</a:t>
            </a:r>
          </a:p>
          <a:p>
            <a:endParaRPr lang="en-GB" dirty="0"/>
          </a:p>
        </p:txBody>
      </p:sp>
    </p:spTree>
    <p:extLst>
      <p:ext uri="{BB962C8B-B14F-4D97-AF65-F5344CB8AC3E}">
        <p14:creationId xmlns:p14="http://schemas.microsoft.com/office/powerpoint/2010/main" val="4112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Preserve Life</a:t>
            </a:r>
          </a:p>
        </p:txBody>
      </p:sp>
      <p:sp>
        <p:nvSpPr>
          <p:cNvPr id="5" name="Content Placeholder 4"/>
          <p:cNvSpPr>
            <a:spLocks noGrp="1"/>
          </p:cNvSpPr>
          <p:nvPr>
            <p:ph idx="1"/>
          </p:nvPr>
        </p:nvSpPr>
        <p:spPr/>
        <p:txBody>
          <a:bodyPr/>
          <a:lstStyle/>
          <a:p>
            <a:pPr>
              <a:lnSpc>
                <a:spcPct val="100000"/>
              </a:lnSpc>
              <a:spcBef>
                <a:spcPct val="20000"/>
              </a:spcBef>
            </a:pPr>
            <a:endParaRPr lang="en-GB" dirty="0">
              <a:solidFill>
                <a:prstClr val="black"/>
              </a:solidFill>
              <a:latin typeface="Myriad Pro"/>
            </a:endParaRPr>
          </a:p>
          <a:p>
            <a:pPr>
              <a:lnSpc>
                <a:spcPct val="100000"/>
              </a:lnSpc>
              <a:spcBef>
                <a:spcPct val="20000"/>
              </a:spcBef>
            </a:pPr>
            <a:r>
              <a:rPr lang="en-GB" sz="2800" dirty="0">
                <a:solidFill>
                  <a:prstClr val="black"/>
                </a:solidFill>
                <a:latin typeface="+mj-lt"/>
                <a:cs typeface="Calibri" panose="020F0502020204030204" pitchFamily="34" charset="0"/>
              </a:rPr>
              <a:t>The first priority is to protect life, your own, the lives of others, the life of the suspect or suspects. </a:t>
            </a:r>
          </a:p>
          <a:p>
            <a:pPr marL="0" indent="0">
              <a:buNone/>
            </a:pPr>
            <a:endParaRPr lang="en-GB" sz="2800" dirty="0">
              <a:latin typeface="+mj-lt"/>
              <a:cs typeface="Calibri" panose="020F0502020204030204" pitchFamily="34" charset="0"/>
            </a:endParaRPr>
          </a:p>
          <a:p>
            <a:r>
              <a:rPr lang="en-GB" sz="2800" dirty="0">
                <a:latin typeface="+mj-lt"/>
                <a:cs typeface="Calibri" panose="020F0502020204030204" pitchFamily="34" charset="0"/>
              </a:rPr>
              <a:t>This is the </a:t>
            </a:r>
            <a:r>
              <a:rPr lang="en-GB" sz="2800" b="1" dirty="0">
                <a:latin typeface="+mj-lt"/>
                <a:cs typeface="Calibri" panose="020F0502020204030204" pitchFamily="34" charset="0"/>
              </a:rPr>
              <a:t>first priority </a:t>
            </a:r>
            <a:r>
              <a:rPr lang="en-GB" sz="2800" dirty="0">
                <a:latin typeface="+mj-lt"/>
                <a:cs typeface="Calibri" panose="020F0502020204030204" pitchFamily="34" charset="0"/>
              </a:rPr>
              <a:t>irrespective of whether crucial evidence is destroyed on the process.</a:t>
            </a:r>
          </a:p>
        </p:txBody>
      </p:sp>
    </p:spTree>
    <p:extLst>
      <p:ext uri="{BB962C8B-B14F-4D97-AF65-F5344CB8AC3E}">
        <p14:creationId xmlns:p14="http://schemas.microsoft.com/office/powerpoint/2010/main" val="1503327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Controlling the Scene</a:t>
            </a:r>
          </a:p>
        </p:txBody>
      </p:sp>
      <p:sp>
        <p:nvSpPr>
          <p:cNvPr id="3" name="Content Placeholder 2"/>
          <p:cNvSpPr>
            <a:spLocks noGrp="1"/>
          </p:cNvSpPr>
          <p:nvPr>
            <p:ph idx="1"/>
          </p:nvPr>
        </p:nvSpPr>
        <p:spPr/>
        <p:txBody>
          <a:bodyPr/>
          <a:lstStyle/>
          <a:p>
            <a:pPr marL="457200" lvl="0" indent="-457200">
              <a:lnSpc>
                <a:spcPct val="100000"/>
              </a:lnSpc>
              <a:spcBef>
                <a:spcPct val="20000"/>
              </a:spcBef>
            </a:pPr>
            <a:endParaRPr lang="en-GB" dirty="0">
              <a:solidFill>
                <a:prstClr val="black"/>
              </a:solidFill>
              <a:latin typeface="Myriad Pro"/>
            </a:endParaRPr>
          </a:p>
          <a:p>
            <a:pPr marL="457200" lvl="0" indent="-457200">
              <a:lnSpc>
                <a:spcPct val="100000"/>
              </a:lnSpc>
              <a:spcBef>
                <a:spcPct val="20000"/>
              </a:spcBef>
            </a:pPr>
            <a:r>
              <a:rPr lang="en-GB" sz="2800" dirty="0">
                <a:solidFill>
                  <a:prstClr val="black"/>
                </a:solidFill>
                <a:latin typeface="+mj-lt"/>
                <a:cs typeface="Calibri" panose="020F0502020204030204" pitchFamily="34" charset="0"/>
              </a:rPr>
              <a:t>Identify and obtain details of witnesses.</a:t>
            </a:r>
          </a:p>
          <a:p>
            <a:pPr marL="0" lvl="0" indent="0" algn="ctr">
              <a:lnSpc>
                <a:spcPct val="100000"/>
              </a:lnSpc>
              <a:spcBef>
                <a:spcPct val="20000"/>
              </a:spcBef>
              <a:buNone/>
            </a:pPr>
            <a:r>
              <a:rPr lang="en-GB" sz="2800" dirty="0">
                <a:solidFill>
                  <a:prstClr val="black"/>
                </a:solidFill>
                <a:latin typeface="+mj-lt"/>
                <a:cs typeface="Calibri" panose="020F0502020204030204" pitchFamily="34" charset="0"/>
              </a:rPr>
              <a:t> “Did anyone see what happened?”</a:t>
            </a:r>
          </a:p>
          <a:p>
            <a:pPr marL="457200" lvl="0" indent="-457200">
              <a:lnSpc>
                <a:spcPct val="100000"/>
              </a:lnSpc>
              <a:spcBef>
                <a:spcPct val="20000"/>
              </a:spcBef>
            </a:pPr>
            <a:r>
              <a:rPr lang="en-GB" sz="2800" dirty="0">
                <a:solidFill>
                  <a:prstClr val="black"/>
                </a:solidFill>
                <a:latin typeface="+mj-lt"/>
                <a:cs typeface="Calibri" panose="020F0502020204030204" pitchFamily="34" charset="0"/>
              </a:rPr>
              <a:t>Onlookers can be a help or a hindrance. </a:t>
            </a:r>
          </a:p>
          <a:p>
            <a:pPr marL="457200" lvl="0" indent="-457200">
              <a:lnSpc>
                <a:spcPct val="100000"/>
              </a:lnSpc>
              <a:spcBef>
                <a:spcPct val="20000"/>
              </a:spcBef>
            </a:pPr>
            <a:r>
              <a:rPr lang="en-GB" sz="2800" dirty="0">
                <a:solidFill>
                  <a:prstClr val="black"/>
                </a:solidFill>
                <a:latin typeface="+mj-lt"/>
                <a:cs typeface="Calibri" panose="020F0502020204030204" pitchFamily="34" charset="0"/>
              </a:rPr>
              <a:t>Use them or get rid of them!</a:t>
            </a:r>
          </a:p>
          <a:p>
            <a:pPr marL="457200" lvl="0" indent="-457200">
              <a:lnSpc>
                <a:spcPct val="100000"/>
              </a:lnSpc>
              <a:spcBef>
                <a:spcPct val="20000"/>
              </a:spcBef>
            </a:pPr>
            <a:r>
              <a:rPr lang="en-GB" sz="2800" dirty="0">
                <a:solidFill>
                  <a:prstClr val="black"/>
                </a:solidFill>
                <a:latin typeface="+mj-lt"/>
                <a:cs typeface="Calibri" panose="020F0502020204030204" pitchFamily="34" charset="0"/>
              </a:rPr>
              <a:t>Control peoples movements – Cordons. </a:t>
            </a:r>
          </a:p>
          <a:p>
            <a:pPr marL="0" lvl="0" indent="0">
              <a:lnSpc>
                <a:spcPct val="100000"/>
              </a:lnSpc>
              <a:spcBef>
                <a:spcPct val="20000"/>
              </a:spcBef>
              <a:buNone/>
            </a:pPr>
            <a:endParaRPr lang="en-GB" dirty="0">
              <a:solidFill>
                <a:prstClr val="black"/>
              </a:solidFill>
              <a:latin typeface="Myriad Pro"/>
            </a:endParaRPr>
          </a:p>
          <a:p>
            <a:endParaRPr lang="en-GB" dirty="0"/>
          </a:p>
        </p:txBody>
      </p:sp>
    </p:spTree>
    <p:extLst>
      <p:ext uri="{BB962C8B-B14F-4D97-AF65-F5344CB8AC3E}">
        <p14:creationId xmlns:p14="http://schemas.microsoft.com/office/powerpoint/2010/main" val="22545547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Arrest Suspect</a:t>
            </a:r>
          </a:p>
        </p:txBody>
      </p:sp>
      <p:sp>
        <p:nvSpPr>
          <p:cNvPr id="3" name="Content Placeholder 2"/>
          <p:cNvSpPr>
            <a:spLocks noGrp="1"/>
          </p:cNvSpPr>
          <p:nvPr>
            <p:ph idx="1"/>
          </p:nvPr>
        </p:nvSpPr>
        <p:spPr/>
        <p:txBody>
          <a:bodyPr/>
          <a:lstStyle/>
          <a:p>
            <a:pPr marL="457200" lvl="0" indent="-457200">
              <a:lnSpc>
                <a:spcPct val="100000"/>
              </a:lnSpc>
              <a:spcBef>
                <a:spcPct val="20000"/>
              </a:spcBef>
            </a:pPr>
            <a:endParaRPr lang="en-GB" dirty="0">
              <a:solidFill>
                <a:prstClr val="black"/>
              </a:solidFill>
              <a:latin typeface="Myriad Pro"/>
            </a:endParaRPr>
          </a:p>
          <a:p>
            <a:pPr marL="457200" lvl="0" indent="-457200">
              <a:lnSpc>
                <a:spcPct val="100000"/>
              </a:lnSpc>
              <a:spcBef>
                <a:spcPct val="20000"/>
              </a:spcBef>
            </a:pPr>
            <a:endParaRPr lang="en-GB" dirty="0">
              <a:solidFill>
                <a:prstClr val="black"/>
              </a:solidFill>
              <a:latin typeface="Myriad Pro"/>
            </a:endParaRPr>
          </a:p>
          <a:p>
            <a:pPr marL="457200" lvl="0" indent="-457200">
              <a:lnSpc>
                <a:spcPct val="100000"/>
              </a:lnSpc>
              <a:spcBef>
                <a:spcPct val="20000"/>
              </a:spcBef>
            </a:pPr>
            <a:r>
              <a:rPr lang="en-GB" sz="2800" dirty="0">
                <a:solidFill>
                  <a:prstClr val="black"/>
                </a:solidFill>
                <a:latin typeface="+mj-lt"/>
                <a:cs typeface="Calibri" panose="020F0502020204030204" pitchFamily="34" charset="0"/>
              </a:rPr>
              <a:t>Secure/Arrest suspect if still at scene. </a:t>
            </a:r>
          </a:p>
          <a:p>
            <a:pPr marL="457200" lvl="0" indent="-457200">
              <a:lnSpc>
                <a:spcPct val="100000"/>
              </a:lnSpc>
              <a:spcBef>
                <a:spcPct val="20000"/>
              </a:spcBef>
            </a:pPr>
            <a:endParaRPr lang="en-GB" sz="2800" dirty="0">
              <a:solidFill>
                <a:prstClr val="black"/>
              </a:solidFill>
              <a:latin typeface="+mj-lt"/>
              <a:cs typeface="Calibri" panose="020F0502020204030204" pitchFamily="34" charset="0"/>
            </a:endParaRPr>
          </a:p>
          <a:p>
            <a:pPr marL="457200" lvl="0" indent="-457200">
              <a:lnSpc>
                <a:spcPct val="100000"/>
              </a:lnSpc>
              <a:spcBef>
                <a:spcPct val="20000"/>
              </a:spcBef>
            </a:pPr>
            <a:r>
              <a:rPr lang="en-GB" sz="2800" dirty="0">
                <a:solidFill>
                  <a:prstClr val="black"/>
                </a:solidFill>
                <a:latin typeface="+mj-lt"/>
                <a:cs typeface="Calibri" panose="020F0502020204030204" pitchFamily="34" charset="0"/>
              </a:rPr>
              <a:t>This may take place earlier or later. </a:t>
            </a: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966699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Preserve Scene</a:t>
            </a:r>
          </a:p>
        </p:txBody>
      </p:sp>
      <p:sp>
        <p:nvSpPr>
          <p:cNvPr id="3" name="Content Placeholder 2"/>
          <p:cNvSpPr>
            <a:spLocks noGrp="1"/>
          </p:cNvSpPr>
          <p:nvPr>
            <p:ph idx="1"/>
          </p:nvPr>
        </p:nvSpPr>
        <p:spPr/>
        <p:txBody>
          <a:bodyPr/>
          <a:lstStyle/>
          <a:p>
            <a:pPr marL="457200" lvl="0" indent="-457200">
              <a:lnSpc>
                <a:spcPct val="100000"/>
              </a:lnSpc>
              <a:spcBef>
                <a:spcPct val="20000"/>
              </a:spcBef>
            </a:pPr>
            <a:endParaRPr lang="en-GB" dirty="0">
              <a:solidFill>
                <a:prstClr val="black"/>
              </a:solidFill>
              <a:latin typeface="Myriad Pro"/>
            </a:endParaRPr>
          </a:p>
          <a:p>
            <a:pPr marL="457200" lvl="0" indent="-457200">
              <a:lnSpc>
                <a:spcPct val="100000"/>
              </a:lnSpc>
              <a:spcBef>
                <a:spcPct val="20000"/>
              </a:spcBef>
            </a:pPr>
            <a:endParaRPr lang="en-GB" sz="2400" dirty="0">
              <a:solidFill>
                <a:prstClr val="black"/>
              </a:solidFill>
              <a:latin typeface="+mj-lt"/>
              <a:cs typeface="Calibri" panose="020F0502020204030204" pitchFamily="34" charset="0"/>
            </a:endParaRPr>
          </a:p>
          <a:p>
            <a:pPr marL="457200" lvl="0" indent="-457200">
              <a:lnSpc>
                <a:spcPct val="100000"/>
              </a:lnSpc>
              <a:spcBef>
                <a:spcPct val="20000"/>
              </a:spcBef>
            </a:pPr>
            <a:r>
              <a:rPr lang="en-GB" sz="2800" dirty="0">
                <a:solidFill>
                  <a:prstClr val="black"/>
                </a:solidFill>
                <a:latin typeface="+mj-lt"/>
                <a:cs typeface="Calibri" panose="020F0502020204030204" pitchFamily="34" charset="0"/>
              </a:rPr>
              <a:t>Protect Scene(s) forensically, preserve evidence.</a:t>
            </a:r>
          </a:p>
          <a:p>
            <a:pPr marL="457200" lvl="0" indent="-457200">
              <a:lnSpc>
                <a:spcPct val="100000"/>
              </a:lnSpc>
              <a:spcBef>
                <a:spcPct val="20000"/>
              </a:spcBef>
            </a:pPr>
            <a:endParaRPr lang="en-GB" sz="2800" dirty="0">
              <a:solidFill>
                <a:prstClr val="black"/>
              </a:solidFill>
              <a:latin typeface="+mj-lt"/>
              <a:cs typeface="Calibri" panose="020F0502020204030204" pitchFamily="34" charset="0"/>
            </a:endParaRPr>
          </a:p>
          <a:p>
            <a:pPr marL="457200" lvl="0" indent="-457200">
              <a:lnSpc>
                <a:spcPct val="100000"/>
              </a:lnSpc>
              <a:spcBef>
                <a:spcPct val="20000"/>
              </a:spcBef>
            </a:pPr>
            <a:r>
              <a:rPr lang="en-GB" sz="2800" dirty="0">
                <a:solidFill>
                  <a:prstClr val="black"/>
                </a:solidFill>
                <a:latin typeface="+mj-lt"/>
                <a:cs typeface="Calibri" panose="020F0502020204030204" pitchFamily="34" charset="0"/>
              </a:rPr>
              <a:t>Prevent Cross contamination.</a:t>
            </a:r>
          </a:p>
          <a:p>
            <a:pPr marL="457200" lvl="0" indent="-457200">
              <a:lnSpc>
                <a:spcPct val="100000"/>
              </a:lnSpc>
              <a:spcBef>
                <a:spcPct val="20000"/>
              </a:spcBef>
            </a:pPr>
            <a:endParaRPr lang="en-GB" sz="2800" dirty="0">
              <a:solidFill>
                <a:prstClr val="black"/>
              </a:solidFill>
              <a:latin typeface="+mj-lt"/>
              <a:cs typeface="Calibri" panose="020F0502020204030204" pitchFamily="34" charset="0"/>
            </a:endParaRPr>
          </a:p>
          <a:p>
            <a:pPr marL="457200" lvl="0" indent="-457200">
              <a:lnSpc>
                <a:spcPct val="100000"/>
              </a:lnSpc>
              <a:spcBef>
                <a:spcPct val="20000"/>
              </a:spcBef>
            </a:pPr>
            <a:r>
              <a:rPr lang="en-GB" sz="2800" dirty="0">
                <a:solidFill>
                  <a:prstClr val="black"/>
                </a:solidFill>
                <a:latin typeface="+mj-lt"/>
                <a:cs typeface="Calibri" panose="020F0502020204030204" pitchFamily="34" charset="0"/>
              </a:rPr>
              <a:t>Collect Info/evidence. </a:t>
            </a:r>
          </a:p>
          <a:p>
            <a:pPr marL="457200" lvl="0" indent="-457200">
              <a:lnSpc>
                <a:spcPct val="100000"/>
              </a:lnSpc>
              <a:spcBef>
                <a:spcPct val="20000"/>
              </a:spcBef>
            </a:pPr>
            <a:endParaRPr lang="en-GB" dirty="0"/>
          </a:p>
        </p:txBody>
      </p:sp>
    </p:spTree>
    <p:extLst>
      <p:ext uri="{BB962C8B-B14F-4D97-AF65-F5344CB8AC3E}">
        <p14:creationId xmlns:p14="http://schemas.microsoft.com/office/powerpoint/2010/main" val="30225008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Cross Contamination</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66034677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46" name="Object 2"/>
          <p:cNvGraphicFramePr>
            <a:graphicFrameLocks/>
          </p:cNvGraphicFramePr>
          <p:nvPr>
            <p:extLst/>
          </p:nvPr>
        </p:nvGraphicFramePr>
        <p:xfrm>
          <a:off x="1154243" y="2885658"/>
          <a:ext cx="3889375" cy="2808287"/>
        </p:xfrm>
        <a:graphic>
          <a:graphicData uri="http://schemas.openxmlformats.org/presentationml/2006/ole">
            <mc:AlternateContent xmlns:mc="http://schemas.openxmlformats.org/markup-compatibility/2006">
              <mc:Choice xmlns:v="urn:schemas-microsoft-com:vml" Requires="v">
                <p:oleObj spid="_x0000_s1052" name="Photo Editor Photo" r:id="rId4" imgW="7159320" imgH="5025960" progId="MSPhotoEd.3">
                  <p:embed/>
                </p:oleObj>
              </mc:Choice>
              <mc:Fallback>
                <p:oleObj name="Photo Editor Photo" r:id="rId4" imgW="7159320" imgH="5025960" progId="MSPhotoEd.3">
                  <p:embed/>
                  <p:pic>
                    <p:nvPicPr>
                      <p:cNvPr id="0" name=""/>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54243" y="2885658"/>
                        <a:ext cx="3889375" cy="2808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147" name="Text Box 3"/>
          <p:cNvSpPr txBox="1">
            <a:spLocks noChangeArrowheads="1"/>
          </p:cNvSpPr>
          <p:nvPr/>
        </p:nvSpPr>
        <p:spPr bwMode="auto">
          <a:xfrm>
            <a:off x="1572721" y="707886"/>
            <a:ext cx="9197788" cy="150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0" hangingPunct="0"/>
            <a:r>
              <a:rPr lang="en-GB" altLang="en-US" sz="2800" dirty="0">
                <a:solidFill>
                  <a:prstClr val="black"/>
                </a:solidFill>
                <a:latin typeface="+mj-lt"/>
                <a:cs typeface="Calibri" panose="020F0502020204030204" pitchFamily="34" charset="0"/>
              </a:rPr>
              <a:t>‘Whenever two objects come into contact there is an exchange of material from one to the other  or “Every contact leaves a trace”’</a:t>
            </a:r>
          </a:p>
          <a:p>
            <a:pPr eaLnBrk="0" hangingPunct="0">
              <a:spcBef>
                <a:spcPct val="50000"/>
              </a:spcBef>
            </a:pPr>
            <a:endParaRPr lang="en-GB" altLang="en-US" sz="2400" dirty="0">
              <a:solidFill>
                <a:prstClr val="black"/>
              </a:solidFill>
              <a:effectLst>
                <a:outerShdw blurRad="38100" dist="38100" dir="2700000" algn="tl">
                  <a:srgbClr val="000000"/>
                </a:outerShdw>
              </a:effectLst>
              <a:latin typeface="Calibri" panose="020F0502020204030204" pitchFamily="34" charset="0"/>
              <a:cs typeface="Calibri" panose="020F0502020204030204" pitchFamily="34" charset="0"/>
            </a:endParaRPr>
          </a:p>
        </p:txBody>
      </p:sp>
      <p:sp>
        <p:nvSpPr>
          <p:cNvPr id="6148" name="Text Box 4"/>
          <p:cNvSpPr txBox="1">
            <a:spLocks noChangeArrowheads="1"/>
          </p:cNvSpPr>
          <p:nvPr/>
        </p:nvSpPr>
        <p:spPr bwMode="auto">
          <a:xfrm>
            <a:off x="942975" y="0"/>
            <a:ext cx="10269668"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0" hangingPunct="0">
              <a:spcBef>
                <a:spcPct val="50000"/>
              </a:spcBef>
            </a:pPr>
            <a:r>
              <a:rPr lang="en-GB" altLang="en-US" sz="4000" b="1" dirty="0">
                <a:solidFill>
                  <a:prstClr val="black"/>
                </a:solidFill>
                <a:latin typeface="Calibri" panose="020F0502020204030204" pitchFamily="34" charset="0"/>
                <a:cs typeface="Calibri" panose="020F0502020204030204" pitchFamily="34" charset="0"/>
              </a:rPr>
              <a:t>Edmond </a:t>
            </a:r>
            <a:r>
              <a:rPr lang="en-GB" altLang="en-US" sz="4000" b="1" dirty="0" err="1">
                <a:solidFill>
                  <a:prstClr val="black"/>
                </a:solidFill>
                <a:latin typeface="Calibri" panose="020F0502020204030204" pitchFamily="34" charset="0"/>
                <a:cs typeface="Calibri" panose="020F0502020204030204" pitchFamily="34" charset="0"/>
              </a:rPr>
              <a:t>Locard</a:t>
            </a:r>
            <a:r>
              <a:rPr lang="en-GB" altLang="en-US" sz="4000" b="1" dirty="0">
                <a:solidFill>
                  <a:prstClr val="black"/>
                </a:solidFill>
                <a:latin typeface="Calibri" panose="020F0502020204030204" pitchFamily="34" charset="0"/>
                <a:cs typeface="Calibri" panose="020F0502020204030204" pitchFamily="34" charset="0"/>
              </a:rPr>
              <a:t> </a:t>
            </a:r>
            <a:r>
              <a:rPr lang="en-GB" altLang="en-US" sz="4000" b="1" dirty="0" smtClean="0">
                <a:solidFill>
                  <a:prstClr val="black"/>
                </a:solidFill>
                <a:latin typeface="Calibri" panose="020F0502020204030204" pitchFamily="34" charset="0"/>
                <a:cs typeface="Calibri" panose="020F0502020204030204" pitchFamily="34" charset="0"/>
              </a:rPr>
              <a:t>1900’s</a:t>
            </a:r>
            <a:endParaRPr lang="en-GB" altLang="en-US" sz="4000" b="1" dirty="0">
              <a:solidFill>
                <a:prstClr val="black"/>
              </a:solidFill>
              <a:latin typeface="Calibri" panose="020F0502020204030204" pitchFamily="34" charset="0"/>
              <a:cs typeface="Calibri" panose="020F0502020204030204" pitchFamily="34" charset="0"/>
            </a:endParaRPr>
          </a:p>
        </p:txBody>
      </p:sp>
      <p:graphicFrame>
        <p:nvGraphicFramePr>
          <p:cNvPr id="6149" name="Object 5"/>
          <p:cNvGraphicFramePr>
            <a:graphicFrameLocks/>
          </p:cNvGraphicFramePr>
          <p:nvPr>
            <p:extLst/>
          </p:nvPr>
        </p:nvGraphicFramePr>
        <p:xfrm>
          <a:off x="7001447" y="2885658"/>
          <a:ext cx="4211196" cy="2808287"/>
        </p:xfrm>
        <a:graphic>
          <a:graphicData uri="http://schemas.openxmlformats.org/presentationml/2006/ole">
            <mc:AlternateContent xmlns:mc="http://schemas.openxmlformats.org/markup-compatibility/2006">
              <mc:Choice xmlns:v="urn:schemas-microsoft-com:vml" Requires="v">
                <p:oleObj spid="_x0000_s1053" name="Photo Editor Photo" r:id="rId6" imgW="7781760" imgH="5492520" progId="MSPhotoEd.3">
                  <p:embed/>
                </p:oleObj>
              </mc:Choice>
              <mc:Fallback>
                <p:oleObj name="Photo Editor Photo" r:id="rId6" imgW="7781760" imgH="5492520" progId="MSPhotoEd.3">
                  <p:embed/>
                  <p:pic>
                    <p:nvPicPr>
                      <p:cNvPr id="0" name=""/>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01447" y="2885658"/>
                        <a:ext cx="4211196" cy="2808287"/>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7003843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3000"/>
                                  </p:stCondLst>
                                  <p:childTnLst>
                                    <p:set>
                                      <p:cBhvr>
                                        <p:cTn id="6" dur="1" fill="hold">
                                          <p:stCondLst>
                                            <p:cond delay="0"/>
                                          </p:stCondLst>
                                        </p:cTn>
                                        <p:tgtEl>
                                          <p:spTgt spid="61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1609344"/>
          </a:xfrm>
        </p:spPr>
        <p:txBody>
          <a:bodyPr>
            <a:noAutofit/>
          </a:bodyPr>
          <a:lstStyle/>
          <a:p>
            <a:pPr marL="342900" lvl="0" indent="-342900" algn="ctr">
              <a:spcBef>
                <a:spcPts val="1000"/>
              </a:spcBef>
            </a:pPr>
            <a:r>
              <a:rPr lang="en-GB" sz="4000" dirty="0" smtClean="0">
                <a:solidFill>
                  <a:srgbClr val="262626"/>
                </a:solidFill>
                <a:latin typeface="Calibri" panose="020F0502020204030204" pitchFamily="34" charset="0"/>
                <a:ea typeface="+mn-ea"/>
                <a:cs typeface="Calibri" panose="020F0502020204030204" pitchFamily="34" charset="0"/>
              </a:rPr>
              <a:t/>
            </a:r>
            <a:br>
              <a:rPr lang="en-GB" sz="4000" dirty="0" smtClean="0">
                <a:solidFill>
                  <a:srgbClr val="262626"/>
                </a:solidFill>
                <a:latin typeface="Calibri" panose="020F0502020204030204" pitchFamily="34" charset="0"/>
                <a:ea typeface="+mn-ea"/>
                <a:cs typeface="Calibri" panose="020F0502020204030204" pitchFamily="34" charset="0"/>
              </a:rPr>
            </a:br>
            <a:r>
              <a:rPr lang="en-GB" sz="4000" dirty="0">
                <a:solidFill>
                  <a:srgbClr val="262626"/>
                </a:solidFill>
                <a:latin typeface="Calibri" panose="020F0502020204030204" pitchFamily="34" charset="0"/>
                <a:ea typeface="+mn-ea"/>
                <a:cs typeface="Calibri" panose="020F0502020204030204" pitchFamily="34" charset="0"/>
              </a:rPr>
              <a:t/>
            </a:r>
            <a:br>
              <a:rPr lang="en-GB" sz="4000" dirty="0">
                <a:solidFill>
                  <a:srgbClr val="262626"/>
                </a:solidFill>
                <a:latin typeface="Calibri" panose="020F0502020204030204" pitchFamily="34" charset="0"/>
                <a:ea typeface="+mn-ea"/>
                <a:cs typeface="Calibri" panose="020F0502020204030204" pitchFamily="34" charset="0"/>
              </a:rPr>
            </a:br>
            <a:r>
              <a:rPr lang="en-GB" sz="4000" dirty="0">
                <a:solidFill>
                  <a:srgbClr val="262626"/>
                </a:solidFill>
                <a:latin typeface="Calibri" panose="020F0502020204030204" pitchFamily="34" charset="0"/>
                <a:cs typeface="Calibri" panose="020F0502020204030204" pitchFamily="34" charset="0"/>
              </a:rPr>
              <a:t>Paul L. Kirk. (1902-1970)</a:t>
            </a:r>
            <a:r>
              <a:rPr lang="en-GB" sz="4000" dirty="0">
                <a:solidFill>
                  <a:prstClr val="black">
                    <a:lumMod val="75000"/>
                    <a:lumOff val="25000"/>
                  </a:prstClr>
                </a:solidFill>
                <a:latin typeface="Calibri" panose="020F0502020204030204" pitchFamily="34" charset="0"/>
                <a:ea typeface="+mn-ea"/>
                <a:cs typeface="Calibri" panose="020F0502020204030204" pitchFamily="34" charset="0"/>
              </a:rPr>
              <a:t/>
            </a:r>
            <a:br>
              <a:rPr lang="en-GB" sz="4000" dirty="0">
                <a:solidFill>
                  <a:prstClr val="black">
                    <a:lumMod val="75000"/>
                    <a:lumOff val="25000"/>
                  </a:prstClr>
                </a:solidFill>
                <a:latin typeface="Calibri" panose="020F0502020204030204" pitchFamily="34" charset="0"/>
                <a:ea typeface="+mn-ea"/>
                <a:cs typeface="Calibri" panose="020F0502020204030204" pitchFamily="34" charset="0"/>
              </a:rPr>
            </a:b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1685365" y="2133600"/>
            <a:ext cx="9819247" cy="4159624"/>
          </a:xfrm>
        </p:spPr>
        <p:txBody>
          <a:bodyPr>
            <a:normAutofit fontScale="92500" lnSpcReduction="20000"/>
          </a:bodyPr>
          <a:lstStyle/>
          <a:p>
            <a:endParaRPr lang="en-GB" sz="2400" dirty="0">
              <a:solidFill>
                <a:srgbClr val="262626"/>
              </a:solidFill>
              <a:latin typeface="Calibri" panose="020F0502020204030204" pitchFamily="34" charset="0"/>
              <a:cs typeface="Calibri" panose="020F0502020204030204" pitchFamily="34" charset="0"/>
            </a:endParaRPr>
          </a:p>
          <a:p>
            <a:r>
              <a:rPr lang="en-GB" sz="2800" dirty="0">
                <a:solidFill>
                  <a:srgbClr val="262626"/>
                </a:solidFill>
                <a:latin typeface="Calibri" panose="020F0502020204030204" pitchFamily="34" charset="0"/>
                <a:cs typeface="Calibri" panose="020F0502020204030204" pitchFamily="34" charset="0"/>
              </a:rPr>
              <a:t>“Wherever he steps, whatever he touches, whatever he leaves, even unconsciously, will serve as a silent witness against him. </a:t>
            </a:r>
          </a:p>
          <a:p>
            <a:r>
              <a:rPr lang="en-GB" sz="2800" dirty="0">
                <a:solidFill>
                  <a:srgbClr val="464646"/>
                </a:solidFill>
                <a:latin typeface="Calibri" panose="020F0502020204030204" pitchFamily="34" charset="0"/>
                <a:cs typeface="Calibri" panose="020F0502020204030204" pitchFamily="34" charset="0"/>
              </a:rPr>
              <a:t>Not only his fingerprints or his footprints, but his hair, the fibres from his clothes, the glass he breaks, the tool mark he leaves, the paint he scratches, the blood or semen he deposits or collects. </a:t>
            </a:r>
          </a:p>
          <a:p>
            <a:r>
              <a:rPr lang="en-GB" sz="2800" dirty="0">
                <a:solidFill>
                  <a:srgbClr val="464646"/>
                </a:solidFill>
                <a:latin typeface="Calibri" panose="020F0502020204030204" pitchFamily="34" charset="0"/>
                <a:cs typeface="Calibri" panose="020F0502020204030204" pitchFamily="34" charset="0"/>
              </a:rPr>
              <a:t>All of these and more, bear mute witness against him. 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and understand it, can diminish its value.”</a:t>
            </a:r>
            <a:endParaRPr lang="en-GB" sz="2800" dirty="0">
              <a:solidFill>
                <a:srgbClr val="262626"/>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918126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4300" u="sng" dirty="0">
                <a:solidFill>
                  <a:prstClr val="black"/>
                </a:solidFill>
              </a:rPr>
              <a:t>CONTAMINATION AND CROSS CONTAMINATION</a:t>
            </a:r>
            <a:endParaRPr lang="en-GB" dirty="0"/>
          </a:p>
        </p:txBody>
      </p:sp>
      <p:sp>
        <p:nvSpPr>
          <p:cNvPr id="3" name="Content Placeholder 2"/>
          <p:cNvSpPr>
            <a:spLocks noGrp="1"/>
          </p:cNvSpPr>
          <p:nvPr>
            <p:ph idx="1"/>
          </p:nvPr>
        </p:nvSpPr>
        <p:spPr/>
        <p:txBody>
          <a:bodyPr/>
          <a:lstStyle/>
          <a:p>
            <a:pPr marL="85725" lvl="0" indent="-85725">
              <a:buClr>
                <a:srgbClr val="D34817">
                  <a:lumMod val="75000"/>
                </a:srgbClr>
              </a:buClr>
              <a:buNone/>
            </a:pPr>
            <a:r>
              <a:rPr lang="en-GB" altLang="en-US" sz="2400" dirty="0">
                <a:solidFill>
                  <a:prstClr val="white"/>
                </a:solidFill>
                <a:latin typeface="Calibri" panose="020F0502020204030204" pitchFamily="34" charset="0"/>
                <a:cs typeface="Calibri" panose="020F0502020204030204" pitchFamily="34" charset="0"/>
              </a:rPr>
              <a:t> </a:t>
            </a:r>
            <a:endParaRPr lang="en-GB" altLang="en-US" sz="2400" dirty="0" smtClean="0">
              <a:solidFill>
                <a:prstClr val="white"/>
              </a:solidFill>
              <a:latin typeface="Calibri" panose="020F0502020204030204" pitchFamily="34" charset="0"/>
              <a:cs typeface="Calibri" panose="020F0502020204030204" pitchFamily="34" charset="0"/>
            </a:endParaRPr>
          </a:p>
          <a:p>
            <a:pPr marL="85725" lvl="0" indent="-85725">
              <a:buClr>
                <a:srgbClr val="D34817">
                  <a:lumMod val="75000"/>
                </a:srgbClr>
              </a:buClr>
              <a:buNone/>
            </a:pPr>
            <a:endParaRPr lang="en-GB" altLang="en-US" sz="2400" i="1" dirty="0">
              <a:solidFill>
                <a:prstClr val="white"/>
              </a:solidFill>
              <a:latin typeface="Calibri" panose="020F0502020204030204" pitchFamily="34" charset="0"/>
              <a:cs typeface="Calibri" panose="020F0502020204030204" pitchFamily="34" charset="0"/>
            </a:endParaRPr>
          </a:p>
          <a:p>
            <a:pPr marL="85725" lvl="0" indent="-85725">
              <a:buClr>
                <a:srgbClr val="D34817">
                  <a:lumMod val="75000"/>
                </a:srgbClr>
              </a:buClr>
              <a:buNone/>
            </a:pPr>
            <a:r>
              <a:rPr lang="en-GB" altLang="en-US" sz="2800" i="1" dirty="0" smtClean="0">
                <a:solidFill>
                  <a:prstClr val="black"/>
                </a:solidFill>
                <a:latin typeface="Calibri" panose="020F0502020204030204" pitchFamily="34" charset="0"/>
                <a:cs typeface="Calibri" panose="020F0502020204030204" pitchFamily="34" charset="0"/>
              </a:rPr>
              <a:t>‘Forensic </a:t>
            </a:r>
            <a:r>
              <a:rPr lang="en-GB" altLang="en-US" sz="2800" i="1" dirty="0">
                <a:solidFill>
                  <a:prstClr val="black"/>
                </a:solidFill>
                <a:latin typeface="Calibri" panose="020F0502020204030204" pitchFamily="34" charset="0"/>
                <a:cs typeface="Calibri" panose="020F0502020204030204" pitchFamily="34" charset="0"/>
              </a:rPr>
              <a:t>scientists rarely disagree on the facts, only on the interpretation of the facts. In other words not that the traces were there but how they got there.’</a:t>
            </a:r>
          </a:p>
          <a:p>
            <a:pPr marL="342900" lvl="0" indent="-342900" algn="just">
              <a:buClr>
                <a:srgbClr val="D34817">
                  <a:lumMod val="75000"/>
                </a:srgbClr>
              </a:buClr>
              <a:buNone/>
            </a:pPr>
            <a:r>
              <a:rPr lang="en-GB" altLang="en-US" sz="2800" b="1" u="sng" dirty="0">
                <a:solidFill>
                  <a:prstClr val="black"/>
                </a:solidFill>
                <a:latin typeface="Calibri" panose="020F0502020204030204" pitchFamily="34" charset="0"/>
                <a:cs typeface="Calibri" panose="020F0502020204030204" pitchFamily="34" charset="0"/>
              </a:rPr>
              <a:t>Michael Mansfield </a:t>
            </a:r>
            <a:r>
              <a:rPr lang="en-GB" altLang="en-US" sz="2800" b="1" u="sng" dirty="0" smtClean="0">
                <a:solidFill>
                  <a:prstClr val="black"/>
                </a:solidFill>
                <a:latin typeface="Calibri" panose="020F0502020204030204" pitchFamily="34" charset="0"/>
                <a:cs typeface="Calibri" panose="020F0502020204030204" pitchFamily="34" charset="0"/>
              </a:rPr>
              <a:t>QC</a:t>
            </a:r>
            <a:endParaRPr lang="en-GB" altLang="en-US" sz="2800" b="1" u="sng" dirty="0">
              <a:solidFill>
                <a:prstClr val="black"/>
              </a:solidFill>
              <a:latin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296381167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4800" b="1" dirty="0">
                <a:solidFill>
                  <a:prstClr val="black"/>
                </a:solidFill>
              </a:rPr>
              <a:t>A NOTE OF CAUTION!!</a:t>
            </a:r>
            <a:endParaRPr lang="en-GB" dirty="0"/>
          </a:p>
        </p:txBody>
      </p:sp>
      <p:sp>
        <p:nvSpPr>
          <p:cNvPr id="3" name="Content Placeholder 2"/>
          <p:cNvSpPr>
            <a:spLocks noGrp="1"/>
          </p:cNvSpPr>
          <p:nvPr>
            <p:ph idx="1"/>
          </p:nvPr>
        </p:nvSpPr>
        <p:spPr/>
        <p:txBody>
          <a:bodyPr/>
          <a:lstStyle/>
          <a:p>
            <a:pPr marL="0" lvl="0" indent="0" algn="just">
              <a:buClr>
                <a:srgbClr val="D34817">
                  <a:lumMod val="75000"/>
                </a:srgbClr>
              </a:buClr>
              <a:buNone/>
            </a:pPr>
            <a:r>
              <a:rPr lang="en-GB" altLang="en-US" sz="2800" dirty="0">
                <a:solidFill>
                  <a:prstClr val="black"/>
                </a:solidFill>
              </a:rPr>
              <a:t> </a:t>
            </a:r>
            <a:endParaRPr lang="en-GB" altLang="en-US" sz="2800" dirty="0" smtClean="0">
              <a:solidFill>
                <a:prstClr val="black"/>
              </a:solidFill>
            </a:endParaRPr>
          </a:p>
          <a:p>
            <a:pPr marL="0" lvl="0" indent="0" algn="just">
              <a:buClr>
                <a:srgbClr val="D34817">
                  <a:lumMod val="75000"/>
                </a:srgbClr>
              </a:buClr>
              <a:buNone/>
            </a:pPr>
            <a:endParaRPr lang="en-GB" altLang="en-US" sz="2800" dirty="0">
              <a:solidFill>
                <a:prstClr val="black"/>
              </a:solidFill>
              <a:latin typeface="+mj-lt"/>
              <a:cs typeface="Calibri" panose="020F0502020204030204" pitchFamily="34" charset="0"/>
            </a:endParaRPr>
          </a:p>
          <a:p>
            <a:pPr marL="0" lvl="0" indent="0" algn="just">
              <a:buClr>
                <a:srgbClr val="D34817">
                  <a:lumMod val="75000"/>
                </a:srgbClr>
              </a:buClr>
              <a:buNone/>
            </a:pPr>
            <a:r>
              <a:rPr lang="en-GB" altLang="en-US" sz="2800" dirty="0" smtClean="0">
                <a:solidFill>
                  <a:prstClr val="black"/>
                </a:solidFill>
                <a:latin typeface="+mj-lt"/>
                <a:cs typeface="Calibri" panose="020F0502020204030204" pitchFamily="34" charset="0"/>
              </a:rPr>
              <a:t>The Problems of Contamination and Cross Contamination are not an exact science but are all about developing good Practice, it is very difficult (impossible) to draw up rules that cover every eventuality</a:t>
            </a:r>
            <a:endParaRPr lang="en-GB" sz="2800" dirty="0">
              <a:latin typeface="+mj-lt"/>
            </a:endParaRPr>
          </a:p>
        </p:txBody>
      </p:sp>
    </p:spTree>
    <p:extLst>
      <p:ext uri="{BB962C8B-B14F-4D97-AF65-F5344CB8AC3E}">
        <p14:creationId xmlns:p14="http://schemas.microsoft.com/office/powerpoint/2010/main" val="16035174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389" name="Group 5"/>
          <p:cNvGrpSpPr>
            <a:grpSpLocks/>
          </p:cNvGrpSpPr>
          <p:nvPr/>
        </p:nvGrpSpPr>
        <p:grpSpPr bwMode="auto">
          <a:xfrm>
            <a:off x="2758278" y="2507084"/>
            <a:ext cx="3871913" cy="3803650"/>
            <a:chOff x="1632" y="624"/>
            <a:chExt cx="2439" cy="2396"/>
          </a:xfrm>
        </p:grpSpPr>
        <p:pic>
          <p:nvPicPr>
            <p:cNvPr id="16390" name="Picture 6" descr="justice2-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2" y="624"/>
              <a:ext cx="2352" cy="2140"/>
            </a:xfrm>
            <a:prstGeom prst="rect">
              <a:avLst/>
            </a:prstGeom>
            <a:noFill/>
            <a:ln w="9525">
              <a:solidFill>
                <a:schemeClr val="accent2"/>
              </a:solidFill>
              <a:miter lim="800000"/>
              <a:headEnd/>
              <a:tailEnd/>
            </a:ln>
            <a:extLst>
              <a:ext uri="{909E8E84-426E-40DD-AFC4-6F175D3DCCD1}">
                <a14:hiddenFill xmlns:a14="http://schemas.microsoft.com/office/drawing/2010/main">
                  <a:solidFill>
                    <a:srgbClr val="FFFFFF"/>
                  </a:solidFill>
                </a14:hiddenFill>
              </a:ext>
            </a:extLst>
          </p:spPr>
        </p:pic>
        <p:sp>
          <p:nvSpPr>
            <p:cNvPr id="16391" name="Rectangle 7"/>
            <p:cNvSpPr>
              <a:spLocks noChangeArrowheads="1"/>
            </p:cNvSpPr>
            <p:nvPr/>
          </p:nvSpPr>
          <p:spPr bwMode="auto">
            <a:xfrm>
              <a:off x="2110" y="2768"/>
              <a:ext cx="1961" cy="25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2000" b="1" dirty="0">
                  <a:solidFill>
                    <a:srgbClr val="DE7E18"/>
                  </a:solidFill>
                </a:rPr>
                <a:t>  </a:t>
              </a:r>
            </a:p>
          </p:txBody>
        </p:sp>
      </p:grpSp>
      <p:sp>
        <p:nvSpPr>
          <p:cNvPr id="16392" name="Text Box 8"/>
          <p:cNvSpPr txBox="1">
            <a:spLocks noChangeArrowheads="1"/>
          </p:cNvSpPr>
          <p:nvPr/>
        </p:nvSpPr>
        <p:spPr bwMode="auto">
          <a:xfrm>
            <a:off x="2236788" y="617539"/>
            <a:ext cx="6164262" cy="1077218"/>
          </a:xfrm>
          <a:prstGeom prst="rect">
            <a:avLst/>
          </a:prstGeom>
          <a:noFill/>
          <a:ln>
            <a:noFill/>
          </a:ln>
          <a:effectLst/>
          <a:extLst>
            <a:ext uri="{909E8E84-426E-40DD-AFC4-6F175D3DCCD1}">
              <a14:hiddenFill xmlns:a14="http://schemas.microsoft.com/office/drawing/2010/main">
                <a:solidFill>
                  <a:srgbClr val="FF3300"/>
                </a:solidFill>
              </a14:hiddenFill>
            </a:ext>
            <a:ext uri="{91240B29-F687-4F45-9708-019B960494DF}">
              <a14:hiddenLine xmlns:a14="http://schemas.microsoft.com/office/drawing/2010/main" w="381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GB" altLang="en-US" sz="3200" b="1" dirty="0">
                <a:solidFill>
                  <a:prstClr val="black"/>
                </a:solidFill>
                <a:latin typeface="+mj-lt"/>
              </a:rPr>
              <a:t>SCENE DISCIPLINE</a:t>
            </a:r>
            <a:r>
              <a:rPr lang="en-GB" altLang="en-US" sz="2000" b="1" dirty="0">
                <a:solidFill>
                  <a:srgbClr val="DE7E18"/>
                </a:solidFill>
                <a:latin typeface="+mj-lt"/>
              </a:rPr>
              <a:t> </a:t>
            </a:r>
            <a:endParaRPr lang="en-GB" altLang="en-US" sz="2000" b="1" dirty="0" smtClean="0">
              <a:solidFill>
                <a:srgbClr val="DE7E18"/>
              </a:solidFill>
              <a:latin typeface="+mj-lt"/>
            </a:endParaRPr>
          </a:p>
          <a:p>
            <a:pPr eaLnBrk="0" hangingPunct="0"/>
            <a:r>
              <a:rPr lang="en-GB" altLang="en-US" sz="3200" b="1" dirty="0" smtClean="0">
                <a:latin typeface="+mj-lt"/>
              </a:rPr>
              <a:t>Contamination </a:t>
            </a:r>
            <a:r>
              <a:rPr lang="en-GB" altLang="en-US" sz="3200" b="1" dirty="0">
                <a:latin typeface="+mj-lt"/>
              </a:rPr>
              <a:t>Prevention </a:t>
            </a:r>
            <a:endParaRPr lang="en-GB" altLang="en-US" sz="3200" dirty="0">
              <a:latin typeface="+mj-lt"/>
            </a:endParaRPr>
          </a:p>
        </p:txBody>
      </p:sp>
      <p:sp>
        <p:nvSpPr>
          <p:cNvPr id="16393" name="Text Box 9"/>
          <p:cNvSpPr txBox="1">
            <a:spLocks noChangeArrowheads="1"/>
          </p:cNvSpPr>
          <p:nvPr/>
        </p:nvSpPr>
        <p:spPr bwMode="auto">
          <a:xfrm>
            <a:off x="7342094" y="2507084"/>
            <a:ext cx="4607859"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2400" b="1" dirty="0">
                <a:solidFill>
                  <a:prstClr val="white"/>
                </a:solidFill>
              </a:rPr>
              <a:t>     </a:t>
            </a:r>
            <a:r>
              <a:rPr lang="en-GB" altLang="en-US" sz="2400" b="1" u="sng" dirty="0">
                <a:solidFill>
                  <a:prstClr val="black"/>
                </a:solidFill>
                <a:latin typeface="+mj-lt"/>
              </a:rPr>
              <a:t>PERSONNEL</a:t>
            </a:r>
          </a:p>
          <a:p>
            <a:endParaRPr lang="en-GB" altLang="en-US" sz="2400" b="1" u="sng" dirty="0">
              <a:solidFill>
                <a:prstClr val="black"/>
              </a:solidFill>
              <a:latin typeface="+mj-lt"/>
            </a:endParaRPr>
          </a:p>
          <a:p>
            <a:pPr>
              <a:buFontTx/>
              <a:buChar char="•"/>
            </a:pPr>
            <a:r>
              <a:rPr lang="en-GB" altLang="en-US" sz="2400" b="1" dirty="0">
                <a:solidFill>
                  <a:prstClr val="black"/>
                </a:solidFill>
                <a:latin typeface="+mj-lt"/>
              </a:rPr>
              <a:t> Barrier clothing</a:t>
            </a:r>
          </a:p>
          <a:p>
            <a:pPr>
              <a:buFontTx/>
              <a:buChar char="•"/>
            </a:pPr>
            <a:endParaRPr lang="en-GB" altLang="en-US" sz="2400" b="1" dirty="0">
              <a:solidFill>
                <a:prstClr val="black"/>
              </a:solidFill>
              <a:latin typeface="+mj-lt"/>
            </a:endParaRPr>
          </a:p>
          <a:p>
            <a:pPr>
              <a:buFontTx/>
              <a:buChar char="•"/>
            </a:pPr>
            <a:r>
              <a:rPr lang="en-GB" altLang="en-US" sz="2400" b="1" dirty="0">
                <a:solidFill>
                  <a:prstClr val="black"/>
                </a:solidFill>
                <a:latin typeface="+mj-lt"/>
              </a:rPr>
              <a:t> Scene to Scene movement</a:t>
            </a:r>
          </a:p>
          <a:p>
            <a:endParaRPr lang="en-GB" altLang="en-US" sz="2400" b="1" dirty="0">
              <a:solidFill>
                <a:prstClr val="black"/>
              </a:solidFill>
            </a:endParaRPr>
          </a:p>
        </p:txBody>
      </p:sp>
      <p:pic>
        <p:nvPicPr>
          <p:cNvPr id="16388" name="Picture 4" descr="dn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6200000">
            <a:off x="2105816" y="4601790"/>
            <a:ext cx="1304925" cy="171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6" name="Picture 2" descr="magnifying-glas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0607" y="1895196"/>
            <a:ext cx="2173570" cy="1898235"/>
          </a:xfrm>
          <a:prstGeom prst="rect">
            <a:avLst/>
          </a:prstGeom>
          <a:noFill/>
          <a:ln w="9525">
            <a:solidFill>
              <a:schemeClr val="accent2"/>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92715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2000"/>
                                  </p:stCondLst>
                                  <p:childTnLst>
                                    <p:set>
                                      <p:cBhvr>
                                        <p:cTn id="6" dur="1" fill="hold">
                                          <p:stCondLst>
                                            <p:cond delay="0"/>
                                          </p:stCondLst>
                                        </p:cTn>
                                        <p:tgtEl>
                                          <p:spTgt spid="16393"/>
                                        </p:tgtEl>
                                        <p:attrNameLst>
                                          <p:attrName>style.visibility</p:attrName>
                                        </p:attrNameLst>
                                      </p:cBhvr>
                                      <p:to>
                                        <p:strVal val="visible"/>
                                      </p:to>
                                    </p:set>
                                    <p:animEffect transition="in" filter="dissolve">
                                      <p:cBhvr>
                                        <p:cTn id="7" dur="500"/>
                                        <p:tgtEl>
                                          <p:spTgt spid="163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3" grpId="0"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1981200" y="44450"/>
            <a:ext cx="8305800" cy="923330"/>
          </a:xfrm>
          <a:prstGeom prst="rect">
            <a:avLst/>
          </a:prstGeom>
          <a:noFill/>
          <a:ln>
            <a:noFill/>
          </a:ln>
          <a:effectLst/>
          <a:extLst>
            <a:ext uri="{909E8E84-426E-40DD-AFC4-6F175D3DCCD1}">
              <a14:hiddenFill xmlns:a14="http://schemas.microsoft.com/office/drawing/2010/main">
                <a:solidFill>
                  <a:srgbClr val="FF3300"/>
                </a:solidFill>
              </a14:hiddenFill>
            </a:ext>
            <a:ext uri="{91240B29-F687-4F45-9708-019B960494DF}">
              <a14:hiddenLine xmlns:a14="http://schemas.microsoft.com/office/drawing/2010/main" w="571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r>
              <a:rPr lang="en-GB" altLang="en-US" sz="5400" b="1" dirty="0">
                <a:latin typeface="+mj-lt"/>
              </a:rPr>
              <a:t>Barrier Clothing</a:t>
            </a:r>
          </a:p>
        </p:txBody>
      </p:sp>
      <p:pic>
        <p:nvPicPr>
          <p:cNvPr id="18436" name="Picture 4" descr="Office Training 00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63714" y="1066800"/>
            <a:ext cx="3798887" cy="5715000"/>
          </a:xfrm>
          <a:prstGeom prst="rect">
            <a:avLst/>
          </a:prstGeom>
          <a:noFill/>
          <a:extLst>
            <a:ext uri="{909E8E84-426E-40DD-AFC4-6F175D3DCCD1}">
              <a14:hiddenFill xmlns:a14="http://schemas.microsoft.com/office/drawing/2010/main">
                <a:solidFill>
                  <a:srgbClr val="FFFFFF"/>
                </a:solidFill>
              </a14:hiddenFill>
            </a:ext>
          </a:extLst>
        </p:spPr>
      </p:pic>
      <p:grpSp>
        <p:nvGrpSpPr>
          <p:cNvPr id="18437" name="Group 5"/>
          <p:cNvGrpSpPr>
            <a:grpSpLocks/>
          </p:cNvGrpSpPr>
          <p:nvPr/>
        </p:nvGrpSpPr>
        <p:grpSpPr bwMode="auto">
          <a:xfrm>
            <a:off x="3429000" y="1828800"/>
            <a:ext cx="457200" cy="204788"/>
            <a:chOff x="1655" y="865"/>
            <a:chExt cx="272" cy="136"/>
          </a:xfrm>
        </p:grpSpPr>
        <p:sp>
          <p:nvSpPr>
            <p:cNvPr id="18438" name="Oval 6"/>
            <p:cNvSpPr>
              <a:spLocks noChangeArrowheads="1"/>
            </p:cNvSpPr>
            <p:nvPr/>
          </p:nvSpPr>
          <p:spPr bwMode="auto">
            <a:xfrm>
              <a:off x="1701" y="865"/>
              <a:ext cx="181" cy="136"/>
            </a:xfrm>
            <a:prstGeom prst="ellipse">
              <a:avLst/>
            </a:prstGeom>
            <a:solidFill>
              <a:schemeClr val="bg1"/>
            </a:solidFill>
            <a:ln w="9525">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prstClr val="black"/>
                </a:solidFill>
              </a:endParaRPr>
            </a:p>
          </p:txBody>
        </p:sp>
        <p:sp>
          <p:nvSpPr>
            <p:cNvPr id="18439" name="Line 7"/>
            <p:cNvSpPr>
              <a:spLocks noChangeShapeType="1"/>
            </p:cNvSpPr>
            <p:nvPr/>
          </p:nvSpPr>
          <p:spPr bwMode="auto">
            <a:xfrm flipV="1">
              <a:off x="1882" y="890"/>
              <a:ext cx="45" cy="45"/>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sp>
          <p:nvSpPr>
            <p:cNvPr id="18440" name="Line 8"/>
            <p:cNvSpPr>
              <a:spLocks noChangeShapeType="1"/>
            </p:cNvSpPr>
            <p:nvPr/>
          </p:nvSpPr>
          <p:spPr bwMode="auto">
            <a:xfrm flipH="1" flipV="1">
              <a:off x="1655" y="890"/>
              <a:ext cx="46" cy="45"/>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sp>
          <p:nvSpPr>
            <p:cNvPr id="18441" name="Line 9"/>
            <p:cNvSpPr>
              <a:spLocks noChangeShapeType="1"/>
            </p:cNvSpPr>
            <p:nvPr/>
          </p:nvSpPr>
          <p:spPr bwMode="auto">
            <a:xfrm>
              <a:off x="1882" y="935"/>
              <a:ext cx="45" cy="46"/>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sp>
          <p:nvSpPr>
            <p:cNvPr id="18442" name="Line 10"/>
            <p:cNvSpPr>
              <a:spLocks noChangeShapeType="1"/>
            </p:cNvSpPr>
            <p:nvPr/>
          </p:nvSpPr>
          <p:spPr bwMode="auto">
            <a:xfrm flipH="1">
              <a:off x="1655" y="935"/>
              <a:ext cx="46" cy="46"/>
            </a:xfrm>
            <a:prstGeom prst="line">
              <a:avLst/>
            </a:prstGeom>
            <a:noFill/>
            <a:ln w="952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grpSp>
      <p:grpSp>
        <p:nvGrpSpPr>
          <p:cNvPr id="18443" name="Group 11"/>
          <p:cNvGrpSpPr>
            <a:grpSpLocks/>
          </p:cNvGrpSpPr>
          <p:nvPr/>
        </p:nvGrpSpPr>
        <p:grpSpPr bwMode="auto">
          <a:xfrm>
            <a:off x="3962400" y="1981203"/>
            <a:ext cx="6153150" cy="646113"/>
            <a:chOff x="1536" y="1248"/>
            <a:chExt cx="3876" cy="407"/>
          </a:xfrm>
        </p:grpSpPr>
        <p:sp>
          <p:nvSpPr>
            <p:cNvPr id="18444" name="Text Box 12"/>
            <p:cNvSpPr txBox="1">
              <a:spLocks noChangeArrowheads="1"/>
            </p:cNvSpPr>
            <p:nvPr/>
          </p:nvSpPr>
          <p:spPr bwMode="auto">
            <a:xfrm>
              <a:off x="3496" y="1362"/>
              <a:ext cx="941"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400" b="1" dirty="0">
                  <a:solidFill>
                    <a:prstClr val="black"/>
                  </a:solidFill>
                  <a:latin typeface="+mj-lt"/>
                </a:rPr>
                <a:t>DNA MASK</a:t>
              </a:r>
            </a:p>
          </p:txBody>
        </p:sp>
        <p:sp>
          <p:nvSpPr>
            <p:cNvPr id="18445" name="Text Box 13"/>
            <p:cNvSpPr txBox="1">
              <a:spLocks noChangeArrowheads="1"/>
            </p:cNvSpPr>
            <p:nvPr/>
          </p:nvSpPr>
          <p:spPr bwMode="auto">
            <a:xfrm>
              <a:off x="5148" y="1248"/>
              <a:ext cx="264" cy="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b="1">
                  <a:solidFill>
                    <a:srgbClr val="FF3300"/>
                  </a:solidFill>
                </a:rPr>
                <a:t>4</a:t>
              </a:r>
            </a:p>
          </p:txBody>
        </p:sp>
        <p:sp>
          <p:nvSpPr>
            <p:cNvPr id="18446" name="Line 14"/>
            <p:cNvSpPr>
              <a:spLocks noChangeShapeType="1"/>
            </p:cNvSpPr>
            <p:nvPr/>
          </p:nvSpPr>
          <p:spPr bwMode="auto">
            <a:xfrm flipH="1" flipV="1">
              <a:off x="1536" y="1257"/>
              <a:ext cx="1960" cy="249"/>
            </a:xfrm>
            <a:prstGeom prst="line">
              <a:avLst/>
            </a:prstGeom>
            <a:noFill/>
            <a:ln w="5715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grpSp>
      <p:grpSp>
        <p:nvGrpSpPr>
          <p:cNvPr id="18447" name="Group 15"/>
          <p:cNvGrpSpPr>
            <a:grpSpLocks/>
          </p:cNvGrpSpPr>
          <p:nvPr/>
        </p:nvGrpSpPr>
        <p:grpSpPr bwMode="auto">
          <a:xfrm>
            <a:off x="3886200" y="836614"/>
            <a:ext cx="6229350" cy="1090613"/>
            <a:chOff x="1488" y="527"/>
            <a:chExt cx="3924" cy="687"/>
          </a:xfrm>
        </p:grpSpPr>
        <p:sp>
          <p:nvSpPr>
            <p:cNvPr id="18448" name="Text Box 16"/>
            <p:cNvSpPr txBox="1">
              <a:spLocks noChangeArrowheads="1"/>
            </p:cNvSpPr>
            <p:nvPr/>
          </p:nvSpPr>
          <p:spPr bwMode="auto">
            <a:xfrm>
              <a:off x="3497" y="613"/>
              <a:ext cx="1327" cy="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400" b="1" dirty="0">
                  <a:solidFill>
                    <a:prstClr val="black"/>
                  </a:solidFill>
                  <a:latin typeface="+mj-lt"/>
                </a:rPr>
                <a:t>HOODED SUIT</a:t>
              </a:r>
            </a:p>
            <a:p>
              <a:r>
                <a:rPr lang="en-GB" altLang="en-US" sz="1600" b="1" dirty="0">
                  <a:solidFill>
                    <a:prstClr val="black"/>
                  </a:solidFill>
                  <a:latin typeface="+mj-lt"/>
                </a:rPr>
                <a:t>TAPE 1</a:t>
              </a:r>
              <a:r>
                <a:rPr lang="en-GB" altLang="en-US" sz="1600" b="1" baseline="30000" dirty="0">
                  <a:solidFill>
                    <a:prstClr val="black"/>
                  </a:solidFill>
                  <a:latin typeface="+mj-lt"/>
                </a:rPr>
                <a:t>st</a:t>
              </a:r>
              <a:r>
                <a:rPr lang="en-GB" altLang="en-US" sz="1600" b="1" dirty="0">
                  <a:solidFill>
                    <a:prstClr val="black"/>
                  </a:solidFill>
                  <a:latin typeface="+mj-lt"/>
                </a:rPr>
                <a:t> PAIR GLOVES </a:t>
              </a:r>
            </a:p>
            <a:p>
              <a:r>
                <a:rPr lang="en-GB" altLang="en-US" sz="1600" b="1" dirty="0">
                  <a:solidFill>
                    <a:prstClr val="black"/>
                  </a:solidFill>
                  <a:latin typeface="+mj-lt"/>
                </a:rPr>
                <a:t>TO SUIT</a:t>
              </a:r>
            </a:p>
          </p:txBody>
        </p:sp>
        <p:sp>
          <p:nvSpPr>
            <p:cNvPr id="18449" name="Text Box 17"/>
            <p:cNvSpPr txBox="1">
              <a:spLocks noChangeArrowheads="1"/>
            </p:cNvSpPr>
            <p:nvPr/>
          </p:nvSpPr>
          <p:spPr bwMode="auto">
            <a:xfrm>
              <a:off x="5148" y="527"/>
              <a:ext cx="264" cy="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b="1">
                  <a:solidFill>
                    <a:srgbClr val="FF3300"/>
                  </a:solidFill>
                </a:rPr>
                <a:t>3</a:t>
              </a:r>
            </a:p>
          </p:txBody>
        </p:sp>
        <p:sp>
          <p:nvSpPr>
            <p:cNvPr id="18450" name="Line 18"/>
            <p:cNvSpPr>
              <a:spLocks noChangeShapeType="1"/>
            </p:cNvSpPr>
            <p:nvPr/>
          </p:nvSpPr>
          <p:spPr bwMode="auto">
            <a:xfrm flipH="1">
              <a:off x="1488" y="768"/>
              <a:ext cx="2016" cy="144"/>
            </a:xfrm>
            <a:prstGeom prst="line">
              <a:avLst/>
            </a:prstGeom>
            <a:noFill/>
            <a:ln w="5715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grpSp>
      <p:grpSp>
        <p:nvGrpSpPr>
          <p:cNvPr id="18451" name="Group 19"/>
          <p:cNvGrpSpPr>
            <a:grpSpLocks/>
          </p:cNvGrpSpPr>
          <p:nvPr/>
        </p:nvGrpSpPr>
        <p:grpSpPr bwMode="auto">
          <a:xfrm>
            <a:off x="4876800" y="3057526"/>
            <a:ext cx="5238750" cy="904875"/>
            <a:chOff x="2112" y="1926"/>
            <a:chExt cx="3300" cy="570"/>
          </a:xfrm>
        </p:grpSpPr>
        <p:sp>
          <p:nvSpPr>
            <p:cNvPr id="18452" name="Text Box 20"/>
            <p:cNvSpPr txBox="1">
              <a:spLocks noChangeArrowheads="1"/>
            </p:cNvSpPr>
            <p:nvPr/>
          </p:nvSpPr>
          <p:spPr bwMode="auto">
            <a:xfrm>
              <a:off x="3496" y="1952"/>
              <a:ext cx="1374"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400" b="1" dirty="0">
                  <a:solidFill>
                    <a:prstClr val="black"/>
                  </a:solidFill>
                  <a:latin typeface="+mj-lt"/>
                </a:rPr>
                <a:t>1</a:t>
              </a:r>
              <a:r>
                <a:rPr lang="en-GB" altLang="en-US" sz="2400" b="1" baseline="30000" dirty="0">
                  <a:solidFill>
                    <a:prstClr val="black"/>
                  </a:solidFill>
                  <a:latin typeface="+mj-lt"/>
                </a:rPr>
                <a:t>st</a:t>
              </a:r>
              <a:r>
                <a:rPr lang="en-GB" altLang="en-US" sz="2400" b="1" dirty="0">
                  <a:solidFill>
                    <a:prstClr val="black"/>
                  </a:solidFill>
                  <a:latin typeface="+mj-lt"/>
                </a:rPr>
                <a:t> PAIR LATEX </a:t>
              </a:r>
            </a:p>
            <a:p>
              <a:r>
                <a:rPr lang="en-GB" altLang="en-US" sz="2400" b="1" dirty="0">
                  <a:solidFill>
                    <a:prstClr val="black"/>
                  </a:solidFill>
                  <a:latin typeface="+mj-lt"/>
                </a:rPr>
                <a:t>GLOVES </a:t>
              </a:r>
            </a:p>
          </p:txBody>
        </p:sp>
        <p:sp>
          <p:nvSpPr>
            <p:cNvPr id="18453" name="Text Box 21"/>
            <p:cNvSpPr txBox="1">
              <a:spLocks noChangeArrowheads="1"/>
            </p:cNvSpPr>
            <p:nvPr/>
          </p:nvSpPr>
          <p:spPr bwMode="auto">
            <a:xfrm>
              <a:off x="5148" y="1926"/>
              <a:ext cx="264" cy="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b="1">
                  <a:solidFill>
                    <a:srgbClr val="FF3300"/>
                  </a:solidFill>
                </a:rPr>
                <a:t>1</a:t>
              </a:r>
            </a:p>
          </p:txBody>
        </p:sp>
        <p:sp>
          <p:nvSpPr>
            <p:cNvPr id="18454" name="Line 22"/>
            <p:cNvSpPr>
              <a:spLocks noChangeShapeType="1"/>
            </p:cNvSpPr>
            <p:nvPr/>
          </p:nvSpPr>
          <p:spPr bwMode="auto">
            <a:xfrm flipH="1">
              <a:off x="2112" y="2099"/>
              <a:ext cx="1384" cy="397"/>
            </a:xfrm>
            <a:prstGeom prst="line">
              <a:avLst/>
            </a:prstGeom>
            <a:noFill/>
            <a:ln w="5715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grpSp>
      <p:grpSp>
        <p:nvGrpSpPr>
          <p:cNvPr id="18455" name="Group 23"/>
          <p:cNvGrpSpPr>
            <a:grpSpLocks/>
          </p:cNvGrpSpPr>
          <p:nvPr/>
        </p:nvGrpSpPr>
        <p:grpSpPr bwMode="auto">
          <a:xfrm>
            <a:off x="4572000" y="5437188"/>
            <a:ext cx="5543550" cy="658812"/>
            <a:chOff x="1920" y="3425"/>
            <a:chExt cx="3492" cy="415"/>
          </a:xfrm>
        </p:grpSpPr>
        <p:sp>
          <p:nvSpPr>
            <p:cNvPr id="18456" name="Text Box 24"/>
            <p:cNvSpPr txBox="1">
              <a:spLocks noChangeArrowheads="1"/>
            </p:cNvSpPr>
            <p:nvPr/>
          </p:nvSpPr>
          <p:spPr bwMode="auto">
            <a:xfrm>
              <a:off x="3496" y="3496"/>
              <a:ext cx="102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400" b="1" dirty="0">
                  <a:solidFill>
                    <a:prstClr val="black"/>
                  </a:solidFill>
                  <a:latin typeface="+mj-lt"/>
                </a:rPr>
                <a:t>OVERSHOES</a:t>
              </a:r>
            </a:p>
          </p:txBody>
        </p:sp>
        <p:sp>
          <p:nvSpPr>
            <p:cNvPr id="18457" name="Text Box 25"/>
            <p:cNvSpPr txBox="1">
              <a:spLocks noChangeArrowheads="1"/>
            </p:cNvSpPr>
            <p:nvPr/>
          </p:nvSpPr>
          <p:spPr bwMode="auto">
            <a:xfrm>
              <a:off x="5148" y="3425"/>
              <a:ext cx="264" cy="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b="1">
                  <a:solidFill>
                    <a:srgbClr val="FF3300"/>
                  </a:solidFill>
                </a:rPr>
                <a:t>2</a:t>
              </a:r>
            </a:p>
          </p:txBody>
        </p:sp>
        <p:sp>
          <p:nvSpPr>
            <p:cNvPr id="18458" name="Line 26"/>
            <p:cNvSpPr>
              <a:spLocks noChangeShapeType="1"/>
            </p:cNvSpPr>
            <p:nvPr/>
          </p:nvSpPr>
          <p:spPr bwMode="auto">
            <a:xfrm flipH="1">
              <a:off x="1920" y="3640"/>
              <a:ext cx="1576" cy="200"/>
            </a:xfrm>
            <a:prstGeom prst="line">
              <a:avLst/>
            </a:prstGeom>
            <a:noFill/>
            <a:ln w="5715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grpSp>
      <p:sp>
        <p:nvSpPr>
          <p:cNvPr id="18459" name="Line 27"/>
          <p:cNvSpPr>
            <a:spLocks noChangeShapeType="1"/>
          </p:cNvSpPr>
          <p:nvPr/>
        </p:nvSpPr>
        <p:spPr bwMode="auto">
          <a:xfrm flipV="1">
            <a:off x="9067800" y="1752600"/>
            <a:ext cx="0" cy="1295400"/>
          </a:xfrm>
          <a:prstGeom prst="line">
            <a:avLst/>
          </a:prstGeom>
          <a:noFill/>
          <a:ln w="57150">
            <a:solidFill>
              <a:schemeClr val="bg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grpSp>
        <p:nvGrpSpPr>
          <p:cNvPr id="18460" name="Group 28"/>
          <p:cNvGrpSpPr>
            <a:grpSpLocks/>
          </p:cNvGrpSpPr>
          <p:nvPr/>
        </p:nvGrpSpPr>
        <p:grpSpPr bwMode="auto">
          <a:xfrm>
            <a:off x="4953000" y="4210053"/>
            <a:ext cx="5162550" cy="869951"/>
            <a:chOff x="2160" y="2652"/>
            <a:chExt cx="3252" cy="548"/>
          </a:xfrm>
        </p:grpSpPr>
        <p:sp>
          <p:nvSpPr>
            <p:cNvPr id="18461" name="Text Box 29"/>
            <p:cNvSpPr txBox="1">
              <a:spLocks noChangeArrowheads="1"/>
            </p:cNvSpPr>
            <p:nvPr/>
          </p:nvSpPr>
          <p:spPr bwMode="auto">
            <a:xfrm>
              <a:off x="3471" y="2677"/>
              <a:ext cx="1482"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400" b="1" dirty="0">
                  <a:solidFill>
                    <a:prstClr val="black"/>
                  </a:solidFill>
                  <a:latin typeface="+mj-lt"/>
                </a:rPr>
                <a:t>2</a:t>
              </a:r>
              <a:r>
                <a:rPr lang="en-GB" altLang="en-US" sz="2400" b="1" baseline="30000" dirty="0">
                  <a:solidFill>
                    <a:prstClr val="black"/>
                  </a:solidFill>
                  <a:latin typeface="+mj-lt"/>
                </a:rPr>
                <a:t>nd</a:t>
              </a:r>
              <a:r>
                <a:rPr lang="en-GB" altLang="en-US" sz="2400" b="1" dirty="0">
                  <a:solidFill>
                    <a:prstClr val="black"/>
                  </a:solidFill>
                  <a:latin typeface="+mj-lt"/>
                </a:rPr>
                <a:t>  PAIR LATEX </a:t>
              </a:r>
            </a:p>
            <a:p>
              <a:r>
                <a:rPr lang="en-GB" altLang="en-US" sz="2400" b="1" dirty="0">
                  <a:solidFill>
                    <a:prstClr val="black"/>
                  </a:solidFill>
                  <a:latin typeface="+mj-lt"/>
                </a:rPr>
                <a:t>GLOVES</a:t>
              </a:r>
            </a:p>
          </p:txBody>
        </p:sp>
        <p:sp>
          <p:nvSpPr>
            <p:cNvPr id="18462" name="Text Box 30"/>
            <p:cNvSpPr txBox="1">
              <a:spLocks noChangeArrowheads="1"/>
            </p:cNvSpPr>
            <p:nvPr/>
          </p:nvSpPr>
          <p:spPr bwMode="auto">
            <a:xfrm>
              <a:off x="5148" y="2652"/>
              <a:ext cx="264" cy="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600" b="1">
                  <a:solidFill>
                    <a:srgbClr val="FF3300"/>
                  </a:solidFill>
                </a:rPr>
                <a:t>5</a:t>
              </a:r>
            </a:p>
          </p:txBody>
        </p:sp>
        <p:sp>
          <p:nvSpPr>
            <p:cNvPr id="18463" name="Line 31"/>
            <p:cNvSpPr>
              <a:spLocks noChangeShapeType="1"/>
            </p:cNvSpPr>
            <p:nvPr/>
          </p:nvSpPr>
          <p:spPr bwMode="auto">
            <a:xfrm flipH="1" flipV="1">
              <a:off x="2160" y="2688"/>
              <a:ext cx="1336" cy="136"/>
            </a:xfrm>
            <a:prstGeom prst="line">
              <a:avLst/>
            </a:prstGeom>
            <a:noFill/>
            <a:ln w="5715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grpSp>
    </p:spTree>
    <p:extLst>
      <p:ext uri="{BB962C8B-B14F-4D97-AF65-F5344CB8AC3E}">
        <p14:creationId xmlns:p14="http://schemas.microsoft.com/office/powerpoint/2010/main" val="36285936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845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845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1844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459"/>
                                        </p:tgtEl>
                                        <p:attrNameLst>
                                          <p:attrName>style.visibility</p:attrName>
                                        </p:attrNameLst>
                                      </p:cBhvr>
                                      <p:to>
                                        <p:strVal val="visible"/>
                                      </p:to>
                                    </p:set>
                                    <p:anim calcmode="lin" valueType="num">
                                      <p:cBhvr additive="base">
                                        <p:cTn id="19" dur="500" fill="hold"/>
                                        <p:tgtEl>
                                          <p:spTgt spid="18459"/>
                                        </p:tgtEl>
                                        <p:attrNameLst>
                                          <p:attrName>ppt_x</p:attrName>
                                        </p:attrNameLst>
                                      </p:cBhvr>
                                      <p:tavLst>
                                        <p:tav tm="0">
                                          <p:val>
                                            <p:strVal val="#ppt_x"/>
                                          </p:val>
                                        </p:tav>
                                        <p:tav tm="100000">
                                          <p:val>
                                            <p:strVal val="#ppt_x"/>
                                          </p:val>
                                        </p:tav>
                                      </p:tavLst>
                                    </p:anim>
                                    <p:anim calcmode="lin" valueType="num">
                                      <p:cBhvr additive="base">
                                        <p:cTn id="20" dur="500" fill="hold"/>
                                        <p:tgtEl>
                                          <p:spTgt spid="18459"/>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499"/>
                                          </p:stCondLst>
                                        </p:cTn>
                                        <p:tgtEl>
                                          <p:spTgt spid="18443"/>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499"/>
                                          </p:stCondLst>
                                        </p:cTn>
                                        <p:tgtEl>
                                          <p:spTgt spid="184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5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Scene to Scene Movement</a:t>
            </a:r>
          </a:p>
        </p:txBody>
      </p:sp>
      <p:sp>
        <p:nvSpPr>
          <p:cNvPr id="3" name="Content Placeholder 2"/>
          <p:cNvSpPr>
            <a:spLocks noGrp="1"/>
          </p:cNvSpPr>
          <p:nvPr>
            <p:ph idx="1"/>
          </p:nvPr>
        </p:nvSpPr>
        <p:spPr>
          <a:xfrm>
            <a:off x="1810871" y="2133600"/>
            <a:ext cx="9693741" cy="3777622"/>
          </a:xfrm>
        </p:spPr>
        <p:txBody>
          <a:bodyPr>
            <a:normAutofit lnSpcReduction="10000"/>
          </a:bodyPr>
          <a:lstStyle/>
          <a:p>
            <a:endParaRPr lang="en-GB" dirty="0"/>
          </a:p>
          <a:p>
            <a:r>
              <a:rPr lang="en-GB" sz="2800" dirty="0">
                <a:latin typeface="+mj-lt"/>
                <a:cs typeface="Calibri" panose="020F0502020204030204" pitchFamily="34" charset="0"/>
              </a:rPr>
              <a:t>Wherever possible Staff should not attend more than one scene associated with a crime,</a:t>
            </a:r>
          </a:p>
          <a:p>
            <a:endParaRPr lang="en-GB" sz="2800" dirty="0">
              <a:latin typeface="+mj-lt"/>
              <a:cs typeface="Calibri" panose="020F0502020204030204" pitchFamily="34" charset="0"/>
            </a:endParaRPr>
          </a:p>
          <a:p>
            <a:r>
              <a:rPr lang="en-GB" sz="2800" dirty="0">
                <a:latin typeface="+mj-lt"/>
                <a:cs typeface="Calibri" panose="020F0502020204030204" pitchFamily="34" charset="0"/>
              </a:rPr>
              <a:t>When unavoidable the fact should be recorded and the member of staff in question should go through a decontamination process between scenes,</a:t>
            </a:r>
          </a:p>
          <a:p>
            <a:endParaRPr lang="en-GB" sz="2800" dirty="0">
              <a:latin typeface="+mj-lt"/>
              <a:cs typeface="Calibri" panose="020F0502020204030204" pitchFamily="34" charset="0"/>
            </a:endParaRPr>
          </a:p>
          <a:p>
            <a:r>
              <a:rPr lang="en-GB" sz="2800" dirty="0">
                <a:latin typeface="+mj-lt"/>
                <a:cs typeface="Calibri" panose="020F0502020204030204" pitchFamily="34" charset="0"/>
              </a:rPr>
              <a:t>A log should be kept of what staff attended which scenes and when.</a:t>
            </a:r>
          </a:p>
        </p:txBody>
      </p:sp>
    </p:spTree>
    <p:extLst>
      <p:ext uri="{BB962C8B-B14F-4D97-AF65-F5344CB8AC3E}">
        <p14:creationId xmlns:p14="http://schemas.microsoft.com/office/powerpoint/2010/main" val="299330595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86C28811-B9FC-4708-92E4-3891F201C965}"/>
              </a:ext>
            </a:extLst>
          </p:cNvPr>
          <p:cNvSpPr>
            <a:spLocks noGrp="1"/>
          </p:cNvSpPr>
          <p:nvPr>
            <p:ph idx="1"/>
          </p:nvPr>
        </p:nvSpPr>
        <p:spPr/>
        <p:txBody>
          <a:bodyPr>
            <a:normAutofit/>
          </a:bodyPr>
          <a:lstStyle/>
          <a:p>
            <a:endParaRPr lang="en-GB" sz="2400" dirty="0"/>
          </a:p>
          <a:p>
            <a:endParaRPr lang="en-GB" sz="2400" dirty="0"/>
          </a:p>
          <a:p>
            <a:pPr marL="0" indent="0">
              <a:buNone/>
            </a:pPr>
            <a:endParaRPr lang="en-GB" sz="2400" dirty="0"/>
          </a:p>
        </p:txBody>
      </p:sp>
      <p:pic>
        <p:nvPicPr>
          <p:cNvPr id="4" name="Picture 3">
            <a:extLst>
              <a:ext uri="{FF2B5EF4-FFF2-40B4-BE49-F238E27FC236}">
                <a16:creationId xmlns:a16="http://schemas.microsoft.com/office/drawing/2014/main" xmlns="" id="{F65ECD11-FA5D-47F8-8965-96A475412A8E}"/>
              </a:ext>
            </a:extLst>
          </p:cNvPr>
          <p:cNvPicPr>
            <a:picLocks noChangeAspect="1"/>
          </p:cNvPicPr>
          <p:nvPr/>
        </p:nvPicPr>
        <p:blipFill>
          <a:blip r:embed="rId2"/>
          <a:stretch>
            <a:fillRect/>
          </a:stretch>
        </p:blipFill>
        <p:spPr>
          <a:xfrm>
            <a:off x="2676236" y="674255"/>
            <a:ext cx="8915400" cy="5675284"/>
          </a:xfrm>
          <a:prstGeom prst="rect">
            <a:avLst/>
          </a:prstGeom>
        </p:spPr>
      </p:pic>
    </p:spTree>
    <p:extLst>
      <p:ext uri="{BB962C8B-B14F-4D97-AF65-F5344CB8AC3E}">
        <p14:creationId xmlns:p14="http://schemas.microsoft.com/office/powerpoint/2010/main" val="129328543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3095</TotalTime>
  <Words>1104</Words>
  <Application>Microsoft Office PowerPoint</Application>
  <PresentationFormat>Widescreen</PresentationFormat>
  <Paragraphs>158</Paragraphs>
  <Slides>25</Slides>
  <Notes>3</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35" baseType="lpstr">
      <vt:lpstr>Arial</vt:lpstr>
      <vt:lpstr>Calibri</vt:lpstr>
      <vt:lpstr>Myriad Pro</vt:lpstr>
      <vt:lpstr>Rockwell</vt:lpstr>
      <vt:lpstr>Rockwell Condensed</vt:lpstr>
      <vt:lpstr>Symbol</vt:lpstr>
      <vt:lpstr>Times New Roman</vt:lpstr>
      <vt:lpstr>Wingdings</vt:lpstr>
      <vt:lpstr>Wood Type</vt:lpstr>
      <vt:lpstr>Photo Editor Photo</vt:lpstr>
      <vt:lpstr>‘Forensic Recovery &amp; Examination’</vt:lpstr>
      <vt:lpstr>Module Objectives</vt:lpstr>
      <vt:lpstr>Module Objectives</vt:lpstr>
      <vt:lpstr>Course Outline</vt:lpstr>
      <vt:lpstr>Forensic Science </vt:lpstr>
      <vt:lpstr>Forensic Science – Key Stages</vt:lpstr>
      <vt:lpstr>Recovery and Continuity of Evidence</vt:lpstr>
      <vt:lpstr>Recovery and Continuity of Evidence</vt:lpstr>
      <vt:lpstr>Crime Scene Considerations</vt:lpstr>
      <vt:lpstr>First Officer on Scene</vt:lpstr>
      <vt:lpstr>Initial Assessment - Risk</vt:lpstr>
      <vt:lpstr>Scene Hazards - Risks</vt:lpstr>
      <vt:lpstr>Preserve Life</vt:lpstr>
      <vt:lpstr>Controlling the Scene</vt:lpstr>
      <vt:lpstr>Arrest Suspect</vt:lpstr>
      <vt:lpstr>Preserve Scene</vt:lpstr>
      <vt:lpstr>Cross Contamination</vt:lpstr>
      <vt:lpstr>PowerPoint Presentation</vt:lpstr>
      <vt:lpstr>  Paul L. Kirk. (1902-1970) </vt:lpstr>
      <vt:lpstr>CONTAMINATION AND CROSS CONTAMINATION</vt:lpstr>
      <vt:lpstr>A NOTE OF CAUTION!!</vt:lpstr>
      <vt:lpstr>PowerPoint Presentation</vt:lpstr>
      <vt:lpstr>PowerPoint Presentation</vt:lpstr>
      <vt:lpstr>Scene to Scene Movement</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&amp; Examination’</dc:title>
  <dc:creator>wynne jones</dc:creator>
  <cp:lastModifiedBy>Wynne Jones (Business &amp; Management)</cp:lastModifiedBy>
  <cp:revision>35</cp:revision>
  <dcterms:created xsi:type="dcterms:W3CDTF">2018-07-12T09:49:22Z</dcterms:created>
  <dcterms:modified xsi:type="dcterms:W3CDTF">2019-01-25T10:52:07Z</dcterms:modified>
</cp:coreProperties>
</file>