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1"/>
  </p:sldMasterIdLst>
  <p:sldIdLst>
    <p:sldId id="259" r:id="rId2"/>
    <p:sldId id="258" r:id="rId3"/>
    <p:sldId id="274" r:id="rId4"/>
    <p:sldId id="260" r:id="rId5"/>
    <p:sldId id="261" r:id="rId6"/>
    <p:sldId id="262" r:id="rId7"/>
    <p:sldId id="263" r:id="rId8"/>
    <p:sldId id="275" r:id="rId9"/>
    <p:sldId id="266" r:id="rId10"/>
    <p:sldId id="273" r:id="rId11"/>
    <p:sldId id="257" r:id="rId12"/>
    <p:sldId id="264" r:id="rId13"/>
    <p:sldId id="268" r:id="rId14"/>
    <p:sldId id="276" r:id="rId15"/>
    <p:sldId id="277" r:id="rId16"/>
    <p:sldId id="269" r:id="rId17"/>
    <p:sldId id="272" r:id="rId18"/>
    <p:sldId id="270"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A404845-F96F-4097-87CD-86DC7DD10FAA}" v="301" dt="2019-06-26T17:24:42.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GB" dirty="0"/>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a:xfrm>
            <a:off x="5332412" y="5883275"/>
            <a:ext cx="4324044" cy="365125"/>
          </a:xfrm>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88936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Content Placeholder 2"/>
          <p:cNvSpPr>
            <a:spLocks noGrp="1"/>
          </p:cNvSpPr>
          <p:nvPr>
            <p:ph idx="1"/>
          </p:nvPr>
        </p:nvSpPr>
        <p:spPr/>
        <p:txBody>
          <a:bodyPr anchor="ct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951856" y="5867131"/>
            <a:ext cx="551167" cy="365125"/>
          </a:xfrm>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938828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GB" dirty="0"/>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30453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GB" dirty="0"/>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18416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dirty="0"/>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27/06/2019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4471536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27/06/2019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841107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27/06/2019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867936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GB" dirty="0"/>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658632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GB" dirty="0"/>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76408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GB" dirty="0"/>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dirty="0"/>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27/06/2019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13987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GB" dirty="0"/>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226362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9315383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GB" dirty="0"/>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759243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GB" dirty="0"/>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GB"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459855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GB" dirty="0"/>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GB"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dirty="0"/>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561629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GB" dirty="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44958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GB" dirty="0"/>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27/06/2019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86969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GB" dirty="0"/>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846CE7D5-CF57-46EF-B807-FDD0502418D4}" type="datetimeFigureOut">
              <a:rPr lang="en-GB" smtClean="0"/>
              <a:t>27/06/2019</a:t>
            </a:fld>
            <a:endParaRPr lang="en-GB"/>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3651698522"/>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standrewslean.com/wp-content/uploads/sites/83/2016/10/ABS-Final-Report-final.pdf" TargetMode="External"/><Relationship Id="rId2" Type="http://schemas.openxmlformats.org/officeDocument/2006/relationships/hyperlink" Target="https://publications.parliament.uk/pa/cm200809/cmselect/cmtreasy/520/520.pdf" TargetMode="External"/><Relationship Id="rId1" Type="http://schemas.openxmlformats.org/officeDocument/2006/relationships/slideLayout" Target="../slideLayouts/slideLayout6.xml"/><Relationship Id="rId4" Type="http://schemas.openxmlformats.org/officeDocument/2006/relationships/hyperlink" Target="https://www.atlassian.com/agile/kanban/kanban-vs-scru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5107D-37CC-4D63-8A65-DF1B40D87362}"/>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LEAN PRODUCTION </a:t>
            </a:r>
          </a:p>
        </p:txBody>
      </p:sp>
      <p:pic>
        <p:nvPicPr>
          <p:cNvPr id="3" name="Picture 3" descr="A close up of a sign&#10;&#10;Description generated with high confidence">
            <a:extLst>
              <a:ext uri="{FF2B5EF4-FFF2-40B4-BE49-F238E27FC236}">
                <a16:creationId xmlns:a16="http://schemas.microsoft.com/office/drawing/2014/main" id="{9926C54C-BF77-4A3C-9D72-C2E587A4378A}"/>
              </a:ext>
            </a:extLst>
          </p:cNvPr>
          <p:cNvPicPr>
            <a:picLocks noChangeAspect="1"/>
          </p:cNvPicPr>
          <p:nvPr/>
        </p:nvPicPr>
        <p:blipFill>
          <a:blip r:embed="rId2"/>
          <a:stretch>
            <a:fillRect/>
          </a:stretch>
        </p:blipFill>
        <p:spPr>
          <a:xfrm>
            <a:off x="6085115" y="2220730"/>
            <a:ext cx="5466806" cy="1822268"/>
          </a:xfrm>
          <a:prstGeom prst="rect">
            <a:avLst/>
          </a:prstGeom>
        </p:spPr>
      </p:pic>
    </p:spTree>
    <p:extLst>
      <p:ext uri="{BB962C8B-B14F-4D97-AF65-F5344CB8AC3E}">
        <p14:creationId xmlns:p14="http://schemas.microsoft.com/office/powerpoint/2010/main" val="1305888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54947F9-6155-497B-9695-4BF9E79357EA}"/>
              </a:ext>
            </a:extLst>
          </p:cNvPr>
          <p:cNvSpPr txBox="1">
            <a:spLocks/>
          </p:cNvSpPr>
          <p:nvPr/>
        </p:nvSpPr>
        <p:spPr>
          <a:xfrm>
            <a:off x="1565442" y="1640472"/>
            <a:ext cx="9980864" cy="39190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a:latin typeface="Arial"/>
                <a:cs typeface="Calibri Light"/>
              </a:rPr>
              <a:t>What is Lean?</a:t>
            </a:r>
            <a:endParaRPr lang="en-GB" sz="1400" b="1">
              <a:latin typeface="Arial"/>
              <a:cs typeface="Arial"/>
            </a:endParaRPr>
          </a:p>
          <a:p>
            <a:endParaRPr lang="en-GB" sz="1400" b="1" dirty="0">
              <a:latin typeface="Arial"/>
              <a:cs typeface="Calibri Light"/>
            </a:endParaRPr>
          </a:p>
          <a:p>
            <a:r>
              <a:rPr lang="en-GB" sz="1400">
                <a:latin typeface="Arial"/>
                <a:cs typeface="Arial"/>
              </a:rPr>
              <a:t>An approach to management that focuses on cutting out waste, whilst ensuring quality. This approach can be applied to all aspects of a business – from design through production to distribution.</a:t>
            </a:r>
            <a:r>
              <a:rPr lang="en-GB" sz="1400" dirty="0">
                <a:latin typeface="Arial"/>
                <a:ea typeface="+mj-lt"/>
                <a:cs typeface="+mj-lt"/>
              </a:rPr>
              <a:t> </a:t>
            </a:r>
            <a:endParaRPr lang="en-GB" sz="1400">
              <a:latin typeface="Arial"/>
              <a:ea typeface="+mj-lt"/>
              <a:cs typeface="+mj-lt"/>
            </a:endParaRPr>
          </a:p>
          <a:p>
            <a:endParaRPr lang="en-GB" sz="1400" dirty="0">
              <a:latin typeface="Arial"/>
              <a:cs typeface="Arial"/>
            </a:endParaRPr>
          </a:p>
          <a:p>
            <a:r>
              <a:rPr lang="en-GB" sz="1400">
                <a:latin typeface="Arial"/>
                <a:ea typeface="+mj-lt"/>
                <a:cs typeface="+mj-lt"/>
              </a:rPr>
              <a:t>In a nutshell...</a:t>
            </a:r>
          </a:p>
          <a:p>
            <a:endParaRPr lang="en-GB" sz="1400" dirty="0">
              <a:latin typeface="Arial"/>
              <a:cs typeface="Arial"/>
            </a:endParaRPr>
          </a:p>
          <a:p>
            <a:r>
              <a:rPr lang="en-GB" sz="1400">
                <a:latin typeface="Arial"/>
                <a:cs typeface="Arial"/>
              </a:rPr>
              <a:t>It goes far beyond basic housekeeping, by improving operator efficiency, reducing various forms of waste and increasing employee job satisfaction.</a:t>
            </a:r>
            <a:endParaRPr lang="en-GB" sz="1400" dirty="0">
              <a:latin typeface="Arial"/>
              <a:cs typeface="Arial"/>
            </a:endParaRPr>
          </a:p>
          <a:p>
            <a:endParaRPr lang="en-GB" sz="1400" dirty="0">
              <a:latin typeface="Arial"/>
              <a:cs typeface="Arial"/>
            </a:endParaRPr>
          </a:p>
          <a:p>
            <a:r>
              <a:rPr lang="en-GB" sz="1400">
                <a:latin typeface="Arial"/>
                <a:cs typeface="Arial"/>
              </a:rPr>
              <a:t>Why?</a:t>
            </a:r>
            <a:endParaRPr lang="en-GB" sz="1400" dirty="0">
              <a:latin typeface="Arial"/>
              <a:cs typeface="Arial"/>
            </a:endParaRPr>
          </a:p>
          <a:p>
            <a:endParaRPr lang="en-GB" sz="1400" dirty="0">
              <a:latin typeface="Arial"/>
              <a:cs typeface="Arial"/>
            </a:endParaRPr>
          </a:p>
          <a:p>
            <a:r>
              <a:rPr lang="en-GB" sz="1400">
                <a:latin typeface="Arial"/>
                <a:cs typeface="Arial"/>
              </a:rPr>
              <a:t>Waste = Costs</a:t>
            </a:r>
            <a:endParaRPr lang="en-GB" sz="1400" dirty="0">
              <a:latin typeface="Arial"/>
              <a:cs typeface="Arial"/>
            </a:endParaRPr>
          </a:p>
        </p:txBody>
      </p:sp>
      <p:pic>
        <p:nvPicPr>
          <p:cNvPr id="3" name="Picture 3" descr="A close up of a sign&#10;&#10;Description generated with high confidence">
            <a:extLst>
              <a:ext uri="{FF2B5EF4-FFF2-40B4-BE49-F238E27FC236}">
                <a16:creationId xmlns:a16="http://schemas.microsoft.com/office/drawing/2014/main" id="{0778A3CB-57FE-4ADB-A2D3-7A461853BE0C}"/>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2366331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54947F9-6155-497B-9695-4BF9E79357EA}"/>
              </a:ext>
            </a:extLst>
          </p:cNvPr>
          <p:cNvSpPr txBox="1">
            <a:spLocks/>
          </p:cNvSpPr>
          <p:nvPr/>
        </p:nvSpPr>
        <p:spPr>
          <a:xfrm>
            <a:off x="1565442" y="1640472"/>
            <a:ext cx="9980864" cy="391903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400" b="1">
                <a:latin typeface="Arial"/>
                <a:cs typeface="Calibri Light"/>
              </a:rPr>
              <a:t>Benefits Include:</a:t>
            </a:r>
            <a:endParaRPr lang="en-GB" sz="1400" b="1">
              <a:latin typeface="Arial"/>
              <a:cs typeface="Arial"/>
            </a:endParaRPr>
          </a:p>
          <a:p>
            <a:pPr>
              <a:lnSpc>
                <a:spcPct val="100000"/>
              </a:lnSpc>
              <a:spcBef>
                <a:spcPts val="0"/>
              </a:spcBef>
            </a:pPr>
            <a:endParaRPr lang="en-GB" sz="1400" dirty="0">
              <a:latin typeface="Corbel" panose="020B0503020204020204"/>
              <a:cs typeface="Calibri Light"/>
            </a:endParaRPr>
          </a:p>
          <a:p>
            <a:pPr marL="285750" indent="-285750">
              <a:lnSpc>
                <a:spcPct val="200000"/>
              </a:lnSpc>
              <a:spcBef>
                <a:spcPts val="0"/>
              </a:spcBef>
              <a:buFont typeface="Arial,Sans-Serif"/>
              <a:buChar char="•"/>
            </a:pPr>
            <a:r>
              <a:rPr lang="en-GB" sz="1400">
                <a:latin typeface="Arial"/>
                <a:cs typeface="Arial"/>
              </a:rPr>
              <a:t>Establishing standard work practices while improving quality.</a:t>
            </a:r>
            <a:endParaRPr lang="en-US" sz="1400">
              <a:latin typeface="Arial"/>
              <a:ea typeface="+mj-lt"/>
              <a:cs typeface="+mj-lt"/>
            </a:endParaRPr>
          </a:p>
          <a:p>
            <a:pPr marL="285750" indent="-285750">
              <a:lnSpc>
                <a:spcPct val="200000"/>
              </a:lnSpc>
              <a:spcBef>
                <a:spcPts val="0"/>
              </a:spcBef>
              <a:buFont typeface="Arial,Sans-Serif"/>
              <a:buChar char="•"/>
            </a:pPr>
            <a:r>
              <a:rPr lang="en-GB" sz="1400">
                <a:latin typeface="Arial"/>
                <a:cs typeface="Arial"/>
              </a:rPr>
              <a:t>Freeing up wasted floor space.</a:t>
            </a:r>
            <a:endParaRPr lang="en-US" sz="1400">
              <a:latin typeface="Arial"/>
              <a:ea typeface="+mj-lt"/>
              <a:cs typeface="+mj-lt"/>
            </a:endParaRPr>
          </a:p>
          <a:p>
            <a:pPr marL="285750" indent="-285750">
              <a:lnSpc>
                <a:spcPct val="200000"/>
              </a:lnSpc>
              <a:spcBef>
                <a:spcPts val="0"/>
              </a:spcBef>
              <a:buFont typeface="Arial,Sans-Serif"/>
              <a:buChar char="•"/>
            </a:pPr>
            <a:r>
              <a:rPr lang="en-GB" sz="1400">
                <a:latin typeface="Arial"/>
                <a:cs typeface="Arial"/>
              </a:rPr>
              <a:t>Eliminating the search for items, tools, etc.</a:t>
            </a:r>
            <a:endParaRPr lang="en-US" sz="1400">
              <a:latin typeface="Arial"/>
              <a:ea typeface="+mj-lt"/>
              <a:cs typeface="+mj-lt"/>
            </a:endParaRPr>
          </a:p>
          <a:p>
            <a:pPr marL="285750" indent="-285750">
              <a:lnSpc>
                <a:spcPct val="200000"/>
              </a:lnSpc>
              <a:spcBef>
                <a:spcPts val="0"/>
              </a:spcBef>
              <a:buFont typeface="Arial,Sans-Serif"/>
              <a:buChar char="•"/>
            </a:pPr>
            <a:r>
              <a:rPr lang="en-GB" sz="1400">
                <a:latin typeface="Arial"/>
                <a:cs typeface="Arial"/>
              </a:rPr>
              <a:t>Improving process flow.</a:t>
            </a:r>
            <a:endParaRPr lang="en-US" sz="1400">
              <a:latin typeface="Arial"/>
              <a:ea typeface="+mj-lt"/>
              <a:cs typeface="+mj-lt"/>
            </a:endParaRPr>
          </a:p>
          <a:p>
            <a:pPr marL="285750" indent="-285750">
              <a:lnSpc>
                <a:spcPct val="200000"/>
              </a:lnSpc>
              <a:spcBef>
                <a:spcPts val="0"/>
              </a:spcBef>
              <a:buFont typeface="Arial,Sans-Serif"/>
              <a:buChar char="•"/>
            </a:pPr>
            <a:r>
              <a:rPr lang="en-GB" sz="1400">
                <a:latin typeface="Arial"/>
                <a:cs typeface="Arial"/>
              </a:rPr>
              <a:t>Establishing work teams.</a:t>
            </a:r>
            <a:endParaRPr lang="en-US" sz="1400">
              <a:latin typeface="Arial"/>
              <a:ea typeface="+mj-lt"/>
              <a:cs typeface="+mj-lt"/>
            </a:endParaRPr>
          </a:p>
          <a:p>
            <a:pPr marL="285750" indent="-285750">
              <a:lnSpc>
                <a:spcPct val="200000"/>
              </a:lnSpc>
              <a:spcBef>
                <a:spcPts val="0"/>
              </a:spcBef>
              <a:buFont typeface="Arial,Sans-Serif"/>
              <a:buChar char="•"/>
            </a:pPr>
            <a:r>
              <a:rPr lang="en-GB" sz="1400">
                <a:latin typeface="Arial"/>
                <a:cs typeface="Arial"/>
              </a:rPr>
              <a:t>Reducing inventory by establishing realistic needs for raw materials, supplies, tools and other equipment </a:t>
            </a:r>
            <a:endParaRPr lang="en-US" sz="1400">
              <a:latin typeface="Arial"/>
              <a:ea typeface="+mj-lt"/>
              <a:cs typeface="+mj-lt"/>
            </a:endParaRPr>
          </a:p>
          <a:p>
            <a:pPr marL="285750" indent="-285750">
              <a:lnSpc>
                <a:spcPct val="200000"/>
              </a:lnSpc>
              <a:spcBef>
                <a:spcPts val="0"/>
              </a:spcBef>
              <a:buFont typeface="Arial,Sans-Serif"/>
              <a:buChar char="•"/>
            </a:pPr>
            <a:r>
              <a:rPr lang="en-GB" sz="1400">
                <a:latin typeface="Arial"/>
                <a:cs typeface="Arial"/>
              </a:rPr>
              <a:t>Changing the corporate culture</a:t>
            </a:r>
            <a:endParaRPr lang="en-GB"/>
          </a:p>
        </p:txBody>
      </p:sp>
      <p:pic>
        <p:nvPicPr>
          <p:cNvPr id="3" name="Picture 3" descr="A close up of a sign&#10;&#10;Description generated with high confidence">
            <a:extLst>
              <a:ext uri="{FF2B5EF4-FFF2-40B4-BE49-F238E27FC236}">
                <a16:creationId xmlns:a16="http://schemas.microsoft.com/office/drawing/2014/main" id="{0778A3CB-57FE-4ADB-A2D3-7A461853BE0C}"/>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22100621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51C64A2E-E8D6-4E59-82D5-5391BA36E001}"/>
              </a:ext>
            </a:extLst>
          </p:cNvPr>
          <p:cNvSpPr txBox="1">
            <a:spLocks/>
          </p:cNvSpPr>
          <p:nvPr/>
        </p:nvSpPr>
        <p:spPr>
          <a:xfrm>
            <a:off x="1739232" y="423946"/>
            <a:ext cx="10261600" cy="5643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GB" sz="1400" b="1">
                <a:latin typeface="Arial"/>
                <a:cs typeface="Calibri Light"/>
              </a:rPr>
              <a:t>Lean Production Principles</a:t>
            </a:r>
            <a:endParaRPr lang="en-US" sz="1400">
              <a:latin typeface="Arial"/>
              <a:cs typeface="Arial"/>
            </a:endParaRPr>
          </a:p>
          <a:p>
            <a:pPr marL="285750" indent="-285750">
              <a:lnSpc>
                <a:spcPct val="120000"/>
              </a:lnSpc>
              <a:spcBef>
                <a:spcPct val="20000"/>
              </a:spcBef>
              <a:spcAft>
                <a:spcPts val="600"/>
              </a:spcAft>
              <a:buFont typeface="Arial"/>
              <a:buChar char="•"/>
            </a:pPr>
            <a:r>
              <a:rPr lang="en-GB" sz="1400">
                <a:latin typeface="Arial"/>
                <a:cs typeface="Arial"/>
              </a:rPr>
              <a:t>Know your customers</a:t>
            </a:r>
            <a:endParaRPr lang="en-US" sz="1400">
              <a:latin typeface="Arial"/>
              <a:ea typeface="+mj-lt"/>
              <a:cs typeface="+mj-lt"/>
            </a:endParaRPr>
          </a:p>
          <a:p>
            <a:pPr marL="285750" indent="-285750">
              <a:lnSpc>
                <a:spcPct val="120000"/>
              </a:lnSpc>
              <a:spcBef>
                <a:spcPct val="20000"/>
              </a:spcBef>
              <a:spcAft>
                <a:spcPts val="600"/>
              </a:spcAft>
              <a:buFont typeface="Arial"/>
              <a:buChar char="•"/>
            </a:pPr>
            <a:r>
              <a:rPr lang="en-GB" sz="1400">
                <a:latin typeface="Arial"/>
                <a:cs typeface="Arial"/>
              </a:rPr>
              <a:t>Idenify each step</a:t>
            </a:r>
            <a:endParaRPr lang="en-US" sz="1400">
              <a:latin typeface="Arial"/>
              <a:ea typeface="+mj-lt"/>
              <a:cs typeface="+mj-lt"/>
            </a:endParaRPr>
          </a:p>
          <a:p>
            <a:pPr marL="285750" indent="-285750">
              <a:lnSpc>
                <a:spcPct val="120000"/>
              </a:lnSpc>
              <a:spcBef>
                <a:spcPct val="20000"/>
              </a:spcBef>
              <a:spcAft>
                <a:spcPts val="600"/>
              </a:spcAft>
              <a:buFont typeface="Arial"/>
              <a:buChar char="•"/>
            </a:pPr>
            <a:r>
              <a:rPr lang="en-GB" sz="1400">
                <a:latin typeface="Arial"/>
                <a:cs typeface="Arial"/>
              </a:rPr>
              <a:t>Re-evaluate</a:t>
            </a:r>
            <a:endParaRPr lang="en-US" sz="1400">
              <a:latin typeface="Arial"/>
              <a:ea typeface="+mj-lt"/>
              <a:cs typeface="+mj-lt"/>
            </a:endParaRPr>
          </a:p>
          <a:p>
            <a:pPr marL="285750" indent="-285750">
              <a:lnSpc>
                <a:spcPct val="120000"/>
              </a:lnSpc>
              <a:spcBef>
                <a:spcPct val="20000"/>
              </a:spcBef>
              <a:spcAft>
                <a:spcPts val="600"/>
              </a:spcAft>
              <a:buFont typeface="Arial"/>
              <a:buChar char="•"/>
            </a:pPr>
            <a:r>
              <a:rPr lang="en-GB" sz="1400">
                <a:latin typeface="Arial"/>
                <a:cs typeface="Arial"/>
              </a:rPr>
              <a:t>Monitor and evaluate</a:t>
            </a:r>
          </a:p>
          <a:p>
            <a:pPr>
              <a:lnSpc>
                <a:spcPct val="120000"/>
              </a:lnSpc>
              <a:spcBef>
                <a:spcPct val="20000"/>
              </a:spcBef>
              <a:spcAft>
                <a:spcPts val="600"/>
              </a:spcAft>
            </a:pPr>
            <a:r>
              <a:rPr lang="en-GB" sz="1400" u="sng">
                <a:latin typeface="Arial"/>
                <a:ea typeface="+mj-lt"/>
                <a:cs typeface="+mj-lt"/>
              </a:rPr>
              <a:t>Five Steps of Lean Production (Womack an Jones, 1998)</a:t>
            </a:r>
          </a:p>
          <a:p>
            <a:pPr marL="285750" indent="-285750">
              <a:lnSpc>
                <a:spcPct val="120000"/>
              </a:lnSpc>
              <a:spcBef>
                <a:spcPts val="1000"/>
              </a:spcBef>
              <a:buFont typeface="Arial"/>
              <a:buChar char="•"/>
            </a:pPr>
            <a:r>
              <a:rPr lang="en-GB" sz="1400">
                <a:latin typeface="Arial"/>
                <a:cs typeface="Arial"/>
              </a:rPr>
              <a:t>Specify value </a:t>
            </a:r>
            <a:endParaRPr lang="en-US" sz="1400">
              <a:latin typeface="Arial"/>
              <a:ea typeface="+mj-lt"/>
              <a:cs typeface="+mj-lt"/>
            </a:endParaRPr>
          </a:p>
          <a:p>
            <a:pPr marL="285750" indent="-285750">
              <a:lnSpc>
                <a:spcPct val="120000"/>
              </a:lnSpc>
              <a:spcBef>
                <a:spcPts val="1000"/>
              </a:spcBef>
              <a:buFont typeface="Arial"/>
              <a:buChar char="•"/>
            </a:pPr>
            <a:r>
              <a:rPr lang="en-GB" sz="1400">
                <a:latin typeface="Arial"/>
                <a:cs typeface="Arial"/>
              </a:rPr>
              <a:t>Map the value stream </a:t>
            </a:r>
            <a:endParaRPr lang="en-US" sz="1400">
              <a:latin typeface="Arial"/>
              <a:ea typeface="+mj-lt"/>
              <a:cs typeface="+mj-lt"/>
            </a:endParaRPr>
          </a:p>
          <a:p>
            <a:pPr marL="285750" indent="-285750">
              <a:lnSpc>
                <a:spcPct val="120000"/>
              </a:lnSpc>
              <a:spcBef>
                <a:spcPts val="1000"/>
              </a:spcBef>
              <a:buFont typeface="Arial"/>
              <a:buChar char="•"/>
            </a:pPr>
            <a:r>
              <a:rPr lang="en-GB" sz="1400">
                <a:latin typeface="Arial"/>
                <a:cs typeface="Arial"/>
              </a:rPr>
              <a:t>Create a flow </a:t>
            </a:r>
            <a:endParaRPr lang="en-US" sz="1400">
              <a:latin typeface="Arial"/>
              <a:ea typeface="+mj-lt"/>
              <a:cs typeface="+mj-lt"/>
            </a:endParaRPr>
          </a:p>
          <a:p>
            <a:pPr marL="285750" indent="-285750">
              <a:lnSpc>
                <a:spcPct val="120000"/>
              </a:lnSpc>
              <a:spcBef>
                <a:spcPts val="1000"/>
              </a:spcBef>
              <a:buFont typeface="Arial"/>
              <a:buChar char="•"/>
            </a:pPr>
            <a:r>
              <a:rPr lang="en-GB" sz="1400">
                <a:latin typeface="Arial"/>
                <a:cs typeface="Arial"/>
              </a:rPr>
              <a:t>Create a pull </a:t>
            </a:r>
            <a:endParaRPr lang="en-US" sz="1400">
              <a:latin typeface="Arial"/>
              <a:ea typeface="+mj-lt"/>
              <a:cs typeface="+mj-lt"/>
            </a:endParaRPr>
          </a:p>
          <a:p>
            <a:pPr marL="285750" indent="-285750">
              <a:lnSpc>
                <a:spcPct val="120000"/>
              </a:lnSpc>
              <a:spcBef>
                <a:spcPts val="1000"/>
              </a:spcBef>
              <a:buFont typeface="Arial"/>
              <a:buChar char="•"/>
            </a:pPr>
            <a:r>
              <a:rPr lang="en-GB" sz="1400">
                <a:latin typeface="Arial"/>
                <a:cs typeface="Arial"/>
              </a:rPr>
              <a:t>Aim for perfection</a:t>
            </a:r>
            <a:endParaRPr lang="en-GB" sz="1400"/>
          </a:p>
        </p:txBody>
      </p:sp>
      <p:pic>
        <p:nvPicPr>
          <p:cNvPr id="5" name="Picture 3" descr="A close up of a sign&#10;&#10;Description generated with high confidence">
            <a:extLst>
              <a:ext uri="{FF2B5EF4-FFF2-40B4-BE49-F238E27FC236}">
                <a16:creationId xmlns:a16="http://schemas.microsoft.com/office/drawing/2014/main" id="{92656CD5-A4B6-43C8-992E-A823E3ED0A8A}"/>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18487617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4" name="Picture 4" descr="A screenshot of text&#10;&#10;Description generated with very high confidence">
            <a:extLst>
              <a:ext uri="{FF2B5EF4-FFF2-40B4-BE49-F238E27FC236}">
                <a16:creationId xmlns:a16="http://schemas.microsoft.com/office/drawing/2014/main" id="{8EF68FE7-8736-428B-87AB-CF1A7C77DEB8}"/>
              </a:ext>
            </a:extLst>
          </p:cNvPr>
          <p:cNvPicPr>
            <a:picLocks noGrp="1" noChangeAspect="1"/>
          </p:cNvPicPr>
          <p:nvPr>
            <p:ph idx="1"/>
          </p:nvPr>
        </p:nvPicPr>
        <p:blipFill>
          <a:blip r:embed="rId3"/>
          <a:stretch>
            <a:fillRect/>
          </a:stretch>
        </p:blipFill>
        <p:spPr>
          <a:xfrm>
            <a:off x="2511783" y="974724"/>
            <a:ext cx="8483161" cy="4899025"/>
          </a:xfrm>
          <a:prstGeom prst="rect">
            <a:avLst/>
          </a:prstGeom>
        </p:spPr>
      </p:pic>
      <p:pic>
        <p:nvPicPr>
          <p:cNvPr id="6" name="Picture 3" descr="A close up of a sign&#10;&#10;Description generated with high confidence">
            <a:extLst>
              <a:ext uri="{FF2B5EF4-FFF2-40B4-BE49-F238E27FC236}">
                <a16:creationId xmlns:a16="http://schemas.microsoft.com/office/drawing/2014/main" id="{2CE9495B-89AC-4DA2-A290-916BD5A5DE42}"/>
              </a:ext>
            </a:extLst>
          </p:cNvPr>
          <p:cNvPicPr>
            <a:picLocks noChangeAspect="1"/>
          </p:cNvPicPr>
          <p:nvPr/>
        </p:nvPicPr>
        <p:blipFill>
          <a:blip r:embed="rId4"/>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13081232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AD6EF-1A7C-4428-8D61-7F244820F96C}"/>
              </a:ext>
            </a:extLst>
          </p:cNvPr>
          <p:cNvSpPr>
            <a:spLocks noGrp="1"/>
          </p:cNvSpPr>
          <p:nvPr>
            <p:ph type="title"/>
          </p:nvPr>
        </p:nvSpPr>
        <p:spPr>
          <a:xfrm>
            <a:off x="1484311" y="498642"/>
            <a:ext cx="10018713" cy="923757"/>
          </a:xfrm>
        </p:spPr>
        <p:txBody>
          <a:bodyPr>
            <a:normAutofit/>
          </a:bodyPr>
          <a:lstStyle/>
          <a:p>
            <a:pPr algn="l"/>
            <a:r>
              <a:rPr lang="en-GB" sz="4400">
                <a:latin typeface="Arial"/>
                <a:cs typeface="Arial"/>
              </a:rPr>
              <a:t>8 Wastes of Lean Production ...</a:t>
            </a:r>
            <a:endParaRPr lang="en-US"/>
          </a:p>
        </p:txBody>
      </p:sp>
      <p:sp>
        <p:nvSpPr>
          <p:cNvPr id="3" name="Content Placeholder 2">
            <a:extLst>
              <a:ext uri="{FF2B5EF4-FFF2-40B4-BE49-F238E27FC236}">
                <a16:creationId xmlns:a16="http://schemas.microsoft.com/office/drawing/2014/main" id="{DECD9854-1D67-48D9-A55A-BA18A33F47AB}"/>
              </a:ext>
            </a:extLst>
          </p:cNvPr>
          <p:cNvSpPr>
            <a:spLocks noGrp="1"/>
          </p:cNvSpPr>
          <p:nvPr>
            <p:ph idx="1"/>
          </p:nvPr>
        </p:nvSpPr>
        <p:spPr>
          <a:xfrm>
            <a:off x="1484310" y="2172367"/>
            <a:ext cx="10018713" cy="3551990"/>
          </a:xfrm>
        </p:spPr>
        <p:txBody>
          <a:bodyPr vert="horz" lIns="91440" tIns="45720" rIns="91440" bIns="45720" rtlCol="0" anchor="ctr">
            <a:noAutofit/>
          </a:bodyPr>
          <a:lstStyle/>
          <a:p>
            <a:pPr>
              <a:lnSpc>
                <a:spcPct val="200000"/>
              </a:lnSpc>
            </a:pPr>
            <a:r>
              <a:rPr lang="en-GB" sz="1300">
                <a:latin typeface="Arial"/>
                <a:cs typeface="Arial"/>
              </a:rPr>
              <a:t>Defecets </a:t>
            </a:r>
            <a:endParaRPr lang="en-US" sz="1300"/>
          </a:p>
          <a:p>
            <a:pPr>
              <a:lnSpc>
                <a:spcPct val="200000"/>
              </a:lnSpc>
            </a:pPr>
            <a:r>
              <a:rPr lang="en-GB" sz="1300">
                <a:latin typeface="Arial"/>
                <a:cs typeface="Arial"/>
              </a:rPr>
              <a:t>Excess processing</a:t>
            </a:r>
          </a:p>
          <a:p>
            <a:pPr>
              <a:lnSpc>
                <a:spcPct val="200000"/>
              </a:lnSpc>
            </a:pPr>
            <a:r>
              <a:rPr lang="en-GB" sz="1300">
                <a:latin typeface="Arial"/>
                <a:cs typeface="Arial"/>
              </a:rPr>
              <a:t>Overproduction </a:t>
            </a:r>
          </a:p>
          <a:p>
            <a:pPr>
              <a:lnSpc>
                <a:spcPct val="200000"/>
              </a:lnSpc>
            </a:pPr>
            <a:r>
              <a:rPr lang="en-GB" sz="1300">
                <a:latin typeface="Arial"/>
                <a:cs typeface="Arial"/>
              </a:rPr>
              <a:t>Waiting</a:t>
            </a:r>
          </a:p>
          <a:p>
            <a:pPr>
              <a:lnSpc>
                <a:spcPct val="200000"/>
              </a:lnSpc>
            </a:pPr>
            <a:r>
              <a:rPr lang="en-GB" sz="1300">
                <a:latin typeface="Arial"/>
                <a:cs typeface="Arial"/>
              </a:rPr>
              <a:t>Inventory </a:t>
            </a:r>
          </a:p>
          <a:p>
            <a:pPr>
              <a:lnSpc>
                <a:spcPct val="200000"/>
              </a:lnSpc>
            </a:pPr>
            <a:r>
              <a:rPr lang="en-GB" sz="1300">
                <a:latin typeface="Arial"/>
                <a:cs typeface="Arial"/>
              </a:rPr>
              <a:t>Moving</a:t>
            </a:r>
          </a:p>
          <a:p>
            <a:pPr>
              <a:lnSpc>
                <a:spcPct val="200000"/>
              </a:lnSpc>
            </a:pPr>
            <a:r>
              <a:rPr lang="en-GB" sz="1300">
                <a:latin typeface="Arial"/>
                <a:cs typeface="Arial"/>
              </a:rPr>
              <a:t>Motion</a:t>
            </a:r>
          </a:p>
          <a:p>
            <a:pPr>
              <a:lnSpc>
                <a:spcPct val="200000"/>
              </a:lnSpc>
            </a:pPr>
            <a:r>
              <a:rPr lang="en-GB" sz="1300">
                <a:latin typeface="Arial"/>
                <a:cs typeface="Arial"/>
              </a:rPr>
              <a:t>Non-utilised talent</a:t>
            </a:r>
            <a:endParaRPr lang="en-GB" sz="1300" dirty="0">
              <a:latin typeface="Arial"/>
              <a:cs typeface="Arial"/>
            </a:endParaRPr>
          </a:p>
          <a:p>
            <a:endParaRPr lang="en-GB" dirty="0"/>
          </a:p>
        </p:txBody>
      </p:sp>
      <p:pic>
        <p:nvPicPr>
          <p:cNvPr id="5" name="Picture 3" descr="A close up of a sign&#10;&#10;Description generated with high confidence">
            <a:extLst>
              <a:ext uri="{FF2B5EF4-FFF2-40B4-BE49-F238E27FC236}">
                <a16:creationId xmlns:a16="http://schemas.microsoft.com/office/drawing/2014/main" id="{87F9F2E8-7014-46ED-AC5B-14A094FE0CC8}"/>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593617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3EA8F-8DAB-4F2B-9F64-C51543A8640E}"/>
              </a:ext>
            </a:extLst>
          </p:cNvPr>
          <p:cNvSpPr>
            <a:spLocks noGrp="1"/>
          </p:cNvSpPr>
          <p:nvPr>
            <p:ph type="title"/>
          </p:nvPr>
        </p:nvSpPr>
        <p:spPr>
          <a:xfrm>
            <a:off x="1484311" y="498642"/>
            <a:ext cx="10018713" cy="1110915"/>
          </a:xfrm>
        </p:spPr>
        <p:txBody>
          <a:bodyPr/>
          <a:lstStyle/>
          <a:p>
            <a:pPr algn="l"/>
            <a:r>
              <a:rPr lang="en-GB">
                <a:latin typeface="Arial"/>
                <a:cs typeface="Arial"/>
              </a:rPr>
              <a:t>Key Topics in Lean Production</a:t>
            </a:r>
            <a:endParaRPr lang="en-US"/>
          </a:p>
        </p:txBody>
      </p:sp>
      <p:sp>
        <p:nvSpPr>
          <p:cNvPr id="3" name="Content Placeholder 2">
            <a:extLst>
              <a:ext uri="{FF2B5EF4-FFF2-40B4-BE49-F238E27FC236}">
                <a16:creationId xmlns:a16="http://schemas.microsoft.com/office/drawing/2014/main" id="{8E247909-5517-425F-AFBC-FD5E42CB5D20}"/>
              </a:ext>
            </a:extLst>
          </p:cNvPr>
          <p:cNvSpPr>
            <a:spLocks noGrp="1"/>
          </p:cNvSpPr>
          <p:nvPr>
            <p:ph idx="1"/>
          </p:nvPr>
        </p:nvSpPr>
        <p:spPr>
          <a:xfrm>
            <a:off x="1484310" y="1650999"/>
            <a:ext cx="10018713" cy="3124201"/>
          </a:xfrm>
        </p:spPr>
        <p:txBody>
          <a:bodyPr/>
          <a:lstStyle/>
          <a:p>
            <a:pPr>
              <a:lnSpc>
                <a:spcPct val="200000"/>
              </a:lnSpc>
            </a:pPr>
            <a:r>
              <a:rPr lang="en-GB" sz="1400">
                <a:latin typeface="Arial"/>
                <a:cs typeface="Arial"/>
              </a:rPr>
              <a:t>Time based management </a:t>
            </a:r>
            <a:endParaRPr lang="en-US" sz="1400">
              <a:latin typeface="Arial"/>
              <a:cs typeface="Arial"/>
            </a:endParaRPr>
          </a:p>
          <a:p>
            <a:pPr>
              <a:lnSpc>
                <a:spcPct val="200000"/>
              </a:lnSpc>
            </a:pPr>
            <a:r>
              <a:rPr lang="en-GB" sz="1400">
                <a:latin typeface="Arial"/>
                <a:cs typeface="Arial"/>
              </a:rPr>
              <a:t>Simulanoeus engineering</a:t>
            </a:r>
          </a:p>
          <a:p>
            <a:pPr>
              <a:lnSpc>
                <a:spcPct val="200000"/>
              </a:lnSpc>
            </a:pPr>
            <a:r>
              <a:rPr lang="en-GB" sz="1400">
                <a:latin typeface="Arial"/>
                <a:cs typeface="Arial"/>
              </a:rPr>
              <a:t>Just in Time production (JIT)</a:t>
            </a:r>
          </a:p>
          <a:p>
            <a:pPr>
              <a:lnSpc>
                <a:spcPct val="200000"/>
              </a:lnSpc>
            </a:pPr>
            <a:r>
              <a:rPr lang="en-GB" sz="1400">
                <a:latin typeface="Arial"/>
                <a:cs typeface="Arial"/>
              </a:rPr>
              <a:t>Cell production</a:t>
            </a:r>
          </a:p>
          <a:p>
            <a:pPr>
              <a:lnSpc>
                <a:spcPct val="200000"/>
              </a:lnSpc>
            </a:pPr>
            <a:r>
              <a:rPr lang="en-GB" sz="1400">
                <a:latin typeface="Arial"/>
                <a:cs typeface="Arial"/>
              </a:rPr>
              <a:t>Kaizen (continous improvement)</a:t>
            </a:r>
            <a:endParaRPr lang="en-GB" sz="1400" dirty="0">
              <a:latin typeface="Arial"/>
              <a:cs typeface="Arial"/>
            </a:endParaRPr>
          </a:p>
          <a:p>
            <a:endParaRPr lang="en-GB" dirty="0"/>
          </a:p>
        </p:txBody>
      </p:sp>
      <p:pic>
        <p:nvPicPr>
          <p:cNvPr id="5" name="Picture 3" descr="A close up of a sign&#10;&#10;Description generated with high confidence">
            <a:extLst>
              <a:ext uri="{FF2B5EF4-FFF2-40B4-BE49-F238E27FC236}">
                <a16:creationId xmlns:a16="http://schemas.microsoft.com/office/drawing/2014/main" id="{CC22CF1F-DF71-476F-925C-6D9278A983F0}"/>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854978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247909-5517-425F-AFBC-FD5E42CB5D20}"/>
              </a:ext>
            </a:extLst>
          </p:cNvPr>
          <p:cNvSpPr>
            <a:spLocks noGrp="1"/>
          </p:cNvSpPr>
          <p:nvPr>
            <p:ph idx="1"/>
          </p:nvPr>
        </p:nvSpPr>
        <p:spPr>
          <a:xfrm>
            <a:off x="1484310" y="1156367"/>
            <a:ext cx="10018713" cy="4781883"/>
          </a:xfrm>
        </p:spPr>
        <p:txBody>
          <a:bodyPr>
            <a:normAutofit fontScale="62500" lnSpcReduction="20000"/>
          </a:bodyPr>
          <a:lstStyle/>
          <a:p>
            <a:pPr marL="0" indent="0">
              <a:lnSpc>
                <a:spcPct val="150000"/>
              </a:lnSpc>
              <a:buNone/>
            </a:pPr>
            <a:r>
              <a:rPr lang="en-GB" sz="3200" b="1">
                <a:latin typeface="Arial"/>
                <a:ea typeface="+mn-lt"/>
                <a:cs typeface="+mn-lt"/>
              </a:rPr>
              <a:t>Time Based Management</a:t>
            </a:r>
            <a:endParaRPr lang="en-US" sz="3200" b="1">
              <a:latin typeface="Arial"/>
              <a:cs typeface="Arial"/>
            </a:endParaRPr>
          </a:p>
          <a:p>
            <a:pPr>
              <a:lnSpc>
                <a:spcPct val="150000"/>
              </a:lnSpc>
            </a:pPr>
            <a:r>
              <a:rPr lang="en-GB" sz="2000">
                <a:latin typeface="Arial"/>
                <a:ea typeface="+mn-lt"/>
                <a:cs typeface="Arial"/>
              </a:rPr>
              <a:t>A general approach that recognises the importance of time and seeks to reduce the level of wasted tie in the production process. </a:t>
            </a:r>
          </a:p>
          <a:p>
            <a:pPr marL="0" indent="0">
              <a:lnSpc>
                <a:spcPct val="150000"/>
              </a:lnSpc>
              <a:buNone/>
            </a:pPr>
            <a:r>
              <a:rPr lang="en-GB" sz="2900" u="sng">
                <a:latin typeface="Arial"/>
                <a:ea typeface="+mn-lt"/>
                <a:cs typeface="+mn-lt"/>
              </a:rPr>
              <a:t>Potential Benefits</a:t>
            </a:r>
            <a:endParaRPr lang="en-GB" sz="2900" u="sng">
              <a:latin typeface="Arial"/>
              <a:cs typeface="Arial"/>
            </a:endParaRPr>
          </a:p>
          <a:p>
            <a:pPr>
              <a:lnSpc>
                <a:spcPct val="200000"/>
              </a:lnSpc>
            </a:pPr>
            <a:r>
              <a:rPr lang="en-GB" sz="2000">
                <a:latin typeface="Arial"/>
                <a:cs typeface="Arial"/>
              </a:rPr>
              <a:t>Quicker response times (reduced lead times) tomeet changing market and consumer leads.</a:t>
            </a:r>
            <a:endParaRPr lang="en-GB" sz="2000">
              <a:latin typeface="Arial"/>
              <a:ea typeface="+mn-lt"/>
              <a:cs typeface="+mn-lt"/>
            </a:endParaRPr>
          </a:p>
          <a:p>
            <a:pPr>
              <a:lnSpc>
                <a:spcPct val="200000"/>
              </a:lnSpc>
            </a:pPr>
            <a:r>
              <a:rPr lang="en-GB" sz="2000">
                <a:latin typeface="Arial"/>
                <a:cs typeface="Arial"/>
              </a:rPr>
              <a:t>Faster new product development.</a:t>
            </a:r>
            <a:endParaRPr lang="en-GB" sz="2000">
              <a:latin typeface="Arial"/>
              <a:ea typeface="+mn-lt"/>
              <a:cs typeface="+mn-lt"/>
            </a:endParaRPr>
          </a:p>
          <a:p>
            <a:pPr>
              <a:lnSpc>
                <a:spcPct val="200000"/>
              </a:lnSpc>
            </a:pPr>
            <a:r>
              <a:rPr lang="en-GB" sz="2000">
                <a:latin typeface="Arial"/>
                <a:cs typeface="Arial"/>
              </a:rPr>
              <a:t>Reduction in waste, therefore greater efficency. </a:t>
            </a:r>
            <a:endParaRPr lang="en-GB" sz="2000" dirty="0">
              <a:latin typeface="Arial"/>
              <a:cs typeface="Arial"/>
            </a:endParaRPr>
          </a:p>
          <a:p>
            <a:pPr>
              <a:lnSpc>
                <a:spcPct val="200000"/>
              </a:lnSpc>
            </a:pPr>
            <a:endParaRPr lang="en-GB" sz="1400" dirty="0">
              <a:latin typeface="Arial"/>
              <a:cs typeface="Arial"/>
            </a:endParaRPr>
          </a:p>
          <a:p>
            <a:pPr marL="0" indent="0">
              <a:spcBef>
                <a:spcPct val="0"/>
              </a:spcBef>
              <a:spcAft>
                <a:spcPts val="0"/>
              </a:spcAft>
              <a:buNone/>
            </a:pPr>
            <a:r>
              <a:rPr lang="en-GB" sz="3200" u="sng">
                <a:latin typeface="Arial"/>
                <a:cs typeface="Arial"/>
              </a:rPr>
              <a:t>Requirments</a:t>
            </a:r>
            <a:endParaRPr lang="en-GB" sz="3200" u="sng" dirty="0">
              <a:latin typeface="Arial"/>
              <a:ea typeface="+mn-lt"/>
              <a:cs typeface="Arial"/>
            </a:endParaRPr>
          </a:p>
          <a:p>
            <a:pPr marL="0" indent="0">
              <a:spcBef>
                <a:spcPct val="0"/>
              </a:spcBef>
              <a:spcAft>
                <a:spcPts val="0"/>
              </a:spcAft>
              <a:buNone/>
            </a:pPr>
            <a:endParaRPr lang="en-GB" sz="1400" dirty="0">
              <a:latin typeface="Arial"/>
              <a:cs typeface="Arial"/>
            </a:endParaRPr>
          </a:p>
          <a:p>
            <a:pPr>
              <a:lnSpc>
                <a:spcPct val="200000"/>
              </a:lnSpc>
            </a:pPr>
            <a:r>
              <a:rPr lang="en-GB" sz="2200">
                <a:latin typeface="Arial"/>
                <a:cs typeface="Arial"/>
              </a:rPr>
              <a:t>Flexible production methods</a:t>
            </a:r>
            <a:endParaRPr lang="en-GB" sz="2200">
              <a:latin typeface="Arial"/>
              <a:ea typeface="+mn-lt"/>
              <a:cs typeface="+mn-lt"/>
            </a:endParaRPr>
          </a:p>
          <a:p>
            <a:pPr>
              <a:lnSpc>
                <a:spcPct val="200000"/>
              </a:lnSpc>
            </a:pPr>
            <a:r>
              <a:rPr lang="en-GB" sz="2200">
                <a:latin typeface="Arial"/>
                <a:cs typeface="Arial"/>
              </a:rPr>
              <a:t>Trained employees</a:t>
            </a:r>
          </a:p>
          <a:p>
            <a:pPr marL="0" indent="0">
              <a:lnSpc>
                <a:spcPct val="200000"/>
              </a:lnSpc>
              <a:buNone/>
            </a:pPr>
            <a:endParaRPr lang="en-GB" sz="1400" dirty="0">
              <a:latin typeface="Arial"/>
              <a:cs typeface="Arial"/>
            </a:endParaRPr>
          </a:p>
          <a:p>
            <a:endParaRPr lang="en-GB" sz="1400" dirty="0">
              <a:latin typeface="Arial"/>
              <a:cs typeface="Arial"/>
            </a:endParaRPr>
          </a:p>
        </p:txBody>
      </p:sp>
      <p:pic>
        <p:nvPicPr>
          <p:cNvPr id="5" name="Picture 3" descr="A close up of a sign&#10;&#10;Description generated with high confidence">
            <a:extLst>
              <a:ext uri="{FF2B5EF4-FFF2-40B4-BE49-F238E27FC236}">
                <a16:creationId xmlns:a16="http://schemas.microsoft.com/office/drawing/2014/main" id="{CC22CF1F-DF71-476F-925C-6D9278A983F0}"/>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6104633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247909-5517-425F-AFBC-FD5E42CB5D20}"/>
              </a:ext>
            </a:extLst>
          </p:cNvPr>
          <p:cNvSpPr>
            <a:spLocks noGrp="1"/>
          </p:cNvSpPr>
          <p:nvPr>
            <p:ph idx="1"/>
          </p:nvPr>
        </p:nvSpPr>
        <p:spPr>
          <a:xfrm>
            <a:off x="1484310" y="1196472"/>
            <a:ext cx="10018713" cy="4581357"/>
          </a:xfrm>
        </p:spPr>
        <p:txBody>
          <a:bodyPr>
            <a:normAutofit/>
          </a:bodyPr>
          <a:lstStyle/>
          <a:p>
            <a:pPr marL="0" indent="0">
              <a:lnSpc>
                <a:spcPct val="150000"/>
              </a:lnSpc>
              <a:buNone/>
            </a:pPr>
            <a:r>
              <a:rPr lang="en-GB" sz="3200" b="1">
                <a:latin typeface="Arial"/>
                <a:ea typeface="+mn-lt"/>
                <a:cs typeface="+mn-lt"/>
              </a:rPr>
              <a:t>Cell Production</a:t>
            </a:r>
            <a:endParaRPr lang="en-US" sz="3200" b="1">
              <a:latin typeface="Arial"/>
              <a:cs typeface="Arial"/>
            </a:endParaRPr>
          </a:p>
          <a:p>
            <a:pPr>
              <a:lnSpc>
                <a:spcPct val="150000"/>
              </a:lnSpc>
            </a:pPr>
            <a:r>
              <a:rPr lang="en-GB" sz="1400">
                <a:latin typeface="Arial"/>
                <a:ea typeface="+mn-lt"/>
                <a:cs typeface="+mn-lt"/>
              </a:rPr>
              <a:t>A form of teamwork where prouction processes are split into cells. Each cell is responsible for a complete unit of work. </a:t>
            </a:r>
          </a:p>
          <a:p>
            <a:pPr marL="0" indent="0">
              <a:lnSpc>
                <a:spcPct val="150000"/>
              </a:lnSpc>
              <a:buNone/>
            </a:pPr>
            <a:r>
              <a:rPr lang="en-GB" sz="2000" u="sng">
                <a:latin typeface="Arial"/>
                <a:ea typeface="+mn-lt"/>
                <a:cs typeface="+mn-lt"/>
              </a:rPr>
              <a:t>Potential Benefits of Cell Production</a:t>
            </a:r>
            <a:endParaRPr lang="en-GB" u="sng">
              <a:latin typeface="Arial"/>
              <a:cs typeface="Arial"/>
            </a:endParaRPr>
          </a:p>
          <a:p>
            <a:pPr>
              <a:lnSpc>
                <a:spcPct val="150000"/>
              </a:lnSpc>
            </a:pPr>
            <a:r>
              <a:rPr lang="en-GB" sz="1400">
                <a:latin typeface="Arial"/>
                <a:cs typeface="Arial"/>
              </a:rPr>
              <a:t>Closeness of cell production SHOULD improve communication</a:t>
            </a:r>
            <a:endParaRPr lang="en-GB" sz="1400">
              <a:latin typeface="Arial"/>
              <a:ea typeface="+mn-lt"/>
              <a:cs typeface="+mn-lt"/>
            </a:endParaRPr>
          </a:p>
          <a:p>
            <a:pPr>
              <a:lnSpc>
                <a:spcPct val="150000"/>
              </a:lnSpc>
            </a:pPr>
            <a:r>
              <a:rPr lang="en-GB" sz="1400">
                <a:latin typeface="Arial"/>
                <a:cs typeface="Arial"/>
              </a:rPr>
              <a:t>.workers become multi-skilled andmore adaptable to the needs of buiness</a:t>
            </a:r>
            <a:endParaRPr lang="en-US" sz="1400">
              <a:latin typeface="Arial"/>
              <a:ea typeface="+mn-lt"/>
              <a:cs typeface="+mn-lt"/>
            </a:endParaRPr>
          </a:p>
          <a:p>
            <a:pPr>
              <a:lnSpc>
                <a:spcPct val="150000"/>
              </a:lnSpc>
            </a:pPr>
            <a:r>
              <a:rPr lang="en-GB" sz="1400">
                <a:latin typeface="Arial"/>
                <a:cs typeface="Arial"/>
              </a:rPr>
              <a:t>Greater employee motivation, from varety of work, teamworking and responsibility. </a:t>
            </a:r>
            <a:endParaRPr lang="en-GB"/>
          </a:p>
          <a:p>
            <a:endParaRPr lang="en-GB" sz="1400" dirty="0">
              <a:latin typeface="Arial"/>
              <a:cs typeface="Arial"/>
            </a:endParaRPr>
          </a:p>
        </p:txBody>
      </p:sp>
      <p:pic>
        <p:nvPicPr>
          <p:cNvPr id="5" name="Picture 3" descr="A close up of a sign&#10;&#10;Description generated with high confidence">
            <a:extLst>
              <a:ext uri="{FF2B5EF4-FFF2-40B4-BE49-F238E27FC236}">
                <a16:creationId xmlns:a16="http://schemas.microsoft.com/office/drawing/2014/main" id="{CC22CF1F-DF71-476F-925C-6D9278A983F0}"/>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3009654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E247909-5517-425F-AFBC-FD5E42CB5D20}"/>
              </a:ext>
            </a:extLst>
          </p:cNvPr>
          <p:cNvSpPr>
            <a:spLocks noGrp="1"/>
          </p:cNvSpPr>
          <p:nvPr>
            <p:ph idx="1"/>
          </p:nvPr>
        </p:nvSpPr>
        <p:spPr>
          <a:xfrm>
            <a:off x="1484310" y="1196472"/>
            <a:ext cx="10018713" cy="4581357"/>
          </a:xfrm>
        </p:spPr>
        <p:txBody>
          <a:bodyPr>
            <a:normAutofit/>
          </a:bodyPr>
          <a:lstStyle/>
          <a:p>
            <a:pPr marL="0" indent="0">
              <a:lnSpc>
                <a:spcPct val="150000"/>
              </a:lnSpc>
              <a:buNone/>
            </a:pPr>
            <a:r>
              <a:rPr lang="en-GB" sz="3200" b="1">
                <a:latin typeface="Arial"/>
                <a:ea typeface="+mn-lt"/>
                <a:cs typeface="+mn-lt"/>
              </a:rPr>
              <a:t>Kaizen</a:t>
            </a:r>
            <a:endParaRPr lang="en-GB" sz="3200" b="1">
              <a:latin typeface="Arial"/>
              <a:cs typeface="Arial"/>
            </a:endParaRPr>
          </a:p>
          <a:p>
            <a:pPr>
              <a:lnSpc>
                <a:spcPct val="150000"/>
              </a:lnSpc>
            </a:pPr>
            <a:r>
              <a:rPr lang="en-GB" sz="1400">
                <a:latin typeface="Arial"/>
                <a:cs typeface="Arial"/>
              </a:rPr>
              <a:t>Kaizen or continous improvement is an approach of constanly intoducing small incremental changes ina busines in order to improve quality and/or efficency</a:t>
            </a:r>
          </a:p>
          <a:p>
            <a:pPr marL="0" indent="0">
              <a:lnSpc>
                <a:spcPct val="150000"/>
              </a:lnSpc>
              <a:buNone/>
            </a:pPr>
            <a:r>
              <a:rPr lang="en-GB" sz="2000" u="sng">
                <a:latin typeface="Arial"/>
                <a:ea typeface="+mn-lt"/>
                <a:cs typeface="+mn-lt"/>
              </a:rPr>
              <a:t>How it Works</a:t>
            </a:r>
          </a:p>
          <a:p>
            <a:pPr>
              <a:lnSpc>
                <a:spcPct val="150000"/>
              </a:lnSpc>
            </a:pPr>
            <a:r>
              <a:rPr lang="en-GB" sz="1400">
                <a:latin typeface="Arial"/>
                <a:cs typeface="Arial"/>
              </a:rPr>
              <a:t>Learner production is achieved hrough making many small changes.</a:t>
            </a:r>
          </a:p>
          <a:p>
            <a:pPr>
              <a:lnSpc>
                <a:spcPct val="150000"/>
              </a:lnSpc>
            </a:pPr>
            <a:r>
              <a:rPr lang="en-GB" sz="1400">
                <a:latin typeface="Arial"/>
                <a:cs typeface="Arial"/>
              </a:rPr>
              <a:t>As ideas come from employees, changes are less likely to be radically differet and potentially easier to implement. </a:t>
            </a:r>
          </a:p>
          <a:p>
            <a:pPr>
              <a:lnSpc>
                <a:spcPct val="150000"/>
              </a:lnSpc>
            </a:pPr>
            <a:r>
              <a:rPr lang="en-GB" sz="1400">
                <a:latin typeface="Arial"/>
                <a:cs typeface="Arial"/>
              </a:rPr>
              <a:t>Small improvments are less likely to require major captial investment than major process changes</a:t>
            </a:r>
          </a:p>
          <a:p>
            <a:pPr>
              <a:lnSpc>
                <a:spcPct val="150000"/>
              </a:lnSpc>
            </a:pPr>
            <a:r>
              <a:rPr lang="en-GB" sz="1400">
                <a:latin typeface="Arial"/>
                <a:cs typeface="Arial"/>
              </a:rPr>
              <a:t>The culture – all employees should seek opportunities to continually improve their own working enviroment.</a:t>
            </a:r>
          </a:p>
          <a:p>
            <a:pPr>
              <a:lnSpc>
                <a:spcPct val="150000"/>
              </a:lnSpc>
            </a:pPr>
            <a:r>
              <a:rPr lang="en-GB" sz="1400">
                <a:latin typeface="Arial"/>
                <a:cs typeface="Arial"/>
              </a:rPr>
              <a:t>By encouraging employees to take ownership for their work teamworking and motivation can be improved. </a:t>
            </a:r>
          </a:p>
          <a:p>
            <a:endParaRPr lang="en-GB" sz="1400" dirty="0">
              <a:latin typeface="Arial"/>
              <a:cs typeface="Arial"/>
            </a:endParaRPr>
          </a:p>
        </p:txBody>
      </p:sp>
      <p:pic>
        <p:nvPicPr>
          <p:cNvPr id="5" name="Picture 3" descr="A close up of a sign&#10;&#10;Description generated with high confidence">
            <a:extLst>
              <a:ext uri="{FF2B5EF4-FFF2-40B4-BE49-F238E27FC236}">
                <a16:creationId xmlns:a16="http://schemas.microsoft.com/office/drawing/2014/main" id="{CC22CF1F-DF71-476F-925C-6D9278A983F0}"/>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1333953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1CA59A0-836D-4B34-B6A2-B2BE34C8B597}"/>
              </a:ext>
            </a:extLst>
          </p:cNvPr>
          <p:cNvSpPr txBox="1"/>
          <p:nvPr/>
        </p:nvSpPr>
        <p:spPr>
          <a:xfrm>
            <a:off x="1542717" y="1422400"/>
            <a:ext cx="9694778"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a:latin typeface="Arial"/>
                <a:ea typeface="+mn-lt"/>
                <a:cs typeface="+mn-lt"/>
              </a:rPr>
              <a:t>HMRC</a:t>
            </a:r>
          </a:p>
          <a:p>
            <a:endParaRPr lang="en-US" sz="1400" dirty="0">
              <a:latin typeface="Arial"/>
              <a:ea typeface="+mn-lt"/>
              <a:cs typeface="+mn-lt"/>
            </a:endParaRPr>
          </a:p>
          <a:p>
            <a:r>
              <a:rPr lang="en-US" sz="1400">
                <a:latin typeface="Arial"/>
                <a:ea typeface="+mn-lt"/>
                <a:cs typeface="+mn-lt"/>
              </a:rPr>
              <a:t>Since 2004, a number of government departments have used ‘lean’ to implement programmes of work restructuring initially in response to cuts in public spending arising from the Gershon Report (2004), a government commissioned report into Civil Service modernisation. </a:t>
            </a:r>
            <a:endParaRPr lang="en-US" sz="1400">
              <a:latin typeface="Arial"/>
              <a:cs typeface="Arial"/>
            </a:endParaRPr>
          </a:p>
          <a:p>
            <a:endParaRPr lang="en-US" sz="1400" dirty="0">
              <a:latin typeface="Arial"/>
              <a:ea typeface="+mn-lt"/>
              <a:cs typeface="+mn-lt"/>
            </a:endParaRPr>
          </a:p>
          <a:p>
            <a:r>
              <a:rPr lang="en-US" sz="1400">
                <a:latin typeface="Arial"/>
                <a:ea typeface="+mn-lt"/>
                <a:cs typeface="+mn-lt"/>
              </a:rPr>
              <a:t>Radnor (2010) argues that the application of lean into the UK Civil Service is not without difficulty, but contends that the principles of lean working are as applicable to the public sector as they are to manufacturing.</a:t>
            </a:r>
          </a:p>
          <a:p>
            <a:endParaRPr lang="en-US" sz="1400" dirty="0">
              <a:latin typeface="Arial"/>
              <a:ea typeface="+mn-lt"/>
              <a:cs typeface="+mn-lt"/>
            </a:endParaRPr>
          </a:p>
          <a:p>
            <a:r>
              <a:rPr lang="en-US" sz="1400">
                <a:ea typeface="+mn-lt"/>
                <a:cs typeface="+mn-lt"/>
              </a:rPr>
              <a:t>Pacesetter (HMRC’s name for the Lean programme) was developed by HMRC Processing to improve efficiency and customer service by delivering a 30% improvement in productivity, reduce backlogs and inconsistencies and ensure that HMRC Processing is amongst the best UK processors and becomes the UK Government’s Processor of choice.  Lean in HM Revenue and Customs (HMRC) began in earnest in April 2006 across a number of sites (Radnor and Bucci, 2007). </a:t>
            </a:r>
            <a:endParaRPr lang="en-US">
              <a:ea typeface="+mn-lt"/>
              <a:cs typeface="+mn-lt"/>
            </a:endParaRPr>
          </a:p>
          <a:p>
            <a:endParaRPr lang="en-US" sz="1400" dirty="0">
              <a:latin typeface="Arial"/>
              <a:ea typeface="+mn-lt"/>
              <a:cs typeface="+mn-lt"/>
            </a:endParaRPr>
          </a:p>
          <a:p>
            <a:r>
              <a:rPr lang="en-US" sz="1400">
                <a:latin typeface="Arial"/>
                <a:ea typeface="+mn-lt"/>
                <a:cs typeface="+mn-lt"/>
              </a:rPr>
              <a:t>HM Revenue and Customs (HMRC) is UK’s tax, payments and customs authority: who </a:t>
            </a:r>
            <a:r>
              <a:rPr lang="en-US" sz="1400" dirty="0">
                <a:latin typeface="Arial"/>
                <a:ea typeface="+mn-lt"/>
                <a:cs typeface="+mn-lt"/>
              </a:rPr>
              <a:t>collect the money that pays for the UK’s public services and help families and individuals with targeted financial support. </a:t>
            </a:r>
            <a:endParaRPr lang="en-US" sz="1400">
              <a:latin typeface="Arial"/>
              <a:cs typeface="Arial"/>
            </a:endParaRPr>
          </a:p>
          <a:p>
            <a:endParaRPr lang="en-US" sz="1400" dirty="0">
              <a:latin typeface="Arial"/>
            </a:endParaRPr>
          </a:p>
          <a:p>
            <a:r>
              <a:rPr lang="en-US" sz="1400" dirty="0">
                <a:latin typeface="Arial"/>
                <a:ea typeface="+mn-lt"/>
                <a:cs typeface="+mn-lt"/>
              </a:rPr>
              <a:t>HMRC are one of the UK’s biggest organisations. At 31 March 2016, HMRC had around 58,600 full-time equivalent employees in 167 offices across the UK, collecting tax and duties from 45 million individuals and more than 5.4 million </a:t>
            </a:r>
            <a:r>
              <a:rPr lang="en-US" sz="1400">
                <a:latin typeface="Arial"/>
                <a:ea typeface="+mn-lt"/>
                <a:cs typeface="+mn-lt"/>
              </a:rPr>
              <a:t>businesses, and paying tax credits to 4.4 million families and Child Benefit to 7.4 million families.  HMRC also work with a </a:t>
            </a:r>
            <a:r>
              <a:rPr lang="en-US" sz="1400" dirty="0">
                <a:latin typeface="Arial"/>
                <a:ea typeface="+mn-lt"/>
                <a:cs typeface="+mn-lt"/>
              </a:rPr>
              <a:t>number of other government departments to help deliver their objectives; for example, in collecting student loans and in enforcing the National Minimum Wage and National Living Wage. </a:t>
            </a:r>
            <a:endParaRPr lang="en-US" sz="1400">
              <a:latin typeface="Arial"/>
              <a:cs typeface="Arial"/>
            </a:endParaRPr>
          </a:p>
        </p:txBody>
      </p:sp>
      <p:pic>
        <p:nvPicPr>
          <p:cNvPr id="5" name="Picture 3" descr="A close up of a sign&#10;&#10;Description generated with high confidence">
            <a:extLst>
              <a:ext uri="{FF2B5EF4-FFF2-40B4-BE49-F238E27FC236}">
                <a16:creationId xmlns:a16="http://schemas.microsoft.com/office/drawing/2014/main" id="{FA86E5E8-F9D0-48E6-8D9E-94DAECB63D47}"/>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1246147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E170-BEA3-4BDC-99CF-4674E9547893}"/>
              </a:ext>
            </a:extLst>
          </p:cNvPr>
          <p:cNvSpPr>
            <a:spLocks noGrp="1"/>
          </p:cNvSpPr>
          <p:nvPr>
            <p:ph type="title"/>
          </p:nvPr>
        </p:nvSpPr>
        <p:spPr>
          <a:xfrm>
            <a:off x="1537785" y="498642"/>
            <a:ext cx="10018713" cy="923757"/>
          </a:xfrm>
        </p:spPr>
        <p:txBody>
          <a:bodyPr>
            <a:normAutofit/>
          </a:bodyPr>
          <a:lstStyle/>
          <a:p>
            <a:pPr algn="l"/>
            <a:r>
              <a:rPr lang="en-GB">
                <a:latin typeface="Arial"/>
                <a:cs typeface="Calibri Light"/>
              </a:rPr>
              <a:t>Time Management in HMRC?</a:t>
            </a:r>
            <a:endParaRPr lang="en-GB" dirty="0">
              <a:latin typeface="Arial"/>
              <a:cs typeface="Calibri Light"/>
            </a:endParaRPr>
          </a:p>
        </p:txBody>
      </p:sp>
      <p:sp>
        <p:nvSpPr>
          <p:cNvPr id="3" name="TextBox 2">
            <a:extLst>
              <a:ext uri="{FF2B5EF4-FFF2-40B4-BE49-F238E27FC236}">
                <a16:creationId xmlns:a16="http://schemas.microsoft.com/office/drawing/2014/main" id="{B1CA59A0-836D-4B34-B6A2-B2BE34C8B597}"/>
              </a:ext>
            </a:extLst>
          </p:cNvPr>
          <p:cNvSpPr txBox="1"/>
          <p:nvPr/>
        </p:nvSpPr>
        <p:spPr>
          <a:xfrm>
            <a:off x="1542717" y="1422400"/>
            <a:ext cx="9012989"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Radnor and Bucci, 2007, confirmed the existence of several key lean techniques in HMRC that </a:t>
            </a:r>
            <a:r>
              <a:rPr lang="en-US" dirty="0">
                <a:ea typeface="+mn-lt"/>
                <a:cs typeface="+mn-lt"/>
              </a:rPr>
              <a:t>supported the internal flow of work. The report referred to the use of business diagnostics to calculate where work could be most effectively done; increased standardisation of work processes to meet ‘key performance indicators’; and the use of performance boards and structured problem solving.</a:t>
            </a:r>
            <a:endParaRPr lang="en-US" dirty="0"/>
          </a:p>
          <a:p>
            <a:endParaRPr lang="en-US" dirty="0">
              <a:latin typeface="Arial"/>
              <a:ea typeface="+mn-lt"/>
              <a:cs typeface="+mn-lt"/>
            </a:endParaRPr>
          </a:p>
          <a:p>
            <a:r>
              <a:rPr lang="en-US">
                <a:latin typeface="Arial"/>
                <a:ea typeface="+mn-lt"/>
                <a:cs typeface="+mn-lt"/>
              </a:rPr>
              <a:t>through rolling out new digital services HMRC have made dealing with tax and and </a:t>
            </a:r>
            <a:r>
              <a:rPr lang="en-US" dirty="0">
                <a:latin typeface="Arial"/>
                <a:ea typeface="+mn-lt"/>
                <a:cs typeface="+mn-lt"/>
              </a:rPr>
              <a:t>payments quicker, easier and more efficent for millions of individual and busness customers. Thus </a:t>
            </a:r>
            <a:r>
              <a:rPr lang="en-US">
                <a:latin typeface="Arial"/>
                <a:ea typeface="+mn-lt"/>
                <a:cs typeface="+mn-lt"/>
              </a:rPr>
              <a:t>reducing the waste of waiting.</a:t>
            </a:r>
            <a:endParaRPr lang="en-US">
              <a:latin typeface="Arial"/>
              <a:cs typeface="Arial"/>
            </a:endParaRPr>
          </a:p>
        </p:txBody>
      </p:sp>
      <p:pic>
        <p:nvPicPr>
          <p:cNvPr id="5" name="Picture 3" descr="A close up of a sign&#10;&#10;Description generated with high confidence">
            <a:extLst>
              <a:ext uri="{FF2B5EF4-FFF2-40B4-BE49-F238E27FC236}">
                <a16:creationId xmlns:a16="http://schemas.microsoft.com/office/drawing/2014/main" id="{9622704F-8A3D-46C6-ACB2-B176E93569D0}"/>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957957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E170-BEA3-4BDC-99CF-4674E9547893}"/>
              </a:ext>
            </a:extLst>
          </p:cNvPr>
          <p:cNvSpPr>
            <a:spLocks noGrp="1"/>
          </p:cNvSpPr>
          <p:nvPr>
            <p:ph type="title"/>
          </p:nvPr>
        </p:nvSpPr>
        <p:spPr>
          <a:xfrm>
            <a:off x="1537785" y="498642"/>
            <a:ext cx="10018713" cy="923757"/>
          </a:xfrm>
        </p:spPr>
        <p:txBody>
          <a:bodyPr>
            <a:normAutofit/>
          </a:bodyPr>
          <a:lstStyle/>
          <a:p>
            <a:pPr algn="l"/>
            <a:r>
              <a:rPr lang="en-GB" sz="4400">
                <a:latin typeface="Arial"/>
                <a:cs typeface="Calibri Light"/>
              </a:rPr>
              <a:t>Cell Production in HMRC?</a:t>
            </a:r>
            <a:endParaRPr lang="en-GB" sz="4400" dirty="0">
              <a:latin typeface="Arial"/>
              <a:cs typeface="Calibri Light"/>
            </a:endParaRPr>
          </a:p>
        </p:txBody>
      </p:sp>
      <p:sp>
        <p:nvSpPr>
          <p:cNvPr id="3" name="TextBox 2">
            <a:extLst>
              <a:ext uri="{FF2B5EF4-FFF2-40B4-BE49-F238E27FC236}">
                <a16:creationId xmlns:a16="http://schemas.microsoft.com/office/drawing/2014/main" id="{B1CA59A0-836D-4B34-B6A2-B2BE34C8B597}"/>
              </a:ext>
            </a:extLst>
          </p:cNvPr>
          <p:cNvSpPr txBox="1"/>
          <p:nvPr/>
        </p:nvSpPr>
        <p:spPr>
          <a:xfrm>
            <a:off x="1542717" y="1422400"/>
            <a:ext cx="901298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HMRC have transferred the way in which departments work together.  HMRC brought its employeestogether into 13 large, modern offices, equipped with the digital infrastructure and training facilities needed to build a more highly-skilled workforce, with a greater opportunity </a:t>
            </a:r>
            <a:r>
              <a:rPr lang="en-US">
                <a:ea typeface="+mn-lt"/>
                <a:cs typeface="+mn-lt"/>
              </a:rPr>
              <a:t>to build careers. Thus reducing the waste  of non utilised workforce.</a:t>
            </a:r>
            <a:endParaRPr lang="en-US"/>
          </a:p>
        </p:txBody>
      </p:sp>
      <p:pic>
        <p:nvPicPr>
          <p:cNvPr id="5" name="Picture 3" descr="A close up of a sign&#10;&#10;Description generated with high confidence">
            <a:extLst>
              <a:ext uri="{FF2B5EF4-FFF2-40B4-BE49-F238E27FC236}">
                <a16:creationId xmlns:a16="http://schemas.microsoft.com/office/drawing/2014/main" id="{F9431AF3-22C4-4D41-BA4F-B5B4C95D77ED}"/>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13135547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E170-BEA3-4BDC-99CF-4674E9547893}"/>
              </a:ext>
            </a:extLst>
          </p:cNvPr>
          <p:cNvSpPr>
            <a:spLocks noGrp="1"/>
          </p:cNvSpPr>
          <p:nvPr>
            <p:ph type="title"/>
          </p:nvPr>
        </p:nvSpPr>
        <p:spPr>
          <a:xfrm>
            <a:off x="1537785" y="498642"/>
            <a:ext cx="10018713" cy="923757"/>
          </a:xfrm>
        </p:spPr>
        <p:txBody>
          <a:bodyPr>
            <a:normAutofit/>
          </a:bodyPr>
          <a:lstStyle/>
          <a:p>
            <a:pPr algn="l"/>
            <a:r>
              <a:rPr lang="en-GB" sz="4400">
                <a:latin typeface="Arial"/>
                <a:cs typeface="Calibri Light"/>
              </a:rPr>
              <a:t>Kaizen in HMRC?</a:t>
            </a:r>
            <a:endParaRPr lang="en-GB" sz="4400" dirty="0">
              <a:latin typeface="Arial"/>
              <a:cs typeface="Calibri Light"/>
            </a:endParaRPr>
          </a:p>
        </p:txBody>
      </p:sp>
      <p:sp>
        <p:nvSpPr>
          <p:cNvPr id="3" name="TextBox 2">
            <a:extLst>
              <a:ext uri="{FF2B5EF4-FFF2-40B4-BE49-F238E27FC236}">
                <a16:creationId xmlns:a16="http://schemas.microsoft.com/office/drawing/2014/main" id="{B1CA59A0-836D-4B34-B6A2-B2BE34C8B597}"/>
              </a:ext>
            </a:extLst>
          </p:cNvPr>
          <p:cNvSpPr txBox="1"/>
          <p:nvPr/>
        </p:nvSpPr>
        <p:spPr>
          <a:xfrm>
            <a:off x="1542717" y="1422400"/>
            <a:ext cx="901298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ea typeface="+mn-lt"/>
                <a:cs typeface="+mn-lt"/>
              </a:rPr>
              <a:t>HMRC have transferred the way in which departments work together.  HMRC brought its employeestogether into 13 large, modern offices, equipped with the digital infrastructure and training facilities needed to build a more highly-skilled workforce, with a greater opportunity </a:t>
            </a:r>
            <a:r>
              <a:rPr lang="en-US">
                <a:ea typeface="+mn-lt"/>
                <a:cs typeface="+mn-lt"/>
              </a:rPr>
              <a:t>to build careers. Thus reducing the waste  of non utilised workforce.</a:t>
            </a:r>
            <a:endParaRPr lang="en-US"/>
          </a:p>
        </p:txBody>
      </p:sp>
      <p:pic>
        <p:nvPicPr>
          <p:cNvPr id="5" name="Picture 3" descr="A close up of a sign&#10;&#10;Description generated with high confidence">
            <a:extLst>
              <a:ext uri="{FF2B5EF4-FFF2-40B4-BE49-F238E27FC236}">
                <a16:creationId xmlns:a16="http://schemas.microsoft.com/office/drawing/2014/main" id="{F9431AF3-22C4-4D41-BA4F-B5B4C95D77ED}"/>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36307666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E170-BEA3-4BDC-99CF-4674E9547893}"/>
              </a:ext>
            </a:extLst>
          </p:cNvPr>
          <p:cNvSpPr>
            <a:spLocks noGrp="1"/>
          </p:cNvSpPr>
          <p:nvPr>
            <p:ph type="title"/>
          </p:nvPr>
        </p:nvSpPr>
        <p:spPr>
          <a:xfrm>
            <a:off x="1537785" y="1501273"/>
            <a:ext cx="10018713" cy="4092073"/>
          </a:xfrm>
        </p:spPr>
        <p:txBody>
          <a:bodyPr>
            <a:normAutofit/>
          </a:bodyPr>
          <a:lstStyle/>
          <a:p>
            <a:pPr marL="285750" indent="-285750" algn="l">
              <a:lnSpc>
                <a:spcPct val="200000"/>
              </a:lnSpc>
              <a:buFont typeface="Arial"/>
              <a:buChar char="•"/>
            </a:pPr>
            <a:r>
              <a:rPr lang="en-GB" sz="1400">
                <a:latin typeface="Arial"/>
                <a:ea typeface="+mj-lt"/>
                <a:cs typeface="+mj-lt"/>
              </a:rPr>
              <a:t>Management failing to fully comprehend the principles of Lean</a:t>
            </a:r>
            <a:endParaRPr lang="en-US">
              <a:latin typeface="Arial"/>
              <a:cs typeface="Arial"/>
            </a:endParaRPr>
          </a:p>
          <a:p>
            <a:pPr marL="285750" indent="-285750" algn="l">
              <a:lnSpc>
                <a:spcPct val="200000"/>
              </a:lnSpc>
              <a:buFont typeface="Symbol"/>
              <a:buChar char="•"/>
            </a:pPr>
            <a:r>
              <a:rPr lang="en-GB" sz="1400">
                <a:latin typeface="Arial"/>
                <a:ea typeface="+mj-lt"/>
                <a:cs typeface="+mj-lt"/>
              </a:rPr>
              <a:t>Lean working solely focuses on cost cutting rather than using it as a system that derives value from workforce knowledge</a:t>
            </a:r>
          </a:p>
          <a:p>
            <a:pPr marL="285750" indent="-285750" algn="l">
              <a:lnSpc>
                <a:spcPct val="200000"/>
              </a:lnSpc>
              <a:buFont typeface="Symbol"/>
              <a:buChar char="•"/>
            </a:pPr>
            <a:r>
              <a:rPr lang="en-GB" sz="1400">
                <a:latin typeface="Arial"/>
                <a:ea typeface="+mj-lt"/>
                <a:cs typeface="+mj-lt"/>
              </a:rPr>
              <a:t>Transferring a set of principles from manufacturing sector to the public sector is problematic</a:t>
            </a:r>
          </a:p>
          <a:p>
            <a:pPr marL="285750" indent="-285750" algn="l">
              <a:lnSpc>
                <a:spcPct val="200000"/>
              </a:lnSpc>
              <a:buFont typeface="Symbol"/>
              <a:buChar char="•"/>
            </a:pPr>
            <a:r>
              <a:rPr lang="en-GB" sz="1400">
                <a:latin typeface="Arial"/>
                <a:ea typeface="+mj-lt"/>
                <a:cs typeface="+mj-lt"/>
              </a:rPr>
              <a:t>Civil Service is bureaucratic and allied to public perception, whereas, private sector is focuses on the production of goods for profit.</a:t>
            </a:r>
            <a:br>
              <a:rPr lang="en-GB" sz="1400" dirty="0">
                <a:latin typeface="Arial"/>
                <a:ea typeface="+mj-lt"/>
                <a:cs typeface="+mj-lt"/>
              </a:rPr>
            </a:br>
            <a:br>
              <a:rPr lang="en-GB" sz="1400" dirty="0">
                <a:latin typeface="Arial"/>
                <a:ea typeface="+mj-lt"/>
                <a:cs typeface="+mj-lt"/>
              </a:rPr>
            </a:br>
            <a:r>
              <a:rPr lang="en-GB" sz="1400">
                <a:latin typeface="Arial"/>
                <a:ea typeface="+mj-lt"/>
                <a:cs typeface="+mj-lt"/>
              </a:rPr>
              <a:t>Radnor, 2010</a:t>
            </a:r>
            <a:endParaRPr lang="en-GB" sz="1400" dirty="0">
              <a:latin typeface="Arial"/>
              <a:ea typeface="+mj-lt"/>
              <a:cs typeface="+mj-lt"/>
            </a:endParaRPr>
          </a:p>
          <a:p>
            <a:pPr algn="l"/>
            <a:endParaRPr lang="en-GB" sz="1400" dirty="0">
              <a:latin typeface="Corbel"/>
              <a:cs typeface="Calibri Light"/>
            </a:endParaRPr>
          </a:p>
        </p:txBody>
      </p:sp>
      <p:pic>
        <p:nvPicPr>
          <p:cNvPr id="5" name="Picture 3" descr="A close up of a sign&#10;&#10;Description generated with high confidence">
            <a:extLst>
              <a:ext uri="{FF2B5EF4-FFF2-40B4-BE49-F238E27FC236}">
                <a16:creationId xmlns:a16="http://schemas.microsoft.com/office/drawing/2014/main" id="{F9431AF3-22C4-4D41-BA4F-B5B4C95D77ED}"/>
              </a:ext>
            </a:extLst>
          </p:cNvPr>
          <p:cNvPicPr>
            <a:picLocks noChangeAspect="1"/>
          </p:cNvPicPr>
          <p:nvPr/>
        </p:nvPicPr>
        <p:blipFill>
          <a:blip r:embed="rId2"/>
          <a:stretch>
            <a:fillRect/>
          </a:stretch>
        </p:blipFill>
        <p:spPr>
          <a:xfrm>
            <a:off x="8801768" y="498642"/>
            <a:ext cx="2743200" cy="914400"/>
          </a:xfrm>
          <a:prstGeom prst="rect">
            <a:avLst/>
          </a:prstGeom>
        </p:spPr>
      </p:pic>
      <p:sp>
        <p:nvSpPr>
          <p:cNvPr id="4" name="TextBox 3">
            <a:extLst>
              <a:ext uri="{FF2B5EF4-FFF2-40B4-BE49-F238E27FC236}">
                <a16:creationId xmlns:a16="http://schemas.microsoft.com/office/drawing/2014/main" id="{CA7FE846-F369-45C5-9DBB-71C6B1EB1853}"/>
              </a:ext>
            </a:extLst>
          </p:cNvPr>
          <p:cNvSpPr txBox="1"/>
          <p:nvPr/>
        </p:nvSpPr>
        <p:spPr>
          <a:xfrm>
            <a:off x="1582821" y="566821"/>
            <a:ext cx="996214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latin typeface="Arial"/>
                <a:cs typeface="Arial"/>
              </a:rPr>
              <a:t>Problems</a:t>
            </a:r>
            <a:endParaRPr lang="en-GB" sz="4400" b="1" dirty="0">
              <a:latin typeface="Arial"/>
              <a:cs typeface="Arial"/>
            </a:endParaRPr>
          </a:p>
        </p:txBody>
      </p:sp>
    </p:spTree>
    <p:extLst>
      <p:ext uri="{BB962C8B-B14F-4D97-AF65-F5344CB8AC3E}">
        <p14:creationId xmlns:p14="http://schemas.microsoft.com/office/powerpoint/2010/main" val="152364257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4E170-BEA3-4BDC-99CF-4674E9547893}"/>
              </a:ext>
            </a:extLst>
          </p:cNvPr>
          <p:cNvSpPr>
            <a:spLocks noGrp="1"/>
          </p:cNvSpPr>
          <p:nvPr>
            <p:ph type="title"/>
          </p:nvPr>
        </p:nvSpPr>
        <p:spPr>
          <a:xfrm>
            <a:off x="1484311" y="498643"/>
            <a:ext cx="10032082" cy="923756"/>
          </a:xfrm>
        </p:spPr>
        <p:txBody>
          <a:bodyPr>
            <a:normAutofit/>
          </a:bodyPr>
          <a:lstStyle/>
          <a:p>
            <a:pPr algn="l"/>
            <a:r>
              <a:rPr lang="en-GB" sz="4400">
                <a:latin typeface="Arial"/>
                <a:cs typeface="Calibri Light"/>
              </a:rPr>
              <a:t>Different Methods </a:t>
            </a:r>
            <a:endParaRPr lang="en-GB" sz="4400" dirty="0">
              <a:latin typeface="Arial"/>
              <a:cs typeface="Calibri Light"/>
            </a:endParaRPr>
          </a:p>
        </p:txBody>
      </p:sp>
      <p:sp>
        <p:nvSpPr>
          <p:cNvPr id="3" name="TextBox 2">
            <a:extLst>
              <a:ext uri="{FF2B5EF4-FFF2-40B4-BE49-F238E27FC236}">
                <a16:creationId xmlns:a16="http://schemas.microsoft.com/office/drawing/2014/main" id="{B1CA59A0-836D-4B34-B6A2-B2BE34C8B597}"/>
              </a:ext>
            </a:extLst>
          </p:cNvPr>
          <p:cNvSpPr txBox="1"/>
          <p:nvPr/>
        </p:nvSpPr>
        <p:spPr>
          <a:xfrm>
            <a:off x="1489243" y="1422400"/>
            <a:ext cx="901298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ea typeface="+mn-lt"/>
                <a:cs typeface="+mn-lt"/>
              </a:rPr>
              <a:t>SCRUM</a:t>
            </a:r>
            <a:r>
              <a:rPr lang="en-US" dirty="0">
                <a:ea typeface="+mn-lt"/>
                <a:cs typeface="+mn-lt"/>
              </a:rPr>
              <a:t> is a framework for developing, delivering, and sustaining complex products, within which businesses can employ various processes and techniques. The framework consists of Scrum Teams and their associated roles, events, artifacts, and rules. Each component within the framework serves a specific purpose and is essential to Scrum’s success and usage (K. </a:t>
            </a:r>
            <a:r>
              <a:rPr lang="en-US">
                <a:ea typeface="+mn-lt"/>
                <a:cs typeface="+mn-lt"/>
              </a:rPr>
              <a:t>Schwaber, J. Sutherland, 2014).</a:t>
            </a:r>
          </a:p>
          <a:p>
            <a:endParaRPr lang="en-US" dirty="0"/>
          </a:p>
          <a:p>
            <a:r>
              <a:rPr lang="en-US" b="1">
                <a:ea typeface="+mn-lt"/>
                <a:cs typeface="+mn-lt"/>
              </a:rPr>
              <a:t>KANBAN</a:t>
            </a:r>
            <a:r>
              <a:rPr lang="en-US">
                <a:ea typeface="+mn-lt"/>
                <a:cs typeface="+mn-lt"/>
              </a:rPr>
              <a:t> as a development method was inspired by production systems that focus on reducing </a:t>
            </a:r>
            <a:r>
              <a:rPr lang="en-US" dirty="0">
                <a:ea typeface="+mn-lt"/>
                <a:cs typeface="+mn-lt"/>
              </a:rPr>
              <a:t>waste and improving quality, like those created by Toyota. Kanban is a way of visualising and improving your current working practices so that work flows through a system quickly (D. Anderson, 2010).</a:t>
            </a:r>
          </a:p>
          <a:p>
            <a:endParaRPr lang="en-US" dirty="0">
              <a:ea typeface="+mn-lt"/>
              <a:cs typeface="+mn-lt"/>
            </a:endParaRPr>
          </a:p>
          <a:p>
            <a:r>
              <a:rPr lang="en-US">
                <a:ea typeface="+mn-lt"/>
                <a:cs typeface="+mn-lt"/>
              </a:rPr>
              <a:t>A fast and smooth flow of work means you can:</a:t>
            </a:r>
          </a:p>
          <a:p>
            <a:pPr marL="285750" indent="-285750">
              <a:buFont typeface="Arial"/>
              <a:buChar char="•"/>
            </a:pPr>
            <a:r>
              <a:rPr lang="en-US">
                <a:ea typeface="+mn-lt"/>
                <a:cs typeface="+mn-lt"/>
              </a:rPr>
              <a:t>deliver value quickly and predictably</a:t>
            </a:r>
          </a:p>
          <a:p>
            <a:pPr marL="285750" indent="-285750">
              <a:buFont typeface="Arial"/>
              <a:buChar char="•"/>
            </a:pPr>
            <a:r>
              <a:rPr lang="en-US">
                <a:ea typeface="+mn-lt"/>
                <a:cs typeface="+mn-lt"/>
              </a:rPr>
              <a:t>get early feedback to find out whether your product or service is meeting user needs</a:t>
            </a:r>
          </a:p>
          <a:p>
            <a:endParaRPr lang="en-US" dirty="0"/>
          </a:p>
          <a:p>
            <a:endParaRPr lang="en-US" dirty="0"/>
          </a:p>
          <a:p>
            <a:endParaRPr lang="en-US" dirty="0"/>
          </a:p>
        </p:txBody>
      </p:sp>
      <p:pic>
        <p:nvPicPr>
          <p:cNvPr id="5" name="Picture 3" descr="A close up of a sign&#10;&#10;Description generated with high confidence">
            <a:extLst>
              <a:ext uri="{FF2B5EF4-FFF2-40B4-BE49-F238E27FC236}">
                <a16:creationId xmlns:a16="http://schemas.microsoft.com/office/drawing/2014/main" id="{F9431AF3-22C4-4D41-BA4F-B5B4C95D77ED}"/>
              </a:ext>
            </a:extLst>
          </p:cNvPr>
          <p:cNvPicPr>
            <a:picLocks noChangeAspect="1"/>
          </p:cNvPicPr>
          <p:nvPr/>
        </p:nvPicPr>
        <p:blipFill>
          <a:blip r:embed="rId2"/>
          <a:stretch>
            <a:fillRect/>
          </a:stretch>
        </p:blipFill>
        <p:spPr>
          <a:xfrm>
            <a:off x="8801768" y="498642"/>
            <a:ext cx="2743200" cy="914400"/>
          </a:xfrm>
          <a:prstGeom prst="rect">
            <a:avLst/>
          </a:prstGeom>
        </p:spPr>
      </p:pic>
    </p:spTree>
    <p:extLst>
      <p:ext uri="{BB962C8B-B14F-4D97-AF65-F5344CB8AC3E}">
        <p14:creationId xmlns:p14="http://schemas.microsoft.com/office/powerpoint/2010/main" val="4260631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6" name="Picture 3" descr="A close up of a sign&#10;&#10;Description generated with high confidence">
            <a:extLst>
              <a:ext uri="{FF2B5EF4-FFF2-40B4-BE49-F238E27FC236}">
                <a16:creationId xmlns:a16="http://schemas.microsoft.com/office/drawing/2014/main" id="{2CE9495B-89AC-4DA2-A290-916BD5A5DE42}"/>
              </a:ext>
            </a:extLst>
          </p:cNvPr>
          <p:cNvPicPr>
            <a:picLocks noChangeAspect="1"/>
          </p:cNvPicPr>
          <p:nvPr/>
        </p:nvPicPr>
        <p:blipFill>
          <a:blip r:embed="rId3"/>
          <a:stretch>
            <a:fillRect/>
          </a:stretch>
        </p:blipFill>
        <p:spPr>
          <a:xfrm>
            <a:off x="8801768" y="498642"/>
            <a:ext cx="2743200" cy="914400"/>
          </a:xfrm>
          <a:prstGeom prst="rect">
            <a:avLst/>
          </a:prstGeom>
        </p:spPr>
      </p:pic>
      <p:graphicFrame>
        <p:nvGraphicFramePr>
          <p:cNvPr id="7" name="Content Placeholder 6">
            <a:extLst>
              <a:ext uri="{FF2B5EF4-FFF2-40B4-BE49-F238E27FC236}">
                <a16:creationId xmlns:a16="http://schemas.microsoft.com/office/drawing/2014/main" id="{A0606D60-C0AC-4032-8E2E-9981D0F70920}"/>
              </a:ext>
            </a:extLst>
          </p:cNvPr>
          <p:cNvGraphicFramePr>
            <a:graphicFrameLocks noGrp="1"/>
          </p:cNvGraphicFramePr>
          <p:nvPr>
            <p:ph idx="1"/>
            <p:extLst>
              <p:ext uri="{D42A27DB-BD31-4B8C-83A1-F6EECF244321}">
                <p14:modId xmlns:p14="http://schemas.microsoft.com/office/powerpoint/2010/main" val="2438712119"/>
              </p:ext>
            </p:extLst>
          </p:nvPr>
        </p:nvGraphicFramePr>
        <p:xfrm>
          <a:off x="1524418" y="1450474"/>
          <a:ext cx="10018710" cy="4145280"/>
        </p:xfrm>
        <a:graphic>
          <a:graphicData uri="http://schemas.openxmlformats.org/drawingml/2006/table">
            <a:tbl>
              <a:tblPr firstRow="1" bandRow="1">
                <a:tableStyleId>{5C22544A-7EE6-4342-B048-85BDC9FD1C3A}</a:tableStyleId>
              </a:tblPr>
              <a:tblGrid>
                <a:gridCol w="4007484">
                  <a:extLst>
                    <a:ext uri="{9D8B030D-6E8A-4147-A177-3AD203B41FA5}">
                      <a16:colId xmlns:a16="http://schemas.microsoft.com/office/drawing/2014/main" val="2154042339"/>
                    </a:ext>
                  </a:extLst>
                </a:gridCol>
                <a:gridCol w="3005613">
                  <a:extLst>
                    <a:ext uri="{9D8B030D-6E8A-4147-A177-3AD203B41FA5}">
                      <a16:colId xmlns:a16="http://schemas.microsoft.com/office/drawing/2014/main" val="461756478"/>
                    </a:ext>
                  </a:extLst>
                </a:gridCol>
                <a:gridCol w="3005613">
                  <a:extLst>
                    <a:ext uri="{9D8B030D-6E8A-4147-A177-3AD203B41FA5}">
                      <a16:colId xmlns:a16="http://schemas.microsoft.com/office/drawing/2014/main" val="3925248691"/>
                    </a:ext>
                  </a:extLst>
                </a:gridCol>
              </a:tblGrid>
              <a:tr h="0">
                <a:tc>
                  <a:txBody>
                    <a:bodyPr/>
                    <a:lstStyle/>
                    <a:p>
                      <a:pPr algn="l" fontAlgn="base"/>
                      <a:endParaRPr lang="en-GB" b="0">
                        <a:solidFill>
                          <a:srgbClr val="253858"/>
                        </a:solidFill>
                        <a:effectLst/>
                      </a:endParaRPr>
                    </a:p>
                  </a:txBody>
                  <a:tcPr marT="76200" marB="76200"/>
                </a:tc>
                <a:tc>
                  <a:txBody>
                    <a:bodyPr/>
                    <a:lstStyle/>
                    <a:p>
                      <a:pPr algn="ctr" fontAlgn="base"/>
                      <a:r>
                        <a:rPr lang="en-GB">
                          <a:effectLst/>
                        </a:rPr>
                        <a:t>Scrum </a:t>
                      </a:r>
                      <a:endParaRPr lang="en-GB" b="0">
                        <a:solidFill>
                          <a:srgbClr val="253858"/>
                        </a:solidFill>
                        <a:effectLst/>
                      </a:endParaRPr>
                    </a:p>
                  </a:txBody>
                  <a:tcPr marT="76200" marB="76200"/>
                </a:tc>
                <a:tc>
                  <a:txBody>
                    <a:bodyPr/>
                    <a:lstStyle/>
                    <a:p>
                      <a:pPr algn="ctr" fontAlgn="base"/>
                      <a:r>
                        <a:rPr lang="en-GB">
                          <a:effectLst/>
                        </a:rPr>
                        <a:t>Kanban </a:t>
                      </a:r>
                      <a:endParaRPr lang="en-GB" b="0">
                        <a:solidFill>
                          <a:srgbClr val="253858"/>
                        </a:solidFill>
                        <a:effectLst/>
                      </a:endParaRPr>
                    </a:p>
                  </a:txBody>
                  <a:tcPr marT="76200" marB="76200"/>
                </a:tc>
                <a:extLst>
                  <a:ext uri="{0D108BD9-81ED-4DB2-BD59-A6C34878D82A}">
                    <a16:rowId xmlns:a16="http://schemas.microsoft.com/office/drawing/2014/main" val="2428901100"/>
                  </a:ext>
                </a:extLst>
              </a:tr>
              <a:tr h="0">
                <a:tc>
                  <a:txBody>
                    <a:bodyPr/>
                    <a:lstStyle/>
                    <a:p>
                      <a:pPr algn="l" fontAlgn="base"/>
                      <a:r>
                        <a:rPr lang="en-GB">
                          <a:effectLst/>
                        </a:rPr>
                        <a:t>Cadence </a:t>
                      </a:r>
                      <a:endParaRPr lang="en-GB" b="0" i="0">
                        <a:solidFill>
                          <a:srgbClr val="091E42"/>
                        </a:solidFill>
                        <a:effectLst/>
                        <a:latin typeface="Charlie Text"/>
                      </a:endParaRPr>
                    </a:p>
                  </a:txBody>
                  <a:tcPr marL="152400" marR="152400" marT="152400" marB="152400" anchor="ctr"/>
                </a:tc>
                <a:tc>
                  <a:txBody>
                    <a:bodyPr/>
                    <a:lstStyle/>
                    <a:p>
                      <a:pPr algn="l" fontAlgn="base"/>
                      <a:r>
                        <a:rPr lang="en-GB">
                          <a:effectLst/>
                        </a:rPr>
                        <a:t>Regular fixed length sprints (ie, 2 weeks) </a:t>
                      </a:r>
                      <a:endParaRPr lang="en-GB" b="0" i="0">
                        <a:solidFill>
                          <a:srgbClr val="091E42"/>
                        </a:solidFill>
                        <a:effectLst/>
                        <a:latin typeface="Charlie Text"/>
                      </a:endParaRPr>
                    </a:p>
                  </a:txBody>
                  <a:tcPr marL="152400" marR="152400" marT="152400" marB="152400" anchor="ctr"/>
                </a:tc>
                <a:tc>
                  <a:txBody>
                    <a:bodyPr/>
                    <a:lstStyle/>
                    <a:p>
                      <a:pPr algn="ctr" fontAlgn="base"/>
                      <a:r>
                        <a:rPr lang="en-GB">
                          <a:effectLst/>
                        </a:rPr>
                        <a:t>Continuous flow </a:t>
                      </a:r>
                      <a:endParaRPr lang="en-GB" b="0" i="0">
                        <a:solidFill>
                          <a:srgbClr val="091E42"/>
                        </a:solidFill>
                        <a:effectLst/>
                        <a:latin typeface="Charlie Text"/>
                      </a:endParaRPr>
                    </a:p>
                  </a:txBody>
                  <a:tcPr marL="152400" marR="152400" marT="152400" marB="152400" anchor="ctr"/>
                </a:tc>
                <a:extLst>
                  <a:ext uri="{0D108BD9-81ED-4DB2-BD59-A6C34878D82A}">
                    <a16:rowId xmlns:a16="http://schemas.microsoft.com/office/drawing/2014/main" val="834017949"/>
                  </a:ext>
                </a:extLst>
              </a:tr>
              <a:tr h="0">
                <a:tc>
                  <a:txBody>
                    <a:bodyPr/>
                    <a:lstStyle/>
                    <a:p>
                      <a:pPr algn="l" fontAlgn="base"/>
                      <a:r>
                        <a:rPr lang="en-GB">
                          <a:effectLst/>
                        </a:rPr>
                        <a:t>Release methodology </a:t>
                      </a:r>
                      <a:endParaRPr lang="en-GB" b="0" i="0">
                        <a:solidFill>
                          <a:srgbClr val="091E42"/>
                        </a:solidFill>
                        <a:effectLst/>
                        <a:latin typeface="Charlie Text"/>
                      </a:endParaRPr>
                    </a:p>
                  </a:txBody>
                  <a:tcPr marL="152400" marR="152400" marT="152400" marB="152400" anchor="ctr"/>
                </a:tc>
                <a:tc>
                  <a:txBody>
                    <a:bodyPr/>
                    <a:lstStyle/>
                    <a:p>
                      <a:pPr algn="ctr" fontAlgn="base"/>
                      <a:r>
                        <a:rPr lang="en-GB">
                          <a:effectLst/>
                        </a:rPr>
                        <a:t>At the end of each sprint </a:t>
                      </a:r>
                      <a:endParaRPr lang="en-GB" b="0" i="0">
                        <a:solidFill>
                          <a:srgbClr val="091E42"/>
                        </a:solidFill>
                        <a:effectLst/>
                        <a:latin typeface="Charlie Text"/>
                      </a:endParaRPr>
                    </a:p>
                  </a:txBody>
                  <a:tcPr marL="152400" marR="152400" marT="152400" marB="152400" anchor="ctr"/>
                </a:tc>
                <a:tc>
                  <a:txBody>
                    <a:bodyPr/>
                    <a:lstStyle/>
                    <a:p>
                      <a:pPr algn="ctr" fontAlgn="base"/>
                      <a:r>
                        <a:rPr lang="en-GB">
                          <a:effectLst/>
                        </a:rPr>
                        <a:t>Continuous delivery </a:t>
                      </a:r>
                      <a:endParaRPr lang="en-GB" b="0" i="0">
                        <a:solidFill>
                          <a:srgbClr val="091E42"/>
                        </a:solidFill>
                        <a:effectLst/>
                        <a:latin typeface="Charlie Text"/>
                      </a:endParaRPr>
                    </a:p>
                  </a:txBody>
                  <a:tcPr marL="152400" marR="152400" marT="152400" marB="152400" anchor="ctr"/>
                </a:tc>
                <a:extLst>
                  <a:ext uri="{0D108BD9-81ED-4DB2-BD59-A6C34878D82A}">
                    <a16:rowId xmlns:a16="http://schemas.microsoft.com/office/drawing/2014/main" val="3080220371"/>
                  </a:ext>
                </a:extLst>
              </a:tr>
              <a:tr h="0">
                <a:tc>
                  <a:txBody>
                    <a:bodyPr/>
                    <a:lstStyle/>
                    <a:p>
                      <a:pPr algn="l" fontAlgn="base"/>
                      <a:r>
                        <a:rPr lang="en-GB">
                          <a:effectLst/>
                        </a:rPr>
                        <a:t>Roles </a:t>
                      </a:r>
                      <a:endParaRPr lang="en-GB" b="0" i="0">
                        <a:solidFill>
                          <a:srgbClr val="091E42"/>
                        </a:solidFill>
                        <a:effectLst/>
                        <a:latin typeface="Charlie Text"/>
                      </a:endParaRPr>
                    </a:p>
                  </a:txBody>
                  <a:tcPr marL="152400" marR="152400" marT="152400" marB="152400" anchor="ctr"/>
                </a:tc>
                <a:tc>
                  <a:txBody>
                    <a:bodyPr/>
                    <a:lstStyle/>
                    <a:p>
                      <a:pPr algn="l" fontAlgn="base"/>
                      <a:r>
                        <a:rPr lang="en-GB">
                          <a:effectLst/>
                        </a:rPr>
                        <a:t>Product owner, scrum master, development team </a:t>
                      </a:r>
                      <a:endParaRPr lang="en-GB" b="0" i="0">
                        <a:solidFill>
                          <a:srgbClr val="091E42"/>
                        </a:solidFill>
                        <a:effectLst/>
                        <a:latin typeface="Charlie Text"/>
                      </a:endParaRPr>
                    </a:p>
                  </a:txBody>
                  <a:tcPr marL="152400" marR="152400" marT="152400" marB="152400" anchor="ctr"/>
                </a:tc>
                <a:tc>
                  <a:txBody>
                    <a:bodyPr/>
                    <a:lstStyle/>
                    <a:p>
                      <a:pPr algn="ctr" fontAlgn="base"/>
                      <a:r>
                        <a:rPr lang="en-GB">
                          <a:effectLst/>
                        </a:rPr>
                        <a:t>No required roles </a:t>
                      </a:r>
                      <a:endParaRPr lang="en-GB" b="0" i="0">
                        <a:solidFill>
                          <a:srgbClr val="091E42"/>
                        </a:solidFill>
                        <a:effectLst/>
                        <a:latin typeface="Charlie Text"/>
                      </a:endParaRPr>
                    </a:p>
                  </a:txBody>
                  <a:tcPr marL="152400" marR="152400" marT="152400" marB="152400" anchor="ctr"/>
                </a:tc>
                <a:extLst>
                  <a:ext uri="{0D108BD9-81ED-4DB2-BD59-A6C34878D82A}">
                    <a16:rowId xmlns:a16="http://schemas.microsoft.com/office/drawing/2014/main" val="2096563924"/>
                  </a:ext>
                </a:extLst>
              </a:tr>
              <a:tr h="0">
                <a:tc>
                  <a:txBody>
                    <a:bodyPr/>
                    <a:lstStyle/>
                    <a:p>
                      <a:pPr algn="l" fontAlgn="base"/>
                      <a:r>
                        <a:rPr lang="en-GB">
                          <a:effectLst/>
                        </a:rPr>
                        <a:t>Key metrics </a:t>
                      </a:r>
                      <a:endParaRPr lang="en-GB" b="0" i="0">
                        <a:solidFill>
                          <a:srgbClr val="091E42"/>
                        </a:solidFill>
                        <a:effectLst/>
                        <a:latin typeface="Charlie Text"/>
                      </a:endParaRPr>
                    </a:p>
                  </a:txBody>
                  <a:tcPr marL="152400" marR="152400" marT="152400" marB="152400" anchor="ctr"/>
                </a:tc>
                <a:tc>
                  <a:txBody>
                    <a:bodyPr/>
                    <a:lstStyle/>
                    <a:p>
                      <a:pPr algn="ctr" fontAlgn="base"/>
                      <a:r>
                        <a:rPr lang="en-GB">
                          <a:effectLst/>
                        </a:rPr>
                        <a:t>Velocity </a:t>
                      </a:r>
                      <a:endParaRPr lang="en-GB" b="0" i="0">
                        <a:solidFill>
                          <a:srgbClr val="091E42"/>
                        </a:solidFill>
                        <a:effectLst/>
                        <a:latin typeface="Charlie Text"/>
                      </a:endParaRPr>
                    </a:p>
                  </a:txBody>
                  <a:tcPr marL="152400" marR="152400" marT="152400" marB="152400" anchor="ctr"/>
                </a:tc>
                <a:tc>
                  <a:txBody>
                    <a:bodyPr/>
                    <a:lstStyle/>
                    <a:p>
                      <a:pPr algn="ctr" fontAlgn="base"/>
                      <a:r>
                        <a:rPr lang="en-GB">
                          <a:effectLst/>
                        </a:rPr>
                        <a:t>Lead time, cycle time, WIP </a:t>
                      </a:r>
                      <a:endParaRPr lang="en-GB" b="0" i="0">
                        <a:solidFill>
                          <a:srgbClr val="091E42"/>
                        </a:solidFill>
                        <a:effectLst/>
                        <a:latin typeface="Charlie Text"/>
                      </a:endParaRPr>
                    </a:p>
                  </a:txBody>
                  <a:tcPr marL="152400" marR="152400" marT="152400" marB="152400" anchor="ctr"/>
                </a:tc>
                <a:extLst>
                  <a:ext uri="{0D108BD9-81ED-4DB2-BD59-A6C34878D82A}">
                    <a16:rowId xmlns:a16="http://schemas.microsoft.com/office/drawing/2014/main" val="4056561875"/>
                  </a:ext>
                </a:extLst>
              </a:tr>
              <a:tr h="0">
                <a:tc>
                  <a:txBody>
                    <a:bodyPr/>
                    <a:lstStyle/>
                    <a:p>
                      <a:pPr algn="l" fontAlgn="base"/>
                      <a:r>
                        <a:rPr lang="en-GB">
                          <a:effectLst/>
                        </a:rPr>
                        <a:t>Change philosophy </a:t>
                      </a:r>
                      <a:endParaRPr lang="en-GB" b="0" i="0">
                        <a:solidFill>
                          <a:srgbClr val="091E42"/>
                        </a:solidFill>
                        <a:effectLst/>
                        <a:latin typeface="Charlie Text"/>
                      </a:endParaRPr>
                    </a:p>
                  </a:txBody>
                  <a:tcPr marL="152400" marR="152400" marT="152400" marB="152400" anchor="ctr"/>
                </a:tc>
                <a:tc>
                  <a:txBody>
                    <a:bodyPr/>
                    <a:lstStyle/>
                    <a:p>
                      <a:pPr algn="l" fontAlgn="base"/>
                      <a:r>
                        <a:rPr lang="en-GB">
                          <a:effectLst/>
                        </a:rPr>
                        <a:t>Teams should not make changes during the sprint. </a:t>
                      </a:r>
                      <a:endParaRPr lang="en-GB" b="0" i="0">
                        <a:solidFill>
                          <a:srgbClr val="091E42"/>
                        </a:solidFill>
                        <a:effectLst/>
                        <a:latin typeface="Charlie Text"/>
                      </a:endParaRPr>
                    </a:p>
                  </a:txBody>
                  <a:tcPr marL="152400" marR="152400" marT="152400" marB="152400" anchor="ctr"/>
                </a:tc>
                <a:tc>
                  <a:txBody>
                    <a:bodyPr/>
                    <a:lstStyle/>
                    <a:p>
                      <a:pPr algn="ctr" fontAlgn="base"/>
                      <a:r>
                        <a:rPr lang="en-GB">
                          <a:effectLst/>
                        </a:rPr>
                        <a:t>Change can happen at any time </a:t>
                      </a:r>
                      <a:endParaRPr lang="en-GB" b="0" i="0">
                        <a:solidFill>
                          <a:srgbClr val="091E42"/>
                        </a:solidFill>
                        <a:effectLst/>
                        <a:latin typeface="Charlie Text"/>
                      </a:endParaRPr>
                    </a:p>
                  </a:txBody>
                  <a:tcPr marL="152400" marR="152400" marT="152400" marB="152400" anchor="ctr"/>
                </a:tc>
                <a:extLst>
                  <a:ext uri="{0D108BD9-81ED-4DB2-BD59-A6C34878D82A}">
                    <a16:rowId xmlns:a16="http://schemas.microsoft.com/office/drawing/2014/main" val="801426889"/>
                  </a:ext>
                </a:extLst>
              </a:tr>
            </a:tbl>
          </a:graphicData>
        </a:graphic>
      </p:graphicFrame>
      <p:sp>
        <p:nvSpPr>
          <p:cNvPr id="9" name="Title 1">
            <a:extLst>
              <a:ext uri="{FF2B5EF4-FFF2-40B4-BE49-F238E27FC236}">
                <a16:creationId xmlns:a16="http://schemas.microsoft.com/office/drawing/2014/main" id="{249D4042-8134-4634-9973-620F824E2DE9}"/>
              </a:ext>
            </a:extLst>
          </p:cNvPr>
          <p:cNvSpPr>
            <a:spLocks noGrp="1"/>
          </p:cNvSpPr>
          <p:nvPr>
            <p:ph type="title"/>
          </p:nvPr>
        </p:nvSpPr>
        <p:spPr>
          <a:xfrm>
            <a:off x="1484311" y="498643"/>
            <a:ext cx="10032082" cy="923756"/>
          </a:xfrm>
        </p:spPr>
        <p:txBody>
          <a:bodyPr>
            <a:normAutofit/>
          </a:bodyPr>
          <a:lstStyle/>
          <a:p>
            <a:pPr algn="l"/>
            <a:r>
              <a:rPr lang="en-GB" sz="4400">
                <a:latin typeface="Arial"/>
                <a:cs typeface="Calibri Light"/>
              </a:rPr>
              <a:t>Different Methods </a:t>
            </a:r>
            <a:endParaRPr lang="en-GB" sz="4400" dirty="0">
              <a:latin typeface="Arial"/>
              <a:cs typeface="Calibri Light"/>
            </a:endParaRPr>
          </a:p>
        </p:txBody>
      </p:sp>
      <p:sp>
        <p:nvSpPr>
          <p:cNvPr id="11" name="Title 1">
            <a:extLst>
              <a:ext uri="{FF2B5EF4-FFF2-40B4-BE49-F238E27FC236}">
                <a16:creationId xmlns:a16="http://schemas.microsoft.com/office/drawing/2014/main" id="{487945BC-A383-439E-9900-A8100B593A80}"/>
              </a:ext>
            </a:extLst>
          </p:cNvPr>
          <p:cNvSpPr txBox="1">
            <a:spLocks/>
          </p:cNvSpPr>
          <p:nvPr/>
        </p:nvSpPr>
        <p:spPr>
          <a:xfrm>
            <a:off x="1476290" y="5784517"/>
            <a:ext cx="10032082" cy="923756"/>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r>
              <a:rPr lang="en-GB" sz="1600">
                <a:latin typeface="Arial"/>
                <a:cs typeface="Calibri Light"/>
              </a:rPr>
              <a:t>Source: Atlassian, 2019</a:t>
            </a:r>
            <a:endParaRPr lang="en-GB" sz="2800" dirty="0">
              <a:latin typeface="Arial"/>
              <a:cs typeface="Calibri Light"/>
            </a:endParaRPr>
          </a:p>
        </p:txBody>
      </p:sp>
    </p:spTree>
    <p:extLst>
      <p:ext uri="{BB962C8B-B14F-4D97-AF65-F5344CB8AC3E}">
        <p14:creationId xmlns:p14="http://schemas.microsoft.com/office/powerpoint/2010/main" val="30583854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53DA1E-8C30-45D2-88A4-3B3FBB443621}"/>
              </a:ext>
            </a:extLst>
          </p:cNvPr>
          <p:cNvSpPr txBox="1"/>
          <p:nvPr/>
        </p:nvSpPr>
        <p:spPr>
          <a:xfrm>
            <a:off x="1636296" y="2344821"/>
            <a:ext cx="901298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1">
                <a:latin typeface="Arial"/>
                <a:ea typeface="+mn-lt"/>
                <a:cs typeface="+mn-lt"/>
              </a:rPr>
              <a:t>References</a:t>
            </a:r>
            <a:endParaRPr lang="en-US" sz="1200" b="1">
              <a:latin typeface="Arial"/>
              <a:cs typeface="Arial"/>
            </a:endParaRPr>
          </a:p>
          <a:p>
            <a:endParaRPr lang="en-US" sz="1200" dirty="0">
              <a:latin typeface="Arial"/>
              <a:ea typeface="+mn-lt"/>
              <a:cs typeface="+mn-lt"/>
            </a:endParaRPr>
          </a:p>
          <a:p>
            <a:r>
              <a:rPr lang="en-US" sz="1200">
                <a:latin typeface="Arial"/>
                <a:ea typeface="+mn-lt"/>
                <a:cs typeface="+mn-lt"/>
              </a:rPr>
              <a:t>J. Womack, D. Jones, Lean Thinking: Banish Waste and Create Wealth in Your Corporation, 1998</a:t>
            </a:r>
            <a:endParaRPr lang="en-US" sz="1200" dirty="0">
              <a:latin typeface="Arial"/>
              <a:ea typeface="+mn-lt"/>
              <a:cs typeface="+mn-lt"/>
            </a:endParaRPr>
          </a:p>
          <a:p>
            <a:endParaRPr lang="en-US" sz="1200" dirty="0">
              <a:latin typeface="Arial"/>
              <a:ea typeface="+mn-lt"/>
              <a:cs typeface="+mn-lt"/>
            </a:endParaRPr>
          </a:p>
          <a:p>
            <a:r>
              <a:rPr lang="en-US" sz="1200">
                <a:latin typeface="Arial"/>
                <a:ea typeface="+mn-lt"/>
                <a:cs typeface="+mn-lt"/>
              </a:rPr>
              <a:t>Gershon Report, Evaluating the Efficiency Programme, 2004, </a:t>
            </a:r>
            <a:r>
              <a:rPr lang="en-US" sz="1200" dirty="0">
                <a:latin typeface="Arial"/>
                <a:ea typeface="+mn-lt"/>
                <a:cs typeface="+mn-lt"/>
                <a:hlinkClick r:id="rId2"/>
              </a:rPr>
              <a:t>https://publications.parliament.uk/pa/cm200809/cmselect/cmtreasy/520/520.pdf</a:t>
            </a:r>
            <a:r>
              <a:rPr lang="en-US" sz="1200" dirty="0">
                <a:latin typeface="Arial"/>
                <a:ea typeface="+mn-lt"/>
                <a:cs typeface="+mn-lt"/>
              </a:rPr>
              <a:t> </a:t>
            </a:r>
            <a:endParaRPr lang="en-US" sz="1200">
              <a:latin typeface="Arial"/>
              <a:ea typeface="+mn-lt"/>
              <a:cs typeface="+mn-lt"/>
            </a:endParaRPr>
          </a:p>
          <a:p>
            <a:endParaRPr lang="en-US" sz="1200" dirty="0">
              <a:latin typeface="Arial"/>
              <a:ea typeface="+mn-lt"/>
              <a:cs typeface="+mn-lt"/>
            </a:endParaRPr>
          </a:p>
          <a:p>
            <a:r>
              <a:rPr lang="en-US" sz="1200">
                <a:latin typeface="Arial"/>
                <a:ea typeface="+mn-lt"/>
                <a:cs typeface="+mn-lt"/>
              </a:rPr>
              <a:t>Radnor, Analysis of Lean Implementation in  UK Business Schools and Universities, 2010, </a:t>
            </a:r>
            <a:r>
              <a:rPr lang="en-US" sz="1200" dirty="0">
                <a:latin typeface="Arial"/>
                <a:ea typeface="+mn-lt"/>
                <a:cs typeface="+mn-lt"/>
                <a:hlinkClick r:id="rId3"/>
              </a:rPr>
              <a:t>https://standrewslean.com/wp-content/uploads/sites/83/2016/10/ABS-Final-Report-final.pdf</a:t>
            </a:r>
            <a:r>
              <a:rPr lang="en-US" sz="1200" dirty="0">
                <a:latin typeface="Arial"/>
                <a:ea typeface="+mn-lt"/>
                <a:cs typeface="+mn-lt"/>
              </a:rPr>
              <a:t> </a:t>
            </a:r>
            <a:endParaRPr lang="en-US" sz="1200">
              <a:latin typeface="Arial"/>
              <a:ea typeface="+mn-lt"/>
              <a:cs typeface="+mn-lt"/>
            </a:endParaRPr>
          </a:p>
          <a:p>
            <a:endParaRPr lang="en-US" sz="1200" dirty="0">
              <a:latin typeface="Arial"/>
              <a:ea typeface="+mn-lt"/>
              <a:cs typeface="+mn-lt"/>
            </a:endParaRPr>
          </a:p>
          <a:p>
            <a:r>
              <a:rPr lang="en-US" sz="1200">
                <a:latin typeface="Arial"/>
                <a:ea typeface="+mn-lt"/>
                <a:cs typeface="+mn-lt"/>
              </a:rPr>
              <a:t>Radnor, Bucci, Transferring Lean into Government, 2007</a:t>
            </a:r>
            <a:r>
              <a:rPr lang="en-US" sz="1200">
                <a:ea typeface="+mn-lt"/>
                <a:cs typeface="+mn-lt"/>
              </a:rPr>
              <a:t>https://www.emeraldinsight.com/doi/abs/10.1108/17410381011024368?fullSc=1&amp;journalCode=jmtm</a:t>
            </a:r>
            <a:r>
              <a:rPr lang="en-US" sz="1200" dirty="0">
                <a:latin typeface="Corbel"/>
                <a:ea typeface="+mn-lt"/>
                <a:cs typeface="+mn-lt"/>
              </a:rPr>
              <a:t> </a:t>
            </a:r>
          </a:p>
          <a:p>
            <a:endParaRPr lang="en-US"/>
          </a:p>
          <a:p>
            <a:r>
              <a:rPr lang="en-US" sz="1200">
                <a:latin typeface="Arial"/>
                <a:ea typeface="+mn-lt"/>
                <a:cs typeface="+mn-lt"/>
              </a:rPr>
              <a:t>K. Schwaber, J. Sutherland, SCRUM: A Revoloutinary Aprroach to Building Teams, Beating Deadines and Boosting Productivity, 2014</a:t>
            </a:r>
            <a:endParaRPr lang="en-US" sz="1200" dirty="0">
              <a:latin typeface="Arial"/>
              <a:cs typeface="Arial"/>
            </a:endParaRPr>
          </a:p>
          <a:p>
            <a:endParaRPr lang="en-US" sz="1200" dirty="0">
              <a:latin typeface="Arial"/>
              <a:cs typeface="Arial"/>
            </a:endParaRPr>
          </a:p>
          <a:p>
            <a:r>
              <a:rPr lang="en-US" sz="1200">
                <a:latin typeface="Arial"/>
                <a:cs typeface="Arial"/>
              </a:rPr>
              <a:t>D. Anderson, KANBAN: Succesful Evolutionary Change for Your Technology Business, 2010</a:t>
            </a:r>
            <a:endParaRPr lang="en-US" sz="1200" dirty="0">
              <a:latin typeface="Arial"/>
              <a:cs typeface="Arial"/>
            </a:endParaRPr>
          </a:p>
          <a:p>
            <a:endParaRPr lang="en-US" sz="1200" dirty="0">
              <a:latin typeface="Arial"/>
              <a:cs typeface="Arial"/>
            </a:endParaRPr>
          </a:p>
          <a:p>
            <a:r>
              <a:rPr lang="en-US" sz="1200">
                <a:latin typeface="Arial"/>
                <a:cs typeface="Arial"/>
              </a:rPr>
              <a:t>Atlassian, Kanban vs Scrum, 2019, </a:t>
            </a:r>
            <a:r>
              <a:rPr lang="en-US" sz="1200" dirty="0">
                <a:latin typeface="Arial"/>
                <a:ea typeface="+mn-lt"/>
                <a:cs typeface="+mn-lt"/>
                <a:hlinkClick r:id="rId4"/>
              </a:rPr>
              <a:t>https://www.atlassian.com/agile/kanban/kanban-vs-scrum</a:t>
            </a:r>
            <a:endParaRPr lang="en-US" sz="1200" dirty="0">
              <a:latin typeface="Arial"/>
              <a:cs typeface="Arial"/>
            </a:endParaRPr>
          </a:p>
          <a:p>
            <a:endParaRPr lang="en-US" dirty="0"/>
          </a:p>
          <a:p>
            <a:endParaRPr lang="en-US" dirty="0"/>
          </a:p>
        </p:txBody>
      </p:sp>
    </p:spTree>
    <p:extLst>
      <p:ext uri="{BB962C8B-B14F-4D97-AF65-F5344CB8AC3E}">
        <p14:creationId xmlns:p14="http://schemas.microsoft.com/office/powerpoint/2010/main" val="37695040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Parallax</Template>
  <TotalTime>0</TotalTime>
  <Words>0</Words>
  <Application>Microsoft Office PowerPoint</Application>
  <PresentationFormat>Widescreen</PresentationFormat>
  <Paragraphs>0</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Parallax</vt:lpstr>
      <vt:lpstr>LEAN PRODUCTION </vt:lpstr>
      <vt:lpstr>PowerPoint Presentation</vt:lpstr>
      <vt:lpstr>PowerPoint Presentation</vt:lpstr>
      <vt:lpstr>PowerPoint Presentation</vt:lpstr>
      <vt:lpstr>PowerPoint Presentation</vt:lpstr>
      <vt:lpstr>8 Wastes of Lean Production ...</vt:lpstr>
      <vt:lpstr>Key Topics in Lean Production</vt:lpstr>
      <vt:lpstr>PowerPoint Presentation</vt:lpstr>
      <vt:lpstr>PowerPoint Presentation</vt:lpstr>
      <vt:lpstr>PowerPoint Presentation</vt:lpstr>
      <vt:lpstr>PowerPoint Presentation</vt:lpstr>
      <vt:lpstr>Time Management in HMRC?</vt:lpstr>
      <vt:lpstr>Cell Production in HMRC?</vt:lpstr>
      <vt:lpstr>Kaizen in HMRC?</vt:lpstr>
      <vt:lpstr>Management failing to fully comprehend the principles of Lean Lean working solely focuses on cost cutting rather than using it as a system that derives value from workforce knowledge Transferring a set of principles from manufacturing sector to the public sector is problematic Civil Service is bureaucratic and allied to public perception, whereas, private sector is focuses on the production of goods for profit.  Radnor, 2010 </vt:lpstr>
      <vt:lpstr>Different Methods </vt:lpstr>
      <vt:lpstr>Different Methods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1613</cp:revision>
  <dcterms:created xsi:type="dcterms:W3CDTF">2013-07-15T20:26:40Z</dcterms:created>
  <dcterms:modified xsi:type="dcterms:W3CDTF">2019-06-27T09:32:32Z</dcterms:modified>
</cp:coreProperties>
</file>