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7/20/2026</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365010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7/20/2026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101077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7/20/2026</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2608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7/20/2026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53432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7/20/2026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5057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7/20/2026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844916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7/20/2026</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48988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7/20/2026</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33633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7/20/2026</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1831421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7/20/2026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777177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7/20/2026</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9220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7/20/2026</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3211257"/>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hcpc-uk.org/standards/standards-of-conduct-performance-and-ethics/" TargetMode="External"/><Relationship Id="rId2" Type="http://schemas.openxmlformats.org/officeDocument/2006/relationships/hyperlink" Target="https://www.cqc.org.uk/publications/major-report/state-care" TargetMode="External"/><Relationship Id="rId1" Type="http://schemas.openxmlformats.org/officeDocument/2006/relationships/slideLayout" Target="../slideLayouts/slideLayout2.xml"/><Relationship Id="rId5" Type="http://schemas.openxmlformats.org/officeDocument/2006/relationships/hyperlink" Target="https://www.nmc.org.uk/standards/code/" TargetMode="External"/><Relationship Id="rId4" Type="http://schemas.openxmlformats.org/officeDocument/2006/relationships/hyperlink" Target="https://www.nice.org.uk/guidance/ng1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F3371-AF62-8BC4-BB74-881934B91187}"/>
              </a:ext>
            </a:extLst>
          </p:cNvPr>
          <p:cNvSpPr>
            <a:spLocks noGrp="1"/>
          </p:cNvSpPr>
          <p:nvPr>
            <p:ph type="ctrTitle"/>
          </p:nvPr>
        </p:nvSpPr>
        <p:spPr>
          <a:xfrm>
            <a:off x="4654294" y="2004022"/>
            <a:ext cx="7470650" cy="1348778"/>
          </a:xfrm>
        </p:spPr>
        <p:txBody>
          <a:bodyPr vert="horz" lIns="109728" tIns="109728" rIns="109728" bIns="91440" rtlCol="0" anchor="b">
            <a:normAutofit/>
          </a:bodyPr>
          <a:lstStyle/>
          <a:p>
            <a:pPr>
              <a:lnSpc>
                <a:spcPct val="140000"/>
              </a:lnSpc>
            </a:pPr>
            <a:r>
              <a:rPr lang="en-US" sz="1400" b="1" dirty="0"/>
              <a:t>Reflection: Developing Professional Practice in Health and Social care </a:t>
            </a:r>
            <a:br>
              <a:rPr lang="en-US" sz="1400" b="1" dirty="0"/>
            </a:br>
            <a:r>
              <a:rPr lang="en-US" sz="1400" b="1" dirty="0"/>
              <a:t>Self-Awareness Presentation</a:t>
            </a:r>
          </a:p>
        </p:txBody>
      </p:sp>
      <p:sp>
        <p:nvSpPr>
          <p:cNvPr id="19" name="Rectangle 18">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16EF9BB-B4BB-5D90-58DC-5DA5F6F0B414}"/>
              </a:ext>
            </a:extLst>
          </p:cNvPr>
          <p:cNvSpPr>
            <a:spLocks noGrp="1"/>
          </p:cNvSpPr>
          <p:nvPr>
            <p:ph type="subTitle" idx="1"/>
          </p:nvPr>
        </p:nvSpPr>
        <p:spPr>
          <a:xfrm>
            <a:off x="4686299" y="3410992"/>
            <a:ext cx="6754446" cy="2490705"/>
          </a:xfrm>
        </p:spPr>
        <p:txBody>
          <a:bodyPr vert="horz" lIns="109728" tIns="109728" rIns="109728" bIns="91440" rtlCol="0" anchor="t">
            <a:normAutofit/>
          </a:bodyPr>
          <a:lstStyle/>
          <a:p>
            <a:pPr>
              <a:lnSpc>
                <a:spcPct val="130000"/>
              </a:lnSpc>
            </a:pPr>
            <a:r>
              <a:rPr lang="en-US" altLang="en-US" sz="1100" dirty="0">
                <a:solidFill>
                  <a:schemeClr val="tx1">
                    <a:lumMod val="75000"/>
                    <a:lumOff val="25000"/>
                  </a:schemeClr>
                </a:solidFill>
              </a:rPr>
              <a:t>Module Title: Professional Development within health and social care</a:t>
            </a:r>
          </a:p>
          <a:p>
            <a:pPr>
              <a:lnSpc>
                <a:spcPct val="130000"/>
              </a:lnSpc>
            </a:pPr>
            <a:r>
              <a:rPr lang="en-US" altLang="en-US" sz="1100" dirty="0">
                <a:solidFill>
                  <a:schemeClr val="tx1">
                    <a:lumMod val="75000"/>
                    <a:lumOff val="25000"/>
                  </a:schemeClr>
                </a:solidFill>
              </a:rPr>
              <a:t>Module Number: </a:t>
            </a:r>
            <a:r>
              <a:rPr lang="en-US" altLang="en-US" sz="1100" i="1" dirty="0">
                <a:solidFill>
                  <a:schemeClr val="tx1">
                    <a:lumMod val="75000"/>
                    <a:lumOff val="25000"/>
                  </a:schemeClr>
                </a:solidFill>
              </a:rPr>
              <a:t>LCHS4009</a:t>
            </a:r>
          </a:p>
          <a:p>
            <a:pPr>
              <a:lnSpc>
                <a:spcPct val="130000"/>
              </a:lnSpc>
            </a:pPr>
            <a:r>
              <a:rPr lang="en-US" altLang="en-US" sz="1100" dirty="0">
                <a:solidFill>
                  <a:schemeClr val="tx1">
                    <a:lumMod val="75000"/>
                    <a:lumOff val="25000"/>
                  </a:schemeClr>
                </a:solidFill>
              </a:rPr>
              <a:t>Assignment No</a:t>
            </a:r>
            <a:r>
              <a:rPr lang="en-US" altLang="en-US" sz="1100" i="1" dirty="0">
                <a:solidFill>
                  <a:schemeClr val="tx1">
                    <a:lumMod val="75000"/>
                    <a:lumOff val="25000"/>
                  </a:schemeClr>
                </a:solidFill>
              </a:rPr>
              <a:t>: Component 1: Self-Awareness Presentation</a:t>
            </a:r>
          </a:p>
          <a:p>
            <a:pPr>
              <a:lnSpc>
                <a:spcPct val="130000"/>
              </a:lnSpc>
            </a:pPr>
            <a:r>
              <a:rPr lang="en-US" altLang="en-US" sz="1100" dirty="0">
                <a:solidFill>
                  <a:schemeClr val="tx1">
                    <a:lumMod val="75000"/>
                    <a:lumOff val="25000"/>
                  </a:schemeClr>
                </a:solidFill>
              </a:rPr>
              <a:t>Student Name: Eseosa </a:t>
            </a:r>
            <a:r>
              <a:rPr lang="en-US" altLang="en-US" sz="1100" dirty="0" err="1">
                <a:solidFill>
                  <a:schemeClr val="tx1">
                    <a:lumMod val="75000"/>
                    <a:lumOff val="25000"/>
                  </a:schemeClr>
                </a:solidFill>
              </a:rPr>
              <a:t>Ogiegor</a:t>
            </a:r>
            <a:endParaRPr lang="en-US" altLang="en-US" sz="1100" i="1" dirty="0">
              <a:solidFill>
                <a:schemeClr val="tx1">
                  <a:lumMod val="75000"/>
                  <a:lumOff val="25000"/>
                </a:schemeClr>
              </a:solidFill>
            </a:endParaRPr>
          </a:p>
          <a:p>
            <a:pPr>
              <a:lnSpc>
                <a:spcPct val="130000"/>
              </a:lnSpc>
            </a:pPr>
            <a:r>
              <a:rPr lang="en-US" altLang="en-US" sz="1100" dirty="0">
                <a:solidFill>
                  <a:schemeClr val="tx1">
                    <a:lumMod val="75000"/>
                    <a:lumOff val="25000"/>
                  </a:schemeClr>
                </a:solidFill>
              </a:rPr>
              <a:t>Student ID: 2442418</a:t>
            </a:r>
          </a:p>
          <a:p>
            <a:pPr>
              <a:lnSpc>
                <a:spcPct val="130000"/>
              </a:lnSpc>
            </a:pPr>
            <a:r>
              <a:rPr lang="en-US" altLang="en-US" sz="1100" dirty="0">
                <a:solidFill>
                  <a:schemeClr val="tx1">
                    <a:lumMod val="75000"/>
                    <a:lumOff val="25000"/>
                  </a:schemeClr>
                </a:solidFill>
              </a:rPr>
              <a:t>Lecturer’s Name</a:t>
            </a:r>
            <a:r>
              <a:rPr lang="en-US" altLang="en-US" sz="1100" i="1" dirty="0">
                <a:solidFill>
                  <a:schemeClr val="tx1">
                    <a:lumMod val="75000"/>
                    <a:lumOff val="25000"/>
                  </a:schemeClr>
                </a:solidFill>
              </a:rPr>
              <a:t>: Odette Jack</a:t>
            </a:r>
            <a:endParaRPr lang="en-US" sz="1100" dirty="0">
              <a:solidFill>
                <a:schemeClr val="tx1">
                  <a:lumMod val="75000"/>
                  <a:lumOff val="25000"/>
                </a:schemeClr>
              </a:solidFill>
            </a:endParaRPr>
          </a:p>
        </p:txBody>
      </p:sp>
      <p:sp>
        <p:nvSpPr>
          <p:cNvPr id="21" name="Rectangle 20">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99376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F7371-2CE5-C8FF-58DC-CDE7C6BC0D5D}"/>
              </a:ext>
            </a:extLst>
          </p:cNvPr>
          <p:cNvSpPr>
            <a:spLocks noGrp="1"/>
          </p:cNvSpPr>
          <p:nvPr>
            <p:ph type="title"/>
          </p:nvPr>
        </p:nvSpPr>
        <p:spPr>
          <a:xfrm>
            <a:off x="888725" y="830251"/>
            <a:ext cx="3411973" cy="5197498"/>
          </a:xfrm>
        </p:spPr>
        <p:txBody>
          <a:bodyPr/>
          <a:lstStyle/>
          <a:p>
            <a:r>
              <a:rPr lang="en-GB" dirty="0">
                <a:latin typeface="Arial" panose="020B0604020202020204" pitchFamily="34" charset="0"/>
                <a:cs typeface="Arial" panose="020B0604020202020204" pitchFamily="34" charset="0"/>
              </a:rPr>
              <a:t>What is Reflection?</a:t>
            </a:r>
          </a:p>
        </p:txBody>
      </p:sp>
      <p:sp>
        <p:nvSpPr>
          <p:cNvPr id="3" name="Content Placeholder 2">
            <a:extLst>
              <a:ext uri="{FF2B5EF4-FFF2-40B4-BE49-F238E27FC236}">
                <a16:creationId xmlns:a16="http://schemas.microsoft.com/office/drawing/2014/main" id="{5632BDB6-2B6D-C670-CC8E-529748F7E80B}"/>
              </a:ext>
            </a:extLst>
          </p:cNvPr>
          <p:cNvSpPr>
            <a:spLocks noGrp="1"/>
          </p:cNvSpPr>
          <p:nvPr>
            <p:ph idx="1"/>
          </p:nvPr>
        </p:nvSpPr>
        <p:spPr/>
        <p:txBody>
          <a:bodyPr/>
          <a:lstStyle/>
          <a:p>
            <a:r>
              <a:rPr lang="en-GB" b="0" dirty="0">
                <a:latin typeface="Arial" panose="020B0604020202020204" pitchFamily="34" charset="0"/>
                <a:cs typeface="Arial" panose="020B0604020202020204" pitchFamily="34" charset="0"/>
              </a:rPr>
              <a:t>Reflection is the action of thinking critically about experiences to understand what happened, why it happened and how future practice can improve. Reflection supports continuous professional development and safer patient care (Schön, 1983; HCPC, 2024).</a:t>
            </a:r>
            <a:br>
              <a:rPr lang="en-GB" b="0" dirty="0"/>
            </a:br>
            <a:endParaRPr lang="en-GB" dirty="0"/>
          </a:p>
        </p:txBody>
      </p:sp>
    </p:spTree>
    <p:extLst>
      <p:ext uri="{BB962C8B-B14F-4D97-AF65-F5344CB8AC3E}">
        <p14:creationId xmlns:p14="http://schemas.microsoft.com/office/powerpoint/2010/main" val="165576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8BEB6-5D1B-342C-5571-68CE799F798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Why is Reflection important?</a:t>
            </a:r>
          </a:p>
        </p:txBody>
      </p:sp>
      <p:sp>
        <p:nvSpPr>
          <p:cNvPr id="3" name="Content Placeholder 2">
            <a:extLst>
              <a:ext uri="{FF2B5EF4-FFF2-40B4-BE49-F238E27FC236}">
                <a16:creationId xmlns:a16="http://schemas.microsoft.com/office/drawing/2014/main" id="{1CAC4A6C-CDFA-E438-29A0-0FBDD349CE07}"/>
              </a:ext>
            </a:extLst>
          </p:cNvPr>
          <p:cNvSpPr>
            <a:spLocks noGrp="1"/>
          </p:cNvSpPr>
          <p:nvPr>
            <p:ph idx="1"/>
          </p:nvPr>
        </p:nvSpPr>
        <p:spPr/>
        <p:txBody>
          <a:bodyPr/>
          <a:lstStyle/>
          <a:p>
            <a:pPr marL="285750" indent="-285750">
              <a:buFont typeface="Arial" panose="020B0604020202020204" pitchFamily="34" charset="0"/>
              <a:buChar char="•"/>
            </a:pPr>
            <a:r>
              <a:rPr lang="en-GB" b="0" dirty="0">
                <a:latin typeface="Arial" panose="020B0604020202020204" pitchFamily="34" charset="0"/>
                <a:cs typeface="Arial" panose="020B0604020202020204" pitchFamily="34" charset="0"/>
              </a:rPr>
              <a:t>Improves decision-making</a:t>
            </a:r>
          </a:p>
          <a:p>
            <a:pPr marL="285750" indent="-285750">
              <a:buFont typeface="Arial" panose="020B0604020202020204" pitchFamily="34" charset="0"/>
              <a:buChar char="•"/>
            </a:pPr>
            <a:r>
              <a:rPr lang="en-GB" b="0" dirty="0">
                <a:latin typeface="Arial" panose="020B0604020202020204" pitchFamily="34" charset="0"/>
                <a:cs typeface="Arial" panose="020B0604020202020204" pitchFamily="34" charset="0"/>
              </a:rPr>
              <a:t>Builds self-awareness</a:t>
            </a:r>
          </a:p>
          <a:p>
            <a:pPr marL="285750" indent="-285750">
              <a:buFont typeface="Arial" panose="020B0604020202020204" pitchFamily="34" charset="0"/>
              <a:buChar char="•"/>
            </a:pPr>
            <a:r>
              <a:rPr lang="en-GB" b="0" dirty="0">
                <a:latin typeface="Arial" panose="020B0604020202020204" pitchFamily="34" charset="0"/>
                <a:cs typeface="Arial" panose="020B0604020202020204" pitchFamily="34" charset="0"/>
              </a:rPr>
              <a:t>Supports patient safety</a:t>
            </a:r>
          </a:p>
          <a:p>
            <a:pPr marL="285750" indent="-285750">
              <a:buFont typeface="Arial" panose="020B0604020202020204" pitchFamily="34" charset="0"/>
              <a:buChar char="•"/>
            </a:pPr>
            <a:r>
              <a:rPr lang="en-GB" b="0" dirty="0">
                <a:latin typeface="Arial" panose="020B0604020202020204" pitchFamily="34" charset="0"/>
                <a:cs typeface="Arial" panose="020B0604020202020204" pitchFamily="34" charset="0"/>
              </a:rPr>
              <a:t>Encourages lifelong learning</a:t>
            </a:r>
          </a:p>
          <a:p>
            <a:pPr marL="285750" indent="-285750">
              <a:buFont typeface="Arial" panose="020B0604020202020204" pitchFamily="34" charset="0"/>
              <a:buChar char="•"/>
            </a:pPr>
            <a:r>
              <a:rPr lang="en-GB" b="0" dirty="0">
                <a:latin typeface="Arial" panose="020B0604020202020204" pitchFamily="34" charset="0"/>
                <a:cs typeface="Arial" panose="020B0604020202020204" pitchFamily="34" charset="0"/>
              </a:rPr>
              <a:t>Improves communication</a:t>
            </a:r>
          </a:p>
          <a:p>
            <a:r>
              <a:rPr lang="en-GB" b="0" dirty="0">
                <a:latin typeface="Arial" panose="020B0604020202020204" pitchFamily="34" charset="0"/>
                <a:cs typeface="Arial" panose="020B0604020202020204" pitchFamily="34" charset="0"/>
              </a:rPr>
              <a:t>Reflection is promoted by the NMC (2018) and HCPC (2024).</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9079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ibbs Reflective Cycle Reflective Teaching | The Centre For The">
            <a:extLst>
              <a:ext uri="{FF2B5EF4-FFF2-40B4-BE49-F238E27FC236}">
                <a16:creationId xmlns:a16="http://schemas.microsoft.com/office/drawing/2014/main" id="{CD96F879-37A7-EF90-AA89-38F1B7E421A9}"/>
              </a:ext>
            </a:extLst>
          </p:cNvPr>
          <p:cNvPicPr>
            <a:picLocks noChangeAspect="1"/>
          </p:cNvPicPr>
          <p:nvPr/>
        </p:nvPicPr>
        <p:blipFill>
          <a:blip r:embed="rId2"/>
          <a:stretch>
            <a:fillRect/>
          </a:stretch>
        </p:blipFill>
        <p:spPr>
          <a:xfrm>
            <a:off x="571353" y="2321287"/>
            <a:ext cx="3315372" cy="3315372"/>
          </a:xfrm>
          <a:prstGeom prst="rect">
            <a:avLst/>
          </a:prstGeom>
        </p:spPr>
      </p:pic>
      <p:sp>
        <p:nvSpPr>
          <p:cNvPr id="13"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9C896-78DD-E99E-412D-B808C213952E}"/>
              </a:ext>
            </a:extLst>
          </p:cNvPr>
          <p:cNvSpPr>
            <a:spLocks noGrp="1"/>
          </p:cNvSpPr>
          <p:nvPr>
            <p:ph type="title"/>
          </p:nvPr>
        </p:nvSpPr>
        <p:spPr>
          <a:xfrm>
            <a:off x="4794634" y="2138902"/>
            <a:ext cx="6754447" cy="1139172"/>
          </a:xfrm>
        </p:spPr>
        <p:txBody>
          <a:bodyPr anchor="b">
            <a:normAutofit/>
          </a:bodyPr>
          <a:lstStyle/>
          <a:p>
            <a:r>
              <a:rPr lang="en-GB" dirty="0">
                <a:latin typeface="Arial" panose="020B0604020202020204" pitchFamily="34" charset="0"/>
                <a:cs typeface="Arial" panose="020B0604020202020204" pitchFamily="34" charset="0"/>
              </a:rPr>
              <a:t>Gibbs' Reflective Cycle</a:t>
            </a:r>
          </a:p>
        </p:txBody>
      </p:sp>
      <p:sp>
        <p:nvSpPr>
          <p:cNvPr id="15" name="Rectangle 1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DC72E7-93C7-65C5-52B1-F23149F70AAF}"/>
              </a:ext>
            </a:extLst>
          </p:cNvPr>
          <p:cNvSpPr>
            <a:spLocks noGrp="1"/>
          </p:cNvSpPr>
          <p:nvPr>
            <p:ph idx="1"/>
          </p:nvPr>
        </p:nvSpPr>
        <p:spPr>
          <a:xfrm>
            <a:off x="4794637" y="3283889"/>
            <a:ext cx="6754446" cy="2490705"/>
          </a:xfrm>
        </p:spPr>
        <p:txBody>
          <a:bodyPr anchor="t">
            <a:normAutofit/>
          </a:bodyPr>
          <a:lstStyle/>
          <a:p>
            <a:r>
              <a:rPr lang="en-GB" b="0" dirty="0">
                <a:latin typeface="Arial" panose="020B0604020202020204" pitchFamily="34" charset="0"/>
                <a:cs typeface="Arial" panose="020B0604020202020204" pitchFamily="34" charset="0"/>
              </a:rPr>
              <a:t>Gibbs (1988) proposed six stages: Description, Feelings, Evaluation, Analysis, Conclusion and Action Plan. This framework helps professionals learn from experience.</a:t>
            </a:r>
            <a:endParaRPr lang="en-GB" dirty="0">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7128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739EE-6C42-4115-9AF7-D934514BF27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Practical Example</a:t>
            </a:r>
          </a:p>
        </p:txBody>
      </p:sp>
      <p:sp>
        <p:nvSpPr>
          <p:cNvPr id="3" name="Content Placeholder 2">
            <a:extLst>
              <a:ext uri="{FF2B5EF4-FFF2-40B4-BE49-F238E27FC236}">
                <a16:creationId xmlns:a16="http://schemas.microsoft.com/office/drawing/2014/main" id="{3CA9A7A3-F8FC-668A-2F10-C5E3FF5AC092}"/>
              </a:ext>
            </a:extLst>
          </p:cNvPr>
          <p:cNvSpPr>
            <a:spLocks noGrp="1"/>
          </p:cNvSpPr>
          <p:nvPr>
            <p:ph idx="1"/>
          </p:nvPr>
        </p:nvSpPr>
        <p:spPr/>
        <p:txBody>
          <a:bodyPr/>
          <a:lstStyle/>
          <a:p>
            <a:r>
              <a:rPr lang="en-GB" b="0" dirty="0">
                <a:latin typeface="Arial" panose="020B0604020202020204" pitchFamily="34" charset="0"/>
                <a:cs typeface="Arial" panose="020B0604020202020204" pitchFamily="34" charset="0"/>
              </a:rPr>
              <a:t>Scenario: While supporting an older adult in a care home, I noticed they were withdrawn and refusing meals. Reflecting afterwards helped me recognise I needed to spend more time building trust before encouraging them to eat. Next time I would use active listening and person-centred communication (NICE, 2023).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0841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FDE72-6EF7-B9C1-6C43-99C8C2BDCAB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Benefits</a:t>
            </a:r>
          </a:p>
        </p:txBody>
      </p:sp>
      <p:sp>
        <p:nvSpPr>
          <p:cNvPr id="3" name="Content Placeholder 2">
            <a:extLst>
              <a:ext uri="{FF2B5EF4-FFF2-40B4-BE49-F238E27FC236}">
                <a16:creationId xmlns:a16="http://schemas.microsoft.com/office/drawing/2014/main" id="{984AE625-D579-51F8-0942-B33D5528DEFE}"/>
              </a:ext>
            </a:extLst>
          </p:cNvPr>
          <p:cNvSpPr>
            <a:spLocks noGrp="1"/>
          </p:cNvSpPr>
          <p:nvPr>
            <p:ph idx="1"/>
          </p:nvPr>
        </p:nvSpPr>
        <p:spPr/>
        <p:txBody>
          <a:bodyPr/>
          <a:lstStyle/>
          <a:p>
            <a:r>
              <a:rPr lang="en-GB" b="0" dirty="0">
                <a:latin typeface="Arial" panose="020B0604020202020204" pitchFamily="34" charset="0"/>
                <a:cs typeface="Arial" panose="020B0604020202020204" pitchFamily="34" charset="0"/>
              </a:rPr>
              <a:t>Reflection develops communication, critical thinking, emotional intelligence, teamwork and person-centred care, contributing to higher-quality healthcare (CQC, 2022).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4136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BBE59-51D8-63F5-0F86-BD1517AE61E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14525C9-1000-7E67-CD49-A7A03F6D3CA5}"/>
              </a:ext>
            </a:extLst>
          </p:cNvPr>
          <p:cNvSpPr>
            <a:spLocks noGrp="1"/>
          </p:cNvSpPr>
          <p:nvPr>
            <p:ph idx="1"/>
          </p:nvPr>
        </p:nvSpPr>
        <p:spPr/>
        <p:txBody>
          <a:bodyPr/>
          <a:lstStyle/>
          <a:p>
            <a:r>
              <a:rPr lang="en-GB" b="0" dirty="0">
                <a:latin typeface="Arial" panose="020B0604020202020204" pitchFamily="34" charset="0"/>
                <a:cs typeface="Arial" panose="020B0604020202020204" pitchFamily="34" charset="0"/>
              </a:rPr>
              <a:t>Reflection helps practitioners evaluate experiences, identify learning opportunities and improve future practice, leading to safer and more compassionate care.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5072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C4A57-8F65-91EB-E6AB-F3AC09C246B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04A9CFC-4AB0-8C22-F806-3550D9CCF2B2}"/>
              </a:ext>
            </a:extLst>
          </p:cNvPr>
          <p:cNvSpPr>
            <a:spLocks noGrp="1"/>
          </p:cNvSpPr>
          <p:nvPr>
            <p:ph idx="1"/>
          </p:nvPr>
        </p:nvSpPr>
        <p:spPr>
          <a:xfrm>
            <a:off x="4955458" y="531995"/>
            <a:ext cx="7108722" cy="5794010"/>
          </a:xfrm>
        </p:spPr>
        <p:txBody>
          <a:bodyPr>
            <a:normAutofit fontScale="62500" lnSpcReduction="20000"/>
          </a:bodyPr>
          <a:lstStyle/>
          <a:p>
            <a:r>
              <a:rPr lang="en-GB" b="0" dirty="0"/>
              <a:t>•</a:t>
            </a:r>
            <a:r>
              <a:rPr lang="en-GB" sz="2200" b="0" dirty="0"/>
              <a:t> </a:t>
            </a:r>
            <a:r>
              <a:rPr lang="en-GB" sz="2200" b="0" dirty="0">
                <a:latin typeface="Arial" panose="020B0604020202020204" pitchFamily="34" charset="0"/>
                <a:cs typeface="Arial" panose="020B0604020202020204" pitchFamily="34" charset="0"/>
              </a:rPr>
              <a:t>Care Quality Commission (2022) The state of health care and adult social care in England 2021/22. Available at: </a:t>
            </a:r>
            <a:r>
              <a:rPr lang="en-GB" sz="2200" b="0" dirty="0">
                <a:latin typeface="Arial" panose="020B0604020202020204" pitchFamily="34" charset="0"/>
                <a:cs typeface="Arial" panose="020B0604020202020204" pitchFamily="34" charset="0"/>
                <a:hlinkClick r:id="rId2"/>
              </a:rPr>
              <a:t>https://www.cqc.org.uk/publications/major-report/state-care</a:t>
            </a:r>
            <a:r>
              <a:rPr lang="en-GB" sz="2200" b="0" dirty="0">
                <a:latin typeface="Arial" panose="020B0604020202020204" pitchFamily="34" charset="0"/>
                <a:cs typeface="Arial" panose="020B0604020202020204" pitchFamily="34" charset="0"/>
              </a:rPr>
              <a:t> (Accessed: 8 July 2026).</a:t>
            </a:r>
          </a:p>
          <a:p>
            <a:r>
              <a:rPr lang="en-GB" sz="2200" b="0" dirty="0">
                <a:latin typeface="Arial" panose="020B0604020202020204" pitchFamily="34" charset="0"/>
                <a:cs typeface="Arial" panose="020B0604020202020204" pitchFamily="34" charset="0"/>
              </a:rPr>
              <a:t>• Gibbs, G. (1988) Learning by Doing: A Guide to Teaching and Learning Methods. Oxford: Oxford Polytechnic.</a:t>
            </a:r>
          </a:p>
          <a:p>
            <a:r>
              <a:rPr lang="en-GB" sz="2200" b="0" dirty="0">
                <a:latin typeface="Arial" panose="020B0604020202020204" pitchFamily="34" charset="0"/>
                <a:cs typeface="Arial" panose="020B0604020202020204" pitchFamily="34" charset="0"/>
              </a:rPr>
              <a:t>• Health and Care Professions Council (2024) Standards of conduct, performance and ethics. Available at: </a:t>
            </a:r>
            <a:r>
              <a:rPr lang="en-GB" sz="2200" b="0" dirty="0">
                <a:latin typeface="Arial" panose="020B0604020202020204" pitchFamily="34" charset="0"/>
                <a:cs typeface="Arial" panose="020B0604020202020204" pitchFamily="34" charset="0"/>
                <a:hlinkClick r:id="rId3"/>
              </a:rPr>
              <a:t>https://www.hcpc-uk.org/standards/standards-of-conduct-performance-and-ethics/</a:t>
            </a:r>
            <a:r>
              <a:rPr lang="en-GB" sz="2200" b="0" dirty="0">
                <a:latin typeface="Arial" panose="020B0604020202020204" pitchFamily="34" charset="0"/>
                <a:cs typeface="Arial" panose="020B0604020202020204" pitchFamily="34" charset="0"/>
              </a:rPr>
              <a:t> (Accessed: 8 July 2026).</a:t>
            </a:r>
          </a:p>
          <a:p>
            <a:r>
              <a:rPr lang="en-GB" sz="2200" b="0" dirty="0">
                <a:latin typeface="Arial" panose="020B0604020202020204" pitchFamily="34" charset="0"/>
                <a:cs typeface="Arial" panose="020B0604020202020204" pitchFamily="34" charset="0"/>
              </a:rPr>
              <a:t>• Jasper, M. (2013) Beginning Reflective Practice. 2nd ed.</a:t>
            </a:r>
          </a:p>
          <a:p>
            <a:r>
              <a:rPr lang="en-GB" sz="2200" b="0" dirty="0">
                <a:latin typeface="Arial" panose="020B0604020202020204" pitchFamily="34" charset="0"/>
                <a:cs typeface="Arial" panose="020B0604020202020204" pitchFamily="34" charset="0"/>
              </a:rPr>
              <a:t>• Moon, J.A. (2013) Reflection and Employability.</a:t>
            </a:r>
          </a:p>
          <a:p>
            <a:r>
              <a:rPr lang="en-GB" sz="2200" b="0" dirty="0">
                <a:latin typeface="Arial" panose="020B0604020202020204" pitchFamily="34" charset="0"/>
                <a:cs typeface="Arial" panose="020B0604020202020204" pitchFamily="34" charset="0"/>
              </a:rPr>
              <a:t>• NICE (2023) Shared decision making. Available at: </a:t>
            </a:r>
            <a:r>
              <a:rPr lang="en-GB" sz="2200" b="0" dirty="0">
                <a:latin typeface="Arial" panose="020B0604020202020204" pitchFamily="34" charset="0"/>
                <a:cs typeface="Arial" panose="020B0604020202020204" pitchFamily="34" charset="0"/>
                <a:hlinkClick r:id="rId4"/>
              </a:rPr>
              <a:t>https://www.nice.org.uk/guidance/ng197</a:t>
            </a:r>
            <a:r>
              <a:rPr lang="en-GB" sz="2200" b="0" dirty="0">
                <a:latin typeface="Arial" panose="020B0604020202020204" pitchFamily="34" charset="0"/>
                <a:cs typeface="Arial" panose="020B0604020202020204" pitchFamily="34" charset="0"/>
              </a:rPr>
              <a:t> (Accessed: 8 July 2026).</a:t>
            </a:r>
          </a:p>
          <a:p>
            <a:r>
              <a:rPr lang="en-GB" sz="2200" b="0" dirty="0">
                <a:latin typeface="Arial" panose="020B0604020202020204" pitchFamily="34" charset="0"/>
                <a:cs typeface="Arial" panose="020B0604020202020204" pitchFamily="34" charset="0"/>
              </a:rPr>
              <a:t>• NMC (2018) The Code. Available at: </a:t>
            </a:r>
            <a:r>
              <a:rPr lang="en-GB" sz="2200" b="0" dirty="0">
                <a:latin typeface="Arial" panose="020B0604020202020204" pitchFamily="34" charset="0"/>
                <a:cs typeface="Arial" panose="020B0604020202020204" pitchFamily="34" charset="0"/>
                <a:hlinkClick r:id="rId5"/>
              </a:rPr>
              <a:t>https://www.nmc.org.uk/standards/code/</a:t>
            </a:r>
            <a:r>
              <a:rPr lang="en-GB" sz="2200" b="0" dirty="0">
                <a:latin typeface="Arial" panose="020B0604020202020204" pitchFamily="34" charset="0"/>
                <a:cs typeface="Arial" panose="020B0604020202020204" pitchFamily="34" charset="0"/>
              </a:rPr>
              <a:t> (Accessed: 8 July 2026).</a:t>
            </a:r>
          </a:p>
          <a:p>
            <a:r>
              <a:rPr lang="en-GB" sz="2200" b="0" dirty="0">
                <a:latin typeface="Arial" panose="020B0604020202020204" pitchFamily="34" charset="0"/>
                <a:cs typeface="Arial" panose="020B0604020202020204" pitchFamily="34" charset="0"/>
              </a:rPr>
              <a:t>• Schön, D.A. (1983) The Reflective Practitioner.</a:t>
            </a:r>
          </a:p>
          <a:p>
            <a:endParaRPr lang="en-GB" dirty="0"/>
          </a:p>
        </p:txBody>
      </p:sp>
    </p:spTree>
    <p:extLst>
      <p:ext uri="{BB962C8B-B14F-4D97-AF65-F5344CB8AC3E}">
        <p14:creationId xmlns:p14="http://schemas.microsoft.com/office/powerpoint/2010/main" val="3354119410"/>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docProps/app.xml><?xml version="1.0" encoding="utf-8"?>
<Properties xmlns="http://schemas.openxmlformats.org/officeDocument/2006/extended-properties" xmlns:vt="http://schemas.openxmlformats.org/officeDocument/2006/docPropsVTypes">
  <TotalTime>32</TotalTime>
  <Words>482</Words>
  <Application>Microsoft Office PowerPoint</Application>
  <PresentationFormat>Widescreen</PresentationFormat>
  <Paragraphs>33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Meiryo</vt:lpstr>
      <vt:lpstr>Arial</vt:lpstr>
      <vt:lpstr>Corbel</vt:lpstr>
      <vt:lpstr>ShojiVTI</vt:lpstr>
      <vt:lpstr>Reflection: Developing Professional Practice in Health and Social care  Self-Awareness Presentation</vt:lpstr>
      <vt:lpstr>What is Reflection?</vt:lpstr>
      <vt:lpstr>Why is Reflection important?</vt:lpstr>
      <vt:lpstr>Gibbs' Reflective Cycle</vt:lpstr>
      <vt:lpstr>Practical Example</vt:lpstr>
      <vt:lpstr>Benefits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eseosa aghamioghogho</dc:creator>
  <cp:lastModifiedBy>eseosa aghamioghogho</cp:lastModifiedBy>
  <cp:revision>1</cp:revision>
  <dcterms:created xsi:type="dcterms:W3CDTF">2026-07-20T10:01:56Z</dcterms:created>
  <dcterms:modified xsi:type="dcterms:W3CDTF">2026-07-20T10:34:19Z</dcterms:modified>
</cp:coreProperties>
</file>