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8"/>
  </p:notesMasterIdLst>
  <p:sldIdLst>
    <p:sldId id="267" r:id="rId2"/>
    <p:sldId id="269" r:id="rId3"/>
    <p:sldId id="275" r:id="rId4"/>
    <p:sldId id="270" r:id="rId5"/>
    <p:sldId id="291" r:id="rId6"/>
    <p:sldId id="271" r:id="rId7"/>
    <p:sldId id="259" r:id="rId8"/>
    <p:sldId id="292" r:id="rId9"/>
    <p:sldId id="294" r:id="rId10"/>
    <p:sldId id="258" r:id="rId11"/>
    <p:sldId id="276" r:id="rId12"/>
    <p:sldId id="278" r:id="rId13"/>
    <p:sldId id="277" r:id="rId14"/>
    <p:sldId id="280" r:id="rId15"/>
    <p:sldId id="281" r:id="rId16"/>
    <p:sldId id="284" r:id="rId17"/>
    <p:sldId id="283" r:id="rId18"/>
    <p:sldId id="298" r:id="rId19"/>
    <p:sldId id="286" r:id="rId20"/>
    <p:sldId id="287" r:id="rId21"/>
    <p:sldId id="288" r:id="rId22"/>
    <p:sldId id="289" r:id="rId23"/>
    <p:sldId id="290" r:id="rId24"/>
    <p:sldId id="273" r:id="rId25"/>
    <p:sldId id="274" r:id="rId26"/>
    <p:sldId id="27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22" autoAdjust="0"/>
    <p:restoredTop sz="85820" autoAdjust="0"/>
  </p:normalViewPr>
  <p:slideViewPr>
    <p:cSldViewPr snapToGrid="0">
      <p:cViewPr varScale="1">
        <p:scale>
          <a:sx n="88" d="100"/>
          <a:sy n="88" d="100"/>
        </p:scale>
        <p:origin x="3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3537e397-1aee-4e05-9cd1-5d76b1e2a31e" providerId="ADAL" clId="{43A1EE5F-2DF5-468F-85B6-4338BAD5F58A}"/>
    <pc:docChg chg="delSld modSld">
      <pc:chgData name="Natasha Jones" userId="3537e397-1aee-4e05-9cd1-5d76b1e2a31e" providerId="ADAL" clId="{43A1EE5F-2DF5-468F-85B6-4338BAD5F58A}" dt="2023-10-03T13:34:07.199" v="6" actId="47"/>
      <pc:docMkLst>
        <pc:docMk/>
      </pc:docMkLst>
      <pc:sldChg chg="del">
        <pc:chgData name="Natasha Jones" userId="3537e397-1aee-4e05-9cd1-5d76b1e2a31e" providerId="ADAL" clId="{43A1EE5F-2DF5-468F-85B6-4338BAD5F58A}" dt="2023-10-03T13:34:04.314" v="4" actId="47"/>
        <pc:sldMkLst>
          <pc:docMk/>
          <pc:sldMk cId="1048103644" sldId="262"/>
        </pc:sldMkLst>
      </pc:sldChg>
      <pc:sldChg chg="modSp mod">
        <pc:chgData name="Natasha Jones" userId="3537e397-1aee-4e05-9cd1-5d76b1e2a31e" providerId="ADAL" clId="{43A1EE5F-2DF5-468F-85B6-4338BAD5F58A}" dt="2023-10-03T13:33:58.010" v="3" actId="20577"/>
        <pc:sldMkLst>
          <pc:docMk/>
          <pc:sldMk cId="2562723776" sldId="267"/>
        </pc:sldMkLst>
        <pc:spChg chg="mod">
          <ac:chgData name="Natasha Jones" userId="3537e397-1aee-4e05-9cd1-5d76b1e2a31e" providerId="ADAL" clId="{43A1EE5F-2DF5-468F-85B6-4338BAD5F58A}" dt="2023-10-03T13:33:58.010" v="3" actId="20577"/>
          <ac:spMkLst>
            <pc:docMk/>
            <pc:sldMk cId="2562723776" sldId="267"/>
            <ac:spMk id="2" creationId="{00000000-0000-0000-0000-000000000000}"/>
          </ac:spMkLst>
        </pc:spChg>
      </pc:sldChg>
      <pc:sldChg chg="del">
        <pc:chgData name="Natasha Jones" userId="3537e397-1aee-4e05-9cd1-5d76b1e2a31e" providerId="ADAL" clId="{43A1EE5F-2DF5-468F-85B6-4338BAD5F58A}" dt="2023-10-03T13:31:01.162" v="0" actId="47"/>
        <pc:sldMkLst>
          <pc:docMk/>
          <pc:sldMk cId="638013561" sldId="268"/>
        </pc:sldMkLst>
      </pc:sldChg>
      <pc:sldChg chg="del">
        <pc:chgData name="Natasha Jones" userId="3537e397-1aee-4e05-9cd1-5d76b1e2a31e" providerId="ADAL" clId="{43A1EE5F-2DF5-468F-85B6-4338BAD5F58A}" dt="2023-10-03T13:33:37.882" v="1" actId="47"/>
        <pc:sldMkLst>
          <pc:docMk/>
          <pc:sldMk cId="1821903537" sldId="282"/>
        </pc:sldMkLst>
      </pc:sldChg>
      <pc:sldChg chg="del">
        <pc:chgData name="Natasha Jones" userId="3537e397-1aee-4e05-9cd1-5d76b1e2a31e" providerId="ADAL" clId="{43A1EE5F-2DF5-468F-85B6-4338BAD5F58A}" dt="2023-10-03T13:34:05.473" v="5" actId="47"/>
        <pc:sldMkLst>
          <pc:docMk/>
          <pc:sldMk cId="939311606" sldId="296"/>
        </pc:sldMkLst>
      </pc:sldChg>
      <pc:sldChg chg="del">
        <pc:chgData name="Natasha Jones" userId="3537e397-1aee-4e05-9cd1-5d76b1e2a31e" providerId="ADAL" clId="{43A1EE5F-2DF5-468F-85B6-4338BAD5F58A}" dt="2023-10-03T13:34:07.199" v="6" actId="47"/>
        <pc:sldMkLst>
          <pc:docMk/>
          <pc:sldMk cId="711368050" sldId="29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3A5743-A052-4AE9-8560-9D08EA9D50FA}" type="datetimeFigureOut">
              <a:rPr lang="en-GB" smtClean="0"/>
              <a:t>03/10/2023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8F6DBFF-99F8-4404-A66C-0BFF7F447419}" type="slidenum">
              <a:rPr lang="en-GB" smtClean="0"/>
              <a:t>‹#›</a:t>
            </a:fld>
            <a:endParaRPr lang="en-GB"/>
          </a:p>
        </p:txBody>
      </p:sp>
    </p:spTree>
    <p:extLst>
      <p:ext uri="{BB962C8B-B14F-4D97-AF65-F5344CB8AC3E}">
        <p14:creationId xmlns:p14="http://schemas.microsoft.com/office/powerpoint/2010/main" val="151468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3</a:t>
            </a:fld>
            <a:endParaRPr lang="en-GB"/>
          </a:p>
        </p:txBody>
      </p:sp>
    </p:spTree>
    <p:extLst>
      <p:ext uri="{BB962C8B-B14F-4D97-AF65-F5344CB8AC3E}">
        <p14:creationId xmlns:p14="http://schemas.microsoft.com/office/powerpoint/2010/main" val="18532329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Welsh Government’s five</a:t>
            </a:r>
            <a:r>
              <a:rPr lang="en-GB" sz="1200" kern="1200" baseline="0" dirty="0">
                <a:solidFill>
                  <a:schemeClr val="tx1"/>
                </a:solidFill>
                <a:effectLst/>
                <a:latin typeface="+mn-lt"/>
                <a:ea typeface="+mn-ea"/>
                <a:cs typeface="+mn-cs"/>
              </a:rPr>
              <a:t> stage model of EAL acquisition has been in place for many years and the stages have been collected as part of PLASC since 2009. The model is also applicable to WAL acquisition as Welsh as an additional language acquisition will go through the same broad stages.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a:solidFill>
                  <a:schemeClr val="tx1"/>
                </a:solidFill>
                <a:effectLst/>
                <a:latin typeface="+mn-lt"/>
                <a:ea typeface="+mn-ea"/>
                <a:cs typeface="+mn-cs"/>
              </a:rPr>
              <a:t>It should be noted that in some contexts the EAL/WAL stages may also be referred to as codes, categories or bands. In addition, some local authorities may use subdivisions of the stages in order to more specifically track progress over time.</a:t>
            </a:r>
            <a:endParaRPr lang="en-GB" sz="1200" kern="1200" dirty="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4</a:t>
            </a:fld>
            <a:endParaRPr lang="en-GB"/>
          </a:p>
        </p:txBody>
      </p:sp>
    </p:spTree>
    <p:extLst>
      <p:ext uri="{BB962C8B-B14F-4D97-AF65-F5344CB8AC3E}">
        <p14:creationId xmlns:p14="http://schemas.microsoft.com/office/powerpoint/2010/main" val="18090911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EAL/WAL is defined as learners</a:t>
            </a:r>
            <a:r>
              <a:rPr lang="en-GB" baseline="0" dirty="0"/>
              <a:t> who have a first language that is neither English or Welsh. It is these learners who will have a stage recorded for the purposes of PLASC not those who have English/Welsh recorded as a first language and another language recorded as a home language .</a:t>
            </a:r>
          </a:p>
          <a:p>
            <a:r>
              <a:rPr lang="en-GB" baseline="0" dirty="0"/>
              <a:t>Therefore it is essential that first language is recorded accurately in school management information systems. School staff and specifically parents/carers need to understand the distinction between the definition of first language (as on the slide) and home language. </a:t>
            </a:r>
            <a:r>
              <a:rPr lang="en-GB" i="0" baseline="0" dirty="0"/>
              <a:t>H</a:t>
            </a:r>
            <a:r>
              <a:rPr lang="en-GB" i="0" dirty="0"/>
              <a:t>ome language/s is/are the language/s used in the home</a:t>
            </a:r>
            <a:r>
              <a:rPr lang="en-GB" i="0" baseline="0" dirty="0"/>
              <a:t> at the current time.</a:t>
            </a:r>
            <a:r>
              <a:rPr lang="en-GB" i="0" dirty="0"/>
              <a:t> </a:t>
            </a:r>
            <a:r>
              <a:rPr lang="en-GB" i="0" baseline="0" dirty="0"/>
              <a:t> </a:t>
            </a:r>
          </a:p>
          <a:p>
            <a:r>
              <a:rPr lang="en-GB" i="0" baseline="0" dirty="0"/>
              <a:t>See example on the slide below.</a:t>
            </a:r>
            <a:endParaRPr lang="en-GB" i="0" dirty="0"/>
          </a:p>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5</a:t>
            </a:fld>
            <a:endParaRPr lang="en-GB"/>
          </a:p>
        </p:txBody>
      </p:sp>
    </p:spTree>
    <p:extLst>
      <p:ext uri="{BB962C8B-B14F-4D97-AF65-F5344CB8AC3E}">
        <p14:creationId xmlns:p14="http://schemas.microsoft.com/office/powerpoint/2010/main" val="1476749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dirty="0"/>
              <a:t>The</a:t>
            </a:r>
            <a:r>
              <a:rPr lang="en-GB" i="0" baseline="0" dirty="0"/>
              <a:t> first language of the child is Polish, even though the child is now likely to be more proficient in Welsh, in particular, and English than in Polish.</a:t>
            </a:r>
          </a:p>
          <a:p>
            <a:endParaRPr lang="en-GB" i="0" dirty="0"/>
          </a:p>
        </p:txBody>
      </p:sp>
      <p:sp>
        <p:nvSpPr>
          <p:cNvPr id="4" name="Slide Number Placeholder 3"/>
          <p:cNvSpPr>
            <a:spLocks noGrp="1"/>
          </p:cNvSpPr>
          <p:nvPr>
            <p:ph type="sldNum" sz="quarter" idx="10"/>
          </p:nvPr>
        </p:nvSpPr>
        <p:spPr/>
        <p:txBody>
          <a:bodyPr/>
          <a:lstStyle/>
          <a:p>
            <a:fld id="{47BADA4B-0950-4797-8377-3CEDF92DF5E8}" type="slidenum">
              <a:rPr lang="en-GB" smtClean="0"/>
              <a:t>6</a:t>
            </a:fld>
            <a:endParaRPr lang="en-GB"/>
          </a:p>
        </p:txBody>
      </p:sp>
    </p:spTree>
    <p:extLst>
      <p:ext uri="{BB962C8B-B14F-4D97-AF65-F5344CB8AC3E}">
        <p14:creationId xmlns:p14="http://schemas.microsoft.com/office/powerpoint/2010/main" val="35842545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Welsh Government</a:t>
            </a:r>
            <a:r>
              <a:rPr lang="en-GB" baseline="0" dirty="0"/>
              <a:t> model of EAL/WAL acquisition is divided into 5 broad stages from A (new to English/Welsh) to E (fluent). Once a learner has been assessed,</a:t>
            </a:r>
            <a:endParaRPr lang="en-GB" dirty="0"/>
          </a:p>
          <a:p>
            <a:r>
              <a:rPr lang="en-GB" baseline="0" dirty="0"/>
              <a:t>it is these stages or codes that are entered into school management information systems for the purposes of PLASC.</a:t>
            </a:r>
          </a:p>
          <a:p>
            <a:endParaRPr lang="en-GB" baseline="0" dirty="0"/>
          </a:p>
          <a:p>
            <a:r>
              <a:rPr lang="en-GB" dirty="0"/>
              <a:t>Broad stages in this development are identified as descriptions to be applied on a ‘best-fit’ basis in a similar manner to the National Curriculum level descriptions. Progression from stage A to stage E can take up to 10 years and individuals are likely to show characteristics of more than one ‘stage’ at a time. A judgement is usually needed over which stage best describes an individual’s language development, taking into account age, ability and length of time learning English/Welsh. </a:t>
            </a:r>
          </a:p>
          <a:p>
            <a:endParaRPr lang="en-GB" dirty="0"/>
          </a:p>
          <a:p>
            <a:r>
              <a:rPr lang="en-GB" dirty="0"/>
              <a:t>Please note a number of local authorities may have additional tools to support the assessment</a:t>
            </a:r>
            <a:r>
              <a:rPr lang="en-GB" baseline="0" dirty="0"/>
              <a:t> of stages and to identify appropriate strategies. There are also commercial products available. The MEALA group can recommend The Bell Foundation’s assessment tool which is free to use for schools.</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7</a:t>
            </a:fld>
            <a:endParaRPr lang="en-GB"/>
          </a:p>
        </p:txBody>
      </p:sp>
    </p:spTree>
    <p:extLst>
      <p:ext uri="{BB962C8B-B14F-4D97-AF65-F5344CB8AC3E}">
        <p14:creationId xmlns:p14="http://schemas.microsoft.com/office/powerpoint/2010/main" val="39223709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NC levels the model</a:t>
            </a:r>
            <a:r>
              <a:rPr lang="en-GB" baseline="0" dirty="0"/>
              <a:t> is a ‘best-fit’ basis.</a:t>
            </a:r>
          </a:p>
          <a:p>
            <a:endParaRPr lang="en-GB" baseline="0" dirty="0"/>
          </a:p>
          <a:p>
            <a:r>
              <a:rPr lang="en-GB" baseline="0" dirty="0"/>
              <a:t>Not all EAL/WAL learners will arrive in school as stage A  learners. Learners can be at any stage on arrival.</a:t>
            </a:r>
          </a:p>
          <a:p>
            <a:endParaRPr lang="en-GB" baseline="0" dirty="0"/>
          </a:p>
          <a:p>
            <a:r>
              <a:rPr lang="en-GB" baseline="0" dirty="0"/>
              <a:t>As oral skills develop more quickly than literacy skills, progress through stages A and B is usually quicker than through C and D. Transitioning from one key stage to another can stagnate progress due to the increased demands of the curriculum. The curriculum is an ever moving target that EAL/WAL learners are chasing.</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47BADA4B-0950-4797-8377-3CEDF92DF5E8}" type="slidenum">
              <a:rPr lang="en-GB" smtClean="0"/>
              <a:t>8</a:t>
            </a:fld>
            <a:endParaRPr lang="en-GB"/>
          </a:p>
        </p:txBody>
      </p:sp>
    </p:spTree>
    <p:extLst>
      <p:ext uri="{BB962C8B-B14F-4D97-AF65-F5344CB8AC3E}">
        <p14:creationId xmlns:p14="http://schemas.microsoft.com/office/powerpoint/2010/main" val="12778891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with NC levels the model</a:t>
            </a:r>
            <a:r>
              <a:rPr lang="en-GB" baseline="0" dirty="0"/>
              <a:t> is a ‘best-fit’ basis.</a:t>
            </a:r>
          </a:p>
          <a:p>
            <a:endParaRPr lang="en-GB" baseline="0" dirty="0"/>
          </a:p>
          <a:p>
            <a:r>
              <a:rPr lang="en-GB" baseline="0" dirty="0"/>
              <a:t>Not all EAL/WAL learners will arrive in school as stage A  learners. Learners can be at any stage on arrival.</a:t>
            </a:r>
          </a:p>
          <a:p>
            <a:endParaRPr lang="en-GB" baseline="0" dirty="0"/>
          </a:p>
          <a:p>
            <a:r>
              <a:rPr lang="en-GB" baseline="0" dirty="0"/>
              <a:t>As oral skills develop more quickly than literacy skills, progress through stages A and B is usually quicker than through C and D. Transitioning from one key stage to another can stagnate progress due to the increased demands of the curriculum. The curriculum is an ever moving target that EAL/WAL learners are chasing.</a:t>
            </a:r>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47BADA4B-0950-4797-8377-3CEDF92DF5E8}" type="slidenum">
              <a:rPr lang="en-GB" smtClean="0"/>
              <a:t>9</a:t>
            </a:fld>
            <a:endParaRPr lang="en-GB"/>
          </a:p>
        </p:txBody>
      </p:sp>
    </p:spTree>
    <p:extLst>
      <p:ext uri="{BB962C8B-B14F-4D97-AF65-F5344CB8AC3E}">
        <p14:creationId xmlns:p14="http://schemas.microsoft.com/office/powerpoint/2010/main" val="17757765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kern="1200" dirty="0">
                <a:solidFill>
                  <a:schemeClr val="tx1"/>
                </a:solidFill>
                <a:effectLst/>
                <a:latin typeface="+mn-lt"/>
                <a:ea typeface="+mn-ea"/>
                <a:cs typeface="+mn-cs"/>
              </a:rPr>
              <a:t>Understanding how long EAL takes to acquire can help in assessing a learners</a:t>
            </a:r>
            <a:r>
              <a:rPr lang="en-GB" sz="1200" b="0" kern="1200" baseline="0" dirty="0">
                <a:solidFill>
                  <a:schemeClr val="tx1"/>
                </a:solidFill>
                <a:effectLst/>
                <a:latin typeface="+mn-lt"/>
                <a:ea typeface="+mn-ea"/>
                <a:cs typeface="+mn-cs"/>
              </a:rPr>
              <a:t> </a:t>
            </a:r>
            <a:r>
              <a:rPr lang="en-GB" sz="1200" b="0" kern="1200" dirty="0">
                <a:solidFill>
                  <a:schemeClr val="tx1"/>
                </a:solidFill>
                <a:effectLst/>
                <a:latin typeface="+mn-lt"/>
                <a:ea typeface="+mn-ea"/>
                <a:cs typeface="+mn-cs"/>
              </a:rPr>
              <a:t>current stage of EAL.  The whole process is lengthy. Learners are</a:t>
            </a:r>
            <a:r>
              <a:rPr lang="en-GB" sz="1200" b="0" kern="1200" baseline="0" dirty="0">
                <a:solidFill>
                  <a:schemeClr val="tx1"/>
                </a:solidFill>
                <a:effectLst/>
                <a:latin typeface="+mn-lt"/>
                <a:ea typeface="+mn-ea"/>
                <a:cs typeface="+mn-cs"/>
              </a:rPr>
              <a:t> not expected to move up a stage per year as detailed in the previous slide.</a:t>
            </a:r>
            <a:endParaRPr lang="en-GB" sz="1200" b="0" kern="1200" dirty="0">
              <a:solidFill>
                <a:schemeClr val="tx1"/>
              </a:solidFill>
              <a:effectLst/>
              <a:latin typeface="+mn-lt"/>
              <a:ea typeface="+mn-ea"/>
              <a:cs typeface="+mn-cs"/>
            </a:endParaRPr>
          </a:p>
          <a:p>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Basic Interpersonal Communication Skills (BICS)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These are conversational language skills needed in social situations.  It is the day to day language needed to interact socially with other people.  Examples of situations where pupils would use BICS are; in the playground, dinner hall, school clubs, telephone conversations etc.  Social interactions are not demanding cognitively, tend to be context embedded and usually develop within 6 months to 2 years after arriving in the UK.</a:t>
            </a:r>
            <a:r>
              <a:rPr lang="en-GB" sz="1200" b="1" kern="1200" dirty="0">
                <a:solidFill>
                  <a:schemeClr val="tx1"/>
                </a:solidFill>
                <a:effectLst/>
                <a:latin typeface="+mn-lt"/>
                <a:ea typeface="+mn-ea"/>
                <a:cs typeface="+mn-cs"/>
              </a:rPr>
              <a:t> </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Cognitive Academic Language Proficiency (CALP)</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CALP refers to formal, abstract language abilities required for academic learning.  Pupils need time and support to become proficient in academic areas.  This usually takes from 5 to 7 years.  Research (Thomas and Collier, 1995) has shown that if a child has no prior schooling or has limited home language skills, it may take 7 to 10 years to catch up with their peers.</a:t>
            </a:r>
          </a:p>
          <a:p>
            <a:r>
              <a:rPr lang="en-GB" sz="1200" kern="1200" dirty="0">
                <a:solidFill>
                  <a:schemeClr val="tx1"/>
                </a:solidFill>
                <a:effectLst/>
                <a:latin typeface="+mn-lt"/>
                <a:ea typeface="+mn-ea"/>
                <a:cs typeface="+mn-cs"/>
              </a:rPr>
              <a:t>Academic language acquisition includes the following skills; listening, speaking, reading and writing about subject area content material, comparing, classifying, synthesising, evaluating and inferring.  They tend to be context reduced.  The language is more cognitively demanding.</a:t>
            </a:r>
          </a:p>
          <a:p>
            <a:r>
              <a:rPr lang="en-GB" sz="1200" kern="1200" dirty="0">
                <a:solidFill>
                  <a:schemeClr val="tx1"/>
                </a:solidFill>
                <a:effectLst/>
                <a:latin typeface="+mn-lt"/>
                <a:ea typeface="+mn-ea"/>
                <a:cs typeface="+mn-cs"/>
              </a:rPr>
              <a:t>CALP is more easily acquired when the pupil has prior school experience using complex language and literacy skills in first language.</a:t>
            </a:r>
          </a:p>
          <a:p>
            <a:endParaRPr lang="en-GB" dirty="0"/>
          </a:p>
        </p:txBody>
      </p:sp>
      <p:sp>
        <p:nvSpPr>
          <p:cNvPr id="4" name="Slide Number Placeholder 3"/>
          <p:cNvSpPr>
            <a:spLocks noGrp="1"/>
          </p:cNvSpPr>
          <p:nvPr>
            <p:ph type="sldNum" sz="quarter" idx="10"/>
          </p:nvPr>
        </p:nvSpPr>
        <p:spPr/>
        <p:txBody>
          <a:bodyPr/>
          <a:lstStyle/>
          <a:p>
            <a:fld id="{47BADA4B-0950-4797-8377-3CEDF92DF5E8}" type="slidenum">
              <a:rPr lang="en-GB" smtClean="0"/>
              <a:t>10</a:t>
            </a:fld>
            <a:endParaRPr lang="en-GB"/>
          </a:p>
        </p:txBody>
      </p:sp>
    </p:spTree>
    <p:extLst>
      <p:ext uri="{BB962C8B-B14F-4D97-AF65-F5344CB8AC3E}">
        <p14:creationId xmlns:p14="http://schemas.microsoft.com/office/powerpoint/2010/main" val="31259271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11</a:t>
            </a:fld>
            <a:endParaRPr lang="en-GB"/>
          </a:p>
        </p:txBody>
      </p:sp>
    </p:spTree>
    <p:extLst>
      <p:ext uri="{BB962C8B-B14F-4D97-AF65-F5344CB8AC3E}">
        <p14:creationId xmlns:p14="http://schemas.microsoft.com/office/powerpoint/2010/main" val="34840903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12</a:t>
            </a:fld>
            <a:endParaRPr lang="en-GB"/>
          </a:p>
        </p:txBody>
      </p:sp>
    </p:spTree>
    <p:extLst>
      <p:ext uri="{BB962C8B-B14F-4D97-AF65-F5344CB8AC3E}">
        <p14:creationId xmlns:p14="http://schemas.microsoft.com/office/powerpoint/2010/main" val="42771316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14</a:t>
            </a:fld>
            <a:endParaRPr lang="en-GB"/>
          </a:p>
        </p:txBody>
      </p:sp>
    </p:spTree>
    <p:extLst>
      <p:ext uri="{BB962C8B-B14F-4D97-AF65-F5344CB8AC3E}">
        <p14:creationId xmlns:p14="http://schemas.microsoft.com/office/powerpoint/2010/main" val="40364750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15</a:t>
            </a:fld>
            <a:endParaRPr lang="en-GB"/>
          </a:p>
        </p:txBody>
      </p:sp>
    </p:spTree>
    <p:extLst>
      <p:ext uri="{BB962C8B-B14F-4D97-AF65-F5344CB8AC3E}">
        <p14:creationId xmlns:p14="http://schemas.microsoft.com/office/powerpoint/2010/main" val="12889886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C8F6DBFF-99F8-4404-A66C-0BFF7F447419}" type="slidenum">
              <a:rPr lang="en-GB" smtClean="0"/>
              <a:t>19</a:t>
            </a:fld>
            <a:endParaRPr lang="en-GB"/>
          </a:p>
        </p:txBody>
      </p:sp>
    </p:spTree>
    <p:extLst>
      <p:ext uri="{BB962C8B-B14F-4D97-AF65-F5344CB8AC3E}">
        <p14:creationId xmlns:p14="http://schemas.microsoft.com/office/powerpoint/2010/main" val="1276506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20</a:t>
            </a:fld>
            <a:endParaRPr lang="en-GB"/>
          </a:p>
        </p:txBody>
      </p:sp>
    </p:spTree>
    <p:extLst>
      <p:ext uri="{BB962C8B-B14F-4D97-AF65-F5344CB8AC3E}">
        <p14:creationId xmlns:p14="http://schemas.microsoft.com/office/powerpoint/2010/main" val="35545892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21</a:t>
            </a:fld>
            <a:endParaRPr lang="en-GB"/>
          </a:p>
        </p:txBody>
      </p:sp>
    </p:spTree>
    <p:extLst>
      <p:ext uri="{BB962C8B-B14F-4D97-AF65-F5344CB8AC3E}">
        <p14:creationId xmlns:p14="http://schemas.microsoft.com/office/powerpoint/2010/main" val="2988003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t>22</a:t>
            </a:fld>
            <a:endParaRPr lang="en-GB"/>
          </a:p>
        </p:txBody>
      </p:sp>
    </p:spTree>
    <p:extLst>
      <p:ext uri="{BB962C8B-B14F-4D97-AF65-F5344CB8AC3E}">
        <p14:creationId xmlns:p14="http://schemas.microsoft.com/office/powerpoint/2010/main" val="362374187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16C43749-40E5-4F46-A42F-E9FB9E14121C}" type="slidenum">
              <a:rPr lang="en-GB" smtClean="0"/>
              <a:t>24</a:t>
            </a:fld>
            <a:endParaRPr lang="en-GB"/>
          </a:p>
        </p:txBody>
      </p:sp>
    </p:spTree>
    <p:extLst>
      <p:ext uri="{BB962C8B-B14F-4D97-AF65-F5344CB8AC3E}">
        <p14:creationId xmlns:p14="http://schemas.microsoft.com/office/powerpoint/2010/main" val="10992485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6C43749-40E5-4F46-A42F-E9FB9E14121C}" type="slidenum">
              <a:rPr lang="en-GB" smtClean="0"/>
              <a:t>25</a:t>
            </a:fld>
            <a:endParaRPr lang="en-GB"/>
          </a:p>
        </p:txBody>
      </p:sp>
    </p:spTree>
    <p:extLst>
      <p:ext uri="{BB962C8B-B14F-4D97-AF65-F5344CB8AC3E}">
        <p14:creationId xmlns:p14="http://schemas.microsoft.com/office/powerpoint/2010/main" val="31998097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8F6DBFF-99F8-4404-A66C-0BFF7F447419}" type="slidenum">
              <a:rPr lang="en-GB" smtClean="0"/>
              <a:t>26</a:t>
            </a:fld>
            <a:endParaRPr lang="en-GB"/>
          </a:p>
        </p:txBody>
      </p:sp>
    </p:spTree>
    <p:extLst>
      <p:ext uri="{BB962C8B-B14F-4D97-AF65-F5344CB8AC3E}">
        <p14:creationId xmlns:p14="http://schemas.microsoft.com/office/powerpoint/2010/main" val="37696305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5619388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36289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394415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6272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573325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76973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40438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27292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40573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604452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84993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94487B-2FB1-4121-BA67-2CA7817F12AC}" type="datetimeFigureOut">
              <a:rPr lang="en-GB" smtClean="0">
                <a:solidFill>
                  <a:prstClr val="black">
                    <a:tint val="75000"/>
                  </a:prstClr>
                </a:solidFill>
              </a:rPr>
              <a:pPr/>
              <a:t>03/10/2023</a:t>
            </a:fld>
            <a:endParaRPr lang="en-GB">
              <a:solidFill>
                <a:prstClr val="black">
                  <a:tint val="75000"/>
                </a:prstClr>
              </a:solidFill>
            </a:endParaRPr>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9E4A90-C0A3-4918-9F02-985F30B87241}" type="slidenum">
              <a:rPr lang="en-GB" smtClean="0">
                <a:solidFill>
                  <a:prstClr val="black">
                    <a:tint val="75000"/>
                  </a:prstClr>
                </a:solidFill>
              </a:rPr>
              <a:pPr/>
              <a:t>‹#›</a:t>
            </a:fld>
            <a:endParaRPr lang="en-GB">
              <a:solidFill>
                <a:prstClr val="black">
                  <a:tint val="75000"/>
                </a:prstClr>
              </a:solidFill>
            </a:endParaRPr>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7257708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ebstockreview.net/explore/diversity-clipart-inclusive-classroom/" TargetMode="External"/><Relationship Id="rId2" Type="http://schemas.openxmlformats.org/officeDocument/2006/relationships/image" Target="../media/image2.jp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hyperlink" Target="https://www.youtube.com/watch?v=nzoKIHMRjRM"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www.oecd.org/edu/Improving-schools-in-Wales.pdf" TargetMode="External"/><Relationship Id="rId7" Type="http://schemas.openxmlformats.org/officeDocument/2006/relationships/hyperlink" Target="https://files.eric.ed.gov/fulltext/EJ1055410.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gov.wales/docs/dcells/publications/170926-education-in-wales-en.pdf" TargetMode="External"/><Relationship Id="rId5" Type="http://schemas.openxmlformats.org/officeDocument/2006/relationships/hyperlink" Target="http://gov.wales/docs/dcells/publications/160318-inclusion-and-pupil-support-en.pdf" TargetMode="External"/><Relationship Id="rId4" Type="http://schemas.openxmlformats.org/officeDocument/2006/relationships/hyperlink" Target="http://www.oecd.org/edu/The-Welsh-Education-Reform-Journey-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75206" y="3480093"/>
            <a:ext cx="7772400" cy="2043658"/>
          </a:xfrm>
        </p:spPr>
        <p:txBody>
          <a:bodyPr>
            <a:normAutofit fontScale="90000"/>
          </a:bodyPr>
          <a:lstStyle/>
          <a:p>
            <a:r>
              <a:rPr lang="en-GB" sz="4000" b="1" dirty="0"/>
              <a:t>ECES5006/C</a:t>
            </a:r>
            <a:br>
              <a:rPr lang="en-GB" sz="4000" b="1" dirty="0"/>
            </a:br>
            <a:r>
              <a:rPr lang="en-GB" sz="4000" b="1" dirty="0" err="1"/>
              <a:t>Pawb</a:t>
            </a:r>
            <a:r>
              <a:rPr lang="en-GB" sz="4000" b="1" dirty="0"/>
              <a:t> </a:t>
            </a:r>
            <a:r>
              <a:rPr lang="en-GB" sz="4000" b="1" dirty="0" err="1"/>
              <a:t>yn</a:t>
            </a:r>
            <a:r>
              <a:rPr lang="en-GB" sz="4000" b="1" dirty="0"/>
              <a:t> </a:t>
            </a:r>
            <a:r>
              <a:rPr lang="en-GB" sz="4000" b="1" dirty="0" err="1"/>
              <a:t>Golygu</a:t>
            </a:r>
            <a:r>
              <a:rPr lang="en-GB" sz="4000" b="1" dirty="0"/>
              <a:t> </a:t>
            </a:r>
            <a:r>
              <a:rPr lang="en-GB" sz="4000" b="1" dirty="0" err="1"/>
              <a:t>Pawb</a:t>
            </a:r>
            <a:br>
              <a:rPr lang="en-GB" sz="3600" b="1" dirty="0"/>
            </a:br>
            <a:br>
              <a:rPr lang="en-GB" sz="2800" b="1" dirty="0"/>
            </a:br>
            <a:r>
              <a:rPr lang="en-GB" sz="1200" dirty="0" err="1"/>
              <a:t>Anghenion</a:t>
            </a:r>
            <a:r>
              <a:rPr lang="en-GB" sz="1200" dirty="0"/>
              <a:t> </a:t>
            </a:r>
            <a:r>
              <a:rPr lang="en-GB" sz="1200" dirty="0" err="1"/>
              <a:t>mewn</a:t>
            </a:r>
            <a:r>
              <a:rPr lang="en-GB" sz="1200" dirty="0"/>
              <a:t> Dosbarth </a:t>
            </a:r>
            <a:r>
              <a:rPr lang="en-GB" sz="1200" dirty="0" err="1"/>
              <a:t>Amrywiol</a:t>
            </a:r>
            <a:br>
              <a:rPr lang="en-GB" sz="1200" dirty="0"/>
            </a:br>
            <a:br>
              <a:rPr lang="en-GB" sz="3600" b="1" dirty="0"/>
            </a:br>
            <a:br>
              <a:rPr lang="en-GB" sz="3600" b="1" dirty="0"/>
            </a:br>
            <a:r>
              <a:rPr lang="en-GB" sz="4000" b="1" dirty="0">
                <a:solidFill>
                  <a:srgbClr val="0070C0"/>
                </a:solidFill>
              </a:rPr>
              <a:t>ECES5006</a:t>
            </a:r>
            <a:br>
              <a:rPr lang="en-GB" sz="4000" b="1" dirty="0">
                <a:solidFill>
                  <a:srgbClr val="0070C0"/>
                </a:solidFill>
              </a:rPr>
            </a:br>
            <a:r>
              <a:rPr lang="en-GB" sz="4000" b="1" dirty="0">
                <a:solidFill>
                  <a:srgbClr val="0070C0"/>
                </a:solidFill>
              </a:rPr>
              <a:t>All Means All</a:t>
            </a:r>
            <a:br>
              <a:rPr lang="en-GB" sz="3600" b="1" dirty="0">
                <a:solidFill>
                  <a:srgbClr val="0070C0"/>
                </a:solidFill>
              </a:rPr>
            </a:br>
            <a:br>
              <a:rPr lang="en-GB" sz="2800" b="1" dirty="0">
                <a:solidFill>
                  <a:srgbClr val="0070C0"/>
                </a:solidFill>
              </a:rPr>
            </a:br>
            <a:r>
              <a:rPr lang="en-GB" sz="1400" dirty="0">
                <a:solidFill>
                  <a:srgbClr val="0070C0"/>
                </a:solidFill>
              </a:rPr>
              <a:t>Needs in a Diverse Classroom </a:t>
            </a:r>
            <a:br>
              <a:rPr lang="en-GB" sz="1400" dirty="0">
                <a:solidFill>
                  <a:srgbClr val="0070C0"/>
                </a:solidFill>
              </a:rPr>
            </a:br>
            <a:endParaRPr lang="en-GB" sz="4000" dirty="0"/>
          </a:p>
        </p:txBody>
      </p:sp>
      <p:pic>
        <p:nvPicPr>
          <p:cNvPr id="7" name="Picture 6">
            <a:extLst>
              <a:ext uri="{FF2B5EF4-FFF2-40B4-BE49-F238E27FC236}">
                <a16:creationId xmlns:a16="http://schemas.microsoft.com/office/drawing/2014/main" id="{5D42D295-5317-4270-A718-7DA817C0DD5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9970" y="496054"/>
            <a:ext cx="2541612" cy="2541612"/>
          </a:xfrm>
          <a:prstGeom prst="rect">
            <a:avLst/>
          </a:prstGeom>
        </p:spPr>
      </p:pic>
      <p:pic>
        <p:nvPicPr>
          <p:cNvPr id="1026" name="Picture 2" descr="See the source image">
            <a:extLst>
              <a:ext uri="{FF2B5EF4-FFF2-40B4-BE49-F238E27FC236}">
                <a16:creationId xmlns:a16="http://schemas.microsoft.com/office/drawing/2014/main" id="{0E6138EE-6029-F4C1-F592-DF33AA2A8322}"/>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848156" y="3037665"/>
            <a:ext cx="2677538" cy="2094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62723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435549" cy="1130522"/>
          </a:xfrm>
        </p:spPr>
        <p:txBody>
          <a:bodyPr>
            <a:normAutofit/>
          </a:bodyPr>
          <a:lstStyle/>
          <a:p>
            <a:r>
              <a:rPr lang="en-GB" sz="3600" dirty="0"/>
              <a:t>Y Dosbarth </a:t>
            </a:r>
            <a:r>
              <a:rPr lang="en-GB" sz="3600" dirty="0" err="1"/>
              <a:t>Amrywiol</a:t>
            </a:r>
            <a:endParaRPr lang="en-GB" sz="3600" dirty="0"/>
          </a:p>
        </p:txBody>
      </p:sp>
      <p:sp>
        <p:nvSpPr>
          <p:cNvPr id="6" name="Content Placeholder 5">
            <a:extLst>
              <a:ext uri="{FF2B5EF4-FFF2-40B4-BE49-F238E27FC236}">
                <a16:creationId xmlns:a16="http://schemas.microsoft.com/office/drawing/2014/main" id="{AFBDFE87-A0A7-95EB-AC56-3A5BCF9A1575}"/>
              </a:ext>
            </a:extLst>
          </p:cNvPr>
          <p:cNvSpPr>
            <a:spLocks noGrp="1"/>
          </p:cNvSpPr>
          <p:nvPr>
            <p:ph sz="half" idx="1"/>
          </p:nvPr>
        </p:nvSpPr>
        <p:spPr/>
        <p:txBody>
          <a:bodyPr>
            <a:normAutofit fontScale="92500" lnSpcReduction="10000"/>
          </a:bodyPr>
          <a:lstStyle/>
          <a:p>
            <a:r>
              <a:rPr lang="en-GB" sz="2200" dirty="0" err="1"/>
              <a:t>Dysgu</a:t>
            </a:r>
            <a:r>
              <a:rPr lang="en-GB" sz="2200" dirty="0"/>
              <a:t> </a:t>
            </a:r>
            <a:r>
              <a:rPr lang="en-GB" sz="2200" dirty="0" err="1"/>
              <a:t>Saesneg</a:t>
            </a:r>
            <a:r>
              <a:rPr lang="en-GB" sz="2200" dirty="0"/>
              <a:t> </a:t>
            </a:r>
            <a:r>
              <a:rPr lang="en-GB" sz="2200" dirty="0" err="1"/>
              <a:t>fel</a:t>
            </a:r>
            <a:r>
              <a:rPr lang="en-GB" sz="2200" dirty="0"/>
              <a:t> Iaith </a:t>
            </a:r>
            <a:r>
              <a:rPr lang="en-GB" sz="2200" dirty="0" err="1"/>
              <a:t>Ychwanegol</a:t>
            </a:r>
            <a:r>
              <a:rPr lang="en-GB" sz="2200" dirty="0"/>
              <a:t> (SIY)</a:t>
            </a:r>
          </a:p>
          <a:p>
            <a:r>
              <a:rPr lang="en-GB" sz="2200" dirty="0" err="1"/>
              <a:t>Mwy</a:t>
            </a:r>
            <a:r>
              <a:rPr lang="en-GB" sz="2200" dirty="0"/>
              <a:t> </a:t>
            </a:r>
            <a:r>
              <a:rPr lang="en-GB" sz="2200" dirty="0" err="1"/>
              <a:t>abl</a:t>
            </a:r>
            <a:r>
              <a:rPr lang="en-GB" sz="2200" dirty="0"/>
              <a:t> a </a:t>
            </a:r>
            <a:r>
              <a:rPr lang="en-GB" sz="2200" dirty="0" err="1"/>
              <a:t>thalentog</a:t>
            </a:r>
            <a:endParaRPr lang="en-GB" sz="2200" dirty="0"/>
          </a:p>
          <a:p>
            <a:r>
              <a:rPr lang="en-GB" sz="2200" dirty="0" err="1"/>
              <a:t>Colled</a:t>
            </a:r>
            <a:r>
              <a:rPr lang="en-GB" sz="2200" dirty="0"/>
              <a:t> a </a:t>
            </a:r>
            <a:r>
              <a:rPr lang="en-GB" sz="2200" dirty="0" err="1"/>
              <a:t>galar</a:t>
            </a:r>
            <a:endParaRPr lang="en-GB" sz="2200" dirty="0"/>
          </a:p>
          <a:p>
            <a:r>
              <a:rPr lang="en-GB" sz="2200" dirty="0"/>
              <a:t>Plant </a:t>
            </a:r>
            <a:r>
              <a:rPr lang="en-GB" sz="2200" dirty="0" err="1"/>
              <a:t>mewn</a:t>
            </a:r>
            <a:r>
              <a:rPr lang="en-GB" sz="2200" dirty="0"/>
              <a:t> </a:t>
            </a:r>
            <a:r>
              <a:rPr lang="en-GB" sz="2200" dirty="0" err="1"/>
              <a:t>gofal</a:t>
            </a:r>
            <a:r>
              <a:rPr lang="en-GB" sz="2200" dirty="0"/>
              <a:t> </a:t>
            </a:r>
          </a:p>
          <a:p>
            <a:r>
              <a:rPr lang="en-GB" sz="2200" dirty="0" err="1"/>
              <a:t>Amrywiaeth</a:t>
            </a:r>
            <a:r>
              <a:rPr lang="en-GB" sz="2200" dirty="0"/>
              <a:t> </a:t>
            </a:r>
            <a:r>
              <a:rPr lang="en-GB" sz="2200" dirty="0" err="1"/>
              <a:t>cenedl</a:t>
            </a:r>
            <a:r>
              <a:rPr lang="en-GB" sz="2200" dirty="0"/>
              <a:t> a </a:t>
            </a:r>
            <a:r>
              <a:rPr lang="en-GB" sz="2200" dirty="0" err="1"/>
              <a:t>rhywioldeb</a:t>
            </a:r>
            <a:endParaRPr lang="en-GB" sz="2200" dirty="0"/>
          </a:p>
          <a:p>
            <a:r>
              <a:rPr lang="en-GB" sz="2200" dirty="0"/>
              <a:t>Iechyd </a:t>
            </a:r>
            <a:r>
              <a:rPr lang="en-GB" sz="2200" dirty="0" err="1"/>
              <a:t>meddwl</a:t>
            </a:r>
            <a:endParaRPr lang="en-GB" sz="2200" dirty="0"/>
          </a:p>
          <a:p>
            <a:r>
              <a:rPr lang="en-GB" sz="2200" dirty="0" err="1"/>
              <a:t>Tlodi</a:t>
            </a:r>
            <a:r>
              <a:rPr lang="en-GB" sz="2200" dirty="0"/>
              <a:t> a </a:t>
            </a:r>
            <a:r>
              <a:rPr lang="en-GB" sz="2200" dirty="0" err="1"/>
              <a:t>chefndir</a:t>
            </a:r>
            <a:r>
              <a:rPr lang="en-GB" sz="2200" dirty="0"/>
              <a:t> </a:t>
            </a:r>
            <a:r>
              <a:rPr lang="en-GB" sz="2200" dirty="0" err="1"/>
              <a:t>economaidd-gymdeithasol</a:t>
            </a:r>
            <a:r>
              <a:rPr lang="en-GB" sz="2200" dirty="0"/>
              <a:t> </a:t>
            </a:r>
          </a:p>
          <a:p>
            <a:r>
              <a:rPr lang="en-GB" sz="2200" dirty="0" err="1"/>
              <a:t>Ethnigrwydd</a:t>
            </a:r>
            <a:endParaRPr lang="en-GB" sz="2200" dirty="0"/>
          </a:p>
          <a:p>
            <a:r>
              <a:rPr lang="en-GB" sz="2200" dirty="0" err="1"/>
              <a:t>Gofalwyr</a:t>
            </a:r>
            <a:r>
              <a:rPr lang="en-GB" sz="2200" dirty="0"/>
              <a:t> </a:t>
            </a:r>
            <a:r>
              <a:rPr lang="en-GB" sz="2200" dirty="0" err="1"/>
              <a:t>Ifanc</a:t>
            </a:r>
            <a:endParaRPr lang="en-GB" sz="2200" dirty="0"/>
          </a:p>
          <a:p>
            <a:pPr marL="0" indent="0">
              <a:buNone/>
            </a:pPr>
            <a:r>
              <a:rPr lang="en-GB" sz="2200" dirty="0"/>
              <a:t>(</a:t>
            </a:r>
            <a:r>
              <a:rPr lang="en-GB" sz="2200" dirty="0" err="1"/>
              <a:t>Llywodraeth</a:t>
            </a:r>
            <a:r>
              <a:rPr lang="en-GB" sz="2200" dirty="0"/>
              <a:t> Cymru, 2016)</a:t>
            </a:r>
          </a:p>
          <a:p>
            <a:endParaRPr lang="en-US" dirty="0"/>
          </a:p>
        </p:txBody>
      </p:sp>
      <p:sp>
        <p:nvSpPr>
          <p:cNvPr id="8" name="Content Placeholder 7">
            <a:extLst>
              <a:ext uri="{FF2B5EF4-FFF2-40B4-BE49-F238E27FC236}">
                <a16:creationId xmlns:a16="http://schemas.microsoft.com/office/drawing/2014/main" id="{5F769540-3C0D-47A1-7288-15B623D38090}"/>
              </a:ext>
            </a:extLst>
          </p:cNvPr>
          <p:cNvSpPr>
            <a:spLocks noGrp="1"/>
          </p:cNvSpPr>
          <p:nvPr>
            <p:ph sz="half" idx="2"/>
          </p:nvPr>
        </p:nvSpPr>
        <p:spPr/>
        <p:txBody>
          <a:bodyPr>
            <a:normAutofit fontScale="92500" lnSpcReduction="10000"/>
          </a:bodyPr>
          <a:lstStyle/>
          <a:p>
            <a:r>
              <a:rPr lang="en-GB" sz="2200" dirty="0">
                <a:solidFill>
                  <a:srgbClr val="0070C0"/>
                </a:solidFill>
              </a:rPr>
              <a:t>English as an Additional Language (EAL)</a:t>
            </a:r>
          </a:p>
          <a:p>
            <a:r>
              <a:rPr lang="en-GB" sz="2200" dirty="0">
                <a:solidFill>
                  <a:srgbClr val="0070C0"/>
                </a:solidFill>
              </a:rPr>
              <a:t>More able and talented</a:t>
            </a:r>
          </a:p>
          <a:p>
            <a:r>
              <a:rPr lang="en-GB" sz="2200" dirty="0">
                <a:solidFill>
                  <a:srgbClr val="0070C0"/>
                </a:solidFill>
              </a:rPr>
              <a:t>Loss and bereavement </a:t>
            </a:r>
          </a:p>
          <a:p>
            <a:r>
              <a:rPr lang="en-GB" sz="2200" dirty="0">
                <a:solidFill>
                  <a:srgbClr val="0070C0"/>
                </a:solidFill>
              </a:rPr>
              <a:t>Looked after children </a:t>
            </a:r>
          </a:p>
          <a:p>
            <a:r>
              <a:rPr lang="en-GB" sz="2200" dirty="0">
                <a:solidFill>
                  <a:srgbClr val="0070C0"/>
                </a:solidFill>
              </a:rPr>
              <a:t>Gender and Sexual Diversity</a:t>
            </a:r>
          </a:p>
          <a:p>
            <a:r>
              <a:rPr lang="en-GB" sz="2200" dirty="0">
                <a:solidFill>
                  <a:srgbClr val="0070C0"/>
                </a:solidFill>
              </a:rPr>
              <a:t>Mental health </a:t>
            </a:r>
          </a:p>
          <a:p>
            <a:r>
              <a:rPr lang="en-GB" sz="2200" dirty="0">
                <a:solidFill>
                  <a:srgbClr val="0070C0"/>
                </a:solidFill>
              </a:rPr>
              <a:t>Poverty and socio-economic background</a:t>
            </a:r>
          </a:p>
          <a:p>
            <a:r>
              <a:rPr lang="en-GB" sz="2200" dirty="0">
                <a:solidFill>
                  <a:srgbClr val="0070C0"/>
                </a:solidFill>
              </a:rPr>
              <a:t>Ethnicity </a:t>
            </a:r>
          </a:p>
          <a:p>
            <a:r>
              <a:rPr lang="en-GB" sz="2200" dirty="0">
                <a:solidFill>
                  <a:srgbClr val="0070C0"/>
                </a:solidFill>
              </a:rPr>
              <a:t>Young carers</a:t>
            </a:r>
          </a:p>
          <a:p>
            <a:pPr marL="0" indent="0">
              <a:buNone/>
            </a:pPr>
            <a:r>
              <a:rPr lang="en-GB" sz="2200" dirty="0">
                <a:solidFill>
                  <a:srgbClr val="0070C0"/>
                </a:solidFill>
              </a:rPr>
              <a:t>(Welsh Government, 2016)</a:t>
            </a:r>
          </a:p>
          <a:p>
            <a:endParaRPr lang="en-US" dirty="0"/>
          </a:p>
        </p:txBody>
      </p:sp>
      <p:sp>
        <p:nvSpPr>
          <p:cNvPr id="9" name="TextBox 8">
            <a:extLst>
              <a:ext uri="{FF2B5EF4-FFF2-40B4-BE49-F238E27FC236}">
                <a16:creationId xmlns:a16="http://schemas.microsoft.com/office/drawing/2014/main" id="{70282936-30ED-A384-CA57-F9A0A75DA253}"/>
              </a:ext>
            </a:extLst>
          </p:cNvPr>
          <p:cNvSpPr txBox="1"/>
          <p:nvPr/>
        </p:nvSpPr>
        <p:spPr>
          <a:xfrm>
            <a:off x="6172200" y="365126"/>
            <a:ext cx="5233383" cy="1200329"/>
          </a:xfrm>
          <a:prstGeom prst="rect">
            <a:avLst/>
          </a:prstGeom>
          <a:noFill/>
        </p:spPr>
        <p:txBody>
          <a:bodyPr wrap="square" rtlCol="0">
            <a:spAutoFit/>
          </a:bodyPr>
          <a:lstStyle/>
          <a:p>
            <a:r>
              <a:rPr lang="en-GB" sz="3600" i="1" dirty="0">
                <a:solidFill>
                  <a:srgbClr val="0070C0"/>
                </a:solidFill>
              </a:rPr>
              <a:t>Needs in a Diverse Classroom</a:t>
            </a:r>
            <a:endParaRPr lang="en-US" sz="3600" dirty="0">
              <a:solidFill>
                <a:srgbClr val="0070C0"/>
              </a:solidFill>
            </a:endParaRPr>
          </a:p>
        </p:txBody>
      </p:sp>
    </p:spTree>
    <p:extLst>
      <p:ext uri="{BB962C8B-B14F-4D97-AF65-F5344CB8AC3E}">
        <p14:creationId xmlns:p14="http://schemas.microsoft.com/office/powerpoint/2010/main" val="28965789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3152"/>
            <a:ext cx="5103184" cy="1508058"/>
          </a:xfrm>
        </p:spPr>
        <p:txBody>
          <a:bodyPr>
            <a:normAutofit/>
          </a:bodyPr>
          <a:lstStyle/>
          <a:p>
            <a:r>
              <a:rPr lang="en-GB" dirty="0" err="1"/>
              <a:t>Saesneg</a:t>
            </a:r>
            <a:r>
              <a:rPr lang="en-GB" dirty="0"/>
              <a:t> </a:t>
            </a:r>
            <a:r>
              <a:rPr lang="en-GB" dirty="0" err="1"/>
              <a:t>fel</a:t>
            </a:r>
            <a:r>
              <a:rPr lang="en-GB" dirty="0"/>
              <a:t> Iaith </a:t>
            </a:r>
            <a:r>
              <a:rPr lang="en-GB" dirty="0" err="1"/>
              <a:t>Ychwanegol</a:t>
            </a:r>
            <a:r>
              <a:rPr lang="en-GB" dirty="0"/>
              <a:t> (SIY)</a:t>
            </a:r>
          </a:p>
        </p:txBody>
      </p:sp>
      <p:sp>
        <p:nvSpPr>
          <p:cNvPr id="7" name="Content Placeholder 6">
            <a:extLst>
              <a:ext uri="{FF2B5EF4-FFF2-40B4-BE49-F238E27FC236}">
                <a16:creationId xmlns:a16="http://schemas.microsoft.com/office/drawing/2014/main" id="{BDC5CB0F-6D68-68C8-239E-373D11FEF2D0}"/>
              </a:ext>
            </a:extLst>
          </p:cNvPr>
          <p:cNvSpPr>
            <a:spLocks noGrp="1"/>
          </p:cNvSpPr>
          <p:nvPr>
            <p:ph sz="half" idx="1"/>
          </p:nvPr>
        </p:nvSpPr>
        <p:spPr>
          <a:xfrm>
            <a:off x="838200" y="1783095"/>
            <a:ext cx="5257800" cy="3767102"/>
          </a:xfrm>
        </p:spPr>
        <p:txBody>
          <a:bodyPr>
            <a:normAutofit fontScale="92500" lnSpcReduction="20000"/>
          </a:bodyPr>
          <a:lstStyle/>
          <a:p>
            <a:r>
              <a:rPr lang="en-GB" sz="2400" dirty="0" err="1"/>
              <a:t>Cefndiroedd</a:t>
            </a:r>
            <a:r>
              <a:rPr lang="en-GB" sz="2400" dirty="0"/>
              <a:t> ac </a:t>
            </a:r>
            <a:r>
              <a:rPr lang="en-GB" sz="2400" dirty="0" err="1"/>
              <a:t>ardaloedd</a:t>
            </a:r>
            <a:r>
              <a:rPr lang="en-GB" sz="2400" dirty="0"/>
              <a:t> </a:t>
            </a:r>
            <a:r>
              <a:rPr lang="en-GB" sz="2400" dirty="0" err="1"/>
              <a:t>amrywiol</a:t>
            </a:r>
            <a:endParaRPr lang="en-GB" sz="2400" dirty="0"/>
          </a:p>
          <a:p>
            <a:r>
              <a:rPr lang="en-GB" sz="2400" dirty="0" err="1"/>
              <a:t>Yn</a:t>
            </a:r>
            <a:r>
              <a:rPr lang="en-GB" sz="2400" dirty="0"/>
              <a:t> </a:t>
            </a:r>
            <a:r>
              <a:rPr lang="en-GB" sz="2400" dirty="0" err="1"/>
              <a:t>debygol</a:t>
            </a:r>
            <a:r>
              <a:rPr lang="en-GB" sz="2400" dirty="0"/>
              <a:t> o </a:t>
            </a:r>
            <a:r>
              <a:rPr lang="en-GB" sz="2400" dirty="0" err="1"/>
              <a:t>amrywio</a:t>
            </a:r>
            <a:r>
              <a:rPr lang="en-GB" sz="2400" dirty="0"/>
              <a:t> o ran </a:t>
            </a:r>
            <a:r>
              <a:rPr lang="en-GB" sz="2400" dirty="0" err="1"/>
              <a:t>profiad</a:t>
            </a:r>
            <a:r>
              <a:rPr lang="en-GB" sz="2400" dirty="0"/>
              <a:t> a </a:t>
            </a:r>
            <a:r>
              <a:rPr lang="en-GB" sz="2400" dirty="0" err="1"/>
              <a:t>rhuglder</a:t>
            </a:r>
            <a:endParaRPr lang="en-GB" sz="2400" dirty="0"/>
          </a:p>
          <a:p>
            <a:r>
              <a:rPr lang="en-GB" sz="2400" dirty="0"/>
              <a:t>Gall </a:t>
            </a:r>
            <a:r>
              <a:rPr lang="en-GB" sz="2400" dirty="0" err="1"/>
              <a:t>fod</a:t>
            </a:r>
            <a:r>
              <a:rPr lang="en-GB" sz="2400" dirty="0"/>
              <a:t> </a:t>
            </a:r>
            <a:r>
              <a:rPr lang="en-GB" sz="2400" dirty="0" err="1"/>
              <a:t>yn</a:t>
            </a:r>
            <a:r>
              <a:rPr lang="en-GB" sz="2400" dirty="0"/>
              <a:t> </a:t>
            </a:r>
            <a:r>
              <a:rPr lang="en-GB" sz="2400" dirty="0" err="1"/>
              <a:t>iaith</a:t>
            </a:r>
            <a:r>
              <a:rPr lang="en-GB" sz="2400" dirty="0"/>
              <a:t> </a:t>
            </a:r>
            <a:r>
              <a:rPr lang="en-GB" sz="2400" dirty="0" err="1"/>
              <a:t>leiafrifol</a:t>
            </a:r>
            <a:r>
              <a:rPr lang="en-GB" sz="2400" dirty="0"/>
              <a:t> neu </a:t>
            </a:r>
            <a:r>
              <a:rPr lang="en-GB" sz="2400" dirty="0" err="1"/>
              <a:t>beidio</a:t>
            </a:r>
            <a:r>
              <a:rPr lang="en-GB" sz="2400" dirty="0"/>
              <a:t> – </a:t>
            </a:r>
            <a:r>
              <a:rPr lang="en-GB" sz="2400" dirty="0" err="1"/>
              <a:t>yn</a:t>
            </a:r>
            <a:r>
              <a:rPr lang="en-GB" sz="2400" dirty="0"/>
              <a:t> </a:t>
            </a:r>
            <a:r>
              <a:rPr lang="en-GB" sz="2400" dirty="0" err="1"/>
              <a:t>dibynnu</a:t>
            </a:r>
            <a:r>
              <a:rPr lang="en-GB" sz="2400" dirty="0"/>
              <a:t> </a:t>
            </a:r>
            <a:r>
              <a:rPr lang="en-GB" sz="2400" dirty="0" err="1"/>
              <a:t>ar</a:t>
            </a:r>
            <a:r>
              <a:rPr lang="en-GB" sz="2400" dirty="0"/>
              <a:t> </a:t>
            </a:r>
            <a:r>
              <a:rPr lang="en-GB" sz="2400" dirty="0" err="1"/>
              <a:t>yr</a:t>
            </a:r>
            <a:r>
              <a:rPr lang="en-GB" sz="2400" dirty="0"/>
              <a:t> </a:t>
            </a:r>
            <a:r>
              <a:rPr lang="en-GB" sz="2400" dirty="0" err="1"/>
              <a:t>ardal</a:t>
            </a:r>
            <a:endParaRPr lang="en-GB" sz="2400" dirty="0"/>
          </a:p>
          <a:p>
            <a:r>
              <a:rPr lang="en-GB" sz="2400" dirty="0"/>
              <a:t>Mae </a:t>
            </a:r>
            <a:r>
              <a:rPr lang="en-GB" sz="2400" dirty="0" err="1"/>
              <a:t>dysgu</a:t>
            </a:r>
            <a:r>
              <a:rPr lang="en-GB" sz="2400" dirty="0"/>
              <a:t> </a:t>
            </a:r>
            <a:r>
              <a:rPr lang="en-GB" sz="2400" dirty="0" err="1"/>
              <a:t>iaith</a:t>
            </a:r>
            <a:r>
              <a:rPr lang="en-GB" sz="2400" dirty="0"/>
              <a:t> </a:t>
            </a:r>
            <a:r>
              <a:rPr lang="en-GB" sz="2400" dirty="0" err="1"/>
              <a:t>yn</a:t>
            </a:r>
            <a:r>
              <a:rPr lang="en-GB" sz="2400" dirty="0"/>
              <a:t> broses </a:t>
            </a:r>
            <a:r>
              <a:rPr lang="en-GB" sz="2400" dirty="0" err="1"/>
              <a:t>cymdeithasol</a:t>
            </a:r>
            <a:endParaRPr lang="en-GB" sz="2400" dirty="0"/>
          </a:p>
          <a:p>
            <a:r>
              <a:rPr lang="en-GB" sz="2400" dirty="0"/>
              <a:t>Mae </a:t>
            </a:r>
            <a:r>
              <a:rPr lang="en-GB" sz="2400" dirty="0" err="1"/>
              <a:t>angen</a:t>
            </a:r>
            <a:r>
              <a:rPr lang="en-GB" sz="2400" dirty="0"/>
              <a:t> </a:t>
            </a:r>
            <a:r>
              <a:rPr lang="en-GB" sz="2400" dirty="0" err="1"/>
              <a:t>i</a:t>
            </a:r>
            <a:r>
              <a:rPr lang="en-GB" sz="2400" dirty="0"/>
              <a:t> </a:t>
            </a:r>
            <a:r>
              <a:rPr lang="en-GB" sz="2400" dirty="0" err="1"/>
              <a:t>blant</a:t>
            </a:r>
            <a:r>
              <a:rPr lang="en-GB" sz="2400" dirty="0"/>
              <a:t> </a:t>
            </a:r>
            <a:r>
              <a:rPr lang="en-GB" sz="2400" dirty="0" err="1"/>
              <a:t>deimlo’n</a:t>
            </a:r>
            <a:r>
              <a:rPr lang="en-GB" sz="2400" dirty="0"/>
              <a:t> </a:t>
            </a:r>
            <a:r>
              <a:rPr lang="en-GB" sz="2400" dirty="0" err="1"/>
              <a:t>ddiogel</a:t>
            </a:r>
            <a:r>
              <a:rPr lang="en-GB" sz="2400" dirty="0"/>
              <a:t> ac </a:t>
            </a:r>
            <a:r>
              <a:rPr lang="en-GB" sz="2400" dirty="0" err="1"/>
              <a:t>fel</a:t>
            </a:r>
            <a:r>
              <a:rPr lang="en-GB" sz="2400" dirty="0"/>
              <a:t> </a:t>
            </a:r>
            <a:r>
              <a:rPr lang="en-GB" sz="2400" dirty="0" err="1"/>
              <a:t>eu</a:t>
            </a:r>
            <a:r>
              <a:rPr lang="en-GB" sz="2400" dirty="0"/>
              <a:t> bod </a:t>
            </a:r>
            <a:r>
              <a:rPr lang="en-GB" sz="2400" dirty="0" err="1"/>
              <a:t>yn</a:t>
            </a:r>
            <a:r>
              <a:rPr lang="en-GB" sz="2400" dirty="0"/>
              <a:t> </a:t>
            </a:r>
            <a:r>
              <a:rPr lang="en-GB" sz="2400" dirty="0" err="1"/>
              <a:t>cael</a:t>
            </a:r>
            <a:r>
              <a:rPr lang="en-GB" sz="2400" dirty="0"/>
              <a:t> </a:t>
            </a:r>
            <a:r>
              <a:rPr lang="en-GB" sz="2400" dirty="0" err="1"/>
              <a:t>eu</a:t>
            </a:r>
            <a:r>
              <a:rPr lang="en-GB" sz="2400" dirty="0"/>
              <a:t> </a:t>
            </a:r>
            <a:r>
              <a:rPr lang="en-GB" sz="2400" dirty="0" err="1"/>
              <a:t>gwerthfawrogi</a:t>
            </a:r>
            <a:r>
              <a:rPr lang="en-GB" sz="2400" dirty="0"/>
              <a:t> – a </a:t>
            </a:r>
            <a:r>
              <a:rPr lang="en-GB" sz="2400" dirty="0" err="1"/>
              <a:t>yw</a:t>
            </a:r>
            <a:r>
              <a:rPr lang="en-GB" sz="2400" dirty="0"/>
              <a:t> </a:t>
            </a:r>
            <a:r>
              <a:rPr lang="en-GB" sz="2400" dirty="0" err="1"/>
              <a:t>profiad</a:t>
            </a:r>
            <a:r>
              <a:rPr lang="en-GB" sz="2400" dirty="0"/>
              <a:t> </a:t>
            </a:r>
            <a:r>
              <a:rPr lang="en-GB" sz="2400" dirty="0" err="1"/>
              <a:t>ieithyddol</a:t>
            </a:r>
            <a:r>
              <a:rPr lang="en-GB" sz="2400" dirty="0"/>
              <a:t> y </a:t>
            </a:r>
            <a:r>
              <a:rPr lang="en-GB" sz="2400" dirty="0" err="1"/>
              <a:t>plentyn</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adlewyrchu</a:t>
            </a:r>
            <a:r>
              <a:rPr lang="en-GB" sz="2400" dirty="0"/>
              <a:t>, </a:t>
            </a:r>
            <a:r>
              <a:rPr lang="en-GB" sz="2400" dirty="0" err="1"/>
              <a:t>ei</a:t>
            </a:r>
            <a:r>
              <a:rPr lang="en-GB" sz="2400" dirty="0"/>
              <a:t> </a:t>
            </a:r>
            <a:r>
              <a:rPr lang="en-GB" sz="2400" dirty="0" err="1"/>
              <a:t>werthfawrogi</a:t>
            </a:r>
            <a:r>
              <a:rPr lang="en-GB" sz="2400" dirty="0"/>
              <a:t> </a:t>
            </a:r>
            <a:r>
              <a:rPr lang="en-GB" sz="2400" dirty="0" err="1"/>
              <a:t>a'i</a:t>
            </a:r>
            <a:r>
              <a:rPr lang="en-GB" sz="2400" dirty="0"/>
              <a:t> </a:t>
            </a:r>
            <a:r>
              <a:rPr lang="en-GB" sz="2400" dirty="0" err="1"/>
              <a:t>gynnwys</a:t>
            </a:r>
            <a:r>
              <a:rPr lang="en-GB" sz="2400" dirty="0"/>
              <a:t> </a:t>
            </a:r>
            <a:r>
              <a:rPr lang="en-GB" sz="2400" dirty="0" err="1"/>
              <a:t>yn</a:t>
            </a:r>
            <a:r>
              <a:rPr lang="en-GB" sz="2400" dirty="0"/>
              <a:t> y </a:t>
            </a:r>
            <a:r>
              <a:rPr lang="en-GB" sz="2400" dirty="0" err="1"/>
              <a:t>cwricwlwm</a:t>
            </a:r>
            <a:r>
              <a:rPr lang="en-GB" sz="2400" dirty="0"/>
              <a:t>? </a:t>
            </a:r>
          </a:p>
          <a:p>
            <a:endParaRPr lang="en-US" dirty="0"/>
          </a:p>
        </p:txBody>
      </p:sp>
      <p:sp>
        <p:nvSpPr>
          <p:cNvPr id="9" name="Content Placeholder 8">
            <a:extLst>
              <a:ext uri="{FF2B5EF4-FFF2-40B4-BE49-F238E27FC236}">
                <a16:creationId xmlns:a16="http://schemas.microsoft.com/office/drawing/2014/main" id="{B488BB45-161D-27A6-1631-62E8D1D8C7E1}"/>
              </a:ext>
            </a:extLst>
          </p:cNvPr>
          <p:cNvSpPr>
            <a:spLocks noGrp="1"/>
          </p:cNvSpPr>
          <p:nvPr>
            <p:ph sz="half" idx="2"/>
          </p:nvPr>
        </p:nvSpPr>
        <p:spPr>
          <a:xfrm>
            <a:off x="6560605" y="1701210"/>
            <a:ext cx="5103184" cy="4026195"/>
          </a:xfrm>
        </p:spPr>
        <p:txBody>
          <a:bodyPr>
            <a:normAutofit fontScale="92500" lnSpcReduction="20000"/>
          </a:bodyPr>
          <a:lstStyle/>
          <a:p>
            <a:r>
              <a:rPr lang="en-GB" sz="2400" i="1" dirty="0">
                <a:solidFill>
                  <a:srgbClr val="0070C0"/>
                </a:solidFill>
              </a:rPr>
              <a:t>Diverse regions and backgrounds</a:t>
            </a:r>
          </a:p>
          <a:p>
            <a:r>
              <a:rPr lang="en-GB" sz="2400" i="1" dirty="0">
                <a:solidFill>
                  <a:srgbClr val="0070C0"/>
                </a:solidFill>
              </a:rPr>
              <a:t>Likely to have a range of experience and fluency </a:t>
            </a:r>
          </a:p>
          <a:p>
            <a:r>
              <a:rPr lang="en-GB" sz="2400" i="1" dirty="0">
                <a:solidFill>
                  <a:srgbClr val="0070C0"/>
                </a:solidFill>
              </a:rPr>
              <a:t>Depending on area, some languages may be in a ‘linguistic minority’ </a:t>
            </a:r>
          </a:p>
          <a:p>
            <a:r>
              <a:rPr lang="en-GB" sz="2400" i="1" dirty="0">
                <a:solidFill>
                  <a:srgbClr val="0070C0"/>
                </a:solidFill>
              </a:rPr>
              <a:t>Learning a language is a social process </a:t>
            </a:r>
          </a:p>
          <a:p>
            <a:r>
              <a:rPr lang="en-GB" sz="2400" i="1" dirty="0">
                <a:solidFill>
                  <a:srgbClr val="0070C0"/>
                </a:solidFill>
              </a:rPr>
              <a:t>Children need to feel safe, settled and valued – is the child’s linguistic background valued, reflected and included in the curriculum?</a:t>
            </a:r>
          </a:p>
          <a:p>
            <a:pPr marL="0" indent="0">
              <a:buNone/>
            </a:pPr>
            <a:r>
              <a:rPr lang="en-GB" sz="2400" i="1" dirty="0">
                <a:solidFill>
                  <a:srgbClr val="0070C0"/>
                </a:solidFill>
              </a:rPr>
              <a:t>(</a:t>
            </a:r>
            <a:r>
              <a:rPr lang="en-GB" sz="2400" dirty="0">
                <a:solidFill>
                  <a:srgbClr val="0070C0"/>
                </a:solidFill>
              </a:rPr>
              <a:t>MacLean in Knowles, 2011)</a:t>
            </a:r>
          </a:p>
          <a:p>
            <a:endParaRPr lang="en-US" dirty="0"/>
          </a:p>
        </p:txBody>
      </p:sp>
      <p:sp>
        <p:nvSpPr>
          <p:cNvPr id="10" name="TextBox 9">
            <a:extLst>
              <a:ext uri="{FF2B5EF4-FFF2-40B4-BE49-F238E27FC236}">
                <a16:creationId xmlns:a16="http://schemas.microsoft.com/office/drawing/2014/main" id="{0857385E-D809-A436-8E90-95653F66991E}"/>
              </a:ext>
            </a:extLst>
          </p:cNvPr>
          <p:cNvSpPr txBox="1"/>
          <p:nvPr/>
        </p:nvSpPr>
        <p:spPr>
          <a:xfrm>
            <a:off x="6560605" y="347016"/>
            <a:ext cx="5631395" cy="1200329"/>
          </a:xfrm>
          <a:prstGeom prst="rect">
            <a:avLst/>
          </a:prstGeom>
          <a:noFill/>
        </p:spPr>
        <p:txBody>
          <a:bodyPr wrap="square" rtlCol="0">
            <a:spAutoFit/>
          </a:bodyPr>
          <a:lstStyle/>
          <a:p>
            <a:r>
              <a:rPr lang="en-GB" sz="3600" dirty="0">
                <a:solidFill>
                  <a:srgbClr val="0070C0"/>
                </a:solidFill>
              </a:rPr>
              <a:t>English as an Additional Language (EAL) </a:t>
            </a:r>
            <a:endParaRPr lang="en-US" sz="3600" dirty="0">
              <a:solidFill>
                <a:srgbClr val="0070C0"/>
              </a:solidFill>
            </a:endParaRPr>
          </a:p>
        </p:txBody>
      </p:sp>
    </p:spTree>
    <p:extLst>
      <p:ext uri="{BB962C8B-B14F-4D97-AF65-F5344CB8AC3E}">
        <p14:creationId xmlns:p14="http://schemas.microsoft.com/office/powerpoint/2010/main" val="41501894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p:nvPr/>
        </p:nvPicPr>
        <p:blipFill>
          <a:blip r:embed="rId3" cstate="print">
            <a:extLst>
              <a:ext uri="{28A0092B-C50C-407E-A947-70E740481C1C}">
                <a14:useLocalDpi xmlns:a14="http://schemas.microsoft.com/office/drawing/2010/main" val="0"/>
              </a:ext>
            </a:extLst>
          </a:blip>
          <a:stretch>
            <a:fillRect/>
          </a:stretch>
        </p:blipFill>
        <p:spPr>
          <a:xfrm>
            <a:off x="9440047" y="250675"/>
            <a:ext cx="2597332" cy="774441"/>
          </a:xfrm>
          <a:prstGeom prst="rect">
            <a:avLst/>
          </a:prstGeom>
        </p:spPr>
      </p:pic>
      <p:sp>
        <p:nvSpPr>
          <p:cNvPr id="2" name="Title 1"/>
          <p:cNvSpPr>
            <a:spLocks noGrp="1"/>
          </p:cNvSpPr>
          <p:nvPr>
            <p:ph type="title"/>
          </p:nvPr>
        </p:nvSpPr>
        <p:spPr>
          <a:xfrm>
            <a:off x="838200" y="372215"/>
            <a:ext cx="4789967" cy="1109256"/>
          </a:xfrm>
        </p:spPr>
        <p:txBody>
          <a:bodyPr>
            <a:normAutofit/>
          </a:bodyPr>
          <a:lstStyle/>
          <a:p>
            <a:r>
              <a:rPr lang="en-GB" sz="3600" dirty="0" err="1">
                <a:latin typeface="+mn-lt"/>
              </a:rPr>
              <a:t>Cyd-destun</a:t>
            </a:r>
            <a:endParaRPr lang="en-GB" sz="3600" dirty="0">
              <a:latin typeface="+mn-lt"/>
            </a:endParaRPr>
          </a:p>
        </p:txBody>
      </p:sp>
      <p:sp>
        <p:nvSpPr>
          <p:cNvPr id="6" name="Content Placeholder 5">
            <a:extLst>
              <a:ext uri="{FF2B5EF4-FFF2-40B4-BE49-F238E27FC236}">
                <a16:creationId xmlns:a16="http://schemas.microsoft.com/office/drawing/2014/main" id="{0B64BCEB-9616-6ABB-E195-E2D9FEB1E86A}"/>
              </a:ext>
            </a:extLst>
          </p:cNvPr>
          <p:cNvSpPr>
            <a:spLocks noGrp="1"/>
          </p:cNvSpPr>
          <p:nvPr>
            <p:ph sz="half" idx="1"/>
          </p:nvPr>
        </p:nvSpPr>
        <p:spPr>
          <a:xfrm>
            <a:off x="718584" y="1535002"/>
            <a:ext cx="5181600" cy="4351338"/>
          </a:xfrm>
        </p:spPr>
        <p:txBody>
          <a:bodyPr>
            <a:normAutofit fontScale="25000" lnSpcReduction="20000"/>
          </a:bodyPr>
          <a:lstStyle/>
          <a:p>
            <a:r>
              <a:rPr lang="en-GB" sz="6200" dirty="0" err="1"/>
              <a:t>Mae'n</a:t>
            </a:r>
            <a:r>
              <a:rPr lang="en-GB" sz="6200" dirty="0"/>
              <a:t> </a:t>
            </a:r>
            <a:r>
              <a:rPr lang="en-GB" sz="6200" dirty="0" err="1"/>
              <a:t>ofynnol</a:t>
            </a:r>
            <a:r>
              <a:rPr lang="en-GB" sz="6200" dirty="0"/>
              <a:t> </a:t>
            </a:r>
            <a:r>
              <a:rPr lang="en-GB" sz="6200" dirty="0" err="1"/>
              <a:t>i</a:t>
            </a:r>
            <a:r>
              <a:rPr lang="en-GB" sz="6200" dirty="0"/>
              <a:t> bob </a:t>
            </a:r>
            <a:r>
              <a:rPr lang="en-GB" sz="6200" dirty="0" err="1"/>
              <a:t>ysgol</a:t>
            </a:r>
            <a:r>
              <a:rPr lang="en-GB" sz="6200" dirty="0"/>
              <a:t> </a:t>
            </a:r>
            <a:r>
              <a:rPr lang="en-GB" sz="6200" dirty="0" err="1"/>
              <a:t>yng</a:t>
            </a:r>
            <a:r>
              <a:rPr lang="en-GB" sz="6200" dirty="0"/>
              <a:t> </a:t>
            </a:r>
            <a:r>
              <a:rPr lang="en-GB" sz="6200" dirty="0" err="1"/>
              <a:t>Nghymru</a:t>
            </a:r>
            <a:r>
              <a:rPr lang="en-GB" sz="6200" dirty="0"/>
              <a:t> </a:t>
            </a:r>
            <a:r>
              <a:rPr lang="en-GB" sz="6200" dirty="0" err="1"/>
              <a:t>gynnal</a:t>
            </a:r>
            <a:r>
              <a:rPr lang="en-GB" sz="6200" dirty="0"/>
              <a:t> </a:t>
            </a:r>
            <a:r>
              <a:rPr lang="en-GB" sz="6200" b="1" dirty="0" err="1"/>
              <a:t>Arolwg</a:t>
            </a:r>
            <a:r>
              <a:rPr lang="en-GB" sz="6200" b="1" dirty="0"/>
              <a:t> </a:t>
            </a:r>
            <a:r>
              <a:rPr lang="en-GB" sz="6200" b="1" dirty="0" err="1"/>
              <a:t>Asesu</a:t>
            </a:r>
            <a:r>
              <a:rPr lang="en-GB" sz="6200" b="1" dirty="0"/>
              <a:t> </a:t>
            </a:r>
            <a:r>
              <a:rPr lang="en-GB" sz="6200" b="1" dirty="0" err="1"/>
              <a:t>Anghenion</a:t>
            </a:r>
            <a:r>
              <a:rPr lang="en-GB" sz="6200" b="1" dirty="0"/>
              <a:t> SIY/WAL </a:t>
            </a:r>
            <a:r>
              <a:rPr lang="en-GB" sz="6200" b="1" dirty="0" err="1"/>
              <a:t>blynyddol</a:t>
            </a:r>
            <a:r>
              <a:rPr lang="en-GB" sz="6200" dirty="0"/>
              <a:t>, </a:t>
            </a:r>
            <a:r>
              <a:rPr lang="en-GB" sz="6200" dirty="0" err="1"/>
              <a:t>fel</a:t>
            </a:r>
            <a:r>
              <a:rPr lang="en-GB" sz="6200" dirty="0"/>
              <a:t> </a:t>
            </a:r>
            <a:r>
              <a:rPr lang="en-GB" sz="6200" dirty="0" err="1"/>
              <a:t>arfer</a:t>
            </a:r>
            <a:r>
              <a:rPr lang="en-GB" sz="6200" dirty="0"/>
              <a:t> </a:t>
            </a:r>
            <a:r>
              <a:rPr lang="en-GB" sz="6200" dirty="0" err="1"/>
              <a:t>yn</a:t>
            </a:r>
            <a:r>
              <a:rPr lang="en-GB" sz="6200" dirty="0"/>
              <a:t> </a:t>
            </a:r>
            <a:r>
              <a:rPr lang="en-GB" sz="6200" dirty="0" err="1"/>
              <a:t>Nhymor</a:t>
            </a:r>
            <a:r>
              <a:rPr lang="en-GB" sz="6200" dirty="0"/>
              <a:t> </a:t>
            </a:r>
            <a:r>
              <a:rPr lang="en-GB" sz="6200" dirty="0" err="1"/>
              <a:t>yr</a:t>
            </a:r>
            <a:r>
              <a:rPr lang="en-GB" sz="6200" dirty="0"/>
              <a:t> Hydref</a:t>
            </a:r>
          </a:p>
          <a:p>
            <a:endParaRPr lang="en-GB" sz="6200" dirty="0"/>
          </a:p>
          <a:p>
            <a:r>
              <a:rPr lang="en-GB" sz="6200" dirty="0" err="1"/>
              <a:t>Diben</a:t>
            </a:r>
            <a:r>
              <a:rPr lang="en-GB" sz="6200" dirty="0"/>
              <a:t> </a:t>
            </a:r>
            <a:r>
              <a:rPr lang="en-GB" sz="6200" dirty="0" err="1"/>
              <a:t>yr</a:t>
            </a:r>
            <a:r>
              <a:rPr lang="en-GB" sz="6200" dirty="0"/>
              <a:t> </a:t>
            </a:r>
            <a:r>
              <a:rPr lang="en-GB" sz="6200" dirty="0" err="1"/>
              <a:t>arolwg</a:t>
            </a:r>
            <a:r>
              <a:rPr lang="en-GB" sz="6200" dirty="0"/>
              <a:t> </a:t>
            </a:r>
            <a:r>
              <a:rPr lang="en-GB" sz="6200" dirty="0" err="1"/>
              <a:t>yw</a:t>
            </a:r>
            <a:r>
              <a:rPr lang="en-GB" sz="6200" dirty="0"/>
              <a:t> </a:t>
            </a:r>
            <a:r>
              <a:rPr lang="en-GB" sz="6200" b="1" dirty="0"/>
              <a:t>nodi </a:t>
            </a:r>
            <a:r>
              <a:rPr lang="en-GB" sz="6200" b="1" dirty="0" err="1"/>
              <a:t>dysgwyr</a:t>
            </a:r>
            <a:r>
              <a:rPr lang="en-GB" sz="6200" b="1" dirty="0"/>
              <a:t> o </a:t>
            </a:r>
            <a:r>
              <a:rPr lang="en-GB" sz="6200" b="1" dirty="0" err="1"/>
              <a:t>leiafrifoedd</a:t>
            </a:r>
            <a:r>
              <a:rPr lang="en-GB" sz="6200" b="1" dirty="0"/>
              <a:t> </a:t>
            </a:r>
            <a:r>
              <a:rPr lang="en-GB" sz="6200" b="1" dirty="0" err="1"/>
              <a:t>ethnig</a:t>
            </a:r>
            <a:r>
              <a:rPr lang="en-GB" sz="6200" b="1" dirty="0"/>
              <a:t> ac </a:t>
            </a:r>
            <a:r>
              <a:rPr lang="en-GB" sz="6200" b="1" dirty="0" err="1"/>
              <a:t>yn</a:t>
            </a:r>
            <a:r>
              <a:rPr lang="en-GB" sz="6200" b="1" dirty="0"/>
              <a:t> </a:t>
            </a:r>
            <a:r>
              <a:rPr lang="en-GB" sz="6200" b="1" dirty="0" err="1"/>
              <a:t>fwy</a:t>
            </a:r>
            <a:r>
              <a:rPr lang="en-GB" sz="6200" b="1" dirty="0"/>
              <a:t> </a:t>
            </a:r>
            <a:r>
              <a:rPr lang="en-GB" sz="6200" b="1" dirty="0" err="1"/>
              <a:t>penodol</a:t>
            </a:r>
            <a:r>
              <a:rPr lang="en-GB" sz="6200" b="1" dirty="0"/>
              <a:t> </a:t>
            </a:r>
            <a:r>
              <a:rPr lang="en-GB" sz="6200" b="1" dirty="0" err="1"/>
              <a:t>dysgwyr</a:t>
            </a:r>
            <a:r>
              <a:rPr lang="en-GB" sz="6200" b="1" dirty="0"/>
              <a:t> SIY/CIY</a:t>
            </a:r>
            <a:r>
              <a:rPr lang="en-GB" sz="6200" dirty="0"/>
              <a:t> er </a:t>
            </a:r>
            <a:r>
              <a:rPr lang="en-GB" sz="6200" dirty="0" err="1"/>
              <a:t>mwyn</a:t>
            </a:r>
            <a:r>
              <a:rPr lang="en-GB" sz="6200" dirty="0"/>
              <a:t> </a:t>
            </a:r>
            <a:r>
              <a:rPr lang="en-GB" sz="6200" dirty="0" err="1"/>
              <a:t>diweddaru</a:t>
            </a:r>
            <a:r>
              <a:rPr lang="en-GB" sz="6200" dirty="0"/>
              <a:t> </a:t>
            </a:r>
            <a:r>
              <a:rPr lang="en-GB" sz="6200" dirty="0" err="1"/>
              <a:t>camau</a:t>
            </a:r>
            <a:r>
              <a:rPr lang="en-GB" sz="6200" dirty="0"/>
              <a:t> </a:t>
            </a:r>
            <a:r>
              <a:rPr lang="en-GB" sz="6200" dirty="0" err="1"/>
              <a:t>caffael</a:t>
            </a:r>
            <a:r>
              <a:rPr lang="en-GB" sz="6200" dirty="0"/>
              <a:t> </a:t>
            </a:r>
            <a:r>
              <a:rPr lang="en-GB" sz="6200" dirty="0" err="1"/>
              <a:t>iaith</a:t>
            </a:r>
            <a:r>
              <a:rPr lang="en-GB" sz="6200" dirty="0"/>
              <a:t> </a:t>
            </a:r>
          </a:p>
          <a:p>
            <a:endParaRPr lang="en-GB" sz="6200" dirty="0"/>
          </a:p>
          <a:p>
            <a:r>
              <a:rPr lang="en-GB" sz="6200" dirty="0"/>
              <a:t>Mae </a:t>
            </a:r>
            <a:r>
              <a:rPr lang="en-GB" sz="6200" dirty="0" err="1"/>
              <a:t>angen</a:t>
            </a:r>
            <a:r>
              <a:rPr lang="en-GB" sz="6200" dirty="0"/>
              <a:t> </a:t>
            </a:r>
            <a:r>
              <a:rPr lang="en-GB" sz="6200" dirty="0" err="1"/>
              <a:t>diweddaru</a:t>
            </a:r>
            <a:r>
              <a:rPr lang="en-GB" sz="6200" dirty="0"/>
              <a:t> </a:t>
            </a:r>
            <a:r>
              <a:rPr lang="en-GB" sz="6200" dirty="0" err="1"/>
              <a:t>camau</a:t>
            </a:r>
            <a:r>
              <a:rPr lang="en-GB" sz="6200" dirty="0"/>
              <a:t> </a:t>
            </a:r>
            <a:r>
              <a:rPr lang="en-GB" sz="6200" dirty="0" err="1"/>
              <a:t>caffael</a:t>
            </a:r>
            <a:r>
              <a:rPr lang="en-GB" sz="6200" dirty="0"/>
              <a:t> SIY/WAL </a:t>
            </a:r>
            <a:r>
              <a:rPr lang="en-GB" sz="6200" dirty="0" err="1"/>
              <a:t>fel</a:t>
            </a:r>
            <a:r>
              <a:rPr lang="en-GB" sz="6200" dirty="0"/>
              <a:t> </a:t>
            </a:r>
            <a:r>
              <a:rPr lang="en-GB" sz="6200" dirty="0" err="1"/>
              <a:t>rhan</a:t>
            </a:r>
            <a:r>
              <a:rPr lang="en-GB" sz="6200" dirty="0"/>
              <a:t> o </a:t>
            </a:r>
            <a:r>
              <a:rPr lang="en-GB" sz="6200" dirty="0" err="1"/>
              <a:t>ffurflen</a:t>
            </a:r>
            <a:r>
              <a:rPr lang="en-GB" sz="6200" dirty="0"/>
              <a:t> </a:t>
            </a:r>
            <a:r>
              <a:rPr lang="en-GB" sz="6200" b="1" dirty="0"/>
              <a:t>CYBLD</a:t>
            </a:r>
            <a:r>
              <a:rPr lang="en-GB" sz="6200" dirty="0"/>
              <a:t> (</a:t>
            </a:r>
            <a:r>
              <a:rPr lang="en-GB" sz="6200" dirty="0" err="1"/>
              <a:t>Cyfrifiad</a:t>
            </a:r>
            <a:r>
              <a:rPr lang="en-GB" sz="6200" dirty="0"/>
              <a:t> </a:t>
            </a:r>
            <a:r>
              <a:rPr lang="en-GB" sz="6200" dirty="0" err="1"/>
              <a:t>Ysgolion</a:t>
            </a:r>
            <a:r>
              <a:rPr lang="en-GB" sz="6200" dirty="0"/>
              <a:t> </a:t>
            </a:r>
            <a:r>
              <a:rPr lang="en-GB" sz="6200" dirty="0" err="1"/>
              <a:t>Blynyddol</a:t>
            </a:r>
            <a:r>
              <a:rPr lang="en-GB" sz="6200" dirty="0"/>
              <a:t> </a:t>
            </a:r>
            <a:r>
              <a:rPr lang="en-GB" sz="6200" dirty="0" err="1"/>
              <a:t>ar</a:t>
            </a:r>
            <a:r>
              <a:rPr lang="en-GB" sz="6200" dirty="0"/>
              <a:t> </a:t>
            </a:r>
            <a:r>
              <a:rPr lang="en-GB" sz="6200" dirty="0" err="1"/>
              <a:t>Lefel</a:t>
            </a:r>
            <a:r>
              <a:rPr lang="en-GB" sz="6200" dirty="0"/>
              <a:t> </a:t>
            </a:r>
            <a:r>
              <a:rPr lang="en-GB" sz="6200" dirty="0" err="1"/>
              <a:t>Disgyblion</a:t>
            </a:r>
            <a:r>
              <a:rPr lang="en-GB" sz="6200" dirty="0"/>
              <a:t>) </a:t>
            </a:r>
            <a:r>
              <a:rPr lang="en-GB" sz="6200" dirty="0" err="1"/>
              <a:t>ysgol</a:t>
            </a:r>
            <a:endParaRPr lang="en-GB" sz="6200" dirty="0"/>
          </a:p>
          <a:p>
            <a:pPr marL="0" indent="0">
              <a:buNone/>
            </a:pPr>
            <a:endParaRPr lang="en-GB" sz="6200" dirty="0"/>
          </a:p>
          <a:p>
            <a:r>
              <a:rPr lang="en-GB" sz="6200" dirty="0" err="1"/>
              <a:t>Caiff</a:t>
            </a:r>
            <a:r>
              <a:rPr lang="en-GB" sz="6200" dirty="0"/>
              <a:t> </a:t>
            </a:r>
            <a:r>
              <a:rPr lang="en-GB" sz="6200" dirty="0" err="1"/>
              <a:t>dysgwyr</a:t>
            </a:r>
            <a:r>
              <a:rPr lang="en-GB" sz="6200" dirty="0"/>
              <a:t> SIY/CIY </a:t>
            </a:r>
            <a:r>
              <a:rPr lang="en-GB" sz="6200" dirty="0" err="1"/>
              <a:t>eu</a:t>
            </a:r>
            <a:r>
              <a:rPr lang="en-GB" sz="6200" dirty="0"/>
              <a:t> </a:t>
            </a:r>
            <a:r>
              <a:rPr lang="en-GB" sz="6200" dirty="0" err="1"/>
              <a:t>hasesu</a:t>
            </a:r>
            <a:r>
              <a:rPr lang="en-GB" sz="6200" dirty="0"/>
              <a:t> </a:t>
            </a:r>
            <a:r>
              <a:rPr lang="en-GB" sz="6200" dirty="0" err="1"/>
              <a:t>ar</a:t>
            </a:r>
            <a:r>
              <a:rPr lang="en-GB" sz="6200" dirty="0"/>
              <a:t> </a:t>
            </a:r>
            <a:r>
              <a:rPr lang="en-GB" sz="6200" b="1" dirty="0" err="1"/>
              <a:t>fodel</a:t>
            </a:r>
            <a:r>
              <a:rPr lang="en-GB" sz="6200" b="1" dirty="0"/>
              <a:t> </a:t>
            </a:r>
            <a:r>
              <a:rPr lang="en-GB" sz="6200" b="1" dirty="0" err="1"/>
              <a:t>pum</a:t>
            </a:r>
            <a:r>
              <a:rPr lang="en-GB" sz="6200" b="1" dirty="0"/>
              <a:t> cam o </a:t>
            </a:r>
            <a:r>
              <a:rPr lang="en-GB" sz="6200" b="1" dirty="0" err="1"/>
              <a:t>gaffael</a:t>
            </a:r>
            <a:r>
              <a:rPr lang="en-GB" sz="6200" b="1" dirty="0"/>
              <a:t> </a:t>
            </a:r>
            <a:r>
              <a:rPr lang="en-GB" sz="6200" b="1" dirty="0" err="1"/>
              <a:t>iaith</a:t>
            </a:r>
            <a:r>
              <a:rPr lang="en-GB" sz="6200" b="1" dirty="0"/>
              <a:t> </a:t>
            </a:r>
            <a:r>
              <a:rPr lang="en-GB" sz="6200" b="1" dirty="0" err="1"/>
              <a:t>Llywodraeth</a:t>
            </a:r>
            <a:r>
              <a:rPr lang="en-GB" sz="6200" b="1" dirty="0"/>
              <a:t> Cymru</a:t>
            </a:r>
            <a:r>
              <a:rPr lang="en-GB" sz="6200" dirty="0"/>
              <a:t> (</a:t>
            </a:r>
            <a:r>
              <a:rPr lang="en-GB" sz="6200" dirty="0" err="1"/>
              <a:t>Camau</a:t>
            </a:r>
            <a:r>
              <a:rPr lang="en-GB" sz="6200" dirty="0"/>
              <a:t> A-E) (</a:t>
            </a:r>
            <a:r>
              <a:rPr lang="en-GB" sz="6200" dirty="0" err="1"/>
              <a:t>Llywodraeth</a:t>
            </a:r>
            <a:r>
              <a:rPr lang="en-GB" sz="6200" dirty="0"/>
              <a:t> Cymru, 2011)</a:t>
            </a:r>
          </a:p>
          <a:p>
            <a:endParaRPr lang="en-US" dirty="0"/>
          </a:p>
        </p:txBody>
      </p:sp>
      <p:sp>
        <p:nvSpPr>
          <p:cNvPr id="7" name="Content Placeholder 6">
            <a:extLst>
              <a:ext uri="{FF2B5EF4-FFF2-40B4-BE49-F238E27FC236}">
                <a16:creationId xmlns:a16="http://schemas.microsoft.com/office/drawing/2014/main" id="{6DD342F7-F77F-ACF5-7B50-3FA2AF4F3E52}"/>
              </a:ext>
            </a:extLst>
          </p:cNvPr>
          <p:cNvSpPr>
            <a:spLocks noGrp="1"/>
          </p:cNvSpPr>
          <p:nvPr>
            <p:ph sz="half" idx="2"/>
          </p:nvPr>
        </p:nvSpPr>
        <p:spPr>
          <a:xfrm>
            <a:off x="6172200" y="1481471"/>
            <a:ext cx="5181600" cy="4351338"/>
          </a:xfrm>
        </p:spPr>
        <p:txBody>
          <a:bodyPr>
            <a:normAutofit fontScale="25000" lnSpcReduction="20000"/>
          </a:bodyPr>
          <a:lstStyle/>
          <a:p>
            <a:r>
              <a:rPr lang="en-GB" altLang="en-US" sz="6400" dirty="0">
                <a:solidFill>
                  <a:srgbClr val="0070C0"/>
                </a:solidFill>
                <a:cs typeface="Arial" panose="020B0604020202020204" pitchFamily="34" charset="0"/>
              </a:rPr>
              <a:t>All schools in Wales are required to undertake an </a:t>
            </a:r>
            <a:r>
              <a:rPr lang="en-GB" altLang="en-US" sz="6400" b="1" dirty="0">
                <a:solidFill>
                  <a:srgbClr val="0070C0"/>
                </a:solidFill>
                <a:cs typeface="Arial" panose="020B0604020202020204" pitchFamily="34" charset="0"/>
              </a:rPr>
              <a:t>annual EAL/WAL Needs Assessment Survey</a:t>
            </a:r>
            <a:r>
              <a:rPr lang="en-GB" altLang="en-US" sz="6400" dirty="0">
                <a:solidFill>
                  <a:srgbClr val="0070C0"/>
                </a:solidFill>
                <a:cs typeface="Arial" panose="020B0604020202020204" pitchFamily="34" charset="0"/>
              </a:rPr>
              <a:t>, usually in the Autumn Term</a:t>
            </a:r>
          </a:p>
          <a:p>
            <a:pPr marL="0" indent="0">
              <a:buNone/>
            </a:pPr>
            <a:endParaRPr lang="en-GB" altLang="en-US" sz="6400" dirty="0">
              <a:solidFill>
                <a:srgbClr val="0070C0"/>
              </a:solidFill>
              <a:cs typeface="Arial" panose="020B0604020202020204" pitchFamily="34" charset="0"/>
            </a:endParaRPr>
          </a:p>
          <a:p>
            <a:r>
              <a:rPr lang="en-GB" altLang="en-US" sz="6400" dirty="0">
                <a:solidFill>
                  <a:srgbClr val="0070C0"/>
                </a:solidFill>
                <a:cs typeface="Arial" panose="020B0604020202020204" pitchFamily="34" charset="0"/>
              </a:rPr>
              <a:t>The purpose of the survey is to </a:t>
            </a:r>
            <a:r>
              <a:rPr lang="en-GB" altLang="en-US" sz="6400" b="1" dirty="0">
                <a:solidFill>
                  <a:srgbClr val="0070C0"/>
                </a:solidFill>
                <a:cs typeface="Arial" panose="020B0604020202020204" pitchFamily="34" charset="0"/>
              </a:rPr>
              <a:t>identify minority ethnic and more specifically EAL/WAL learners</a:t>
            </a:r>
            <a:r>
              <a:rPr lang="en-GB" altLang="en-US" sz="6400" dirty="0">
                <a:solidFill>
                  <a:srgbClr val="0070C0"/>
                </a:solidFill>
                <a:cs typeface="Arial" panose="020B0604020202020204" pitchFamily="34" charset="0"/>
              </a:rPr>
              <a:t> in order to update stages of language acquisition </a:t>
            </a:r>
          </a:p>
          <a:p>
            <a:pPr marL="0" indent="0">
              <a:buNone/>
            </a:pPr>
            <a:endParaRPr lang="en-GB" altLang="en-US" sz="6400" dirty="0">
              <a:solidFill>
                <a:srgbClr val="0070C0"/>
              </a:solidFill>
              <a:cs typeface="Arial" panose="020B0604020202020204" pitchFamily="34" charset="0"/>
            </a:endParaRPr>
          </a:p>
          <a:p>
            <a:r>
              <a:rPr lang="en-GB" altLang="en-US" sz="6400" dirty="0">
                <a:solidFill>
                  <a:srgbClr val="0070C0"/>
                </a:solidFill>
                <a:cs typeface="Arial" panose="020B0604020202020204" pitchFamily="34" charset="0"/>
              </a:rPr>
              <a:t>Updating stages of EAL/WAL acquisition is required as part of a school’s mandatory </a:t>
            </a:r>
            <a:r>
              <a:rPr lang="en-GB" altLang="en-US" sz="6400" b="1" dirty="0">
                <a:solidFill>
                  <a:srgbClr val="0070C0"/>
                </a:solidFill>
                <a:cs typeface="Arial" panose="020B0604020202020204" pitchFamily="34" charset="0"/>
              </a:rPr>
              <a:t>PLASC</a:t>
            </a:r>
            <a:r>
              <a:rPr lang="en-GB" altLang="en-US" sz="6400" dirty="0">
                <a:solidFill>
                  <a:srgbClr val="0070C0"/>
                </a:solidFill>
                <a:cs typeface="Arial" panose="020B0604020202020204" pitchFamily="34" charset="0"/>
              </a:rPr>
              <a:t> (Pupil Level Annual School Census) return</a:t>
            </a:r>
          </a:p>
          <a:p>
            <a:pPr marL="0" indent="0">
              <a:buNone/>
            </a:pPr>
            <a:endParaRPr lang="en-GB" altLang="en-US" sz="6400" dirty="0">
              <a:solidFill>
                <a:srgbClr val="0070C0"/>
              </a:solidFill>
              <a:cs typeface="Arial" panose="020B0604020202020204" pitchFamily="34" charset="0"/>
            </a:endParaRPr>
          </a:p>
          <a:p>
            <a:r>
              <a:rPr lang="en-GB" altLang="en-US" sz="6400" dirty="0">
                <a:solidFill>
                  <a:srgbClr val="0070C0"/>
                </a:solidFill>
                <a:cs typeface="Arial" panose="020B0604020202020204" pitchFamily="34" charset="0"/>
              </a:rPr>
              <a:t>EAL/WAL learners are assessed on the </a:t>
            </a:r>
            <a:r>
              <a:rPr lang="en-GB" altLang="en-US" sz="6400" b="1" dirty="0">
                <a:solidFill>
                  <a:srgbClr val="0070C0"/>
                </a:solidFill>
                <a:cs typeface="Arial" panose="020B0604020202020204" pitchFamily="34" charset="0"/>
              </a:rPr>
              <a:t>Welsh Government’s  five stage model of language acquisition </a:t>
            </a:r>
            <a:r>
              <a:rPr lang="en-GB" altLang="en-US" sz="6400" dirty="0">
                <a:solidFill>
                  <a:srgbClr val="0070C0"/>
                </a:solidFill>
                <a:cs typeface="Arial" panose="020B0604020202020204" pitchFamily="34" charset="0"/>
              </a:rPr>
              <a:t>(Stages A-E)</a:t>
            </a:r>
          </a:p>
          <a:p>
            <a:pPr marL="0" indent="0">
              <a:buNone/>
            </a:pPr>
            <a:r>
              <a:rPr lang="en-GB" altLang="en-US" sz="6400" dirty="0">
                <a:solidFill>
                  <a:srgbClr val="0070C0"/>
                </a:solidFill>
                <a:cs typeface="Arial" panose="020B0604020202020204" pitchFamily="34" charset="0"/>
              </a:rPr>
              <a:t>(Welsh Government, 2011)</a:t>
            </a:r>
          </a:p>
          <a:p>
            <a:endParaRPr lang="en-US" dirty="0"/>
          </a:p>
        </p:txBody>
      </p:sp>
      <p:sp>
        <p:nvSpPr>
          <p:cNvPr id="10" name="TextBox 9">
            <a:extLst>
              <a:ext uri="{FF2B5EF4-FFF2-40B4-BE49-F238E27FC236}">
                <a16:creationId xmlns:a16="http://schemas.microsoft.com/office/drawing/2014/main" id="{CCC01335-5526-6246-FB47-E405DCFDA50A}"/>
              </a:ext>
            </a:extLst>
          </p:cNvPr>
          <p:cNvSpPr txBox="1"/>
          <p:nvPr/>
        </p:nvSpPr>
        <p:spPr>
          <a:xfrm>
            <a:off x="6270287" y="603677"/>
            <a:ext cx="1774845" cy="646331"/>
          </a:xfrm>
          <a:prstGeom prst="rect">
            <a:avLst/>
          </a:prstGeom>
          <a:noFill/>
        </p:spPr>
        <p:txBody>
          <a:bodyPr wrap="none" rtlCol="0">
            <a:spAutoFit/>
          </a:bodyPr>
          <a:lstStyle/>
          <a:p>
            <a:r>
              <a:rPr lang="en-GB" sz="3600" dirty="0">
                <a:solidFill>
                  <a:srgbClr val="0070C0"/>
                </a:solidFill>
                <a:latin typeface="+mn-lt"/>
              </a:rPr>
              <a:t>Context</a:t>
            </a:r>
            <a:endParaRPr lang="en-US" sz="3600" dirty="0">
              <a:solidFill>
                <a:srgbClr val="0070C0"/>
              </a:solidFill>
            </a:endParaRPr>
          </a:p>
        </p:txBody>
      </p:sp>
    </p:spTree>
    <p:extLst>
      <p:ext uri="{BB962C8B-B14F-4D97-AF65-F5344CB8AC3E}">
        <p14:creationId xmlns:p14="http://schemas.microsoft.com/office/powerpoint/2010/main" val="3101999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3896" y="116533"/>
            <a:ext cx="2767360" cy="113347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7DAFA89-EA9A-D1FA-2C37-C5D099FEF06D}"/>
              </a:ext>
            </a:extLst>
          </p:cNvPr>
          <p:cNvSpPr>
            <a:spLocks noGrp="1"/>
          </p:cNvSpPr>
          <p:nvPr>
            <p:ph sz="half" idx="1"/>
          </p:nvPr>
        </p:nvSpPr>
        <p:spPr>
          <a:xfrm>
            <a:off x="838201" y="1505689"/>
            <a:ext cx="4804144" cy="4351338"/>
          </a:xfrm>
        </p:spPr>
        <p:txBody>
          <a:bodyPr>
            <a:normAutofit fontScale="47500" lnSpcReduction="20000"/>
          </a:bodyPr>
          <a:lstStyle/>
          <a:p>
            <a:r>
              <a:rPr lang="en-GB" sz="2800" dirty="0" err="1"/>
              <a:t>Gellir</a:t>
            </a:r>
            <a:r>
              <a:rPr lang="en-GB" sz="2800" dirty="0"/>
              <a:t> </a:t>
            </a:r>
            <a:r>
              <a:rPr lang="en-GB" sz="2800" b="1" dirty="0" err="1"/>
              <a:t>adnabod</a:t>
            </a:r>
            <a:r>
              <a:rPr lang="en-GB" sz="2800" dirty="0"/>
              <a:t> </a:t>
            </a:r>
            <a:r>
              <a:rPr lang="en-GB" sz="2800" dirty="0" err="1"/>
              <a:t>dysgwyr</a:t>
            </a:r>
            <a:r>
              <a:rPr lang="en-GB" sz="2800" dirty="0"/>
              <a:t> SIY/CIY o </a:t>
            </a:r>
            <a:r>
              <a:rPr lang="en-GB" sz="2800" dirty="0" err="1"/>
              <a:t>ddata</a:t>
            </a:r>
            <a:r>
              <a:rPr lang="en-GB" sz="2800" dirty="0"/>
              <a:t> </a:t>
            </a:r>
            <a:r>
              <a:rPr lang="en-GB" sz="2800" dirty="0" err="1"/>
              <a:t>ar</a:t>
            </a:r>
            <a:r>
              <a:rPr lang="en-GB" sz="2800" dirty="0"/>
              <a:t> </a:t>
            </a:r>
            <a:r>
              <a:rPr lang="en-GB" sz="2800" dirty="0" err="1"/>
              <a:t>lefel</a:t>
            </a:r>
            <a:r>
              <a:rPr lang="en-GB" sz="2800" dirty="0"/>
              <a:t> </a:t>
            </a:r>
            <a:r>
              <a:rPr lang="en-GB" sz="2800" dirty="0" err="1"/>
              <a:t>ysgol</a:t>
            </a:r>
            <a:endParaRPr lang="en-GB" sz="2800" dirty="0"/>
          </a:p>
          <a:p>
            <a:endParaRPr lang="en-GB" sz="2800" dirty="0"/>
          </a:p>
          <a:p>
            <a:r>
              <a:rPr lang="en-GB" sz="2800" dirty="0" err="1"/>
              <a:t>Bydd</a:t>
            </a:r>
            <a:r>
              <a:rPr lang="en-GB" sz="2800" dirty="0"/>
              <a:t> </a:t>
            </a:r>
            <a:r>
              <a:rPr lang="en-GB" sz="2800" dirty="0" err="1"/>
              <a:t>dysgwyr</a:t>
            </a:r>
            <a:r>
              <a:rPr lang="en-GB" sz="2800" dirty="0"/>
              <a:t> SIY/CIY o </a:t>
            </a:r>
            <a:r>
              <a:rPr lang="en-GB" sz="2800" b="1" dirty="0" err="1"/>
              <a:t>gefndir</a:t>
            </a:r>
            <a:r>
              <a:rPr lang="en-GB" sz="2800" b="1" dirty="0"/>
              <a:t> </a:t>
            </a:r>
            <a:r>
              <a:rPr lang="en-GB" sz="2800" b="1" dirty="0" err="1"/>
              <a:t>ethnig</a:t>
            </a:r>
            <a:r>
              <a:rPr lang="en-GB" sz="2800" b="1" dirty="0"/>
              <a:t> </a:t>
            </a:r>
            <a:r>
              <a:rPr lang="en-GB" sz="2800" b="1" dirty="0" err="1"/>
              <a:t>lleiafrifol</a:t>
            </a:r>
            <a:r>
              <a:rPr lang="en-GB" sz="2800" b="1" dirty="0"/>
              <a:t> </a:t>
            </a:r>
            <a:r>
              <a:rPr lang="en-GB" sz="2800" dirty="0"/>
              <a:t>a </a:t>
            </a:r>
            <a:r>
              <a:rPr lang="en-GB" sz="2800" dirty="0" err="1"/>
              <a:t>bydd</a:t>
            </a:r>
            <a:r>
              <a:rPr lang="en-GB" sz="2800" dirty="0"/>
              <a:t> </a:t>
            </a:r>
            <a:r>
              <a:rPr lang="en-GB" sz="2800" dirty="0" err="1"/>
              <a:t>ganddynt</a:t>
            </a:r>
            <a:r>
              <a:rPr lang="en-GB" sz="2800" dirty="0"/>
              <a:t> </a:t>
            </a:r>
            <a:r>
              <a:rPr lang="en-GB" sz="2800" b="1" dirty="0" err="1"/>
              <a:t>iaith</a:t>
            </a:r>
            <a:r>
              <a:rPr lang="en-GB" sz="2800" b="1" dirty="0"/>
              <a:t> </a:t>
            </a:r>
            <a:r>
              <a:rPr lang="en-GB" sz="2800" b="1" dirty="0" err="1"/>
              <a:t>gyntaf</a:t>
            </a:r>
            <a:r>
              <a:rPr lang="en-GB" sz="2800" b="1" dirty="0"/>
              <a:t> </a:t>
            </a:r>
            <a:r>
              <a:rPr lang="en-GB" sz="2800" b="1" dirty="0" err="1"/>
              <a:t>nad</a:t>
            </a:r>
            <a:r>
              <a:rPr lang="en-GB" sz="2800" b="1" dirty="0"/>
              <a:t> </a:t>
            </a:r>
            <a:r>
              <a:rPr lang="en-GB" sz="2800" b="1" dirty="0" err="1"/>
              <a:t>yw'n</a:t>
            </a:r>
            <a:r>
              <a:rPr lang="en-GB" sz="2800" b="1" dirty="0"/>
              <a:t> </a:t>
            </a:r>
            <a:r>
              <a:rPr lang="en-GB" sz="2800" b="1" dirty="0" err="1"/>
              <a:t>Gymraeg</a:t>
            </a:r>
            <a:r>
              <a:rPr lang="en-GB" sz="2800" b="1" dirty="0"/>
              <a:t> </a:t>
            </a:r>
            <a:r>
              <a:rPr lang="en-GB" sz="2800" b="1" dirty="0" err="1"/>
              <a:t>na</a:t>
            </a:r>
            <a:r>
              <a:rPr lang="en-GB" sz="2800" b="1" dirty="0"/>
              <a:t> </a:t>
            </a:r>
            <a:r>
              <a:rPr lang="en-GB" sz="2800" b="1" dirty="0" err="1"/>
              <a:t>Saesneg</a:t>
            </a:r>
            <a:endParaRPr lang="en-GB" sz="2800" b="1" dirty="0"/>
          </a:p>
          <a:p>
            <a:endParaRPr lang="en-GB" sz="2800" dirty="0"/>
          </a:p>
          <a:p>
            <a:r>
              <a:rPr lang="en-GB" sz="2800" dirty="0" err="1"/>
              <a:t>Diffinnir</a:t>
            </a:r>
            <a:r>
              <a:rPr lang="en-GB" sz="2800" dirty="0"/>
              <a:t> </a:t>
            </a:r>
            <a:r>
              <a:rPr lang="en-GB" sz="2800" b="1" dirty="0" err="1"/>
              <a:t>iaith</a:t>
            </a:r>
            <a:r>
              <a:rPr lang="en-GB" sz="2800" b="1" dirty="0"/>
              <a:t> </a:t>
            </a:r>
            <a:r>
              <a:rPr lang="en-GB" sz="2800" b="1" dirty="0" err="1"/>
              <a:t>gyntaf</a:t>
            </a:r>
            <a:r>
              <a:rPr lang="en-GB" sz="2800" b="1" dirty="0"/>
              <a:t> </a:t>
            </a:r>
            <a:r>
              <a:rPr lang="en-GB" sz="2800" dirty="0" err="1"/>
              <a:t>fel</a:t>
            </a:r>
            <a:r>
              <a:rPr lang="en-GB" sz="2800" dirty="0"/>
              <a:t>:</a:t>
            </a:r>
          </a:p>
          <a:p>
            <a:endParaRPr lang="en-GB" sz="2800" dirty="0"/>
          </a:p>
          <a:p>
            <a:pPr marL="0" indent="0">
              <a:buNone/>
            </a:pPr>
            <a:r>
              <a:rPr lang="en-GB" sz="2800" dirty="0"/>
              <a:t> '</a:t>
            </a:r>
            <a:r>
              <a:rPr lang="en-GB" sz="2800" dirty="0" err="1"/>
              <a:t>Yr</a:t>
            </a:r>
            <a:r>
              <a:rPr lang="en-GB" sz="2800" dirty="0"/>
              <a:t> </a:t>
            </a:r>
            <a:r>
              <a:rPr lang="en-GB" sz="2800" dirty="0" err="1"/>
              <a:t>iaith</a:t>
            </a:r>
            <a:r>
              <a:rPr lang="en-GB" sz="2800" dirty="0"/>
              <a:t> y </a:t>
            </a:r>
            <a:r>
              <a:rPr lang="en-GB" sz="2800" dirty="0" err="1"/>
              <a:t>dysgodd</a:t>
            </a:r>
            <a:r>
              <a:rPr lang="en-GB" sz="2800" dirty="0"/>
              <a:t> </a:t>
            </a:r>
            <a:r>
              <a:rPr lang="en-GB" sz="2800" dirty="0" err="1"/>
              <a:t>plentyn</a:t>
            </a:r>
            <a:r>
              <a:rPr lang="en-GB" sz="2800" dirty="0"/>
              <a:t> </a:t>
            </a:r>
            <a:r>
              <a:rPr lang="en-GB" sz="2800" dirty="0" err="1"/>
              <a:t>gyntaf</a:t>
            </a:r>
            <a:r>
              <a:rPr lang="en-GB" sz="2800" dirty="0"/>
              <a:t> </a:t>
            </a:r>
            <a:r>
              <a:rPr lang="en-GB" sz="2800" dirty="0" err="1"/>
              <a:t>fel</a:t>
            </a:r>
            <a:r>
              <a:rPr lang="en-GB" sz="2800" dirty="0"/>
              <a:t> </a:t>
            </a:r>
            <a:r>
              <a:rPr lang="en-GB" sz="2800" dirty="0" err="1"/>
              <a:t>plentyn</a:t>
            </a:r>
            <a:r>
              <a:rPr lang="en-GB" sz="2800" dirty="0"/>
              <a:t> </a:t>
            </a:r>
            <a:r>
              <a:rPr lang="en-GB" sz="2800" dirty="0" err="1"/>
              <a:t>bach</a:t>
            </a:r>
            <a:r>
              <a:rPr lang="en-GB" sz="2800" dirty="0"/>
              <a:t>, ac y gall </a:t>
            </a:r>
            <a:r>
              <a:rPr lang="en-GB" sz="2800" dirty="0" err="1"/>
              <a:t>barhau</a:t>
            </a:r>
            <a:r>
              <a:rPr lang="en-GB" sz="2800" dirty="0"/>
              <a:t> </a:t>
            </a:r>
            <a:r>
              <a:rPr lang="en-GB" sz="2800" dirty="0" err="1"/>
              <a:t>i</a:t>
            </a:r>
            <a:r>
              <a:rPr lang="en-GB" sz="2800" dirty="0"/>
              <a:t> </a:t>
            </a:r>
            <a:r>
              <a:rPr lang="en-GB" sz="2800" dirty="0" err="1"/>
              <a:t>fod</a:t>
            </a:r>
            <a:r>
              <a:rPr lang="en-GB" sz="2800" dirty="0"/>
              <a:t> </a:t>
            </a:r>
            <a:r>
              <a:rPr lang="en-GB" sz="2800" dirty="0" err="1"/>
              <a:t>yn</a:t>
            </a:r>
            <a:r>
              <a:rPr lang="en-GB" sz="2800" dirty="0"/>
              <a:t> </a:t>
            </a:r>
            <a:r>
              <a:rPr lang="en-GB" sz="2800" dirty="0" err="1"/>
              <a:t>agored</a:t>
            </a:r>
            <a:r>
              <a:rPr lang="en-GB" sz="2800" dirty="0"/>
              <a:t> </a:t>
            </a:r>
            <a:r>
              <a:rPr lang="en-GB" sz="2800" dirty="0" err="1"/>
              <a:t>iddo</a:t>
            </a:r>
            <a:r>
              <a:rPr lang="en-GB" sz="2800" dirty="0"/>
              <a:t> </a:t>
            </a:r>
            <a:r>
              <a:rPr lang="en-GB" sz="2800" dirty="0" err="1"/>
              <a:t>gartref</a:t>
            </a:r>
            <a:r>
              <a:rPr lang="en-GB" sz="2800" dirty="0"/>
              <a:t> neu </a:t>
            </a:r>
            <a:r>
              <a:rPr lang="en-GB" sz="2800" dirty="0" err="1"/>
              <a:t>yn</a:t>
            </a:r>
            <a:r>
              <a:rPr lang="en-GB" sz="2800" dirty="0"/>
              <a:t> y </a:t>
            </a:r>
            <a:r>
              <a:rPr lang="en-GB" sz="2800" dirty="0" err="1"/>
              <a:t>gymuned</a:t>
            </a:r>
            <a:r>
              <a:rPr lang="en-GB" sz="2800" dirty="0"/>
              <a:t>'</a:t>
            </a:r>
          </a:p>
          <a:p>
            <a:pPr marL="0" indent="0">
              <a:buNone/>
            </a:pPr>
            <a:endParaRPr lang="en-GB" sz="2800" dirty="0"/>
          </a:p>
          <a:p>
            <a:r>
              <a:rPr lang="en-GB" sz="2800" dirty="0"/>
              <a:t>'</a:t>
            </a:r>
            <a:r>
              <a:rPr lang="en-GB" sz="2800" dirty="0" err="1"/>
              <a:t>Lle</a:t>
            </a:r>
            <a:r>
              <a:rPr lang="en-GB" sz="2800" dirty="0"/>
              <a:t> </a:t>
            </a:r>
            <a:r>
              <a:rPr lang="en-GB" sz="2800" dirty="0" err="1"/>
              <a:t>mae</a:t>
            </a:r>
            <a:r>
              <a:rPr lang="en-GB" sz="2800" dirty="0"/>
              <a:t> </a:t>
            </a:r>
            <a:r>
              <a:rPr lang="en-GB" sz="2800" dirty="0" err="1"/>
              <a:t>plentyn</a:t>
            </a:r>
            <a:r>
              <a:rPr lang="en-GB" sz="2800" dirty="0"/>
              <a:t> </a:t>
            </a:r>
            <a:r>
              <a:rPr lang="en-GB" sz="2800" dirty="0" err="1"/>
              <a:t>wedi</a:t>
            </a:r>
            <a:r>
              <a:rPr lang="en-GB" sz="2800" dirty="0"/>
              <a:t> </a:t>
            </a:r>
            <a:r>
              <a:rPr lang="en-GB" sz="2800" dirty="0" err="1"/>
              <a:t>dysgu</a:t>
            </a:r>
            <a:r>
              <a:rPr lang="en-GB" sz="2800" dirty="0"/>
              <a:t> a </a:t>
            </a:r>
            <a:r>
              <a:rPr lang="en-GB" sz="2800" dirty="0" err="1"/>
              <a:t>defnyddio</a:t>
            </a:r>
            <a:r>
              <a:rPr lang="en-GB" sz="2800" dirty="0"/>
              <a:t> </a:t>
            </a:r>
            <a:r>
              <a:rPr lang="en-GB" sz="2800" dirty="0" err="1"/>
              <a:t>iaith</a:t>
            </a:r>
            <a:r>
              <a:rPr lang="en-GB" sz="2800" dirty="0"/>
              <a:t> </a:t>
            </a:r>
            <a:r>
              <a:rPr lang="en-GB" sz="2800" dirty="0" err="1"/>
              <a:t>arall</a:t>
            </a:r>
            <a:r>
              <a:rPr lang="en-GB" sz="2800" dirty="0"/>
              <a:t> </a:t>
            </a:r>
            <a:r>
              <a:rPr lang="en-GB" sz="2800" dirty="0" err="1"/>
              <a:t>yn</a:t>
            </a:r>
            <a:r>
              <a:rPr lang="en-GB" sz="2800" dirty="0"/>
              <a:t> </a:t>
            </a:r>
            <a:r>
              <a:rPr lang="en-GB" sz="2800" dirty="0" err="1"/>
              <a:t>eu</a:t>
            </a:r>
            <a:r>
              <a:rPr lang="en-GB" sz="2800" dirty="0"/>
              <a:t> </a:t>
            </a:r>
            <a:r>
              <a:rPr lang="en-GB" sz="2800" dirty="0" err="1"/>
              <a:t>blynyddoedd</a:t>
            </a:r>
            <a:r>
              <a:rPr lang="en-GB" sz="2800" dirty="0"/>
              <a:t> </a:t>
            </a:r>
            <a:r>
              <a:rPr lang="en-GB" sz="2800" dirty="0" err="1"/>
              <a:t>cynnar</a:t>
            </a:r>
            <a:r>
              <a:rPr lang="en-GB" sz="2800" dirty="0"/>
              <a:t> </a:t>
            </a:r>
            <a:r>
              <a:rPr lang="en-GB" sz="2800" dirty="0" err="1"/>
              <a:t>yn</a:t>
            </a:r>
            <a:r>
              <a:rPr lang="en-GB" sz="2800" dirty="0"/>
              <a:t> </a:t>
            </a:r>
            <a:r>
              <a:rPr lang="en-GB" sz="2800" dirty="0" err="1"/>
              <a:t>ogystal</a:t>
            </a:r>
            <a:r>
              <a:rPr lang="en-GB" sz="2800" dirty="0"/>
              <a:t> â </a:t>
            </a:r>
            <a:r>
              <a:rPr lang="en-GB" sz="2800" dirty="0" err="1"/>
              <a:t>Chymraeg</a:t>
            </a:r>
            <a:r>
              <a:rPr lang="en-GB" sz="2800" dirty="0"/>
              <a:t> a/neu </a:t>
            </a:r>
            <a:r>
              <a:rPr lang="en-GB" sz="2800" dirty="0" err="1"/>
              <a:t>Saesneg</a:t>
            </a:r>
            <a:r>
              <a:rPr lang="en-GB" sz="2800" dirty="0"/>
              <a:t>, </a:t>
            </a:r>
            <a:r>
              <a:rPr lang="en-GB" sz="2800" dirty="0" err="1"/>
              <a:t>byddai'r</a:t>
            </a:r>
            <a:r>
              <a:rPr lang="en-GB" sz="2800" dirty="0"/>
              <a:t> </a:t>
            </a:r>
            <a:r>
              <a:rPr lang="en-GB" sz="2800" dirty="0" err="1"/>
              <a:t>iaith</a:t>
            </a:r>
            <a:r>
              <a:rPr lang="en-GB" sz="2800" dirty="0"/>
              <a:t> </a:t>
            </a:r>
            <a:r>
              <a:rPr lang="en-GB" sz="2800" dirty="0" err="1"/>
              <a:t>arall</a:t>
            </a:r>
            <a:r>
              <a:rPr lang="en-GB" sz="2800" dirty="0"/>
              <a:t> </a:t>
            </a:r>
            <a:r>
              <a:rPr lang="en-GB" sz="2800" dirty="0" err="1"/>
              <a:t>yn</a:t>
            </a:r>
            <a:r>
              <a:rPr lang="en-GB" sz="2800" dirty="0"/>
              <a:t> </a:t>
            </a:r>
            <a:r>
              <a:rPr lang="en-GB" sz="2800" dirty="0" err="1"/>
              <a:t>cael</a:t>
            </a:r>
            <a:r>
              <a:rPr lang="en-GB" sz="2800" dirty="0"/>
              <a:t> </a:t>
            </a:r>
            <a:r>
              <a:rPr lang="en-GB" sz="2800" dirty="0" err="1"/>
              <a:t>ei</a:t>
            </a:r>
            <a:r>
              <a:rPr lang="en-GB" sz="2800" dirty="0"/>
              <a:t> </a:t>
            </a:r>
            <a:r>
              <a:rPr lang="en-GB" sz="2800" dirty="0" err="1"/>
              <a:t>disgrifio</a:t>
            </a:r>
            <a:r>
              <a:rPr lang="en-GB" sz="2800" dirty="0"/>
              <a:t> </a:t>
            </a:r>
            <a:r>
              <a:rPr lang="en-GB" sz="2800" dirty="0" err="1"/>
              <a:t>fel</a:t>
            </a:r>
            <a:r>
              <a:rPr lang="en-GB" sz="2800" dirty="0"/>
              <a:t> </a:t>
            </a:r>
            <a:r>
              <a:rPr lang="en-GB" sz="2800" dirty="0" err="1"/>
              <a:t>yr</a:t>
            </a:r>
            <a:r>
              <a:rPr lang="en-GB" sz="2800" dirty="0"/>
              <a:t> </a:t>
            </a:r>
            <a:r>
              <a:rPr lang="en-GB" sz="2800" dirty="0" err="1"/>
              <a:t>iaith</a:t>
            </a:r>
            <a:r>
              <a:rPr lang="en-GB" sz="2800" dirty="0"/>
              <a:t> </a:t>
            </a:r>
            <a:r>
              <a:rPr lang="en-GB" sz="2800" dirty="0" err="1"/>
              <a:t>gyntaf</a:t>
            </a:r>
            <a:r>
              <a:rPr lang="en-GB" sz="2800" dirty="0"/>
              <a:t> </a:t>
            </a:r>
            <a:r>
              <a:rPr lang="en-GB" sz="2800" dirty="0" err="1"/>
              <a:t>beth</a:t>
            </a:r>
            <a:r>
              <a:rPr lang="en-GB" sz="2800" dirty="0"/>
              <a:t> </a:t>
            </a:r>
            <a:r>
              <a:rPr lang="en-GB" sz="2800" dirty="0" err="1"/>
              <a:t>bynnag</a:t>
            </a:r>
            <a:r>
              <a:rPr lang="en-GB" sz="2800" dirty="0"/>
              <a:t> </a:t>
            </a:r>
            <a:r>
              <a:rPr lang="en-GB" sz="2800" dirty="0" err="1"/>
              <a:t>fo</a:t>
            </a:r>
            <a:r>
              <a:rPr lang="en-GB" sz="2800" dirty="0"/>
              <a:t> </a:t>
            </a:r>
            <a:r>
              <a:rPr lang="en-GB" sz="2800" dirty="0" err="1"/>
              <a:t>hyfedredd</a:t>
            </a:r>
            <a:r>
              <a:rPr lang="en-GB" sz="2800" dirty="0"/>
              <a:t> y </a:t>
            </a:r>
            <a:r>
              <a:rPr lang="en-GB" sz="2800" dirty="0" err="1"/>
              <a:t>disgybl</a:t>
            </a:r>
            <a:r>
              <a:rPr lang="en-GB" sz="2800" dirty="0"/>
              <a:t> </a:t>
            </a:r>
            <a:r>
              <a:rPr lang="en-GB" sz="2800" dirty="0" err="1"/>
              <a:t>yn</a:t>
            </a:r>
            <a:r>
              <a:rPr lang="en-GB" sz="2800" dirty="0"/>
              <a:t> 'Cymraeg a/neu </a:t>
            </a:r>
            <a:r>
              <a:rPr lang="en-GB" sz="2800" dirty="0" err="1"/>
              <a:t>Saesneg</a:t>
            </a:r>
            <a:r>
              <a:rPr lang="en-GB" sz="2800" dirty="0"/>
              <a:t>'.'</a:t>
            </a:r>
          </a:p>
          <a:p>
            <a:pPr marL="0" indent="0">
              <a:buNone/>
            </a:pPr>
            <a:endParaRPr lang="en-GB" sz="2800" dirty="0"/>
          </a:p>
          <a:p>
            <a:pPr marL="0" indent="0">
              <a:buNone/>
            </a:pPr>
            <a:r>
              <a:rPr lang="en-GB" sz="2800" dirty="0"/>
              <a:t>(</a:t>
            </a:r>
            <a:r>
              <a:rPr lang="en-GB" sz="2800" dirty="0" err="1"/>
              <a:t>Casglu</a:t>
            </a:r>
            <a:r>
              <a:rPr lang="en-GB" sz="2800" dirty="0"/>
              <a:t> a </a:t>
            </a:r>
            <a:r>
              <a:rPr lang="en-GB" sz="2800" dirty="0" err="1"/>
              <a:t>chofnodi</a:t>
            </a:r>
            <a:r>
              <a:rPr lang="en-GB" sz="2800" dirty="0"/>
              <a:t> data </a:t>
            </a:r>
            <a:r>
              <a:rPr lang="en-GB" sz="2800" dirty="0" err="1"/>
              <a:t>ar</a:t>
            </a:r>
            <a:r>
              <a:rPr lang="en-GB" sz="2800" dirty="0"/>
              <a:t> </a:t>
            </a:r>
            <a:r>
              <a:rPr lang="en-GB" sz="2800" dirty="0" err="1"/>
              <a:t>iaith</a:t>
            </a:r>
            <a:r>
              <a:rPr lang="en-GB" sz="2800" dirty="0"/>
              <a:t> </a:t>
            </a:r>
            <a:r>
              <a:rPr lang="en-GB" sz="2800" dirty="0" err="1"/>
              <a:t>gyntaf</a:t>
            </a:r>
            <a:r>
              <a:rPr lang="en-GB" sz="2800" dirty="0"/>
              <a:t> </a:t>
            </a:r>
            <a:r>
              <a:rPr lang="en-GB" sz="2800" dirty="0" err="1"/>
              <a:t>disgyblion</a:t>
            </a:r>
            <a:r>
              <a:rPr lang="en-GB" sz="2800" dirty="0"/>
              <a:t> - </a:t>
            </a:r>
            <a:r>
              <a:rPr lang="en-GB" sz="2800" dirty="0" err="1"/>
              <a:t>Canllawiau</a:t>
            </a:r>
            <a:r>
              <a:rPr lang="en-GB" sz="2800" dirty="0"/>
              <a:t> </a:t>
            </a:r>
            <a:r>
              <a:rPr lang="en-GB" sz="2800" dirty="0" err="1"/>
              <a:t>Cylchlythyr</a:t>
            </a:r>
            <a:r>
              <a:rPr lang="en-GB" sz="2800" dirty="0"/>
              <a:t> </a:t>
            </a:r>
            <a:r>
              <a:rPr lang="en-GB" sz="2800" dirty="0" err="1"/>
              <a:t>Llywodraeth</a:t>
            </a:r>
            <a:r>
              <a:rPr lang="en-GB" sz="2800" dirty="0"/>
              <a:t> </a:t>
            </a:r>
            <a:r>
              <a:rPr lang="en-GB" sz="2800" dirty="0" err="1"/>
              <a:t>Cynulliad</a:t>
            </a:r>
            <a:r>
              <a:rPr lang="en-GB" sz="2800" dirty="0"/>
              <a:t> Cymru </a:t>
            </a:r>
            <a:r>
              <a:rPr lang="en-GB" sz="2800" dirty="0" err="1"/>
              <a:t>Rhif</a:t>
            </a:r>
            <a:r>
              <a:rPr lang="en-GB" sz="2800" dirty="0"/>
              <a:t>: 001/2011 </a:t>
            </a:r>
            <a:r>
              <a:rPr lang="en-GB" sz="2800" dirty="0" err="1"/>
              <a:t>Dyddiad</a:t>
            </a:r>
            <a:r>
              <a:rPr lang="en-GB" sz="2800" dirty="0"/>
              <a:t> </a:t>
            </a:r>
            <a:r>
              <a:rPr lang="en-GB" sz="2800" dirty="0" err="1"/>
              <a:t>cyhoeddi</a:t>
            </a:r>
            <a:r>
              <a:rPr lang="en-GB" sz="2800" dirty="0"/>
              <a:t>: </a:t>
            </a:r>
            <a:r>
              <a:rPr lang="en-GB" sz="2800" dirty="0" err="1"/>
              <a:t>Ionawr</a:t>
            </a:r>
            <a:r>
              <a:rPr lang="en-GB" sz="2800" dirty="0"/>
              <a:t> 2011) </a:t>
            </a:r>
          </a:p>
          <a:p>
            <a:endParaRPr lang="en-US" dirty="0"/>
          </a:p>
        </p:txBody>
      </p:sp>
      <p:sp>
        <p:nvSpPr>
          <p:cNvPr id="5" name="Content Placeholder 4">
            <a:extLst>
              <a:ext uri="{FF2B5EF4-FFF2-40B4-BE49-F238E27FC236}">
                <a16:creationId xmlns:a16="http://schemas.microsoft.com/office/drawing/2014/main" id="{E9E36DA3-59EE-51F8-4208-E8B364D95EA9}"/>
              </a:ext>
            </a:extLst>
          </p:cNvPr>
          <p:cNvSpPr>
            <a:spLocks noGrp="1"/>
          </p:cNvSpPr>
          <p:nvPr>
            <p:ph sz="half" idx="2"/>
          </p:nvPr>
        </p:nvSpPr>
        <p:spPr>
          <a:xfrm>
            <a:off x="6270287" y="1505689"/>
            <a:ext cx="4899837" cy="4351338"/>
          </a:xfrm>
        </p:spPr>
        <p:txBody>
          <a:bodyPr>
            <a:normAutofit fontScale="47500" lnSpcReduction="20000"/>
          </a:bodyPr>
          <a:lstStyle/>
          <a:p>
            <a:r>
              <a:rPr lang="en-GB" dirty="0">
                <a:solidFill>
                  <a:srgbClr val="0070C0"/>
                </a:solidFill>
              </a:rPr>
              <a:t>EAL/WAL learners can be </a:t>
            </a:r>
            <a:r>
              <a:rPr lang="en-GB" b="1" dirty="0">
                <a:solidFill>
                  <a:srgbClr val="0070C0"/>
                </a:solidFill>
              </a:rPr>
              <a:t>identified</a:t>
            </a:r>
            <a:r>
              <a:rPr lang="en-GB" dirty="0">
                <a:solidFill>
                  <a:srgbClr val="0070C0"/>
                </a:solidFill>
              </a:rPr>
              <a:t> from school level data</a:t>
            </a:r>
          </a:p>
          <a:p>
            <a:pPr marL="0" indent="0">
              <a:buNone/>
            </a:pPr>
            <a:endParaRPr lang="en-GB" sz="2400" dirty="0">
              <a:solidFill>
                <a:srgbClr val="0070C0"/>
              </a:solidFill>
            </a:endParaRPr>
          </a:p>
          <a:p>
            <a:r>
              <a:rPr lang="en-GB" dirty="0">
                <a:solidFill>
                  <a:srgbClr val="0070C0"/>
                </a:solidFill>
              </a:rPr>
              <a:t>EAL/WAL learners will be from a </a:t>
            </a:r>
            <a:r>
              <a:rPr lang="en-GB" b="1" dirty="0">
                <a:solidFill>
                  <a:srgbClr val="0070C0"/>
                </a:solidFill>
              </a:rPr>
              <a:t>minority ethnic background </a:t>
            </a:r>
            <a:r>
              <a:rPr lang="en-GB" dirty="0">
                <a:solidFill>
                  <a:srgbClr val="0070C0"/>
                </a:solidFill>
              </a:rPr>
              <a:t>and will have a </a:t>
            </a:r>
            <a:r>
              <a:rPr lang="en-GB" b="1" dirty="0">
                <a:solidFill>
                  <a:srgbClr val="0070C0"/>
                </a:solidFill>
              </a:rPr>
              <a:t>first language that is neither English or Welsh</a:t>
            </a:r>
          </a:p>
          <a:p>
            <a:endParaRPr lang="en-GB" sz="2400" dirty="0">
              <a:solidFill>
                <a:srgbClr val="0070C0"/>
              </a:solidFill>
            </a:endParaRPr>
          </a:p>
          <a:p>
            <a:r>
              <a:rPr lang="en-GB" b="1" dirty="0">
                <a:solidFill>
                  <a:srgbClr val="0070C0"/>
                </a:solidFill>
              </a:rPr>
              <a:t>First language </a:t>
            </a:r>
            <a:r>
              <a:rPr lang="en-GB" dirty="0">
                <a:solidFill>
                  <a:srgbClr val="0070C0"/>
                </a:solidFill>
              </a:rPr>
              <a:t>is defined as:</a:t>
            </a:r>
          </a:p>
          <a:p>
            <a:pPr marL="0" indent="0">
              <a:buNone/>
            </a:pPr>
            <a:r>
              <a:rPr lang="en-GB" dirty="0">
                <a:solidFill>
                  <a:srgbClr val="0070C0"/>
                </a:solidFill>
              </a:rPr>
              <a:t> </a:t>
            </a:r>
            <a:r>
              <a:rPr lang="en-GB" i="1" dirty="0">
                <a:solidFill>
                  <a:srgbClr val="0070C0"/>
                </a:solidFill>
              </a:rPr>
              <a:t>‘</a:t>
            </a:r>
            <a:r>
              <a:rPr lang="en-GB" dirty="0">
                <a:solidFill>
                  <a:srgbClr val="0070C0"/>
                </a:solidFill>
              </a:rPr>
              <a:t>The language which a child first learned as a small   child, and to which s/he may continue to be exposed to at home or in the community’</a:t>
            </a:r>
          </a:p>
          <a:p>
            <a:pPr marL="0" indent="0">
              <a:buNone/>
            </a:pPr>
            <a:endParaRPr lang="en-GB" sz="2400" i="1" dirty="0">
              <a:solidFill>
                <a:srgbClr val="0070C0"/>
              </a:solidFill>
            </a:endParaRPr>
          </a:p>
          <a:p>
            <a:r>
              <a:rPr lang="en-GB" dirty="0">
                <a:solidFill>
                  <a:srgbClr val="0070C0"/>
                </a:solidFill>
              </a:rPr>
              <a:t>‘Where a child has learned and used another language in their early years as well as English and/or Welsh, the other language would be described as the first language irrespective of the pupil’s proficiency in ‘English and/or Welsh’.’</a:t>
            </a:r>
          </a:p>
          <a:p>
            <a:pPr marL="0" indent="0">
              <a:buNone/>
            </a:pPr>
            <a:endParaRPr lang="en-GB" sz="2400" dirty="0">
              <a:solidFill>
                <a:srgbClr val="0070C0"/>
              </a:solidFill>
            </a:endParaRPr>
          </a:p>
          <a:p>
            <a:pPr marL="0" indent="0">
              <a:buNone/>
            </a:pPr>
            <a:r>
              <a:rPr lang="en-GB" dirty="0">
                <a:solidFill>
                  <a:srgbClr val="0070C0"/>
                </a:solidFill>
              </a:rPr>
              <a:t>(</a:t>
            </a:r>
            <a:r>
              <a:rPr lang="en-GB" i="1" dirty="0">
                <a:solidFill>
                  <a:srgbClr val="0070C0"/>
                </a:solidFill>
              </a:rPr>
              <a:t>Collecting and recording data on pupils’ first language - Guidance Welsh Assembly Government Circular No: 001/2011 Date of issue: January 2011)</a:t>
            </a:r>
            <a:r>
              <a:rPr lang="en-GB" dirty="0">
                <a:solidFill>
                  <a:srgbClr val="0070C0"/>
                </a:solidFill>
              </a:rPr>
              <a:t> </a:t>
            </a:r>
            <a:endParaRPr lang="en-GB" i="1" dirty="0">
              <a:solidFill>
                <a:srgbClr val="0070C0"/>
              </a:solidFill>
            </a:endParaRPr>
          </a:p>
          <a:p>
            <a:endParaRPr lang="en-US" dirty="0"/>
          </a:p>
        </p:txBody>
      </p:sp>
      <p:sp>
        <p:nvSpPr>
          <p:cNvPr id="9" name="Title 1">
            <a:extLst>
              <a:ext uri="{FF2B5EF4-FFF2-40B4-BE49-F238E27FC236}">
                <a16:creationId xmlns:a16="http://schemas.microsoft.com/office/drawing/2014/main" id="{D17D6E84-5108-443D-0007-B0050C869FC8}"/>
              </a:ext>
            </a:extLst>
          </p:cNvPr>
          <p:cNvSpPr>
            <a:spLocks noGrp="1"/>
          </p:cNvSpPr>
          <p:nvPr>
            <p:ph type="title"/>
          </p:nvPr>
        </p:nvSpPr>
        <p:spPr>
          <a:xfrm>
            <a:off x="838201" y="372215"/>
            <a:ext cx="3159642" cy="1133474"/>
          </a:xfrm>
        </p:spPr>
        <p:txBody>
          <a:bodyPr>
            <a:normAutofit/>
          </a:bodyPr>
          <a:lstStyle/>
          <a:p>
            <a:r>
              <a:rPr lang="en-GB" sz="3600" dirty="0" err="1">
                <a:latin typeface="+mn-lt"/>
              </a:rPr>
              <a:t>Cyd-destun</a:t>
            </a:r>
            <a:endParaRPr lang="en-GB" sz="3600" dirty="0">
              <a:latin typeface="+mn-lt"/>
            </a:endParaRPr>
          </a:p>
        </p:txBody>
      </p:sp>
      <p:sp>
        <p:nvSpPr>
          <p:cNvPr id="10" name="TextBox 9">
            <a:extLst>
              <a:ext uri="{FF2B5EF4-FFF2-40B4-BE49-F238E27FC236}">
                <a16:creationId xmlns:a16="http://schemas.microsoft.com/office/drawing/2014/main" id="{0F0EC495-8C22-C40A-5C66-880707722051}"/>
              </a:ext>
            </a:extLst>
          </p:cNvPr>
          <p:cNvSpPr txBox="1"/>
          <p:nvPr/>
        </p:nvSpPr>
        <p:spPr>
          <a:xfrm>
            <a:off x="6270287" y="603677"/>
            <a:ext cx="1774845" cy="646331"/>
          </a:xfrm>
          <a:prstGeom prst="rect">
            <a:avLst/>
          </a:prstGeom>
          <a:noFill/>
        </p:spPr>
        <p:txBody>
          <a:bodyPr wrap="none" rtlCol="0">
            <a:spAutoFit/>
          </a:bodyPr>
          <a:lstStyle/>
          <a:p>
            <a:r>
              <a:rPr lang="en-GB" sz="3600" dirty="0">
                <a:solidFill>
                  <a:srgbClr val="0070C0"/>
                </a:solidFill>
                <a:latin typeface="+mn-lt"/>
              </a:rPr>
              <a:t>Context</a:t>
            </a:r>
            <a:endParaRPr lang="en-US" sz="3600" dirty="0">
              <a:solidFill>
                <a:srgbClr val="0070C0"/>
              </a:solidFill>
            </a:endParaRPr>
          </a:p>
        </p:txBody>
      </p:sp>
    </p:spTree>
    <p:extLst>
      <p:ext uri="{BB962C8B-B14F-4D97-AF65-F5344CB8AC3E}">
        <p14:creationId xmlns:p14="http://schemas.microsoft.com/office/powerpoint/2010/main" val="2126672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6612" y="533067"/>
            <a:ext cx="2165682" cy="823913"/>
          </a:xfrm>
        </p:spPr>
        <p:txBody>
          <a:bodyPr>
            <a:normAutofit/>
          </a:bodyPr>
          <a:lstStyle/>
          <a:p>
            <a:r>
              <a:rPr lang="en-GB" sz="4000" dirty="0" err="1">
                <a:latin typeface="+mn-lt"/>
              </a:rPr>
              <a:t>Esiampl</a:t>
            </a:r>
            <a:endParaRPr lang="en-GB" sz="4000" dirty="0">
              <a:latin typeface="+mn-lt"/>
            </a:endParaRPr>
          </a:p>
        </p:txBody>
      </p:sp>
      <p:sp>
        <p:nvSpPr>
          <p:cNvPr id="5" name="Text Placeholder 4">
            <a:extLst>
              <a:ext uri="{FF2B5EF4-FFF2-40B4-BE49-F238E27FC236}">
                <a16:creationId xmlns:a16="http://schemas.microsoft.com/office/drawing/2014/main" id="{4D0C8BD1-7677-FA42-B663-5449B2894BFD}"/>
              </a:ext>
            </a:extLst>
          </p:cNvPr>
          <p:cNvSpPr>
            <a:spLocks noGrp="1"/>
          </p:cNvSpPr>
          <p:nvPr>
            <p:ph type="body" idx="1"/>
          </p:nvPr>
        </p:nvSpPr>
        <p:spPr>
          <a:xfrm>
            <a:off x="836612" y="1681163"/>
            <a:ext cx="5157787" cy="823912"/>
          </a:xfrm>
        </p:spPr>
        <p:txBody>
          <a:bodyPr/>
          <a:lstStyle/>
          <a:p>
            <a:r>
              <a:rPr lang="en-GB" sz="2000" b="1" dirty="0"/>
              <a:t>Beth </a:t>
            </a:r>
            <a:r>
              <a:rPr lang="en-GB" sz="2000" b="1" dirty="0" err="1"/>
              <a:t>yw</a:t>
            </a:r>
            <a:r>
              <a:rPr lang="en-GB" sz="2000" b="1" dirty="0"/>
              <a:t> </a:t>
            </a:r>
            <a:r>
              <a:rPr lang="en-GB" sz="2000" b="1" dirty="0" err="1"/>
              <a:t>iaith</a:t>
            </a:r>
            <a:r>
              <a:rPr lang="en-GB" sz="2000" b="1" dirty="0"/>
              <a:t> </a:t>
            </a:r>
            <a:r>
              <a:rPr lang="en-GB" sz="2000" b="1" dirty="0" err="1"/>
              <a:t>gyntaf</a:t>
            </a:r>
            <a:r>
              <a:rPr lang="en-GB" sz="2000" b="1" dirty="0"/>
              <a:t> y </a:t>
            </a:r>
            <a:r>
              <a:rPr lang="en-GB" sz="2000" b="1" dirty="0" err="1"/>
              <a:t>plentyn</a:t>
            </a:r>
            <a:r>
              <a:rPr lang="en-GB" sz="2000" b="1" dirty="0"/>
              <a:t> </a:t>
            </a:r>
            <a:r>
              <a:rPr lang="en-GB" sz="2000" b="1" dirty="0" err="1"/>
              <a:t>hwn</a:t>
            </a:r>
            <a:r>
              <a:rPr lang="en-GB" sz="2000" b="1" dirty="0"/>
              <a:t>?</a:t>
            </a:r>
          </a:p>
          <a:p>
            <a:endParaRPr lang="en-US" dirty="0"/>
          </a:p>
        </p:txBody>
      </p:sp>
      <p:sp>
        <p:nvSpPr>
          <p:cNvPr id="7" name="Content Placeholder 6">
            <a:extLst>
              <a:ext uri="{FF2B5EF4-FFF2-40B4-BE49-F238E27FC236}">
                <a16:creationId xmlns:a16="http://schemas.microsoft.com/office/drawing/2014/main" id="{A0BBC904-9370-5B2C-49E3-9D35E32BA5D8}"/>
              </a:ext>
            </a:extLst>
          </p:cNvPr>
          <p:cNvSpPr>
            <a:spLocks noGrp="1"/>
          </p:cNvSpPr>
          <p:nvPr>
            <p:ph sz="half" idx="2"/>
          </p:nvPr>
        </p:nvSpPr>
        <p:spPr>
          <a:xfrm>
            <a:off x="719287" y="2186098"/>
            <a:ext cx="4813802" cy="3626367"/>
          </a:xfrm>
        </p:spPr>
        <p:txBody>
          <a:bodyPr>
            <a:normAutofit fontScale="85000" lnSpcReduction="10000"/>
          </a:bodyPr>
          <a:lstStyle/>
          <a:p>
            <a:pPr marL="0" indent="0">
              <a:buNone/>
            </a:pPr>
            <a:r>
              <a:rPr lang="en-GB" sz="2400" dirty="0"/>
              <a:t>Mae </a:t>
            </a:r>
            <a:r>
              <a:rPr lang="en-GB" sz="2400" dirty="0" err="1"/>
              <a:t>plentyn</a:t>
            </a:r>
            <a:r>
              <a:rPr lang="en-GB" sz="2400" dirty="0"/>
              <a:t> </a:t>
            </a:r>
            <a:r>
              <a:rPr lang="en-GB" sz="2400" dirty="0" err="1"/>
              <a:t>yn</a:t>
            </a:r>
            <a:r>
              <a:rPr lang="en-GB" sz="2400" dirty="0"/>
              <a:t> </a:t>
            </a:r>
            <a:r>
              <a:rPr lang="en-GB" sz="2400" dirty="0" err="1"/>
              <a:t>cael</a:t>
            </a:r>
            <a:r>
              <a:rPr lang="en-GB" sz="2400" dirty="0"/>
              <a:t> </a:t>
            </a:r>
            <a:r>
              <a:rPr lang="en-GB" sz="2400" dirty="0" err="1"/>
              <a:t>ei</a:t>
            </a:r>
            <a:r>
              <a:rPr lang="en-GB" sz="2400" dirty="0"/>
              <a:t> </a:t>
            </a:r>
            <a:r>
              <a:rPr lang="en-GB" sz="2400" dirty="0" err="1"/>
              <a:t>eni</a:t>
            </a:r>
            <a:r>
              <a:rPr lang="en-GB" sz="2400" dirty="0"/>
              <a:t> </a:t>
            </a:r>
            <a:r>
              <a:rPr lang="en-GB" sz="2400" dirty="0" err="1"/>
              <a:t>yng</a:t>
            </a:r>
            <a:r>
              <a:rPr lang="en-GB" sz="2400" dirty="0"/>
              <a:t> </a:t>
            </a:r>
            <a:r>
              <a:rPr lang="en-GB" sz="2400" dirty="0" err="1"/>
              <a:t>Nghymru</a:t>
            </a:r>
            <a:r>
              <a:rPr lang="en-GB" sz="2400" dirty="0"/>
              <a:t> </a:t>
            </a:r>
            <a:r>
              <a:rPr lang="en-GB" sz="2400" dirty="0" err="1"/>
              <a:t>i</a:t>
            </a:r>
            <a:r>
              <a:rPr lang="en-GB" sz="2400" dirty="0"/>
              <a:t> </a:t>
            </a:r>
            <a:r>
              <a:rPr lang="en-GB" sz="2400" dirty="0" err="1"/>
              <a:t>deulu</a:t>
            </a:r>
            <a:r>
              <a:rPr lang="en-GB" sz="2400" dirty="0"/>
              <a:t> o </a:t>
            </a:r>
            <a:r>
              <a:rPr lang="en-GB" sz="2400" dirty="0" err="1"/>
              <a:t>Wlad</a:t>
            </a:r>
            <a:r>
              <a:rPr lang="en-GB" sz="2400" dirty="0"/>
              <a:t> </a:t>
            </a:r>
            <a:r>
              <a:rPr lang="en-GB" sz="2400" dirty="0" err="1"/>
              <a:t>Pwyl</a:t>
            </a:r>
            <a:r>
              <a:rPr lang="en-GB" sz="2400" dirty="0"/>
              <a:t> </a:t>
            </a:r>
            <a:r>
              <a:rPr lang="en-GB" sz="2400" dirty="0" err="1"/>
              <a:t>sydd</a:t>
            </a:r>
            <a:r>
              <a:rPr lang="en-GB" sz="2400" dirty="0"/>
              <a:t> </a:t>
            </a:r>
            <a:r>
              <a:rPr lang="en-GB" sz="2400" dirty="0" err="1"/>
              <a:t>wedi</a:t>
            </a:r>
            <a:r>
              <a:rPr lang="en-GB" sz="2400" dirty="0"/>
              <a:t> </a:t>
            </a:r>
            <a:r>
              <a:rPr lang="en-GB" sz="2400" dirty="0" err="1"/>
              <a:t>symud</a:t>
            </a:r>
            <a:r>
              <a:rPr lang="en-GB" sz="2400" dirty="0"/>
              <a:t> </a:t>
            </a:r>
            <a:r>
              <a:rPr lang="en-GB" sz="2400" dirty="0" err="1"/>
              <a:t>yma</a:t>
            </a:r>
            <a:r>
              <a:rPr lang="en-GB" sz="2400" dirty="0"/>
              <a:t> </a:t>
            </a:r>
            <a:r>
              <a:rPr lang="en-GB" sz="2400" dirty="0" err="1"/>
              <a:t>i</a:t>
            </a:r>
            <a:r>
              <a:rPr lang="en-GB" sz="2400" dirty="0"/>
              <a:t> </a:t>
            </a:r>
            <a:r>
              <a:rPr lang="en-GB" sz="2400" dirty="0" err="1"/>
              <a:t>fyw</a:t>
            </a:r>
            <a:r>
              <a:rPr lang="en-GB" sz="2400" dirty="0"/>
              <a:t>. </a:t>
            </a:r>
            <a:r>
              <a:rPr lang="en-GB" sz="2400" dirty="0" err="1"/>
              <a:t>Pwyleg</a:t>
            </a:r>
            <a:r>
              <a:rPr lang="en-GB" sz="2400" dirty="0"/>
              <a:t> </a:t>
            </a:r>
            <a:r>
              <a:rPr lang="en-GB" sz="2400" dirty="0" err="1"/>
              <a:t>oedd</a:t>
            </a:r>
            <a:r>
              <a:rPr lang="en-GB" sz="2400" dirty="0"/>
              <a:t> </a:t>
            </a:r>
            <a:r>
              <a:rPr lang="en-GB" sz="2400" dirty="0" err="1"/>
              <a:t>yr</a:t>
            </a:r>
            <a:r>
              <a:rPr lang="en-GB" sz="2400" dirty="0"/>
              <a:t> </a:t>
            </a:r>
            <a:r>
              <a:rPr lang="en-GB" sz="2400" dirty="0" err="1"/>
              <a:t>iaith</a:t>
            </a:r>
            <a:r>
              <a:rPr lang="en-GB" sz="2400" dirty="0"/>
              <a:t> </a:t>
            </a:r>
            <a:r>
              <a:rPr lang="en-GB" sz="2400" dirty="0" err="1"/>
              <a:t>gyntaf</a:t>
            </a:r>
            <a:r>
              <a:rPr lang="en-GB" sz="2400" dirty="0"/>
              <a:t> a </a:t>
            </a:r>
            <a:r>
              <a:rPr lang="en-GB" sz="2400" dirty="0" err="1"/>
              <a:t>ddysgodd</a:t>
            </a:r>
            <a:r>
              <a:rPr lang="en-GB" sz="2400" dirty="0"/>
              <a:t> y </a:t>
            </a:r>
            <a:r>
              <a:rPr lang="en-GB" sz="2400" dirty="0" err="1"/>
              <a:t>plentyn</a:t>
            </a:r>
            <a:r>
              <a:rPr lang="en-GB" sz="2400" dirty="0"/>
              <a:t>, </a:t>
            </a:r>
            <a:r>
              <a:rPr lang="en-GB" sz="2400" dirty="0" err="1"/>
              <a:t>sy'n</a:t>
            </a:r>
            <a:r>
              <a:rPr lang="en-GB" sz="2400" dirty="0"/>
              <a:t> </a:t>
            </a:r>
            <a:r>
              <a:rPr lang="en-GB" sz="2400" dirty="0" err="1"/>
              <a:t>parhau</a:t>
            </a:r>
            <a:r>
              <a:rPr lang="en-GB" sz="2400" dirty="0"/>
              <a:t> </a:t>
            </a:r>
            <a:r>
              <a:rPr lang="en-GB" sz="2400" dirty="0" err="1"/>
              <a:t>i</a:t>
            </a:r>
            <a:r>
              <a:rPr lang="en-GB" sz="2400" dirty="0"/>
              <a:t> </a:t>
            </a:r>
            <a:r>
              <a:rPr lang="en-GB" sz="2400" dirty="0" err="1"/>
              <a:t>gael</a:t>
            </a:r>
            <a:r>
              <a:rPr lang="en-GB" sz="2400" dirty="0"/>
              <a:t> </a:t>
            </a:r>
            <a:r>
              <a:rPr lang="en-GB" sz="2400" dirty="0" err="1"/>
              <a:t>ei</a:t>
            </a:r>
            <a:r>
              <a:rPr lang="en-GB" sz="2400" dirty="0"/>
              <a:t> </a:t>
            </a:r>
            <a:r>
              <a:rPr lang="en-GB" sz="2400" dirty="0" err="1"/>
              <a:t>defnyddio</a:t>
            </a:r>
            <a:r>
              <a:rPr lang="en-GB" sz="2400" dirty="0"/>
              <a:t> </a:t>
            </a:r>
            <a:r>
              <a:rPr lang="en-GB" sz="2400" dirty="0" err="1"/>
              <a:t>gartref</a:t>
            </a:r>
            <a:r>
              <a:rPr lang="en-GB" sz="2400" dirty="0"/>
              <a:t> er bod y </a:t>
            </a:r>
            <a:r>
              <a:rPr lang="en-GB" sz="2400" dirty="0" err="1"/>
              <a:t>rhieni'n</a:t>
            </a:r>
            <a:r>
              <a:rPr lang="en-GB" sz="2400" dirty="0"/>
              <a:t> </a:t>
            </a:r>
            <a:r>
              <a:rPr lang="en-GB" sz="2400" dirty="0" err="1"/>
              <a:t>dysgu</a:t>
            </a:r>
            <a:r>
              <a:rPr lang="en-GB" sz="2400" dirty="0"/>
              <a:t> Cymraeg ac </a:t>
            </a:r>
            <a:r>
              <a:rPr lang="en-GB" sz="2400" dirty="0" err="1"/>
              <a:t>weithiau'n</a:t>
            </a:r>
            <a:r>
              <a:rPr lang="en-GB" sz="2400" dirty="0"/>
              <a:t> </a:t>
            </a:r>
            <a:r>
              <a:rPr lang="en-GB" sz="2400" dirty="0" err="1"/>
              <a:t>ymarfer</a:t>
            </a:r>
            <a:r>
              <a:rPr lang="en-GB" sz="2400" dirty="0"/>
              <a:t> </a:t>
            </a:r>
            <a:r>
              <a:rPr lang="en-GB" sz="2400" dirty="0" err="1"/>
              <a:t>gartref</a:t>
            </a:r>
            <a:r>
              <a:rPr lang="en-GB" sz="2400" dirty="0"/>
              <a:t> </a:t>
            </a:r>
            <a:r>
              <a:rPr lang="en-GB" sz="2400" dirty="0" err="1"/>
              <a:t>gyda'u</a:t>
            </a:r>
            <a:r>
              <a:rPr lang="en-GB" sz="2400" dirty="0"/>
              <a:t> </a:t>
            </a:r>
            <a:r>
              <a:rPr lang="en-GB" sz="2400" dirty="0" err="1"/>
              <a:t>plentyn</a:t>
            </a:r>
            <a:r>
              <a:rPr lang="en-GB" sz="2400" dirty="0"/>
              <a:t>. </a:t>
            </a:r>
            <a:r>
              <a:rPr lang="en-GB" sz="2400" dirty="0" err="1"/>
              <a:t>Mae'r</a:t>
            </a:r>
            <a:r>
              <a:rPr lang="en-GB" sz="2400" dirty="0"/>
              <a:t> </a:t>
            </a:r>
            <a:r>
              <a:rPr lang="en-GB" sz="2400" dirty="0" err="1"/>
              <a:t>plentyn</a:t>
            </a:r>
            <a:r>
              <a:rPr lang="en-GB" sz="2400" dirty="0"/>
              <a:t> </a:t>
            </a:r>
            <a:r>
              <a:rPr lang="en-GB" sz="2400" dirty="0" err="1"/>
              <a:t>yn</a:t>
            </a:r>
            <a:r>
              <a:rPr lang="en-GB" sz="2400" dirty="0"/>
              <a:t> </a:t>
            </a:r>
            <a:r>
              <a:rPr lang="en-GB" sz="2400" dirty="0" err="1"/>
              <a:t>mynychu</a:t>
            </a:r>
            <a:r>
              <a:rPr lang="en-GB" sz="2400" dirty="0"/>
              <a:t> </a:t>
            </a:r>
            <a:r>
              <a:rPr lang="en-GB" sz="2400" dirty="0" err="1"/>
              <a:t>ysgol</a:t>
            </a:r>
            <a:r>
              <a:rPr lang="en-GB" sz="2400" dirty="0"/>
              <a:t> </a:t>
            </a:r>
            <a:r>
              <a:rPr lang="en-GB" sz="2400" dirty="0" err="1"/>
              <a:t>cyfrwng</a:t>
            </a:r>
            <a:r>
              <a:rPr lang="en-GB" sz="2400" dirty="0"/>
              <a:t> Cymraeg ac </a:t>
            </a:r>
            <a:r>
              <a:rPr lang="en-GB" sz="2400" dirty="0" err="1"/>
              <a:t>mae'n</a:t>
            </a:r>
            <a:r>
              <a:rPr lang="en-GB" sz="2400" dirty="0"/>
              <a:t> </a:t>
            </a:r>
            <a:r>
              <a:rPr lang="en-GB" sz="2400" dirty="0" err="1"/>
              <a:t>fedrus</a:t>
            </a:r>
            <a:r>
              <a:rPr lang="en-GB" sz="2400" dirty="0"/>
              <a:t> </a:t>
            </a:r>
            <a:r>
              <a:rPr lang="en-GB" sz="2400" dirty="0" err="1"/>
              <a:t>yn</a:t>
            </a:r>
            <a:r>
              <a:rPr lang="en-GB" sz="2400" dirty="0"/>
              <a:t> y </a:t>
            </a:r>
            <a:r>
              <a:rPr lang="en-GB" sz="2400" dirty="0" err="1"/>
              <a:t>Gymraeg</a:t>
            </a:r>
            <a:r>
              <a:rPr lang="en-GB" sz="2400" dirty="0"/>
              <a:t> </a:t>
            </a:r>
            <a:r>
              <a:rPr lang="en-GB" sz="2400" dirty="0" err="1"/>
              <a:t>a'r</a:t>
            </a:r>
            <a:r>
              <a:rPr lang="en-GB" sz="2400" dirty="0"/>
              <a:t> </a:t>
            </a:r>
            <a:r>
              <a:rPr lang="en-GB" sz="2400" dirty="0" err="1"/>
              <a:t>Saesneg</a:t>
            </a:r>
            <a:r>
              <a:rPr lang="en-GB" sz="2400" dirty="0"/>
              <a:t>. </a:t>
            </a:r>
            <a:r>
              <a:rPr lang="en-GB" sz="2400" dirty="0" err="1"/>
              <a:t>Mae'r</a:t>
            </a:r>
            <a:r>
              <a:rPr lang="en-GB" sz="2400" dirty="0"/>
              <a:t> </a:t>
            </a:r>
            <a:r>
              <a:rPr lang="en-GB" sz="2400" dirty="0" err="1"/>
              <a:t>plentyn</a:t>
            </a:r>
            <a:r>
              <a:rPr lang="en-GB" sz="2400" dirty="0"/>
              <a:t> </a:t>
            </a:r>
            <a:r>
              <a:rPr lang="en-GB" sz="2400" dirty="0" err="1"/>
              <a:t>yn</a:t>
            </a:r>
            <a:r>
              <a:rPr lang="en-GB" sz="2400" dirty="0"/>
              <a:t> </a:t>
            </a:r>
            <a:r>
              <a:rPr lang="en-GB" sz="2400" dirty="0" err="1"/>
              <a:t>siarad</a:t>
            </a:r>
            <a:r>
              <a:rPr lang="en-GB" sz="2400" dirty="0"/>
              <a:t> Cymraeg </a:t>
            </a:r>
            <a:r>
              <a:rPr lang="en-GB" sz="2400" dirty="0" err="1"/>
              <a:t>yn</a:t>
            </a:r>
            <a:r>
              <a:rPr lang="en-GB" sz="2400" dirty="0"/>
              <a:t> </a:t>
            </a:r>
            <a:r>
              <a:rPr lang="en-GB" sz="2400" dirty="0" err="1"/>
              <a:t>yr</a:t>
            </a:r>
            <a:r>
              <a:rPr lang="en-GB" sz="2400" dirty="0"/>
              <a:t> </a:t>
            </a:r>
            <a:r>
              <a:rPr lang="en-GB" sz="2400" dirty="0" err="1"/>
              <a:t>ysgol</a:t>
            </a:r>
            <a:r>
              <a:rPr lang="en-GB" sz="2400" dirty="0"/>
              <a:t> </a:t>
            </a:r>
            <a:r>
              <a:rPr lang="en-GB" sz="2400" dirty="0" err="1"/>
              <a:t>yn</a:t>
            </a:r>
            <a:r>
              <a:rPr lang="en-GB" sz="2400" dirty="0"/>
              <a:t> </a:t>
            </a:r>
            <a:r>
              <a:rPr lang="en-GB" sz="2400" dirty="0" err="1"/>
              <a:t>bennaf</a:t>
            </a:r>
            <a:r>
              <a:rPr lang="en-GB" sz="2400" dirty="0"/>
              <a:t> ac </a:t>
            </a:r>
            <a:r>
              <a:rPr lang="en-GB" sz="2400" dirty="0" err="1"/>
              <a:t>yn</a:t>
            </a:r>
            <a:r>
              <a:rPr lang="en-GB" sz="2400" dirty="0"/>
              <a:t> y </a:t>
            </a:r>
            <a:r>
              <a:rPr lang="en-GB" sz="2400" dirty="0" err="1"/>
              <a:t>gymuned</a:t>
            </a:r>
            <a:r>
              <a:rPr lang="en-GB" sz="2400" dirty="0"/>
              <a:t> </a:t>
            </a:r>
            <a:r>
              <a:rPr lang="en-GB" sz="2400" dirty="0" err="1"/>
              <a:t>ehangach</a:t>
            </a:r>
            <a:r>
              <a:rPr lang="en-GB" sz="2400" dirty="0"/>
              <a:t>. </a:t>
            </a:r>
          </a:p>
          <a:p>
            <a:endParaRPr lang="en-GB" dirty="0"/>
          </a:p>
          <a:p>
            <a:endParaRPr lang="en-US" dirty="0"/>
          </a:p>
        </p:txBody>
      </p:sp>
      <p:sp>
        <p:nvSpPr>
          <p:cNvPr id="8" name="Text Placeholder 7">
            <a:extLst>
              <a:ext uri="{FF2B5EF4-FFF2-40B4-BE49-F238E27FC236}">
                <a16:creationId xmlns:a16="http://schemas.microsoft.com/office/drawing/2014/main" id="{D09ACBAB-86E2-14F4-F130-9F461ED2E1F7}"/>
              </a:ext>
            </a:extLst>
          </p:cNvPr>
          <p:cNvSpPr>
            <a:spLocks noGrp="1"/>
          </p:cNvSpPr>
          <p:nvPr>
            <p:ph type="body" sz="quarter" idx="3"/>
          </p:nvPr>
        </p:nvSpPr>
        <p:spPr/>
        <p:txBody>
          <a:bodyPr/>
          <a:lstStyle/>
          <a:p>
            <a:r>
              <a:rPr lang="en-GB" sz="2000" b="1" dirty="0">
                <a:solidFill>
                  <a:srgbClr val="0070C0"/>
                </a:solidFill>
              </a:rPr>
              <a:t>What is the first language of this child?</a:t>
            </a:r>
          </a:p>
          <a:p>
            <a:endParaRPr lang="en-US" dirty="0"/>
          </a:p>
        </p:txBody>
      </p:sp>
      <p:sp>
        <p:nvSpPr>
          <p:cNvPr id="10" name="Content Placeholder 9">
            <a:extLst>
              <a:ext uri="{FF2B5EF4-FFF2-40B4-BE49-F238E27FC236}">
                <a16:creationId xmlns:a16="http://schemas.microsoft.com/office/drawing/2014/main" id="{F93F44CC-71E6-232F-0A34-AF66408A87A4}"/>
              </a:ext>
            </a:extLst>
          </p:cNvPr>
          <p:cNvSpPr>
            <a:spLocks noGrp="1"/>
          </p:cNvSpPr>
          <p:nvPr>
            <p:ph sz="quarter" idx="4"/>
          </p:nvPr>
        </p:nvSpPr>
        <p:spPr>
          <a:xfrm>
            <a:off x="6241741" y="2186098"/>
            <a:ext cx="4595037" cy="2867911"/>
          </a:xfrm>
        </p:spPr>
        <p:txBody>
          <a:bodyPr>
            <a:normAutofit fontScale="85000" lnSpcReduction="10000"/>
          </a:bodyPr>
          <a:lstStyle/>
          <a:p>
            <a:pPr marL="0" indent="0">
              <a:buNone/>
            </a:pPr>
            <a:r>
              <a:rPr lang="en-GB" sz="2400" dirty="0">
                <a:solidFill>
                  <a:srgbClr val="0070C0"/>
                </a:solidFill>
              </a:rPr>
              <a:t>A child is born in Wales to a Polish family who have moved here to live. The first language that the child learned was Polish, which continues to be used at home although the parents are learning Welsh and sometimes practise at home with their child. The child attends a Welsh medium school and is proficient in Welsh and English. The child mainly speaks Welsh at school and in the wider community. </a:t>
            </a:r>
          </a:p>
          <a:p>
            <a:pPr marL="0" indent="0">
              <a:buNone/>
            </a:pPr>
            <a:endParaRPr lang="en-GB" dirty="0"/>
          </a:p>
          <a:p>
            <a:pPr marL="0" indent="0">
              <a:buNone/>
            </a:pPr>
            <a:endParaRPr lang="en-GB" dirty="0"/>
          </a:p>
          <a:p>
            <a:pPr marL="0" indent="0">
              <a:buNone/>
            </a:pPr>
            <a:endParaRPr lang="en-US" dirty="0"/>
          </a:p>
        </p:txBody>
      </p:sp>
      <p:pic>
        <p:nvPicPr>
          <p:cNvPr id="4"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30922" y="326875"/>
            <a:ext cx="2700333" cy="100418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2F3F33D-2AD6-9533-9F4F-1A4F6B5D56B6}"/>
              </a:ext>
            </a:extLst>
          </p:cNvPr>
          <p:cNvSpPr txBox="1"/>
          <p:nvPr/>
        </p:nvSpPr>
        <p:spPr>
          <a:xfrm>
            <a:off x="6096000" y="533067"/>
            <a:ext cx="2257349" cy="707886"/>
          </a:xfrm>
          <a:prstGeom prst="rect">
            <a:avLst/>
          </a:prstGeom>
          <a:noFill/>
        </p:spPr>
        <p:txBody>
          <a:bodyPr wrap="none" rtlCol="0">
            <a:spAutoFit/>
          </a:bodyPr>
          <a:lstStyle/>
          <a:p>
            <a:r>
              <a:rPr lang="en-GB" sz="4000" dirty="0">
                <a:solidFill>
                  <a:srgbClr val="0070C0"/>
                </a:solidFill>
                <a:latin typeface="+mn-lt"/>
              </a:rPr>
              <a:t>Example</a:t>
            </a:r>
            <a:endParaRPr lang="en-US" dirty="0"/>
          </a:p>
        </p:txBody>
      </p:sp>
    </p:spTree>
    <p:extLst>
      <p:ext uri="{BB962C8B-B14F-4D97-AF65-F5344CB8AC3E}">
        <p14:creationId xmlns:p14="http://schemas.microsoft.com/office/powerpoint/2010/main" val="3716101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0488" y="230188"/>
            <a:ext cx="4853763" cy="1404051"/>
          </a:xfrm>
        </p:spPr>
        <p:txBody>
          <a:bodyPr>
            <a:normAutofit fontScale="90000"/>
          </a:bodyPr>
          <a:lstStyle/>
          <a:p>
            <a:r>
              <a:rPr lang="en-GB" altLang="en-US" sz="3200" dirty="0">
                <a:latin typeface="+mn-lt"/>
                <a:cs typeface="Arial" panose="020B0604020202020204" pitchFamily="34" charset="0"/>
              </a:rPr>
              <a:t>Model 5 Cam </a:t>
            </a:r>
            <a:r>
              <a:rPr lang="en-GB" altLang="en-US" sz="3200" dirty="0" err="1">
                <a:latin typeface="+mn-lt"/>
                <a:cs typeface="Arial" panose="020B0604020202020204" pitchFamily="34" charset="0"/>
              </a:rPr>
              <a:t>Llywodraeth</a:t>
            </a:r>
            <a:r>
              <a:rPr lang="en-GB" altLang="en-US" sz="3200" dirty="0">
                <a:latin typeface="+mn-lt"/>
                <a:cs typeface="Arial" panose="020B0604020202020204" pitchFamily="34" charset="0"/>
              </a:rPr>
              <a:t> Cymru o </a:t>
            </a:r>
            <a:r>
              <a:rPr lang="en-GB" altLang="en-US" sz="3200" dirty="0" err="1">
                <a:latin typeface="+mn-lt"/>
                <a:cs typeface="Arial" panose="020B0604020202020204" pitchFamily="34" charset="0"/>
              </a:rPr>
              <a:t>Gaffael</a:t>
            </a:r>
            <a:r>
              <a:rPr lang="en-GB" altLang="en-US" sz="3200" dirty="0">
                <a:latin typeface="+mn-lt"/>
                <a:cs typeface="Arial" panose="020B0604020202020204" pitchFamily="34" charset="0"/>
              </a:rPr>
              <a:t> SIY/CIY</a:t>
            </a:r>
            <a:endParaRPr lang="en-GB" sz="3200" dirty="0">
              <a:latin typeface="+mn-lt"/>
              <a:cs typeface="Arial" panose="020B0604020202020204" pitchFamily="34" charset="0"/>
            </a:endParaRPr>
          </a:p>
        </p:txBody>
      </p:sp>
      <p:sp>
        <p:nvSpPr>
          <p:cNvPr id="3" name="Content Placeholder 2"/>
          <p:cNvSpPr>
            <a:spLocks noGrp="1"/>
          </p:cNvSpPr>
          <p:nvPr>
            <p:ph sz="half" idx="1"/>
          </p:nvPr>
        </p:nvSpPr>
        <p:spPr/>
        <p:txBody>
          <a:bodyPr>
            <a:normAutofit fontScale="92500" lnSpcReduction="10000"/>
          </a:bodyPr>
          <a:lstStyle/>
          <a:p>
            <a:pPr marL="0" indent="0">
              <a:buNone/>
            </a:pPr>
            <a:r>
              <a:rPr lang="en-GB" sz="9600" dirty="0">
                <a:cs typeface="Arial" panose="020B0604020202020204" pitchFamily="34" charset="0"/>
              </a:rPr>
              <a:t> </a:t>
            </a:r>
          </a:p>
          <a:p>
            <a:endParaRPr lang="en-GB" dirty="0"/>
          </a:p>
        </p:txBody>
      </p:sp>
      <p:sp>
        <p:nvSpPr>
          <p:cNvPr id="9" name="Content Placeholder 8">
            <a:extLst>
              <a:ext uri="{FF2B5EF4-FFF2-40B4-BE49-F238E27FC236}">
                <a16:creationId xmlns:a16="http://schemas.microsoft.com/office/drawing/2014/main" id="{A62AB567-CA6E-98D8-965F-1411D4A4F7F6}"/>
              </a:ext>
            </a:extLst>
          </p:cNvPr>
          <p:cNvSpPr>
            <a:spLocks noGrp="1"/>
          </p:cNvSpPr>
          <p:nvPr>
            <p:ph sz="half" idx="2"/>
          </p:nvPr>
        </p:nvSpPr>
        <p:spPr>
          <a:xfrm>
            <a:off x="6074735" y="1825625"/>
            <a:ext cx="5245396" cy="4001017"/>
          </a:xfrm>
        </p:spPr>
        <p:txBody>
          <a:bodyPr>
            <a:normAutofit fontScale="92500" lnSpcReduction="10000"/>
          </a:bodyPr>
          <a:lstStyle/>
          <a:p>
            <a:pPr marL="0" indent="0">
              <a:buNone/>
            </a:pPr>
            <a:r>
              <a:rPr lang="en-GB" sz="2600" dirty="0">
                <a:solidFill>
                  <a:srgbClr val="0070C0"/>
                </a:solidFill>
                <a:cs typeface="Arial" panose="020B0604020202020204" pitchFamily="34" charset="0"/>
              </a:rPr>
              <a:t>Stage A – New to English/Welsh</a:t>
            </a:r>
          </a:p>
          <a:p>
            <a:pPr marL="0" indent="0">
              <a:buNone/>
            </a:pPr>
            <a:r>
              <a:rPr lang="en-GB" sz="2600" dirty="0">
                <a:solidFill>
                  <a:srgbClr val="0070C0"/>
                </a:solidFill>
                <a:cs typeface="Arial" panose="020B0604020202020204" pitchFamily="34" charset="0"/>
              </a:rPr>
              <a:t>   </a:t>
            </a:r>
          </a:p>
          <a:p>
            <a:pPr marL="0" indent="0">
              <a:buNone/>
            </a:pPr>
            <a:r>
              <a:rPr lang="en-GB" sz="2600" dirty="0">
                <a:solidFill>
                  <a:srgbClr val="0070C0"/>
                </a:solidFill>
                <a:cs typeface="Arial" panose="020B0604020202020204" pitchFamily="34" charset="0"/>
              </a:rPr>
              <a:t>Stage B – Early Acquisition</a:t>
            </a:r>
          </a:p>
          <a:p>
            <a:pPr marL="0" indent="0">
              <a:buNone/>
            </a:pPr>
            <a:r>
              <a:rPr lang="en-GB" sz="2600" dirty="0">
                <a:solidFill>
                  <a:srgbClr val="0070C0"/>
                </a:solidFill>
                <a:cs typeface="Arial" panose="020B0604020202020204" pitchFamily="34" charset="0"/>
              </a:rPr>
              <a:t>    </a:t>
            </a:r>
          </a:p>
          <a:p>
            <a:pPr marL="0" indent="0">
              <a:buNone/>
            </a:pPr>
            <a:r>
              <a:rPr lang="en-GB" sz="2600" dirty="0">
                <a:solidFill>
                  <a:srgbClr val="0070C0"/>
                </a:solidFill>
                <a:cs typeface="Arial" panose="020B0604020202020204" pitchFamily="34" charset="0"/>
              </a:rPr>
              <a:t>Stage C – Developing Competence</a:t>
            </a:r>
          </a:p>
          <a:p>
            <a:pPr marL="0" indent="0">
              <a:buNone/>
            </a:pPr>
            <a:r>
              <a:rPr lang="en-GB" sz="2600" dirty="0">
                <a:solidFill>
                  <a:srgbClr val="0070C0"/>
                </a:solidFill>
                <a:cs typeface="Arial" panose="020B0604020202020204" pitchFamily="34" charset="0"/>
              </a:rPr>
              <a:t>    </a:t>
            </a:r>
          </a:p>
          <a:p>
            <a:pPr marL="0" indent="0">
              <a:buNone/>
            </a:pPr>
            <a:r>
              <a:rPr lang="en-GB" sz="2600" dirty="0">
                <a:solidFill>
                  <a:srgbClr val="0070C0"/>
                </a:solidFill>
                <a:cs typeface="Arial" panose="020B0604020202020204" pitchFamily="34" charset="0"/>
              </a:rPr>
              <a:t>Stage D – Competent</a:t>
            </a:r>
          </a:p>
          <a:p>
            <a:pPr marL="0" indent="0">
              <a:buNone/>
            </a:pPr>
            <a:endParaRPr lang="en-GB" sz="2600" dirty="0">
              <a:solidFill>
                <a:srgbClr val="0070C0"/>
              </a:solidFill>
              <a:cs typeface="Arial" panose="020B0604020202020204" pitchFamily="34" charset="0"/>
            </a:endParaRPr>
          </a:p>
          <a:p>
            <a:pPr marL="0" indent="0">
              <a:buNone/>
            </a:pPr>
            <a:r>
              <a:rPr lang="en-GB" sz="2600" dirty="0">
                <a:solidFill>
                  <a:srgbClr val="0070C0"/>
                </a:solidFill>
                <a:cs typeface="Arial" panose="020B0604020202020204" pitchFamily="34" charset="0"/>
              </a:rPr>
              <a:t>Stage E – Fluent</a:t>
            </a:r>
          </a:p>
          <a:p>
            <a:endParaRPr lang="en-US" dirty="0"/>
          </a:p>
        </p:txBody>
      </p:sp>
      <p:sp>
        <p:nvSpPr>
          <p:cNvPr id="10" name="TextBox 9">
            <a:extLst>
              <a:ext uri="{FF2B5EF4-FFF2-40B4-BE49-F238E27FC236}">
                <a16:creationId xmlns:a16="http://schemas.microsoft.com/office/drawing/2014/main" id="{EA01FFBD-F6B5-6B6E-993A-5851DDB903D6}"/>
              </a:ext>
            </a:extLst>
          </p:cNvPr>
          <p:cNvSpPr txBox="1"/>
          <p:nvPr/>
        </p:nvSpPr>
        <p:spPr>
          <a:xfrm>
            <a:off x="540488" y="1825625"/>
            <a:ext cx="5194004" cy="4062651"/>
          </a:xfrm>
          <a:prstGeom prst="rect">
            <a:avLst/>
          </a:prstGeom>
          <a:noFill/>
        </p:spPr>
        <p:txBody>
          <a:bodyPr wrap="square" rtlCol="0">
            <a:spAutoFit/>
          </a:bodyPr>
          <a:lstStyle/>
          <a:p>
            <a:r>
              <a:rPr lang="en-GB" sz="2400" dirty="0"/>
              <a:t>Cam A – Newydd </a:t>
            </a:r>
            <a:r>
              <a:rPr lang="en-GB" sz="2400" dirty="0" err="1"/>
              <a:t>i'r</a:t>
            </a:r>
            <a:r>
              <a:rPr lang="en-GB" sz="2400" dirty="0"/>
              <a:t> </a:t>
            </a:r>
            <a:r>
              <a:rPr lang="en-GB" sz="2400" dirty="0" err="1"/>
              <a:t>Gymraeg</a:t>
            </a:r>
            <a:r>
              <a:rPr lang="en-GB" sz="2400" dirty="0"/>
              <a:t>/</a:t>
            </a:r>
            <a:r>
              <a:rPr lang="en-GB" sz="2400" dirty="0" err="1"/>
              <a:t>Saesneg</a:t>
            </a:r>
            <a:endParaRPr lang="en-GB" sz="2400" dirty="0"/>
          </a:p>
          <a:p>
            <a:r>
              <a:rPr lang="en-GB" sz="2400" dirty="0"/>
              <a:t>   </a:t>
            </a:r>
          </a:p>
          <a:p>
            <a:r>
              <a:rPr lang="en-GB" sz="2400" dirty="0"/>
              <a:t>Cam B – </a:t>
            </a:r>
            <a:r>
              <a:rPr lang="en-GB" sz="2400" dirty="0" err="1"/>
              <a:t>Caffael</a:t>
            </a:r>
            <a:r>
              <a:rPr lang="en-GB" sz="2400" dirty="0"/>
              <a:t> </a:t>
            </a:r>
            <a:r>
              <a:rPr lang="en-GB" sz="2400" dirty="0" err="1"/>
              <a:t>Cynnar</a:t>
            </a:r>
            <a:endParaRPr lang="en-GB" sz="2400" dirty="0"/>
          </a:p>
          <a:p>
            <a:r>
              <a:rPr lang="en-GB" sz="2400" dirty="0"/>
              <a:t>    </a:t>
            </a:r>
          </a:p>
          <a:p>
            <a:r>
              <a:rPr lang="en-GB" sz="2400" dirty="0"/>
              <a:t>Cam C – </a:t>
            </a:r>
            <a:r>
              <a:rPr lang="en-GB" sz="2400" dirty="0" err="1"/>
              <a:t>Datblygu</a:t>
            </a:r>
            <a:r>
              <a:rPr lang="en-GB" sz="2400" dirty="0"/>
              <a:t> </a:t>
            </a:r>
            <a:r>
              <a:rPr lang="en-GB" sz="2400" dirty="0" err="1"/>
              <a:t>Cymhwysed</a:t>
            </a:r>
            <a:endParaRPr lang="en-GB" sz="2400" dirty="0"/>
          </a:p>
          <a:p>
            <a:r>
              <a:rPr lang="en-GB" sz="2400" dirty="0"/>
              <a:t>    </a:t>
            </a:r>
          </a:p>
          <a:p>
            <a:r>
              <a:rPr lang="en-GB" sz="2400" dirty="0"/>
              <a:t>Cam D – </a:t>
            </a:r>
            <a:r>
              <a:rPr lang="en-GB" sz="2400" dirty="0" err="1"/>
              <a:t>Cymwys</a:t>
            </a:r>
            <a:endParaRPr lang="en-GB" sz="2400" dirty="0"/>
          </a:p>
          <a:p>
            <a:endParaRPr lang="en-GB" sz="2400" dirty="0"/>
          </a:p>
          <a:p>
            <a:r>
              <a:rPr lang="en-GB" sz="2400" dirty="0"/>
              <a:t>Cam E – </a:t>
            </a:r>
            <a:r>
              <a:rPr lang="en-GB" sz="2400" dirty="0" err="1"/>
              <a:t>Rhugl</a:t>
            </a:r>
            <a:endParaRPr lang="en-GB" sz="2400" dirty="0"/>
          </a:p>
          <a:p>
            <a:endParaRPr lang="en-US" dirty="0"/>
          </a:p>
        </p:txBody>
      </p:sp>
      <p:sp>
        <p:nvSpPr>
          <p:cNvPr id="11" name="TextBox 10">
            <a:extLst>
              <a:ext uri="{FF2B5EF4-FFF2-40B4-BE49-F238E27FC236}">
                <a16:creationId xmlns:a16="http://schemas.microsoft.com/office/drawing/2014/main" id="{91FA41BB-196C-68BE-544A-50CFD33D0C4A}"/>
              </a:ext>
            </a:extLst>
          </p:cNvPr>
          <p:cNvSpPr txBox="1"/>
          <p:nvPr/>
        </p:nvSpPr>
        <p:spPr>
          <a:xfrm>
            <a:off x="6074735" y="147383"/>
            <a:ext cx="5961321" cy="1569660"/>
          </a:xfrm>
          <a:prstGeom prst="rect">
            <a:avLst/>
          </a:prstGeom>
          <a:noFill/>
        </p:spPr>
        <p:txBody>
          <a:bodyPr wrap="square" rtlCol="0">
            <a:spAutoFit/>
          </a:bodyPr>
          <a:lstStyle/>
          <a:p>
            <a:r>
              <a:rPr lang="en-GB" altLang="en-US" sz="3200" dirty="0">
                <a:solidFill>
                  <a:srgbClr val="0070C0"/>
                </a:solidFill>
                <a:latin typeface="+mn-lt"/>
                <a:cs typeface="Arial" panose="020B0604020202020204" pitchFamily="34" charset="0"/>
              </a:rPr>
              <a:t>The Welsh Government 5 Stage Model of EAL/WAL Acquisition</a:t>
            </a:r>
            <a:endParaRPr lang="en-US" sz="3200" dirty="0">
              <a:solidFill>
                <a:srgbClr val="0070C0"/>
              </a:solidFill>
            </a:endParaRPr>
          </a:p>
        </p:txBody>
      </p:sp>
    </p:spTree>
    <p:extLst>
      <p:ext uri="{BB962C8B-B14F-4D97-AF65-F5344CB8AC3E}">
        <p14:creationId xmlns:p14="http://schemas.microsoft.com/office/powerpoint/2010/main" val="104090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553507" y="459743"/>
            <a:ext cx="7641656" cy="590406"/>
          </a:xfrm>
        </p:spPr>
        <p:txBody>
          <a:bodyPr>
            <a:noAutofit/>
          </a:bodyPr>
          <a:lstStyle/>
          <a:p>
            <a:r>
              <a:rPr lang="en-GB" sz="4000" dirty="0">
                <a:latin typeface="+mn-lt"/>
              </a:rPr>
              <a:t>Y model </a:t>
            </a:r>
            <a:r>
              <a:rPr lang="en-GB" sz="4000" dirty="0" err="1">
                <a:latin typeface="+mn-lt"/>
              </a:rPr>
              <a:t>pum</a:t>
            </a:r>
            <a:r>
              <a:rPr lang="en-GB" sz="4000" dirty="0">
                <a:latin typeface="+mn-lt"/>
              </a:rPr>
              <a:t> cam o </a:t>
            </a:r>
            <a:r>
              <a:rPr lang="en-GB" sz="4000" dirty="0" err="1">
                <a:latin typeface="+mn-lt"/>
              </a:rPr>
              <a:t>gaffael</a:t>
            </a:r>
            <a:r>
              <a:rPr lang="en-GB" sz="4000" dirty="0">
                <a:latin typeface="+mn-lt"/>
              </a:rPr>
              <a:t> </a:t>
            </a:r>
            <a:r>
              <a:rPr lang="en-GB" sz="4000" dirty="0" err="1">
                <a:latin typeface="+mn-lt"/>
              </a:rPr>
              <a:t>iaith</a:t>
            </a:r>
            <a:endParaRPr lang="en-GB" sz="4000" dirty="0">
              <a:latin typeface="+mn-lt"/>
            </a:endParaRPr>
          </a:p>
        </p:txBody>
      </p:sp>
      <p:sp>
        <p:nvSpPr>
          <p:cNvPr id="3" name="Content Placeholder 2"/>
          <p:cNvSpPr>
            <a:spLocks noGrp="1"/>
          </p:cNvSpPr>
          <p:nvPr>
            <p:ph idx="1"/>
          </p:nvPr>
        </p:nvSpPr>
        <p:spPr>
          <a:xfrm>
            <a:off x="553507" y="1218870"/>
            <a:ext cx="8923646" cy="3785521"/>
          </a:xfrm>
        </p:spPr>
        <p:txBody>
          <a:bodyPr>
            <a:normAutofit fontScale="25000" lnSpcReduction="20000"/>
          </a:bodyPr>
          <a:lstStyle/>
          <a:p>
            <a:r>
              <a:rPr lang="en-GB" altLang="en-US" sz="5600" dirty="0" err="1"/>
              <a:t>Mae'r</a:t>
            </a:r>
            <a:r>
              <a:rPr lang="en-GB" altLang="en-US" sz="5600" dirty="0"/>
              <a:t> model 5 cam </a:t>
            </a:r>
            <a:r>
              <a:rPr lang="en-GB" altLang="en-US" sz="5600" dirty="0" err="1"/>
              <a:t>yn</a:t>
            </a:r>
            <a:r>
              <a:rPr lang="en-GB" altLang="en-US" sz="5600" dirty="0"/>
              <a:t> </a:t>
            </a:r>
            <a:r>
              <a:rPr lang="en-GB" altLang="en-US" sz="5600" dirty="0" err="1"/>
              <a:t>cynnig</a:t>
            </a:r>
            <a:r>
              <a:rPr lang="en-GB" altLang="en-US" sz="5600" dirty="0"/>
              <a:t> </a:t>
            </a:r>
            <a:r>
              <a:rPr lang="en-GB" altLang="en-US" sz="5600" dirty="0" err="1"/>
              <a:t>disgrifyddion</a:t>
            </a:r>
            <a:r>
              <a:rPr lang="en-GB" altLang="en-US" sz="5600" dirty="0"/>
              <a:t> '</a:t>
            </a:r>
            <a:r>
              <a:rPr lang="en-GB" altLang="en-US" sz="5600" dirty="0" err="1"/>
              <a:t>ffit</a:t>
            </a:r>
            <a:r>
              <a:rPr lang="en-GB" altLang="en-US" sz="5600" dirty="0"/>
              <a:t> </a:t>
            </a:r>
            <a:r>
              <a:rPr lang="en-GB" altLang="en-US" sz="5600" dirty="0" err="1"/>
              <a:t>orau</a:t>
            </a:r>
            <a:r>
              <a:rPr lang="en-GB" altLang="en-US" sz="5600" dirty="0"/>
              <a:t>' - </a:t>
            </a:r>
            <a:r>
              <a:rPr lang="en-GB" altLang="en-US" sz="5600" dirty="0" err="1"/>
              <a:t>mae</a:t>
            </a:r>
            <a:r>
              <a:rPr lang="en-GB" altLang="en-US" sz="5600" dirty="0"/>
              <a:t> </a:t>
            </a:r>
            <a:r>
              <a:rPr lang="en-GB" altLang="en-US" sz="5600" dirty="0" err="1"/>
              <a:t>unigolion</a:t>
            </a:r>
            <a:r>
              <a:rPr lang="en-GB" altLang="en-US" sz="5600" dirty="0"/>
              <a:t> </a:t>
            </a:r>
            <a:r>
              <a:rPr lang="en-GB" altLang="en-US" sz="5600" dirty="0" err="1"/>
              <a:t>yn</a:t>
            </a:r>
            <a:r>
              <a:rPr lang="en-GB" altLang="en-US" sz="5600" dirty="0"/>
              <a:t> </a:t>
            </a:r>
            <a:r>
              <a:rPr lang="en-GB" altLang="en-US" sz="5600" dirty="0" err="1"/>
              <a:t>debygol</a:t>
            </a:r>
            <a:r>
              <a:rPr lang="en-GB" altLang="en-US" sz="5600" dirty="0"/>
              <a:t> o </a:t>
            </a:r>
            <a:r>
              <a:rPr lang="en-GB" altLang="en-US" sz="5600" dirty="0" err="1"/>
              <a:t>ddangos</a:t>
            </a:r>
            <a:r>
              <a:rPr lang="en-GB" altLang="en-US" sz="5600" dirty="0"/>
              <a:t> </a:t>
            </a:r>
            <a:r>
              <a:rPr lang="en-GB" altLang="en-US" sz="5600" dirty="0" err="1"/>
              <a:t>nodweddion</a:t>
            </a:r>
            <a:r>
              <a:rPr lang="en-GB" altLang="en-US" sz="5600" dirty="0"/>
              <a:t> </a:t>
            </a:r>
            <a:r>
              <a:rPr lang="en-GB" altLang="en-US" sz="5600" dirty="0" err="1"/>
              <a:t>mwy</a:t>
            </a:r>
            <a:r>
              <a:rPr lang="en-GB" altLang="en-US" sz="5600" dirty="0"/>
              <a:t> nag un 'cam' </a:t>
            </a:r>
            <a:r>
              <a:rPr lang="en-GB" altLang="en-US" sz="5600" dirty="0" err="1"/>
              <a:t>ar</a:t>
            </a:r>
            <a:r>
              <a:rPr lang="en-GB" altLang="en-US" sz="5600" dirty="0"/>
              <a:t> y </a:t>
            </a:r>
            <a:r>
              <a:rPr lang="en-GB" altLang="en-US" sz="5600" dirty="0" err="1"/>
              <a:t>tro</a:t>
            </a:r>
            <a:r>
              <a:rPr lang="en-GB" altLang="en-US" sz="5600" dirty="0"/>
              <a:t>.</a:t>
            </a:r>
          </a:p>
          <a:p>
            <a:endParaRPr lang="en-GB" altLang="en-US" sz="5600" dirty="0"/>
          </a:p>
          <a:p>
            <a:r>
              <a:rPr lang="en-GB" altLang="en-US" sz="5600" dirty="0" err="1"/>
              <a:t>Efallai</a:t>
            </a:r>
            <a:r>
              <a:rPr lang="en-GB" altLang="en-US" sz="5600" dirty="0"/>
              <a:t> y </a:t>
            </a:r>
            <a:r>
              <a:rPr lang="en-GB" altLang="en-US" sz="5600" dirty="0" err="1"/>
              <a:t>bydd</a:t>
            </a:r>
            <a:r>
              <a:rPr lang="en-GB" altLang="en-US" sz="5600" dirty="0"/>
              <a:t> </a:t>
            </a:r>
            <a:r>
              <a:rPr lang="en-GB" altLang="en-US" sz="5600" dirty="0" err="1"/>
              <a:t>gan</a:t>
            </a:r>
            <a:r>
              <a:rPr lang="en-GB" altLang="en-US" sz="5600" dirty="0"/>
              <a:t> </a:t>
            </a:r>
            <a:r>
              <a:rPr lang="en-GB" altLang="en-US" sz="5600" dirty="0" err="1"/>
              <a:t>ddysgwyr</a:t>
            </a:r>
            <a:r>
              <a:rPr lang="en-GB" altLang="en-US" sz="5600" dirty="0"/>
              <a:t> SIY/CIY </a:t>
            </a:r>
            <a:r>
              <a:rPr lang="en-GB" altLang="en-US" sz="5600" dirty="0" err="1"/>
              <a:t>fannau</a:t>
            </a:r>
            <a:r>
              <a:rPr lang="en-GB" altLang="en-US" sz="5600" dirty="0"/>
              <a:t> </a:t>
            </a:r>
            <a:r>
              <a:rPr lang="en-GB" altLang="en-US" sz="5600" dirty="0" err="1"/>
              <a:t>cychwyn</a:t>
            </a:r>
            <a:r>
              <a:rPr lang="en-GB" altLang="en-US" sz="5600" dirty="0"/>
              <a:t> </a:t>
            </a:r>
            <a:r>
              <a:rPr lang="en-GB" altLang="en-US" sz="5600" dirty="0" err="1"/>
              <a:t>gwahanol</a:t>
            </a:r>
            <a:r>
              <a:rPr lang="en-GB" altLang="en-US" sz="5600" dirty="0"/>
              <a:t> a </a:t>
            </a:r>
            <a:r>
              <a:rPr lang="en-GB" altLang="en-US" sz="5600" dirty="0" err="1"/>
              <a:t>byddant</a:t>
            </a:r>
            <a:r>
              <a:rPr lang="en-GB" altLang="en-US" sz="5600" dirty="0"/>
              <a:t> </a:t>
            </a:r>
            <a:r>
              <a:rPr lang="en-GB" altLang="en-US" sz="5600" dirty="0" err="1"/>
              <a:t>yn</a:t>
            </a:r>
            <a:r>
              <a:rPr lang="en-GB" altLang="en-US" sz="5600" dirty="0"/>
              <a:t> </a:t>
            </a:r>
            <a:r>
              <a:rPr lang="en-GB" altLang="en-US" sz="5600" dirty="0" err="1"/>
              <a:t>symud</a:t>
            </a:r>
            <a:r>
              <a:rPr lang="en-GB" altLang="en-US" sz="5600" dirty="0"/>
              <a:t> </a:t>
            </a:r>
            <a:r>
              <a:rPr lang="en-GB" altLang="en-US" sz="5600" dirty="0" err="1"/>
              <a:t>drwy'r</a:t>
            </a:r>
            <a:r>
              <a:rPr lang="en-GB" altLang="en-US" sz="5600" dirty="0"/>
              <a:t> </a:t>
            </a:r>
            <a:r>
              <a:rPr lang="en-GB" altLang="en-US" sz="5600" dirty="0" err="1"/>
              <a:t>camau</a:t>
            </a:r>
            <a:r>
              <a:rPr lang="en-GB" altLang="en-US" sz="5600" dirty="0"/>
              <a:t> </a:t>
            </a:r>
            <a:r>
              <a:rPr lang="en-GB" altLang="en-US" sz="5600" dirty="0" err="1"/>
              <a:t>ar</a:t>
            </a:r>
            <a:r>
              <a:rPr lang="en-GB" altLang="en-US" sz="5600" dirty="0"/>
              <a:t> </a:t>
            </a:r>
            <a:r>
              <a:rPr lang="en-GB" altLang="en-US" sz="5600" dirty="0" err="1"/>
              <a:t>gyfraddau</a:t>
            </a:r>
            <a:r>
              <a:rPr lang="en-GB" altLang="en-US" sz="5600" dirty="0"/>
              <a:t> </a:t>
            </a:r>
            <a:r>
              <a:rPr lang="en-GB" altLang="en-US" sz="5600" dirty="0" err="1"/>
              <a:t>gwahanol</a:t>
            </a:r>
            <a:endParaRPr lang="en-GB" altLang="en-US" sz="5600" dirty="0"/>
          </a:p>
          <a:p>
            <a:endParaRPr lang="en-GB" altLang="en-US" sz="5600" dirty="0"/>
          </a:p>
          <a:p>
            <a:r>
              <a:rPr lang="en-GB" altLang="en-US" sz="5600" dirty="0" err="1"/>
              <a:t>Nid</a:t>
            </a:r>
            <a:r>
              <a:rPr lang="en-GB" altLang="en-US" sz="5600" dirty="0"/>
              <a:t> </a:t>
            </a:r>
            <a:r>
              <a:rPr lang="en-GB" altLang="en-US" sz="5600" dirty="0" err="1"/>
              <a:t>yw</a:t>
            </a:r>
            <a:r>
              <a:rPr lang="en-GB" altLang="en-US" sz="5600" dirty="0"/>
              <a:t> </a:t>
            </a:r>
            <a:r>
              <a:rPr lang="en-GB" altLang="en-US" sz="5600" dirty="0" err="1"/>
              <a:t>cynnydd</a:t>
            </a:r>
            <a:r>
              <a:rPr lang="en-GB" altLang="en-US" sz="5600" dirty="0"/>
              <a:t> o </a:t>
            </a:r>
            <a:r>
              <a:rPr lang="en-GB" altLang="en-US" sz="5600" dirty="0" err="1"/>
              <a:t>reidrwydd</a:t>
            </a:r>
            <a:r>
              <a:rPr lang="en-GB" altLang="en-US" sz="5600" dirty="0"/>
              <a:t> </a:t>
            </a:r>
            <a:r>
              <a:rPr lang="en-GB" altLang="en-US" sz="5600" dirty="0" err="1"/>
              <a:t>yn</a:t>
            </a:r>
            <a:r>
              <a:rPr lang="en-GB" altLang="en-US" sz="5600" dirty="0"/>
              <a:t> </a:t>
            </a:r>
            <a:r>
              <a:rPr lang="en-GB" altLang="en-US" sz="5600" dirty="0" err="1"/>
              <a:t>llinol</a:t>
            </a:r>
            <a:r>
              <a:rPr lang="en-GB" altLang="en-US" sz="5600" dirty="0"/>
              <a:t> </a:t>
            </a:r>
            <a:r>
              <a:rPr lang="en-GB" altLang="en-US" sz="5600" dirty="0" err="1"/>
              <a:t>nac</a:t>
            </a:r>
            <a:r>
              <a:rPr lang="en-GB" altLang="en-US" sz="5600" dirty="0"/>
              <a:t> </a:t>
            </a:r>
            <a:r>
              <a:rPr lang="en-GB" altLang="en-US" sz="5600" dirty="0" err="1"/>
              <a:t>yn</a:t>
            </a:r>
            <a:r>
              <a:rPr lang="en-GB" altLang="en-US" sz="5600" dirty="0"/>
              <a:t> </a:t>
            </a:r>
            <a:r>
              <a:rPr lang="en-GB" altLang="en-US" sz="5600" dirty="0" err="1"/>
              <a:t>gyson</a:t>
            </a:r>
            <a:r>
              <a:rPr lang="en-GB" altLang="en-US" sz="5600" dirty="0"/>
              <a:t> </a:t>
            </a:r>
          </a:p>
          <a:p>
            <a:pPr marL="0" indent="0">
              <a:buNone/>
            </a:pPr>
            <a:endParaRPr lang="en-GB" altLang="en-US" sz="5600" dirty="0"/>
          </a:p>
          <a:p>
            <a:r>
              <a:rPr lang="en-GB" altLang="en-US" sz="5600" dirty="0" err="1"/>
              <a:t>Mae'r</a:t>
            </a:r>
            <a:r>
              <a:rPr lang="en-GB" altLang="en-US" sz="5600" dirty="0"/>
              <a:t> </a:t>
            </a:r>
            <a:r>
              <a:rPr lang="en-GB" altLang="en-US" sz="5600" dirty="0" err="1"/>
              <a:t>rhan</a:t>
            </a:r>
            <a:r>
              <a:rPr lang="en-GB" altLang="en-US" sz="5600" dirty="0"/>
              <a:t> </a:t>
            </a:r>
            <a:r>
              <a:rPr lang="en-GB" altLang="en-US" sz="5600" dirty="0" err="1"/>
              <a:t>fwyaf</a:t>
            </a:r>
            <a:r>
              <a:rPr lang="en-GB" altLang="en-US" sz="5600" dirty="0"/>
              <a:t> o </a:t>
            </a:r>
            <a:r>
              <a:rPr lang="en-GB" altLang="en-US" sz="5600" dirty="0" err="1"/>
              <a:t>ddysgwyr</a:t>
            </a:r>
            <a:r>
              <a:rPr lang="en-GB" altLang="en-US" sz="5600" dirty="0"/>
              <a:t> SIY/CIY </a:t>
            </a:r>
            <a:r>
              <a:rPr lang="en-GB" altLang="en-US" sz="5600" dirty="0" err="1"/>
              <a:t>yn</a:t>
            </a:r>
            <a:r>
              <a:rPr lang="en-GB" altLang="en-US" sz="5600" dirty="0"/>
              <a:t> </a:t>
            </a:r>
            <a:r>
              <a:rPr lang="en-GB" altLang="en-US" sz="5600" dirty="0" err="1"/>
              <a:t>datblygu</a:t>
            </a:r>
            <a:r>
              <a:rPr lang="en-GB" altLang="en-US" sz="5600" dirty="0"/>
              <a:t> </a:t>
            </a:r>
            <a:r>
              <a:rPr lang="en-GB" altLang="en-US" sz="5600" dirty="0" err="1"/>
              <a:t>medrau</a:t>
            </a:r>
            <a:r>
              <a:rPr lang="en-GB" altLang="en-US" sz="5600" dirty="0"/>
              <a:t> </a:t>
            </a:r>
            <a:r>
              <a:rPr lang="en-GB" altLang="en-US" sz="5600" dirty="0" err="1"/>
              <a:t>llafar</a:t>
            </a:r>
            <a:r>
              <a:rPr lang="en-GB" altLang="en-US" sz="5600" dirty="0"/>
              <a:t> </a:t>
            </a:r>
            <a:r>
              <a:rPr lang="en-GB" altLang="en-US" sz="5600" dirty="0" err="1"/>
              <a:t>effeithiol</a:t>
            </a:r>
            <a:r>
              <a:rPr lang="en-GB" altLang="en-US" sz="5600" dirty="0"/>
              <a:t> </a:t>
            </a:r>
            <a:r>
              <a:rPr lang="en-GB" altLang="en-US" sz="5600" dirty="0" err="1"/>
              <a:t>cyn</a:t>
            </a:r>
            <a:r>
              <a:rPr lang="en-GB" altLang="en-US" sz="5600" dirty="0"/>
              <a:t> </a:t>
            </a:r>
            <a:r>
              <a:rPr lang="en-GB" altLang="en-US" sz="5600" dirty="0" err="1"/>
              <a:t>unrhyw</a:t>
            </a:r>
            <a:r>
              <a:rPr lang="en-GB" altLang="en-US" sz="5600" dirty="0"/>
              <a:t> </a:t>
            </a:r>
            <a:r>
              <a:rPr lang="en-GB" altLang="en-US" sz="5600" dirty="0" err="1"/>
              <a:t>sgiliau</a:t>
            </a:r>
            <a:r>
              <a:rPr lang="en-GB" altLang="en-US" sz="5600" dirty="0"/>
              <a:t> </a:t>
            </a:r>
            <a:r>
              <a:rPr lang="en-GB" altLang="en-US" sz="5600" dirty="0" err="1"/>
              <a:t>llythrennedd</a:t>
            </a:r>
            <a:r>
              <a:rPr lang="en-GB" altLang="en-US" sz="5600" dirty="0"/>
              <a:t> </a:t>
            </a:r>
            <a:r>
              <a:rPr lang="en-GB" altLang="en-US" sz="5600" dirty="0" err="1"/>
              <a:t>sylweddol</a:t>
            </a:r>
            <a:endParaRPr lang="en-GB" altLang="en-US" sz="5600" dirty="0"/>
          </a:p>
          <a:p>
            <a:endParaRPr lang="en-GB" altLang="en-US" sz="5600" dirty="0"/>
          </a:p>
          <a:p>
            <a:r>
              <a:rPr lang="en-GB" altLang="en-US" sz="5600" dirty="0" err="1"/>
              <a:t>Yn</a:t>
            </a:r>
            <a:r>
              <a:rPr lang="en-GB" altLang="en-US" sz="5600" dirty="0"/>
              <a:t> </a:t>
            </a:r>
            <a:r>
              <a:rPr lang="en-GB" altLang="en-US" sz="5600" dirty="0" err="1"/>
              <a:t>gyffredinol</a:t>
            </a:r>
            <a:r>
              <a:rPr lang="en-GB" altLang="en-US" sz="5600" dirty="0"/>
              <a:t>, </a:t>
            </a:r>
            <a:r>
              <a:rPr lang="en-GB" altLang="en-US" sz="5600" dirty="0" err="1"/>
              <a:t>mae</a:t>
            </a:r>
            <a:r>
              <a:rPr lang="en-GB" altLang="en-US" sz="5600" dirty="0"/>
              <a:t> </a:t>
            </a:r>
            <a:r>
              <a:rPr lang="en-GB" altLang="en-US" sz="5600" dirty="0" err="1"/>
              <a:t>cyfraddau</a:t>
            </a:r>
            <a:r>
              <a:rPr lang="en-GB" altLang="en-US" sz="5600" dirty="0"/>
              <a:t> </a:t>
            </a:r>
            <a:r>
              <a:rPr lang="en-GB" altLang="en-US" sz="5600" dirty="0" err="1"/>
              <a:t>cynnydd</a:t>
            </a:r>
            <a:r>
              <a:rPr lang="en-GB" altLang="en-US" sz="5600" dirty="0"/>
              <a:t> </a:t>
            </a:r>
            <a:r>
              <a:rPr lang="en-GB" altLang="en-US" sz="5600" dirty="0" err="1"/>
              <a:t>yn</a:t>
            </a:r>
            <a:r>
              <a:rPr lang="en-GB" altLang="en-US" sz="5600" dirty="0"/>
              <a:t> </a:t>
            </a:r>
            <a:r>
              <a:rPr lang="en-GB" altLang="en-US" sz="5600" dirty="0" err="1"/>
              <a:t>gyflymach</a:t>
            </a:r>
            <a:r>
              <a:rPr lang="en-GB" altLang="en-US" sz="5600" dirty="0"/>
              <a:t> </a:t>
            </a:r>
            <a:r>
              <a:rPr lang="en-GB" altLang="en-US" sz="5600" dirty="0" err="1"/>
              <a:t>drwy</a:t>
            </a:r>
            <a:r>
              <a:rPr lang="en-GB" altLang="en-US" sz="5600" dirty="0"/>
              <a:t> </a:t>
            </a:r>
            <a:r>
              <a:rPr lang="en-GB" altLang="en-US" sz="5600" dirty="0" err="1"/>
              <a:t>gamau</a:t>
            </a:r>
            <a:r>
              <a:rPr lang="en-GB" altLang="en-US" sz="5600" dirty="0"/>
              <a:t> A </a:t>
            </a:r>
            <a:r>
              <a:rPr lang="en-GB" altLang="en-US" sz="5600" dirty="0" err="1"/>
              <a:t>a</a:t>
            </a:r>
            <a:r>
              <a:rPr lang="en-GB" altLang="en-US" sz="5600" dirty="0"/>
              <a:t> B ac </a:t>
            </a:r>
            <a:r>
              <a:rPr lang="en-GB" altLang="en-US" sz="5600" dirty="0" err="1"/>
              <a:t>yn</a:t>
            </a:r>
            <a:r>
              <a:rPr lang="en-GB" altLang="en-US" sz="5600" dirty="0"/>
              <a:t> </a:t>
            </a:r>
            <a:r>
              <a:rPr lang="en-GB" altLang="en-US" sz="5600" dirty="0" err="1"/>
              <a:t>arafu</a:t>
            </a:r>
            <a:r>
              <a:rPr lang="en-GB" altLang="en-US" sz="5600" dirty="0"/>
              <a:t> </a:t>
            </a:r>
            <a:r>
              <a:rPr lang="en-GB" altLang="en-US" sz="5600" dirty="0" err="1"/>
              <a:t>wedi</a:t>
            </a:r>
            <a:r>
              <a:rPr lang="en-GB" altLang="en-US" sz="5600" dirty="0"/>
              <a:t> </a:t>
            </a:r>
            <a:r>
              <a:rPr lang="en-GB" altLang="en-US" sz="5600" dirty="0" err="1"/>
              <a:t>hynny</a:t>
            </a:r>
            <a:endParaRPr lang="en-GB" altLang="en-US" sz="5600" dirty="0"/>
          </a:p>
          <a:p>
            <a:endParaRPr lang="en-GB" altLang="en-US" sz="5600" dirty="0"/>
          </a:p>
          <a:p>
            <a:r>
              <a:rPr lang="en-GB" altLang="en-US" sz="5600" dirty="0"/>
              <a:t>Gall </a:t>
            </a:r>
            <a:r>
              <a:rPr lang="en-GB" altLang="en-US" sz="5600" dirty="0" err="1"/>
              <a:t>dysgwyr</a:t>
            </a:r>
            <a:r>
              <a:rPr lang="en-GB" altLang="en-US" sz="5600" dirty="0"/>
              <a:t> </a:t>
            </a:r>
            <a:r>
              <a:rPr lang="en-GB" altLang="en-US" sz="5600" dirty="0" err="1"/>
              <a:t>aros</a:t>
            </a:r>
            <a:r>
              <a:rPr lang="en-GB" altLang="en-US" sz="5600" dirty="0"/>
              <a:t> </a:t>
            </a:r>
            <a:r>
              <a:rPr lang="en-GB" altLang="en-US" sz="5600" dirty="0" err="1"/>
              <a:t>yn</a:t>
            </a:r>
            <a:r>
              <a:rPr lang="en-GB" altLang="en-US" sz="5600" dirty="0"/>
              <a:t> </a:t>
            </a:r>
            <a:r>
              <a:rPr lang="en-GB" altLang="en-US" sz="5600" dirty="0" err="1"/>
              <a:t>llonydd</a:t>
            </a:r>
            <a:r>
              <a:rPr lang="en-GB" altLang="en-US" sz="5600" dirty="0"/>
              <a:t> am </a:t>
            </a:r>
            <a:r>
              <a:rPr lang="en-GB" altLang="en-US" sz="5600" dirty="0" err="1"/>
              <a:t>gyfnodau</a:t>
            </a:r>
            <a:r>
              <a:rPr lang="en-GB" altLang="en-US" sz="5600" dirty="0"/>
              <a:t> </a:t>
            </a:r>
            <a:r>
              <a:rPr lang="en-GB" altLang="en-US" sz="5600" dirty="0" err="1"/>
              <a:t>hir</a:t>
            </a:r>
            <a:r>
              <a:rPr lang="en-GB" altLang="en-US" sz="5600" dirty="0"/>
              <a:t> </a:t>
            </a:r>
            <a:r>
              <a:rPr lang="en-GB" altLang="en-US" sz="5600" dirty="0" err="1"/>
              <a:t>yng</a:t>
            </a:r>
            <a:r>
              <a:rPr lang="en-GB" altLang="en-US" sz="5600" dirty="0"/>
              <a:t> </a:t>
            </a:r>
            <a:r>
              <a:rPr lang="en-GB" altLang="en-US" sz="5600" dirty="0" err="1"/>
              <a:t>nghamau</a:t>
            </a:r>
            <a:r>
              <a:rPr lang="en-GB" altLang="en-US" sz="5600" dirty="0"/>
              <a:t> C a D felly </a:t>
            </a:r>
            <a:r>
              <a:rPr lang="en-GB" altLang="en-US" sz="5600" dirty="0" err="1"/>
              <a:t>nid</a:t>
            </a:r>
            <a:r>
              <a:rPr lang="en-GB" altLang="en-US" sz="5600" dirty="0"/>
              <a:t> </a:t>
            </a:r>
            <a:r>
              <a:rPr lang="en-GB" altLang="en-US" sz="5600" dirty="0" err="1"/>
              <a:t>yw</a:t>
            </a:r>
            <a:r>
              <a:rPr lang="en-GB" altLang="en-US" sz="5600" dirty="0"/>
              <a:t> </a:t>
            </a:r>
            <a:r>
              <a:rPr lang="en-GB" altLang="en-US" sz="5600" dirty="0" err="1"/>
              <a:t>dysgwyr</a:t>
            </a:r>
            <a:r>
              <a:rPr lang="en-GB" altLang="en-US" sz="5600" dirty="0"/>
              <a:t> o </a:t>
            </a:r>
            <a:r>
              <a:rPr lang="en-GB" altLang="en-US" sz="5600" dirty="0" err="1"/>
              <a:t>reidrwydd</a:t>
            </a:r>
            <a:r>
              <a:rPr lang="en-GB" altLang="en-US" sz="5600" dirty="0"/>
              <a:t> </a:t>
            </a:r>
            <a:r>
              <a:rPr lang="en-GB" altLang="en-US" sz="5600" dirty="0" err="1"/>
              <a:t>yn</a:t>
            </a:r>
            <a:r>
              <a:rPr lang="en-GB" altLang="en-US" sz="5600" dirty="0"/>
              <a:t> </a:t>
            </a:r>
            <a:r>
              <a:rPr lang="en-GB" altLang="en-US" sz="5600" dirty="0" err="1"/>
              <a:t>symud</a:t>
            </a:r>
            <a:r>
              <a:rPr lang="en-GB" altLang="en-US" sz="5600" dirty="0"/>
              <a:t> </a:t>
            </a:r>
            <a:r>
              <a:rPr lang="en-GB" altLang="en-US" sz="5600" dirty="0" err="1"/>
              <a:t>i</a:t>
            </a:r>
            <a:r>
              <a:rPr lang="en-GB" altLang="en-US" sz="5600" dirty="0"/>
              <a:t> </a:t>
            </a:r>
            <a:r>
              <a:rPr lang="en-GB" altLang="en-US" sz="5600" dirty="0" err="1"/>
              <a:t>fyny</a:t>
            </a:r>
            <a:r>
              <a:rPr lang="en-GB" altLang="en-US" sz="5600" dirty="0"/>
              <a:t> cam </a:t>
            </a:r>
            <a:r>
              <a:rPr lang="en-GB" altLang="en-US" sz="5600" dirty="0" err="1"/>
              <a:t>cyfan</a:t>
            </a:r>
            <a:r>
              <a:rPr lang="en-GB" altLang="en-US" sz="5600" dirty="0"/>
              <a:t> bob </a:t>
            </a:r>
            <a:r>
              <a:rPr lang="en-GB" altLang="en-US" sz="5600" dirty="0" err="1"/>
              <a:t>blwyddyn</a:t>
            </a:r>
            <a:endParaRPr lang="en-GB" altLang="en-US" sz="5600" dirty="0"/>
          </a:p>
          <a:p>
            <a:endParaRPr lang="en-GB" altLang="en-US" sz="5600" dirty="0"/>
          </a:p>
          <a:p>
            <a:r>
              <a:rPr lang="en-GB" altLang="en-US" sz="5600" dirty="0" err="1"/>
              <a:t>Gellir</a:t>
            </a:r>
            <a:r>
              <a:rPr lang="en-GB" altLang="en-US" sz="5600" dirty="0"/>
              <a:t> </a:t>
            </a:r>
            <a:r>
              <a:rPr lang="en-GB" altLang="en-US" sz="5600" dirty="0" err="1"/>
              <a:t>gweld</a:t>
            </a:r>
            <a:r>
              <a:rPr lang="en-GB" altLang="en-US" sz="5600" dirty="0"/>
              <a:t> </a:t>
            </a:r>
            <a:r>
              <a:rPr lang="en-GB" altLang="en-US" sz="5600" dirty="0" err="1"/>
              <a:t>arafu</a:t>
            </a:r>
            <a:r>
              <a:rPr lang="en-GB" altLang="en-US" sz="5600" dirty="0"/>
              <a:t> </a:t>
            </a:r>
            <a:r>
              <a:rPr lang="en-GB" altLang="en-US" sz="5600" dirty="0" err="1"/>
              <a:t>yn</a:t>
            </a:r>
            <a:r>
              <a:rPr lang="en-GB" altLang="en-US" sz="5600" dirty="0"/>
              <a:t> y </a:t>
            </a:r>
            <a:r>
              <a:rPr lang="en-GB" altLang="en-US" sz="5600" dirty="0" err="1"/>
              <a:t>cynnydd</a:t>
            </a:r>
            <a:r>
              <a:rPr lang="en-GB" altLang="en-US" sz="5600" dirty="0"/>
              <a:t> o ran </a:t>
            </a:r>
            <a:r>
              <a:rPr lang="en-GB" altLang="en-US" sz="5600" dirty="0" err="1"/>
              <a:t>caffael</a:t>
            </a:r>
            <a:r>
              <a:rPr lang="en-GB" altLang="en-US" sz="5600" dirty="0"/>
              <a:t> SIY/CIY </a:t>
            </a:r>
            <a:r>
              <a:rPr lang="en-GB" altLang="en-US" sz="5600" dirty="0" err="1"/>
              <a:t>i</a:t>
            </a:r>
            <a:r>
              <a:rPr lang="en-GB" altLang="en-US" sz="5600" dirty="0"/>
              <a:t> </a:t>
            </a:r>
            <a:r>
              <a:rPr lang="en-GB" altLang="en-US" sz="5600" dirty="0" err="1"/>
              <a:t>ddysgwyr</a:t>
            </a:r>
            <a:r>
              <a:rPr lang="en-GB" altLang="en-US" sz="5600" dirty="0"/>
              <a:t> </a:t>
            </a:r>
            <a:r>
              <a:rPr lang="en-GB" altLang="en-US" sz="5600" dirty="0" err="1"/>
              <a:t>sydd</a:t>
            </a:r>
            <a:r>
              <a:rPr lang="en-GB" altLang="en-US" sz="5600" dirty="0"/>
              <a:t> </a:t>
            </a:r>
            <a:r>
              <a:rPr lang="en-GB" altLang="en-US" sz="5600" dirty="0" err="1"/>
              <a:t>hefyd</a:t>
            </a:r>
            <a:r>
              <a:rPr lang="en-GB" altLang="en-US" sz="5600" dirty="0"/>
              <a:t> ag ADY</a:t>
            </a:r>
          </a:p>
          <a:p>
            <a:pPr marL="0" indent="0">
              <a:buNone/>
            </a:pPr>
            <a:r>
              <a:rPr lang="en-GB" altLang="en-US" sz="5600" dirty="0"/>
              <a:t>(</a:t>
            </a:r>
            <a:r>
              <a:rPr lang="en-GB" altLang="en-US" sz="5600" dirty="0" err="1"/>
              <a:t>Llywodraeth</a:t>
            </a:r>
            <a:r>
              <a:rPr lang="en-GB" altLang="en-US" sz="5600" dirty="0"/>
              <a:t> Cymru, 2011)</a:t>
            </a:r>
          </a:p>
          <a:p>
            <a:pPr marL="0" indent="0">
              <a:buNone/>
            </a:pPr>
            <a:r>
              <a:rPr lang="en-GB" altLang="en-US" sz="9600" dirty="0"/>
              <a:t>								</a:t>
            </a:r>
            <a:endParaRPr lang="en-GB" dirty="0"/>
          </a:p>
          <a:p>
            <a:endParaRPr lang="en-GB" dirty="0"/>
          </a:p>
        </p:txBody>
      </p:sp>
      <p:pic>
        <p:nvPicPr>
          <p:cNvPr id="2050"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9172" y="307322"/>
            <a:ext cx="2451222" cy="911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606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82624" y="355825"/>
            <a:ext cx="9112456" cy="648275"/>
          </a:xfrm>
        </p:spPr>
        <p:txBody>
          <a:bodyPr>
            <a:normAutofit/>
          </a:bodyPr>
          <a:lstStyle/>
          <a:p>
            <a:r>
              <a:rPr lang="en-GB" sz="3200" dirty="0">
                <a:solidFill>
                  <a:srgbClr val="0070C0"/>
                </a:solidFill>
                <a:latin typeface="+mn-lt"/>
              </a:rPr>
              <a:t>The 5 Stage Model of Language Acquisition</a:t>
            </a:r>
          </a:p>
        </p:txBody>
      </p:sp>
      <p:sp>
        <p:nvSpPr>
          <p:cNvPr id="3" name="Content Placeholder 2"/>
          <p:cNvSpPr>
            <a:spLocks noGrp="1"/>
          </p:cNvSpPr>
          <p:nvPr>
            <p:ph idx="1"/>
          </p:nvPr>
        </p:nvSpPr>
        <p:spPr>
          <a:xfrm>
            <a:off x="472960" y="1290062"/>
            <a:ext cx="9119170" cy="4160896"/>
          </a:xfrm>
        </p:spPr>
        <p:txBody>
          <a:bodyPr>
            <a:normAutofit fontScale="32500" lnSpcReduction="20000"/>
          </a:bodyPr>
          <a:lstStyle/>
          <a:p>
            <a:r>
              <a:rPr lang="en-GB" altLang="en-US" sz="4000" dirty="0">
                <a:solidFill>
                  <a:srgbClr val="0070C0"/>
                </a:solidFill>
              </a:rPr>
              <a:t>The 5 stage model offers ‘</a:t>
            </a:r>
            <a:r>
              <a:rPr lang="en-GB" altLang="en-US" sz="4000" b="1" dirty="0">
                <a:solidFill>
                  <a:srgbClr val="0070C0"/>
                </a:solidFill>
              </a:rPr>
              <a:t>best fit’ </a:t>
            </a:r>
            <a:r>
              <a:rPr lang="en-GB" altLang="en-US" sz="4000" dirty="0">
                <a:solidFill>
                  <a:srgbClr val="0070C0"/>
                </a:solidFill>
              </a:rPr>
              <a:t>descriptors -</a:t>
            </a:r>
            <a:r>
              <a:rPr lang="en-GB" sz="4000" dirty="0">
                <a:solidFill>
                  <a:srgbClr val="0070C0"/>
                </a:solidFill>
              </a:rPr>
              <a:t>individuals are likely to show characteristics of more than one ‘stage’ at a time.</a:t>
            </a:r>
            <a:endParaRPr lang="en-GB" altLang="en-US" sz="4000" dirty="0">
              <a:solidFill>
                <a:srgbClr val="0070C0"/>
              </a:solidFill>
            </a:endParaRPr>
          </a:p>
          <a:p>
            <a:pPr marL="0" indent="0">
              <a:buNone/>
            </a:pPr>
            <a:endParaRPr lang="en-GB" altLang="en-US" sz="4000" dirty="0">
              <a:solidFill>
                <a:srgbClr val="0070C0"/>
              </a:solidFill>
            </a:endParaRPr>
          </a:p>
          <a:p>
            <a:r>
              <a:rPr lang="en-GB" altLang="en-US" sz="4000" dirty="0">
                <a:solidFill>
                  <a:srgbClr val="0070C0"/>
                </a:solidFill>
              </a:rPr>
              <a:t>EAL/WAL learners may have </a:t>
            </a:r>
            <a:r>
              <a:rPr lang="en-GB" altLang="en-US" sz="4000" b="1" dirty="0">
                <a:solidFill>
                  <a:srgbClr val="0070C0"/>
                </a:solidFill>
              </a:rPr>
              <a:t>different starting points </a:t>
            </a:r>
            <a:r>
              <a:rPr lang="en-GB" altLang="en-US" sz="4000" dirty="0">
                <a:solidFill>
                  <a:srgbClr val="0070C0"/>
                </a:solidFill>
              </a:rPr>
              <a:t>and move through the stages at different rates</a:t>
            </a:r>
          </a:p>
          <a:p>
            <a:pPr marL="0" indent="0">
              <a:buNone/>
            </a:pPr>
            <a:endParaRPr lang="en-GB" altLang="en-US" sz="4000" dirty="0">
              <a:solidFill>
                <a:srgbClr val="0070C0"/>
              </a:solidFill>
            </a:endParaRPr>
          </a:p>
          <a:p>
            <a:r>
              <a:rPr lang="en-GB" altLang="en-US" sz="4000" dirty="0">
                <a:solidFill>
                  <a:srgbClr val="0070C0"/>
                </a:solidFill>
              </a:rPr>
              <a:t>Progress is not necessarily </a:t>
            </a:r>
            <a:r>
              <a:rPr lang="en-GB" altLang="en-US" sz="4000" b="1" dirty="0">
                <a:solidFill>
                  <a:srgbClr val="0070C0"/>
                </a:solidFill>
              </a:rPr>
              <a:t>linear or constant </a:t>
            </a:r>
          </a:p>
          <a:p>
            <a:pPr marL="0" indent="0">
              <a:buNone/>
            </a:pPr>
            <a:endParaRPr lang="en-GB" altLang="en-US" sz="4000" dirty="0">
              <a:solidFill>
                <a:srgbClr val="0070C0"/>
              </a:solidFill>
            </a:endParaRPr>
          </a:p>
          <a:p>
            <a:r>
              <a:rPr lang="en-GB" altLang="en-US" sz="4000" dirty="0">
                <a:solidFill>
                  <a:srgbClr val="0070C0"/>
                </a:solidFill>
              </a:rPr>
              <a:t>Most EAL/WAL learners develop effective </a:t>
            </a:r>
            <a:r>
              <a:rPr lang="en-GB" altLang="en-US" sz="4000" b="1" dirty="0">
                <a:solidFill>
                  <a:srgbClr val="0070C0"/>
                </a:solidFill>
              </a:rPr>
              <a:t>oral skills </a:t>
            </a:r>
            <a:r>
              <a:rPr lang="en-GB" altLang="en-US" sz="4000" dirty="0">
                <a:solidFill>
                  <a:srgbClr val="0070C0"/>
                </a:solidFill>
              </a:rPr>
              <a:t>in advance of any significant literacy skills</a:t>
            </a:r>
          </a:p>
          <a:p>
            <a:pPr marL="0" indent="0">
              <a:buNone/>
            </a:pPr>
            <a:endParaRPr lang="en-GB" altLang="en-US" sz="4000" dirty="0">
              <a:solidFill>
                <a:srgbClr val="0070C0"/>
              </a:solidFill>
            </a:endParaRPr>
          </a:p>
          <a:p>
            <a:r>
              <a:rPr lang="en-GB" altLang="en-US" sz="4000" dirty="0">
                <a:solidFill>
                  <a:srgbClr val="0070C0"/>
                </a:solidFill>
              </a:rPr>
              <a:t>Progress rates are generally </a:t>
            </a:r>
            <a:r>
              <a:rPr lang="en-GB" altLang="en-US" sz="4000" b="1" dirty="0">
                <a:solidFill>
                  <a:srgbClr val="0070C0"/>
                </a:solidFill>
              </a:rPr>
              <a:t>quicker through stages A and B </a:t>
            </a:r>
            <a:r>
              <a:rPr lang="en-GB" altLang="en-US" sz="4000" dirty="0">
                <a:solidFill>
                  <a:srgbClr val="0070C0"/>
                </a:solidFill>
              </a:rPr>
              <a:t>and slow down thereafter</a:t>
            </a:r>
          </a:p>
          <a:p>
            <a:pPr marL="0" indent="0">
              <a:buNone/>
            </a:pPr>
            <a:endParaRPr lang="en-GB" altLang="en-US" sz="4000" dirty="0">
              <a:solidFill>
                <a:srgbClr val="0070C0"/>
              </a:solidFill>
            </a:endParaRPr>
          </a:p>
          <a:p>
            <a:r>
              <a:rPr lang="en-GB" altLang="en-US" sz="4000" dirty="0">
                <a:solidFill>
                  <a:srgbClr val="0070C0"/>
                </a:solidFill>
              </a:rPr>
              <a:t>Learners may </a:t>
            </a:r>
            <a:r>
              <a:rPr lang="en-GB" altLang="en-US" sz="4000" b="1" dirty="0">
                <a:solidFill>
                  <a:srgbClr val="0070C0"/>
                </a:solidFill>
              </a:rPr>
              <a:t>plateau</a:t>
            </a:r>
            <a:r>
              <a:rPr lang="en-GB" altLang="en-US" sz="4000" dirty="0">
                <a:solidFill>
                  <a:srgbClr val="0070C0"/>
                </a:solidFill>
              </a:rPr>
              <a:t> for long periods of time in stages C and D therefore learners </a:t>
            </a:r>
            <a:r>
              <a:rPr lang="en-GB" altLang="en-US" sz="4000" b="1" dirty="0">
                <a:solidFill>
                  <a:srgbClr val="0070C0"/>
                </a:solidFill>
              </a:rPr>
              <a:t>do not necessarily move up a whole stage each year</a:t>
            </a:r>
          </a:p>
          <a:p>
            <a:pPr marL="0" indent="0">
              <a:buNone/>
            </a:pPr>
            <a:endParaRPr lang="en-GB" altLang="en-US" sz="4000" dirty="0">
              <a:solidFill>
                <a:srgbClr val="0070C0"/>
              </a:solidFill>
            </a:endParaRPr>
          </a:p>
          <a:p>
            <a:r>
              <a:rPr lang="en-GB" altLang="en-US" sz="4000" dirty="0">
                <a:solidFill>
                  <a:srgbClr val="0070C0"/>
                </a:solidFill>
                <a:cs typeface="Arial" panose="020B0604020202020204" pitchFamily="34" charset="0"/>
              </a:rPr>
              <a:t>Progress in </a:t>
            </a:r>
            <a:r>
              <a:rPr lang="en-GB" altLang="en-US" sz="4000" b="1" dirty="0">
                <a:solidFill>
                  <a:srgbClr val="0070C0"/>
                </a:solidFill>
                <a:cs typeface="Arial" panose="020B0604020202020204" pitchFamily="34" charset="0"/>
              </a:rPr>
              <a:t>acquiring EAL may be slowed down </a:t>
            </a:r>
            <a:r>
              <a:rPr lang="en-GB" altLang="en-US" sz="4000" dirty="0">
                <a:solidFill>
                  <a:srgbClr val="0070C0"/>
                </a:solidFill>
                <a:cs typeface="Arial" panose="020B0604020202020204" pitchFamily="34" charset="0"/>
              </a:rPr>
              <a:t>for learners who also have </a:t>
            </a:r>
            <a:r>
              <a:rPr lang="en-GB" altLang="en-US" sz="4000" b="1" dirty="0">
                <a:solidFill>
                  <a:srgbClr val="0070C0"/>
                </a:solidFill>
                <a:cs typeface="Arial" panose="020B0604020202020204" pitchFamily="34" charset="0"/>
              </a:rPr>
              <a:t>ALN</a:t>
            </a:r>
          </a:p>
          <a:p>
            <a:pPr marL="0" indent="0">
              <a:buNone/>
            </a:pPr>
            <a:r>
              <a:rPr lang="en-GB" altLang="en-US" sz="4000" dirty="0">
                <a:solidFill>
                  <a:srgbClr val="0070C0"/>
                </a:solidFill>
                <a:cs typeface="Arial" panose="020B0604020202020204" pitchFamily="34" charset="0"/>
              </a:rPr>
              <a:t>(Welsh Government, 2011)</a:t>
            </a:r>
          </a:p>
          <a:p>
            <a:pPr marL="0" indent="0">
              <a:buNone/>
            </a:pPr>
            <a:endParaRPr lang="en-GB" altLang="en-US" sz="5500" dirty="0"/>
          </a:p>
          <a:p>
            <a:pPr marL="0" indent="0">
              <a:buNone/>
            </a:pPr>
            <a:endParaRPr lang="en-GB" altLang="en-US" sz="5500" dirty="0">
              <a:latin typeface="Comic Sans MS" panose="030F0702030302020204" pitchFamily="66" charset="0"/>
            </a:endParaRPr>
          </a:p>
          <a:p>
            <a:pPr marL="0" indent="0">
              <a:buNone/>
            </a:pPr>
            <a:endParaRPr lang="en-GB" dirty="0"/>
          </a:p>
          <a:p>
            <a:endParaRPr lang="en-GB" dirty="0"/>
          </a:p>
        </p:txBody>
      </p:sp>
      <p:pic>
        <p:nvPicPr>
          <p:cNvPr id="2050" name="Picture 2" descr="C:\Users\sharplesj\AppData\Local\Microsoft\Windows\Temporary Internet Files\Content.IE5\C460D5OA\happy%20children%20clip%20art_medium[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6231" y="264792"/>
            <a:ext cx="2512234" cy="9342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6231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15615" y="244034"/>
            <a:ext cx="4920258" cy="1036748"/>
          </a:xfrm>
        </p:spPr>
        <p:txBody>
          <a:bodyPr>
            <a:normAutofit/>
          </a:bodyPr>
          <a:lstStyle/>
          <a:p>
            <a:r>
              <a:rPr lang="en-GB" sz="3200" dirty="0">
                <a:solidFill>
                  <a:srgbClr val="0070C0"/>
                </a:solidFill>
                <a:latin typeface="+mn-lt"/>
              </a:rPr>
              <a:t>What is known about the acquisition of EAL/WAL</a:t>
            </a:r>
            <a:r>
              <a:rPr lang="en-GB" sz="3200" dirty="0">
                <a:solidFill>
                  <a:srgbClr val="0070C0"/>
                </a:solidFill>
              </a:rPr>
              <a:t>:</a:t>
            </a:r>
          </a:p>
        </p:txBody>
      </p:sp>
      <p:sp>
        <p:nvSpPr>
          <p:cNvPr id="3" name="Content Placeholder 2"/>
          <p:cNvSpPr>
            <a:spLocks noGrp="1"/>
          </p:cNvSpPr>
          <p:nvPr>
            <p:ph idx="1"/>
          </p:nvPr>
        </p:nvSpPr>
        <p:spPr>
          <a:xfrm>
            <a:off x="5592726" y="1282355"/>
            <a:ext cx="6366036" cy="5192202"/>
          </a:xfrm>
        </p:spPr>
        <p:txBody>
          <a:bodyPr>
            <a:normAutofit/>
          </a:bodyPr>
          <a:lstStyle/>
          <a:p>
            <a:pPr marL="0" indent="0">
              <a:buNone/>
            </a:pPr>
            <a:endParaRPr lang="en-GB" altLang="en-US" sz="1200" dirty="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altLang="en-US" dirty="0">
              <a:latin typeface="Arial" panose="020B0604020202020204" pitchFamily="34" charset="0"/>
              <a:cs typeface="Arial" panose="020B0604020202020204" pitchFamily="34" charset="0"/>
            </a:endParaRPr>
          </a:p>
          <a:p>
            <a:endParaRPr lang="en-GB" dirty="0"/>
          </a:p>
        </p:txBody>
      </p:sp>
      <p:pic>
        <p:nvPicPr>
          <p:cNvPr id="7" name="Picture 6"/>
          <p:cNvPicPr/>
          <p:nvPr/>
        </p:nvPicPr>
        <p:blipFill>
          <a:blip r:embed="rId3" cstate="print">
            <a:extLst>
              <a:ext uri="{28A0092B-C50C-407E-A947-70E740481C1C}">
                <a14:useLocalDpi xmlns:a14="http://schemas.microsoft.com/office/drawing/2010/main" val="0"/>
              </a:ext>
            </a:extLst>
          </a:blip>
          <a:stretch>
            <a:fillRect/>
          </a:stretch>
        </p:blipFill>
        <p:spPr>
          <a:xfrm>
            <a:off x="9720072" y="5359795"/>
            <a:ext cx="2110674" cy="785799"/>
          </a:xfrm>
          <a:prstGeom prst="rect">
            <a:avLst/>
          </a:prstGeom>
        </p:spPr>
      </p:pic>
      <p:sp>
        <p:nvSpPr>
          <p:cNvPr id="5" name="TextBox 4">
            <a:extLst>
              <a:ext uri="{FF2B5EF4-FFF2-40B4-BE49-F238E27FC236}">
                <a16:creationId xmlns:a16="http://schemas.microsoft.com/office/drawing/2014/main" id="{7A757B0F-A73F-5463-F29D-37A5D108ED00}"/>
              </a:ext>
            </a:extLst>
          </p:cNvPr>
          <p:cNvSpPr txBox="1"/>
          <p:nvPr/>
        </p:nvSpPr>
        <p:spPr>
          <a:xfrm>
            <a:off x="233238" y="1356325"/>
            <a:ext cx="5096123" cy="4524315"/>
          </a:xfrm>
          <a:prstGeom prst="rect">
            <a:avLst/>
          </a:prstGeom>
          <a:noFill/>
        </p:spPr>
        <p:txBody>
          <a:bodyPr wrap="square" rtlCol="0">
            <a:spAutoFit/>
          </a:bodyPr>
          <a:lstStyle/>
          <a:p>
            <a:r>
              <a:rPr lang="en-GB" sz="1800" dirty="0" err="1"/>
              <a:t>Mae'n</a:t>
            </a:r>
            <a:r>
              <a:rPr lang="en-GB" sz="1800" dirty="0"/>
              <a:t> </a:t>
            </a:r>
            <a:r>
              <a:rPr lang="en-GB" sz="1800" dirty="0" err="1"/>
              <a:t>cymryd</a:t>
            </a:r>
            <a:r>
              <a:rPr lang="en-GB" sz="1800" dirty="0"/>
              <a:t> </a:t>
            </a:r>
            <a:r>
              <a:rPr lang="en-GB" sz="1800" dirty="0" err="1"/>
              <a:t>hyd</a:t>
            </a:r>
            <a:r>
              <a:rPr lang="en-GB" sz="1800" dirty="0"/>
              <a:t> at </a:t>
            </a:r>
            <a:r>
              <a:rPr lang="en-GB" sz="1800" b="1" dirty="0"/>
              <a:t>18 mis – 2 </a:t>
            </a:r>
            <a:r>
              <a:rPr lang="en-GB" sz="1800" b="1" dirty="0" err="1"/>
              <a:t>flynedd</a:t>
            </a:r>
            <a:r>
              <a:rPr lang="en-GB" sz="1800" b="1" dirty="0"/>
              <a:t> </a:t>
            </a:r>
            <a:r>
              <a:rPr lang="en-GB" sz="1800" dirty="0" err="1"/>
              <a:t>i</a:t>
            </a:r>
            <a:r>
              <a:rPr lang="en-GB" sz="1800" dirty="0"/>
              <a:t> </a:t>
            </a:r>
            <a:r>
              <a:rPr lang="en-GB" sz="1800" dirty="0" err="1"/>
              <a:t>gaffael</a:t>
            </a:r>
            <a:r>
              <a:rPr lang="en-GB" sz="1800" dirty="0"/>
              <a:t> </a:t>
            </a:r>
            <a:r>
              <a:rPr lang="en-GB" sz="1800" b="1" dirty="0" err="1"/>
              <a:t>iaith</a:t>
            </a:r>
            <a:r>
              <a:rPr lang="en-GB" sz="1800" b="1" dirty="0"/>
              <a:t> </a:t>
            </a:r>
            <a:r>
              <a:rPr lang="en-GB" sz="1800" b="1" dirty="0" err="1"/>
              <a:t>gymdeithasol</a:t>
            </a:r>
            <a:r>
              <a:rPr lang="en-GB" sz="1800" b="1" dirty="0"/>
              <a:t> </a:t>
            </a:r>
            <a:r>
              <a:rPr lang="en-GB" sz="1800" dirty="0"/>
              <a:t>(</a:t>
            </a:r>
            <a:r>
              <a:rPr lang="en-GB" sz="1800" dirty="0" err="1"/>
              <a:t>Sgiliau</a:t>
            </a:r>
            <a:r>
              <a:rPr lang="en-GB" sz="1800" dirty="0"/>
              <a:t> </a:t>
            </a:r>
            <a:r>
              <a:rPr lang="en-GB" sz="1800" dirty="0" err="1"/>
              <a:t>Cyfathrebu</a:t>
            </a:r>
            <a:r>
              <a:rPr lang="en-GB" sz="1800" dirty="0"/>
              <a:t> </a:t>
            </a:r>
            <a:r>
              <a:rPr lang="en-GB" sz="1800" dirty="0" err="1"/>
              <a:t>Rhyngbersonol</a:t>
            </a:r>
            <a:r>
              <a:rPr lang="en-GB" sz="1800" dirty="0"/>
              <a:t> </a:t>
            </a:r>
            <a:r>
              <a:rPr lang="en-GB" sz="1800" dirty="0" err="1"/>
              <a:t>Sylfaenol</a:t>
            </a:r>
            <a:r>
              <a:rPr lang="en-GB" sz="1800" dirty="0"/>
              <a:t> - BICS )</a:t>
            </a:r>
          </a:p>
          <a:p>
            <a:endParaRPr lang="en-GB" sz="1800" dirty="0"/>
          </a:p>
          <a:p>
            <a:r>
              <a:rPr lang="en-GB" sz="1800" dirty="0"/>
              <a:t>Gall </a:t>
            </a:r>
            <a:r>
              <a:rPr lang="en-GB" sz="1800" dirty="0" err="1"/>
              <a:t>gymryd</a:t>
            </a:r>
            <a:r>
              <a:rPr lang="en-GB" sz="1800" dirty="0"/>
              <a:t> </a:t>
            </a:r>
            <a:r>
              <a:rPr lang="en-GB" sz="1800" dirty="0" err="1"/>
              <a:t>hyd</a:t>
            </a:r>
            <a:r>
              <a:rPr lang="en-GB" sz="1800" dirty="0"/>
              <a:t> at </a:t>
            </a:r>
            <a:r>
              <a:rPr lang="en-GB" sz="1800" b="1" dirty="0"/>
              <a:t>10 </a:t>
            </a:r>
            <a:r>
              <a:rPr lang="en-GB" sz="1800" b="1" dirty="0" err="1"/>
              <a:t>mlynedd</a:t>
            </a:r>
            <a:r>
              <a:rPr lang="en-GB" sz="1800" b="1" dirty="0"/>
              <a:t> </a:t>
            </a:r>
            <a:r>
              <a:rPr lang="en-GB" sz="1800" dirty="0" err="1"/>
              <a:t>i</a:t>
            </a:r>
            <a:r>
              <a:rPr lang="en-GB" sz="1800" dirty="0"/>
              <a:t> </a:t>
            </a:r>
            <a:r>
              <a:rPr lang="en-GB" sz="1800" dirty="0" err="1"/>
              <a:t>gaffael</a:t>
            </a:r>
            <a:r>
              <a:rPr lang="en-GB" sz="1800" dirty="0"/>
              <a:t> </a:t>
            </a:r>
            <a:r>
              <a:rPr lang="en-GB" sz="1800" b="1" dirty="0" err="1"/>
              <a:t>iaith</a:t>
            </a:r>
            <a:r>
              <a:rPr lang="en-GB" sz="1800" b="1" dirty="0"/>
              <a:t> </a:t>
            </a:r>
            <a:r>
              <a:rPr lang="en-GB" sz="1800" b="1" dirty="0" err="1"/>
              <a:t>academaidd</a:t>
            </a:r>
            <a:r>
              <a:rPr lang="en-GB" sz="1800" b="1" dirty="0"/>
              <a:t> </a:t>
            </a:r>
            <a:r>
              <a:rPr lang="en-GB" sz="1800" dirty="0"/>
              <a:t>(</a:t>
            </a:r>
            <a:r>
              <a:rPr lang="en-GB" sz="1800" dirty="0" err="1"/>
              <a:t>Hyfedredd</a:t>
            </a:r>
            <a:r>
              <a:rPr lang="en-GB" sz="1800" dirty="0"/>
              <a:t> Iaith </a:t>
            </a:r>
            <a:r>
              <a:rPr lang="en-GB" sz="1800" dirty="0" err="1"/>
              <a:t>Academaidd</a:t>
            </a:r>
            <a:r>
              <a:rPr lang="en-GB" sz="1800" dirty="0"/>
              <a:t> </a:t>
            </a:r>
            <a:r>
              <a:rPr lang="en-GB" sz="1800" dirty="0" err="1"/>
              <a:t>Gwybyddol</a:t>
            </a:r>
            <a:r>
              <a:rPr lang="en-GB" sz="1800" dirty="0"/>
              <a:t> - CALP)</a:t>
            </a:r>
          </a:p>
          <a:p>
            <a:endParaRPr lang="en-GB" sz="1800" dirty="0"/>
          </a:p>
          <a:p>
            <a:r>
              <a:rPr lang="en-GB" sz="1800" dirty="0"/>
              <a:t>Sylfaen </a:t>
            </a:r>
            <a:r>
              <a:rPr lang="en-GB" sz="1800" dirty="0" err="1"/>
              <a:t>gadarn</a:t>
            </a:r>
            <a:r>
              <a:rPr lang="en-GB" sz="1800" dirty="0"/>
              <a:t> </a:t>
            </a:r>
            <a:r>
              <a:rPr lang="en-GB" sz="1800" dirty="0" err="1"/>
              <a:t>yn</a:t>
            </a:r>
            <a:r>
              <a:rPr lang="en-GB" sz="1800" dirty="0"/>
              <a:t> </a:t>
            </a:r>
            <a:r>
              <a:rPr lang="en-GB" sz="1800" b="1" dirty="0" err="1"/>
              <a:t>iaith</a:t>
            </a:r>
            <a:r>
              <a:rPr lang="en-GB" sz="1800" b="1" dirty="0"/>
              <a:t> y </a:t>
            </a:r>
            <a:r>
              <a:rPr lang="en-GB" sz="1800" b="1" dirty="0" err="1"/>
              <a:t>cartref</a:t>
            </a:r>
            <a:r>
              <a:rPr lang="en-GB" sz="1800" dirty="0"/>
              <a:t>, </a:t>
            </a:r>
            <a:r>
              <a:rPr lang="en-GB" sz="1800" dirty="0" err="1"/>
              <a:t>yn</a:t>
            </a:r>
            <a:r>
              <a:rPr lang="en-GB" sz="1800" dirty="0"/>
              <a:t> </a:t>
            </a:r>
            <a:r>
              <a:rPr lang="en-GB" sz="1800" dirty="0" err="1"/>
              <a:t>enwedig</a:t>
            </a:r>
            <a:r>
              <a:rPr lang="en-GB" sz="1800" dirty="0"/>
              <a:t> </a:t>
            </a:r>
            <a:r>
              <a:rPr lang="en-GB" sz="1800" dirty="0" err="1"/>
              <a:t>llythrennedd</a:t>
            </a:r>
            <a:r>
              <a:rPr lang="en-GB" sz="1800" dirty="0"/>
              <a:t>, </a:t>
            </a:r>
            <a:r>
              <a:rPr lang="en-GB" sz="1800" dirty="0" err="1"/>
              <a:t>yw'r</a:t>
            </a:r>
            <a:r>
              <a:rPr lang="en-GB" sz="1800" dirty="0"/>
              <a:t> </a:t>
            </a:r>
            <a:r>
              <a:rPr lang="en-GB" sz="1800" dirty="0" err="1"/>
              <a:t>allwedd</a:t>
            </a:r>
            <a:r>
              <a:rPr lang="en-GB" sz="1800" dirty="0"/>
              <a:t> </a:t>
            </a:r>
            <a:r>
              <a:rPr lang="en-GB" sz="1800" dirty="0" err="1"/>
              <a:t>i</a:t>
            </a:r>
            <a:r>
              <a:rPr lang="en-GB" sz="1800" dirty="0"/>
              <a:t> </a:t>
            </a:r>
            <a:r>
              <a:rPr lang="en-GB" sz="1800" dirty="0" err="1"/>
              <a:t>gynnydd</a:t>
            </a:r>
            <a:r>
              <a:rPr lang="en-GB" sz="1800" dirty="0"/>
              <a:t> </a:t>
            </a:r>
            <a:r>
              <a:rPr lang="en-GB" sz="1800" dirty="0" err="1"/>
              <a:t>cyflymach</a:t>
            </a:r>
            <a:r>
              <a:rPr lang="en-GB" sz="1800" dirty="0"/>
              <a:t> o ran </a:t>
            </a:r>
            <a:r>
              <a:rPr lang="en-GB" sz="1800" dirty="0" err="1"/>
              <a:t>dysgu</a:t>
            </a:r>
            <a:r>
              <a:rPr lang="en-GB" sz="1800" dirty="0"/>
              <a:t> SIY/CIY (5-7 </a:t>
            </a:r>
            <a:r>
              <a:rPr lang="en-GB" sz="1800" dirty="0" err="1"/>
              <a:t>oed</a:t>
            </a:r>
            <a:r>
              <a:rPr lang="en-GB" sz="1800" dirty="0"/>
              <a:t>) </a:t>
            </a:r>
          </a:p>
          <a:p>
            <a:endParaRPr lang="en-GB" sz="1800" dirty="0"/>
          </a:p>
          <a:p>
            <a:r>
              <a:rPr lang="en-GB" sz="1800" dirty="0"/>
              <a:t>Mae </a:t>
            </a:r>
            <a:r>
              <a:rPr lang="en-GB" sz="1800" dirty="0" err="1"/>
              <a:t>pob</a:t>
            </a:r>
            <a:r>
              <a:rPr lang="en-GB" sz="1800" dirty="0"/>
              <a:t> </a:t>
            </a:r>
            <a:r>
              <a:rPr lang="en-GB" sz="1800" dirty="0" err="1"/>
              <a:t>dysgwr</a:t>
            </a:r>
            <a:r>
              <a:rPr lang="en-GB" sz="1800" dirty="0"/>
              <a:t> </a:t>
            </a:r>
            <a:r>
              <a:rPr lang="en-GB" sz="1800" dirty="0" err="1"/>
              <a:t>yn</a:t>
            </a:r>
            <a:r>
              <a:rPr lang="en-GB" sz="1800" dirty="0"/>
              <a:t> </a:t>
            </a:r>
            <a:r>
              <a:rPr lang="en-GB" sz="1800" b="1" dirty="0" err="1"/>
              <a:t>caffael</a:t>
            </a:r>
            <a:r>
              <a:rPr lang="en-GB" sz="1800" b="1" dirty="0"/>
              <a:t> SIY/CIY </a:t>
            </a:r>
            <a:r>
              <a:rPr lang="en-GB" sz="1800" b="1" dirty="0" err="1"/>
              <a:t>yn</a:t>
            </a:r>
            <a:r>
              <a:rPr lang="en-GB" sz="1800" b="1" dirty="0"/>
              <a:t> </a:t>
            </a:r>
            <a:r>
              <a:rPr lang="en-GB" sz="1800" b="1" dirty="0" err="1"/>
              <a:t>fras</a:t>
            </a:r>
            <a:r>
              <a:rPr lang="en-GB" sz="1800" b="1" dirty="0"/>
              <a:t> </a:t>
            </a:r>
            <a:r>
              <a:rPr lang="en-GB" sz="1800" b="1" dirty="0" err="1"/>
              <a:t>yn</a:t>
            </a:r>
            <a:r>
              <a:rPr lang="en-GB" sz="1800" b="1" dirty="0"/>
              <a:t> </a:t>
            </a:r>
            <a:r>
              <a:rPr lang="en-GB" sz="1800" b="1" dirty="0" err="1"/>
              <a:t>yr</a:t>
            </a:r>
            <a:r>
              <a:rPr lang="en-GB" sz="1800" b="1" dirty="0"/>
              <a:t> un </a:t>
            </a:r>
            <a:r>
              <a:rPr lang="en-GB" sz="1800" b="1" dirty="0" err="1"/>
              <a:t>ffordd</a:t>
            </a:r>
            <a:r>
              <a:rPr lang="en-GB" sz="1800" dirty="0"/>
              <a:t>. </a:t>
            </a:r>
            <a:r>
              <a:rPr lang="en-GB" sz="1800" dirty="0" err="1"/>
              <a:t>Mae'r</a:t>
            </a:r>
            <a:r>
              <a:rPr lang="en-GB" sz="1800" dirty="0"/>
              <a:t> broses o </a:t>
            </a:r>
            <a:r>
              <a:rPr lang="en-GB" sz="1800" dirty="0" err="1"/>
              <a:t>ddysgu</a:t>
            </a:r>
            <a:r>
              <a:rPr lang="en-GB" sz="1800" dirty="0"/>
              <a:t> SIY/WAL </a:t>
            </a:r>
            <a:r>
              <a:rPr lang="en-GB" sz="1800" dirty="0" err="1"/>
              <a:t>wedi'i</a:t>
            </a:r>
            <a:r>
              <a:rPr lang="en-GB" sz="1800" dirty="0"/>
              <a:t> </a:t>
            </a:r>
            <a:r>
              <a:rPr lang="en-GB" sz="1800" dirty="0" err="1"/>
              <a:t>rhannu'n</a:t>
            </a:r>
            <a:r>
              <a:rPr lang="en-GB" sz="1800" dirty="0"/>
              <a:t> </a:t>
            </a:r>
            <a:r>
              <a:rPr lang="en-GB" sz="1800" b="1" dirty="0"/>
              <a:t>bum cam </a:t>
            </a:r>
            <a:r>
              <a:rPr lang="en-GB" sz="1800" b="1" dirty="0" err="1"/>
              <a:t>eang</a:t>
            </a:r>
            <a:r>
              <a:rPr lang="en-GB" sz="1800" b="1" dirty="0"/>
              <a:t>.</a:t>
            </a:r>
          </a:p>
          <a:p>
            <a:endParaRPr lang="en-US" dirty="0"/>
          </a:p>
        </p:txBody>
      </p:sp>
      <p:sp>
        <p:nvSpPr>
          <p:cNvPr id="9" name="TextBox 8">
            <a:extLst>
              <a:ext uri="{FF2B5EF4-FFF2-40B4-BE49-F238E27FC236}">
                <a16:creationId xmlns:a16="http://schemas.microsoft.com/office/drawing/2014/main" id="{6E4495C9-1F38-EEF0-3139-2FCA21CB5825}"/>
              </a:ext>
            </a:extLst>
          </p:cNvPr>
          <p:cNvSpPr txBox="1"/>
          <p:nvPr/>
        </p:nvSpPr>
        <p:spPr>
          <a:xfrm>
            <a:off x="6297168" y="1356325"/>
            <a:ext cx="4658196" cy="4524315"/>
          </a:xfrm>
          <a:prstGeom prst="rect">
            <a:avLst/>
          </a:prstGeom>
          <a:noFill/>
        </p:spPr>
        <p:txBody>
          <a:bodyPr wrap="square" rtlCol="0">
            <a:spAutoFit/>
          </a:bodyPr>
          <a:lstStyle/>
          <a:p>
            <a:r>
              <a:rPr lang="en-GB" altLang="en-US" dirty="0">
                <a:solidFill>
                  <a:srgbClr val="0070C0"/>
                </a:solidFill>
                <a:cs typeface="Arial" panose="020B0604020202020204" pitchFamily="34" charset="0"/>
              </a:rPr>
              <a:t>It takes up to </a:t>
            </a:r>
            <a:r>
              <a:rPr lang="en-GB" altLang="en-US" b="1" dirty="0">
                <a:solidFill>
                  <a:srgbClr val="0070C0"/>
                </a:solidFill>
                <a:cs typeface="Arial" panose="020B0604020202020204" pitchFamily="34" charset="0"/>
              </a:rPr>
              <a:t>18 months – 2 years </a:t>
            </a:r>
            <a:r>
              <a:rPr lang="en-GB" altLang="en-US" dirty="0">
                <a:solidFill>
                  <a:srgbClr val="0070C0"/>
                </a:solidFill>
                <a:cs typeface="Arial" panose="020B0604020202020204" pitchFamily="34" charset="0"/>
              </a:rPr>
              <a:t>to acquire </a:t>
            </a:r>
            <a:r>
              <a:rPr lang="en-GB" altLang="en-US" b="1" dirty="0">
                <a:solidFill>
                  <a:srgbClr val="0070C0"/>
                </a:solidFill>
                <a:cs typeface="Arial" panose="020B0604020202020204" pitchFamily="34" charset="0"/>
              </a:rPr>
              <a:t>social language </a:t>
            </a:r>
            <a:r>
              <a:rPr lang="en-GB" altLang="en-US" dirty="0">
                <a:solidFill>
                  <a:srgbClr val="0070C0"/>
                </a:solidFill>
                <a:cs typeface="Arial" panose="020B0604020202020204" pitchFamily="34" charset="0"/>
              </a:rPr>
              <a:t>(Basic Interpersonal Communication Skills </a:t>
            </a:r>
            <a:r>
              <a:rPr lang="en-GB" altLang="en-US" b="1" dirty="0">
                <a:solidFill>
                  <a:srgbClr val="0070C0"/>
                </a:solidFill>
                <a:cs typeface="Arial" panose="020B0604020202020204" pitchFamily="34" charset="0"/>
              </a:rPr>
              <a:t>- BICS )</a:t>
            </a:r>
          </a:p>
          <a:p>
            <a:pPr marL="0" indent="0">
              <a:buNone/>
            </a:pPr>
            <a:endParaRPr lang="en-GB" altLang="en-US" sz="1200" b="1" dirty="0">
              <a:solidFill>
                <a:srgbClr val="0070C0"/>
              </a:solidFill>
            </a:endParaRPr>
          </a:p>
          <a:p>
            <a:r>
              <a:rPr lang="en-GB" altLang="en-US" dirty="0">
                <a:solidFill>
                  <a:srgbClr val="0070C0"/>
                </a:solidFill>
                <a:cs typeface="Arial" panose="020B0604020202020204" pitchFamily="34" charset="0"/>
              </a:rPr>
              <a:t>It can take up to </a:t>
            </a:r>
            <a:r>
              <a:rPr lang="en-GB" altLang="en-US" b="1" dirty="0">
                <a:solidFill>
                  <a:srgbClr val="0070C0"/>
                </a:solidFill>
                <a:cs typeface="Arial" panose="020B0604020202020204" pitchFamily="34" charset="0"/>
              </a:rPr>
              <a:t>10 years </a:t>
            </a:r>
            <a:r>
              <a:rPr lang="en-GB" altLang="en-US" dirty="0">
                <a:solidFill>
                  <a:srgbClr val="0070C0"/>
                </a:solidFill>
                <a:cs typeface="Arial" panose="020B0604020202020204" pitchFamily="34" charset="0"/>
              </a:rPr>
              <a:t>to acquire </a:t>
            </a:r>
            <a:r>
              <a:rPr lang="en-GB" altLang="en-US" b="1" dirty="0">
                <a:solidFill>
                  <a:srgbClr val="0070C0"/>
                </a:solidFill>
                <a:cs typeface="Arial" panose="020B0604020202020204" pitchFamily="34" charset="0"/>
              </a:rPr>
              <a:t>academic language (</a:t>
            </a:r>
            <a:r>
              <a:rPr lang="en-GB" altLang="en-US" dirty="0">
                <a:solidFill>
                  <a:srgbClr val="0070C0"/>
                </a:solidFill>
                <a:cs typeface="Arial" panose="020B0604020202020204" pitchFamily="34" charset="0"/>
              </a:rPr>
              <a:t>Cognitive Academic Language Proficiency</a:t>
            </a:r>
            <a:r>
              <a:rPr lang="en-GB" altLang="en-US" b="1" dirty="0">
                <a:solidFill>
                  <a:srgbClr val="0070C0"/>
                </a:solidFill>
                <a:cs typeface="Arial" panose="020B0604020202020204" pitchFamily="34" charset="0"/>
              </a:rPr>
              <a:t> - CALP)</a:t>
            </a:r>
          </a:p>
          <a:p>
            <a:pPr marL="0" indent="0">
              <a:buNone/>
            </a:pPr>
            <a:endParaRPr lang="en-GB" altLang="en-US" sz="1200" b="1" dirty="0">
              <a:solidFill>
                <a:srgbClr val="0070C0"/>
              </a:solidFill>
            </a:endParaRPr>
          </a:p>
          <a:p>
            <a:r>
              <a:rPr lang="en-GB" altLang="en-US" dirty="0">
                <a:solidFill>
                  <a:srgbClr val="0070C0"/>
                </a:solidFill>
                <a:cs typeface="Arial" panose="020B0604020202020204" pitchFamily="34" charset="0"/>
              </a:rPr>
              <a:t>A solid foundation in the </a:t>
            </a:r>
            <a:r>
              <a:rPr lang="en-GB" altLang="en-US" b="1" dirty="0">
                <a:solidFill>
                  <a:srgbClr val="0070C0"/>
                </a:solidFill>
                <a:cs typeface="Arial" panose="020B0604020202020204" pitchFamily="34" charset="0"/>
              </a:rPr>
              <a:t>home language</a:t>
            </a:r>
            <a:r>
              <a:rPr lang="en-GB" altLang="en-US" dirty="0">
                <a:solidFill>
                  <a:srgbClr val="0070C0"/>
                </a:solidFill>
                <a:cs typeface="Arial" panose="020B0604020202020204" pitchFamily="34" charset="0"/>
              </a:rPr>
              <a:t>, in particular literacy, is the key to quicker progress in learning EAL/WAL (5-7 years) </a:t>
            </a:r>
          </a:p>
          <a:p>
            <a:pPr marL="0" indent="0">
              <a:buNone/>
            </a:pPr>
            <a:endParaRPr lang="en-GB" altLang="en-US" sz="1200" dirty="0">
              <a:solidFill>
                <a:srgbClr val="0070C0"/>
              </a:solidFill>
              <a:cs typeface="Arial" panose="020B0604020202020204" pitchFamily="34" charset="0"/>
            </a:endParaRPr>
          </a:p>
          <a:p>
            <a:r>
              <a:rPr lang="en-GB" altLang="en-US" dirty="0">
                <a:solidFill>
                  <a:srgbClr val="0070C0"/>
                </a:solidFill>
                <a:cs typeface="Arial" panose="020B0604020202020204" pitchFamily="34" charset="0"/>
              </a:rPr>
              <a:t>All learners </a:t>
            </a:r>
            <a:r>
              <a:rPr lang="en-GB" altLang="en-US" b="1" dirty="0">
                <a:solidFill>
                  <a:srgbClr val="0070C0"/>
                </a:solidFill>
                <a:cs typeface="Arial" panose="020B0604020202020204" pitchFamily="34" charset="0"/>
              </a:rPr>
              <a:t>acquire EAL/WAL in roughly the same way</a:t>
            </a:r>
            <a:r>
              <a:rPr lang="en-GB" altLang="en-US" dirty="0">
                <a:solidFill>
                  <a:srgbClr val="0070C0"/>
                </a:solidFill>
                <a:cs typeface="Arial" panose="020B0604020202020204" pitchFamily="34" charset="0"/>
              </a:rPr>
              <a:t>. The process of learning EAL/WAL is divided into </a:t>
            </a:r>
            <a:r>
              <a:rPr lang="en-GB" altLang="en-US" b="1" dirty="0">
                <a:solidFill>
                  <a:srgbClr val="0070C0"/>
                </a:solidFill>
                <a:cs typeface="Arial" panose="020B0604020202020204" pitchFamily="34" charset="0"/>
              </a:rPr>
              <a:t>five broad stages A-E</a:t>
            </a:r>
          </a:p>
          <a:p>
            <a:endParaRPr lang="en-US" dirty="0"/>
          </a:p>
        </p:txBody>
      </p:sp>
      <p:sp>
        <p:nvSpPr>
          <p:cNvPr id="11" name="TextBox 10">
            <a:extLst>
              <a:ext uri="{FF2B5EF4-FFF2-40B4-BE49-F238E27FC236}">
                <a16:creationId xmlns:a16="http://schemas.microsoft.com/office/drawing/2014/main" id="{836A3E5C-18B2-AAF0-D92E-16EE0563ABE6}"/>
              </a:ext>
            </a:extLst>
          </p:cNvPr>
          <p:cNvSpPr txBox="1"/>
          <p:nvPr/>
        </p:nvSpPr>
        <p:spPr>
          <a:xfrm>
            <a:off x="233238" y="244034"/>
            <a:ext cx="5280594" cy="1077218"/>
          </a:xfrm>
          <a:prstGeom prst="rect">
            <a:avLst/>
          </a:prstGeom>
          <a:noFill/>
        </p:spPr>
        <p:txBody>
          <a:bodyPr wrap="square">
            <a:spAutoFit/>
          </a:bodyPr>
          <a:lstStyle/>
          <a:p>
            <a:r>
              <a:rPr lang="en-US" sz="3200" dirty="0" err="1"/>
              <a:t>Yr</a:t>
            </a:r>
            <a:r>
              <a:rPr lang="en-US" sz="3200" dirty="0"/>
              <a:t> </a:t>
            </a:r>
            <a:r>
              <a:rPr lang="en-US" sz="3200" dirty="0" err="1"/>
              <a:t>hyn</a:t>
            </a:r>
            <a:r>
              <a:rPr lang="en-US" sz="3200" dirty="0"/>
              <a:t> </a:t>
            </a:r>
            <a:r>
              <a:rPr lang="en-US" sz="3200" dirty="0" err="1"/>
              <a:t>sy'n</a:t>
            </a:r>
            <a:r>
              <a:rPr lang="en-US" sz="3200" dirty="0"/>
              <a:t> </a:t>
            </a:r>
            <a:r>
              <a:rPr lang="en-US" sz="3200" dirty="0" err="1"/>
              <a:t>hysbys</a:t>
            </a:r>
            <a:r>
              <a:rPr lang="en-US" sz="3200" dirty="0"/>
              <a:t> am </a:t>
            </a:r>
            <a:r>
              <a:rPr lang="en-US" sz="3200" dirty="0" err="1"/>
              <a:t>gaffael</a:t>
            </a:r>
            <a:r>
              <a:rPr lang="en-US" sz="3200" dirty="0"/>
              <a:t> EAL/WAL:</a:t>
            </a:r>
          </a:p>
        </p:txBody>
      </p:sp>
    </p:spTree>
    <p:extLst>
      <p:ext uri="{BB962C8B-B14F-4D97-AF65-F5344CB8AC3E}">
        <p14:creationId xmlns:p14="http://schemas.microsoft.com/office/powerpoint/2010/main" val="4206473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472" y="398652"/>
            <a:ext cx="5792862" cy="1471614"/>
          </a:xfrm>
        </p:spPr>
        <p:txBody>
          <a:bodyPr>
            <a:normAutofit/>
          </a:bodyPr>
          <a:lstStyle/>
          <a:p>
            <a:r>
              <a:rPr lang="en-GB" dirty="0" err="1"/>
              <a:t>Adnoddau</a:t>
            </a:r>
            <a:r>
              <a:rPr lang="en-GB" dirty="0"/>
              <a:t> </a:t>
            </a:r>
            <a:r>
              <a:rPr lang="en-GB" dirty="0" err="1"/>
              <a:t>yn</a:t>
            </a:r>
            <a:r>
              <a:rPr lang="en-GB" dirty="0"/>
              <a:t> y Dosbarth</a:t>
            </a:r>
            <a:endParaRPr lang="en-GB" i="1" dirty="0"/>
          </a:p>
        </p:txBody>
      </p:sp>
      <p:sp>
        <p:nvSpPr>
          <p:cNvPr id="7" name="Content Placeholder 6">
            <a:extLst>
              <a:ext uri="{FF2B5EF4-FFF2-40B4-BE49-F238E27FC236}">
                <a16:creationId xmlns:a16="http://schemas.microsoft.com/office/drawing/2014/main" id="{1BD220E3-8C64-87B1-68DD-FDD7F4E66EF6}"/>
              </a:ext>
            </a:extLst>
          </p:cNvPr>
          <p:cNvSpPr>
            <a:spLocks noGrp="1"/>
          </p:cNvSpPr>
          <p:nvPr>
            <p:ph sz="half" idx="1"/>
          </p:nvPr>
        </p:nvSpPr>
        <p:spPr>
          <a:xfrm>
            <a:off x="728472" y="1989138"/>
            <a:ext cx="5181600" cy="4351338"/>
          </a:xfrm>
        </p:spPr>
        <p:txBody>
          <a:bodyPr/>
          <a:lstStyle/>
          <a:p>
            <a:r>
              <a:rPr lang="en-GB" dirty="0" err="1"/>
              <a:t>Ardal</a:t>
            </a:r>
            <a:r>
              <a:rPr lang="en-GB" dirty="0"/>
              <a:t> </a:t>
            </a:r>
            <a:r>
              <a:rPr lang="en-GB" dirty="0" err="1"/>
              <a:t>chwarae</a:t>
            </a:r>
            <a:r>
              <a:rPr lang="en-GB" dirty="0"/>
              <a:t> </a:t>
            </a:r>
            <a:r>
              <a:rPr lang="en-GB" dirty="0" err="1"/>
              <a:t>rôl</a:t>
            </a:r>
            <a:endParaRPr lang="en-GB" dirty="0"/>
          </a:p>
          <a:p>
            <a:r>
              <a:rPr lang="en-GB" dirty="0" err="1"/>
              <a:t>Testunau</a:t>
            </a:r>
            <a:r>
              <a:rPr lang="en-GB" dirty="0"/>
              <a:t> </a:t>
            </a:r>
            <a:r>
              <a:rPr lang="en-GB" dirty="0" err="1"/>
              <a:t>aml-ieithyddol</a:t>
            </a:r>
            <a:endParaRPr lang="en-GB" dirty="0"/>
          </a:p>
          <a:p>
            <a:r>
              <a:rPr lang="en-GB" dirty="0" err="1"/>
              <a:t>Teclynnau</a:t>
            </a:r>
            <a:r>
              <a:rPr lang="en-GB" dirty="0"/>
              <a:t> </a:t>
            </a:r>
            <a:r>
              <a:rPr lang="en-GB" dirty="0" err="1"/>
              <a:t>ysgrifennu</a:t>
            </a:r>
            <a:endParaRPr lang="en-GB" dirty="0"/>
          </a:p>
          <a:p>
            <a:r>
              <a:rPr lang="en-GB" dirty="0" err="1"/>
              <a:t>Cerddoriaeth</a:t>
            </a:r>
            <a:r>
              <a:rPr lang="en-GB" dirty="0"/>
              <a:t> a </a:t>
            </a:r>
            <a:r>
              <a:rPr lang="en-GB" dirty="0" err="1"/>
              <a:t>chaneuon</a:t>
            </a:r>
            <a:endParaRPr lang="en-GB" dirty="0"/>
          </a:p>
          <a:p>
            <a:r>
              <a:rPr lang="en-GB" dirty="0" err="1"/>
              <a:t>Arddangosfeydd</a:t>
            </a:r>
            <a:endParaRPr lang="en-GB" dirty="0"/>
          </a:p>
          <a:p>
            <a:r>
              <a:rPr lang="en-GB" dirty="0" err="1"/>
              <a:t>Dewis</a:t>
            </a:r>
            <a:r>
              <a:rPr lang="en-GB" dirty="0"/>
              <a:t> o </a:t>
            </a:r>
            <a:r>
              <a:rPr lang="en-GB" dirty="0" err="1"/>
              <a:t>storiâu</a:t>
            </a:r>
            <a:r>
              <a:rPr lang="en-GB" dirty="0"/>
              <a:t> </a:t>
            </a:r>
          </a:p>
          <a:p>
            <a:endParaRPr lang="en-US" b="1" dirty="0"/>
          </a:p>
        </p:txBody>
      </p:sp>
      <p:sp>
        <p:nvSpPr>
          <p:cNvPr id="9" name="Content Placeholder 8">
            <a:extLst>
              <a:ext uri="{FF2B5EF4-FFF2-40B4-BE49-F238E27FC236}">
                <a16:creationId xmlns:a16="http://schemas.microsoft.com/office/drawing/2014/main" id="{5C0D75A0-5BC8-16D9-AA6B-A3D17DAEDB0F}"/>
              </a:ext>
            </a:extLst>
          </p:cNvPr>
          <p:cNvSpPr>
            <a:spLocks noGrp="1"/>
          </p:cNvSpPr>
          <p:nvPr>
            <p:ph sz="half" idx="2"/>
          </p:nvPr>
        </p:nvSpPr>
        <p:spPr>
          <a:xfrm>
            <a:off x="6172202" y="1989138"/>
            <a:ext cx="5181600" cy="4351338"/>
          </a:xfrm>
        </p:spPr>
        <p:txBody>
          <a:bodyPr/>
          <a:lstStyle/>
          <a:p>
            <a:r>
              <a:rPr lang="en-GB" i="1" dirty="0">
                <a:solidFill>
                  <a:srgbClr val="0070C0"/>
                </a:solidFill>
              </a:rPr>
              <a:t>Role play areas </a:t>
            </a:r>
          </a:p>
          <a:p>
            <a:r>
              <a:rPr lang="en-GB" i="1" dirty="0">
                <a:solidFill>
                  <a:srgbClr val="0070C0"/>
                </a:solidFill>
              </a:rPr>
              <a:t>Multi-lingual texts</a:t>
            </a:r>
          </a:p>
          <a:p>
            <a:r>
              <a:rPr lang="en-GB" i="1" dirty="0">
                <a:solidFill>
                  <a:srgbClr val="0070C0"/>
                </a:solidFill>
              </a:rPr>
              <a:t>Writing tools</a:t>
            </a:r>
          </a:p>
          <a:p>
            <a:r>
              <a:rPr lang="en-GB" i="1" dirty="0">
                <a:solidFill>
                  <a:srgbClr val="0070C0"/>
                </a:solidFill>
              </a:rPr>
              <a:t>Songs and rhymes </a:t>
            </a:r>
          </a:p>
          <a:p>
            <a:r>
              <a:rPr lang="en-GB" i="1" dirty="0">
                <a:solidFill>
                  <a:srgbClr val="0070C0"/>
                </a:solidFill>
              </a:rPr>
              <a:t>Displays</a:t>
            </a:r>
          </a:p>
          <a:p>
            <a:r>
              <a:rPr lang="en-GB" i="1" dirty="0">
                <a:solidFill>
                  <a:srgbClr val="0070C0"/>
                </a:solidFill>
              </a:rPr>
              <a:t>Choice of stories  </a:t>
            </a:r>
          </a:p>
          <a:p>
            <a:pPr marL="0" indent="0">
              <a:buNone/>
            </a:pPr>
            <a:r>
              <a:rPr lang="en-GB" dirty="0">
                <a:solidFill>
                  <a:srgbClr val="0070C0"/>
                </a:solidFill>
              </a:rPr>
              <a:t>(MacLean in Knowles, 2011)</a:t>
            </a:r>
          </a:p>
          <a:p>
            <a:endParaRPr lang="en-US" dirty="0"/>
          </a:p>
        </p:txBody>
      </p:sp>
      <p:sp>
        <p:nvSpPr>
          <p:cNvPr id="10" name="TextBox 9">
            <a:extLst>
              <a:ext uri="{FF2B5EF4-FFF2-40B4-BE49-F238E27FC236}">
                <a16:creationId xmlns:a16="http://schemas.microsoft.com/office/drawing/2014/main" id="{02D22EA2-8F01-637D-66F2-97268DCD1286}"/>
              </a:ext>
            </a:extLst>
          </p:cNvPr>
          <p:cNvSpPr txBox="1"/>
          <p:nvPr/>
        </p:nvSpPr>
        <p:spPr>
          <a:xfrm>
            <a:off x="6172202" y="398652"/>
            <a:ext cx="5385814" cy="1323439"/>
          </a:xfrm>
          <a:prstGeom prst="rect">
            <a:avLst/>
          </a:prstGeom>
          <a:noFill/>
        </p:spPr>
        <p:txBody>
          <a:bodyPr wrap="square" rtlCol="0">
            <a:spAutoFit/>
          </a:bodyPr>
          <a:lstStyle/>
          <a:p>
            <a:r>
              <a:rPr lang="en-GB" sz="4000" i="1" dirty="0">
                <a:solidFill>
                  <a:srgbClr val="0070C0"/>
                </a:solidFill>
              </a:rPr>
              <a:t>Resources in the Classroom</a:t>
            </a:r>
            <a:endParaRPr lang="en-US" sz="4000" dirty="0">
              <a:solidFill>
                <a:srgbClr val="0070C0"/>
              </a:solidFill>
            </a:endParaRPr>
          </a:p>
        </p:txBody>
      </p:sp>
    </p:spTree>
    <p:extLst>
      <p:ext uri="{BB962C8B-B14F-4D97-AF65-F5344CB8AC3E}">
        <p14:creationId xmlns:p14="http://schemas.microsoft.com/office/powerpoint/2010/main" val="3693619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2285"/>
            <a:ext cx="3697224" cy="1052195"/>
          </a:xfrm>
        </p:spPr>
        <p:txBody>
          <a:bodyPr/>
          <a:lstStyle/>
          <a:p>
            <a:r>
              <a:rPr lang="en-GB" dirty="0" err="1"/>
              <a:t>Caffael</a:t>
            </a:r>
            <a:r>
              <a:rPr lang="en-GB" dirty="0"/>
              <a:t> Iaith</a:t>
            </a:r>
          </a:p>
        </p:txBody>
      </p:sp>
      <p:sp>
        <p:nvSpPr>
          <p:cNvPr id="7" name="Content Placeholder 6">
            <a:extLst>
              <a:ext uri="{FF2B5EF4-FFF2-40B4-BE49-F238E27FC236}">
                <a16:creationId xmlns:a16="http://schemas.microsoft.com/office/drawing/2014/main" id="{25319031-F82A-F44F-7F03-72D63BDDC4B3}"/>
              </a:ext>
            </a:extLst>
          </p:cNvPr>
          <p:cNvSpPr>
            <a:spLocks noGrp="1"/>
          </p:cNvSpPr>
          <p:nvPr>
            <p:ph sz="half" idx="1"/>
          </p:nvPr>
        </p:nvSpPr>
        <p:spPr>
          <a:xfrm>
            <a:off x="838200" y="1758632"/>
            <a:ext cx="5181600" cy="3340735"/>
          </a:xfrm>
        </p:spPr>
        <p:txBody>
          <a:bodyPr/>
          <a:lstStyle/>
          <a:p>
            <a:r>
              <a:rPr lang="en-GB" dirty="0"/>
              <a:t>Mae Cummins (2001) </a:t>
            </a:r>
            <a:r>
              <a:rPr lang="en-GB" dirty="0" err="1"/>
              <a:t>wedi</a:t>
            </a:r>
            <a:r>
              <a:rPr lang="en-GB" dirty="0"/>
              <a:t> </a:t>
            </a:r>
            <a:r>
              <a:rPr lang="en-GB" dirty="0" err="1"/>
              <a:t>adnabod</a:t>
            </a:r>
            <a:r>
              <a:rPr lang="en-GB" dirty="0"/>
              <a:t> tri </a:t>
            </a:r>
            <a:r>
              <a:rPr lang="en-GB" dirty="0" err="1"/>
              <a:t>cyfnod</a:t>
            </a:r>
            <a:r>
              <a:rPr lang="en-GB" dirty="0"/>
              <a:t> </a:t>
            </a:r>
            <a:r>
              <a:rPr lang="en-GB" dirty="0" err="1"/>
              <a:t>allweddol</a:t>
            </a:r>
            <a:r>
              <a:rPr lang="en-GB" dirty="0"/>
              <a:t> </a:t>
            </a:r>
            <a:r>
              <a:rPr lang="en-GB" dirty="0" err="1"/>
              <a:t>mewn</a:t>
            </a:r>
            <a:r>
              <a:rPr lang="en-GB" dirty="0"/>
              <a:t> </a:t>
            </a:r>
            <a:r>
              <a:rPr lang="en-GB" dirty="0" err="1"/>
              <a:t>datblygiad</a:t>
            </a:r>
            <a:r>
              <a:rPr lang="en-GB" dirty="0"/>
              <a:t> </a:t>
            </a:r>
            <a:r>
              <a:rPr lang="en-GB" dirty="0" err="1"/>
              <a:t>hyfedredd</a:t>
            </a:r>
            <a:r>
              <a:rPr lang="en-GB" dirty="0"/>
              <a:t> </a:t>
            </a:r>
            <a:r>
              <a:rPr lang="en-GB" dirty="0" err="1"/>
              <a:t>ieithyddol</a:t>
            </a:r>
            <a:r>
              <a:rPr lang="en-GB" dirty="0"/>
              <a:t>:</a:t>
            </a:r>
          </a:p>
          <a:p>
            <a:pPr lvl="1"/>
            <a:r>
              <a:rPr lang="en-GB" dirty="0" err="1"/>
              <a:t>Rhuglder</a:t>
            </a:r>
            <a:r>
              <a:rPr lang="en-GB" dirty="0"/>
              <a:t> </a:t>
            </a:r>
            <a:r>
              <a:rPr lang="en-GB" dirty="0" err="1"/>
              <a:t>llafaredd</a:t>
            </a:r>
            <a:endParaRPr lang="en-GB" dirty="0"/>
          </a:p>
          <a:p>
            <a:pPr lvl="1"/>
            <a:r>
              <a:rPr lang="en-GB" dirty="0" err="1"/>
              <a:t>Sgiliau</a:t>
            </a:r>
            <a:r>
              <a:rPr lang="en-GB" dirty="0"/>
              <a:t> </a:t>
            </a:r>
            <a:r>
              <a:rPr lang="en-GB" dirty="0" err="1"/>
              <a:t>iaith</a:t>
            </a:r>
            <a:r>
              <a:rPr lang="en-GB" dirty="0"/>
              <a:t> </a:t>
            </a:r>
            <a:r>
              <a:rPr lang="en-GB" dirty="0" err="1"/>
              <a:t>arwahanol</a:t>
            </a:r>
            <a:endParaRPr lang="en-GB" dirty="0"/>
          </a:p>
          <a:p>
            <a:pPr lvl="1"/>
            <a:r>
              <a:rPr lang="en-GB" dirty="0" err="1"/>
              <a:t>Hyfedredd</a:t>
            </a:r>
            <a:r>
              <a:rPr lang="en-GB" dirty="0"/>
              <a:t> </a:t>
            </a:r>
            <a:r>
              <a:rPr lang="en-GB" dirty="0" err="1"/>
              <a:t>iaith</a:t>
            </a:r>
            <a:r>
              <a:rPr lang="en-GB" dirty="0"/>
              <a:t> </a:t>
            </a:r>
            <a:r>
              <a:rPr lang="en-GB" dirty="0" err="1"/>
              <a:t>academaidd</a:t>
            </a:r>
            <a:r>
              <a:rPr lang="en-GB" dirty="0"/>
              <a:t> </a:t>
            </a:r>
          </a:p>
          <a:p>
            <a:endParaRPr lang="en-US" dirty="0"/>
          </a:p>
        </p:txBody>
      </p:sp>
      <p:sp>
        <p:nvSpPr>
          <p:cNvPr id="9" name="Content Placeholder 8">
            <a:extLst>
              <a:ext uri="{FF2B5EF4-FFF2-40B4-BE49-F238E27FC236}">
                <a16:creationId xmlns:a16="http://schemas.microsoft.com/office/drawing/2014/main" id="{6A29463D-FDD4-414D-E773-48637F072AAE}"/>
              </a:ext>
            </a:extLst>
          </p:cNvPr>
          <p:cNvSpPr>
            <a:spLocks noGrp="1"/>
          </p:cNvSpPr>
          <p:nvPr>
            <p:ph sz="half" idx="2"/>
          </p:nvPr>
        </p:nvSpPr>
        <p:spPr>
          <a:xfrm>
            <a:off x="6172200" y="1825625"/>
            <a:ext cx="5312664" cy="3450463"/>
          </a:xfrm>
        </p:spPr>
        <p:txBody>
          <a:bodyPr/>
          <a:lstStyle/>
          <a:p>
            <a:r>
              <a:rPr lang="en-GB" dirty="0">
                <a:solidFill>
                  <a:srgbClr val="0070C0"/>
                </a:solidFill>
              </a:rPr>
              <a:t>Cummins (2001) identifies three key phases in the development of language proficiency:</a:t>
            </a:r>
          </a:p>
          <a:p>
            <a:pPr lvl="1"/>
            <a:r>
              <a:rPr lang="en-GB" dirty="0">
                <a:solidFill>
                  <a:srgbClr val="0070C0"/>
                </a:solidFill>
              </a:rPr>
              <a:t>Conversational fluency</a:t>
            </a:r>
          </a:p>
          <a:p>
            <a:pPr lvl="1"/>
            <a:r>
              <a:rPr lang="en-GB" dirty="0">
                <a:solidFill>
                  <a:srgbClr val="0070C0"/>
                </a:solidFill>
              </a:rPr>
              <a:t>Discrete language skills</a:t>
            </a:r>
          </a:p>
          <a:p>
            <a:pPr lvl="1"/>
            <a:r>
              <a:rPr lang="en-GB" dirty="0">
                <a:solidFill>
                  <a:srgbClr val="0070C0"/>
                </a:solidFill>
              </a:rPr>
              <a:t>Academic language proficiency</a:t>
            </a:r>
          </a:p>
          <a:p>
            <a:pPr marL="457200" lvl="1" indent="0">
              <a:buNone/>
            </a:pPr>
            <a:r>
              <a:rPr lang="en-GB" dirty="0">
                <a:solidFill>
                  <a:srgbClr val="0070C0"/>
                </a:solidFill>
              </a:rPr>
              <a:t>(MacLean in Knowles, 2011) </a:t>
            </a:r>
          </a:p>
          <a:p>
            <a:endParaRPr lang="en-US" dirty="0"/>
          </a:p>
        </p:txBody>
      </p:sp>
      <p:sp>
        <p:nvSpPr>
          <p:cNvPr id="10" name="TextBox 9">
            <a:extLst>
              <a:ext uri="{FF2B5EF4-FFF2-40B4-BE49-F238E27FC236}">
                <a16:creationId xmlns:a16="http://schemas.microsoft.com/office/drawing/2014/main" id="{2B5BEB62-1B37-6FE9-A182-03600F4E3F18}"/>
              </a:ext>
            </a:extLst>
          </p:cNvPr>
          <p:cNvSpPr txBox="1"/>
          <p:nvPr/>
        </p:nvSpPr>
        <p:spPr>
          <a:xfrm>
            <a:off x="6172200" y="674439"/>
            <a:ext cx="5204245" cy="707886"/>
          </a:xfrm>
          <a:prstGeom prst="rect">
            <a:avLst/>
          </a:prstGeom>
          <a:noFill/>
        </p:spPr>
        <p:txBody>
          <a:bodyPr wrap="none" rtlCol="0">
            <a:spAutoFit/>
          </a:bodyPr>
          <a:lstStyle/>
          <a:p>
            <a:r>
              <a:rPr lang="en-GB" sz="4000" dirty="0">
                <a:solidFill>
                  <a:srgbClr val="0070C0"/>
                </a:solidFill>
              </a:rPr>
              <a:t>Language Acquisition </a:t>
            </a:r>
            <a:endParaRPr lang="en-US" sz="4000" dirty="0">
              <a:solidFill>
                <a:srgbClr val="0070C0"/>
              </a:solidFill>
            </a:endParaRPr>
          </a:p>
        </p:txBody>
      </p:sp>
    </p:spTree>
    <p:extLst>
      <p:ext uri="{BB962C8B-B14F-4D97-AF65-F5344CB8AC3E}">
        <p14:creationId xmlns:p14="http://schemas.microsoft.com/office/powerpoint/2010/main" val="6137668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8255"/>
            <a:ext cx="4346448" cy="1101090"/>
          </a:xfrm>
        </p:spPr>
        <p:txBody>
          <a:bodyPr>
            <a:normAutofit fontScale="90000"/>
          </a:bodyPr>
          <a:lstStyle/>
          <a:p>
            <a:r>
              <a:rPr lang="en-GB" sz="4000" dirty="0" err="1"/>
              <a:t>Cefnogi</a:t>
            </a:r>
            <a:r>
              <a:rPr lang="en-GB" sz="4000" dirty="0"/>
              <a:t> </a:t>
            </a:r>
            <a:r>
              <a:rPr lang="en-GB" sz="4000" dirty="0" err="1"/>
              <a:t>Dysgwyr</a:t>
            </a:r>
            <a:r>
              <a:rPr lang="en-GB" sz="4000" dirty="0"/>
              <a:t> SIY</a:t>
            </a:r>
            <a:endParaRPr lang="en-GB" sz="4000" i="1" dirty="0"/>
          </a:p>
        </p:txBody>
      </p:sp>
      <p:sp>
        <p:nvSpPr>
          <p:cNvPr id="7" name="Content Placeholder 6">
            <a:extLst>
              <a:ext uri="{FF2B5EF4-FFF2-40B4-BE49-F238E27FC236}">
                <a16:creationId xmlns:a16="http://schemas.microsoft.com/office/drawing/2014/main" id="{8263604D-8F02-C8FA-7C58-CAB3AAEE4EED}"/>
              </a:ext>
            </a:extLst>
          </p:cNvPr>
          <p:cNvSpPr>
            <a:spLocks noGrp="1"/>
          </p:cNvSpPr>
          <p:nvPr>
            <p:ph sz="half" idx="1"/>
          </p:nvPr>
        </p:nvSpPr>
        <p:spPr>
          <a:xfrm>
            <a:off x="838200" y="2010093"/>
            <a:ext cx="4849368" cy="3130423"/>
          </a:xfrm>
        </p:spPr>
        <p:txBody>
          <a:bodyPr/>
          <a:lstStyle/>
          <a:p>
            <a:r>
              <a:rPr lang="en-GB" dirty="0" err="1"/>
              <a:t>Gwyliwch</a:t>
            </a:r>
            <a:r>
              <a:rPr lang="en-GB" dirty="0"/>
              <a:t> y clip.</a:t>
            </a:r>
          </a:p>
          <a:p>
            <a:r>
              <a:rPr lang="en-GB" dirty="0"/>
              <a:t>Pa </a:t>
            </a:r>
            <a:r>
              <a:rPr lang="en-GB" dirty="0" err="1"/>
              <a:t>strategaethau</a:t>
            </a:r>
            <a:r>
              <a:rPr lang="en-GB" dirty="0"/>
              <a:t> a </a:t>
            </a:r>
            <a:r>
              <a:rPr lang="en-GB" dirty="0" err="1"/>
              <a:t>ddefnyddiwyd</a:t>
            </a:r>
            <a:r>
              <a:rPr lang="en-GB" dirty="0"/>
              <a:t> </a:t>
            </a:r>
            <a:r>
              <a:rPr lang="en-GB" dirty="0" err="1"/>
              <a:t>i</a:t>
            </a:r>
            <a:r>
              <a:rPr lang="en-GB" dirty="0"/>
              <a:t> </a:t>
            </a:r>
            <a:r>
              <a:rPr lang="en-GB" dirty="0" err="1"/>
              <a:t>gefnogi</a:t>
            </a:r>
            <a:r>
              <a:rPr lang="en-GB" dirty="0"/>
              <a:t> </a:t>
            </a:r>
            <a:r>
              <a:rPr lang="en-GB" dirty="0" err="1"/>
              <a:t>dysgwyr</a:t>
            </a:r>
            <a:r>
              <a:rPr lang="en-GB" dirty="0"/>
              <a:t> SIY? </a:t>
            </a:r>
          </a:p>
          <a:p>
            <a:endParaRPr lang="en-US" dirty="0"/>
          </a:p>
        </p:txBody>
      </p:sp>
      <p:sp>
        <p:nvSpPr>
          <p:cNvPr id="9" name="Content Placeholder 8">
            <a:extLst>
              <a:ext uri="{FF2B5EF4-FFF2-40B4-BE49-F238E27FC236}">
                <a16:creationId xmlns:a16="http://schemas.microsoft.com/office/drawing/2014/main" id="{BC71919A-163D-2511-4583-26F9A920CEE3}"/>
              </a:ext>
            </a:extLst>
          </p:cNvPr>
          <p:cNvSpPr>
            <a:spLocks noGrp="1"/>
          </p:cNvSpPr>
          <p:nvPr>
            <p:ph sz="half" idx="2"/>
          </p:nvPr>
        </p:nvSpPr>
        <p:spPr>
          <a:xfrm>
            <a:off x="6019800" y="2010093"/>
            <a:ext cx="4773168" cy="3130423"/>
          </a:xfrm>
        </p:spPr>
        <p:txBody>
          <a:bodyPr/>
          <a:lstStyle/>
          <a:p>
            <a:r>
              <a:rPr lang="en-GB" i="1" dirty="0">
                <a:solidFill>
                  <a:srgbClr val="0070C0"/>
                </a:solidFill>
              </a:rPr>
              <a:t>Watch the </a:t>
            </a:r>
            <a:r>
              <a:rPr lang="en-GB" i="1" dirty="0">
                <a:solidFill>
                  <a:srgbClr val="0070C0"/>
                </a:solidFill>
                <a:hlinkClick r:id="rId2">
                  <a:extLst>
                    <a:ext uri="{A12FA001-AC4F-418D-AE19-62706E023703}">
                      <ahyp:hlinkClr xmlns:ahyp="http://schemas.microsoft.com/office/drawing/2018/hyperlinkcolor" val="tx"/>
                    </a:ext>
                  </a:extLst>
                </a:hlinkClick>
              </a:rPr>
              <a:t>following clip</a:t>
            </a:r>
            <a:r>
              <a:rPr lang="en-GB" i="1" dirty="0">
                <a:solidFill>
                  <a:srgbClr val="0070C0"/>
                </a:solidFill>
              </a:rPr>
              <a:t>.</a:t>
            </a:r>
          </a:p>
          <a:p>
            <a:r>
              <a:rPr lang="en-GB" i="1" dirty="0">
                <a:solidFill>
                  <a:srgbClr val="0070C0"/>
                </a:solidFill>
              </a:rPr>
              <a:t>Identify the strategies used to support EAL learners. </a:t>
            </a:r>
          </a:p>
          <a:p>
            <a:endParaRPr lang="en-US" dirty="0"/>
          </a:p>
        </p:txBody>
      </p:sp>
      <p:sp>
        <p:nvSpPr>
          <p:cNvPr id="10" name="TextBox 9">
            <a:extLst>
              <a:ext uri="{FF2B5EF4-FFF2-40B4-BE49-F238E27FC236}">
                <a16:creationId xmlns:a16="http://schemas.microsoft.com/office/drawing/2014/main" id="{A25915A8-5897-1C56-566B-18628D3D6600}"/>
              </a:ext>
            </a:extLst>
          </p:cNvPr>
          <p:cNvSpPr txBox="1"/>
          <p:nvPr/>
        </p:nvSpPr>
        <p:spPr>
          <a:xfrm>
            <a:off x="6019800" y="394046"/>
            <a:ext cx="5647944" cy="1323439"/>
          </a:xfrm>
          <a:prstGeom prst="rect">
            <a:avLst/>
          </a:prstGeom>
          <a:noFill/>
        </p:spPr>
        <p:txBody>
          <a:bodyPr wrap="square" rtlCol="0">
            <a:spAutoFit/>
          </a:bodyPr>
          <a:lstStyle/>
          <a:p>
            <a:r>
              <a:rPr lang="en-GB" sz="4000" i="1" dirty="0">
                <a:solidFill>
                  <a:srgbClr val="0070C0"/>
                </a:solidFill>
              </a:rPr>
              <a:t>Supporting EAL Learners </a:t>
            </a:r>
            <a:endParaRPr lang="en-US" sz="4000" dirty="0">
              <a:solidFill>
                <a:srgbClr val="0070C0"/>
              </a:solidFill>
            </a:endParaRPr>
          </a:p>
        </p:txBody>
      </p:sp>
    </p:spTree>
    <p:extLst>
      <p:ext uri="{BB962C8B-B14F-4D97-AF65-F5344CB8AC3E}">
        <p14:creationId xmlns:p14="http://schemas.microsoft.com/office/powerpoint/2010/main" val="36685556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4959096" cy="1198418"/>
          </a:xfrm>
        </p:spPr>
        <p:txBody>
          <a:bodyPr>
            <a:normAutofit fontScale="90000"/>
          </a:bodyPr>
          <a:lstStyle/>
          <a:p>
            <a:r>
              <a:rPr lang="en-GB" dirty="0" err="1"/>
              <a:t>Mwy</a:t>
            </a:r>
            <a:r>
              <a:rPr lang="en-GB" dirty="0"/>
              <a:t> </a:t>
            </a:r>
            <a:r>
              <a:rPr lang="en-GB" dirty="0" err="1"/>
              <a:t>Abl</a:t>
            </a:r>
            <a:r>
              <a:rPr lang="en-GB" dirty="0"/>
              <a:t> a </a:t>
            </a:r>
            <a:r>
              <a:rPr lang="en-GB" dirty="0" err="1"/>
              <a:t>Thalentog</a:t>
            </a:r>
            <a:r>
              <a:rPr lang="en-GB" dirty="0"/>
              <a:t> </a:t>
            </a:r>
            <a:endParaRPr lang="en-GB" i="1" dirty="0"/>
          </a:p>
        </p:txBody>
      </p:sp>
      <p:sp>
        <p:nvSpPr>
          <p:cNvPr id="7" name="Content Placeholder 6">
            <a:extLst>
              <a:ext uri="{FF2B5EF4-FFF2-40B4-BE49-F238E27FC236}">
                <a16:creationId xmlns:a16="http://schemas.microsoft.com/office/drawing/2014/main" id="{FAE6D498-285C-749C-1C5C-EEE5E56E24AC}"/>
              </a:ext>
            </a:extLst>
          </p:cNvPr>
          <p:cNvSpPr>
            <a:spLocks noGrp="1"/>
          </p:cNvSpPr>
          <p:nvPr>
            <p:ph sz="half" idx="1"/>
          </p:nvPr>
        </p:nvSpPr>
        <p:spPr>
          <a:xfrm>
            <a:off x="838200" y="1563544"/>
            <a:ext cx="5181600" cy="4351338"/>
          </a:xfrm>
        </p:spPr>
        <p:txBody>
          <a:bodyPr>
            <a:normAutofit fontScale="77500" lnSpcReduction="20000"/>
          </a:bodyPr>
          <a:lstStyle/>
          <a:p>
            <a:r>
              <a:rPr lang="en-GB" dirty="0"/>
              <a:t>“</a:t>
            </a:r>
            <a:r>
              <a:rPr lang="en-GB" dirty="0" err="1"/>
              <a:t>Defnyddir</a:t>
            </a:r>
            <a:r>
              <a:rPr lang="en-GB" dirty="0"/>
              <a:t> y term ‘</a:t>
            </a:r>
            <a:r>
              <a:rPr lang="en-GB" dirty="0" err="1"/>
              <a:t>mwy</a:t>
            </a:r>
            <a:r>
              <a:rPr lang="en-GB" dirty="0"/>
              <a:t> </a:t>
            </a:r>
            <a:r>
              <a:rPr lang="en-GB" dirty="0" err="1"/>
              <a:t>galluog</a:t>
            </a:r>
            <a:r>
              <a:rPr lang="en-GB" dirty="0"/>
              <a:t> a </a:t>
            </a:r>
            <a:r>
              <a:rPr lang="en-GB" dirty="0" err="1"/>
              <a:t>thalentog</a:t>
            </a:r>
            <a:r>
              <a:rPr lang="en-GB" dirty="0"/>
              <a:t>’ </a:t>
            </a:r>
            <a:r>
              <a:rPr lang="en-GB" dirty="0" err="1"/>
              <a:t>i</a:t>
            </a:r>
            <a:r>
              <a:rPr lang="en-GB" dirty="0"/>
              <a:t> </a:t>
            </a:r>
            <a:r>
              <a:rPr lang="en-GB" dirty="0" err="1"/>
              <a:t>ddisgrifio</a:t>
            </a:r>
            <a:r>
              <a:rPr lang="en-GB" dirty="0"/>
              <a:t> </a:t>
            </a:r>
            <a:r>
              <a:rPr lang="en-GB" dirty="0" err="1"/>
              <a:t>disgyblion</a:t>
            </a:r>
            <a:r>
              <a:rPr lang="en-GB" dirty="0"/>
              <a:t> </a:t>
            </a:r>
            <a:r>
              <a:rPr lang="en-GB" dirty="0" err="1"/>
              <a:t>sydd</a:t>
            </a:r>
            <a:r>
              <a:rPr lang="en-GB" dirty="0"/>
              <a:t> </a:t>
            </a:r>
            <a:r>
              <a:rPr lang="en-GB" dirty="0" err="1"/>
              <a:t>angen</a:t>
            </a:r>
            <a:r>
              <a:rPr lang="en-GB" dirty="0"/>
              <a:t> </a:t>
            </a:r>
            <a:r>
              <a:rPr lang="en-GB" dirty="0" err="1"/>
              <a:t>cymorth</a:t>
            </a:r>
            <a:r>
              <a:rPr lang="en-GB" dirty="0"/>
              <a:t> </a:t>
            </a:r>
            <a:r>
              <a:rPr lang="en-GB" dirty="0" err="1"/>
              <a:t>ychwanegol</a:t>
            </a:r>
            <a:r>
              <a:rPr lang="en-GB" dirty="0"/>
              <a:t> ac </a:t>
            </a:r>
            <a:r>
              <a:rPr lang="en-GB" dirty="0" err="1"/>
              <a:t>sydd</a:t>
            </a:r>
            <a:r>
              <a:rPr lang="en-GB" dirty="0"/>
              <a:t> </a:t>
            </a:r>
            <a:r>
              <a:rPr lang="en-GB" dirty="0" err="1"/>
              <a:t>angen</a:t>
            </a:r>
            <a:r>
              <a:rPr lang="en-GB" dirty="0"/>
              <a:t> </a:t>
            </a:r>
            <a:r>
              <a:rPr lang="en-GB" dirty="0" err="1"/>
              <a:t>cyfleoedd</a:t>
            </a:r>
            <a:r>
              <a:rPr lang="en-GB" dirty="0"/>
              <a:t> </a:t>
            </a:r>
            <a:r>
              <a:rPr lang="en-GB" dirty="0" err="1"/>
              <a:t>i</a:t>
            </a:r>
            <a:r>
              <a:rPr lang="en-GB" dirty="0"/>
              <a:t> </a:t>
            </a:r>
            <a:r>
              <a:rPr lang="en-GB" dirty="0" err="1"/>
              <a:t>gyfoethogi</a:t>
            </a:r>
            <a:r>
              <a:rPr lang="en-GB" dirty="0"/>
              <a:t> ac </a:t>
            </a:r>
            <a:r>
              <a:rPr lang="en-GB" dirty="0" err="1"/>
              <a:t>ymestyn</a:t>
            </a:r>
            <a:r>
              <a:rPr lang="en-GB" dirty="0"/>
              <a:t> </a:t>
            </a:r>
            <a:r>
              <a:rPr lang="en-GB" dirty="0" err="1"/>
              <a:t>ar</a:t>
            </a:r>
            <a:r>
              <a:rPr lang="en-GB" dirty="0"/>
              <a:t> </a:t>
            </a:r>
            <a:r>
              <a:rPr lang="en-GB" dirty="0" err="1"/>
              <a:t>wahân</a:t>
            </a:r>
            <a:r>
              <a:rPr lang="en-GB" dirty="0"/>
              <a:t> </a:t>
            </a:r>
            <a:r>
              <a:rPr lang="en-GB" dirty="0" err="1"/>
              <a:t>i’r</a:t>
            </a:r>
            <a:r>
              <a:rPr lang="en-GB" dirty="0"/>
              <a:t> </a:t>
            </a:r>
            <a:r>
              <a:rPr lang="en-GB" dirty="0" err="1"/>
              <a:t>rhai</a:t>
            </a:r>
            <a:r>
              <a:rPr lang="en-GB" dirty="0"/>
              <a:t> a </a:t>
            </a:r>
            <a:r>
              <a:rPr lang="en-GB" dirty="0" err="1"/>
              <a:t>ddarperir</a:t>
            </a:r>
            <a:r>
              <a:rPr lang="en-GB" dirty="0"/>
              <a:t> </a:t>
            </a:r>
            <a:r>
              <a:rPr lang="en-GB" dirty="0" err="1"/>
              <a:t>ar</a:t>
            </a:r>
            <a:r>
              <a:rPr lang="en-GB" dirty="0"/>
              <a:t> </a:t>
            </a:r>
            <a:r>
              <a:rPr lang="en-GB" dirty="0" err="1"/>
              <a:t>gyfer</a:t>
            </a:r>
            <a:r>
              <a:rPr lang="en-GB" dirty="0"/>
              <a:t> y </a:t>
            </a:r>
            <a:r>
              <a:rPr lang="en-GB" dirty="0" err="1"/>
              <a:t>garfan</a:t>
            </a:r>
            <a:r>
              <a:rPr lang="en-GB" dirty="0"/>
              <a:t> o </a:t>
            </a:r>
            <a:r>
              <a:rPr lang="en-GB" dirty="0" err="1"/>
              <a:t>ddisgyblion</a:t>
            </a:r>
            <a:r>
              <a:rPr lang="en-GB" dirty="0"/>
              <a:t>” </a:t>
            </a:r>
          </a:p>
          <a:p>
            <a:pPr marL="0" indent="0">
              <a:buNone/>
            </a:pPr>
            <a:r>
              <a:rPr lang="en-GB" dirty="0"/>
              <a:t>(</a:t>
            </a:r>
            <a:r>
              <a:rPr lang="en-GB" dirty="0" err="1"/>
              <a:t>Llywodraeth</a:t>
            </a:r>
            <a:r>
              <a:rPr lang="en-GB" dirty="0"/>
              <a:t> Cymru, 2016, t.45)</a:t>
            </a:r>
          </a:p>
          <a:p>
            <a:pPr marL="0" indent="0" algn="r">
              <a:buNone/>
            </a:pPr>
            <a:endParaRPr lang="en-GB" dirty="0"/>
          </a:p>
          <a:p>
            <a:r>
              <a:rPr lang="en-GB" dirty="0"/>
              <a:t>Gall </a:t>
            </a:r>
            <a:r>
              <a:rPr lang="en-GB" dirty="0" err="1"/>
              <a:t>rhai</a:t>
            </a:r>
            <a:r>
              <a:rPr lang="en-GB" dirty="0"/>
              <a:t> </a:t>
            </a:r>
            <a:r>
              <a:rPr lang="en-GB" dirty="0" err="1"/>
              <a:t>disgyblion</a:t>
            </a:r>
            <a:r>
              <a:rPr lang="en-GB" dirty="0"/>
              <a:t> </a:t>
            </a:r>
            <a:r>
              <a:rPr lang="en-GB" dirty="0" err="1"/>
              <a:t>galluog</a:t>
            </a:r>
            <a:r>
              <a:rPr lang="en-GB" dirty="0"/>
              <a:t> </a:t>
            </a:r>
            <a:r>
              <a:rPr lang="en-GB" dirty="0" err="1"/>
              <a:t>gael</a:t>
            </a:r>
            <a:r>
              <a:rPr lang="en-GB" dirty="0"/>
              <a:t> </a:t>
            </a:r>
            <a:r>
              <a:rPr lang="en-GB" dirty="0" err="1"/>
              <a:t>eu</a:t>
            </a:r>
            <a:r>
              <a:rPr lang="en-GB" dirty="0"/>
              <a:t> </a:t>
            </a:r>
            <a:r>
              <a:rPr lang="en-GB" dirty="0" err="1"/>
              <a:t>dadrithio</a:t>
            </a:r>
            <a:r>
              <a:rPr lang="en-GB" dirty="0"/>
              <a:t> </a:t>
            </a:r>
            <a:r>
              <a:rPr lang="en-GB" dirty="0" err="1"/>
              <a:t>gan</a:t>
            </a:r>
            <a:r>
              <a:rPr lang="en-GB" dirty="0"/>
              <a:t> </a:t>
            </a:r>
            <a:r>
              <a:rPr lang="en-GB" dirty="0" err="1"/>
              <a:t>yr</a:t>
            </a:r>
            <a:r>
              <a:rPr lang="en-GB" dirty="0"/>
              <a:t> </a:t>
            </a:r>
            <a:r>
              <a:rPr lang="en-GB" dirty="0" err="1"/>
              <a:t>ysgol</a:t>
            </a:r>
            <a:r>
              <a:rPr lang="en-GB" dirty="0"/>
              <a:t> a </a:t>
            </a:r>
            <a:r>
              <a:rPr lang="en-GB" dirty="0" err="1"/>
              <a:t>byd</a:t>
            </a:r>
            <a:r>
              <a:rPr lang="en-GB" dirty="0"/>
              <a:t> </a:t>
            </a:r>
            <a:r>
              <a:rPr lang="en-GB" dirty="0" err="1"/>
              <a:t>addysg</a:t>
            </a:r>
            <a:r>
              <a:rPr lang="en-GB" dirty="0"/>
              <a:t>, ac </a:t>
            </a:r>
            <a:r>
              <a:rPr lang="en-GB" dirty="0" err="1"/>
              <a:t>mae</a:t>
            </a:r>
            <a:r>
              <a:rPr lang="en-GB" dirty="0"/>
              <a:t> </a:t>
            </a:r>
            <a:r>
              <a:rPr lang="en-GB" dirty="0" err="1"/>
              <a:t>perygl</a:t>
            </a:r>
            <a:r>
              <a:rPr lang="en-GB" dirty="0"/>
              <a:t> </a:t>
            </a:r>
            <a:r>
              <a:rPr lang="en-GB" dirty="0" err="1"/>
              <a:t>iddynt</a:t>
            </a:r>
            <a:r>
              <a:rPr lang="en-GB" dirty="0"/>
              <a:t> </a:t>
            </a:r>
            <a:r>
              <a:rPr lang="en-GB" dirty="0" err="1"/>
              <a:t>ymddieithrio</a:t>
            </a:r>
            <a:r>
              <a:rPr lang="en-GB" dirty="0"/>
              <a:t>.</a:t>
            </a:r>
          </a:p>
          <a:p>
            <a:r>
              <a:rPr lang="en-GB" dirty="0"/>
              <a:t>Gall </a:t>
            </a:r>
            <a:r>
              <a:rPr lang="en-GB" dirty="0" err="1"/>
              <a:t>ddiflastod</a:t>
            </a:r>
            <a:r>
              <a:rPr lang="en-GB" dirty="0"/>
              <a:t> </a:t>
            </a:r>
            <a:r>
              <a:rPr lang="en-GB" dirty="0" err="1"/>
              <a:t>arwain</a:t>
            </a:r>
            <a:r>
              <a:rPr lang="en-GB" dirty="0"/>
              <a:t> at </a:t>
            </a:r>
            <a:r>
              <a:rPr lang="en-GB" dirty="0" err="1"/>
              <a:t>broblemau</a:t>
            </a:r>
            <a:r>
              <a:rPr lang="en-GB" dirty="0"/>
              <a:t> </a:t>
            </a:r>
            <a:r>
              <a:rPr lang="en-GB" dirty="0" err="1"/>
              <a:t>presenoldeb</a:t>
            </a:r>
            <a:r>
              <a:rPr lang="en-GB" dirty="0"/>
              <a:t>.</a:t>
            </a:r>
          </a:p>
          <a:p>
            <a:endParaRPr lang="en-US" dirty="0"/>
          </a:p>
        </p:txBody>
      </p:sp>
      <p:sp>
        <p:nvSpPr>
          <p:cNvPr id="9" name="Content Placeholder 8">
            <a:extLst>
              <a:ext uri="{FF2B5EF4-FFF2-40B4-BE49-F238E27FC236}">
                <a16:creationId xmlns:a16="http://schemas.microsoft.com/office/drawing/2014/main" id="{DCC54706-F6C7-76E1-4521-BD26B510C154}"/>
              </a:ext>
            </a:extLst>
          </p:cNvPr>
          <p:cNvSpPr>
            <a:spLocks noGrp="1"/>
          </p:cNvSpPr>
          <p:nvPr>
            <p:ph sz="half" idx="2"/>
          </p:nvPr>
        </p:nvSpPr>
        <p:spPr>
          <a:xfrm>
            <a:off x="6260592" y="1563544"/>
            <a:ext cx="5181600" cy="4351338"/>
          </a:xfrm>
        </p:spPr>
        <p:txBody>
          <a:bodyPr>
            <a:normAutofit fontScale="77500" lnSpcReduction="20000"/>
          </a:bodyPr>
          <a:lstStyle/>
          <a:p>
            <a:r>
              <a:rPr lang="en-GB" dirty="0">
                <a:solidFill>
                  <a:srgbClr val="0070C0"/>
                </a:solidFill>
              </a:rPr>
              <a:t>“Pupils who have extra support needs and require opportunities for enrichment and extension that go beyond those provided for the cohort of pupils.”</a:t>
            </a:r>
          </a:p>
          <a:p>
            <a:pPr marL="0" indent="0">
              <a:buNone/>
            </a:pPr>
            <a:r>
              <a:rPr lang="en-GB" dirty="0">
                <a:solidFill>
                  <a:srgbClr val="0070C0"/>
                </a:solidFill>
              </a:rPr>
              <a:t>(Welsh Government, 2016, p. 43)</a:t>
            </a:r>
          </a:p>
          <a:p>
            <a:pPr marL="0" indent="0" algn="r">
              <a:buNone/>
            </a:pPr>
            <a:endParaRPr lang="en-GB" dirty="0">
              <a:solidFill>
                <a:srgbClr val="0070C0"/>
              </a:solidFill>
            </a:endParaRPr>
          </a:p>
          <a:p>
            <a:r>
              <a:rPr lang="en-GB" dirty="0">
                <a:solidFill>
                  <a:srgbClr val="0070C0"/>
                </a:solidFill>
              </a:rPr>
              <a:t>At risk of becoming disillusioned and disengaged with school. </a:t>
            </a:r>
          </a:p>
          <a:p>
            <a:r>
              <a:rPr lang="en-GB" dirty="0">
                <a:solidFill>
                  <a:srgbClr val="0070C0"/>
                </a:solidFill>
              </a:rPr>
              <a:t>Boredom may lead to attendance issues. </a:t>
            </a:r>
          </a:p>
          <a:p>
            <a:pPr marL="0" indent="0">
              <a:buNone/>
            </a:pPr>
            <a:r>
              <a:rPr lang="en-GB" dirty="0">
                <a:solidFill>
                  <a:srgbClr val="0070C0"/>
                </a:solidFill>
              </a:rPr>
              <a:t>(Welsh Government, 2016)</a:t>
            </a:r>
          </a:p>
          <a:p>
            <a:endParaRPr lang="en-US" dirty="0"/>
          </a:p>
        </p:txBody>
      </p:sp>
      <p:sp>
        <p:nvSpPr>
          <p:cNvPr id="10" name="TextBox 9">
            <a:extLst>
              <a:ext uri="{FF2B5EF4-FFF2-40B4-BE49-F238E27FC236}">
                <a16:creationId xmlns:a16="http://schemas.microsoft.com/office/drawing/2014/main" id="{D814755A-65F3-32E0-8C0F-6AAA965FF37F}"/>
              </a:ext>
            </a:extLst>
          </p:cNvPr>
          <p:cNvSpPr txBox="1"/>
          <p:nvPr/>
        </p:nvSpPr>
        <p:spPr>
          <a:xfrm>
            <a:off x="6263640" y="610392"/>
            <a:ext cx="5737083" cy="707886"/>
          </a:xfrm>
          <a:prstGeom prst="rect">
            <a:avLst/>
          </a:prstGeom>
          <a:noFill/>
        </p:spPr>
        <p:txBody>
          <a:bodyPr wrap="none" rtlCol="0">
            <a:spAutoFit/>
          </a:bodyPr>
          <a:lstStyle/>
          <a:p>
            <a:r>
              <a:rPr lang="en-GB" sz="4000" i="1" dirty="0">
                <a:solidFill>
                  <a:srgbClr val="0070C0"/>
                </a:solidFill>
              </a:rPr>
              <a:t>More Able and Talented </a:t>
            </a:r>
            <a:endParaRPr lang="en-US" sz="4000" dirty="0">
              <a:solidFill>
                <a:srgbClr val="0070C0"/>
              </a:solidFill>
            </a:endParaRPr>
          </a:p>
        </p:txBody>
      </p:sp>
    </p:spTree>
    <p:extLst>
      <p:ext uri="{BB962C8B-B14F-4D97-AF65-F5344CB8AC3E}">
        <p14:creationId xmlns:p14="http://schemas.microsoft.com/office/powerpoint/2010/main" val="4224835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92557"/>
            <a:ext cx="4821936" cy="1431486"/>
          </a:xfrm>
        </p:spPr>
        <p:txBody>
          <a:bodyPr>
            <a:normAutofit/>
          </a:bodyPr>
          <a:lstStyle/>
          <a:p>
            <a:r>
              <a:rPr lang="en-GB" dirty="0" err="1"/>
              <a:t>Mwy</a:t>
            </a:r>
            <a:r>
              <a:rPr lang="en-GB" dirty="0"/>
              <a:t> </a:t>
            </a:r>
            <a:r>
              <a:rPr lang="en-GB" dirty="0" err="1"/>
              <a:t>Abl</a:t>
            </a:r>
            <a:r>
              <a:rPr lang="en-GB" dirty="0"/>
              <a:t> a </a:t>
            </a:r>
            <a:r>
              <a:rPr lang="en-GB" dirty="0" err="1"/>
              <a:t>Thalentog</a:t>
            </a:r>
            <a:endParaRPr lang="en-GB" i="1" dirty="0"/>
          </a:p>
        </p:txBody>
      </p:sp>
      <p:sp>
        <p:nvSpPr>
          <p:cNvPr id="6" name="TextBox 5">
            <a:extLst>
              <a:ext uri="{FF2B5EF4-FFF2-40B4-BE49-F238E27FC236}">
                <a16:creationId xmlns:a16="http://schemas.microsoft.com/office/drawing/2014/main" id="{5DAE3578-7440-8CE3-38E3-7543C51B56E5}"/>
              </a:ext>
            </a:extLst>
          </p:cNvPr>
          <p:cNvSpPr txBox="1"/>
          <p:nvPr/>
        </p:nvSpPr>
        <p:spPr>
          <a:xfrm>
            <a:off x="6388608" y="508265"/>
            <a:ext cx="5486400" cy="1315778"/>
          </a:xfrm>
          <a:prstGeom prst="rect">
            <a:avLst/>
          </a:prstGeom>
          <a:noFill/>
        </p:spPr>
        <p:txBody>
          <a:bodyPr wrap="square">
            <a:spAutoFit/>
          </a:bodyPr>
          <a:lstStyle/>
          <a:p>
            <a:r>
              <a:rPr lang="en-GB" sz="4000" dirty="0">
                <a:solidFill>
                  <a:srgbClr val="0070C0"/>
                </a:solidFill>
              </a:rPr>
              <a:t>More Able and Talented </a:t>
            </a:r>
            <a:endParaRPr lang="en-US" sz="4000" dirty="0">
              <a:solidFill>
                <a:srgbClr val="0070C0"/>
              </a:solidFill>
            </a:endParaRPr>
          </a:p>
        </p:txBody>
      </p:sp>
      <p:sp>
        <p:nvSpPr>
          <p:cNvPr id="8" name="Content Placeholder 7">
            <a:extLst>
              <a:ext uri="{FF2B5EF4-FFF2-40B4-BE49-F238E27FC236}">
                <a16:creationId xmlns:a16="http://schemas.microsoft.com/office/drawing/2014/main" id="{CAA5569C-AAA1-0F25-F1C6-E4B88627D622}"/>
              </a:ext>
            </a:extLst>
          </p:cNvPr>
          <p:cNvSpPr>
            <a:spLocks noGrp="1"/>
          </p:cNvSpPr>
          <p:nvPr>
            <p:ph sz="half" idx="1"/>
          </p:nvPr>
        </p:nvSpPr>
        <p:spPr/>
        <p:txBody>
          <a:bodyPr>
            <a:normAutofit/>
          </a:bodyPr>
          <a:lstStyle/>
          <a:p>
            <a:r>
              <a:rPr lang="en-GB" sz="2000" dirty="0"/>
              <a:t>Gall </a:t>
            </a:r>
            <a:r>
              <a:rPr lang="en-GB" sz="2000" dirty="0" err="1"/>
              <a:t>dysgwyr</a:t>
            </a:r>
            <a:r>
              <a:rPr lang="en-GB" sz="2000" dirty="0"/>
              <a:t> </a:t>
            </a:r>
            <a:r>
              <a:rPr lang="en-GB" sz="2000" dirty="0" err="1"/>
              <a:t>ddibynnu</a:t>
            </a:r>
            <a:r>
              <a:rPr lang="en-GB" sz="2000" dirty="0"/>
              <a:t> </a:t>
            </a:r>
            <a:r>
              <a:rPr lang="en-GB" sz="2000" dirty="0" err="1"/>
              <a:t>ar</a:t>
            </a:r>
            <a:r>
              <a:rPr lang="en-GB" sz="2000" dirty="0"/>
              <a:t> </a:t>
            </a:r>
            <a:r>
              <a:rPr lang="en-GB" sz="2000" dirty="0" err="1"/>
              <a:t>oedolion</a:t>
            </a:r>
            <a:r>
              <a:rPr lang="en-GB" sz="2000" dirty="0"/>
              <a:t> </a:t>
            </a:r>
            <a:r>
              <a:rPr lang="en-GB" sz="2000" dirty="0" err="1"/>
              <a:t>i</a:t>
            </a:r>
            <a:r>
              <a:rPr lang="en-GB" sz="2000" dirty="0"/>
              <a:t> </a:t>
            </a:r>
            <a:r>
              <a:rPr lang="en-GB" sz="2000" dirty="0" err="1"/>
              <a:t>gyfathrebu</a:t>
            </a:r>
            <a:r>
              <a:rPr lang="en-GB" sz="2000" dirty="0"/>
              <a:t>, </a:t>
            </a:r>
            <a:r>
              <a:rPr lang="en-GB" sz="2000" dirty="0" err="1"/>
              <a:t>yn</a:t>
            </a:r>
            <a:r>
              <a:rPr lang="en-GB" sz="2000" dirty="0"/>
              <a:t> </a:t>
            </a:r>
            <a:r>
              <a:rPr lang="en-GB" sz="2000" dirty="0" err="1"/>
              <a:t>enwedig</a:t>
            </a:r>
            <a:r>
              <a:rPr lang="en-GB" sz="2000" dirty="0"/>
              <a:t> </a:t>
            </a:r>
            <a:r>
              <a:rPr lang="en-GB" sz="2000" dirty="0" err="1"/>
              <a:t>os</a:t>
            </a:r>
            <a:r>
              <a:rPr lang="en-GB" sz="2000" dirty="0"/>
              <a:t> </a:t>
            </a:r>
            <a:r>
              <a:rPr lang="en-GB" sz="2000" dirty="0" err="1"/>
              <a:t>oes</a:t>
            </a:r>
            <a:r>
              <a:rPr lang="en-GB" sz="2000" dirty="0"/>
              <a:t> </a:t>
            </a:r>
            <a:r>
              <a:rPr lang="en-GB" sz="2000" dirty="0" err="1"/>
              <a:t>ganddynt</a:t>
            </a:r>
            <a:r>
              <a:rPr lang="en-GB" sz="2000" dirty="0"/>
              <a:t> </a:t>
            </a:r>
            <a:r>
              <a:rPr lang="en-GB" sz="2000" dirty="0" err="1"/>
              <a:t>sgiliau</a:t>
            </a:r>
            <a:r>
              <a:rPr lang="en-GB" sz="2000" dirty="0"/>
              <a:t> </a:t>
            </a:r>
            <a:r>
              <a:rPr lang="en-GB" sz="2000" dirty="0" err="1"/>
              <a:t>cymdeithasol</a:t>
            </a:r>
            <a:r>
              <a:rPr lang="en-GB" sz="2000" dirty="0"/>
              <a:t> </a:t>
            </a:r>
            <a:r>
              <a:rPr lang="en-GB" sz="2000" dirty="0" err="1"/>
              <a:t>datblygedig</a:t>
            </a:r>
            <a:r>
              <a:rPr lang="en-GB" sz="2000" dirty="0"/>
              <a:t>. </a:t>
            </a:r>
          </a:p>
          <a:p>
            <a:r>
              <a:rPr lang="en-GB" sz="2000" dirty="0"/>
              <a:t>Gall </a:t>
            </a:r>
            <a:r>
              <a:rPr lang="en-GB" sz="2000" dirty="0" err="1"/>
              <a:t>hwn</a:t>
            </a:r>
            <a:r>
              <a:rPr lang="en-GB" sz="2000" dirty="0"/>
              <a:t> </a:t>
            </a:r>
            <a:r>
              <a:rPr lang="en-GB" sz="2000" dirty="0" err="1"/>
              <a:t>arwain</a:t>
            </a:r>
            <a:r>
              <a:rPr lang="en-GB" sz="2000" dirty="0"/>
              <a:t> at </a:t>
            </a:r>
            <a:r>
              <a:rPr lang="en-GB" sz="2000" dirty="0" err="1"/>
              <a:t>unigrwydd</a:t>
            </a:r>
            <a:r>
              <a:rPr lang="en-GB" sz="2000" dirty="0"/>
              <a:t> ac </a:t>
            </a:r>
            <a:r>
              <a:rPr lang="en-GB" sz="2000" dirty="0" err="1"/>
              <a:t>arwahanrwydd</a:t>
            </a:r>
            <a:r>
              <a:rPr lang="en-GB" sz="2000" dirty="0"/>
              <a:t> </a:t>
            </a:r>
            <a:r>
              <a:rPr lang="en-GB" sz="2000" dirty="0" err="1"/>
              <a:t>cymdeithasol</a:t>
            </a:r>
            <a:r>
              <a:rPr lang="en-GB" sz="2000" dirty="0"/>
              <a:t>. </a:t>
            </a:r>
          </a:p>
          <a:p>
            <a:endParaRPr lang="en-GB" sz="2000" dirty="0"/>
          </a:p>
          <a:p>
            <a:r>
              <a:rPr lang="en-GB" sz="2000" dirty="0" err="1"/>
              <a:t>Ond</a:t>
            </a:r>
            <a:r>
              <a:rPr lang="en-GB" sz="2000" dirty="0"/>
              <a:t> </a:t>
            </a:r>
            <a:r>
              <a:rPr lang="en-GB" sz="2000" dirty="0" err="1"/>
              <a:t>ar</a:t>
            </a:r>
            <a:r>
              <a:rPr lang="en-GB" sz="2000" dirty="0"/>
              <a:t> y </a:t>
            </a:r>
            <a:r>
              <a:rPr lang="en-GB" sz="2000" dirty="0" err="1"/>
              <a:t>llaw</a:t>
            </a:r>
            <a:r>
              <a:rPr lang="en-GB" sz="2000" dirty="0"/>
              <a:t> </a:t>
            </a:r>
            <a:r>
              <a:rPr lang="en-GB" sz="2000" dirty="0" err="1"/>
              <a:t>arall</a:t>
            </a:r>
            <a:r>
              <a:rPr lang="en-GB" sz="2000" dirty="0"/>
              <a:t>, </a:t>
            </a:r>
            <a:r>
              <a:rPr lang="en-GB" sz="2000" dirty="0" err="1"/>
              <a:t>efallai</a:t>
            </a:r>
            <a:r>
              <a:rPr lang="en-GB" sz="2000" dirty="0"/>
              <a:t> </a:t>
            </a:r>
            <a:r>
              <a:rPr lang="en-GB" sz="2000" dirty="0" err="1"/>
              <a:t>nad</a:t>
            </a:r>
            <a:r>
              <a:rPr lang="en-GB" sz="2000" dirty="0"/>
              <a:t> </a:t>
            </a:r>
            <a:r>
              <a:rPr lang="en-GB" sz="2000" dirty="0" err="1"/>
              <a:t>ydynt</a:t>
            </a:r>
            <a:r>
              <a:rPr lang="en-GB" sz="2000" dirty="0"/>
              <a:t> </a:t>
            </a:r>
            <a:r>
              <a:rPr lang="en-GB" sz="2000" dirty="0" err="1"/>
              <a:t>wedi</a:t>
            </a:r>
            <a:r>
              <a:rPr lang="en-GB" sz="2000" dirty="0"/>
              <a:t> </a:t>
            </a:r>
            <a:r>
              <a:rPr lang="en-GB" sz="2000" dirty="0" err="1"/>
              <a:t>datblygu’n</a:t>
            </a:r>
            <a:r>
              <a:rPr lang="en-GB" sz="2000" dirty="0"/>
              <a:t> </a:t>
            </a:r>
            <a:r>
              <a:rPr lang="en-GB" sz="2000" dirty="0" err="1"/>
              <a:t>emosiynol</a:t>
            </a:r>
            <a:r>
              <a:rPr lang="en-GB" sz="2000" dirty="0"/>
              <a:t> </a:t>
            </a:r>
            <a:r>
              <a:rPr lang="en-GB" sz="2000" dirty="0" err="1"/>
              <a:t>i</a:t>
            </a:r>
            <a:r>
              <a:rPr lang="en-GB" sz="2000" dirty="0"/>
              <a:t> </a:t>
            </a:r>
            <a:r>
              <a:rPr lang="en-GB" sz="2000" dirty="0" err="1"/>
              <a:t>allu</a:t>
            </a:r>
            <a:r>
              <a:rPr lang="en-GB" sz="2000" dirty="0"/>
              <a:t> </a:t>
            </a:r>
            <a:r>
              <a:rPr lang="en-GB" sz="2000" dirty="0" err="1"/>
              <a:t>ymdopi</a:t>
            </a:r>
            <a:r>
              <a:rPr lang="en-GB" sz="2000" dirty="0"/>
              <a:t> </a:t>
            </a:r>
            <a:r>
              <a:rPr lang="en-GB" sz="2000" dirty="0" err="1"/>
              <a:t>gyda</a:t>
            </a:r>
            <a:r>
              <a:rPr lang="en-GB" sz="2000" dirty="0"/>
              <a:t> </a:t>
            </a:r>
            <a:r>
              <a:rPr lang="en-GB" sz="2000" dirty="0" err="1"/>
              <a:t>gwybodaeth</a:t>
            </a:r>
            <a:r>
              <a:rPr lang="en-GB" sz="2000" dirty="0"/>
              <a:t> </a:t>
            </a:r>
            <a:r>
              <a:rPr lang="en-GB" sz="2000" dirty="0" err="1"/>
              <a:t>gymhleth</a:t>
            </a:r>
            <a:r>
              <a:rPr lang="en-GB" sz="2000" dirty="0"/>
              <a:t> y </a:t>
            </a:r>
            <a:r>
              <a:rPr lang="en-GB" sz="2000" dirty="0" err="1"/>
              <a:t>maent</a:t>
            </a:r>
            <a:r>
              <a:rPr lang="en-GB" sz="2000" dirty="0"/>
              <a:t> </a:t>
            </a:r>
            <a:r>
              <a:rPr lang="en-GB" sz="2000" dirty="0" err="1"/>
              <a:t>yn</a:t>
            </a:r>
            <a:r>
              <a:rPr lang="en-GB" sz="2000" dirty="0"/>
              <a:t> </a:t>
            </a:r>
            <a:r>
              <a:rPr lang="en-GB" sz="2000" dirty="0" err="1"/>
              <a:t>ei</a:t>
            </a:r>
            <a:r>
              <a:rPr lang="en-GB" sz="2000" dirty="0"/>
              <a:t> </a:t>
            </a:r>
            <a:r>
              <a:rPr lang="en-GB" sz="2000" dirty="0" err="1"/>
              <a:t>ddeall</a:t>
            </a:r>
            <a:r>
              <a:rPr lang="en-GB" sz="2000" dirty="0"/>
              <a:t> (</a:t>
            </a:r>
            <a:r>
              <a:rPr lang="en-GB" sz="2000" dirty="0" err="1"/>
              <a:t>ee</a:t>
            </a:r>
            <a:r>
              <a:rPr lang="en-GB" sz="2000" dirty="0"/>
              <a:t> </a:t>
            </a:r>
            <a:r>
              <a:rPr lang="en-GB" sz="2000" dirty="0" err="1"/>
              <a:t>straeon</a:t>
            </a:r>
            <a:r>
              <a:rPr lang="en-GB" sz="2000" dirty="0"/>
              <a:t> </a:t>
            </a:r>
            <a:r>
              <a:rPr lang="en-GB" sz="2000" dirty="0" err="1"/>
              <a:t>newyddion</a:t>
            </a:r>
            <a:r>
              <a:rPr lang="en-GB" sz="2000" dirty="0"/>
              <a:t> </a:t>
            </a:r>
            <a:r>
              <a:rPr lang="en-GB" sz="2000" dirty="0" err="1"/>
              <a:t>gofidus</a:t>
            </a:r>
            <a:r>
              <a:rPr lang="en-GB" sz="2000" dirty="0"/>
              <a:t>). </a:t>
            </a:r>
          </a:p>
          <a:p>
            <a:endParaRPr lang="en-US" dirty="0"/>
          </a:p>
        </p:txBody>
      </p:sp>
      <p:sp>
        <p:nvSpPr>
          <p:cNvPr id="10" name="Content Placeholder 9">
            <a:extLst>
              <a:ext uri="{FF2B5EF4-FFF2-40B4-BE49-F238E27FC236}">
                <a16:creationId xmlns:a16="http://schemas.microsoft.com/office/drawing/2014/main" id="{1CF2F74E-EFD6-70DF-BBAB-30191EF54742}"/>
              </a:ext>
            </a:extLst>
          </p:cNvPr>
          <p:cNvSpPr>
            <a:spLocks noGrp="1"/>
          </p:cNvSpPr>
          <p:nvPr>
            <p:ph sz="half" idx="2"/>
          </p:nvPr>
        </p:nvSpPr>
        <p:spPr>
          <a:xfrm>
            <a:off x="6388608" y="1825625"/>
            <a:ext cx="4971288" cy="4136263"/>
          </a:xfrm>
        </p:spPr>
        <p:txBody>
          <a:bodyPr>
            <a:normAutofit/>
          </a:bodyPr>
          <a:lstStyle/>
          <a:p>
            <a:r>
              <a:rPr lang="en-GB" sz="2000" dirty="0">
                <a:solidFill>
                  <a:srgbClr val="0070C0"/>
                </a:solidFill>
              </a:rPr>
              <a:t>Learners may depend on adults to converse, especially if they have advanced social skills. </a:t>
            </a:r>
          </a:p>
          <a:p>
            <a:r>
              <a:rPr lang="en-GB" sz="2000" dirty="0">
                <a:solidFill>
                  <a:srgbClr val="0070C0"/>
                </a:solidFill>
              </a:rPr>
              <a:t>However, this can lead to social isolation and loneliness. </a:t>
            </a:r>
          </a:p>
          <a:p>
            <a:endParaRPr lang="en-GB" sz="2000" dirty="0">
              <a:solidFill>
                <a:srgbClr val="0070C0"/>
              </a:solidFill>
            </a:endParaRPr>
          </a:p>
          <a:p>
            <a:r>
              <a:rPr lang="en-GB" sz="2000" dirty="0">
                <a:solidFill>
                  <a:srgbClr val="0070C0"/>
                </a:solidFill>
              </a:rPr>
              <a:t>Conversely, they may not have the emotional maturity to deal with the complex information they can understand (e.g. distressing news stories). </a:t>
            </a:r>
          </a:p>
          <a:p>
            <a:pPr marL="0" indent="0">
              <a:buNone/>
            </a:pPr>
            <a:r>
              <a:rPr lang="en-GB" sz="2000" dirty="0">
                <a:solidFill>
                  <a:srgbClr val="0070C0"/>
                </a:solidFill>
              </a:rPr>
              <a:t>(Knowles, 2011)</a:t>
            </a:r>
          </a:p>
          <a:p>
            <a:endParaRPr lang="en-US" dirty="0"/>
          </a:p>
        </p:txBody>
      </p:sp>
    </p:spTree>
    <p:extLst>
      <p:ext uri="{BB962C8B-B14F-4D97-AF65-F5344CB8AC3E}">
        <p14:creationId xmlns:p14="http://schemas.microsoft.com/office/powerpoint/2010/main" val="4334992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6579"/>
            <a:ext cx="4786745" cy="1334366"/>
          </a:xfrm>
        </p:spPr>
        <p:txBody>
          <a:bodyPr>
            <a:normAutofit/>
          </a:bodyPr>
          <a:lstStyle/>
          <a:p>
            <a:r>
              <a:rPr lang="en-GB" dirty="0"/>
              <a:t>Plant </a:t>
            </a:r>
            <a:r>
              <a:rPr lang="en-GB" dirty="0" err="1"/>
              <a:t>Mewn</a:t>
            </a:r>
            <a:r>
              <a:rPr lang="en-GB" dirty="0"/>
              <a:t> </a:t>
            </a:r>
            <a:r>
              <a:rPr lang="en-GB" dirty="0" err="1"/>
              <a:t>Gofal</a:t>
            </a:r>
            <a:endParaRPr lang="en-GB" dirty="0"/>
          </a:p>
        </p:txBody>
      </p:sp>
      <p:sp>
        <p:nvSpPr>
          <p:cNvPr id="6" name="Content Placeholder 5">
            <a:extLst>
              <a:ext uri="{FF2B5EF4-FFF2-40B4-BE49-F238E27FC236}">
                <a16:creationId xmlns:a16="http://schemas.microsoft.com/office/drawing/2014/main" id="{B7DCE623-8587-5B78-4900-26FE7B63048D}"/>
              </a:ext>
            </a:extLst>
          </p:cNvPr>
          <p:cNvSpPr>
            <a:spLocks noGrp="1"/>
          </p:cNvSpPr>
          <p:nvPr>
            <p:ph sz="half" idx="1"/>
          </p:nvPr>
        </p:nvSpPr>
        <p:spPr>
          <a:xfrm>
            <a:off x="838199" y="1428461"/>
            <a:ext cx="5181600" cy="4233430"/>
          </a:xfrm>
        </p:spPr>
        <p:txBody>
          <a:bodyPr>
            <a:normAutofit fontScale="55000" lnSpcReduction="20000"/>
          </a:bodyPr>
          <a:lstStyle/>
          <a:p>
            <a:r>
              <a:rPr lang="en-GB" sz="3200" dirty="0" err="1"/>
              <a:t>Yn</a:t>
            </a:r>
            <a:r>
              <a:rPr lang="en-GB" sz="3200" dirty="0"/>
              <a:t> </a:t>
            </a:r>
            <a:r>
              <a:rPr lang="en-GB" sz="3200" dirty="0" err="1"/>
              <a:t>ôl</a:t>
            </a:r>
            <a:r>
              <a:rPr lang="en-GB" sz="3200" dirty="0"/>
              <a:t> </a:t>
            </a:r>
            <a:r>
              <a:rPr lang="en-GB" sz="3200" dirty="0" err="1"/>
              <a:t>Deddf</a:t>
            </a:r>
            <a:r>
              <a:rPr lang="en-GB" sz="3200" dirty="0"/>
              <a:t> Plant 1989, </a:t>
            </a:r>
            <a:r>
              <a:rPr lang="en-GB" sz="3200" dirty="0" err="1"/>
              <a:t>diffinir</a:t>
            </a:r>
            <a:r>
              <a:rPr lang="en-GB" sz="3200" dirty="0"/>
              <a:t> </a:t>
            </a:r>
            <a:r>
              <a:rPr lang="en-GB" sz="3200" dirty="0" err="1"/>
              <a:t>plentyn</a:t>
            </a:r>
            <a:r>
              <a:rPr lang="en-GB" sz="3200" dirty="0"/>
              <a:t> ‘</a:t>
            </a:r>
            <a:r>
              <a:rPr lang="en-GB" sz="3200" dirty="0" err="1"/>
              <a:t>mewn</a:t>
            </a:r>
            <a:r>
              <a:rPr lang="en-GB" sz="3200" dirty="0"/>
              <a:t> </a:t>
            </a:r>
            <a:r>
              <a:rPr lang="en-GB" sz="3200" dirty="0" err="1"/>
              <a:t>gofal</a:t>
            </a:r>
            <a:r>
              <a:rPr lang="en-GB" sz="3200" dirty="0"/>
              <a:t>’, </a:t>
            </a:r>
            <a:r>
              <a:rPr lang="en-GB" sz="3200" dirty="0" err="1"/>
              <a:t>fel</a:t>
            </a:r>
            <a:r>
              <a:rPr lang="en-GB" sz="3200" dirty="0"/>
              <a:t> </a:t>
            </a:r>
            <a:r>
              <a:rPr lang="en-GB" sz="3200" dirty="0" err="1"/>
              <a:t>plentyn</a:t>
            </a:r>
            <a:r>
              <a:rPr lang="en-GB" sz="3200" dirty="0"/>
              <a:t> a </a:t>
            </a:r>
            <a:r>
              <a:rPr lang="en-GB" sz="3200" dirty="0" err="1"/>
              <a:t>ofelir</a:t>
            </a:r>
            <a:r>
              <a:rPr lang="en-GB" sz="3200" dirty="0"/>
              <a:t> </a:t>
            </a:r>
            <a:r>
              <a:rPr lang="en-GB" sz="3200" dirty="0" err="1"/>
              <a:t>amdano’n</a:t>
            </a:r>
            <a:r>
              <a:rPr lang="en-GB" sz="3200" dirty="0"/>
              <a:t> </a:t>
            </a:r>
            <a:r>
              <a:rPr lang="en-GB" sz="3200" dirty="0" err="1"/>
              <a:t>gyfreithiol</a:t>
            </a:r>
            <a:r>
              <a:rPr lang="en-GB" sz="3200" dirty="0"/>
              <a:t> </a:t>
            </a:r>
            <a:r>
              <a:rPr lang="en-GB" sz="3200" dirty="0" err="1"/>
              <a:t>gan</a:t>
            </a:r>
            <a:r>
              <a:rPr lang="en-GB" sz="3200" dirty="0"/>
              <a:t> </a:t>
            </a:r>
            <a:r>
              <a:rPr lang="en-GB" sz="3200" dirty="0" err="1"/>
              <a:t>awdurdod</a:t>
            </a:r>
            <a:r>
              <a:rPr lang="en-GB" sz="3200" dirty="0"/>
              <a:t> </a:t>
            </a:r>
            <a:r>
              <a:rPr lang="en-GB" sz="3200" dirty="0" err="1"/>
              <a:t>lleol</a:t>
            </a:r>
            <a:r>
              <a:rPr lang="en-GB" sz="3200" dirty="0"/>
              <a:t> </a:t>
            </a:r>
            <a:r>
              <a:rPr lang="en-GB" sz="3200" dirty="0" err="1"/>
              <a:t>os</a:t>
            </a:r>
            <a:r>
              <a:rPr lang="en-GB" sz="3200" dirty="0"/>
              <a:t> </a:t>
            </a:r>
            <a:r>
              <a:rPr lang="en-GB" sz="3200" dirty="0" err="1"/>
              <a:t>yw</a:t>
            </a:r>
            <a:r>
              <a:rPr lang="en-GB" sz="3200" dirty="0"/>
              <a:t> </a:t>
            </a:r>
            <a:r>
              <a:rPr lang="en-GB" sz="3200" dirty="0" err="1"/>
              <a:t>ef</a:t>
            </a:r>
            <a:r>
              <a:rPr lang="en-GB" sz="3200" dirty="0"/>
              <a:t> neu hi </a:t>
            </a:r>
            <a:r>
              <a:rPr lang="en-GB" sz="3200" dirty="0" err="1"/>
              <a:t>yn</a:t>
            </a:r>
            <a:r>
              <a:rPr lang="en-GB" sz="3200" dirty="0"/>
              <a:t>:</a:t>
            </a:r>
          </a:p>
          <a:p>
            <a:r>
              <a:rPr lang="en-GB" sz="3200" dirty="0" err="1"/>
              <a:t>cael</a:t>
            </a:r>
            <a:r>
              <a:rPr lang="en-GB" sz="3200" dirty="0"/>
              <a:t> </a:t>
            </a:r>
            <a:r>
              <a:rPr lang="en-GB" sz="3200" dirty="0" err="1"/>
              <a:t>llety</a:t>
            </a:r>
            <a:r>
              <a:rPr lang="en-GB" sz="3200" dirty="0"/>
              <a:t> am </a:t>
            </a:r>
            <a:r>
              <a:rPr lang="en-GB" sz="3200" dirty="0" err="1"/>
              <a:t>gyfnod</a:t>
            </a:r>
            <a:r>
              <a:rPr lang="en-GB" sz="3200" dirty="0"/>
              <a:t> </a:t>
            </a:r>
            <a:r>
              <a:rPr lang="en-GB" sz="3200" dirty="0" err="1"/>
              <a:t>parhaus</a:t>
            </a:r>
            <a:r>
              <a:rPr lang="en-GB" sz="3200" dirty="0"/>
              <a:t> am </a:t>
            </a:r>
            <a:r>
              <a:rPr lang="en-GB" sz="3200" dirty="0" err="1"/>
              <a:t>fwy</a:t>
            </a:r>
            <a:r>
              <a:rPr lang="en-GB" sz="3200" dirty="0"/>
              <a:t> </a:t>
            </a:r>
            <a:r>
              <a:rPr lang="en-GB" sz="3200" dirty="0" err="1"/>
              <a:t>na</a:t>
            </a:r>
            <a:r>
              <a:rPr lang="en-GB" sz="3200" dirty="0"/>
              <a:t> 24 </a:t>
            </a:r>
            <a:r>
              <a:rPr lang="en-GB" sz="3200" dirty="0" err="1"/>
              <a:t>awr</a:t>
            </a:r>
            <a:r>
              <a:rPr lang="en-GB" sz="3200" dirty="0"/>
              <a:t> </a:t>
            </a:r>
          </a:p>
          <a:p>
            <a:r>
              <a:rPr lang="en-GB" sz="3200" dirty="0" err="1"/>
              <a:t>destun</a:t>
            </a:r>
            <a:r>
              <a:rPr lang="en-GB" sz="3200" dirty="0"/>
              <a:t> </a:t>
            </a:r>
            <a:r>
              <a:rPr lang="en-GB" sz="3200" dirty="0" err="1"/>
              <a:t>gorchymyn</a:t>
            </a:r>
            <a:r>
              <a:rPr lang="en-GB" sz="3200" dirty="0"/>
              <a:t> </a:t>
            </a:r>
            <a:r>
              <a:rPr lang="en-GB" sz="3200" dirty="0" err="1"/>
              <a:t>gofal</a:t>
            </a:r>
            <a:r>
              <a:rPr lang="en-GB" sz="3200" dirty="0"/>
              <a:t>, neu</a:t>
            </a:r>
          </a:p>
          <a:p>
            <a:r>
              <a:rPr lang="en-GB" sz="3200" dirty="0" err="1"/>
              <a:t>destun</a:t>
            </a:r>
            <a:r>
              <a:rPr lang="en-GB" sz="3200" dirty="0"/>
              <a:t> </a:t>
            </a:r>
            <a:r>
              <a:rPr lang="en-GB" sz="3200" dirty="0" err="1"/>
              <a:t>gorchymyn</a:t>
            </a:r>
            <a:r>
              <a:rPr lang="en-GB" sz="3200" dirty="0"/>
              <a:t> </a:t>
            </a:r>
            <a:r>
              <a:rPr lang="en-GB" sz="3200" dirty="0" err="1"/>
              <a:t>lleoli</a:t>
            </a:r>
            <a:endParaRPr lang="en-GB" sz="3200" dirty="0"/>
          </a:p>
          <a:p>
            <a:r>
              <a:rPr lang="en-GB" sz="3200" dirty="0" err="1"/>
              <a:t>Ar</a:t>
            </a:r>
            <a:r>
              <a:rPr lang="en-GB" sz="3200" dirty="0"/>
              <a:t> 31 Mawrth 2020 </a:t>
            </a:r>
            <a:r>
              <a:rPr lang="en-GB" sz="3200" dirty="0" err="1"/>
              <a:t>roedd</a:t>
            </a:r>
            <a:r>
              <a:rPr lang="en-GB" sz="3200" dirty="0"/>
              <a:t> 7,172 o </a:t>
            </a:r>
            <a:r>
              <a:rPr lang="en-GB" sz="3200" dirty="0" err="1"/>
              <a:t>blant</a:t>
            </a:r>
            <a:r>
              <a:rPr lang="en-GB" sz="3200" dirty="0"/>
              <a:t> </a:t>
            </a:r>
            <a:r>
              <a:rPr lang="en-GB" sz="3200" dirty="0" err="1"/>
              <a:t>mewn</a:t>
            </a:r>
            <a:r>
              <a:rPr lang="en-GB" sz="3200" dirty="0"/>
              <a:t> </a:t>
            </a:r>
            <a:r>
              <a:rPr lang="en-GB" sz="3200" dirty="0" err="1"/>
              <a:t>gofal</a:t>
            </a:r>
            <a:r>
              <a:rPr lang="en-GB" sz="3200" dirty="0"/>
              <a:t>  </a:t>
            </a:r>
            <a:r>
              <a:rPr lang="en-GB" sz="3200" dirty="0" err="1"/>
              <a:t>yng</a:t>
            </a:r>
            <a:r>
              <a:rPr lang="en-GB" sz="3200" dirty="0"/>
              <a:t> </a:t>
            </a:r>
            <a:r>
              <a:rPr lang="en-GB" sz="3200" dirty="0" err="1"/>
              <a:t>Nghymru</a:t>
            </a:r>
            <a:endParaRPr lang="en-GB" sz="3200" dirty="0"/>
          </a:p>
          <a:p>
            <a:r>
              <a:rPr lang="en-GB" sz="3200" dirty="0" err="1"/>
              <a:t>Mae’r</a:t>
            </a:r>
            <a:r>
              <a:rPr lang="en-GB" sz="3200" dirty="0"/>
              <a:t> </a:t>
            </a:r>
            <a:r>
              <a:rPr lang="en-GB" sz="3200" dirty="0" err="1"/>
              <a:t>nifer</a:t>
            </a:r>
            <a:r>
              <a:rPr lang="en-GB" sz="3200" dirty="0"/>
              <a:t> o </a:t>
            </a:r>
            <a:r>
              <a:rPr lang="en-GB" sz="3200" dirty="0" err="1"/>
              <a:t>blant</a:t>
            </a:r>
            <a:r>
              <a:rPr lang="en-GB" sz="3200" dirty="0"/>
              <a:t> </a:t>
            </a:r>
            <a:r>
              <a:rPr lang="en-GB" sz="3200" dirty="0" err="1"/>
              <a:t>mewn</a:t>
            </a:r>
            <a:r>
              <a:rPr lang="en-GB" sz="3200" dirty="0"/>
              <a:t> </a:t>
            </a:r>
            <a:r>
              <a:rPr lang="en-GB" sz="3200" dirty="0" err="1"/>
              <a:t>gofal</a:t>
            </a:r>
            <a:r>
              <a:rPr lang="en-GB" sz="3200" dirty="0"/>
              <a:t> </a:t>
            </a:r>
            <a:r>
              <a:rPr lang="en-GB" sz="3200" dirty="0" err="1"/>
              <a:t>wedi</a:t>
            </a:r>
            <a:r>
              <a:rPr lang="en-GB" sz="3200" dirty="0"/>
              <a:t> bod </a:t>
            </a:r>
            <a:r>
              <a:rPr lang="en-GB" sz="3200" dirty="0" err="1"/>
              <a:t>yn</a:t>
            </a:r>
            <a:r>
              <a:rPr lang="en-GB" sz="3200" dirty="0"/>
              <a:t> </a:t>
            </a:r>
            <a:r>
              <a:rPr lang="en-GB" sz="3200" dirty="0" err="1"/>
              <a:t>codi’n</a:t>
            </a:r>
            <a:r>
              <a:rPr lang="en-GB" sz="3200" dirty="0"/>
              <a:t> </a:t>
            </a:r>
            <a:r>
              <a:rPr lang="en-GB" sz="3200" dirty="0" err="1"/>
              <a:t>gyson</a:t>
            </a:r>
            <a:r>
              <a:rPr lang="en-GB" sz="3200" dirty="0"/>
              <a:t> </a:t>
            </a:r>
            <a:r>
              <a:rPr lang="en-GB" sz="3200" dirty="0" err="1"/>
              <a:t>dros</a:t>
            </a:r>
            <a:r>
              <a:rPr lang="en-GB" sz="3200" dirty="0"/>
              <a:t> y </a:t>
            </a:r>
            <a:r>
              <a:rPr lang="en-GB" sz="3200" dirty="0" err="1"/>
              <a:t>blynyddoedd</a:t>
            </a:r>
            <a:r>
              <a:rPr lang="en-GB" sz="3200" dirty="0"/>
              <a:t> </a:t>
            </a:r>
            <a:r>
              <a:rPr lang="en-GB" sz="3200" dirty="0" err="1"/>
              <a:t>diweddar</a:t>
            </a:r>
            <a:r>
              <a:rPr lang="en-GB" sz="3200" dirty="0"/>
              <a:t>.</a:t>
            </a:r>
          </a:p>
          <a:p>
            <a:r>
              <a:rPr lang="en-GB" sz="3200" dirty="0"/>
              <a:t>Mae plant </a:t>
            </a:r>
            <a:r>
              <a:rPr lang="en-GB" sz="3200" dirty="0" err="1"/>
              <a:t>sydd</a:t>
            </a:r>
            <a:r>
              <a:rPr lang="en-GB" sz="3200" dirty="0"/>
              <a:t> </a:t>
            </a:r>
            <a:r>
              <a:rPr lang="en-GB" sz="3200" dirty="0" err="1"/>
              <a:t>mewn</a:t>
            </a:r>
            <a:r>
              <a:rPr lang="en-GB" sz="3200" dirty="0"/>
              <a:t> </a:t>
            </a:r>
            <a:r>
              <a:rPr lang="en-GB" sz="3200" dirty="0" err="1"/>
              <a:t>gofal</a:t>
            </a:r>
            <a:r>
              <a:rPr lang="en-GB" sz="3200" dirty="0"/>
              <a:t> </a:t>
            </a:r>
            <a:r>
              <a:rPr lang="en-GB" sz="3200" dirty="0" err="1"/>
              <a:t>yn</a:t>
            </a:r>
            <a:r>
              <a:rPr lang="en-GB" sz="3200" dirty="0"/>
              <a:t> </a:t>
            </a:r>
            <a:r>
              <a:rPr lang="en-GB" sz="3200" dirty="0" err="1"/>
              <a:t>fwy</a:t>
            </a:r>
            <a:r>
              <a:rPr lang="en-GB" sz="3200" dirty="0"/>
              <a:t> </a:t>
            </a:r>
            <a:r>
              <a:rPr lang="en-GB" sz="3200" dirty="0" err="1"/>
              <a:t>tebygol</a:t>
            </a:r>
            <a:r>
              <a:rPr lang="en-GB" sz="3200" dirty="0"/>
              <a:t> o </a:t>
            </a:r>
            <a:r>
              <a:rPr lang="en-GB" sz="3200" dirty="0" err="1"/>
              <a:t>dangyflawni</a:t>
            </a:r>
            <a:r>
              <a:rPr lang="en-GB" sz="3200" dirty="0"/>
              <a:t> </a:t>
            </a:r>
            <a:r>
              <a:rPr lang="en-GB" sz="3200" dirty="0" err="1"/>
              <a:t>na'u</a:t>
            </a:r>
            <a:r>
              <a:rPr lang="en-GB" sz="3200" dirty="0"/>
              <a:t> </a:t>
            </a:r>
            <a:r>
              <a:rPr lang="en-GB" sz="3200" dirty="0" err="1"/>
              <a:t>cyfoedion</a:t>
            </a:r>
            <a:r>
              <a:rPr lang="en-GB" sz="3200" dirty="0"/>
              <a:t> ac </a:t>
            </a:r>
            <a:r>
              <a:rPr lang="en-GB" sz="3200" dirty="0" err="1"/>
              <a:t>mewn</a:t>
            </a:r>
            <a:r>
              <a:rPr lang="en-GB" sz="3200" dirty="0"/>
              <a:t> </a:t>
            </a:r>
            <a:r>
              <a:rPr lang="en-GB" sz="3200" dirty="0" err="1"/>
              <a:t>mwy</a:t>
            </a:r>
            <a:r>
              <a:rPr lang="en-GB" sz="3200" dirty="0"/>
              <a:t> o </a:t>
            </a:r>
            <a:r>
              <a:rPr lang="en-GB" sz="3200" dirty="0" err="1"/>
              <a:t>berygl</a:t>
            </a:r>
            <a:r>
              <a:rPr lang="en-GB" sz="3200" dirty="0"/>
              <a:t> o golli </a:t>
            </a:r>
            <a:r>
              <a:rPr lang="en-GB" sz="3200" dirty="0" err="1"/>
              <a:t>ysgol</a:t>
            </a:r>
            <a:r>
              <a:rPr lang="en-GB" sz="3200" dirty="0"/>
              <a:t> </a:t>
            </a:r>
            <a:r>
              <a:rPr lang="en-GB" sz="3200" dirty="0" err="1"/>
              <a:t>oherwydd</a:t>
            </a:r>
            <a:r>
              <a:rPr lang="en-GB" sz="3200" dirty="0"/>
              <a:t> </a:t>
            </a:r>
            <a:r>
              <a:rPr lang="en-GB" sz="3200" dirty="0" err="1"/>
              <a:t>trwantiaeth</a:t>
            </a:r>
            <a:r>
              <a:rPr lang="en-GB" sz="3200" dirty="0"/>
              <a:t> neu </a:t>
            </a:r>
            <a:r>
              <a:rPr lang="en-GB" sz="3200" dirty="0" err="1"/>
              <a:t>gael</a:t>
            </a:r>
            <a:r>
              <a:rPr lang="en-GB" sz="3200" dirty="0"/>
              <a:t> </a:t>
            </a:r>
            <a:r>
              <a:rPr lang="en-GB" sz="3200" dirty="0" err="1"/>
              <a:t>eu</a:t>
            </a:r>
            <a:r>
              <a:rPr lang="en-GB" sz="3200" dirty="0"/>
              <a:t> </a:t>
            </a:r>
            <a:r>
              <a:rPr lang="en-GB" sz="3200" dirty="0" err="1"/>
              <a:t>heithrio</a:t>
            </a:r>
            <a:r>
              <a:rPr lang="en-GB" sz="3200" dirty="0"/>
              <a:t> o </a:t>
            </a:r>
            <a:r>
              <a:rPr lang="en-GB" sz="3200" dirty="0" err="1"/>
              <a:t>ysgol</a:t>
            </a:r>
            <a:r>
              <a:rPr lang="en-GB" sz="3200" dirty="0"/>
              <a:t>.</a:t>
            </a:r>
          </a:p>
          <a:p>
            <a:pPr marL="0" indent="0">
              <a:buNone/>
            </a:pPr>
            <a:r>
              <a:rPr lang="en-GB" sz="3200" dirty="0"/>
              <a:t>(</a:t>
            </a:r>
            <a:r>
              <a:rPr lang="en-GB" sz="3200" dirty="0" err="1"/>
              <a:t>Llywodraeth</a:t>
            </a:r>
            <a:r>
              <a:rPr lang="en-GB" sz="3200" dirty="0"/>
              <a:t> Cymru)</a:t>
            </a:r>
            <a:endParaRPr lang="en-US" sz="3200" dirty="0"/>
          </a:p>
        </p:txBody>
      </p:sp>
      <p:sp>
        <p:nvSpPr>
          <p:cNvPr id="8" name="Content Placeholder 7">
            <a:extLst>
              <a:ext uri="{FF2B5EF4-FFF2-40B4-BE49-F238E27FC236}">
                <a16:creationId xmlns:a16="http://schemas.microsoft.com/office/drawing/2014/main" id="{5872EEE5-CB05-37CD-1268-6D892BFC3E12}"/>
              </a:ext>
            </a:extLst>
          </p:cNvPr>
          <p:cNvSpPr>
            <a:spLocks noGrp="1"/>
          </p:cNvSpPr>
          <p:nvPr>
            <p:ph sz="half" idx="2"/>
          </p:nvPr>
        </p:nvSpPr>
        <p:spPr>
          <a:xfrm>
            <a:off x="6172203" y="1428461"/>
            <a:ext cx="5502564" cy="4351338"/>
          </a:xfrm>
        </p:spPr>
        <p:txBody>
          <a:bodyPr>
            <a:normAutofit fontScale="55000" lnSpcReduction="20000"/>
          </a:bodyPr>
          <a:lstStyle/>
          <a:p>
            <a:r>
              <a:rPr lang="en-GB" sz="3200" dirty="0">
                <a:solidFill>
                  <a:srgbClr val="0070C0"/>
                </a:solidFill>
              </a:rPr>
              <a:t>Under the Children Act 1989, a child is legally defined as ‘looked after’ by a local authority if he or she: </a:t>
            </a:r>
          </a:p>
          <a:p>
            <a:r>
              <a:rPr lang="en-GB" sz="3200" dirty="0">
                <a:solidFill>
                  <a:srgbClr val="0070C0"/>
                </a:solidFill>
              </a:rPr>
              <a:t>is provided with accommodation for a continuous period for more than 24 hours</a:t>
            </a:r>
          </a:p>
          <a:p>
            <a:r>
              <a:rPr lang="en-GB" sz="3200" dirty="0">
                <a:solidFill>
                  <a:srgbClr val="0070C0"/>
                </a:solidFill>
              </a:rPr>
              <a:t>is subject to a care order; or </a:t>
            </a:r>
          </a:p>
          <a:p>
            <a:r>
              <a:rPr lang="en-GB" sz="3200" dirty="0">
                <a:solidFill>
                  <a:srgbClr val="0070C0"/>
                </a:solidFill>
              </a:rPr>
              <a:t>is subject to a placement order. </a:t>
            </a:r>
          </a:p>
          <a:p>
            <a:r>
              <a:rPr lang="en-GB" sz="3200" dirty="0">
                <a:solidFill>
                  <a:srgbClr val="0070C0"/>
                </a:solidFill>
              </a:rPr>
              <a:t>On 31</a:t>
            </a:r>
            <a:r>
              <a:rPr lang="en-GB" sz="3200" baseline="30000" dirty="0">
                <a:solidFill>
                  <a:srgbClr val="0070C0"/>
                </a:solidFill>
              </a:rPr>
              <a:t>st</a:t>
            </a:r>
            <a:r>
              <a:rPr lang="en-GB" sz="3200" dirty="0">
                <a:solidFill>
                  <a:srgbClr val="0070C0"/>
                </a:solidFill>
              </a:rPr>
              <a:t> of March, 2020 there were 7,172 looked after children in Wales</a:t>
            </a:r>
          </a:p>
          <a:p>
            <a:r>
              <a:rPr lang="en-GB" sz="3200" dirty="0">
                <a:solidFill>
                  <a:srgbClr val="0070C0"/>
                </a:solidFill>
              </a:rPr>
              <a:t>The number of looked after children has been steadily increasing in recent years.</a:t>
            </a:r>
          </a:p>
          <a:p>
            <a:r>
              <a:rPr lang="en-GB" sz="3200" dirty="0">
                <a:solidFill>
                  <a:srgbClr val="0070C0"/>
                </a:solidFill>
              </a:rPr>
              <a:t>Children who are looked after are less likely to attain as well as their peers and to be at risk of truancy and exclusion. </a:t>
            </a:r>
          </a:p>
          <a:p>
            <a:pPr marL="0" indent="0">
              <a:buNone/>
            </a:pPr>
            <a:r>
              <a:rPr lang="en-GB" sz="3200" dirty="0">
                <a:solidFill>
                  <a:srgbClr val="0070C0"/>
                </a:solidFill>
              </a:rPr>
              <a:t>(Welsh Government, 2020)</a:t>
            </a:r>
          </a:p>
          <a:p>
            <a:endParaRPr lang="en-US" dirty="0"/>
          </a:p>
        </p:txBody>
      </p:sp>
      <p:sp>
        <p:nvSpPr>
          <p:cNvPr id="9" name="TextBox 8">
            <a:extLst>
              <a:ext uri="{FF2B5EF4-FFF2-40B4-BE49-F238E27FC236}">
                <a16:creationId xmlns:a16="http://schemas.microsoft.com/office/drawing/2014/main" id="{872E4E51-0BA6-B9CA-158F-FDBC20EC3904}"/>
              </a:ext>
            </a:extLst>
          </p:cNvPr>
          <p:cNvSpPr txBox="1"/>
          <p:nvPr/>
        </p:nvSpPr>
        <p:spPr>
          <a:xfrm>
            <a:off x="6096000" y="539819"/>
            <a:ext cx="5119287" cy="707886"/>
          </a:xfrm>
          <a:prstGeom prst="rect">
            <a:avLst/>
          </a:prstGeom>
          <a:noFill/>
        </p:spPr>
        <p:txBody>
          <a:bodyPr wrap="none" rtlCol="0">
            <a:spAutoFit/>
          </a:bodyPr>
          <a:lstStyle/>
          <a:p>
            <a:r>
              <a:rPr lang="en-GB" sz="4000" dirty="0">
                <a:solidFill>
                  <a:srgbClr val="0070C0"/>
                </a:solidFill>
              </a:rPr>
              <a:t>Looked After Children</a:t>
            </a:r>
            <a:endParaRPr lang="en-US" sz="4000" dirty="0">
              <a:solidFill>
                <a:srgbClr val="0070C0"/>
              </a:solidFill>
            </a:endParaRPr>
          </a:p>
        </p:txBody>
      </p:sp>
    </p:spTree>
    <p:extLst>
      <p:ext uri="{BB962C8B-B14F-4D97-AF65-F5344CB8AC3E}">
        <p14:creationId xmlns:p14="http://schemas.microsoft.com/office/powerpoint/2010/main" val="374392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1109" y="217344"/>
            <a:ext cx="4879109" cy="1177348"/>
          </a:xfrm>
        </p:spPr>
        <p:txBody>
          <a:bodyPr>
            <a:normAutofit/>
          </a:bodyPr>
          <a:lstStyle/>
          <a:p>
            <a:r>
              <a:rPr lang="en-GB" sz="4000" dirty="0"/>
              <a:t>Plant </a:t>
            </a:r>
            <a:r>
              <a:rPr lang="en-GB" sz="4000" dirty="0" err="1"/>
              <a:t>Mewn</a:t>
            </a:r>
            <a:r>
              <a:rPr lang="en-GB" sz="4000" dirty="0"/>
              <a:t> </a:t>
            </a:r>
            <a:r>
              <a:rPr lang="en-GB" sz="4000" dirty="0" err="1"/>
              <a:t>Gofal</a:t>
            </a:r>
            <a:endParaRPr lang="en-GB" sz="4000" i="1" dirty="0"/>
          </a:p>
        </p:txBody>
      </p:sp>
      <p:sp>
        <p:nvSpPr>
          <p:cNvPr id="6" name="Content Placeholder 5">
            <a:extLst>
              <a:ext uri="{FF2B5EF4-FFF2-40B4-BE49-F238E27FC236}">
                <a16:creationId xmlns:a16="http://schemas.microsoft.com/office/drawing/2014/main" id="{EC2869AD-DCC6-1A7F-3B24-2913742FE8B6}"/>
              </a:ext>
            </a:extLst>
          </p:cNvPr>
          <p:cNvSpPr>
            <a:spLocks noGrp="1"/>
          </p:cNvSpPr>
          <p:nvPr>
            <p:ph sz="half" idx="1"/>
          </p:nvPr>
        </p:nvSpPr>
        <p:spPr>
          <a:xfrm>
            <a:off x="387927" y="1506428"/>
            <a:ext cx="5631872" cy="3845143"/>
          </a:xfrm>
        </p:spPr>
        <p:txBody>
          <a:bodyPr>
            <a:normAutofit fontScale="32500" lnSpcReduction="20000"/>
          </a:bodyPr>
          <a:lstStyle/>
          <a:p>
            <a:r>
              <a:rPr lang="en-GB" sz="7200" dirty="0"/>
              <a:t>Gall plant </a:t>
            </a:r>
            <a:r>
              <a:rPr lang="en-GB" sz="7200" dirty="0" err="1"/>
              <a:t>mewn</a:t>
            </a:r>
            <a:r>
              <a:rPr lang="en-GB" sz="7200" dirty="0"/>
              <a:t> </a:t>
            </a:r>
            <a:r>
              <a:rPr lang="en-GB" sz="7200" dirty="0" err="1"/>
              <a:t>gofal</a:t>
            </a:r>
            <a:r>
              <a:rPr lang="en-GB" sz="7200" dirty="0"/>
              <a:t> </a:t>
            </a:r>
            <a:r>
              <a:rPr lang="en-GB" sz="7200" dirty="0" err="1"/>
              <a:t>wynebu</a:t>
            </a:r>
            <a:r>
              <a:rPr lang="en-GB" sz="7200" dirty="0"/>
              <a:t> </a:t>
            </a:r>
            <a:r>
              <a:rPr lang="en-GB" sz="7200" dirty="0" err="1"/>
              <a:t>llawer</a:t>
            </a:r>
            <a:r>
              <a:rPr lang="en-GB" sz="7200" dirty="0"/>
              <a:t> o </a:t>
            </a:r>
            <a:r>
              <a:rPr lang="en-GB" sz="7200" dirty="0" err="1"/>
              <a:t>broblemau</a:t>
            </a:r>
            <a:r>
              <a:rPr lang="en-GB" sz="7200" dirty="0"/>
              <a:t> </a:t>
            </a:r>
            <a:r>
              <a:rPr lang="en-GB" sz="7200" dirty="0" err="1"/>
              <a:t>gan</a:t>
            </a:r>
            <a:r>
              <a:rPr lang="en-GB" sz="7200" dirty="0"/>
              <a:t> </a:t>
            </a:r>
            <a:r>
              <a:rPr lang="en-GB" sz="7200" dirty="0" err="1"/>
              <a:t>gynnwys</a:t>
            </a:r>
            <a:r>
              <a:rPr lang="en-GB" sz="7200" dirty="0"/>
              <a:t> y </a:t>
            </a:r>
            <a:r>
              <a:rPr lang="en-GB" sz="7200" dirty="0" err="1"/>
              <a:t>canlynol</a:t>
            </a:r>
            <a:r>
              <a:rPr lang="en-GB" sz="7200" dirty="0"/>
              <a:t>: </a:t>
            </a:r>
          </a:p>
          <a:p>
            <a:pPr lvl="1"/>
            <a:r>
              <a:rPr lang="en-GB" sz="7200" dirty="0" err="1"/>
              <a:t>bwlio</a:t>
            </a:r>
            <a:r>
              <a:rPr lang="en-GB" sz="7200" dirty="0"/>
              <a:t> (</a:t>
            </a:r>
            <a:r>
              <a:rPr lang="en-GB" sz="7200" dirty="0" err="1"/>
              <a:t>oherwydd</a:t>
            </a:r>
            <a:r>
              <a:rPr lang="en-GB" sz="7200" dirty="0"/>
              <a:t> </a:t>
            </a:r>
            <a:r>
              <a:rPr lang="en-GB" sz="7200" dirty="0" err="1"/>
              <a:t>eu</a:t>
            </a:r>
            <a:r>
              <a:rPr lang="en-GB" sz="7200" dirty="0"/>
              <a:t> bod </a:t>
            </a:r>
            <a:r>
              <a:rPr lang="en-GB" sz="7200" dirty="0" err="1"/>
              <a:t>yn</a:t>
            </a:r>
            <a:r>
              <a:rPr lang="en-GB" sz="7200" dirty="0"/>
              <a:t> </a:t>
            </a:r>
            <a:r>
              <a:rPr lang="en-GB" sz="7200" dirty="0" err="1"/>
              <a:t>agored</a:t>
            </a:r>
            <a:r>
              <a:rPr lang="en-GB" sz="7200" dirty="0"/>
              <a:t> </a:t>
            </a:r>
            <a:r>
              <a:rPr lang="en-GB" sz="7200" dirty="0" err="1"/>
              <a:t>i</a:t>
            </a:r>
            <a:r>
              <a:rPr lang="en-GB" sz="7200" dirty="0"/>
              <a:t> </a:t>
            </a:r>
            <a:r>
              <a:rPr lang="en-GB" sz="7200" dirty="0" err="1"/>
              <a:t>niwed</a:t>
            </a:r>
            <a:r>
              <a:rPr lang="en-GB" sz="7200" dirty="0"/>
              <a:t> ac </a:t>
            </a:r>
            <a:r>
              <a:rPr lang="en-GB" sz="7200" dirty="0" err="1"/>
              <a:t>nid</a:t>
            </a:r>
            <a:r>
              <a:rPr lang="en-GB" sz="7200" dirty="0"/>
              <a:t> </a:t>
            </a:r>
            <a:r>
              <a:rPr lang="en-GB" sz="7200" dirty="0" err="1"/>
              <a:t>yn</a:t>
            </a:r>
            <a:r>
              <a:rPr lang="en-GB" sz="7200" dirty="0"/>
              <a:t> </a:t>
            </a:r>
            <a:r>
              <a:rPr lang="en-GB" sz="7200" dirty="0" err="1"/>
              <a:t>benodol</a:t>
            </a:r>
            <a:r>
              <a:rPr lang="en-GB" sz="7200" dirty="0"/>
              <a:t> </a:t>
            </a:r>
            <a:r>
              <a:rPr lang="en-GB" sz="7200" dirty="0" err="1"/>
              <a:t>oherwydd</a:t>
            </a:r>
            <a:r>
              <a:rPr lang="en-GB" sz="7200" dirty="0"/>
              <a:t> </a:t>
            </a:r>
            <a:r>
              <a:rPr lang="en-GB" sz="7200" dirty="0" err="1"/>
              <a:t>eu</a:t>
            </a:r>
            <a:r>
              <a:rPr lang="en-GB" sz="7200" dirty="0"/>
              <a:t> bod </a:t>
            </a:r>
            <a:r>
              <a:rPr lang="en-GB" sz="7200" dirty="0" err="1"/>
              <a:t>yn</a:t>
            </a:r>
            <a:r>
              <a:rPr lang="en-GB" sz="7200" dirty="0"/>
              <a:t> </a:t>
            </a:r>
            <a:r>
              <a:rPr lang="en-GB" sz="7200" dirty="0" err="1"/>
              <a:t>derbyn</a:t>
            </a:r>
            <a:r>
              <a:rPr lang="en-GB" sz="7200" dirty="0"/>
              <a:t> </a:t>
            </a:r>
            <a:r>
              <a:rPr lang="en-GB" sz="7200" dirty="0" err="1"/>
              <a:t>gofal</a:t>
            </a:r>
            <a:r>
              <a:rPr lang="en-GB" sz="7200" dirty="0"/>
              <a:t> </a:t>
            </a:r>
            <a:r>
              <a:rPr lang="en-GB" sz="7200" dirty="0" err="1"/>
              <a:t>gan</a:t>
            </a:r>
            <a:r>
              <a:rPr lang="en-GB" sz="7200" dirty="0"/>
              <a:t> </a:t>
            </a:r>
            <a:r>
              <a:rPr lang="en-GB" sz="7200" dirty="0" err="1"/>
              <a:t>yr</a:t>
            </a:r>
            <a:r>
              <a:rPr lang="en-GB" sz="7200" dirty="0"/>
              <a:t> </a:t>
            </a:r>
            <a:r>
              <a:rPr lang="en-GB" sz="7200" dirty="0" err="1"/>
              <a:t>awdurdod</a:t>
            </a:r>
            <a:r>
              <a:rPr lang="en-GB" sz="7200" dirty="0"/>
              <a:t> </a:t>
            </a:r>
            <a:r>
              <a:rPr lang="en-GB" sz="7200" dirty="0" err="1"/>
              <a:t>lleol</a:t>
            </a:r>
            <a:r>
              <a:rPr lang="en-GB" sz="7200" dirty="0"/>
              <a:t>) </a:t>
            </a:r>
          </a:p>
          <a:p>
            <a:pPr lvl="1"/>
            <a:r>
              <a:rPr lang="en-GB" sz="7200" dirty="0" err="1"/>
              <a:t>anawsterau</a:t>
            </a:r>
            <a:r>
              <a:rPr lang="en-GB" sz="7200" dirty="0"/>
              <a:t> </a:t>
            </a:r>
            <a:r>
              <a:rPr lang="en-GB" sz="7200" dirty="0" err="1"/>
              <a:t>emosiynol</a:t>
            </a:r>
            <a:r>
              <a:rPr lang="en-GB" sz="7200" dirty="0"/>
              <a:t> ac </a:t>
            </a:r>
            <a:r>
              <a:rPr lang="en-GB" sz="7200" dirty="0" err="1"/>
              <a:t>ymddygiadol</a:t>
            </a:r>
            <a:r>
              <a:rPr lang="en-GB" sz="7200" dirty="0"/>
              <a:t> </a:t>
            </a:r>
          </a:p>
          <a:p>
            <a:pPr lvl="1"/>
            <a:r>
              <a:rPr lang="en-GB" sz="7200" dirty="0" err="1"/>
              <a:t>teimlo’n</a:t>
            </a:r>
            <a:r>
              <a:rPr lang="en-GB" sz="7200" dirty="0"/>
              <a:t> </a:t>
            </a:r>
            <a:r>
              <a:rPr lang="en-GB" sz="7200" dirty="0" err="1"/>
              <a:t>unig</a:t>
            </a:r>
            <a:r>
              <a:rPr lang="en-GB" sz="7200" dirty="0"/>
              <a:t> </a:t>
            </a:r>
            <a:r>
              <a:rPr lang="en-GB" sz="7200" dirty="0" err="1"/>
              <a:t>oherwydd</a:t>
            </a:r>
            <a:r>
              <a:rPr lang="en-GB" sz="7200" dirty="0"/>
              <a:t> </a:t>
            </a:r>
            <a:r>
              <a:rPr lang="en-GB" sz="7200" dirty="0" err="1"/>
              <a:t>eu</a:t>
            </a:r>
            <a:r>
              <a:rPr lang="en-GB" sz="7200" dirty="0"/>
              <a:t> bod </a:t>
            </a:r>
            <a:r>
              <a:rPr lang="en-GB" sz="7200" dirty="0" err="1"/>
              <a:t>wedi</a:t>
            </a:r>
            <a:r>
              <a:rPr lang="en-GB" sz="7200" dirty="0"/>
              <a:t> </a:t>
            </a:r>
            <a:r>
              <a:rPr lang="en-GB" sz="7200" dirty="0" err="1"/>
              <a:t>cael</a:t>
            </a:r>
            <a:r>
              <a:rPr lang="en-GB" sz="7200" dirty="0"/>
              <a:t> </a:t>
            </a:r>
            <a:r>
              <a:rPr lang="en-GB" sz="7200" dirty="0" err="1"/>
              <a:t>eu</a:t>
            </a:r>
            <a:r>
              <a:rPr lang="en-GB" sz="7200" dirty="0"/>
              <a:t> </a:t>
            </a:r>
            <a:r>
              <a:rPr lang="en-GB" sz="7200" dirty="0" err="1"/>
              <a:t>gwahanu</a:t>
            </a:r>
            <a:r>
              <a:rPr lang="en-GB" sz="7200" dirty="0"/>
              <a:t> </a:t>
            </a:r>
            <a:r>
              <a:rPr lang="en-GB" sz="7200" dirty="0" err="1"/>
              <a:t>oddi</a:t>
            </a:r>
            <a:r>
              <a:rPr lang="en-GB" sz="7200" dirty="0"/>
              <a:t> </a:t>
            </a:r>
            <a:r>
              <a:rPr lang="en-GB" sz="7200" dirty="0" err="1"/>
              <a:t>wrth</a:t>
            </a:r>
            <a:r>
              <a:rPr lang="en-GB" sz="7200" dirty="0"/>
              <a:t> </a:t>
            </a:r>
            <a:r>
              <a:rPr lang="en-GB" sz="7200" dirty="0" err="1"/>
              <a:t>eu</a:t>
            </a:r>
            <a:r>
              <a:rPr lang="en-GB" sz="7200" dirty="0"/>
              <a:t> </a:t>
            </a:r>
            <a:r>
              <a:rPr lang="en-GB" sz="7200" dirty="0" err="1"/>
              <a:t>teulu</a:t>
            </a:r>
            <a:r>
              <a:rPr lang="en-GB" sz="7200" dirty="0"/>
              <a:t> a/neu </a:t>
            </a:r>
            <a:r>
              <a:rPr lang="en-GB" sz="7200" dirty="0" err="1"/>
              <a:t>ffrindiau</a:t>
            </a:r>
            <a:r>
              <a:rPr lang="en-GB" sz="7200" dirty="0"/>
              <a:t> </a:t>
            </a:r>
          </a:p>
          <a:p>
            <a:pPr lvl="1"/>
            <a:r>
              <a:rPr lang="en-GB" sz="7200" dirty="0" err="1"/>
              <a:t>torri</a:t>
            </a:r>
            <a:r>
              <a:rPr lang="en-GB" sz="7200" dirty="0"/>
              <a:t> </a:t>
            </a:r>
            <a:r>
              <a:rPr lang="en-GB" sz="7200" dirty="0" err="1"/>
              <a:t>ar</a:t>
            </a:r>
            <a:r>
              <a:rPr lang="en-GB" sz="7200" dirty="0"/>
              <a:t> draws </a:t>
            </a:r>
            <a:r>
              <a:rPr lang="en-GB" sz="7200" dirty="0" err="1"/>
              <a:t>eu</a:t>
            </a:r>
            <a:r>
              <a:rPr lang="en-GB" sz="7200" dirty="0"/>
              <a:t> </a:t>
            </a:r>
            <a:r>
              <a:rPr lang="en-GB" sz="7200" dirty="0" err="1"/>
              <a:t>haddysg</a:t>
            </a:r>
            <a:r>
              <a:rPr lang="en-GB" sz="7200" dirty="0"/>
              <a:t> </a:t>
            </a:r>
            <a:r>
              <a:rPr lang="en-GB" sz="7200" dirty="0" err="1"/>
              <a:t>cyn</a:t>
            </a:r>
            <a:r>
              <a:rPr lang="en-GB" sz="7200" dirty="0"/>
              <a:t> </a:t>
            </a:r>
            <a:r>
              <a:rPr lang="en-GB" sz="7200" dirty="0" err="1"/>
              <a:t>iddynt</a:t>
            </a:r>
            <a:r>
              <a:rPr lang="en-GB" sz="7200" dirty="0"/>
              <a:t> </a:t>
            </a:r>
            <a:r>
              <a:rPr lang="en-GB" sz="7200" dirty="0" err="1"/>
              <a:t>gael</a:t>
            </a:r>
            <a:r>
              <a:rPr lang="en-GB" sz="7200" dirty="0"/>
              <a:t> </a:t>
            </a:r>
            <a:r>
              <a:rPr lang="en-GB" sz="7200" dirty="0" err="1"/>
              <a:t>eu</a:t>
            </a:r>
            <a:r>
              <a:rPr lang="en-GB" sz="7200" dirty="0"/>
              <a:t> </a:t>
            </a:r>
            <a:r>
              <a:rPr lang="en-GB" sz="7200" dirty="0" err="1"/>
              <a:t>derbyn</a:t>
            </a:r>
            <a:r>
              <a:rPr lang="en-GB" sz="7200" dirty="0"/>
              <a:t> </a:t>
            </a:r>
            <a:r>
              <a:rPr lang="en-GB" sz="7200" dirty="0" err="1"/>
              <a:t>i</a:t>
            </a:r>
            <a:r>
              <a:rPr lang="en-GB" sz="7200" dirty="0"/>
              <a:t> </a:t>
            </a:r>
            <a:r>
              <a:rPr lang="en-GB" sz="7200" dirty="0" err="1"/>
              <a:t>ofal</a:t>
            </a:r>
            <a:r>
              <a:rPr lang="en-GB" sz="7200" dirty="0"/>
              <a:t> </a:t>
            </a:r>
          </a:p>
          <a:p>
            <a:endParaRPr lang="en-US" dirty="0"/>
          </a:p>
        </p:txBody>
      </p:sp>
      <p:sp>
        <p:nvSpPr>
          <p:cNvPr id="8" name="Content Placeholder 7">
            <a:extLst>
              <a:ext uri="{FF2B5EF4-FFF2-40B4-BE49-F238E27FC236}">
                <a16:creationId xmlns:a16="http://schemas.microsoft.com/office/drawing/2014/main" id="{E3C85ECF-E9AC-103D-F1FA-69E813135740}"/>
              </a:ext>
            </a:extLst>
          </p:cNvPr>
          <p:cNvSpPr>
            <a:spLocks noGrp="1"/>
          </p:cNvSpPr>
          <p:nvPr>
            <p:ph sz="half" idx="2"/>
          </p:nvPr>
        </p:nvSpPr>
        <p:spPr>
          <a:xfrm>
            <a:off x="6172200" y="1506428"/>
            <a:ext cx="5631873" cy="4351338"/>
          </a:xfrm>
        </p:spPr>
        <p:txBody>
          <a:bodyPr>
            <a:normAutofit fontScale="32500" lnSpcReduction="20000"/>
          </a:bodyPr>
          <a:lstStyle/>
          <a:p>
            <a:r>
              <a:rPr lang="en-GB" sz="7200" i="1" dirty="0">
                <a:solidFill>
                  <a:srgbClr val="0070C0"/>
                </a:solidFill>
              </a:rPr>
              <a:t>A number of issues are faced by pupils who are looked after including: </a:t>
            </a:r>
          </a:p>
          <a:p>
            <a:pPr lvl="1"/>
            <a:r>
              <a:rPr lang="en-GB" sz="7200" i="1" dirty="0">
                <a:solidFill>
                  <a:srgbClr val="0070C0"/>
                </a:solidFill>
              </a:rPr>
              <a:t>bullying (as a result of vulnerability rather than as a specific result of being looked after by the local authority) </a:t>
            </a:r>
          </a:p>
          <a:p>
            <a:pPr lvl="1"/>
            <a:r>
              <a:rPr lang="en-GB" sz="7200" i="1" dirty="0">
                <a:solidFill>
                  <a:srgbClr val="0070C0"/>
                </a:solidFill>
              </a:rPr>
              <a:t>emotional and behavioural difficulties </a:t>
            </a:r>
          </a:p>
          <a:p>
            <a:pPr lvl="1"/>
            <a:r>
              <a:rPr lang="en-GB" sz="7200" i="1" dirty="0">
                <a:solidFill>
                  <a:srgbClr val="0070C0"/>
                </a:solidFill>
              </a:rPr>
              <a:t>feelings of isolation as a result of being separated from family and/or friends </a:t>
            </a:r>
          </a:p>
          <a:p>
            <a:pPr lvl="1"/>
            <a:r>
              <a:rPr lang="en-GB" sz="7200" i="1" dirty="0">
                <a:solidFill>
                  <a:srgbClr val="0070C0"/>
                </a:solidFill>
              </a:rPr>
              <a:t>disruption to schooling before being taken into care </a:t>
            </a:r>
          </a:p>
          <a:p>
            <a:endParaRPr lang="en-US" dirty="0"/>
          </a:p>
        </p:txBody>
      </p:sp>
      <p:sp>
        <p:nvSpPr>
          <p:cNvPr id="9" name="TextBox 8">
            <a:extLst>
              <a:ext uri="{FF2B5EF4-FFF2-40B4-BE49-F238E27FC236}">
                <a16:creationId xmlns:a16="http://schemas.microsoft.com/office/drawing/2014/main" id="{59226E17-A789-AFE1-F383-6EACAFDCF5D3}"/>
              </a:ext>
            </a:extLst>
          </p:cNvPr>
          <p:cNvSpPr txBox="1"/>
          <p:nvPr/>
        </p:nvSpPr>
        <p:spPr>
          <a:xfrm>
            <a:off x="6172199" y="452075"/>
            <a:ext cx="5119287" cy="707886"/>
          </a:xfrm>
          <a:prstGeom prst="rect">
            <a:avLst/>
          </a:prstGeom>
          <a:noFill/>
        </p:spPr>
        <p:txBody>
          <a:bodyPr wrap="none" rtlCol="0">
            <a:spAutoFit/>
          </a:bodyPr>
          <a:lstStyle/>
          <a:p>
            <a:r>
              <a:rPr lang="en-GB" sz="4000" dirty="0">
                <a:solidFill>
                  <a:srgbClr val="0070C0"/>
                </a:solidFill>
              </a:rPr>
              <a:t>Looked After Children</a:t>
            </a:r>
            <a:endParaRPr lang="en-US" sz="4000" dirty="0">
              <a:solidFill>
                <a:srgbClr val="0070C0"/>
              </a:solidFill>
            </a:endParaRPr>
          </a:p>
        </p:txBody>
      </p:sp>
    </p:spTree>
    <p:extLst>
      <p:ext uri="{BB962C8B-B14F-4D97-AF65-F5344CB8AC3E}">
        <p14:creationId xmlns:p14="http://schemas.microsoft.com/office/powerpoint/2010/main" val="24205174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3C0FFC0-F0C6-0E7E-3310-845E3EEC8550}"/>
              </a:ext>
            </a:extLst>
          </p:cNvPr>
          <p:cNvSpPr>
            <a:spLocks noGrp="1"/>
          </p:cNvSpPr>
          <p:nvPr>
            <p:ph sz="half" idx="1"/>
          </p:nvPr>
        </p:nvSpPr>
        <p:spPr>
          <a:xfrm>
            <a:off x="0" y="1394692"/>
            <a:ext cx="5317837" cy="4351338"/>
          </a:xfrm>
        </p:spPr>
        <p:txBody>
          <a:bodyPr>
            <a:normAutofit fontScale="92500" lnSpcReduction="10000"/>
          </a:bodyPr>
          <a:lstStyle/>
          <a:p>
            <a:pPr lvl="1"/>
            <a:r>
              <a:rPr lang="en-GB" sz="2800" dirty="0" err="1"/>
              <a:t>newid</a:t>
            </a:r>
            <a:r>
              <a:rPr lang="en-GB" sz="2800" dirty="0"/>
              <a:t> </a:t>
            </a:r>
            <a:r>
              <a:rPr lang="en-GB" sz="2800" dirty="0" err="1"/>
              <a:t>ysgol</a:t>
            </a:r>
            <a:r>
              <a:rPr lang="en-GB" sz="2800" dirty="0"/>
              <a:t> </a:t>
            </a:r>
            <a:r>
              <a:rPr lang="en-GB" sz="2800" dirty="0" err="1"/>
              <a:t>yn</a:t>
            </a:r>
            <a:r>
              <a:rPr lang="en-GB" sz="2800" dirty="0"/>
              <a:t> </a:t>
            </a:r>
            <a:r>
              <a:rPr lang="en-GB" sz="2800" dirty="0" err="1"/>
              <a:t>aml</a:t>
            </a:r>
            <a:r>
              <a:rPr lang="en-GB" sz="2800" dirty="0"/>
              <a:t> </a:t>
            </a:r>
            <a:r>
              <a:rPr lang="en-GB" sz="2800" dirty="0" err="1"/>
              <a:t>ar</a:t>
            </a:r>
            <a:r>
              <a:rPr lang="en-GB" sz="2800" dirty="0"/>
              <a:t> </a:t>
            </a:r>
            <a:r>
              <a:rPr lang="en-GB" sz="2800" dirty="0" err="1"/>
              <a:t>ôl</a:t>
            </a:r>
            <a:r>
              <a:rPr lang="en-GB" sz="2800" dirty="0"/>
              <a:t> </a:t>
            </a:r>
            <a:r>
              <a:rPr lang="en-GB" sz="2800" dirty="0" err="1"/>
              <a:t>cael</a:t>
            </a:r>
            <a:r>
              <a:rPr lang="en-GB" sz="2800" dirty="0"/>
              <a:t> </a:t>
            </a:r>
            <a:r>
              <a:rPr lang="en-GB" sz="2800" dirty="0" err="1"/>
              <a:t>eu</a:t>
            </a:r>
            <a:r>
              <a:rPr lang="en-GB" sz="2800" dirty="0"/>
              <a:t> </a:t>
            </a:r>
            <a:r>
              <a:rPr lang="en-GB" sz="2800" dirty="0" err="1"/>
              <a:t>derbyn</a:t>
            </a:r>
            <a:r>
              <a:rPr lang="en-GB" sz="2800" dirty="0"/>
              <a:t> </a:t>
            </a:r>
            <a:r>
              <a:rPr lang="en-GB" sz="2800" dirty="0" err="1"/>
              <a:t>i</a:t>
            </a:r>
            <a:r>
              <a:rPr lang="en-GB" sz="2800" dirty="0"/>
              <a:t> </a:t>
            </a:r>
            <a:r>
              <a:rPr lang="en-GB" sz="2800" dirty="0" err="1"/>
              <a:t>ofal</a:t>
            </a:r>
            <a:r>
              <a:rPr lang="en-GB" sz="2800" dirty="0"/>
              <a:t> </a:t>
            </a:r>
          </a:p>
          <a:p>
            <a:pPr lvl="1"/>
            <a:r>
              <a:rPr lang="en-GB" sz="2800" dirty="0" err="1"/>
              <a:t>poeni</a:t>
            </a:r>
            <a:r>
              <a:rPr lang="en-GB" sz="2800" dirty="0"/>
              <a:t> </a:t>
            </a:r>
            <a:r>
              <a:rPr lang="en-GB" sz="2800" dirty="0" err="1"/>
              <a:t>beth</a:t>
            </a:r>
            <a:r>
              <a:rPr lang="en-GB" sz="2800" dirty="0"/>
              <a:t> </a:t>
            </a:r>
            <a:r>
              <a:rPr lang="en-GB" sz="2800" dirty="0" err="1"/>
              <a:t>sy’n</a:t>
            </a:r>
            <a:r>
              <a:rPr lang="en-GB" sz="2800" dirty="0"/>
              <a:t> </a:t>
            </a:r>
            <a:r>
              <a:rPr lang="en-GB" sz="2800" dirty="0" err="1"/>
              <a:t>digwydd</a:t>
            </a:r>
            <a:r>
              <a:rPr lang="en-GB" sz="2800" dirty="0"/>
              <a:t> </a:t>
            </a:r>
            <a:r>
              <a:rPr lang="en-GB" sz="2800" dirty="0" err="1"/>
              <a:t>adref</a:t>
            </a:r>
            <a:r>
              <a:rPr lang="en-GB" sz="2800" dirty="0"/>
              <a:t> </a:t>
            </a:r>
          </a:p>
          <a:p>
            <a:pPr lvl="1"/>
            <a:r>
              <a:rPr lang="en-GB" sz="2800" dirty="0" err="1"/>
              <a:t>agweddau</a:t>
            </a:r>
            <a:r>
              <a:rPr lang="en-GB" sz="2800" dirty="0"/>
              <a:t> </a:t>
            </a:r>
            <a:r>
              <a:rPr lang="en-GB" sz="2800" dirty="0" err="1"/>
              <a:t>negyddol</a:t>
            </a:r>
            <a:r>
              <a:rPr lang="en-GB" sz="2800" dirty="0"/>
              <a:t> neu </a:t>
            </a:r>
            <a:r>
              <a:rPr lang="en-GB" sz="2800" dirty="0" err="1"/>
              <a:t>anffafriol</a:t>
            </a:r>
            <a:r>
              <a:rPr lang="en-GB" sz="2800" dirty="0"/>
              <a:t> </a:t>
            </a:r>
            <a:r>
              <a:rPr lang="en-GB" sz="2800" dirty="0" err="1"/>
              <a:t>cyfoedion</a:t>
            </a:r>
            <a:r>
              <a:rPr lang="en-GB" sz="2800" dirty="0"/>
              <a:t>, staff </a:t>
            </a:r>
            <a:r>
              <a:rPr lang="en-GB" sz="2800" dirty="0" err="1"/>
              <a:t>gofal</a:t>
            </a:r>
            <a:r>
              <a:rPr lang="en-GB" sz="2800" dirty="0"/>
              <a:t>, </a:t>
            </a:r>
            <a:r>
              <a:rPr lang="en-GB" sz="2800" dirty="0" err="1"/>
              <a:t>athrawon</a:t>
            </a:r>
            <a:r>
              <a:rPr lang="en-GB" sz="2800" dirty="0"/>
              <a:t> a </a:t>
            </a:r>
            <a:r>
              <a:rPr lang="en-GB" sz="2800" dirty="0" err="1"/>
              <a:t>gweithwyr</a:t>
            </a:r>
            <a:r>
              <a:rPr lang="en-GB" sz="2800" dirty="0"/>
              <a:t> </a:t>
            </a:r>
            <a:r>
              <a:rPr lang="en-GB" sz="2800" dirty="0" err="1"/>
              <a:t>cymdeithasol</a:t>
            </a:r>
            <a:r>
              <a:rPr lang="en-GB" sz="2800" dirty="0"/>
              <a:t>, </a:t>
            </a:r>
            <a:r>
              <a:rPr lang="en-GB" sz="2800" dirty="0" err="1"/>
              <a:t>gan</a:t>
            </a:r>
            <a:r>
              <a:rPr lang="en-GB" sz="2800" dirty="0"/>
              <a:t> </a:t>
            </a:r>
            <a:r>
              <a:rPr lang="en-GB" sz="2800" dirty="0" err="1"/>
              <a:t>gynnwys</a:t>
            </a:r>
            <a:r>
              <a:rPr lang="en-GB" sz="2800" dirty="0"/>
              <a:t> </a:t>
            </a:r>
            <a:r>
              <a:rPr lang="en-GB" sz="2800" dirty="0" err="1"/>
              <a:t>disgwyliadau</a:t>
            </a:r>
            <a:r>
              <a:rPr lang="en-GB" sz="2800" dirty="0"/>
              <a:t> </a:t>
            </a:r>
            <a:r>
              <a:rPr lang="en-GB" sz="2800" dirty="0" err="1"/>
              <a:t>isel</a:t>
            </a:r>
            <a:r>
              <a:rPr lang="en-GB" sz="2800" dirty="0"/>
              <a:t> o ran </a:t>
            </a:r>
            <a:r>
              <a:rPr lang="en-GB" sz="2800" dirty="0" err="1"/>
              <a:t>cyrhaeddiad</a:t>
            </a:r>
            <a:r>
              <a:rPr lang="en-GB" sz="2800" dirty="0"/>
              <a:t> </a:t>
            </a:r>
          </a:p>
          <a:p>
            <a:pPr lvl="1"/>
            <a:r>
              <a:rPr lang="en-GB" sz="2800" dirty="0" err="1"/>
              <a:t>diffyg</a:t>
            </a:r>
            <a:r>
              <a:rPr lang="en-GB" sz="2800" dirty="0"/>
              <a:t> </a:t>
            </a:r>
            <a:r>
              <a:rPr lang="en-GB" sz="2800" dirty="0" err="1"/>
              <a:t>cymhelliant</a:t>
            </a:r>
            <a:r>
              <a:rPr lang="en-GB" sz="2800" dirty="0"/>
              <a:t> a </a:t>
            </a:r>
            <a:r>
              <a:rPr lang="en-GB" sz="2800" dirty="0" err="1"/>
              <a:t>hyder</a:t>
            </a:r>
            <a:r>
              <a:rPr lang="en-GB" sz="2800" dirty="0"/>
              <a:t> o </a:t>
            </a:r>
            <a:r>
              <a:rPr lang="en-GB" sz="2800" dirty="0" err="1"/>
              <a:t>ganlyniad</a:t>
            </a:r>
            <a:r>
              <a:rPr lang="en-GB" sz="2800" dirty="0"/>
              <a:t> </a:t>
            </a:r>
            <a:r>
              <a:rPr lang="en-GB" sz="2800" dirty="0" err="1"/>
              <a:t>i</a:t>
            </a:r>
            <a:r>
              <a:rPr lang="en-GB" sz="2800" dirty="0"/>
              <a:t> </a:t>
            </a:r>
            <a:r>
              <a:rPr lang="en-GB" sz="2800" dirty="0" err="1"/>
              <a:t>gyflawniad</a:t>
            </a:r>
            <a:r>
              <a:rPr lang="en-GB" sz="2800" dirty="0"/>
              <a:t> </a:t>
            </a:r>
            <a:r>
              <a:rPr lang="en-GB" sz="2800" dirty="0" err="1"/>
              <a:t>isel</a:t>
            </a:r>
            <a:r>
              <a:rPr lang="en-GB" sz="2800" dirty="0"/>
              <a:t>. </a:t>
            </a:r>
          </a:p>
          <a:p>
            <a:endParaRPr lang="en-US" dirty="0"/>
          </a:p>
        </p:txBody>
      </p:sp>
      <p:sp>
        <p:nvSpPr>
          <p:cNvPr id="4" name="Content Placeholder 3">
            <a:extLst>
              <a:ext uri="{FF2B5EF4-FFF2-40B4-BE49-F238E27FC236}">
                <a16:creationId xmlns:a16="http://schemas.microsoft.com/office/drawing/2014/main" id="{8DF61000-CA32-5F0C-0856-3A3C466128C3}"/>
              </a:ext>
            </a:extLst>
          </p:cNvPr>
          <p:cNvSpPr>
            <a:spLocks noGrp="1"/>
          </p:cNvSpPr>
          <p:nvPr>
            <p:ph sz="half" idx="2"/>
          </p:nvPr>
        </p:nvSpPr>
        <p:spPr>
          <a:xfrm>
            <a:off x="5742741" y="1394692"/>
            <a:ext cx="5548745" cy="4351338"/>
          </a:xfrm>
        </p:spPr>
        <p:txBody>
          <a:bodyPr>
            <a:normAutofit fontScale="92500" lnSpcReduction="10000"/>
          </a:bodyPr>
          <a:lstStyle/>
          <a:p>
            <a:pPr lvl="1"/>
            <a:r>
              <a:rPr lang="en-GB" sz="2800" i="1" dirty="0">
                <a:solidFill>
                  <a:srgbClr val="0070C0"/>
                </a:solidFill>
              </a:rPr>
              <a:t>frequent changes of school once in care </a:t>
            </a:r>
          </a:p>
          <a:p>
            <a:pPr lvl="1"/>
            <a:r>
              <a:rPr lang="en-GB" sz="2800" i="1" dirty="0">
                <a:solidFill>
                  <a:srgbClr val="0070C0"/>
                </a:solidFill>
              </a:rPr>
              <a:t>concerns about events at home </a:t>
            </a:r>
          </a:p>
          <a:p>
            <a:pPr lvl="1"/>
            <a:r>
              <a:rPr lang="en-GB" sz="2800" i="1" dirty="0">
                <a:solidFill>
                  <a:srgbClr val="0070C0"/>
                </a:solidFill>
              </a:rPr>
              <a:t>negative or discouraging attitudes of peers, care staff, teachers and social workers, including low expectation of achievement </a:t>
            </a:r>
          </a:p>
          <a:p>
            <a:pPr lvl="1"/>
            <a:r>
              <a:rPr lang="en-GB" sz="2800" i="1" dirty="0">
                <a:solidFill>
                  <a:srgbClr val="0070C0"/>
                </a:solidFill>
              </a:rPr>
              <a:t>lack of motivation and confidence arising out of low achievement.</a:t>
            </a:r>
          </a:p>
          <a:p>
            <a:pPr marL="457200" lvl="1" indent="0">
              <a:buNone/>
            </a:pPr>
            <a:r>
              <a:rPr lang="en-GB" sz="2800" dirty="0">
                <a:solidFill>
                  <a:srgbClr val="0070C0"/>
                </a:solidFill>
              </a:rPr>
              <a:t>(Welsh Government, 2016)</a:t>
            </a:r>
          </a:p>
          <a:p>
            <a:endParaRPr lang="en-US" dirty="0"/>
          </a:p>
        </p:txBody>
      </p:sp>
      <p:sp>
        <p:nvSpPr>
          <p:cNvPr id="5" name="Title 1">
            <a:extLst>
              <a:ext uri="{FF2B5EF4-FFF2-40B4-BE49-F238E27FC236}">
                <a16:creationId xmlns:a16="http://schemas.microsoft.com/office/drawing/2014/main" id="{2925B468-A70A-9BDC-421D-5ACA5B85ED51}"/>
              </a:ext>
            </a:extLst>
          </p:cNvPr>
          <p:cNvSpPr>
            <a:spLocks noGrp="1"/>
          </p:cNvSpPr>
          <p:nvPr>
            <p:ph type="title"/>
          </p:nvPr>
        </p:nvSpPr>
        <p:spPr>
          <a:xfrm>
            <a:off x="561109" y="217344"/>
            <a:ext cx="4879109" cy="1177348"/>
          </a:xfrm>
        </p:spPr>
        <p:txBody>
          <a:bodyPr>
            <a:normAutofit/>
          </a:bodyPr>
          <a:lstStyle/>
          <a:p>
            <a:r>
              <a:rPr lang="en-GB" sz="4000" dirty="0"/>
              <a:t>Plant </a:t>
            </a:r>
            <a:r>
              <a:rPr lang="en-GB" sz="4000" dirty="0" err="1"/>
              <a:t>Mewn</a:t>
            </a:r>
            <a:r>
              <a:rPr lang="en-GB" sz="4000" dirty="0"/>
              <a:t> </a:t>
            </a:r>
            <a:r>
              <a:rPr lang="en-GB" sz="4000" dirty="0" err="1"/>
              <a:t>Gofal</a:t>
            </a:r>
            <a:endParaRPr lang="en-GB" sz="4000" i="1" dirty="0"/>
          </a:p>
        </p:txBody>
      </p:sp>
      <p:sp>
        <p:nvSpPr>
          <p:cNvPr id="6" name="TextBox 5">
            <a:extLst>
              <a:ext uri="{FF2B5EF4-FFF2-40B4-BE49-F238E27FC236}">
                <a16:creationId xmlns:a16="http://schemas.microsoft.com/office/drawing/2014/main" id="{664DAE4C-CC7F-2DDC-7908-25E913424B34}"/>
              </a:ext>
            </a:extLst>
          </p:cNvPr>
          <p:cNvSpPr txBox="1"/>
          <p:nvPr/>
        </p:nvSpPr>
        <p:spPr>
          <a:xfrm>
            <a:off x="6172199" y="452075"/>
            <a:ext cx="5119287" cy="707886"/>
          </a:xfrm>
          <a:prstGeom prst="rect">
            <a:avLst/>
          </a:prstGeom>
          <a:noFill/>
        </p:spPr>
        <p:txBody>
          <a:bodyPr wrap="none" rtlCol="0">
            <a:spAutoFit/>
          </a:bodyPr>
          <a:lstStyle/>
          <a:p>
            <a:r>
              <a:rPr lang="en-GB" sz="4000" dirty="0">
                <a:solidFill>
                  <a:srgbClr val="0070C0"/>
                </a:solidFill>
              </a:rPr>
              <a:t>Looked After Children</a:t>
            </a:r>
            <a:endParaRPr lang="en-US" sz="4000" dirty="0">
              <a:solidFill>
                <a:srgbClr val="0070C0"/>
              </a:solidFill>
            </a:endParaRPr>
          </a:p>
        </p:txBody>
      </p:sp>
    </p:spTree>
    <p:extLst>
      <p:ext uri="{BB962C8B-B14F-4D97-AF65-F5344CB8AC3E}">
        <p14:creationId xmlns:p14="http://schemas.microsoft.com/office/powerpoint/2010/main" val="38377521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888345" cy="1460500"/>
          </a:xfrm>
        </p:spPr>
        <p:txBody>
          <a:bodyPr>
            <a:normAutofit/>
          </a:bodyPr>
          <a:lstStyle/>
          <a:p>
            <a:r>
              <a:rPr lang="en-GB" sz="4000" dirty="0" err="1"/>
              <a:t>Strategaethau</a:t>
            </a:r>
            <a:r>
              <a:rPr lang="en-GB" sz="4000" dirty="0"/>
              <a:t> </a:t>
            </a:r>
            <a:r>
              <a:rPr lang="en-GB" sz="4000" dirty="0" err="1"/>
              <a:t>Cefnogi</a:t>
            </a:r>
            <a:endParaRPr lang="en-GB" sz="4000" i="1" dirty="0"/>
          </a:p>
        </p:txBody>
      </p:sp>
      <p:sp>
        <p:nvSpPr>
          <p:cNvPr id="6" name="Content Placeholder 5">
            <a:extLst>
              <a:ext uri="{FF2B5EF4-FFF2-40B4-BE49-F238E27FC236}">
                <a16:creationId xmlns:a16="http://schemas.microsoft.com/office/drawing/2014/main" id="{30E42EF1-4834-DD03-C2A0-921A79F7DAA1}"/>
              </a:ext>
            </a:extLst>
          </p:cNvPr>
          <p:cNvSpPr>
            <a:spLocks noGrp="1"/>
          </p:cNvSpPr>
          <p:nvPr>
            <p:ph sz="half" idx="1"/>
          </p:nvPr>
        </p:nvSpPr>
        <p:spPr/>
        <p:txBody>
          <a:bodyPr>
            <a:normAutofit/>
          </a:bodyPr>
          <a:lstStyle/>
          <a:p>
            <a:r>
              <a:rPr lang="en-GB" sz="2400" dirty="0" err="1"/>
              <a:t>Darparu</a:t>
            </a:r>
            <a:r>
              <a:rPr lang="en-GB" sz="2400" dirty="0"/>
              <a:t> </a:t>
            </a:r>
            <a:r>
              <a:rPr lang="en-GB" sz="2400" dirty="0" err="1"/>
              <a:t>cefnogaeth</a:t>
            </a:r>
            <a:r>
              <a:rPr lang="en-GB" sz="2400" dirty="0"/>
              <a:t> </a:t>
            </a:r>
            <a:r>
              <a:rPr lang="en-GB" sz="2400" dirty="0" err="1"/>
              <a:t>ychwanegol</a:t>
            </a:r>
            <a:r>
              <a:rPr lang="en-GB" sz="2400" dirty="0"/>
              <a:t>  </a:t>
            </a:r>
            <a:r>
              <a:rPr lang="en-GB" sz="2400" dirty="0" err="1"/>
              <a:t>trwy</a:t>
            </a:r>
            <a:r>
              <a:rPr lang="en-GB" sz="2400" dirty="0"/>
              <a:t> </a:t>
            </a:r>
            <a:r>
              <a:rPr lang="en-GB" sz="2400" dirty="0" err="1"/>
              <a:t>gyfnodau</a:t>
            </a:r>
            <a:r>
              <a:rPr lang="en-GB" sz="2400" dirty="0"/>
              <a:t> o </a:t>
            </a:r>
            <a:r>
              <a:rPr lang="en-GB" sz="2400" dirty="0" err="1"/>
              <a:t>newid</a:t>
            </a:r>
            <a:r>
              <a:rPr lang="en-GB" sz="2400" dirty="0"/>
              <a:t> a </a:t>
            </a:r>
            <a:r>
              <a:rPr lang="en-GB" sz="2400" dirty="0" err="1"/>
              <a:t>throsglwyddo</a:t>
            </a:r>
            <a:r>
              <a:rPr lang="en-GB" sz="2400" dirty="0"/>
              <a:t>. </a:t>
            </a:r>
          </a:p>
          <a:p>
            <a:r>
              <a:rPr lang="en-GB" sz="2400" dirty="0"/>
              <a:t>Codi </a:t>
            </a:r>
            <a:r>
              <a:rPr lang="en-GB" sz="2400" dirty="0" err="1"/>
              <a:t>ymwybyddiaeth</a:t>
            </a:r>
            <a:r>
              <a:rPr lang="en-GB" sz="2400" dirty="0"/>
              <a:t> staff o </a:t>
            </a:r>
            <a:r>
              <a:rPr lang="en-GB" sz="2400" dirty="0" err="1"/>
              <a:t>faterion</a:t>
            </a:r>
            <a:r>
              <a:rPr lang="en-GB" sz="2400" dirty="0"/>
              <a:t> </a:t>
            </a:r>
            <a:r>
              <a:rPr lang="en-GB" sz="2400" dirty="0" err="1"/>
              <a:t>yn</a:t>
            </a:r>
            <a:r>
              <a:rPr lang="en-GB" sz="2400" dirty="0"/>
              <a:t> </a:t>
            </a:r>
            <a:r>
              <a:rPr lang="en-GB" sz="2400" dirty="0" err="1"/>
              <a:t>ymwneud</a:t>
            </a:r>
            <a:r>
              <a:rPr lang="en-GB" sz="2400" dirty="0"/>
              <a:t> ag </a:t>
            </a:r>
            <a:r>
              <a:rPr lang="en-GB" sz="2400" dirty="0" err="1"/>
              <a:t>ymlyniad</a:t>
            </a:r>
            <a:r>
              <a:rPr lang="en-GB" sz="2400" dirty="0"/>
              <a:t> a </a:t>
            </a:r>
            <a:r>
              <a:rPr lang="en-GB" sz="2400" dirty="0" err="1"/>
              <a:t>sut</a:t>
            </a:r>
            <a:r>
              <a:rPr lang="en-GB" sz="2400" dirty="0"/>
              <a:t> all </a:t>
            </a:r>
            <a:r>
              <a:rPr lang="en-GB" sz="2400" dirty="0" err="1"/>
              <a:t>hyn</a:t>
            </a:r>
            <a:r>
              <a:rPr lang="en-GB" sz="2400" dirty="0"/>
              <a:t> </a:t>
            </a:r>
            <a:r>
              <a:rPr lang="en-GB" sz="2400" dirty="0" err="1"/>
              <a:t>effeithio</a:t>
            </a:r>
            <a:r>
              <a:rPr lang="en-GB" sz="2400" dirty="0"/>
              <a:t> </a:t>
            </a:r>
            <a:r>
              <a:rPr lang="en-GB" sz="2400" dirty="0" err="1"/>
              <a:t>ar</a:t>
            </a:r>
            <a:r>
              <a:rPr lang="en-GB" sz="2400" dirty="0"/>
              <a:t> </a:t>
            </a:r>
            <a:r>
              <a:rPr lang="en-GB" sz="2400" dirty="0" err="1"/>
              <a:t>ddysgu</a:t>
            </a:r>
            <a:r>
              <a:rPr lang="en-GB" sz="2400" dirty="0"/>
              <a:t>.</a:t>
            </a:r>
          </a:p>
          <a:p>
            <a:r>
              <a:rPr lang="en-GB" sz="2400" dirty="0" err="1"/>
              <a:t>Sicrhau</a:t>
            </a:r>
            <a:r>
              <a:rPr lang="en-GB" sz="2400" dirty="0"/>
              <a:t> </a:t>
            </a:r>
            <a:r>
              <a:rPr lang="en-GB" sz="2400" dirty="0" err="1"/>
              <a:t>cyfathrebu</a:t>
            </a:r>
            <a:r>
              <a:rPr lang="en-GB" sz="2400" dirty="0"/>
              <a:t> </a:t>
            </a:r>
            <a:r>
              <a:rPr lang="en-GB" sz="2400" dirty="0" err="1"/>
              <a:t>effeithiol</a:t>
            </a:r>
            <a:r>
              <a:rPr lang="en-GB" sz="2400" dirty="0"/>
              <a:t>. </a:t>
            </a:r>
          </a:p>
          <a:p>
            <a:r>
              <a:rPr lang="en-GB" sz="2400" dirty="0"/>
              <a:t>Creu </a:t>
            </a:r>
            <a:r>
              <a:rPr lang="en-GB" sz="2400" dirty="0" err="1"/>
              <a:t>ymdeimlad</a:t>
            </a:r>
            <a:r>
              <a:rPr lang="en-GB" sz="2400" dirty="0"/>
              <a:t> o </a:t>
            </a:r>
            <a:r>
              <a:rPr lang="en-GB" sz="2400" dirty="0" err="1"/>
              <a:t>gysondeb</a:t>
            </a:r>
            <a:r>
              <a:rPr lang="en-GB" sz="2400" dirty="0"/>
              <a:t> a </a:t>
            </a:r>
            <a:r>
              <a:rPr lang="en-GB" sz="2400" dirty="0" err="1"/>
              <a:t>sefydlogrwydd</a:t>
            </a:r>
            <a:r>
              <a:rPr lang="en-GB" sz="2400" dirty="0"/>
              <a:t>. </a:t>
            </a:r>
          </a:p>
          <a:p>
            <a:endParaRPr lang="en-US" dirty="0"/>
          </a:p>
        </p:txBody>
      </p:sp>
      <p:sp>
        <p:nvSpPr>
          <p:cNvPr id="8" name="Content Placeholder 7">
            <a:extLst>
              <a:ext uri="{FF2B5EF4-FFF2-40B4-BE49-F238E27FC236}">
                <a16:creationId xmlns:a16="http://schemas.microsoft.com/office/drawing/2014/main" id="{45EC7E32-A7D7-2E38-561F-8EAAC80CA9DA}"/>
              </a:ext>
            </a:extLst>
          </p:cNvPr>
          <p:cNvSpPr>
            <a:spLocks noGrp="1"/>
          </p:cNvSpPr>
          <p:nvPr>
            <p:ph sz="half" idx="2"/>
          </p:nvPr>
        </p:nvSpPr>
        <p:spPr/>
        <p:txBody>
          <a:bodyPr>
            <a:normAutofit/>
          </a:bodyPr>
          <a:lstStyle/>
          <a:p>
            <a:r>
              <a:rPr lang="en-GB" sz="2400" i="1" dirty="0">
                <a:solidFill>
                  <a:srgbClr val="0070C0"/>
                </a:solidFill>
              </a:rPr>
              <a:t>Provide additional support at times of change and transition.</a:t>
            </a:r>
          </a:p>
          <a:p>
            <a:r>
              <a:rPr lang="en-GB" sz="2400" i="1" dirty="0">
                <a:solidFill>
                  <a:srgbClr val="0070C0"/>
                </a:solidFill>
              </a:rPr>
              <a:t>Raise staff awareness of attachment issues and how this can impact on learning.  </a:t>
            </a:r>
          </a:p>
          <a:p>
            <a:r>
              <a:rPr lang="en-GB" sz="2400" i="1" dirty="0">
                <a:solidFill>
                  <a:srgbClr val="0070C0"/>
                </a:solidFill>
              </a:rPr>
              <a:t>Establish good communication.</a:t>
            </a:r>
          </a:p>
          <a:p>
            <a:r>
              <a:rPr lang="en-GB" sz="2400" i="1" dirty="0">
                <a:solidFill>
                  <a:srgbClr val="0070C0"/>
                </a:solidFill>
              </a:rPr>
              <a:t>Build a sense of permanency and constancy.</a:t>
            </a:r>
          </a:p>
          <a:p>
            <a:pPr marL="0" indent="0">
              <a:buNone/>
            </a:pPr>
            <a:r>
              <a:rPr lang="en-GB" sz="2400" dirty="0">
                <a:solidFill>
                  <a:srgbClr val="0070C0"/>
                </a:solidFill>
              </a:rPr>
              <a:t>(Bassett in Knowles, 2011) </a:t>
            </a:r>
          </a:p>
          <a:p>
            <a:endParaRPr lang="en-US" dirty="0"/>
          </a:p>
        </p:txBody>
      </p:sp>
      <p:sp>
        <p:nvSpPr>
          <p:cNvPr id="9" name="TextBox 8">
            <a:extLst>
              <a:ext uri="{FF2B5EF4-FFF2-40B4-BE49-F238E27FC236}">
                <a16:creationId xmlns:a16="http://schemas.microsoft.com/office/drawing/2014/main" id="{56225CC5-BE33-39A6-A7AA-286B970008CC}"/>
              </a:ext>
            </a:extLst>
          </p:cNvPr>
          <p:cNvSpPr txBox="1"/>
          <p:nvPr/>
        </p:nvSpPr>
        <p:spPr>
          <a:xfrm>
            <a:off x="6172200" y="741432"/>
            <a:ext cx="4576894" cy="707886"/>
          </a:xfrm>
          <a:prstGeom prst="rect">
            <a:avLst/>
          </a:prstGeom>
          <a:noFill/>
        </p:spPr>
        <p:txBody>
          <a:bodyPr wrap="none" rtlCol="0">
            <a:spAutoFit/>
          </a:bodyPr>
          <a:lstStyle/>
          <a:p>
            <a:r>
              <a:rPr lang="en-GB" sz="4000" i="1" dirty="0">
                <a:solidFill>
                  <a:srgbClr val="0070C0"/>
                </a:solidFill>
              </a:rPr>
              <a:t>Support Strategies </a:t>
            </a:r>
            <a:endParaRPr lang="en-US" sz="4000" dirty="0">
              <a:solidFill>
                <a:srgbClr val="0070C0"/>
              </a:solidFill>
            </a:endParaRPr>
          </a:p>
        </p:txBody>
      </p:sp>
    </p:spTree>
    <p:extLst>
      <p:ext uri="{BB962C8B-B14F-4D97-AF65-F5344CB8AC3E}">
        <p14:creationId xmlns:p14="http://schemas.microsoft.com/office/powerpoint/2010/main" val="35939689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869873" cy="1589809"/>
          </a:xfrm>
        </p:spPr>
        <p:txBody>
          <a:bodyPr>
            <a:normAutofit/>
          </a:bodyPr>
          <a:lstStyle/>
          <a:p>
            <a:r>
              <a:rPr lang="en-GB" dirty="0" err="1"/>
              <a:t>Strategaethau</a:t>
            </a:r>
            <a:r>
              <a:rPr lang="en-GB" dirty="0"/>
              <a:t> </a:t>
            </a:r>
            <a:r>
              <a:rPr lang="en-GB" dirty="0" err="1"/>
              <a:t>Cefnogi</a:t>
            </a:r>
            <a:r>
              <a:rPr lang="en-GB" dirty="0"/>
              <a:t> </a:t>
            </a:r>
          </a:p>
        </p:txBody>
      </p:sp>
      <p:sp>
        <p:nvSpPr>
          <p:cNvPr id="7" name="Content Placeholder 6">
            <a:extLst>
              <a:ext uri="{FF2B5EF4-FFF2-40B4-BE49-F238E27FC236}">
                <a16:creationId xmlns:a16="http://schemas.microsoft.com/office/drawing/2014/main" id="{FA6DA0CB-2248-E338-183B-B76CDCEA9489}"/>
              </a:ext>
            </a:extLst>
          </p:cNvPr>
          <p:cNvSpPr>
            <a:spLocks noGrp="1"/>
          </p:cNvSpPr>
          <p:nvPr>
            <p:ph sz="half" idx="1"/>
          </p:nvPr>
        </p:nvSpPr>
        <p:spPr>
          <a:xfrm>
            <a:off x="838200" y="1954934"/>
            <a:ext cx="4269509" cy="3780848"/>
          </a:xfrm>
        </p:spPr>
        <p:txBody>
          <a:bodyPr/>
          <a:lstStyle/>
          <a:p>
            <a:r>
              <a:rPr lang="en-GB" sz="2400" dirty="0" err="1"/>
              <a:t>Helpu</a:t>
            </a:r>
            <a:r>
              <a:rPr lang="en-GB" sz="2400" dirty="0"/>
              <a:t> plant </a:t>
            </a:r>
            <a:r>
              <a:rPr lang="en-GB" sz="2400" dirty="0" err="1"/>
              <a:t>i</a:t>
            </a:r>
            <a:r>
              <a:rPr lang="en-GB" sz="2400" dirty="0"/>
              <a:t> </a:t>
            </a:r>
            <a:r>
              <a:rPr lang="en-GB" sz="2400" dirty="0" err="1"/>
              <a:t>gydnabod</a:t>
            </a:r>
            <a:r>
              <a:rPr lang="en-GB" sz="2400" dirty="0"/>
              <a:t> </a:t>
            </a:r>
            <a:r>
              <a:rPr lang="en-GB" sz="2400" dirty="0" err="1"/>
              <a:t>teimladau</a:t>
            </a:r>
            <a:r>
              <a:rPr lang="en-GB" sz="2400" dirty="0"/>
              <a:t>. </a:t>
            </a:r>
          </a:p>
          <a:p>
            <a:r>
              <a:rPr lang="en-GB" sz="2400" dirty="0" err="1"/>
              <a:t>Cynnig</a:t>
            </a:r>
            <a:r>
              <a:rPr lang="en-GB" sz="2400" dirty="0"/>
              <a:t> </a:t>
            </a:r>
            <a:r>
              <a:rPr lang="en-GB" sz="2400" dirty="0" err="1"/>
              <a:t>cefnogaeth</a:t>
            </a:r>
            <a:r>
              <a:rPr lang="en-GB" sz="2400" dirty="0"/>
              <a:t> </a:t>
            </a:r>
            <a:r>
              <a:rPr lang="en-GB" sz="2400" dirty="0" err="1"/>
              <a:t>i</a:t>
            </a:r>
            <a:r>
              <a:rPr lang="en-GB" sz="2400" dirty="0"/>
              <a:t> </a:t>
            </a:r>
            <a:r>
              <a:rPr lang="en-GB" sz="2400" dirty="0" err="1"/>
              <a:t>wneud</a:t>
            </a:r>
            <a:r>
              <a:rPr lang="en-GB" sz="2400" dirty="0"/>
              <a:t> </a:t>
            </a:r>
            <a:r>
              <a:rPr lang="en-GB" sz="2400" dirty="0" err="1"/>
              <a:t>ffrindiau</a:t>
            </a:r>
            <a:r>
              <a:rPr lang="en-GB" sz="2400" dirty="0"/>
              <a:t> </a:t>
            </a:r>
            <a:r>
              <a:rPr lang="en-GB" sz="2400" dirty="0" err="1"/>
              <a:t>newydd</a:t>
            </a:r>
            <a:r>
              <a:rPr lang="en-GB" sz="2400" dirty="0"/>
              <a:t>. </a:t>
            </a:r>
          </a:p>
          <a:p>
            <a:r>
              <a:rPr lang="en-GB" sz="2400" dirty="0" err="1"/>
              <a:t>Darparu</a:t>
            </a:r>
            <a:r>
              <a:rPr lang="en-GB" sz="2400" dirty="0"/>
              <a:t> </a:t>
            </a:r>
            <a:r>
              <a:rPr lang="en-GB" sz="2400" dirty="0" err="1"/>
              <a:t>strategaethau</a:t>
            </a:r>
            <a:r>
              <a:rPr lang="en-GB" sz="2400" dirty="0"/>
              <a:t> </a:t>
            </a:r>
            <a:r>
              <a:rPr lang="en-GB" sz="2400" dirty="0" err="1"/>
              <a:t>i</a:t>
            </a:r>
            <a:r>
              <a:rPr lang="en-GB" sz="2400" dirty="0"/>
              <a:t> </a:t>
            </a:r>
            <a:r>
              <a:rPr lang="en-GB" sz="2400" dirty="0" err="1"/>
              <a:t>gynorthwyo</a:t>
            </a:r>
            <a:r>
              <a:rPr lang="en-GB" sz="2400" dirty="0"/>
              <a:t> </a:t>
            </a:r>
            <a:r>
              <a:rPr lang="en-GB" sz="2400" dirty="0" err="1"/>
              <a:t>gyda</a:t>
            </a:r>
            <a:r>
              <a:rPr lang="en-GB" sz="2400" dirty="0"/>
              <a:t> </a:t>
            </a:r>
            <a:r>
              <a:rPr lang="en-GB" sz="2400" dirty="0" err="1"/>
              <a:t>datrys</a:t>
            </a:r>
            <a:r>
              <a:rPr lang="en-GB" sz="2400" dirty="0"/>
              <a:t> </a:t>
            </a:r>
            <a:r>
              <a:rPr lang="en-GB" sz="2400" dirty="0" err="1"/>
              <a:t>gwrthdaro</a:t>
            </a:r>
            <a:r>
              <a:rPr lang="en-GB" sz="2400" dirty="0"/>
              <a:t>. </a:t>
            </a:r>
          </a:p>
          <a:p>
            <a:endParaRPr lang="en-US" dirty="0"/>
          </a:p>
        </p:txBody>
      </p:sp>
      <p:sp>
        <p:nvSpPr>
          <p:cNvPr id="9" name="Content Placeholder 8">
            <a:extLst>
              <a:ext uri="{FF2B5EF4-FFF2-40B4-BE49-F238E27FC236}">
                <a16:creationId xmlns:a16="http://schemas.microsoft.com/office/drawing/2014/main" id="{429B8775-5903-D22C-966B-39A82934D663}"/>
              </a:ext>
            </a:extLst>
          </p:cNvPr>
          <p:cNvSpPr>
            <a:spLocks noGrp="1"/>
          </p:cNvSpPr>
          <p:nvPr>
            <p:ph sz="half" idx="2"/>
          </p:nvPr>
        </p:nvSpPr>
        <p:spPr/>
        <p:txBody>
          <a:bodyPr/>
          <a:lstStyle/>
          <a:p>
            <a:r>
              <a:rPr lang="en-GB" sz="2400" i="1" dirty="0">
                <a:solidFill>
                  <a:srgbClr val="0070C0"/>
                </a:solidFill>
              </a:rPr>
              <a:t>Help children to acknowledge feelings. </a:t>
            </a:r>
          </a:p>
          <a:p>
            <a:r>
              <a:rPr lang="en-GB" sz="2400" i="1" dirty="0">
                <a:solidFill>
                  <a:srgbClr val="0070C0"/>
                </a:solidFill>
              </a:rPr>
              <a:t>Support children with establishing friendships. </a:t>
            </a:r>
          </a:p>
          <a:p>
            <a:r>
              <a:rPr lang="en-GB" sz="2400" i="1" dirty="0">
                <a:solidFill>
                  <a:srgbClr val="0070C0"/>
                </a:solidFill>
              </a:rPr>
              <a:t>Provide strategies to help children resolve conflict.  </a:t>
            </a:r>
            <a:r>
              <a:rPr lang="en-GB" sz="2400" dirty="0">
                <a:solidFill>
                  <a:srgbClr val="0070C0"/>
                </a:solidFill>
              </a:rPr>
              <a:t>(Bassett in Knowles, 2011) </a:t>
            </a:r>
          </a:p>
          <a:p>
            <a:endParaRPr lang="en-US" dirty="0"/>
          </a:p>
        </p:txBody>
      </p:sp>
      <p:sp>
        <p:nvSpPr>
          <p:cNvPr id="10" name="TextBox 9">
            <a:extLst>
              <a:ext uri="{FF2B5EF4-FFF2-40B4-BE49-F238E27FC236}">
                <a16:creationId xmlns:a16="http://schemas.microsoft.com/office/drawing/2014/main" id="{513A923D-2617-3154-EC4A-8BAF56637E2E}"/>
              </a:ext>
            </a:extLst>
          </p:cNvPr>
          <p:cNvSpPr txBox="1"/>
          <p:nvPr/>
        </p:nvSpPr>
        <p:spPr>
          <a:xfrm>
            <a:off x="6172200" y="794328"/>
            <a:ext cx="4576894" cy="707886"/>
          </a:xfrm>
          <a:prstGeom prst="rect">
            <a:avLst/>
          </a:prstGeom>
          <a:noFill/>
        </p:spPr>
        <p:txBody>
          <a:bodyPr wrap="none" rtlCol="0">
            <a:spAutoFit/>
          </a:bodyPr>
          <a:lstStyle/>
          <a:p>
            <a:r>
              <a:rPr lang="en-GB" sz="4000" dirty="0">
                <a:solidFill>
                  <a:srgbClr val="0070C0"/>
                </a:solidFill>
              </a:rPr>
              <a:t>Support Strategies </a:t>
            </a:r>
            <a:endParaRPr lang="en-US" sz="4000" dirty="0">
              <a:solidFill>
                <a:srgbClr val="0070C0"/>
              </a:solidFill>
            </a:endParaRPr>
          </a:p>
        </p:txBody>
      </p:sp>
    </p:spTree>
    <p:extLst>
      <p:ext uri="{BB962C8B-B14F-4D97-AF65-F5344CB8AC3E}">
        <p14:creationId xmlns:p14="http://schemas.microsoft.com/office/powerpoint/2010/main" val="31454748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6891" y="53398"/>
            <a:ext cx="3992418" cy="1546803"/>
          </a:xfrm>
        </p:spPr>
        <p:txBody>
          <a:bodyPr>
            <a:normAutofit/>
          </a:bodyPr>
          <a:lstStyle/>
          <a:p>
            <a:r>
              <a:rPr lang="en-GB" sz="4000" dirty="0" err="1"/>
              <a:t>Cynhwysiant</a:t>
            </a:r>
            <a:r>
              <a:rPr lang="en-GB" sz="4000" dirty="0"/>
              <a:t> a </a:t>
            </a:r>
            <a:r>
              <a:rPr lang="en-GB" sz="4000" dirty="0" err="1"/>
              <a:t>Chydraddolbeb</a:t>
            </a:r>
            <a:r>
              <a:rPr lang="en-GB" sz="4000" dirty="0"/>
              <a:t> </a:t>
            </a:r>
          </a:p>
        </p:txBody>
      </p:sp>
      <p:sp>
        <p:nvSpPr>
          <p:cNvPr id="6" name="Content Placeholder 2"/>
          <p:cNvSpPr>
            <a:spLocks noGrp="1"/>
          </p:cNvSpPr>
          <p:nvPr>
            <p:ph idx="1"/>
          </p:nvPr>
        </p:nvSpPr>
        <p:spPr>
          <a:xfrm>
            <a:off x="949623" y="1600201"/>
            <a:ext cx="10459007" cy="3932381"/>
          </a:xfrm>
          <a:solidFill>
            <a:schemeClr val="accent6">
              <a:lumMod val="60000"/>
              <a:lumOff val="40000"/>
            </a:schemeClr>
          </a:solidFill>
          <a:ln>
            <a:solidFill>
              <a:schemeClr val="accent6">
                <a:lumMod val="50000"/>
              </a:schemeClr>
            </a:solidFill>
          </a:ln>
        </p:spPr>
        <p:style>
          <a:lnRef idx="2">
            <a:schemeClr val="accent4"/>
          </a:lnRef>
          <a:fillRef idx="1">
            <a:schemeClr val="lt1"/>
          </a:fillRef>
          <a:effectRef idx="0">
            <a:schemeClr val="accent4"/>
          </a:effectRef>
          <a:fontRef idx="minor">
            <a:schemeClr val="dk1"/>
          </a:fontRef>
        </p:style>
        <p:txBody>
          <a:bodyPr>
            <a:normAutofit fontScale="92500"/>
          </a:bodyPr>
          <a:lstStyle/>
          <a:p>
            <a:pPr marL="0" indent="0">
              <a:buNone/>
            </a:pPr>
            <a:r>
              <a:rPr lang="en-GB" dirty="0">
                <a:solidFill>
                  <a:srgbClr val="0070C0"/>
                </a:solidFill>
              </a:rPr>
              <a:t>“An equitable education system should ensure that the personal characteristics of students do not limit their educational opportunities and that all students achieve a minimum of skills”</a:t>
            </a:r>
          </a:p>
          <a:p>
            <a:pPr marL="0" indent="0" algn="r">
              <a:buNone/>
            </a:pPr>
            <a:r>
              <a:rPr lang="en-GB" dirty="0">
                <a:solidFill>
                  <a:srgbClr val="0070C0"/>
                </a:solidFill>
              </a:rPr>
              <a:t>(OECD, 2012 in OECD, 2014, p. 21)</a:t>
            </a:r>
          </a:p>
          <a:p>
            <a:pPr marL="0" indent="0" algn="r">
              <a:buNone/>
            </a:pPr>
            <a:endParaRPr lang="en-GB" dirty="0">
              <a:solidFill>
                <a:srgbClr val="0070C0"/>
              </a:solidFill>
            </a:endParaRPr>
          </a:p>
          <a:p>
            <a:pPr marL="0" indent="0">
              <a:buNone/>
            </a:pPr>
            <a:r>
              <a:rPr lang="en-GB" dirty="0">
                <a:solidFill>
                  <a:srgbClr val="0070C0"/>
                </a:solidFill>
              </a:rPr>
              <a:t>“An education system in which all learners have an equal opportunity to reach their potential can strengthen individuals’ and societies’ capacity to contribute to economic growth and social cohesion” </a:t>
            </a:r>
          </a:p>
          <a:p>
            <a:pPr marL="0" indent="0" algn="r">
              <a:buNone/>
            </a:pPr>
            <a:r>
              <a:rPr lang="en-GB" dirty="0">
                <a:solidFill>
                  <a:srgbClr val="0070C0"/>
                </a:solidFill>
              </a:rPr>
              <a:t>(OECD, 2017, p.3)</a:t>
            </a:r>
          </a:p>
        </p:txBody>
      </p:sp>
      <p:sp>
        <p:nvSpPr>
          <p:cNvPr id="3" name="TextBox 2">
            <a:extLst>
              <a:ext uri="{FF2B5EF4-FFF2-40B4-BE49-F238E27FC236}">
                <a16:creationId xmlns:a16="http://schemas.microsoft.com/office/drawing/2014/main" id="{AE50945D-EF7A-3A9D-A596-E2BE2896DAF9}"/>
              </a:ext>
            </a:extLst>
          </p:cNvPr>
          <p:cNvSpPr txBox="1"/>
          <p:nvPr/>
        </p:nvSpPr>
        <p:spPr>
          <a:xfrm>
            <a:off x="6179127" y="472856"/>
            <a:ext cx="5174815" cy="707886"/>
          </a:xfrm>
          <a:prstGeom prst="rect">
            <a:avLst/>
          </a:prstGeom>
          <a:noFill/>
        </p:spPr>
        <p:txBody>
          <a:bodyPr wrap="none" rtlCol="0">
            <a:spAutoFit/>
          </a:bodyPr>
          <a:lstStyle/>
          <a:p>
            <a:r>
              <a:rPr lang="en-GB" sz="4000" dirty="0">
                <a:solidFill>
                  <a:srgbClr val="0070C0"/>
                </a:solidFill>
              </a:rPr>
              <a:t>Inclusion and Equality</a:t>
            </a:r>
            <a:endParaRPr lang="en-US" sz="4000" dirty="0">
              <a:solidFill>
                <a:srgbClr val="0070C0"/>
              </a:solidFill>
            </a:endParaRPr>
          </a:p>
        </p:txBody>
      </p:sp>
    </p:spTree>
    <p:extLst>
      <p:ext uri="{BB962C8B-B14F-4D97-AF65-F5344CB8AC3E}">
        <p14:creationId xmlns:p14="http://schemas.microsoft.com/office/powerpoint/2010/main" val="526126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16959" y="3273510"/>
            <a:ext cx="6697951" cy="2308324"/>
          </a:xfrm>
          <a:solidFill>
            <a:schemeClr val="accent6">
              <a:lumMod val="60000"/>
              <a:lumOff val="40000"/>
            </a:schemeClr>
          </a:solidFill>
          <a:ln>
            <a:solidFill>
              <a:schemeClr val="accent6">
                <a:lumMod val="50000"/>
              </a:schemeClr>
            </a:solidFill>
          </a:ln>
        </p:spPr>
        <p:style>
          <a:lnRef idx="2">
            <a:schemeClr val="accent5"/>
          </a:lnRef>
          <a:fillRef idx="1">
            <a:schemeClr val="lt1"/>
          </a:fillRef>
          <a:effectRef idx="0">
            <a:schemeClr val="accent5"/>
          </a:effectRef>
          <a:fontRef idx="minor">
            <a:schemeClr val="dk1"/>
          </a:fontRef>
        </p:style>
        <p:txBody>
          <a:bodyPr vert="horz" lIns="91440" tIns="45720" rIns="91440" bIns="45720" rtlCol="0" anchor="t">
            <a:normAutofit/>
          </a:bodyPr>
          <a:lstStyle/>
          <a:p>
            <a:pPr marL="0" indent="0">
              <a:buNone/>
            </a:pPr>
            <a:r>
              <a:rPr lang="en-GB" dirty="0">
                <a:solidFill>
                  <a:srgbClr val="0070C0"/>
                </a:solidFill>
              </a:rPr>
              <a:t>“</a:t>
            </a:r>
            <a:r>
              <a:rPr lang="en-GB" i="1" dirty="0">
                <a:solidFill>
                  <a:srgbClr val="0070C0"/>
                </a:solidFill>
              </a:rPr>
              <a:t>Strong and </a:t>
            </a:r>
            <a:r>
              <a:rPr lang="en-GB" b="1" i="1" u="sng" dirty="0">
                <a:solidFill>
                  <a:srgbClr val="0070C0"/>
                </a:solidFill>
              </a:rPr>
              <a:t>inclusive</a:t>
            </a:r>
            <a:r>
              <a:rPr lang="en-GB" i="1" dirty="0">
                <a:solidFill>
                  <a:srgbClr val="0070C0"/>
                </a:solidFill>
              </a:rPr>
              <a:t> schools, committed to excellence, </a:t>
            </a:r>
            <a:r>
              <a:rPr lang="en-GB" b="1" i="1" u="sng" dirty="0">
                <a:solidFill>
                  <a:srgbClr val="0070C0"/>
                </a:solidFill>
              </a:rPr>
              <a:t>equity </a:t>
            </a:r>
            <a:r>
              <a:rPr lang="en-GB" i="1" dirty="0">
                <a:solidFill>
                  <a:srgbClr val="0070C0"/>
                </a:solidFill>
              </a:rPr>
              <a:t>and wellbeing”</a:t>
            </a:r>
            <a:endParaRPr lang="en-US" i="1" dirty="0">
              <a:solidFill>
                <a:srgbClr val="0070C0"/>
              </a:solidFill>
            </a:endParaRPr>
          </a:p>
          <a:p>
            <a:pPr marL="0" indent="0" algn="r">
              <a:buNone/>
            </a:pPr>
            <a:r>
              <a:rPr lang="en-GB" dirty="0">
                <a:solidFill>
                  <a:srgbClr val="0070C0"/>
                </a:solidFill>
              </a:rPr>
              <a:t>(Welsh Government, 2017a, p. 23). </a:t>
            </a:r>
          </a:p>
        </p:txBody>
      </p:sp>
      <p:sp>
        <p:nvSpPr>
          <p:cNvPr id="4" name="TextBox 3">
            <a:extLst>
              <a:ext uri="{FF2B5EF4-FFF2-40B4-BE49-F238E27FC236}">
                <a16:creationId xmlns:a16="http://schemas.microsoft.com/office/drawing/2014/main" id="{483A161C-DB08-49A6-8881-9BB36CAF2AB1}"/>
              </a:ext>
            </a:extLst>
          </p:cNvPr>
          <p:cNvSpPr txBox="1"/>
          <p:nvPr/>
        </p:nvSpPr>
        <p:spPr>
          <a:xfrm>
            <a:off x="212435" y="888240"/>
            <a:ext cx="6697951" cy="2308324"/>
          </a:xfrm>
          <a:prstGeom prst="rect">
            <a:avLst/>
          </a:prstGeom>
          <a:solidFill>
            <a:schemeClr val="accent6">
              <a:lumMod val="60000"/>
              <a:lumOff val="40000"/>
            </a:schemeClr>
          </a:solidFill>
          <a:ln>
            <a:solidFill>
              <a:schemeClr val="accent6">
                <a:lumMod val="50000"/>
              </a:schemeClr>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dirty="0"/>
              <a:t>"</a:t>
            </a:r>
            <a:r>
              <a:rPr lang="en-US" sz="2800" dirty="0" err="1"/>
              <a:t>Ysgolion</a:t>
            </a:r>
            <a:r>
              <a:rPr lang="en-US" sz="2800" dirty="0"/>
              <a:t> </a:t>
            </a:r>
            <a:r>
              <a:rPr lang="en-US" sz="2800" dirty="0" err="1"/>
              <a:t>cryf</a:t>
            </a:r>
            <a:r>
              <a:rPr lang="en-US" sz="2800" dirty="0"/>
              <a:t> a </a:t>
            </a:r>
            <a:r>
              <a:rPr lang="en-US" sz="2800" b="1" u="sng" dirty="0" err="1"/>
              <a:t>chynhwysol</a:t>
            </a:r>
            <a:r>
              <a:rPr lang="en-US" sz="2800" u="sng" dirty="0"/>
              <a:t> </a:t>
            </a:r>
            <a:r>
              <a:rPr lang="en-US" sz="2800" dirty="0" err="1"/>
              <a:t>sydd</a:t>
            </a:r>
            <a:r>
              <a:rPr lang="en-US" sz="2800" dirty="0"/>
              <a:t> </a:t>
            </a:r>
            <a:r>
              <a:rPr lang="en-US" sz="2800" dirty="0" err="1"/>
              <a:t>wedi</a:t>
            </a:r>
            <a:r>
              <a:rPr lang="en-US" sz="2800" dirty="0"/>
              <a:t> </a:t>
            </a:r>
            <a:r>
              <a:rPr lang="en-US" sz="2800" dirty="0" err="1"/>
              <a:t>ymrwymo</a:t>
            </a:r>
            <a:r>
              <a:rPr lang="en-US" sz="2800" dirty="0"/>
              <a:t> </a:t>
            </a:r>
            <a:r>
              <a:rPr lang="en-US" sz="2800" dirty="0" err="1"/>
              <a:t>i</a:t>
            </a:r>
            <a:r>
              <a:rPr lang="en-US" sz="2800" dirty="0"/>
              <a:t> </a:t>
            </a:r>
            <a:r>
              <a:rPr lang="en-US" sz="2800" dirty="0" err="1"/>
              <a:t>sicrhau</a:t>
            </a:r>
            <a:r>
              <a:rPr lang="en-US" sz="2800" dirty="0"/>
              <a:t> </a:t>
            </a:r>
            <a:r>
              <a:rPr lang="en-US" sz="2800" dirty="0" err="1"/>
              <a:t>rhagoriaeth</a:t>
            </a:r>
            <a:r>
              <a:rPr lang="en-US" sz="2800" dirty="0"/>
              <a:t>, </a:t>
            </a:r>
            <a:r>
              <a:rPr lang="en-US" sz="2800" b="1" u="sng" dirty="0" err="1"/>
              <a:t>tegwch</a:t>
            </a:r>
            <a:r>
              <a:rPr lang="en-US" sz="2800" dirty="0"/>
              <a:t> a </a:t>
            </a:r>
            <a:r>
              <a:rPr lang="en-US" sz="2800" dirty="0" err="1"/>
              <a:t>lles</a:t>
            </a:r>
            <a:r>
              <a:rPr lang="en-US" sz="2800" dirty="0"/>
              <a:t>."</a:t>
            </a:r>
            <a:endParaRPr lang="en-US" sz="1600" dirty="0"/>
          </a:p>
          <a:p>
            <a:pPr algn="ctr"/>
            <a:r>
              <a:rPr lang="en-US" sz="2800" dirty="0"/>
              <a:t>(</a:t>
            </a:r>
            <a:r>
              <a:rPr lang="en-US" sz="2800" dirty="0" err="1"/>
              <a:t>Llywodraeth</a:t>
            </a:r>
            <a:r>
              <a:rPr lang="en-US" sz="2800" dirty="0"/>
              <a:t> </a:t>
            </a:r>
            <a:r>
              <a:rPr lang="en-US" sz="2800" dirty="0" err="1"/>
              <a:t>Cymru</a:t>
            </a:r>
            <a:r>
              <a:rPr lang="en-US" sz="2800" dirty="0"/>
              <a:t>, 2017a, t.23)</a:t>
            </a:r>
          </a:p>
          <a:p>
            <a:pPr algn="ctr"/>
            <a:endParaRPr lang="en-US" sz="3200" dirty="0"/>
          </a:p>
        </p:txBody>
      </p:sp>
      <p:sp>
        <p:nvSpPr>
          <p:cNvPr id="5" name="Title 1">
            <a:extLst>
              <a:ext uri="{FF2B5EF4-FFF2-40B4-BE49-F238E27FC236}">
                <a16:creationId xmlns:a16="http://schemas.microsoft.com/office/drawing/2014/main" id="{68F20455-DAAF-520D-757A-858A41680C5C}"/>
              </a:ext>
            </a:extLst>
          </p:cNvPr>
          <p:cNvSpPr>
            <a:spLocks noGrp="1"/>
          </p:cNvSpPr>
          <p:nvPr>
            <p:ph type="title"/>
          </p:nvPr>
        </p:nvSpPr>
        <p:spPr>
          <a:xfrm>
            <a:off x="433386" y="44676"/>
            <a:ext cx="6477000" cy="916420"/>
          </a:xfrm>
        </p:spPr>
        <p:txBody>
          <a:bodyPr>
            <a:normAutofit fontScale="90000"/>
          </a:bodyPr>
          <a:lstStyle/>
          <a:p>
            <a:r>
              <a:rPr lang="en-GB" sz="4000" dirty="0" err="1"/>
              <a:t>Cynhwysiant</a:t>
            </a:r>
            <a:r>
              <a:rPr lang="en-GB" sz="4000" dirty="0"/>
              <a:t> a </a:t>
            </a:r>
            <a:r>
              <a:rPr lang="en-GB" sz="4000" dirty="0" err="1"/>
              <a:t>Chydraddolbeb</a:t>
            </a:r>
            <a:r>
              <a:rPr lang="en-GB" sz="4000" dirty="0"/>
              <a:t> </a:t>
            </a:r>
          </a:p>
        </p:txBody>
      </p:sp>
      <p:sp>
        <p:nvSpPr>
          <p:cNvPr id="6" name="TextBox 5">
            <a:extLst>
              <a:ext uri="{FF2B5EF4-FFF2-40B4-BE49-F238E27FC236}">
                <a16:creationId xmlns:a16="http://schemas.microsoft.com/office/drawing/2014/main" id="{8C4BE99B-786A-26B9-68C6-77313F55346A}"/>
              </a:ext>
            </a:extLst>
          </p:cNvPr>
          <p:cNvSpPr txBox="1"/>
          <p:nvPr/>
        </p:nvSpPr>
        <p:spPr>
          <a:xfrm>
            <a:off x="6910386" y="2367866"/>
            <a:ext cx="5174815" cy="707886"/>
          </a:xfrm>
          <a:prstGeom prst="rect">
            <a:avLst/>
          </a:prstGeom>
          <a:noFill/>
        </p:spPr>
        <p:txBody>
          <a:bodyPr wrap="none" rtlCol="0">
            <a:spAutoFit/>
          </a:bodyPr>
          <a:lstStyle/>
          <a:p>
            <a:r>
              <a:rPr lang="en-GB" sz="4000" dirty="0">
                <a:solidFill>
                  <a:srgbClr val="0070C0"/>
                </a:solidFill>
              </a:rPr>
              <a:t>Inclusion and Equality</a:t>
            </a:r>
            <a:endParaRPr lang="en-US" sz="4000" dirty="0">
              <a:solidFill>
                <a:srgbClr val="0070C0"/>
              </a:solidFill>
            </a:endParaRPr>
          </a:p>
        </p:txBody>
      </p:sp>
    </p:spTree>
    <p:extLst>
      <p:ext uri="{BB962C8B-B14F-4D97-AF65-F5344CB8AC3E}">
        <p14:creationId xmlns:p14="http://schemas.microsoft.com/office/powerpoint/2010/main" val="37480265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C06502-8738-4081-992C-3081D93AB036}"/>
              </a:ext>
            </a:extLst>
          </p:cNvPr>
          <p:cNvSpPr>
            <a:spLocks noGrp="1"/>
          </p:cNvSpPr>
          <p:nvPr>
            <p:ph type="title"/>
          </p:nvPr>
        </p:nvSpPr>
        <p:spPr>
          <a:xfrm>
            <a:off x="838200" y="365125"/>
            <a:ext cx="7622309" cy="1236849"/>
          </a:xfrm>
        </p:spPr>
        <p:txBody>
          <a:bodyPr>
            <a:normAutofit/>
          </a:bodyPr>
          <a:lstStyle/>
          <a:p>
            <a:r>
              <a:rPr lang="en-US" sz="4000" dirty="0"/>
              <a:t>Ein </a:t>
            </a:r>
            <a:r>
              <a:rPr lang="en-US" sz="4000" dirty="0" err="1"/>
              <a:t>Cenhadaeth</a:t>
            </a:r>
            <a:r>
              <a:rPr lang="en-US" sz="4000" dirty="0"/>
              <a:t> </a:t>
            </a:r>
            <a:r>
              <a:rPr lang="en-US" sz="4000" dirty="0" err="1"/>
              <a:t>Cenedlaethol</a:t>
            </a:r>
            <a:endParaRPr lang="en-US" u="sng" dirty="0"/>
          </a:p>
        </p:txBody>
      </p:sp>
      <p:sp>
        <p:nvSpPr>
          <p:cNvPr id="3" name="Content Placeholder 2">
            <a:extLst>
              <a:ext uri="{FF2B5EF4-FFF2-40B4-BE49-F238E27FC236}">
                <a16:creationId xmlns:a16="http://schemas.microsoft.com/office/drawing/2014/main" id="{F50A6322-F64F-4983-A3BD-F282DE31A97E}"/>
              </a:ext>
            </a:extLst>
          </p:cNvPr>
          <p:cNvSpPr>
            <a:spLocks noGrp="1"/>
          </p:cNvSpPr>
          <p:nvPr>
            <p:ph idx="1"/>
          </p:nvPr>
        </p:nvSpPr>
        <p:spPr/>
        <p:txBody>
          <a:bodyPr vert="horz" lIns="91440" tIns="45720" rIns="91440" bIns="45720" rtlCol="0" anchor="t">
            <a:normAutofit/>
          </a:bodyPr>
          <a:lstStyle/>
          <a:p>
            <a:pPr marL="0" indent="0">
              <a:buNone/>
            </a:pPr>
            <a:r>
              <a:rPr lang="en-US" sz="2400" dirty="0"/>
              <a:t>"Er </a:t>
            </a:r>
            <a:r>
              <a:rPr lang="en-US" sz="2400" dirty="0" err="1"/>
              <a:t>mwyn</a:t>
            </a:r>
            <a:r>
              <a:rPr lang="en-US" sz="2400" dirty="0"/>
              <a:t> </a:t>
            </a:r>
            <a:r>
              <a:rPr lang="en-US" sz="2400" dirty="0" err="1"/>
              <a:t>sicrhau</a:t>
            </a:r>
            <a:r>
              <a:rPr lang="en-US" sz="2400" dirty="0"/>
              <a:t> </a:t>
            </a:r>
            <a:r>
              <a:rPr lang="en-US" sz="2400" dirty="0" err="1"/>
              <a:t>tegwch</a:t>
            </a:r>
            <a:r>
              <a:rPr lang="en-US" sz="2400" dirty="0"/>
              <a:t>, </a:t>
            </a:r>
            <a:r>
              <a:rPr lang="en-US" sz="2400" dirty="0" err="1"/>
              <a:t>mae</a:t>
            </a:r>
            <a:r>
              <a:rPr lang="en-US" sz="2400" dirty="0"/>
              <a:t> </a:t>
            </a:r>
            <a:r>
              <a:rPr lang="en-US" sz="2400" dirty="0" err="1"/>
              <a:t>angen</a:t>
            </a:r>
            <a:r>
              <a:rPr lang="en-US" sz="2400" dirty="0"/>
              <a:t> I </a:t>
            </a:r>
            <a:r>
              <a:rPr lang="en-US" sz="2400" dirty="0" err="1"/>
              <a:t>ni</a:t>
            </a:r>
            <a:r>
              <a:rPr lang="en-US" sz="2400" dirty="0"/>
              <a:t> </a:t>
            </a:r>
            <a:r>
              <a:rPr lang="en-US" sz="2400" dirty="0" err="1"/>
              <a:t>sicrhau</a:t>
            </a:r>
            <a:r>
              <a:rPr lang="en-US" sz="2400" dirty="0"/>
              <a:t> bod y system, </a:t>
            </a:r>
            <a:r>
              <a:rPr lang="en-US" sz="2400" dirty="0" err="1"/>
              <a:t>ar</a:t>
            </a:r>
            <a:r>
              <a:rPr lang="en-US" sz="2400" dirty="0"/>
              <a:t> </a:t>
            </a:r>
            <a:r>
              <a:rPr lang="en-US" sz="2400" dirty="0" err="1"/>
              <a:t>lefel</a:t>
            </a:r>
            <a:r>
              <a:rPr lang="en-US" sz="2400" dirty="0"/>
              <a:t> </a:t>
            </a:r>
            <a:r>
              <a:rPr lang="en-US" sz="2400" dirty="0" err="1"/>
              <a:t>ysgolion</a:t>
            </a:r>
            <a:r>
              <a:rPr lang="en-US" sz="2400" dirty="0"/>
              <a:t>, </a:t>
            </a:r>
            <a:r>
              <a:rPr lang="en-US" sz="2400" dirty="0" err="1"/>
              <a:t>ar</a:t>
            </a:r>
            <a:r>
              <a:rPr lang="en-US" sz="2400" dirty="0"/>
              <a:t> </a:t>
            </a:r>
            <a:r>
              <a:rPr lang="en-US" sz="2400" dirty="0" err="1"/>
              <a:t>lefel</a:t>
            </a:r>
            <a:r>
              <a:rPr lang="en-US" sz="2400" dirty="0"/>
              <a:t> </a:t>
            </a:r>
            <a:r>
              <a:rPr lang="en-US" sz="2400" dirty="0" err="1"/>
              <a:t>leol</a:t>
            </a:r>
            <a:r>
              <a:rPr lang="en-US" sz="2400" dirty="0"/>
              <a:t> ac </a:t>
            </a:r>
            <a:r>
              <a:rPr lang="en-US" sz="2400" dirty="0" err="1"/>
              <a:t>ar</a:t>
            </a:r>
            <a:r>
              <a:rPr lang="en-US" sz="2400" dirty="0"/>
              <a:t> </a:t>
            </a:r>
            <a:r>
              <a:rPr lang="en-US" sz="2400" dirty="0" err="1"/>
              <a:t>lefel</a:t>
            </a:r>
            <a:r>
              <a:rPr lang="en-US" sz="2400" dirty="0"/>
              <a:t> </a:t>
            </a:r>
            <a:r>
              <a:rPr lang="en-US" sz="2400" dirty="0" err="1"/>
              <a:t>genedlaethol</a:t>
            </a:r>
            <a:r>
              <a:rPr lang="en-US" sz="2400" dirty="0"/>
              <a:t>, </a:t>
            </a:r>
            <a:r>
              <a:rPr lang="en-US" sz="2400" dirty="0" err="1"/>
              <a:t>yn</a:t>
            </a:r>
            <a:r>
              <a:rPr lang="en-US" sz="2400" dirty="0"/>
              <a:t> </a:t>
            </a:r>
            <a:r>
              <a:rPr lang="en-US" sz="2400" dirty="0" err="1"/>
              <a:t>ystyried</a:t>
            </a:r>
            <a:r>
              <a:rPr lang="en-US" sz="2400" dirty="0"/>
              <a:t> </a:t>
            </a:r>
            <a:r>
              <a:rPr lang="en-US" sz="2400" dirty="0" err="1"/>
              <a:t>yr</a:t>
            </a:r>
            <a:r>
              <a:rPr lang="en-US" sz="2400" dirty="0"/>
              <a:t> </a:t>
            </a:r>
            <a:r>
              <a:rPr lang="en-US" sz="2400" dirty="0" err="1"/>
              <a:t>heriau</a:t>
            </a:r>
            <a:r>
              <a:rPr lang="en-US" sz="2400" dirty="0"/>
              <a:t> </a:t>
            </a:r>
            <a:r>
              <a:rPr lang="en-US" sz="2400" dirty="0" err="1"/>
              <a:t>unigryw</a:t>
            </a:r>
            <a:r>
              <a:rPr lang="en-US" sz="2400" dirty="0"/>
              <a:t> </a:t>
            </a:r>
            <a:r>
              <a:rPr lang="en-US" sz="2400" dirty="0" err="1"/>
              <a:t>sy'n</a:t>
            </a:r>
            <a:r>
              <a:rPr lang="en-US" sz="2400" dirty="0"/>
              <a:t> </a:t>
            </a:r>
            <a:r>
              <a:rPr lang="en-US" sz="2400" dirty="0" err="1"/>
              <a:t>wybebu</a:t>
            </a:r>
            <a:r>
              <a:rPr lang="en-US" sz="2400" dirty="0"/>
              <a:t> </a:t>
            </a:r>
            <a:r>
              <a:rPr lang="en-US" sz="2400" dirty="0" err="1"/>
              <a:t>unigolion</a:t>
            </a:r>
            <a:r>
              <a:rPr lang="en-US" sz="2400" dirty="0"/>
              <a:t> neu </a:t>
            </a:r>
            <a:r>
              <a:rPr lang="en-US" sz="2400" dirty="0" err="1"/>
              <a:t>grwpiau</a:t>
            </a:r>
            <a:r>
              <a:rPr lang="en-US" sz="2400" dirty="0"/>
              <a:t> o </a:t>
            </a:r>
            <a:r>
              <a:rPr lang="en-US" sz="2400" dirty="0" err="1"/>
              <a:t>ddysgwyr</a:t>
            </a:r>
            <a:r>
              <a:rPr lang="en-US" sz="2400" dirty="0"/>
              <a:t>, ac </a:t>
            </a:r>
            <a:r>
              <a:rPr lang="en-US" sz="2400" dirty="0" err="1"/>
              <a:t>yn</a:t>
            </a:r>
            <a:r>
              <a:rPr lang="en-US" sz="2400" dirty="0"/>
              <a:t> </a:t>
            </a:r>
            <a:r>
              <a:rPr lang="en-US" sz="2400" dirty="0" err="1"/>
              <a:t>ymateb</a:t>
            </a:r>
            <a:r>
              <a:rPr lang="en-US" sz="2400" dirty="0"/>
              <a:t> </a:t>
            </a:r>
            <a:r>
              <a:rPr lang="en-US" sz="2400" dirty="0" err="1"/>
              <a:t>i'r</a:t>
            </a:r>
            <a:r>
              <a:rPr lang="en-US" sz="2400" dirty="0"/>
              <a:t> </a:t>
            </a:r>
            <a:r>
              <a:rPr lang="en-US" sz="2400" dirty="0" err="1"/>
              <a:t>heriau</a:t>
            </a:r>
            <a:r>
              <a:rPr lang="en-US" sz="2400" dirty="0"/>
              <a:t> </a:t>
            </a:r>
            <a:r>
              <a:rPr lang="en-US" sz="2400" dirty="0" err="1"/>
              <a:t>hynny</a:t>
            </a:r>
            <a:r>
              <a:rPr lang="en-US" sz="2400" dirty="0"/>
              <a:t>." (</a:t>
            </a:r>
            <a:r>
              <a:rPr lang="en-US" sz="2400" dirty="0" err="1"/>
              <a:t>Llywodrath</a:t>
            </a:r>
            <a:r>
              <a:rPr lang="en-US" sz="2400" dirty="0"/>
              <a:t> Cymru, 2017a, t.31)</a:t>
            </a:r>
          </a:p>
          <a:p>
            <a:endParaRPr lang="en-US" sz="2400" dirty="0"/>
          </a:p>
          <a:p>
            <a:pPr marL="0" indent="0">
              <a:buNone/>
            </a:pPr>
            <a:r>
              <a:rPr lang="en-US" sz="2400" dirty="0"/>
              <a:t>"</a:t>
            </a:r>
            <a:r>
              <a:rPr lang="en-US" sz="2400" dirty="0" err="1"/>
              <a:t>Drwy</a:t>
            </a:r>
            <a:r>
              <a:rPr lang="en-US" sz="2400" dirty="0"/>
              <a:t> </a:t>
            </a:r>
            <a:r>
              <a:rPr lang="en-US" sz="2400" dirty="0" err="1"/>
              <a:t>weithio</a:t>
            </a:r>
            <a:r>
              <a:rPr lang="en-US" sz="2400" dirty="0"/>
              <a:t> </a:t>
            </a:r>
            <a:r>
              <a:rPr lang="en-US" sz="2400" dirty="0" err="1"/>
              <a:t>mewn</a:t>
            </a:r>
            <a:r>
              <a:rPr lang="en-US" sz="2400" dirty="0"/>
              <a:t> </a:t>
            </a:r>
            <a:r>
              <a:rPr lang="en-US" sz="2400" dirty="0" err="1"/>
              <a:t>partneriaeth</a:t>
            </a:r>
            <a:r>
              <a:rPr lang="en-US" sz="2400" dirty="0"/>
              <a:t>, </a:t>
            </a:r>
            <a:r>
              <a:rPr lang="en-US" sz="2400" dirty="0" err="1"/>
              <a:t>rydym</a:t>
            </a:r>
            <a:r>
              <a:rPr lang="en-US" sz="2400" dirty="0"/>
              <a:t> </a:t>
            </a:r>
            <a:r>
              <a:rPr lang="en-US" sz="2400" dirty="0" err="1"/>
              <a:t>yn</a:t>
            </a:r>
            <a:r>
              <a:rPr lang="en-US" sz="2400" dirty="0"/>
              <a:t> </a:t>
            </a:r>
            <a:r>
              <a:rPr lang="en-US" sz="2400" dirty="0" err="1"/>
              <a:t>benderfynol</a:t>
            </a:r>
            <a:r>
              <a:rPr lang="en-US" sz="2400" dirty="0"/>
              <a:t> </a:t>
            </a:r>
            <a:r>
              <a:rPr lang="en-US" sz="2400" dirty="0" err="1"/>
              <a:t>na</a:t>
            </a:r>
            <a:r>
              <a:rPr lang="en-US" sz="2400" dirty="0"/>
              <a:t> </a:t>
            </a:r>
            <a:r>
              <a:rPr lang="en-US" sz="2400" dirty="0" err="1"/>
              <a:t>ddylai</a:t>
            </a:r>
            <a:r>
              <a:rPr lang="en-US" sz="2400" dirty="0"/>
              <a:t> </a:t>
            </a:r>
            <a:r>
              <a:rPr lang="en-US" sz="2400" dirty="0" err="1"/>
              <a:t>unrhyw</a:t>
            </a:r>
            <a:r>
              <a:rPr lang="en-US" sz="2400" dirty="0"/>
              <a:t> her </a:t>
            </a:r>
            <a:r>
              <a:rPr lang="en-US" sz="2400" dirty="0" err="1"/>
              <a:t>rwystro</a:t>
            </a:r>
            <a:r>
              <a:rPr lang="en-US" sz="2400" dirty="0"/>
              <a:t> </a:t>
            </a:r>
            <a:r>
              <a:rPr lang="en-US" sz="2400" dirty="0" err="1"/>
              <a:t>unrhyw</a:t>
            </a:r>
            <a:r>
              <a:rPr lang="en-US" sz="2400" dirty="0"/>
              <a:t> </a:t>
            </a:r>
            <a:r>
              <a:rPr lang="en-US" sz="2400" dirty="0" err="1"/>
              <a:t>ddysgwr</a:t>
            </a:r>
            <a:r>
              <a:rPr lang="en-US" sz="2400" dirty="0"/>
              <a:t> </a:t>
            </a:r>
            <a:r>
              <a:rPr lang="en-US" sz="2400" dirty="0" err="1"/>
              <a:t>rhag</a:t>
            </a:r>
            <a:r>
              <a:rPr lang="en-US" sz="2400" dirty="0"/>
              <a:t> </a:t>
            </a:r>
            <a:r>
              <a:rPr lang="en-US" sz="2400" dirty="0" err="1"/>
              <a:t>cyflawni</a:t>
            </a:r>
            <a:r>
              <a:rPr lang="en-US" sz="2400" dirty="0"/>
              <a:t> </a:t>
            </a:r>
            <a:r>
              <a:rPr lang="en-US" sz="2400" dirty="0" err="1"/>
              <a:t>eu</a:t>
            </a:r>
            <a:r>
              <a:rPr lang="en-US" sz="2400" dirty="0"/>
              <a:t> </a:t>
            </a:r>
            <a:r>
              <a:rPr lang="en-US" sz="2400" dirty="0" err="1"/>
              <a:t>potensial</a:t>
            </a:r>
            <a:r>
              <a:rPr lang="en-US" sz="2400" dirty="0"/>
              <a:t>, </a:t>
            </a:r>
            <a:r>
              <a:rPr lang="en-US" sz="2400" dirty="0" err="1"/>
              <a:t>gan</a:t>
            </a:r>
            <a:r>
              <a:rPr lang="en-US" sz="2400" dirty="0"/>
              <a:t> </a:t>
            </a:r>
            <a:r>
              <a:rPr lang="en-US" sz="2400" dirty="0" err="1"/>
              <a:t>gynnwys</a:t>
            </a:r>
            <a:r>
              <a:rPr lang="en-US" sz="2400" dirty="0"/>
              <a:t> y </a:t>
            </a:r>
            <a:r>
              <a:rPr lang="en-US" sz="2400" dirty="0" err="1"/>
              <a:t>dysgwyr</a:t>
            </a:r>
            <a:r>
              <a:rPr lang="en-US" sz="2400" dirty="0"/>
              <a:t> </a:t>
            </a:r>
            <a:r>
              <a:rPr lang="en-US" sz="2400" dirty="0" err="1"/>
              <a:t>hynny</a:t>
            </a:r>
            <a:r>
              <a:rPr lang="en-US" sz="2400" dirty="0"/>
              <a:t> </a:t>
            </a:r>
            <a:r>
              <a:rPr lang="en-US" sz="2400" dirty="0" err="1"/>
              <a:t>sy'n</a:t>
            </a:r>
            <a:r>
              <a:rPr lang="en-US" sz="2400" dirty="0"/>
              <a:t> </a:t>
            </a:r>
            <a:r>
              <a:rPr lang="en-US" sz="2400" dirty="0" err="1"/>
              <a:t>cael</a:t>
            </a:r>
            <a:r>
              <a:rPr lang="en-US" sz="2400" dirty="0"/>
              <a:t> </a:t>
            </a:r>
            <a:r>
              <a:rPr lang="en-US" sz="2400" dirty="0" err="1"/>
              <a:t>sawl</a:t>
            </a:r>
            <a:r>
              <a:rPr lang="en-US" sz="2400" dirty="0"/>
              <a:t> </a:t>
            </a:r>
            <a:r>
              <a:rPr lang="en-US" sz="2400" dirty="0" err="1"/>
              <a:t>profiad</a:t>
            </a:r>
            <a:r>
              <a:rPr lang="en-US" sz="2400" dirty="0"/>
              <a:t> </a:t>
            </a:r>
            <a:r>
              <a:rPr lang="en-US" sz="2400" dirty="0" err="1"/>
              <a:t>andwyol</a:t>
            </a:r>
            <a:r>
              <a:rPr lang="en-US" sz="2400" dirty="0"/>
              <a:t> </a:t>
            </a:r>
            <a:r>
              <a:rPr lang="en-US" sz="2400" dirty="0" err="1"/>
              <a:t>yn</a:t>
            </a:r>
            <a:r>
              <a:rPr lang="en-US" sz="2400" dirty="0"/>
              <a:t> </a:t>
            </a:r>
            <a:r>
              <a:rPr lang="en-US" sz="2400" dirty="0" err="1"/>
              <a:t>ystod</a:t>
            </a:r>
            <a:r>
              <a:rPr lang="en-US" sz="2400" dirty="0"/>
              <a:t> </a:t>
            </a:r>
            <a:r>
              <a:rPr lang="en-US" sz="2400" dirty="0" err="1"/>
              <a:t>plentyndod</a:t>
            </a:r>
            <a:r>
              <a:rPr lang="en-US" sz="2400" dirty="0"/>
              <a:t>." (</a:t>
            </a:r>
            <a:r>
              <a:rPr lang="en-US" sz="2400" dirty="0" err="1"/>
              <a:t>Llywodraeth</a:t>
            </a:r>
            <a:r>
              <a:rPr lang="en-US" sz="2400" dirty="0"/>
              <a:t> Cymru, 2017a, t.31)</a:t>
            </a:r>
          </a:p>
          <a:p>
            <a:endParaRPr lang="en-US" dirty="0"/>
          </a:p>
        </p:txBody>
      </p:sp>
    </p:spTree>
    <p:extLst>
      <p:ext uri="{BB962C8B-B14F-4D97-AF65-F5344CB8AC3E}">
        <p14:creationId xmlns:p14="http://schemas.microsoft.com/office/powerpoint/2010/main" val="42060793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386950B-980E-19CB-1CD5-530DE1FBA92C}"/>
              </a:ext>
            </a:extLst>
          </p:cNvPr>
          <p:cNvSpPr>
            <a:spLocks noGrp="1"/>
          </p:cNvSpPr>
          <p:nvPr>
            <p:ph type="title"/>
          </p:nvPr>
        </p:nvSpPr>
        <p:spPr>
          <a:xfrm>
            <a:off x="838200" y="365126"/>
            <a:ext cx="5461000" cy="1131166"/>
          </a:xfrm>
        </p:spPr>
        <p:txBody>
          <a:bodyPr>
            <a:normAutofit/>
          </a:bodyPr>
          <a:lstStyle/>
          <a:p>
            <a:r>
              <a:rPr lang="en-GB" sz="4000" dirty="0">
                <a:solidFill>
                  <a:srgbClr val="0070C0"/>
                </a:solidFill>
              </a:rPr>
              <a:t>Our National Mission </a:t>
            </a:r>
            <a:endParaRPr lang="en-US" sz="4000" dirty="0">
              <a:solidFill>
                <a:srgbClr val="0070C0"/>
              </a:solidFill>
            </a:endParaRPr>
          </a:p>
        </p:txBody>
      </p:sp>
      <p:sp>
        <p:nvSpPr>
          <p:cNvPr id="7" name="Content Placeholder 6">
            <a:extLst>
              <a:ext uri="{FF2B5EF4-FFF2-40B4-BE49-F238E27FC236}">
                <a16:creationId xmlns:a16="http://schemas.microsoft.com/office/drawing/2014/main" id="{AFD249DE-72CC-EED1-A0F3-3BCE83D83416}"/>
              </a:ext>
            </a:extLst>
          </p:cNvPr>
          <p:cNvSpPr>
            <a:spLocks noGrp="1"/>
          </p:cNvSpPr>
          <p:nvPr>
            <p:ph idx="1"/>
          </p:nvPr>
        </p:nvSpPr>
        <p:spPr>
          <a:xfrm>
            <a:off x="838200" y="1621703"/>
            <a:ext cx="10328564" cy="3614593"/>
          </a:xfrm>
        </p:spPr>
        <p:txBody>
          <a:bodyPr/>
          <a:lstStyle/>
          <a:p>
            <a:pPr marL="0" indent="0">
              <a:buNone/>
            </a:pPr>
            <a:r>
              <a:rPr lang="en-GB" sz="2400" dirty="0">
                <a:solidFill>
                  <a:srgbClr val="0070C0"/>
                </a:solidFill>
              </a:rPr>
              <a:t>“Equity requires that we ensure that the system, at school, local and national level takes account of and responds to the unique challenges that presents themselves to individuals or groups of learners.” (Welsh Government, 2017a, p. 30)</a:t>
            </a:r>
          </a:p>
          <a:p>
            <a:endParaRPr lang="en-GB" sz="2400" dirty="0">
              <a:solidFill>
                <a:srgbClr val="0070C0"/>
              </a:solidFill>
            </a:endParaRPr>
          </a:p>
          <a:p>
            <a:pPr marL="0" indent="0">
              <a:buNone/>
            </a:pPr>
            <a:r>
              <a:rPr lang="en-GB" sz="2400" dirty="0">
                <a:solidFill>
                  <a:srgbClr val="0070C0"/>
                </a:solidFill>
              </a:rPr>
              <a:t>“We are determined that no challenge should prevent any learner from reaching their potential, including those learners who experience several ACEs.” (Welsh Government, 2017a, p. 31)</a:t>
            </a:r>
          </a:p>
          <a:p>
            <a:endParaRPr lang="en-US" dirty="0"/>
          </a:p>
        </p:txBody>
      </p:sp>
    </p:spTree>
    <p:extLst>
      <p:ext uri="{BB962C8B-B14F-4D97-AF65-F5344CB8AC3E}">
        <p14:creationId xmlns:p14="http://schemas.microsoft.com/office/powerpoint/2010/main" val="8969515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3AF2C1C-0FC5-F1F6-5FF7-829D421C50E0}"/>
              </a:ext>
            </a:extLst>
          </p:cNvPr>
          <p:cNvSpPr>
            <a:spLocks noGrp="1"/>
          </p:cNvSpPr>
          <p:nvPr>
            <p:ph type="title"/>
          </p:nvPr>
        </p:nvSpPr>
        <p:spPr>
          <a:xfrm>
            <a:off x="838200" y="466725"/>
            <a:ext cx="3586018" cy="946439"/>
          </a:xfrm>
        </p:spPr>
        <p:txBody>
          <a:bodyPr>
            <a:normAutofit fontScale="90000"/>
          </a:bodyPr>
          <a:lstStyle/>
          <a:p>
            <a:r>
              <a:rPr lang="en-GB" dirty="0"/>
              <a:t>Her </a:t>
            </a:r>
            <a:r>
              <a:rPr lang="en-GB" dirty="0" err="1"/>
              <a:t>Trosfwaol</a:t>
            </a:r>
            <a:endParaRPr lang="en-US" dirty="0"/>
          </a:p>
        </p:txBody>
      </p:sp>
      <p:sp>
        <p:nvSpPr>
          <p:cNvPr id="6" name="TextBox 5">
            <a:extLst>
              <a:ext uri="{FF2B5EF4-FFF2-40B4-BE49-F238E27FC236}">
                <a16:creationId xmlns:a16="http://schemas.microsoft.com/office/drawing/2014/main" id="{332228CD-69F2-AD60-8FB5-72E0E10A5994}"/>
              </a:ext>
            </a:extLst>
          </p:cNvPr>
          <p:cNvSpPr txBox="1"/>
          <p:nvPr/>
        </p:nvSpPr>
        <p:spPr>
          <a:xfrm>
            <a:off x="5607740" y="586001"/>
            <a:ext cx="5746060" cy="707886"/>
          </a:xfrm>
          <a:prstGeom prst="rect">
            <a:avLst/>
          </a:prstGeom>
          <a:noFill/>
        </p:spPr>
        <p:txBody>
          <a:bodyPr wrap="none" rtlCol="0">
            <a:spAutoFit/>
          </a:bodyPr>
          <a:lstStyle/>
          <a:p>
            <a:r>
              <a:rPr lang="en-GB" sz="4000" dirty="0">
                <a:solidFill>
                  <a:srgbClr val="0070C0"/>
                </a:solidFill>
              </a:rPr>
              <a:t>Over Arching Challenge </a:t>
            </a:r>
            <a:endParaRPr lang="en-US" sz="4000" dirty="0">
              <a:solidFill>
                <a:srgbClr val="0070C0"/>
              </a:solidFill>
            </a:endParaRPr>
          </a:p>
        </p:txBody>
      </p:sp>
      <p:sp>
        <p:nvSpPr>
          <p:cNvPr id="8" name="Content Placeholder 7">
            <a:extLst>
              <a:ext uri="{FF2B5EF4-FFF2-40B4-BE49-F238E27FC236}">
                <a16:creationId xmlns:a16="http://schemas.microsoft.com/office/drawing/2014/main" id="{13687907-F130-9463-EEEB-F23A4251A1F2}"/>
              </a:ext>
            </a:extLst>
          </p:cNvPr>
          <p:cNvSpPr>
            <a:spLocks noGrp="1"/>
          </p:cNvSpPr>
          <p:nvPr>
            <p:ph idx="1"/>
          </p:nvPr>
        </p:nvSpPr>
        <p:spPr>
          <a:xfrm>
            <a:off x="838200" y="1982643"/>
            <a:ext cx="10060709" cy="3420630"/>
          </a:xfrm>
        </p:spPr>
        <p:txBody>
          <a:bodyPr/>
          <a:lstStyle/>
          <a:p>
            <a:pPr marL="0" indent="0">
              <a:buNone/>
            </a:pPr>
            <a:r>
              <a:rPr lang="en-GB" dirty="0">
                <a:solidFill>
                  <a:srgbClr val="0070C0"/>
                </a:solidFill>
              </a:rPr>
              <a:t>“Wales lacks a compelling and inclusive long-term education vision to steer the education system and its reform efforts.” (OECD, 2014, p.11)</a:t>
            </a:r>
          </a:p>
          <a:p>
            <a:endParaRPr lang="en-GB" dirty="0">
              <a:solidFill>
                <a:srgbClr val="0070C0"/>
              </a:solidFill>
            </a:endParaRPr>
          </a:p>
          <a:p>
            <a:pPr marL="0" indent="0">
              <a:buNone/>
            </a:pPr>
            <a:r>
              <a:rPr lang="en-GB" dirty="0">
                <a:solidFill>
                  <a:srgbClr val="0070C0"/>
                </a:solidFill>
              </a:rPr>
              <a:t>Wales still needs to focus on ‘supporting the realisation of the national commitment to equity’ (OECD, 2017, p3). </a:t>
            </a:r>
          </a:p>
          <a:p>
            <a:endParaRPr lang="en-US" dirty="0"/>
          </a:p>
        </p:txBody>
      </p:sp>
    </p:spTree>
    <p:extLst>
      <p:ext uri="{BB962C8B-B14F-4D97-AF65-F5344CB8AC3E}">
        <p14:creationId xmlns:p14="http://schemas.microsoft.com/office/powerpoint/2010/main" val="2069096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21734" y="0"/>
            <a:ext cx="10566400" cy="812800"/>
          </a:xfrm>
        </p:spPr>
        <p:txBody>
          <a:bodyPr>
            <a:normAutofit/>
          </a:bodyPr>
          <a:lstStyle/>
          <a:p>
            <a:r>
              <a:rPr lang="en-GB" sz="4000" dirty="0" err="1"/>
              <a:t>Rhestr</a:t>
            </a:r>
            <a:r>
              <a:rPr lang="en-GB" sz="4000" dirty="0"/>
              <a:t> </a:t>
            </a:r>
            <a:r>
              <a:rPr lang="en-GB" sz="4000" dirty="0" err="1"/>
              <a:t>Gyfeirnodi</a:t>
            </a:r>
            <a:r>
              <a:rPr lang="en-GB" sz="4000" dirty="0"/>
              <a:t> </a:t>
            </a:r>
            <a:r>
              <a:rPr lang="en-GB" sz="4000" dirty="0">
                <a:solidFill>
                  <a:srgbClr val="0070C0"/>
                </a:solidFill>
              </a:rPr>
              <a:t>Reference List </a:t>
            </a:r>
          </a:p>
        </p:txBody>
      </p:sp>
      <p:sp>
        <p:nvSpPr>
          <p:cNvPr id="6" name="Content Placeholder 5"/>
          <p:cNvSpPr>
            <a:spLocks noGrp="1"/>
          </p:cNvSpPr>
          <p:nvPr>
            <p:ph idx="1"/>
          </p:nvPr>
        </p:nvSpPr>
        <p:spPr>
          <a:xfrm>
            <a:off x="229369" y="812800"/>
            <a:ext cx="11633199" cy="5909734"/>
          </a:xfrm>
        </p:spPr>
        <p:txBody>
          <a:bodyPr vert="horz" lIns="91440" tIns="45720" rIns="91440" bIns="45720" rtlCol="0" anchor="t">
            <a:normAutofit/>
          </a:bodyPr>
          <a:lstStyle/>
          <a:p>
            <a:r>
              <a:rPr lang="en-GB" sz="1600" dirty="0"/>
              <a:t>Knowles, G. (</a:t>
            </a:r>
            <a:r>
              <a:rPr lang="en-GB" sz="1600" dirty="0" err="1"/>
              <a:t>ed</a:t>
            </a:r>
            <a:r>
              <a:rPr lang="en-GB" sz="1600" dirty="0"/>
              <a:t>) (2011) </a:t>
            </a:r>
            <a:r>
              <a:rPr lang="en-GB" sz="1600" i="1" dirty="0"/>
              <a:t>Supporting Inclusive Practice, </a:t>
            </a:r>
            <a:r>
              <a:rPr lang="en-GB" sz="1600" dirty="0"/>
              <a:t>London: Routledge. </a:t>
            </a:r>
          </a:p>
          <a:p>
            <a:r>
              <a:rPr lang="en-GB" sz="1600" dirty="0"/>
              <a:t>Organisation for Economic Co-operation and Development (2014) </a:t>
            </a:r>
            <a:r>
              <a:rPr lang="en-GB" sz="1600" i="1" dirty="0"/>
              <a:t>Improving Schools in Wales: an OECD Perspective. </a:t>
            </a:r>
            <a:r>
              <a:rPr lang="en-GB" sz="1600" dirty="0"/>
              <a:t>Paris: OECD. [Online]. Available at: </a:t>
            </a:r>
            <a:r>
              <a:rPr lang="en-GB" sz="1600" u="sng" dirty="0">
                <a:hlinkClick r:id="rId3"/>
              </a:rPr>
              <a:t>http://www.oecd.org/edu/Improving-schools-in-Wales.pdf</a:t>
            </a:r>
            <a:r>
              <a:rPr lang="en-GB" sz="1600" dirty="0"/>
              <a:t> (Accessed: 17 November 2017).</a:t>
            </a:r>
          </a:p>
          <a:p>
            <a:r>
              <a:rPr lang="en-GB" sz="1600" dirty="0"/>
              <a:t>Organisation for Economic Co-operation and Development (2017) </a:t>
            </a:r>
            <a:r>
              <a:rPr lang="en-GB" sz="1600" i="1" dirty="0"/>
              <a:t>The Welsh Education Reform Journey: A Rapid Policy Assessment. </a:t>
            </a:r>
            <a:r>
              <a:rPr lang="en-GB" sz="1600" dirty="0"/>
              <a:t>Paris: OECD. [Online]. Available at: </a:t>
            </a:r>
            <a:r>
              <a:rPr lang="en-GB" sz="1600" u="sng" dirty="0">
                <a:hlinkClick r:id="rId4"/>
              </a:rPr>
              <a:t>http://www.oecd.org/edu/The-Welsh-Education-Reform-Journey-FINAL.pdf</a:t>
            </a:r>
            <a:r>
              <a:rPr lang="en-GB" sz="1600" dirty="0"/>
              <a:t> (Accessed: 17 November 2017).</a:t>
            </a:r>
          </a:p>
          <a:p>
            <a:r>
              <a:rPr lang="en-GB" sz="1600" dirty="0"/>
              <a:t>Wales: Department for Education and Skills (2016) </a:t>
            </a:r>
            <a:r>
              <a:rPr lang="en-GB" sz="1600" i="1" dirty="0"/>
              <a:t>Inclusion and Pupil Support, </a:t>
            </a:r>
            <a:r>
              <a:rPr lang="en-GB" sz="1600" dirty="0"/>
              <a:t>Cardiff: Welsh Government. Available at: </a:t>
            </a:r>
            <a:r>
              <a:rPr lang="en-GB" sz="1600" dirty="0">
                <a:hlinkClick r:id="rId5"/>
              </a:rPr>
              <a:t>http://gov.wales/docs/dcells/publications/160318-inclusion-and-pupil-support-en.pdf</a:t>
            </a:r>
            <a:r>
              <a:rPr lang="en-GB" sz="1600" dirty="0"/>
              <a:t> (Accessed 18/9/17). ​</a:t>
            </a:r>
          </a:p>
          <a:p>
            <a:r>
              <a:rPr lang="en-GB" sz="1600" dirty="0"/>
              <a:t>Welsh Government (2017a) </a:t>
            </a:r>
            <a:r>
              <a:rPr lang="en-GB" sz="1600" i="1" dirty="0"/>
              <a:t>Education in Wales: Our National Mission. </a:t>
            </a:r>
            <a:r>
              <a:rPr lang="en-GB" sz="1600" dirty="0"/>
              <a:t>Cardiff: Welsh Government. [Online]. Available at: </a:t>
            </a:r>
            <a:r>
              <a:rPr lang="en-GB" sz="1600" u="sng" dirty="0">
                <a:hlinkClick r:id="rId6"/>
              </a:rPr>
              <a:t>http://gov.wales/docs/dcells/publications/170926-education-in-wales-en.pdf</a:t>
            </a:r>
            <a:r>
              <a:rPr lang="en-GB" sz="1600" dirty="0"/>
              <a:t> (Accessed: 17 November 2017).</a:t>
            </a:r>
          </a:p>
          <a:p>
            <a:r>
              <a:rPr lang="en-GB" sz="1600" dirty="0" err="1"/>
              <a:t>Fersiwn</a:t>
            </a:r>
            <a:r>
              <a:rPr lang="en-GB" sz="1600" dirty="0"/>
              <a:t> </a:t>
            </a:r>
            <a:r>
              <a:rPr lang="en-GB" sz="1600" dirty="0" err="1"/>
              <a:t>Gymraeg</a:t>
            </a:r>
            <a:r>
              <a:rPr lang="en-GB" sz="1600" dirty="0"/>
              <a:t>/Welsh Version:</a:t>
            </a:r>
            <a:r>
              <a:rPr lang="en-GB" sz="1600" u="sng" dirty="0"/>
              <a:t> </a:t>
            </a:r>
            <a:r>
              <a:rPr lang="en-GB" sz="1600" u="sng" dirty="0">
                <a:hlinkClick r:id="rId6"/>
              </a:rPr>
              <a:t>http://gov.wales/docs/dcells/publications/170926-education-in-wales-cy.pdf</a:t>
            </a:r>
            <a:r>
              <a:rPr lang="en-GB" sz="1600" u="sng" dirty="0"/>
              <a:t> </a:t>
            </a:r>
            <a:r>
              <a:rPr lang="en-GB" sz="1600" dirty="0"/>
              <a:t>(</a:t>
            </a:r>
            <a:r>
              <a:rPr lang="en-GB" sz="1600" dirty="0" err="1"/>
              <a:t>darllenwyd</a:t>
            </a:r>
            <a:r>
              <a:rPr lang="en-GB" sz="1600" dirty="0"/>
              <a:t> : 01 </a:t>
            </a:r>
            <a:r>
              <a:rPr lang="en-GB" sz="1600" dirty="0" err="1"/>
              <a:t>Rhagfyr</a:t>
            </a:r>
            <a:r>
              <a:rPr lang="en-GB" sz="1600" dirty="0"/>
              <a:t> 2017).</a:t>
            </a:r>
          </a:p>
          <a:p>
            <a:r>
              <a:rPr lang="en-GB" sz="1600" dirty="0"/>
              <a:t>Ghajarieh, A and </a:t>
            </a:r>
            <a:r>
              <a:rPr lang="en-GB" sz="1600" dirty="0" err="1"/>
              <a:t>Mozaheb</a:t>
            </a:r>
            <a:r>
              <a:rPr lang="en-GB" sz="1600" dirty="0"/>
              <a:t>, M. (2012) ‘Rethinking Gender and Sexuality in Education’, </a:t>
            </a:r>
            <a:r>
              <a:rPr lang="en-GB" sz="1600" i="1" dirty="0"/>
              <a:t>International Journal of Higher Education, </a:t>
            </a:r>
            <a:r>
              <a:rPr lang="en-GB" sz="1600" dirty="0"/>
              <a:t>1 (May 2012), Available at: </a:t>
            </a:r>
            <a:r>
              <a:rPr lang="en-GB" sz="1600" u="sng" dirty="0">
                <a:hlinkClick r:id="rId7"/>
              </a:rPr>
              <a:t>https://files.eric.ed.gov/fulltext/EJ1055410.pdf</a:t>
            </a:r>
            <a:r>
              <a:rPr lang="en-GB" sz="1600" u="sng" dirty="0"/>
              <a:t>, </a:t>
            </a:r>
            <a:r>
              <a:rPr lang="en-GB" sz="1600" dirty="0"/>
              <a:t>(Accessed: 23/11/18).</a:t>
            </a:r>
            <a:r>
              <a:rPr lang="en-GB" sz="1600" u="sng" dirty="0"/>
              <a:t>  </a:t>
            </a:r>
          </a:p>
          <a:p>
            <a:r>
              <a:rPr lang="en-GB" sz="1600" dirty="0" err="1"/>
              <a:t>Acred</a:t>
            </a:r>
            <a:r>
              <a:rPr lang="en-GB" sz="1600" dirty="0"/>
              <a:t>, C. (2016) ‘Sexuality and Gender’ </a:t>
            </a:r>
            <a:r>
              <a:rPr lang="en-GB" sz="1600" i="1" dirty="0"/>
              <a:t>Independence Educational Publisher, </a:t>
            </a:r>
            <a:r>
              <a:rPr lang="en-GB" sz="1600" dirty="0"/>
              <a:t>297, p. 15-34.</a:t>
            </a:r>
          </a:p>
          <a:p>
            <a:r>
              <a:rPr lang="en-GB" sz="1600" dirty="0" err="1"/>
              <a:t>Renolds</a:t>
            </a:r>
            <a:r>
              <a:rPr lang="en-GB" sz="1600" dirty="0"/>
              <a:t>, E. (2006) </a:t>
            </a:r>
            <a:r>
              <a:rPr lang="en-GB" sz="1600" i="1" dirty="0"/>
              <a:t>Girls, boys and junior sexualities, </a:t>
            </a:r>
            <a:r>
              <a:rPr lang="en-GB" sz="1600" dirty="0"/>
              <a:t>Oxon: Routledge Falmer.</a:t>
            </a:r>
            <a:endParaRPr lang="en-GB" sz="1600" i="1" dirty="0"/>
          </a:p>
          <a:p>
            <a:endParaRPr lang="en-GB" dirty="0"/>
          </a:p>
          <a:p>
            <a:endParaRPr lang="en-GB" dirty="0"/>
          </a:p>
        </p:txBody>
      </p:sp>
    </p:spTree>
    <p:extLst>
      <p:ext uri="{BB962C8B-B14F-4D97-AF65-F5344CB8AC3E}">
        <p14:creationId xmlns:p14="http://schemas.microsoft.com/office/powerpoint/2010/main" val="3678804422"/>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1123</TotalTime>
  <Words>4143</Words>
  <Application>Microsoft Office PowerPoint</Application>
  <PresentationFormat>Widescreen</PresentationFormat>
  <Paragraphs>359</Paragraphs>
  <Slides>26</Slides>
  <Notes>19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Calibri</vt:lpstr>
      <vt:lpstr>Comic Sans MS</vt:lpstr>
      <vt:lpstr>UWTSD PP Template (Cream background)</vt:lpstr>
      <vt:lpstr>ECES5006/C Pawb yn Golygu Pawb  Anghenion mewn Dosbarth Amrywiol   ECES5006 All Means All  Needs in a Diverse Classroom  </vt:lpstr>
      <vt:lpstr>Y Dosbarth Amrywiol</vt:lpstr>
      <vt:lpstr>Saesneg fel Iaith Ychwanegol (SIY)</vt:lpstr>
      <vt:lpstr>Cyd-destun</vt:lpstr>
      <vt:lpstr>Cyd-destun</vt:lpstr>
      <vt:lpstr>Esiampl</vt:lpstr>
      <vt:lpstr>Model 5 Cam Llywodraeth Cymru o Gaffael SIY/CIY</vt:lpstr>
      <vt:lpstr>Y model pum cam o gaffael iaith</vt:lpstr>
      <vt:lpstr>The 5 Stage Model of Language Acquisition</vt:lpstr>
      <vt:lpstr>What is known about the acquisition of EAL/WAL:</vt:lpstr>
      <vt:lpstr>Adnoddau yn y Dosbarth</vt:lpstr>
      <vt:lpstr>Caffael Iaith</vt:lpstr>
      <vt:lpstr>Cefnogi Dysgwyr SIY</vt:lpstr>
      <vt:lpstr>Mwy Abl a Thalentog </vt:lpstr>
      <vt:lpstr>Mwy Abl a Thalentog</vt:lpstr>
      <vt:lpstr>Plant Mewn Gofal</vt:lpstr>
      <vt:lpstr>Plant Mewn Gofal</vt:lpstr>
      <vt:lpstr>Plant Mewn Gofal</vt:lpstr>
      <vt:lpstr>Strategaethau Cefnogi</vt:lpstr>
      <vt:lpstr>Strategaethau Cefnogi </vt:lpstr>
      <vt:lpstr>Cynhwysiant a Chydraddolbeb </vt:lpstr>
      <vt:lpstr>Cynhwysiant a Chydraddolbeb </vt:lpstr>
      <vt:lpstr>Ein Cenhadaeth Cenedlaethol</vt:lpstr>
      <vt:lpstr>Our National Mission </vt:lpstr>
      <vt:lpstr>Her Trosfwaol</vt:lpstr>
      <vt:lpstr>Rhestr Gyfeirnodi 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Cynhwysol</dc:title>
  <dc:creator>Sarah Stewart</dc:creator>
  <cp:lastModifiedBy>Natasha Jones</cp:lastModifiedBy>
  <cp:revision>146</cp:revision>
  <dcterms:created xsi:type="dcterms:W3CDTF">2017-11-29T13:54:28Z</dcterms:created>
  <dcterms:modified xsi:type="dcterms:W3CDTF">2023-10-03T13:34:15Z</dcterms:modified>
</cp:coreProperties>
</file>