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8" r:id="rId3"/>
    <p:sldId id="261" r:id="rId4"/>
    <p:sldId id="282" r:id="rId5"/>
    <p:sldId id="283" r:id="rId6"/>
    <p:sldId id="281" r:id="rId7"/>
    <p:sldId id="291" r:id="rId8"/>
    <p:sldId id="284" r:id="rId9"/>
    <p:sldId id="280" r:id="rId10"/>
    <p:sldId id="286" r:id="rId11"/>
    <p:sldId id="264" r:id="rId12"/>
    <p:sldId id="285" r:id="rId13"/>
    <p:sldId id="287" r:id="rId14"/>
    <p:sldId id="290" r:id="rId15"/>
    <p:sldId id="263" r:id="rId16"/>
    <p:sldId id="262" r:id="rId17"/>
    <p:sldId id="289" r:id="rId18"/>
    <p:sldId id="266" r:id="rId19"/>
    <p:sldId id="292" r:id="rId20"/>
    <p:sldId id="267" r:id="rId21"/>
    <p:sldId id="257" r:id="rId22"/>
    <p:sldId id="271" r:id="rId23"/>
    <p:sldId id="279" r:id="rId24"/>
    <p:sldId id="260" r:id="rId25"/>
    <p:sldId id="259" r:id="rId26"/>
    <p:sldId id="278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56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4F5AC0-AE93-4D53-BA83-4DE008CAF22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306F9EC-33D2-466E-885B-7D6C03E760E4}">
      <dgm:prSet custT="1"/>
      <dgm:spPr/>
      <dgm:t>
        <a:bodyPr/>
        <a:lstStyle/>
        <a:p>
          <a:pPr>
            <a:defRPr cap="all"/>
          </a:pPr>
          <a:r>
            <a:rPr lang="en-GB" sz="2000" dirty="0"/>
            <a:t>People share identity and have common understandings of the situation (constructed). </a:t>
          </a:r>
          <a:endParaRPr lang="en-US" sz="2000" dirty="0"/>
        </a:p>
      </dgm:t>
    </dgm:pt>
    <dgm:pt modelId="{EF4C3ADD-D97E-4031-8081-8262AC9A43BE}" type="parTrans" cxnId="{610CFAF0-3EC0-4516-A96F-E1F5B5FEC52C}">
      <dgm:prSet/>
      <dgm:spPr/>
      <dgm:t>
        <a:bodyPr/>
        <a:lstStyle/>
        <a:p>
          <a:endParaRPr lang="en-US"/>
        </a:p>
      </dgm:t>
    </dgm:pt>
    <dgm:pt modelId="{AC315462-C8E6-483B-8B85-9F4191EA121E}" type="sibTrans" cxnId="{610CFAF0-3EC0-4516-A96F-E1F5B5FEC52C}">
      <dgm:prSet/>
      <dgm:spPr/>
      <dgm:t>
        <a:bodyPr/>
        <a:lstStyle/>
        <a:p>
          <a:endParaRPr lang="en-US"/>
        </a:p>
      </dgm:t>
    </dgm:pt>
    <dgm:pt modelId="{8FC0C1EA-844F-409A-A8B6-1F189285CC8B}">
      <dgm:prSet custT="1"/>
      <dgm:spPr/>
      <dgm:t>
        <a:bodyPr/>
        <a:lstStyle/>
        <a:p>
          <a:pPr>
            <a:defRPr cap="all"/>
          </a:pPr>
          <a:r>
            <a:rPr lang="en-GB" sz="1800" dirty="0"/>
            <a:t>Looking for commonalities in discourse – speech and action</a:t>
          </a:r>
          <a:endParaRPr lang="en-US" sz="1800" dirty="0"/>
        </a:p>
      </dgm:t>
    </dgm:pt>
    <dgm:pt modelId="{D760D18A-DA56-47C1-A108-18612F60C86D}" type="parTrans" cxnId="{7C3A807C-B7BD-45D2-A49A-999F6CF8A10F}">
      <dgm:prSet/>
      <dgm:spPr/>
      <dgm:t>
        <a:bodyPr/>
        <a:lstStyle/>
        <a:p>
          <a:endParaRPr lang="en-US"/>
        </a:p>
      </dgm:t>
    </dgm:pt>
    <dgm:pt modelId="{FBB5ED75-142D-46CB-860C-60E3EF1FD44A}" type="sibTrans" cxnId="{7C3A807C-B7BD-45D2-A49A-999F6CF8A10F}">
      <dgm:prSet/>
      <dgm:spPr/>
      <dgm:t>
        <a:bodyPr/>
        <a:lstStyle/>
        <a:p>
          <a:endParaRPr lang="en-US"/>
        </a:p>
      </dgm:t>
    </dgm:pt>
    <dgm:pt modelId="{9336C24A-3EED-4B66-9037-7C7B3E1685B7}">
      <dgm:prSet custT="1"/>
      <dgm:spPr/>
      <dgm:t>
        <a:bodyPr/>
        <a:lstStyle/>
        <a:p>
          <a:pPr>
            <a:defRPr cap="all"/>
          </a:pPr>
          <a:r>
            <a:rPr lang="en-GB" sz="1800" dirty="0"/>
            <a:t>Sometimes it’s difficult to get detail.  You find “anger”, “disgust”  (feelings/emotions</a:t>
          </a:r>
          <a:r>
            <a:rPr lang="en-GB" sz="1100" dirty="0"/>
            <a:t>)</a:t>
          </a:r>
          <a:endParaRPr lang="en-US" sz="1100" dirty="0"/>
        </a:p>
      </dgm:t>
    </dgm:pt>
    <dgm:pt modelId="{6B73926B-9275-45D7-9CE7-557821ED9DAF}" type="parTrans" cxnId="{8A2683DA-842D-4E60-B8EC-11FD45A69548}">
      <dgm:prSet/>
      <dgm:spPr/>
      <dgm:t>
        <a:bodyPr/>
        <a:lstStyle/>
        <a:p>
          <a:endParaRPr lang="en-US"/>
        </a:p>
      </dgm:t>
    </dgm:pt>
    <dgm:pt modelId="{681B21A1-B5A8-45B9-8E7D-30FF90675E58}" type="sibTrans" cxnId="{8A2683DA-842D-4E60-B8EC-11FD45A69548}">
      <dgm:prSet/>
      <dgm:spPr/>
      <dgm:t>
        <a:bodyPr/>
        <a:lstStyle/>
        <a:p>
          <a:endParaRPr lang="en-US"/>
        </a:p>
      </dgm:t>
    </dgm:pt>
    <dgm:pt modelId="{A2172333-8068-47EB-95D5-9E498AB735BC}">
      <dgm:prSet custT="1"/>
      <dgm:spPr/>
      <dgm:t>
        <a:bodyPr/>
        <a:lstStyle/>
        <a:p>
          <a:pPr>
            <a:defRPr cap="all"/>
          </a:pPr>
          <a:r>
            <a:rPr lang="en-GB" sz="1800" dirty="0"/>
            <a:t>Narrative Networking GIVE you individual DETAILS where the narrative </a:t>
          </a:r>
          <a:r>
            <a:rPr lang="en-GB" sz="1800" i="1" dirty="0"/>
            <a:t>connects</a:t>
          </a:r>
          <a:r>
            <a:rPr lang="en-GB" sz="1800" dirty="0"/>
            <a:t> TO the next one but remains </a:t>
          </a:r>
          <a:r>
            <a:rPr lang="en-GB" sz="1800" b="1" dirty="0"/>
            <a:t>unique </a:t>
          </a:r>
          <a:r>
            <a:rPr lang="en-GB" sz="1800" dirty="0"/>
            <a:t>as a story.</a:t>
          </a:r>
          <a:endParaRPr lang="en-US" sz="1800" dirty="0"/>
        </a:p>
      </dgm:t>
    </dgm:pt>
    <dgm:pt modelId="{7704B269-4FB6-427C-9EB7-C25167E3322D}" type="parTrans" cxnId="{B7B20555-FEFC-485A-844B-A5D6C87F0291}">
      <dgm:prSet/>
      <dgm:spPr/>
      <dgm:t>
        <a:bodyPr/>
        <a:lstStyle/>
        <a:p>
          <a:endParaRPr lang="en-US"/>
        </a:p>
      </dgm:t>
    </dgm:pt>
    <dgm:pt modelId="{3F2FD71D-705A-4897-AD95-4F14CDCE6832}" type="sibTrans" cxnId="{B7B20555-FEFC-485A-844B-A5D6C87F0291}">
      <dgm:prSet/>
      <dgm:spPr/>
      <dgm:t>
        <a:bodyPr/>
        <a:lstStyle/>
        <a:p>
          <a:endParaRPr lang="en-US"/>
        </a:p>
      </dgm:t>
    </dgm:pt>
    <dgm:pt modelId="{453076CD-A7B3-4466-90A1-CBCBF94D9FA9}" type="pres">
      <dgm:prSet presAssocID="{D84F5AC0-AE93-4D53-BA83-4DE008CAF220}" presName="root" presStyleCnt="0">
        <dgm:presLayoutVars>
          <dgm:dir/>
          <dgm:resizeHandles val="exact"/>
        </dgm:presLayoutVars>
      </dgm:prSet>
      <dgm:spPr/>
    </dgm:pt>
    <dgm:pt modelId="{E3E52684-1F43-4AA7-8C24-D028D70A46D7}" type="pres">
      <dgm:prSet presAssocID="{9306F9EC-33D2-466E-885B-7D6C03E760E4}" presName="compNode" presStyleCnt="0"/>
      <dgm:spPr/>
    </dgm:pt>
    <dgm:pt modelId="{1B01693B-89B6-464E-8A3F-7210BC3A7C89}" type="pres">
      <dgm:prSet presAssocID="{9306F9EC-33D2-466E-885B-7D6C03E760E4}" presName="iconBgRect" presStyleLbl="bgShp" presStyleIdx="0" presStyleCnt="4"/>
      <dgm:spPr/>
    </dgm:pt>
    <dgm:pt modelId="{415A40DB-4133-403B-B5BA-117E60A4C133}" type="pres">
      <dgm:prSet presAssocID="{9306F9EC-33D2-466E-885B-7D6C03E760E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9106D0A6-7D78-427E-8967-0D1204A57A60}" type="pres">
      <dgm:prSet presAssocID="{9306F9EC-33D2-466E-885B-7D6C03E760E4}" presName="spaceRect" presStyleCnt="0"/>
      <dgm:spPr/>
    </dgm:pt>
    <dgm:pt modelId="{74360D76-8E8A-4275-A879-71AE0888AC88}" type="pres">
      <dgm:prSet presAssocID="{9306F9EC-33D2-466E-885B-7D6C03E760E4}" presName="textRect" presStyleLbl="revTx" presStyleIdx="0" presStyleCnt="4" custAng="10800000" custFlipVert="1" custScaleY="54251" custLinFactY="-9516" custLinFactNeighborX="1517" custLinFactNeighborY="-100000">
        <dgm:presLayoutVars>
          <dgm:chMax val="1"/>
          <dgm:chPref val="1"/>
        </dgm:presLayoutVars>
      </dgm:prSet>
      <dgm:spPr/>
    </dgm:pt>
    <dgm:pt modelId="{740E9B72-9792-4FBC-ABEE-D6B5CB8E2B73}" type="pres">
      <dgm:prSet presAssocID="{AC315462-C8E6-483B-8B85-9F4191EA121E}" presName="sibTrans" presStyleCnt="0"/>
      <dgm:spPr/>
    </dgm:pt>
    <dgm:pt modelId="{122638DB-3C01-46C6-8299-DA36CFDDBAA1}" type="pres">
      <dgm:prSet presAssocID="{8FC0C1EA-844F-409A-A8B6-1F189285CC8B}" presName="compNode" presStyleCnt="0"/>
      <dgm:spPr/>
    </dgm:pt>
    <dgm:pt modelId="{C9FA7CFD-663E-4296-9B58-15DEC4CF9D90}" type="pres">
      <dgm:prSet presAssocID="{8FC0C1EA-844F-409A-A8B6-1F189285CC8B}" presName="iconBgRect" presStyleLbl="bgShp" presStyleIdx="1" presStyleCnt="4"/>
      <dgm:spPr/>
    </dgm:pt>
    <dgm:pt modelId="{CF0B8993-4DEC-45AD-B209-1AE45A7802E3}" type="pres">
      <dgm:prSet presAssocID="{8FC0C1EA-844F-409A-A8B6-1F189285CC8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07CC28FE-9093-49D7-9F15-67FCF29CF469}" type="pres">
      <dgm:prSet presAssocID="{8FC0C1EA-844F-409A-A8B6-1F189285CC8B}" presName="spaceRect" presStyleCnt="0"/>
      <dgm:spPr/>
    </dgm:pt>
    <dgm:pt modelId="{E0C433D6-9A58-4E22-9909-7F72C74346E8}" type="pres">
      <dgm:prSet presAssocID="{8FC0C1EA-844F-409A-A8B6-1F189285CC8B}" presName="textRect" presStyleLbl="revTx" presStyleIdx="1" presStyleCnt="4" custScaleX="112694" custScaleY="919454" custLinFactY="200000" custLinFactNeighborX="1517" custLinFactNeighborY="224487">
        <dgm:presLayoutVars>
          <dgm:chMax val="1"/>
          <dgm:chPref val="1"/>
        </dgm:presLayoutVars>
      </dgm:prSet>
      <dgm:spPr/>
    </dgm:pt>
    <dgm:pt modelId="{0F017EB8-394F-41B4-BECC-D62662969EAE}" type="pres">
      <dgm:prSet presAssocID="{FBB5ED75-142D-46CB-860C-60E3EF1FD44A}" presName="sibTrans" presStyleCnt="0"/>
      <dgm:spPr/>
    </dgm:pt>
    <dgm:pt modelId="{C1CC1994-2AE1-4DDA-BAF7-0606F6DCFF34}" type="pres">
      <dgm:prSet presAssocID="{9336C24A-3EED-4B66-9037-7C7B3E1685B7}" presName="compNode" presStyleCnt="0"/>
      <dgm:spPr/>
    </dgm:pt>
    <dgm:pt modelId="{D9638E8C-CBFE-4B84-AD70-992E20234CD8}" type="pres">
      <dgm:prSet presAssocID="{9336C24A-3EED-4B66-9037-7C7B3E1685B7}" presName="iconBgRect" presStyleLbl="bgShp" presStyleIdx="2" presStyleCnt="4"/>
      <dgm:spPr/>
    </dgm:pt>
    <dgm:pt modelId="{A93A77D5-9ECD-498A-9FEA-6AFF7C22C6DE}" type="pres">
      <dgm:prSet presAssocID="{9336C24A-3EED-4B66-9037-7C7B3E1685B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F92C659D-EFAB-4932-BE5C-2395768EF343}" type="pres">
      <dgm:prSet presAssocID="{9336C24A-3EED-4B66-9037-7C7B3E1685B7}" presName="spaceRect" presStyleCnt="0"/>
      <dgm:spPr/>
    </dgm:pt>
    <dgm:pt modelId="{DD85A3B3-6BCF-4B16-A2D7-2CCDE6625C84}" type="pres">
      <dgm:prSet presAssocID="{9336C24A-3EED-4B66-9037-7C7B3E1685B7}" presName="textRect" presStyleLbl="revTx" presStyleIdx="2" presStyleCnt="4" custScaleY="884031" custLinFactY="179029" custLinFactNeighborY="200000">
        <dgm:presLayoutVars>
          <dgm:chMax val="1"/>
          <dgm:chPref val="1"/>
        </dgm:presLayoutVars>
      </dgm:prSet>
      <dgm:spPr/>
    </dgm:pt>
    <dgm:pt modelId="{DF8355B9-A7A4-4F73-9F88-F39191BC8E4B}" type="pres">
      <dgm:prSet presAssocID="{681B21A1-B5A8-45B9-8E7D-30FF90675E58}" presName="sibTrans" presStyleCnt="0"/>
      <dgm:spPr/>
    </dgm:pt>
    <dgm:pt modelId="{597FEAAA-11E1-4ACC-8F29-2023D1DF3B36}" type="pres">
      <dgm:prSet presAssocID="{A2172333-8068-47EB-95D5-9E498AB735BC}" presName="compNode" presStyleCnt="0"/>
      <dgm:spPr/>
    </dgm:pt>
    <dgm:pt modelId="{F965257E-890D-4F4B-8E09-81E5D9AECD5A}" type="pres">
      <dgm:prSet presAssocID="{A2172333-8068-47EB-95D5-9E498AB735BC}" presName="iconBgRect" presStyleLbl="bgShp" presStyleIdx="3" presStyleCnt="4"/>
      <dgm:spPr/>
    </dgm:pt>
    <dgm:pt modelId="{F7880C2C-DB20-4749-95C6-054FD657F26A}" type="pres">
      <dgm:prSet presAssocID="{A2172333-8068-47EB-95D5-9E498AB735BC}" presName="iconRect" presStyleLbl="node1" presStyleIdx="3" presStyleCnt="4" custLinFactNeighborX="-252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577B4C64-A106-4A52-B609-6553CAD0BE49}" type="pres">
      <dgm:prSet presAssocID="{A2172333-8068-47EB-95D5-9E498AB735BC}" presName="spaceRect" presStyleCnt="0"/>
      <dgm:spPr/>
    </dgm:pt>
    <dgm:pt modelId="{55B73B02-8D44-4872-9A66-18155EB3659B}" type="pres">
      <dgm:prSet presAssocID="{A2172333-8068-47EB-95D5-9E498AB735BC}" presName="textRect" presStyleLbl="revTx" presStyleIdx="3" presStyleCnt="4" custScaleX="159961" custLinFactNeighborX="-885" custLinFactNeighborY="-88558">
        <dgm:presLayoutVars>
          <dgm:chMax val="1"/>
          <dgm:chPref val="1"/>
        </dgm:presLayoutVars>
      </dgm:prSet>
      <dgm:spPr/>
    </dgm:pt>
  </dgm:ptLst>
  <dgm:cxnLst>
    <dgm:cxn modelId="{F9CDF344-333D-44ED-BC53-3050011CF677}" type="presOf" srcId="{D84F5AC0-AE93-4D53-BA83-4DE008CAF220}" destId="{453076CD-A7B3-4466-90A1-CBCBF94D9FA9}" srcOrd="0" destOrd="0" presId="urn:microsoft.com/office/officeart/2018/5/layout/IconCircleLabelList"/>
    <dgm:cxn modelId="{45820E46-5873-42BC-B733-05010565630B}" type="presOf" srcId="{9306F9EC-33D2-466E-885B-7D6C03E760E4}" destId="{74360D76-8E8A-4275-A879-71AE0888AC88}" srcOrd="0" destOrd="0" presId="urn:microsoft.com/office/officeart/2018/5/layout/IconCircleLabelList"/>
    <dgm:cxn modelId="{E3CC8773-4A64-4834-A0F9-06DF0605467B}" type="presOf" srcId="{8FC0C1EA-844F-409A-A8B6-1F189285CC8B}" destId="{E0C433D6-9A58-4E22-9909-7F72C74346E8}" srcOrd="0" destOrd="0" presId="urn:microsoft.com/office/officeart/2018/5/layout/IconCircleLabelList"/>
    <dgm:cxn modelId="{B7B20555-FEFC-485A-844B-A5D6C87F0291}" srcId="{D84F5AC0-AE93-4D53-BA83-4DE008CAF220}" destId="{A2172333-8068-47EB-95D5-9E498AB735BC}" srcOrd="3" destOrd="0" parTransId="{7704B269-4FB6-427C-9EB7-C25167E3322D}" sibTransId="{3F2FD71D-705A-4897-AD95-4F14CDCE6832}"/>
    <dgm:cxn modelId="{7C3A807C-B7BD-45D2-A49A-999F6CF8A10F}" srcId="{D84F5AC0-AE93-4D53-BA83-4DE008CAF220}" destId="{8FC0C1EA-844F-409A-A8B6-1F189285CC8B}" srcOrd="1" destOrd="0" parTransId="{D760D18A-DA56-47C1-A108-18612F60C86D}" sibTransId="{FBB5ED75-142D-46CB-860C-60E3EF1FD44A}"/>
    <dgm:cxn modelId="{C2C13992-360F-4C52-9A7B-BD97C047EAD2}" type="presOf" srcId="{A2172333-8068-47EB-95D5-9E498AB735BC}" destId="{55B73B02-8D44-4872-9A66-18155EB3659B}" srcOrd="0" destOrd="0" presId="urn:microsoft.com/office/officeart/2018/5/layout/IconCircleLabelList"/>
    <dgm:cxn modelId="{D0E01FC5-AC51-433F-9780-361A84998487}" type="presOf" srcId="{9336C24A-3EED-4B66-9037-7C7B3E1685B7}" destId="{DD85A3B3-6BCF-4B16-A2D7-2CCDE6625C84}" srcOrd="0" destOrd="0" presId="urn:microsoft.com/office/officeart/2018/5/layout/IconCircleLabelList"/>
    <dgm:cxn modelId="{8A2683DA-842D-4E60-B8EC-11FD45A69548}" srcId="{D84F5AC0-AE93-4D53-BA83-4DE008CAF220}" destId="{9336C24A-3EED-4B66-9037-7C7B3E1685B7}" srcOrd="2" destOrd="0" parTransId="{6B73926B-9275-45D7-9CE7-557821ED9DAF}" sibTransId="{681B21A1-B5A8-45B9-8E7D-30FF90675E58}"/>
    <dgm:cxn modelId="{610CFAF0-3EC0-4516-A96F-E1F5B5FEC52C}" srcId="{D84F5AC0-AE93-4D53-BA83-4DE008CAF220}" destId="{9306F9EC-33D2-466E-885B-7D6C03E760E4}" srcOrd="0" destOrd="0" parTransId="{EF4C3ADD-D97E-4031-8081-8262AC9A43BE}" sibTransId="{AC315462-C8E6-483B-8B85-9F4191EA121E}"/>
    <dgm:cxn modelId="{46B3BD99-CFA3-45CD-AB6B-5653D1D878D0}" type="presParOf" srcId="{453076CD-A7B3-4466-90A1-CBCBF94D9FA9}" destId="{E3E52684-1F43-4AA7-8C24-D028D70A46D7}" srcOrd="0" destOrd="0" presId="urn:microsoft.com/office/officeart/2018/5/layout/IconCircleLabelList"/>
    <dgm:cxn modelId="{6CC98303-BFFB-42C4-9187-69FF704E81D2}" type="presParOf" srcId="{E3E52684-1F43-4AA7-8C24-D028D70A46D7}" destId="{1B01693B-89B6-464E-8A3F-7210BC3A7C89}" srcOrd="0" destOrd="0" presId="urn:microsoft.com/office/officeart/2018/5/layout/IconCircleLabelList"/>
    <dgm:cxn modelId="{28C0C5D5-19EB-4147-935A-B5155D34AEDD}" type="presParOf" srcId="{E3E52684-1F43-4AA7-8C24-D028D70A46D7}" destId="{415A40DB-4133-403B-B5BA-117E60A4C133}" srcOrd="1" destOrd="0" presId="urn:microsoft.com/office/officeart/2018/5/layout/IconCircleLabelList"/>
    <dgm:cxn modelId="{A68CE6B3-93B8-41A0-8E49-F0F5A8EDF8FE}" type="presParOf" srcId="{E3E52684-1F43-4AA7-8C24-D028D70A46D7}" destId="{9106D0A6-7D78-427E-8967-0D1204A57A60}" srcOrd="2" destOrd="0" presId="urn:microsoft.com/office/officeart/2018/5/layout/IconCircleLabelList"/>
    <dgm:cxn modelId="{905F5AFD-DAAB-493F-9E98-B0ADD09BA7F1}" type="presParOf" srcId="{E3E52684-1F43-4AA7-8C24-D028D70A46D7}" destId="{74360D76-8E8A-4275-A879-71AE0888AC88}" srcOrd="3" destOrd="0" presId="urn:microsoft.com/office/officeart/2018/5/layout/IconCircleLabelList"/>
    <dgm:cxn modelId="{BBB08730-50E8-4177-9B01-1AA712F46D4C}" type="presParOf" srcId="{453076CD-A7B3-4466-90A1-CBCBF94D9FA9}" destId="{740E9B72-9792-4FBC-ABEE-D6B5CB8E2B73}" srcOrd="1" destOrd="0" presId="urn:microsoft.com/office/officeart/2018/5/layout/IconCircleLabelList"/>
    <dgm:cxn modelId="{685B6E90-8665-4157-A7F5-5D2906E66E2E}" type="presParOf" srcId="{453076CD-A7B3-4466-90A1-CBCBF94D9FA9}" destId="{122638DB-3C01-46C6-8299-DA36CFDDBAA1}" srcOrd="2" destOrd="0" presId="urn:microsoft.com/office/officeart/2018/5/layout/IconCircleLabelList"/>
    <dgm:cxn modelId="{8C1D42A9-C2DC-46AD-9DF4-2FB41C15977F}" type="presParOf" srcId="{122638DB-3C01-46C6-8299-DA36CFDDBAA1}" destId="{C9FA7CFD-663E-4296-9B58-15DEC4CF9D90}" srcOrd="0" destOrd="0" presId="urn:microsoft.com/office/officeart/2018/5/layout/IconCircleLabelList"/>
    <dgm:cxn modelId="{0A07C0B4-BD2C-4D1D-BC5C-2EECEB2DA513}" type="presParOf" srcId="{122638DB-3C01-46C6-8299-DA36CFDDBAA1}" destId="{CF0B8993-4DEC-45AD-B209-1AE45A7802E3}" srcOrd="1" destOrd="0" presId="urn:microsoft.com/office/officeart/2018/5/layout/IconCircleLabelList"/>
    <dgm:cxn modelId="{2A5E859A-CC1A-4CB8-95A6-8029E2012C6C}" type="presParOf" srcId="{122638DB-3C01-46C6-8299-DA36CFDDBAA1}" destId="{07CC28FE-9093-49D7-9F15-67FCF29CF469}" srcOrd="2" destOrd="0" presId="urn:microsoft.com/office/officeart/2018/5/layout/IconCircleLabelList"/>
    <dgm:cxn modelId="{9BFBADA9-4C76-4197-A1E7-D24AE6BF7F5A}" type="presParOf" srcId="{122638DB-3C01-46C6-8299-DA36CFDDBAA1}" destId="{E0C433D6-9A58-4E22-9909-7F72C74346E8}" srcOrd="3" destOrd="0" presId="urn:microsoft.com/office/officeart/2018/5/layout/IconCircleLabelList"/>
    <dgm:cxn modelId="{5684B6D6-8DD2-406A-8758-3ACB07F0FA57}" type="presParOf" srcId="{453076CD-A7B3-4466-90A1-CBCBF94D9FA9}" destId="{0F017EB8-394F-41B4-BECC-D62662969EAE}" srcOrd="3" destOrd="0" presId="urn:microsoft.com/office/officeart/2018/5/layout/IconCircleLabelList"/>
    <dgm:cxn modelId="{CFA3ADA5-05C0-42A0-B1EF-19A274FE1782}" type="presParOf" srcId="{453076CD-A7B3-4466-90A1-CBCBF94D9FA9}" destId="{C1CC1994-2AE1-4DDA-BAF7-0606F6DCFF34}" srcOrd="4" destOrd="0" presId="urn:microsoft.com/office/officeart/2018/5/layout/IconCircleLabelList"/>
    <dgm:cxn modelId="{3F68C0CD-1B72-4AA8-96C3-31B1AC062393}" type="presParOf" srcId="{C1CC1994-2AE1-4DDA-BAF7-0606F6DCFF34}" destId="{D9638E8C-CBFE-4B84-AD70-992E20234CD8}" srcOrd="0" destOrd="0" presId="urn:microsoft.com/office/officeart/2018/5/layout/IconCircleLabelList"/>
    <dgm:cxn modelId="{EF614855-B27F-4375-8CDD-6B69151D63CA}" type="presParOf" srcId="{C1CC1994-2AE1-4DDA-BAF7-0606F6DCFF34}" destId="{A93A77D5-9ECD-498A-9FEA-6AFF7C22C6DE}" srcOrd="1" destOrd="0" presId="urn:microsoft.com/office/officeart/2018/5/layout/IconCircleLabelList"/>
    <dgm:cxn modelId="{D00F1456-EFD4-4526-9F1A-854ED6638A3B}" type="presParOf" srcId="{C1CC1994-2AE1-4DDA-BAF7-0606F6DCFF34}" destId="{F92C659D-EFAB-4932-BE5C-2395768EF343}" srcOrd="2" destOrd="0" presId="urn:microsoft.com/office/officeart/2018/5/layout/IconCircleLabelList"/>
    <dgm:cxn modelId="{B9367F94-A82E-44A4-B101-1D686A415960}" type="presParOf" srcId="{C1CC1994-2AE1-4DDA-BAF7-0606F6DCFF34}" destId="{DD85A3B3-6BCF-4B16-A2D7-2CCDE6625C84}" srcOrd="3" destOrd="0" presId="urn:microsoft.com/office/officeart/2018/5/layout/IconCircleLabelList"/>
    <dgm:cxn modelId="{9CE7C126-B323-45D0-B2A4-0EF52C19842E}" type="presParOf" srcId="{453076CD-A7B3-4466-90A1-CBCBF94D9FA9}" destId="{DF8355B9-A7A4-4F73-9F88-F39191BC8E4B}" srcOrd="5" destOrd="0" presId="urn:microsoft.com/office/officeart/2018/5/layout/IconCircleLabelList"/>
    <dgm:cxn modelId="{2F7C1577-C680-41D6-B19B-512B842DE934}" type="presParOf" srcId="{453076CD-A7B3-4466-90A1-CBCBF94D9FA9}" destId="{597FEAAA-11E1-4ACC-8F29-2023D1DF3B36}" srcOrd="6" destOrd="0" presId="urn:microsoft.com/office/officeart/2018/5/layout/IconCircleLabelList"/>
    <dgm:cxn modelId="{862B2A02-6C86-4CFF-9A79-59ED8559261D}" type="presParOf" srcId="{597FEAAA-11E1-4ACC-8F29-2023D1DF3B36}" destId="{F965257E-890D-4F4B-8E09-81E5D9AECD5A}" srcOrd="0" destOrd="0" presId="urn:microsoft.com/office/officeart/2018/5/layout/IconCircleLabelList"/>
    <dgm:cxn modelId="{071BFC75-BF00-43ED-990F-D586D88FE4FE}" type="presParOf" srcId="{597FEAAA-11E1-4ACC-8F29-2023D1DF3B36}" destId="{F7880C2C-DB20-4749-95C6-054FD657F26A}" srcOrd="1" destOrd="0" presId="urn:microsoft.com/office/officeart/2018/5/layout/IconCircleLabelList"/>
    <dgm:cxn modelId="{C1502AE3-809E-4754-AEEE-BD6279B130E5}" type="presParOf" srcId="{597FEAAA-11E1-4ACC-8F29-2023D1DF3B36}" destId="{577B4C64-A106-4A52-B609-6553CAD0BE49}" srcOrd="2" destOrd="0" presId="urn:microsoft.com/office/officeart/2018/5/layout/IconCircleLabelList"/>
    <dgm:cxn modelId="{1C0D4A36-A6E2-447D-9A42-6FD05BCD1500}" type="presParOf" srcId="{597FEAAA-11E1-4ACC-8F29-2023D1DF3B36}" destId="{55B73B02-8D44-4872-9A66-18155EB3659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1693B-89B6-464E-8A3F-7210BC3A7C89}">
      <dsp:nvSpPr>
        <dsp:cNvPr id="0" name=""/>
        <dsp:cNvSpPr/>
      </dsp:nvSpPr>
      <dsp:spPr>
        <a:xfrm>
          <a:off x="623547" y="1682998"/>
          <a:ext cx="1282266" cy="128226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5A40DB-4133-403B-B5BA-117E60A4C133}">
      <dsp:nvSpPr>
        <dsp:cNvPr id="0" name=""/>
        <dsp:cNvSpPr/>
      </dsp:nvSpPr>
      <dsp:spPr>
        <a:xfrm>
          <a:off x="896817" y="1956268"/>
          <a:ext cx="735726" cy="7357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360D76-8E8A-4275-A879-71AE0888AC88}">
      <dsp:nvSpPr>
        <dsp:cNvPr id="0" name=""/>
        <dsp:cNvSpPr/>
      </dsp:nvSpPr>
      <dsp:spPr>
        <a:xfrm rot="10800000" flipV="1">
          <a:off x="245530" y="3104599"/>
          <a:ext cx="2102076" cy="16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People share identity and have common understandings of the situation (constructed). </a:t>
          </a:r>
          <a:endParaRPr lang="en-US" sz="2000" kern="1200" dirty="0"/>
        </a:p>
      </dsp:txBody>
      <dsp:txXfrm rot="-10800000">
        <a:off x="245530" y="3104599"/>
        <a:ext cx="2102076" cy="162838"/>
      </dsp:txXfrm>
    </dsp:sp>
    <dsp:sp modelId="{C9FA7CFD-663E-4296-9B58-15DEC4CF9D90}">
      <dsp:nvSpPr>
        <dsp:cNvPr id="0" name=""/>
        <dsp:cNvSpPr/>
      </dsp:nvSpPr>
      <dsp:spPr>
        <a:xfrm>
          <a:off x="3226905" y="1033756"/>
          <a:ext cx="1282266" cy="128226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B8993-4DEC-45AD-B209-1AE45A7802E3}">
      <dsp:nvSpPr>
        <dsp:cNvPr id="0" name=""/>
        <dsp:cNvSpPr/>
      </dsp:nvSpPr>
      <dsp:spPr>
        <a:xfrm>
          <a:off x="3500175" y="1307026"/>
          <a:ext cx="735726" cy="7357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433D6-9A58-4E22-9909-7F72C74346E8}">
      <dsp:nvSpPr>
        <dsp:cNvPr id="0" name=""/>
        <dsp:cNvSpPr/>
      </dsp:nvSpPr>
      <dsp:spPr>
        <a:xfrm>
          <a:off x="2715470" y="2519347"/>
          <a:ext cx="2368913" cy="2759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Looking for commonalities in discourse – speech and action</a:t>
          </a:r>
          <a:endParaRPr lang="en-US" sz="1800" kern="1200" dirty="0"/>
        </a:p>
      </dsp:txBody>
      <dsp:txXfrm>
        <a:off x="2715470" y="2519347"/>
        <a:ext cx="2368913" cy="2759809"/>
      </dsp:txXfrm>
    </dsp:sp>
    <dsp:sp modelId="{D9638E8C-CBFE-4B84-AD70-992E20234CD8}">
      <dsp:nvSpPr>
        <dsp:cNvPr id="0" name=""/>
        <dsp:cNvSpPr/>
      </dsp:nvSpPr>
      <dsp:spPr>
        <a:xfrm>
          <a:off x="5830264" y="1060337"/>
          <a:ext cx="1282266" cy="128226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A77D5-9ECD-498A-9FEA-6AFF7C22C6DE}">
      <dsp:nvSpPr>
        <dsp:cNvPr id="0" name=""/>
        <dsp:cNvSpPr/>
      </dsp:nvSpPr>
      <dsp:spPr>
        <a:xfrm>
          <a:off x="6103534" y="1333607"/>
          <a:ext cx="735726" cy="7357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85A3B3-6BCF-4B16-A2D7-2CCDE6625C84}">
      <dsp:nvSpPr>
        <dsp:cNvPr id="0" name=""/>
        <dsp:cNvSpPr/>
      </dsp:nvSpPr>
      <dsp:spPr>
        <a:xfrm>
          <a:off x="5420359" y="2625672"/>
          <a:ext cx="2102076" cy="265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Sometimes it’s difficult to get detail.  You find “anger”, “disgust”  (feelings/emotions</a:t>
          </a:r>
          <a:r>
            <a:rPr lang="en-GB" sz="1100" kern="1200" dirty="0"/>
            <a:t>)</a:t>
          </a:r>
          <a:endParaRPr lang="en-US" sz="1100" kern="1200" dirty="0"/>
        </a:p>
      </dsp:txBody>
      <dsp:txXfrm>
        <a:off x="5420359" y="2625672"/>
        <a:ext cx="2102076" cy="2653484"/>
      </dsp:txXfrm>
    </dsp:sp>
    <dsp:sp modelId="{F965257E-890D-4F4B-8E09-81E5D9AECD5A}">
      <dsp:nvSpPr>
        <dsp:cNvPr id="0" name=""/>
        <dsp:cNvSpPr/>
      </dsp:nvSpPr>
      <dsp:spPr>
        <a:xfrm>
          <a:off x="8930417" y="1648669"/>
          <a:ext cx="1282266" cy="128226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80C2C-DB20-4749-95C6-054FD657F26A}">
      <dsp:nvSpPr>
        <dsp:cNvPr id="0" name=""/>
        <dsp:cNvSpPr/>
      </dsp:nvSpPr>
      <dsp:spPr>
        <a:xfrm>
          <a:off x="9185095" y="1921939"/>
          <a:ext cx="735726" cy="7357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73B02-8D44-4872-9A66-18155EB3659B}">
      <dsp:nvSpPr>
        <dsp:cNvPr id="0" name=""/>
        <dsp:cNvSpPr/>
      </dsp:nvSpPr>
      <dsp:spPr>
        <a:xfrm>
          <a:off x="7871695" y="3064516"/>
          <a:ext cx="3362502" cy="300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Narrative Networking GIVE you individual DETAILS where the narrative </a:t>
          </a:r>
          <a:r>
            <a:rPr lang="en-GB" sz="1800" i="1" kern="1200" dirty="0"/>
            <a:t>connects</a:t>
          </a:r>
          <a:r>
            <a:rPr lang="en-GB" sz="1800" kern="1200" dirty="0"/>
            <a:t> TO the next one but remains </a:t>
          </a:r>
          <a:r>
            <a:rPr lang="en-GB" sz="1800" b="1" kern="1200" dirty="0"/>
            <a:t>unique </a:t>
          </a:r>
          <a:r>
            <a:rPr lang="en-GB" sz="1800" kern="1200" dirty="0"/>
            <a:t>as a story.</a:t>
          </a:r>
          <a:endParaRPr lang="en-US" sz="1800" kern="1200" dirty="0"/>
        </a:p>
      </dsp:txBody>
      <dsp:txXfrm>
        <a:off x="7871695" y="3064516"/>
        <a:ext cx="3362502" cy="300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175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029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275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392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044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778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032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666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511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435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6802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696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4884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7289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626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388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37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0B88C-372A-46F9-813C-24C7070E189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02A79-BAFE-492E-BDC8-961E62AC15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6224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bcnews.com/news/nbcblk/black-lives-matter-emerges-controversial-force-u-k-n648726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rIAexK_FII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latimes.com/opinion/story/2020-09-04/black-lives-matter-white-people-portland-protests-nfl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3BB442-0AD6-4259-B588-CEE534BC97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96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13B155-1878-4BE5-8AD0-4A817B4ABE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3014139"/>
            <a:ext cx="9448800" cy="1825096"/>
          </a:xfrm>
        </p:spPr>
        <p:txBody>
          <a:bodyPr>
            <a:normAutofit/>
          </a:bodyPr>
          <a:lstStyle/>
          <a:p>
            <a:r>
              <a:rPr lang="en-GB" dirty="0"/>
              <a:t>Making WAVES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1CE8A6-3844-49C3-944C-FA8FA4C3FE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842935"/>
            <a:ext cx="9448800" cy="685800"/>
          </a:xfrm>
        </p:spPr>
        <p:txBody>
          <a:bodyPr>
            <a:normAutofit/>
          </a:bodyPr>
          <a:lstStyle/>
          <a:p>
            <a:r>
              <a:rPr lang="en-GB" b="1" dirty="0"/>
              <a:t>ACTIVISM and RESEARCH</a:t>
            </a:r>
          </a:p>
        </p:txBody>
      </p:sp>
    </p:spTree>
    <p:extLst>
      <p:ext uri="{BB962C8B-B14F-4D97-AF65-F5344CB8AC3E}">
        <p14:creationId xmlns:p14="http://schemas.microsoft.com/office/powerpoint/2010/main" val="492793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D94F7C0-1344-4B3C-AFCB-E7F006BB5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EC584A2-4215-4DB8-AE1F-E3768D77E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AC0082-AD49-4A61-AE6F-56936B911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727175" y="641350"/>
            <a:ext cx="3977639" cy="1600200"/>
          </a:xfrm>
        </p:spPr>
        <p:txBody>
          <a:bodyPr anchor="b">
            <a:normAutofit/>
          </a:bodyPr>
          <a:lstStyle/>
          <a:p>
            <a:pPr algn="l"/>
            <a:endParaRPr lang="en-GB" sz="3200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16EA836-BC3F-4C51-8373-2F99098A5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519293" y="2364572"/>
            <a:ext cx="3977639" cy="3854112"/>
          </a:xfrm>
        </p:spPr>
        <p:txBody>
          <a:bodyPr>
            <a:normAutofit/>
          </a:bodyPr>
          <a:lstStyle/>
          <a:p>
            <a:endParaRPr lang="en-US" sz="160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A66E9D6-6358-4ABC-A64B-FC70AEB864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0630" y="852143"/>
            <a:ext cx="5472558" cy="54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042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8CDA6-1779-4ACF-ACA6-47CB79186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2834" y="496016"/>
            <a:ext cx="8610600" cy="1293028"/>
          </a:xfrm>
        </p:spPr>
        <p:txBody>
          <a:bodyPr>
            <a:normAutofit/>
          </a:bodyPr>
          <a:lstStyle/>
          <a:p>
            <a:r>
              <a:rPr lang="en-GB" b="1" dirty="0"/>
              <a:t>Black lives matter (BLM) 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80D4D-3A0B-45FB-853D-445353F09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789044"/>
            <a:ext cx="5816600" cy="4429642"/>
          </a:xfrm>
        </p:spPr>
        <p:txBody>
          <a:bodyPr>
            <a:normAutofit fontScale="92500" lnSpcReduction="10000"/>
          </a:bodyPr>
          <a:lstStyle/>
          <a:p>
            <a:r>
              <a:rPr lang="en-GB" sz="1800" b="0" i="0" dirty="0">
                <a:effectLst/>
              </a:rPr>
              <a:t>2012 – Murder of Trayvon Martin,  shot dead in Florida </a:t>
            </a:r>
            <a:r>
              <a:rPr lang="en-GB" sz="1800" dirty="0"/>
              <a:t>by</a:t>
            </a:r>
            <a:r>
              <a:rPr lang="en-GB" sz="1800" b="0" i="0" dirty="0">
                <a:effectLst/>
              </a:rPr>
              <a:t> George Zimmerman</a:t>
            </a:r>
          </a:p>
          <a:p>
            <a:pPr marL="0" indent="0">
              <a:buNone/>
            </a:pPr>
            <a:r>
              <a:rPr lang="en-GB" sz="1800" b="0" i="0" dirty="0">
                <a:effectLst/>
              </a:rPr>
              <a:t> </a:t>
            </a:r>
          </a:p>
          <a:p>
            <a:r>
              <a:rPr lang="en-GB" sz="1800" b="0" i="0" dirty="0">
                <a:effectLst/>
              </a:rPr>
              <a:t>Social media petition (Change.org) collected 2.2 million signatures in protest was a record for the petition website</a:t>
            </a:r>
          </a:p>
          <a:p>
            <a:endParaRPr lang="en-GB" sz="1800" b="0" i="0" dirty="0">
              <a:effectLst/>
            </a:endParaRPr>
          </a:p>
          <a:p>
            <a:r>
              <a:rPr lang="en-GB" sz="1800" b="0" i="0" dirty="0">
                <a:effectLst/>
              </a:rPr>
              <a:t>2013:  BLM founded by Patrisse </a:t>
            </a:r>
            <a:r>
              <a:rPr lang="en-GB" sz="1800" b="0" i="0" dirty="0" err="1">
                <a:effectLst/>
              </a:rPr>
              <a:t>Cullors</a:t>
            </a:r>
            <a:r>
              <a:rPr lang="en-GB" sz="1800" b="0" i="0" dirty="0">
                <a:effectLst/>
              </a:rPr>
              <a:t>, Alicia Garza and Opal Tometi</a:t>
            </a:r>
          </a:p>
          <a:p>
            <a:pPr marL="0" indent="0">
              <a:buNone/>
            </a:pPr>
            <a:r>
              <a:rPr lang="en-GB" sz="1800" b="0" i="0" dirty="0">
                <a:effectLst/>
              </a:rPr>
              <a:t> </a:t>
            </a:r>
          </a:p>
          <a:p>
            <a:r>
              <a:rPr lang="en-GB" sz="1800" dirty="0"/>
              <a:t>In 2020 the Change.org record was toppled by the death of George Floyd where 19 million people signed in protest</a:t>
            </a:r>
          </a:p>
          <a:p>
            <a:endParaRPr lang="en-GB" sz="1800" dirty="0"/>
          </a:p>
          <a:p>
            <a:r>
              <a:rPr lang="en-GB" sz="1800" dirty="0"/>
              <a:t>BLM movement spread to other countries across the world via </a:t>
            </a:r>
            <a:r>
              <a:rPr lang="en-GB" sz="1800" b="1" dirty="0"/>
              <a:t>social media</a:t>
            </a:r>
          </a:p>
          <a:p>
            <a:endParaRPr lang="en-GB" sz="1200" dirty="0"/>
          </a:p>
        </p:txBody>
      </p:sp>
      <p:pic>
        <p:nvPicPr>
          <p:cNvPr id="4" name="Picture 3" descr="A group of women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AEE472F5-DC23-4A04-8F38-047B245716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1" r="9901"/>
          <a:stretch/>
        </p:blipFill>
        <p:spPr>
          <a:xfrm>
            <a:off x="6993467" y="2090341"/>
            <a:ext cx="4521200" cy="341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977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E41B83-C09C-4859-AB94-511A2C0BB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E05C4E-6F76-43EC-9537-2BA7871BB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089D05-8C0A-4412-BC88-684C70526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0032" y="143303"/>
            <a:ext cx="3977639" cy="960885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3200" b="1" dirty="0"/>
              <a:t>The evolution of </a:t>
            </a:r>
            <a:r>
              <a:rPr lang="en-GB" sz="3200" b="1" dirty="0" err="1"/>
              <a:t>blm</a:t>
            </a:r>
            <a:r>
              <a:rPr lang="en-GB" sz="3200" b="1" dirty="0"/>
              <a:t> in the 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0511E-BC15-495B-91A0-C8E0EB3E8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065" y="1580175"/>
            <a:ext cx="6039967" cy="5118838"/>
          </a:xfrm>
        </p:spPr>
        <p:txBody>
          <a:bodyPr>
            <a:normAutofit fontScale="55000" lnSpcReduction="20000"/>
          </a:bodyPr>
          <a:lstStyle/>
          <a:p>
            <a:r>
              <a:rPr lang="en-GB" sz="3300" dirty="0"/>
              <a:t>Wiping out of indigenous population and replacing it with European “pioneers”</a:t>
            </a:r>
          </a:p>
          <a:p>
            <a:endParaRPr lang="en-GB" sz="3300" dirty="0"/>
          </a:p>
          <a:p>
            <a:r>
              <a:rPr lang="en-GB" sz="3300" dirty="0"/>
              <a:t>Slavery and fight for abolition</a:t>
            </a:r>
          </a:p>
          <a:p>
            <a:endParaRPr lang="en-GB" sz="3300" dirty="0"/>
          </a:p>
          <a:p>
            <a:r>
              <a:rPr lang="en-GB" sz="3300" dirty="0"/>
              <a:t>Jim Crow Segregation Laws</a:t>
            </a:r>
          </a:p>
          <a:p>
            <a:endParaRPr lang="en-GB" sz="3300" dirty="0"/>
          </a:p>
          <a:p>
            <a:r>
              <a:rPr lang="en-GB" sz="3300" dirty="0"/>
              <a:t>Civil rights movement</a:t>
            </a:r>
          </a:p>
          <a:p>
            <a:endParaRPr lang="en-GB" sz="3300" dirty="0"/>
          </a:p>
          <a:p>
            <a:r>
              <a:rPr lang="en-GB" sz="3300" dirty="0"/>
              <a:t>Black Life Matters</a:t>
            </a:r>
          </a:p>
          <a:p>
            <a:endParaRPr lang="en-GB" sz="3300" dirty="0"/>
          </a:p>
          <a:p>
            <a:pPr marL="0" indent="0">
              <a:buNone/>
            </a:pPr>
            <a:r>
              <a:rPr lang="en-GB" sz="3300" dirty="0"/>
              <a:t> </a:t>
            </a:r>
            <a:r>
              <a:rPr lang="en-GB" sz="3400" b="1" i="1" dirty="0"/>
              <a:t>From what does BLM UK evolve from?</a:t>
            </a:r>
          </a:p>
          <a:p>
            <a:endParaRPr lang="en-GB" sz="1000" dirty="0"/>
          </a:p>
          <a:p>
            <a:endParaRPr lang="en-GB" sz="1000" dirty="0"/>
          </a:p>
          <a:p>
            <a:pPr marL="0" indent="0">
              <a:buNone/>
            </a:pPr>
            <a:r>
              <a:rPr lang="en-GB" sz="2300" dirty="0"/>
              <a:t>Quote from </a:t>
            </a:r>
            <a:r>
              <a:rPr lang="en-GB" sz="23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Dr.</a:t>
            </a:r>
            <a:r>
              <a:rPr lang="en-GB" sz="23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Lee Sartain, a senior lecturer in American Studies at the University of Portsmouth</a:t>
            </a:r>
          </a:p>
          <a:p>
            <a:pPr marL="0" indent="0">
              <a:buNone/>
            </a:pPr>
            <a:r>
              <a:rPr lang="en-GB" sz="2000" b="0" i="0" dirty="0">
                <a:effectLst/>
                <a:latin typeface="PublicoText"/>
                <a:hlinkClick r:id="rId3"/>
              </a:rPr>
              <a:t>https://www.nbcnews.com/news/nbcblk/black-lives-matter-emerges-controversial-force-u-k-n648726</a:t>
            </a: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100" dirty="0"/>
          </a:p>
          <a:p>
            <a:endParaRPr lang="en-GB" sz="1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30ED15-908F-4B51-9AC6-670260999F7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58" r="6314"/>
          <a:stretch/>
        </p:blipFill>
        <p:spPr>
          <a:xfrm>
            <a:off x="6640032" y="1323397"/>
            <a:ext cx="5027615" cy="421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12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A1E09BD-ACDD-4AFE-978A-0FC2E1F4E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7D05050-450F-4F28-88E2-305B4E365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61"/>
          <a:stretch/>
        </p:blipFill>
        <p:spPr>
          <a:xfrm>
            <a:off x="4664780" y="0"/>
            <a:ext cx="752722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1D138D-B046-4D4F-898F-722001393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0" y="764373"/>
            <a:ext cx="6832600" cy="1293028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6666B9-9318-4FD6-8023-81CE4A5D5F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770" r="2" b="14968"/>
          <a:stretch/>
        </p:blipFill>
        <p:spPr>
          <a:xfrm>
            <a:off x="30559" y="2218483"/>
            <a:ext cx="4229080" cy="21945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E921E1-8261-4ABB-BC4C-EDD3E34D778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23" r="3" b="38292"/>
          <a:stretch/>
        </p:blipFill>
        <p:spPr>
          <a:xfrm>
            <a:off x="30559" y="4490389"/>
            <a:ext cx="4229080" cy="21945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AEBA47-06DD-41DB-B543-1586FB84C91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97" r="2158" b="3"/>
          <a:stretch/>
        </p:blipFill>
        <p:spPr>
          <a:xfrm>
            <a:off x="30559" y="2657"/>
            <a:ext cx="4229080" cy="219456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DD5F1-BA60-4EA5-8568-7B55FB788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3600" y="516836"/>
            <a:ext cx="6832600" cy="5701850"/>
          </a:xfrm>
        </p:spPr>
        <p:txBody>
          <a:bodyPr>
            <a:normAutofit/>
          </a:bodyPr>
          <a:lstStyle/>
          <a:p>
            <a:r>
              <a:rPr lang="en-GB" sz="2400" dirty="0"/>
              <a:t>Post war invitation from government to colonies (in particular Caribbean – the Windrush generation - and Indian subcontinent</a:t>
            </a:r>
          </a:p>
          <a:p>
            <a:endParaRPr lang="en-GB" sz="2400" dirty="0"/>
          </a:p>
          <a:p>
            <a:r>
              <a:rPr lang="en-GB" sz="2400" dirty="0"/>
              <a:t>Became known as  New Commonwealth migrants</a:t>
            </a:r>
          </a:p>
          <a:p>
            <a:endParaRPr lang="en-GB" sz="2400" dirty="0"/>
          </a:p>
          <a:p>
            <a:r>
              <a:rPr lang="en-GB" sz="2400" dirty="0"/>
              <a:t>Racial discrimination at community and institutional level escalates, and consequently an emergence of anti-racist protest movements – pre-cursors to BLMUK</a:t>
            </a:r>
          </a:p>
          <a:p>
            <a:endParaRPr lang="en-GB" sz="2400" dirty="0"/>
          </a:p>
          <a:p>
            <a:r>
              <a:rPr lang="en-GB" sz="2400" dirty="0"/>
              <a:t>Examples……..,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974758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2244C7D-F170-47E9-813D-0FD0B2FB1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4571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48059AA-9EF0-4060-9E53-EE38E45F1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1148687"/>
            <a:ext cx="5171440" cy="5437644"/>
          </a:xfrm>
        </p:spPr>
        <p:txBody>
          <a:bodyPr>
            <a:normAutofit/>
          </a:bodyPr>
          <a:lstStyle/>
          <a:p>
            <a:r>
              <a:rPr lang="en-US" sz="2800" dirty="0"/>
              <a:t>1980: murder of Akhtar Ali </a:t>
            </a:r>
            <a:r>
              <a:rPr lang="en-US" sz="2800" dirty="0" err="1"/>
              <a:t>Baig</a:t>
            </a:r>
            <a:r>
              <a:rPr lang="en-US" sz="2800" dirty="0"/>
              <a:t> in East London by Paul </a:t>
            </a:r>
            <a:r>
              <a:rPr lang="en-US" sz="2800" dirty="0" err="1"/>
              <a:t>Mullery</a:t>
            </a:r>
            <a:r>
              <a:rPr lang="en-US" sz="2800" dirty="0"/>
              <a:t> &amp; James Parker</a:t>
            </a:r>
          </a:p>
          <a:p>
            <a:endParaRPr lang="en-US" sz="2800" dirty="0"/>
          </a:p>
          <a:p>
            <a:r>
              <a:rPr lang="en-US" sz="2800" dirty="0"/>
              <a:t>Formation of  </a:t>
            </a:r>
            <a:r>
              <a:rPr lang="en-US" sz="2800" dirty="0" err="1"/>
              <a:t>Newham</a:t>
            </a:r>
            <a:r>
              <a:rPr lang="en-US" sz="2800" dirty="0"/>
              <a:t> Youth Movement</a:t>
            </a:r>
          </a:p>
          <a:p>
            <a:endParaRPr lang="en-US" sz="2800" dirty="0"/>
          </a:p>
          <a:p>
            <a:r>
              <a:rPr lang="en-US" sz="2800" dirty="0"/>
              <a:t>Asian </a:t>
            </a:r>
            <a:r>
              <a:rPr lang="en-US" sz="2800" dirty="0" err="1"/>
              <a:t>Womens</a:t>
            </a:r>
            <a:r>
              <a:rPr lang="en-US" sz="2800" dirty="0"/>
              <a:t>’ Project and the </a:t>
            </a:r>
            <a:r>
              <a:rPr lang="en-US" sz="2800" dirty="0" err="1"/>
              <a:t>Newham</a:t>
            </a:r>
            <a:r>
              <a:rPr lang="en-US" sz="2800" dirty="0"/>
              <a:t> Monitoring Project (Black &amp; Asian coalition)</a:t>
            </a:r>
          </a:p>
        </p:txBody>
      </p:sp>
      <p:pic>
        <p:nvPicPr>
          <p:cNvPr id="4" name="Content Placeholder 3" descr="A newspaper with a person's face on it&#10;&#10;Description automatically generated with medium confidence">
            <a:extLst>
              <a:ext uri="{FF2B5EF4-FFF2-40B4-BE49-F238E27FC236}">
                <a16:creationId xmlns:a16="http://schemas.microsoft.com/office/drawing/2014/main" id="{1E01BC64-6EB1-4D07-9D1C-62F61F20C9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246" r="3" b="38120"/>
          <a:stretch/>
        </p:blipFill>
        <p:spPr>
          <a:xfrm>
            <a:off x="6573078" y="93486"/>
            <a:ext cx="4933122" cy="32176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DD9974D-D82B-4FC8-91A5-C254F9A555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632" r="-1" b="25481"/>
          <a:stretch/>
        </p:blipFill>
        <p:spPr>
          <a:xfrm>
            <a:off x="6573078" y="3588300"/>
            <a:ext cx="4933122" cy="3217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81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E9383-182B-57D7-63AE-90C7DED15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Uprising: The events of 1981 are a key part of our national history - BBC">
            <a:hlinkClick r:id="" action="ppaction://media"/>
            <a:extLst>
              <a:ext uri="{FF2B5EF4-FFF2-40B4-BE49-F238E27FC236}">
                <a16:creationId xmlns:a16="http://schemas.microsoft.com/office/drawing/2014/main" id="{E1177CC6-5418-F77A-0330-CA66F9F7624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7083" y="68067"/>
            <a:ext cx="11897833" cy="6721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3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1C2F646-C020-41BA-9246-26493CA2F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B73865C-3717-43A2-8C4B-9CDBBB16D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0" y="0"/>
            <a:ext cx="6096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246BB9-0CD8-4670-B6BF-DE2E428F2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980" y="1073425"/>
            <a:ext cx="5450152" cy="1293028"/>
          </a:xfrm>
        </p:spPr>
        <p:txBody>
          <a:bodyPr>
            <a:normAutofit/>
          </a:bodyPr>
          <a:lstStyle/>
          <a:p>
            <a:r>
              <a:rPr lang="en-GB" sz="3200" b="1" dirty="0"/>
              <a:t>Race riots of April 1981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470FB-0D1F-4809-996E-B46105A40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5450152" cy="4024125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St Pauls, Bristol</a:t>
            </a:r>
          </a:p>
          <a:p>
            <a:r>
              <a:rPr lang="en-GB" sz="2800" dirty="0"/>
              <a:t>Brixton, London</a:t>
            </a:r>
          </a:p>
          <a:p>
            <a:r>
              <a:rPr lang="en-GB" sz="2800" dirty="0"/>
              <a:t>Toxteth, Liverpool</a:t>
            </a:r>
          </a:p>
          <a:p>
            <a:r>
              <a:rPr lang="en-GB" sz="2800" dirty="0"/>
              <a:t>Handsworth, Birmingham</a:t>
            </a:r>
          </a:p>
          <a:p>
            <a:r>
              <a:rPr lang="en-GB" sz="2800" dirty="0"/>
              <a:t>Chapeltown. Leeds</a:t>
            </a:r>
          </a:p>
          <a:p>
            <a:r>
              <a:rPr lang="en-GB" sz="2800" dirty="0"/>
              <a:t>Moss Side, Manchester</a:t>
            </a:r>
          </a:p>
          <a:p>
            <a:endParaRPr lang="en-GB" sz="2800" dirty="0"/>
          </a:p>
          <a:p>
            <a:r>
              <a:rPr lang="en-GB" sz="2800" dirty="0"/>
              <a:t>The Scarman Report (1981)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0" i="1" dirty="0">
                <a:effectLst/>
                <a:latin typeface="Helvetica Neue"/>
              </a:rPr>
              <a:t>Uprising! The Police, the People and the Riots in Britain's Cities by Martin Kettle and Lucy Hodges</a:t>
            </a:r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2D4C39-AB8A-45A1-B619-984F903AAA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037" r="4988" b="1"/>
          <a:stretch/>
        </p:blipFill>
        <p:spPr>
          <a:xfrm>
            <a:off x="6417734" y="10"/>
            <a:ext cx="3270176" cy="39334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4AC409D-16F0-447F-ABB7-F61713D4749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724" r="20907" b="5"/>
          <a:stretch/>
        </p:blipFill>
        <p:spPr>
          <a:xfrm>
            <a:off x="9782174" y="9"/>
            <a:ext cx="2409826" cy="283826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6C9470-CE68-4D69-8342-F67C37552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82174" y="2609193"/>
            <a:ext cx="2409825" cy="13243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ABEF28-18E9-484E-960C-CB01945FDE3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" b="18079"/>
          <a:stretch/>
        </p:blipFill>
        <p:spPr>
          <a:xfrm>
            <a:off x="6417734" y="4019723"/>
            <a:ext cx="5774266" cy="2838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850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DA15B1D-0133-4CB3-B7CC-61FA72874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EF2F61C-287D-47BC-878F-C876F74FF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18A106-924E-4F08-8307-48DB344BB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4753466" cy="1293028"/>
          </a:xfrm>
        </p:spPr>
        <p:txBody>
          <a:bodyPr>
            <a:normAutofit/>
          </a:bodyPr>
          <a:lstStyle/>
          <a:p>
            <a:r>
              <a:rPr lang="en-GB" b="1" dirty="0"/>
              <a:t>Stephen </a:t>
            </a:r>
            <a:r>
              <a:rPr lang="en-GB" b="1" dirty="0" err="1"/>
              <a:t>lawrence</a:t>
            </a:r>
            <a:endParaRPr lang="en-GB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B7D6FC2-06BD-454C-9751-D48099AA9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94560"/>
            <a:ext cx="4753466" cy="4024125"/>
          </a:xfrm>
        </p:spPr>
        <p:txBody>
          <a:bodyPr>
            <a:normAutofit/>
          </a:bodyPr>
          <a:lstStyle/>
          <a:p>
            <a:r>
              <a:rPr lang="en-US" dirty="0"/>
              <a:t>April 1993: murder of Stephen Lawrence in </a:t>
            </a:r>
            <a:r>
              <a:rPr lang="en-US" dirty="0" err="1"/>
              <a:t>Plumstead</a:t>
            </a:r>
            <a:r>
              <a:rPr lang="en-US" dirty="0"/>
              <a:t>, London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/>
              <a:t>Huge protests during trial where all defendants were initially acquitted</a:t>
            </a:r>
            <a:endParaRPr lang="en-US" dirty="0"/>
          </a:p>
          <a:p>
            <a:r>
              <a:rPr lang="en-US" dirty="0"/>
              <a:t>Gary Dobson and David Norris were retried under new 2005 laws and found guilty in 2011 </a:t>
            </a:r>
          </a:p>
          <a:p>
            <a:r>
              <a:rPr lang="en-US" dirty="0"/>
              <a:t>MacPherson Report (1999)</a:t>
            </a:r>
          </a:p>
          <a:p>
            <a:pPr marL="0" indent="0">
              <a:buNone/>
            </a:pPr>
            <a:r>
              <a:rPr lang="en-US" b="1" dirty="0"/>
              <a:t>    </a:t>
            </a:r>
            <a:r>
              <a:rPr lang="en-US" b="1" i="1" dirty="0"/>
              <a:t>Institutional Racism</a:t>
            </a:r>
          </a:p>
        </p:txBody>
      </p:sp>
      <p:sp>
        <p:nvSpPr>
          <p:cNvPr id="28" name="Rounded Rectangle 14">
            <a:extLst>
              <a:ext uri="{FF2B5EF4-FFF2-40B4-BE49-F238E27FC236}">
                <a16:creationId xmlns:a16="http://schemas.microsoft.com/office/drawing/2014/main" id="{B5BA9375-863F-4B24-9083-14FE819F8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1066164"/>
            <a:ext cx="5305958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9F6822D-665B-4FBB-8F56-DD190622F6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61" r="18210"/>
          <a:stretch/>
        </p:blipFill>
        <p:spPr>
          <a:xfrm>
            <a:off x="6407004" y="1336566"/>
            <a:ext cx="4683948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9185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9">
            <a:extLst>
              <a:ext uri="{FF2B5EF4-FFF2-40B4-BE49-F238E27FC236}">
                <a16:creationId xmlns:a16="http://schemas.microsoft.com/office/drawing/2014/main" id="{EC3BBC63-DC19-41B8-AB81-E30CC21AE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7" name="Picture 11">
            <a:extLst>
              <a:ext uri="{FF2B5EF4-FFF2-40B4-BE49-F238E27FC236}">
                <a16:creationId xmlns:a16="http://schemas.microsoft.com/office/drawing/2014/main" id="{387CAEF2-F22C-4F37-B4E4-C70558C0B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679263-3604-44F3-8620-D226B746F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1243" y="-231882"/>
            <a:ext cx="3621019" cy="1441451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 dirty="0"/>
              <a:t>2011 riots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EC371-7105-4653-AE22-5A38FF64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6782" y="1521514"/>
            <a:ext cx="4235203" cy="4718139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/>
              <a:t>August 2011: Police shooting of Mark Duggan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LONDON &amp; BIRMINGHAM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“BIGGEST RIOTS IN MODERN ENGLISH HISTORY”</a:t>
            </a:r>
          </a:p>
          <a:p>
            <a:pPr marL="0" indent="0">
              <a:buNone/>
            </a:pPr>
            <a:r>
              <a:rPr lang="en-US" sz="2000" i="1" dirty="0"/>
              <a:t>The Guardian </a:t>
            </a:r>
            <a:r>
              <a:rPr lang="en-US" sz="2000" dirty="0"/>
              <a:t>(2014) 8</a:t>
            </a:r>
            <a:r>
              <a:rPr lang="en-US" sz="2000" baseline="30000" dirty="0"/>
              <a:t>th</a:t>
            </a:r>
            <a:r>
              <a:rPr lang="en-US" sz="2000" dirty="0"/>
              <a:t> January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F2D01C-5CF9-4B15-A892-30697AEC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77058AA-32F4-4742-B1B0-88DB21689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961243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96CC61-D926-4F52-BE4D-D44F87DB73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728" r="11224" b="-4"/>
          <a:stretch/>
        </p:blipFill>
        <p:spPr>
          <a:xfrm>
            <a:off x="471999" y="488844"/>
            <a:ext cx="3763204" cy="3526040"/>
          </a:xfrm>
          <a:prstGeom prst="rect">
            <a:avLst/>
          </a:prstGeom>
        </p:spPr>
      </p:pic>
      <p:sp>
        <p:nvSpPr>
          <p:cNvPr id="18" name="Round Single Corner Rectangle 17">
            <a:extLst>
              <a:ext uri="{FF2B5EF4-FFF2-40B4-BE49-F238E27FC236}">
                <a16:creationId xmlns:a16="http://schemas.microsoft.com/office/drawing/2014/main" id="{7DC42F66-81D5-4D45-9058-31DB09162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832" y="488845"/>
            <a:ext cx="1948749" cy="2008888"/>
          </a:xfrm>
          <a:prstGeom prst="round1Rect">
            <a:avLst>
              <a:gd name="adj" fmla="val 11295"/>
            </a:avLst>
          </a:prstGeom>
          <a:solidFill>
            <a:schemeClr val="accent6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 Single Corner Rectangle 16">
            <a:extLst>
              <a:ext uri="{FF2B5EF4-FFF2-40B4-BE49-F238E27FC236}">
                <a16:creationId xmlns:a16="http://schemas.microsoft.com/office/drawing/2014/main" id="{24021E8D-5E17-4D2F-8DD8-CB5950195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817950" y="4158358"/>
            <a:ext cx="2417253" cy="1840846"/>
          </a:xfrm>
          <a:prstGeom prst="round1Rect">
            <a:avLst>
              <a:gd name="adj" fmla="val 11295"/>
            </a:avLst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2A3E16-C74C-43AA-AE10-07C9B25FB85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165" r="13329" b="-4"/>
          <a:stretch/>
        </p:blipFill>
        <p:spPr>
          <a:xfrm>
            <a:off x="4401832" y="2669286"/>
            <a:ext cx="3060318" cy="370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000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A1E09BD-ACDD-4AFE-978A-0FC2E1F4E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7D05050-450F-4F28-88E2-305B4E365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61"/>
          <a:stretch/>
        </p:blipFill>
        <p:spPr>
          <a:xfrm>
            <a:off x="4664780" y="0"/>
            <a:ext cx="752722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75FE69E-EBA3-4BB9-82BF-21349236D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8419" y="313445"/>
            <a:ext cx="6832600" cy="1293028"/>
          </a:xfrm>
        </p:spPr>
        <p:txBody>
          <a:bodyPr>
            <a:normAutofit/>
          </a:bodyPr>
          <a:lstStyle/>
          <a:p>
            <a:r>
              <a:rPr lang="en-GB" sz="3400" b="1" dirty="0"/>
              <a:t>Black Lives Matter UK</a:t>
            </a:r>
            <a:br>
              <a:rPr lang="en-GB" sz="3400" b="1" dirty="0"/>
            </a:br>
            <a:r>
              <a:rPr lang="en-GB" sz="3400" b="1" dirty="0"/>
              <a:t>today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9C05DC-ED5A-47E1-8961-7C16298E98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85" r="3" b="4766"/>
          <a:stretch/>
        </p:blipFill>
        <p:spPr>
          <a:xfrm>
            <a:off x="58531" y="149999"/>
            <a:ext cx="4615069" cy="21945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389B3F-1CD0-4F4E-9927-368561DF59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747" r="3" b="3"/>
          <a:stretch/>
        </p:blipFill>
        <p:spPr>
          <a:xfrm>
            <a:off x="5007956" y="1555244"/>
            <a:ext cx="4615068" cy="21945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3C3AA2A-E324-4509-86E4-48AD71CBD89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3055" r="3" b="7757"/>
          <a:stretch/>
        </p:blipFill>
        <p:spPr>
          <a:xfrm>
            <a:off x="278547" y="4172680"/>
            <a:ext cx="4615067" cy="219456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3C9870D-0B21-4F85-8700-A8216CDF4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30" y="6093627"/>
            <a:ext cx="4615070" cy="125058"/>
          </a:xfrm>
        </p:spPr>
        <p:txBody>
          <a:bodyPr>
            <a:normAutofit fontScale="25000" lnSpcReduction="20000"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A3D5C7-BB23-43EE-B913-64417AEFCF2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8522" b="25893"/>
          <a:stretch/>
        </p:blipFill>
        <p:spPr>
          <a:xfrm>
            <a:off x="6828760" y="4172680"/>
            <a:ext cx="5084693" cy="2504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94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E8CA385-F89A-4515-A769-3CEF1900B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E34A230-D728-4275-A07E-38A8344A0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CEE192-18D6-481F-8DB9-3B54C2169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0339" y="1116669"/>
            <a:ext cx="488566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b="1" dirty="0"/>
              <a:t>Some Leading academics in black studies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E38CD49-D14B-4A2D-8819-F950FCDA9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552" y="2541331"/>
            <a:ext cx="5104691" cy="4024125"/>
          </a:xfrm>
        </p:spPr>
        <p:txBody>
          <a:bodyPr>
            <a:normAutofit/>
          </a:bodyPr>
          <a:lstStyle/>
          <a:p>
            <a:r>
              <a:rPr lang="en-GB" sz="2400" dirty="0"/>
              <a:t>Diamond </a:t>
            </a:r>
            <a:r>
              <a:rPr lang="en-GB" sz="2400" dirty="0" err="1"/>
              <a:t>Ashiagbar</a:t>
            </a:r>
            <a:r>
              <a:rPr lang="en-GB" sz="2400" dirty="0"/>
              <a:t> (human rights)</a:t>
            </a:r>
          </a:p>
          <a:p>
            <a:endParaRPr lang="en-GB" sz="2400" dirty="0"/>
          </a:p>
          <a:p>
            <a:r>
              <a:rPr lang="en-GB" sz="2400" dirty="0"/>
              <a:t>Paul Gilroy</a:t>
            </a:r>
          </a:p>
          <a:p>
            <a:endParaRPr lang="en-GB" sz="2400" dirty="0"/>
          </a:p>
          <a:p>
            <a:r>
              <a:rPr lang="en-GB" sz="2400" dirty="0"/>
              <a:t>Stuart Hall</a:t>
            </a:r>
          </a:p>
          <a:p>
            <a:endParaRPr lang="en-GB" sz="2400" dirty="0"/>
          </a:p>
          <a:p>
            <a:r>
              <a:rPr lang="en-GB" sz="2400" dirty="0"/>
              <a:t>Kehinde Andrews</a:t>
            </a:r>
            <a:endParaRPr lang="en-US" sz="2400" dirty="0"/>
          </a:p>
        </p:txBody>
      </p:sp>
      <p:sp>
        <p:nvSpPr>
          <p:cNvPr id="18" name="Rounded Rectangle 14">
            <a:extLst>
              <a:ext uri="{FF2B5EF4-FFF2-40B4-BE49-F238E27FC236}">
                <a16:creationId xmlns:a16="http://schemas.microsoft.com/office/drawing/2014/main" id="{504E9E2C-AFCE-4467-913A-7A2D7A7AA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1066164"/>
            <a:ext cx="5305958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wearing glasses&#10;&#10;Description automatically generated">
            <a:extLst>
              <a:ext uri="{FF2B5EF4-FFF2-40B4-BE49-F238E27FC236}">
                <a16:creationId xmlns:a16="http://schemas.microsoft.com/office/drawing/2014/main" id="{F0AE9C2C-DF7B-44CA-9B63-DEB1FBBEB1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077" b="-1"/>
          <a:stretch/>
        </p:blipFill>
        <p:spPr>
          <a:xfrm>
            <a:off x="6411503" y="1375866"/>
            <a:ext cx="2466491" cy="2683228"/>
          </a:xfrm>
          <a:custGeom>
            <a:avLst/>
            <a:gdLst/>
            <a:ahLst/>
            <a:cxnLst/>
            <a:rect l="l" t="t" r="r" b="b"/>
            <a:pathLst>
              <a:path w="2989398" h="2740475">
                <a:moveTo>
                  <a:pt x="618429" y="0"/>
                </a:moveTo>
                <a:lnTo>
                  <a:pt x="2989398" y="0"/>
                </a:lnTo>
                <a:lnTo>
                  <a:pt x="2989398" y="151959"/>
                </a:lnTo>
                <a:lnTo>
                  <a:pt x="2989398" y="1370238"/>
                </a:lnTo>
                <a:lnTo>
                  <a:pt x="2989398" y="2740475"/>
                </a:lnTo>
                <a:lnTo>
                  <a:pt x="0" y="2740475"/>
                </a:lnTo>
                <a:lnTo>
                  <a:pt x="0" y="151949"/>
                </a:lnTo>
                <a:lnTo>
                  <a:pt x="11940" y="92810"/>
                </a:lnTo>
                <a:cubicBezTo>
                  <a:pt x="27319" y="56449"/>
                  <a:pt x="56447" y="27321"/>
                  <a:pt x="92808" y="11942"/>
                </a:cubicBezTo>
                <a:lnTo>
                  <a:pt x="151947" y="2"/>
                </a:lnTo>
                <a:lnTo>
                  <a:pt x="618429" y="2"/>
                </a:lnTo>
                <a:close/>
              </a:path>
            </a:pathLst>
          </a:custGeom>
        </p:spPr>
      </p:pic>
      <p:pic>
        <p:nvPicPr>
          <p:cNvPr id="6" name="Picture 5" descr="A person with a beard&#10;&#10;Description automatically generated with low confidence">
            <a:extLst>
              <a:ext uri="{FF2B5EF4-FFF2-40B4-BE49-F238E27FC236}">
                <a16:creationId xmlns:a16="http://schemas.microsoft.com/office/drawing/2014/main" id="{6A040129-E53F-4D7A-AC0A-C2D2583CBB1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457" r="-2" b="30705"/>
          <a:stretch/>
        </p:blipFill>
        <p:spPr>
          <a:xfrm>
            <a:off x="9026854" y="1367981"/>
            <a:ext cx="2047851" cy="1551917"/>
          </a:xfrm>
          <a:custGeom>
            <a:avLst/>
            <a:gdLst/>
            <a:ahLst/>
            <a:cxnLst/>
            <a:rect l="l" t="t" r="r" b="b"/>
            <a:pathLst>
              <a:path w="2047851" h="1551917">
                <a:moveTo>
                  <a:pt x="0" y="0"/>
                </a:moveTo>
                <a:lnTo>
                  <a:pt x="96279" y="0"/>
                </a:lnTo>
                <a:lnTo>
                  <a:pt x="1306797" y="0"/>
                </a:lnTo>
                <a:lnTo>
                  <a:pt x="1951573" y="0"/>
                </a:lnTo>
                <a:cubicBezTo>
                  <a:pt x="2004746" y="0"/>
                  <a:pt x="2047851" y="51153"/>
                  <a:pt x="2047851" y="114253"/>
                </a:cubicBezTo>
                <a:lnTo>
                  <a:pt x="2047851" y="1551917"/>
                </a:lnTo>
                <a:lnTo>
                  <a:pt x="1306797" y="1551917"/>
                </a:lnTo>
                <a:lnTo>
                  <a:pt x="0" y="1551917"/>
                </a:lnTo>
                <a:lnTo>
                  <a:pt x="0" y="114253"/>
                </a:lnTo>
                <a:close/>
              </a:path>
            </a:pathLst>
          </a:custGeom>
        </p:spPr>
      </p:pic>
      <p:pic>
        <p:nvPicPr>
          <p:cNvPr id="7" name="Picture 6" descr="A person with a beard and glasses&#10;&#10;Description automatically generated with low confidence">
            <a:extLst>
              <a:ext uri="{FF2B5EF4-FFF2-40B4-BE49-F238E27FC236}">
                <a16:creationId xmlns:a16="http://schemas.microsoft.com/office/drawing/2014/main" id="{E319E441-2728-4134-A62D-A172CF53CA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9756" r="3" b="37134"/>
          <a:stretch/>
        </p:blipFill>
        <p:spPr>
          <a:xfrm>
            <a:off x="6411503" y="4206623"/>
            <a:ext cx="2466491" cy="1687869"/>
          </a:xfrm>
          <a:custGeom>
            <a:avLst/>
            <a:gdLst/>
            <a:ahLst/>
            <a:cxnLst/>
            <a:rect l="l" t="t" r="r" b="b"/>
            <a:pathLst>
              <a:path w="2466491" h="1687869">
                <a:moveTo>
                  <a:pt x="0" y="0"/>
                </a:moveTo>
                <a:lnTo>
                  <a:pt x="2466491" y="0"/>
                </a:lnTo>
                <a:lnTo>
                  <a:pt x="2466491" y="1687869"/>
                </a:lnTo>
                <a:lnTo>
                  <a:pt x="108845" y="1687869"/>
                </a:lnTo>
                <a:cubicBezTo>
                  <a:pt x="63759" y="1687869"/>
                  <a:pt x="25075" y="1661798"/>
                  <a:pt x="8550" y="1624643"/>
                </a:cubicBezTo>
                <a:lnTo>
                  <a:pt x="0" y="1584362"/>
                </a:lnTo>
                <a:close/>
              </a:path>
            </a:pathLst>
          </a:custGeom>
        </p:spPr>
      </p:pic>
      <p:pic>
        <p:nvPicPr>
          <p:cNvPr id="4" name="Content Placeholder 3" descr="A person standing in front of a stack of books&#10;&#10;Description automatically generated with medium confidence">
            <a:extLst>
              <a:ext uri="{FF2B5EF4-FFF2-40B4-BE49-F238E27FC236}">
                <a16:creationId xmlns:a16="http://schemas.microsoft.com/office/drawing/2014/main" id="{5AC64E18-C986-49D1-8320-CB209362B10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9683" r="31935" b="3"/>
          <a:stretch/>
        </p:blipFill>
        <p:spPr>
          <a:xfrm>
            <a:off x="9028587" y="3061713"/>
            <a:ext cx="2053329" cy="2832779"/>
          </a:xfrm>
          <a:custGeom>
            <a:avLst/>
            <a:gdLst/>
            <a:ahLst/>
            <a:cxnLst/>
            <a:rect l="l" t="t" r="r" b="b"/>
            <a:pathLst>
              <a:path w="2488644" h="2893217">
                <a:moveTo>
                  <a:pt x="6640" y="0"/>
                </a:moveTo>
                <a:lnTo>
                  <a:pt x="2488644" y="0"/>
                </a:lnTo>
                <a:lnTo>
                  <a:pt x="2488644" y="1478584"/>
                </a:lnTo>
                <a:lnTo>
                  <a:pt x="2488644" y="1829101"/>
                </a:lnTo>
                <a:lnTo>
                  <a:pt x="2488644" y="2727776"/>
                </a:lnTo>
                <a:cubicBezTo>
                  <a:pt x="2488644" y="2819147"/>
                  <a:pt x="2414574" y="2893217"/>
                  <a:pt x="2323203" y="2893217"/>
                </a:cubicBezTo>
                <a:lnTo>
                  <a:pt x="896176" y="2893217"/>
                </a:lnTo>
                <a:lnTo>
                  <a:pt x="172081" y="2893217"/>
                </a:lnTo>
                <a:lnTo>
                  <a:pt x="0" y="2893217"/>
                </a:lnTo>
                <a:lnTo>
                  <a:pt x="0" y="140978"/>
                </a:lnTo>
                <a:lnTo>
                  <a:pt x="6640" y="14097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2093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C3BBC63-DC19-41B8-AB81-E30CC21AE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87CAEF2-F22C-4F37-B4E4-C70558C0B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42B9F8-E593-4D2B-ABBF-B6D127157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6277" y="673240"/>
            <a:ext cx="3031524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700" b="1"/>
              <a:t>Did anything interest me during my research on blm?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DF2D01C-5CF9-4B15-A892-30697AEC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7058AA-32F4-4742-B1B0-88DB21689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961243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D7A2D5-12D4-45B2-B76A-106894C8E59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197" b="105"/>
          <a:stretch/>
        </p:blipFill>
        <p:spPr>
          <a:xfrm>
            <a:off x="471999" y="488844"/>
            <a:ext cx="3763204" cy="3526040"/>
          </a:xfrm>
          <a:prstGeom prst="rect">
            <a:avLst/>
          </a:prstGeom>
        </p:spPr>
      </p:pic>
      <p:sp>
        <p:nvSpPr>
          <p:cNvPr id="19" name="Round Single Corner Rectangle 17">
            <a:extLst>
              <a:ext uri="{FF2B5EF4-FFF2-40B4-BE49-F238E27FC236}">
                <a16:creationId xmlns:a16="http://schemas.microsoft.com/office/drawing/2014/main" id="{7DC42F66-81D5-4D45-9058-31DB09162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1832" y="488845"/>
            <a:ext cx="1948749" cy="2008888"/>
          </a:xfrm>
          <a:prstGeom prst="round1Rect">
            <a:avLst>
              <a:gd name="adj" fmla="val 11295"/>
            </a:avLst>
          </a:prstGeom>
          <a:solidFill>
            <a:schemeClr val="accent6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 Single Corner Rectangle 16">
            <a:extLst>
              <a:ext uri="{FF2B5EF4-FFF2-40B4-BE49-F238E27FC236}">
                <a16:creationId xmlns:a16="http://schemas.microsoft.com/office/drawing/2014/main" id="{24021E8D-5E17-4D2F-8DD8-CB5950195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817950" y="4158358"/>
            <a:ext cx="2417253" cy="1840846"/>
          </a:xfrm>
          <a:prstGeom prst="round1Rect">
            <a:avLst>
              <a:gd name="adj" fmla="val 11295"/>
            </a:avLst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0F680D-854E-43F1-A829-DE975A991E7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21" r="43610" b="3"/>
          <a:stretch/>
        </p:blipFill>
        <p:spPr>
          <a:xfrm>
            <a:off x="4401832" y="2669286"/>
            <a:ext cx="3060318" cy="370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15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56AC4-1928-4221-8E76-F06E1198E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7F2666-B331-456B-9009-51D9BB502A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5127" y="-85062"/>
            <a:ext cx="10118305" cy="67311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C4925C-ADC6-4C00-B7A4-4C132362D705}"/>
              </a:ext>
            </a:extLst>
          </p:cNvPr>
          <p:cNvSpPr txBox="1"/>
          <p:nvPr/>
        </p:nvSpPr>
        <p:spPr>
          <a:xfrm>
            <a:off x="1877319" y="6604084"/>
            <a:ext cx="789190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https://www.theguardian.com/uk-news/2017/jan/19/nine-black-lives-matter-protesters-guilty-over-heathrow-disruption</a:t>
            </a:r>
          </a:p>
        </p:txBody>
      </p:sp>
    </p:spTree>
    <p:extLst>
      <p:ext uri="{BB962C8B-B14F-4D97-AF65-F5344CB8AC3E}">
        <p14:creationId xmlns:p14="http://schemas.microsoft.com/office/powerpoint/2010/main" val="1883137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6EB98D-E942-46AE-B7C4-561A4B192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687417" cy="1920372"/>
          </a:xfrm>
        </p:spPr>
        <p:txBody>
          <a:bodyPr>
            <a:normAutofit/>
          </a:bodyPr>
          <a:lstStyle/>
          <a:p>
            <a:pPr algn="l"/>
            <a:endParaRPr lang="en-GB" sz="3600">
              <a:solidFill>
                <a:schemeClr val="bg1"/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73EEF9F-CA99-4360-A260-035CF1153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821774"/>
            <a:ext cx="3687417" cy="3148329"/>
          </a:xfrm>
        </p:spPr>
        <p:txBody>
          <a:bodyPr>
            <a:normAutofit/>
          </a:bodyPr>
          <a:lstStyle/>
          <a:p>
            <a:endParaRPr lang="en-US" sz="1600">
              <a:solidFill>
                <a:schemeClr val="bg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BCF1CA-EA00-4958-8F2A-DC449FB92D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0"/>
            <a:ext cx="80445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1893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F2B903-023A-4741-9C0E-826FC1906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687417" cy="1920372"/>
          </a:xfrm>
        </p:spPr>
        <p:txBody>
          <a:bodyPr>
            <a:normAutofit/>
          </a:bodyPr>
          <a:lstStyle/>
          <a:p>
            <a:pPr algn="l"/>
            <a:endParaRPr lang="en-GB" sz="3600">
              <a:solidFill>
                <a:schemeClr val="bg1"/>
              </a:solidFill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1B698F3-4F51-4757-B814-1F1930BDF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821774"/>
            <a:ext cx="3687417" cy="3148329"/>
          </a:xfrm>
        </p:spPr>
        <p:txBody>
          <a:bodyPr>
            <a:normAutofit/>
          </a:bodyPr>
          <a:lstStyle/>
          <a:p>
            <a:r>
              <a:rPr lang="en-US" sz="1600">
                <a:solidFill>
                  <a:schemeClr val="bg1"/>
                </a:solidFill>
              </a:rPr>
              <a:t>https://www.prnewswire.com/news-releases/new-report-reveals-demographics-of-black-lives-matter-protesters-shows-vast-majority-are-white-marched-within-their-own-cities-301079234.html</a:t>
            </a:r>
          </a:p>
        </p:txBody>
      </p:sp>
      <p:pic>
        <p:nvPicPr>
          <p:cNvPr id="4" name="Content Placeholder 3" descr="Diagram&#10;&#10;Description automatically generated with low confidence">
            <a:extLst>
              <a:ext uri="{FF2B5EF4-FFF2-40B4-BE49-F238E27FC236}">
                <a16:creationId xmlns:a16="http://schemas.microsoft.com/office/drawing/2014/main" id="{5A6564EB-157A-496B-80D2-ECD634E7C8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983"/>
            <a:ext cx="10283687" cy="6820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5082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8794B-D4C2-4E7A-81DF-ABE50C6E8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FFAE72-DB2D-4A88-9148-9C60608143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304" t="7126" r="7569" b="5185"/>
          <a:stretch/>
        </p:blipFill>
        <p:spPr>
          <a:xfrm>
            <a:off x="838199" y="73742"/>
            <a:ext cx="10668001" cy="6710516"/>
          </a:xfrm>
        </p:spPr>
      </p:pic>
    </p:spTree>
    <p:extLst>
      <p:ext uri="{BB962C8B-B14F-4D97-AF65-F5344CB8AC3E}">
        <p14:creationId xmlns:p14="http://schemas.microsoft.com/office/powerpoint/2010/main" val="31593456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529CFB1-4A36-4A05-8D7A-948E22773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7A989-7402-42D0-BF8E-AF72954F1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809" y="965201"/>
            <a:ext cx="6554888" cy="4923448"/>
          </a:xfrm>
        </p:spPr>
        <p:txBody>
          <a:bodyPr anchor="ctr">
            <a:normAutofit/>
          </a:bodyPr>
          <a:lstStyle/>
          <a:p>
            <a:r>
              <a:rPr lang="en-GB" sz="2000" dirty="0">
                <a:hlinkClick r:id="rId2"/>
              </a:rPr>
              <a:t>https://www.latimes.com/opinion/story/2020-09-04/black-lives-matter-white-people-portland-protests-nfl</a:t>
            </a:r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r>
              <a:rPr lang="en-GB" sz="3200" dirty="0"/>
              <a:t>Read this….what do you think?  How does it make you feel?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83419-8188-4C50-BD8F-237B464B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0788" y="1"/>
            <a:ext cx="4651212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63500" dist="38100" dir="10800000" algn="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0D84C5-A105-4AB9-8C54-A26D13722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7521575" y="2187579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EA79FE-167E-4C62-A441-4BFD6EE32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7898" y="1327169"/>
            <a:ext cx="3646678" cy="4199513"/>
          </a:xfrm>
        </p:spPr>
        <p:txBody>
          <a:bodyPr>
            <a:normAutofit/>
          </a:bodyPr>
          <a:lstStyle/>
          <a:p>
            <a:pPr algn="l"/>
            <a:br>
              <a:rPr lang="en-GB" sz="3700" b="0" i="0" dirty="0">
                <a:solidFill>
                  <a:srgbClr val="FFFFFF"/>
                </a:solidFill>
                <a:effectLst/>
                <a:latin typeface="var(--headline-font)"/>
              </a:rPr>
            </a:br>
            <a:r>
              <a:rPr lang="en-GB" sz="3700" b="0" i="0" dirty="0">
                <a:solidFill>
                  <a:srgbClr val="FFFFFF"/>
                </a:solidFill>
                <a:effectLst/>
                <a:latin typeface="var(--headline-font)"/>
              </a:rPr>
              <a:t>“White people have gentrified Black Lives Matter. It’s a problem”</a:t>
            </a:r>
            <a:br>
              <a:rPr lang="en-GB" sz="3700" b="0" i="0" dirty="0">
                <a:solidFill>
                  <a:srgbClr val="FFFFFF"/>
                </a:solidFill>
                <a:effectLst/>
                <a:latin typeface="var(--headline-font)"/>
              </a:rPr>
            </a:br>
            <a:endParaRPr lang="en-GB" sz="3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9458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5B060-1A81-F46A-6EDF-977332DB5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509191"/>
            <a:ext cx="8610600" cy="1293028"/>
          </a:xfrm>
        </p:spPr>
        <p:txBody>
          <a:bodyPr/>
          <a:lstStyle/>
          <a:p>
            <a:r>
              <a:rPr lang="en-GB" b="1" dirty="0"/>
              <a:t>Structuring YOUR film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FA309-A4EE-59B8-0236-1E3731D9D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3391" y="2073350"/>
            <a:ext cx="11041912" cy="4965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1.  </a:t>
            </a:r>
            <a:r>
              <a:rPr lang="en-GB" sz="2800" dirty="0"/>
              <a:t>Watch and experience the film first</a:t>
            </a:r>
          </a:p>
          <a:p>
            <a:pPr marL="457200" indent="-457200">
              <a:buAutoNum type="arabicPeriod" startAt="2"/>
            </a:pPr>
            <a:r>
              <a:rPr lang="en-GB" sz="2800" dirty="0"/>
              <a:t>Introduction:   Title, date, director, main message, major characters, your chosen themes</a:t>
            </a:r>
          </a:p>
          <a:p>
            <a:pPr marL="457200" indent="-457200">
              <a:buAutoNum type="arabicPeriod" startAt="2"/>
            </a:pPr>
            <a:r>
              <a:rPr lang="en-GB" sz="2800" dirty="0"/>
              <a:t>Analysis:  Highlight themes (in the context of module, </a:t>
            </a:r>
            <a:r>
              <a:rPr lang="en-GB" sz="2800" dirty="0" err="1"/>
              <a:t>ie</a:t>
            </a:r>
            <a:r>
              <a:rPr lang="en-GB" sz="2800" dirty="0"/>
              <a:t>. inequality/protest); chose scenes that support the themes – were they effective;  did the development of the themes make sense; were the themes clear/compelling; what was the impact; historical accuracy vs artistic licence – did it work</a:t>
            </a:r>
          </a:p>
          <a:p>
            <a:pPr marL="457200" indent="-457200">
              <a:buAutoNum type="arabicPeriod" startAt="2"/>
            </a:pPr>
            <a:r>
              <a:rPr lang="en-GB" sz="2800" dirty="0"/>
              <a:t>Style of writing: academic </a:t>
            </a:r>
            <a:r>
              <a:rPr lang="en-GB" sz="2800" u="sng" dirty="0"/>
              <a:t>not</a:t>
            </a:r>
            <a:r>
              <a:rPr lang="en-GB" sz="2800" dirty="0"/>
              <a:t> journalistic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0672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68CCE-083B-49C1-8F0C-5EB5F8186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videoplayback (New Forest)">
            <a:hlinkClick r:id="" action="ppaction://media"/>
            <a:extLst>
              <a:ext uri="{FF2B5EF4-FFF2-40B4-BE49-F238E27FC236}">
                <a16:creationId xmlns:a16="http://schemas.microsoft.com/office/drawing/2014/main" id="{37F602F6-AB97-41DA-B5EC-4AE30B995E3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900" y="-92765"/>
            <a:ext cx="12192900" cy="6858000"/>
          </a:xfrm>
        </p:spPr>
      </p:pic>
    </p:spTree>
    <p:extLst>
      <p:ext uri="{BB962C8B-B14F-4D97-AF65-F5344CB8AC3E}">
        <p14:creationId xmlns:p14="http://schemas.microsoft.com/office/powerpoint/2010/main" val="1308950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82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29CFB1-4A36-4A05-8D7A-948E22773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8B617-D2E0-415D-A86F-635F27674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39" y="508288"/>
            <a:ext cx="6987894" cy="583727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800" b="0" i="0" u="none" strike="noStrike" baseline="0" dirty="0">
                <a:latin typeface="Sabon-Roman"/>
              </a:rPr>
              <a:t>“Action research challenges the claims of a positivistic view of knowledge which holds that in order to be credible, research must remain objective and value-free. Instead, we embrace the notion of knowledge as socially constructed and, recognizing that all research is embedded within a system of values and promotes some model of human interaction, we commit ourselves to a form of research which challenges unjust and undemocratic economic, social and political systems and practices”</a:t>
            </a:r>
          </a:p>
          <a:p>
            <a:pPr marL="0" indent="0">
              <a:buNone/>
            </a:pPr>
            <a:r>
              <a:rPr lang="en-GB" sz="1900" dirty="0">
                <a:latin typeface="Sabon-Roman"/>
              </a:rPr>
              <a:t>(Brydon-Miller, M. et al (2002) ‘Why action Research?’, </a:t>
            </a:r>
            <a:r>
              <a:rPr lang="en-GB" sz="1900" i="1" dirty="0">
                <a:latin typeface="Sabon-Roman"/>
              </a:rPr>
              <a:t>Action Research</a:t>
            </a:r>
            <a:r>
              <a:rPr lang="en-GB" sz="1900" dirty="0">
                <a:latin typeface="Sabon-Roman"/>
              </a:rPr>
              <a:t>, 1 (1), p 11.</a:t>
            </a:r>
            <a:endParaRPr lang="en-GB" sz="19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83419-8188-4C50-BD8F-237B464B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0788" y="1"/>
            <a:ext cx="4651212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63500" dist="38100" dir="10800000" algn="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70D84C5-A105-4AB9-8C54-A26D13722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7521575" y="2187579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C641C5-32FC-40B2-B16B-AAEA92836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7898" y="1327169"/>
            <a:ext cx="3646678" cy="4199513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rgbClr val="FFFFFF"/>
                </a:solidFill>
              </a:rPr>
              <a:t>Active research</a:t>
            </a:r>
          </a:p>
        </p:txBody>
      </p:sp>
    </p:spTree>
    <p:extLst>
      <p:ext uri="{BB962C8B-B14F-4D97-AF65-F5344CB8AC3E}">
        <p14:creationId xmlns:p14="http://schemas.microsoft.com/office/powerpoint/2010/main" val="3587307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F212E-1E88-4165-B312-87389316B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3700" b="1" dirty="0"/>
              <a:t>How would I research this USING A QUANTITATIVE APPROACH?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7B3392-A103-41CE-8971-20848A68E2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56" r="24370" b="2"/>
          <a:stretch/>
        </p:blipFill>
        <p:spPr>
          <a:xfrm>
            <a:off x="685800" y="2501159"/>
            <a:ext cx="4521200" cy="341092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EE8CD-699B-48A7-AE90-F926AB1B5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r>
              <a:rPr lang="en-GB" dirty="0"/>
              <a:t>QUESTION?  What’s interesting?  What’s different? What do you think you or others want to know?! </a:t>
            </a:r>
          </a:p>
          <a:p>
            <a:r>
              <a:rPr lang="en-GB" dirty="0"/>
              <a:t>HOW “ACTIVE” DO YOU WANT TO BE?</a:t>
            </a:r>
          </a:p>
          <a:p>
            <a:r>
              <a:rPr lang="en-GB" dirty="0"/>
              <a:t>WHAT TYPE OF DATA DO YOU WANT?</a:t>
            </a:r>
          </a:p>
          <a:p>
            <a:r>
              <a:rPr lang="en-GB" dirty="0"/>
              <a:t>WHAT METHOD COULD YOU USE?</a:t>
            </a:r>
          </a:p>
          <a:p>
            <a:r>
              <a:rPr lang="en-GB" dirty="0"/>
              <a:t>WHAT ARE THE PROBLEMS?</a:t>
            </a:r>
          </a:p>
          <a:p>
            <a:endParaRPr lang="en-GB" dirty="0"/>
          </a:p>
          <a:p>
            <a:pPr marL="0" indent="0">
              <a:buNone/>
            </a:pPr>
            <a:endParaRPr lang="en-GB" b="1" dirty="0">
              <a:highlight>
                <a:srgbClr val="FFFF00"/>
              </a:highlight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126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mera lens">
            <a:extLst>
              <a:ext uri="{FF2B5EF4-FFF2-40B4-BE49-F238E27FC236}">
                <a16:creationId xmlns:a16="http://schemas.microsoft.com/office/drawing/2014/main" id="{50A5C68E-11BD-4CFA-A654-631503E508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t="5457" b="102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09E01B-79C4-4248-A25B-2B4898C38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1374" y="506091"/>
            <a:ext cx="8610600" cy="1293028"/>
          </a:xfrm>
        </p:spPr>
        <p:txBody>
          <a:bodyPr>
            <a:normAutofit/>
          </a:bodyPr>
          <a:lstStyle/>
          <a:p>
            <a:r>
              <a:rPr lang="en-GB" b="1" dirty="0"/>
              <a:t>Visual methods in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8F18D-F131-4F7F-B48E-557EA7D8E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6574" y="2445638"/>
            <a:ext cx="4959626" cy="4024125"/>
          </a:xfrm>
        </p:spPr>
        <p:txBody>
          <a:bodyPr>
            <a:normAutofit/>
          </a:bodyPr>
          <a:lstStyle/>
          <a:p>
            <a:r>
              <a:rPr lang="en-GB" sz="3200" dirty="0"/>
              <a:t>Photo elicitation</a:t>
            </a:r>
          </a:p>
          <a:p>
            <a:r>
              <a:rPr lang="en-GB" sz="3200" dirty="0"/>
              <a:t>Photo voice</a:t>
            </a:r>
          </a:p>
          <a:p>
            <a:r>
              <a:rPr lang="en-GB" sz="3200" dirty="0"/>
              <a:t>Digital Ethnography</a:t>
            </a:r>
          </a:p>
          <a:p>
            <a:r>
              <a:rPr lang="en-GB" sz="3200" dirty="0"/>
              <a:t>Using art as a method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Gillian Rose, Sarah Pink, </a:t>
            </a:r>
          </a:p>
          <a:p>
            <a:pPr marL="0" indent="0">
              <a:buNone/>
            </a:pPr>
            <a:r>
              <a:rPr lang="en-GB" dirty="0"/>
              <a:t>Dawn </a:t>
            </a:r>
            <a:r>
              <a:rPr lang="en-GB" dirty="0" err="1"/>
              <a:t>Mannay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7279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1C47F-E166-4733-886E-5C50E8ED6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723" y="601880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Discourse coalitions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05E2A7-9F14-4307-A96A-03B0E8D7E6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4544886"/>
              </p:ext>
            </p:extLst>
          </p:nvPr>
        </p:nvGraphicFramePr>
        <p:xfrm>
          <a:off x="461977" y="1157717"/>
          <a:ext cx="11466444" cy="5279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99678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529CFB1-4A36-4A05-8D7A-948E22773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1D4C3-F676-4782-ACE5-E46E6E03B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1" y="965201"/>
            <a:ext cx="5947496" cy="4923448"/>
          </a:xfrm>
        </p:spPr>
        <p:txBody>
          <a:bodyPr anchor="ctr">
            <a:normAutofit/>
          </a:bodyPr>
          <a:lstStyle/>
          <a:p>
            <a:r>
              <a:rPr lang="en-GB" sz="1700"/>
              <a:t>Individual narrative vs group discourse   commonality vs plurivocity</a:t>
            </a:r>
          </a:p>
          <a:p>
            <a:r>
              <a:rPr lang="en-GB" sz="1700"/>
              <a:t>Personal stories – a story which only the individual can tell.  Contributes to a network of stories rather than individuals telling common stories.  Just because some is “angry” doesn’t mean that is what holds the group’s narrative together.  They are angry for different reasons – their own story – and therefore the narrative networks those stories together rather than trying to link them with one or two uniform, generalised discourses.</a:t>
            </a:r>
          </a:p>
          <a:p>
            <a:r>
              <a:rPr lang="en-GB" sz="1700"/>
              <a:t>Analysis is to keep each individual story intact whilst finding a degree of coherence between the two = plurivocity.  The </a:t>
            </a:r>
            <a:r>
              <a:rPr lang="en-GB" sz="1700" i="1"/>
              <a:t>commonality</a:t>
            </a:r>
            <a:r>
              <a:rPr lang="en-GB" sz="1700"/>
              <a:t> is the act of narration itself.  Everyone has a story.</a:t>
            </a:r>
          </a:p>
          <a:p>
            <a:r>
              <a:rPr lang="en-GB" sz="1700"/>
              <a:t>Joining a movement confirms the narrative in practice (praxis) and reinforces it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83419-8188-4C50-BD8F-237B464B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0788" y="1"/>
            <a:ext cx="4651212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63500" dist="38100" dir="10800000" algn="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0D84C5-A105-4AB9-8C54-A26D13722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7521575" y="2187579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AD556C-77B8-4A2E-9207-B17E5A523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7898" y="1327169"/>
            <a:ext cx="3646678" cy="4199513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Narrative networking</a:t>
            </a:r>
          </a:p>
        </p:txBody>
      </p:sp>
    </p:spTree>
    <p:extLst>
      <p:ext uri="{BB962C8B-B14F-4D97-AF65-F5344CB8AC3E}">
        <p14:creationId xmlns:p14="http://schemas.microsoft.com/office/powerpoint/2010/main" val="35369672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C3DA1-BA51-4EB1-A3D5-2DA845415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Challenges of </a:t>
            </a:r>
            <a:r>
              <a:rPr lang="en-GB" b="1" i="1" dirty="0"/>
              <a:t>ACTIVE </a:t>
            </a:r>
            <a:r>
              <a:rPr lang="en-GB" b="1" dirty="0"/>
              <a:t>social movement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5A874-1B1D-4839-A71F-DF4189B18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RELEVANCE</a:t>
            </a:r>
            <a:r>
              <a:rPr lang="en-GB" dirty="0"/>
              <a:t> – will your research empower the social movement or not</a:t>
            </a:r>
          </a:p>
          <a:p>
            <a:r>
              <a:rPr lang="en-GB" b="1" dirty="0">
                <a:solidFill>
                  <a:srgbClr val="0070C0"/>
                </a:solidFill>
              </a:rPr>
              <a:t>RISK</a:t>
            </a:r>
            <a:r>
              <a:rPr lang="en-GB" dirty="0"/>
              <a:t> – personal security, surveillance</a:t>
            </a:r>
          </a:p>
          <a:p>
            <a:r>
              <a:rPr lang="en-GB" b="1" dirty="0">
                <a:solidFill>
                  <a:srgbClr val="C00000"/>
                </a:solidFill>
              </a:rPr>
              <a:t>POWER</a:t>
            </a:r>
            <a:r>
              <a:rPr lang="en-GB" dirty="0"/>
              <a:t> – methodology is not neutral, relationship between researcher and researched</a:t>
            </a:r>
          </a:p>
          <a:p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ACCOUNTABILITY </a:t>
            </a:r>
            <a:r>
              <a:rPr lang="en-GB" dirty="0"/>
              <a:t>– sharing knowledge, reciprocity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Milan, S. (2014) ‘The Ethics of Social Movement Research’ in Porta, D. (ed.) </a:t>
            </a:r>
            <a:r>
              <a:rPr lang="en-GB" i="1" dirty="0"/>
              <a:t>Methodological Practices in Social Movement Research. </a:t>
            </a:r>
            <a:r>
              <a:rPr lang="en-GB" dirty="0" err="1"/>
              <a:t>Oxford:Oxford</a:t>
            </a:r>
            <a:r>
              <a:rPr lang="en-GB" dirty="0"/>
              <a:t> Scholarship.</a:t>
            </a:r>
          </a:p>
        </p:txBody>
      </p:sp>
    </p:spTree>
    <p:extLst>
      <p:ext uri="{BB962C8B-B14F-4D97-AF65-F5344CB8AC3E}">
        <p14:creationId xmlns:p14="http://schemas.microsoft.com/office/powerpoint/2010/main" val="120021212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859</TotalTime>
  <Words>1050</Words>
  <Application>Microsoft Office PowerPoint</Application>
  <PresentationFormat>Widescreen</PresentationFormat>
  <Paragraphs>124</Paragraphs>
  <Slides>26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Helvetica Neue</vt:lpstr>
      <vt:lpstr>PublicoText</vt:lpstr>
      <vt:lpstr>Sabon-Roman</vt:lpstr>
      <vt:lpstr>var(--headline-font)</vt:lpstr>
      <vt:lpstr>Arial</vt:lpstr>
      <vt:lpstr>Century Gothic</vt:lpstr>
      <vt:lpstr>Vapor Trail</vt:lpstr>
      <vt:lpstr>Making WAVES </vt:lpstr>
      <vt:lpstr>PowerPoint Presentation</vt:lpstr>
      <vt:lpstr>Black lives matter (BLM) US</vt:lpstr>
      <vt:lpstr>The evolution of blm in the us</vt:lpstr>
      <vt:lpstr>PowerPoint Presentation</vt:lpstr>
      <vt:lpstr>PowerPoint Presentation</vt:lpstr>
      <vt:lpstr>PowerPoint Presentation</vt:lpstr>
      <vt:lpstr>Race riots of April 1981</vt:lpstr>
      <vt:lpstr>Stephen lawrence</vt:lpstr>
      <vt:lpstr>2011 riots</vt:lpstr>
      <vt:lpstr>Black Lives Matter UK today</vt:lpstr>
      <vt:lpstr>Some Leading academics in black studies </vt:lpstr>
      <vt:lpstr>Did anything interest me during my research on blm?</vt:lpstr>
      <vt:lpstr>PowerPoint Presentation</vt:lpstr>
      <vt:lpstr>PowerPoint Presentation</vt:lpstr>
      <vt:lpstr>PowerPoint Presentation</vt:lpstr>
      <vt:lpstr>PowerPoint Presentation</vt:lpstr>
      <vt:lpstr> “White people have gentrified Black Lives Matter. It’s a problem” </vt:lpstr>
      <vt:lpstr>Structuring YOUR film review</vt:lpstr>
      <vt:lpstr>PowerPoint Presentation</vt:lpstr>
      <vt:lpstr>Active research</vt:lpstr>
      <vt:lpstr>How would I research this USING A QUANTITATIVE APPROACH?</vt:lpstr>
      <vt:lpstr>Visual methods in qualitative research</vt:lpstr>
      <vt:lpstr>Discourse coalitions</vt:lpstr>
      <vt:lpstr>Narrative networking</vt:lpstr>
      <vt:lpstr>Challenges of ACTIVE social movement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change</dc:title>
  <dc:creator>Ann</dc:creator>
  <cp:lastModifiedBy>Ann Bevan</cp:lastModifiedBy>
  <cp:revision>54</cp:revision>
  <dcterms:created xsi:type="dcterms:W3CDTF">2021-10-26T10:08:59Z</dcterms:created>
  <dcterms:modified xsi:type="dcterms:W3CDTF">2023-05-16T12:42:21Z</dcterms:modified>
</cp:coreProperties>
</file>