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2"/>
  </p:notesMasterIdLst>
  <p:sldIdLst>
    <p:sldId id="264" r:id="rId5"/>
    <p:sldId id="258" r:id="rId6"/>
    <p:sldId id="259" r:id="rId7"/>
    <p:sldId id="260" r:id="rId8"/>
    <p:sldId id="261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AA2175-DBC5-4993-84B7-86752B7AD118}" v="15" dt="2025-01-19T16:18:54.5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2" d="100"/>
          <a:sy n="92" d="100"/>
        </p:scale>
        <p:origin x="288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na Davies" userId="6e1938579401230b" providerId="LiveId" clId="{11AA2175-DBC5-4993-84B7-86752B7AD118}"/>
    <pc:docChg chg="undo custSel modSld">
      <pc:chgData name="Christina Davies" userId="6e1938579401230b" providerId="LiveId" clId="{11AA2175-DBC5-4993-84B7-86752B7AD118}" dt="2025-01-19T19:29:08.247" v="47" actId="20577"/>
      <pc:docMkLst>
        <pc:docMk/>
      </pc:docMkLst>
      <pc:sldChg chg="addSp delSp modSp mod">
        <pc:chgData name="Christina Davies" userId="6e1938579401230b" providerId="LiveId" clId="{11AA2175-DBC5-4993-84B7-86752B7AD118}" dt="2025-01-19T16:19:01.321" v="34" actId="1076"/>
        <pc:sldMkLst>
          <pc:docMk/>
          <pc:sldMk cId="3013860609" sldId="258"/>
        </pc:sldMkLst>
        <pc:cxnChg chg="add mod">
          <ac:chgData name="Christina Davies" userId="6e1938579401230b" providerId="LiveId" clId="{11AA2175-DBC5-4993-84B7-86752B7AD118}" dt="2025-01-19T16:17:51.471" v="29" actId="1076"/>
          <ac:cxnSpMkLst>
            <pc:docMk/>
            <pc:sldMk cId="3013860609" sldId="258"/>
            <ac:cxnSpMk id="3" creationId="{982D7B52-3D4C-DBAD-E42A-EF8167649F74}"/>
          </ac:cxnSpMkLst>
        </pc:cxnChg>
        <pc:cxnChg chg="add mod">
          <ac:chgData name="Christina Davies" userId="6e1938579401230b" providerId="LiveId" clId="{11AA2175-DBC5-4993-84B7-86752B7AD118}" dt="2025-01-19T13:59:47.327" v="19" actId="1076"/>
          <ac:cxnSpMkLst>
            <pc:docMk/>
            <pc:sldMk cId="3013860609" sldId="258"/>
            <ac:cxnSpMk id="3" creationId="{D9F1FA03-8C66-4D48-CDCD-CFB84F67B1DC}"/>
          </ac:cxnSpMkLst>
        </pc:cxnChg>
        <pc:cxnChg chg="add del mod">
          <ac:chgData name="Christina Davies" userId="6e1938579401230b" providerId="LiveId" clId="{11AA2175-DBC5-4993-84B7-86752B7AD118}" dt="2025-01-19T16:18:27.123" v="32" actId="478"/>
          <ac:cxnSpMkLst>
            <pc:docMk/>
            <pc:sldMk cId="3013860609" sldId="258"/>
            <ac:cxnSpMk id="7" creationId="{CDBAA44A-3C21-7DA3-7875-AA6F1005EAE4}"/>
          </ac:cxnSpMkLst>
        </pc:cxnChg>
        <pc:cxnChg chg="add del mod">
          <ac:chgData name="Christina Davies" userId="6e1938579401230b" providerId="LiveId" clId="{11AA2175-DBC5-4993-84B7-86752B7AD118}" dt="2025-01-19T12:25:34.921" v="6" actId="478"/>
          <ac:cxnSpMkLst>
            <pc:docMk/>
            <pc:sldMk cId="3013860609" sldId="258"/>
            <ac:cxnSpMk id="7" creationId="{E9A1EE87-33C4-CFF6-298A-2AC3B7C8D563}"/>
          </ac:cxnSpMkLst>
        </pc:cxnChg>
        <pc:cxnChg chg="add mod">
          <ac:chgData name="Christina Davies" userId="6e1938579401230b" providerId="LiveId" clId="{11AA2175-DBC5-4993-84B7-86752B7AD118}" dt="2025-01-19T16:19:01.321" v="34" actId="1076"/>
          <ac:cxnSpMkLst>
            <pc:docMk/>
            <pc:sldMk cId="3013860609" sldId="258"/>
            <ac:cxnSpMk id="8" creationId="{38D4E00F-8CF0-8C29-201E-C6DEE38419DA}"/>
          </ac:cxnSpMkLst>
        </pc:cxnChg>
        <pc:cxnChg chg="add del mod">
          <ac:chgData name="Christina Davies" userId="6e1938579401230b" providerId="LiveId" clId="{11AA2175-DBC5-4993-84B7-86752B7AD118}" dt="2025-01-19T12:26:02.065" v="9" actId="478"/>
          <ac:cxnSpMkLst>
            <pc:docMk/>
            <pc:sldMk cId="3013860609" sldId="258"/>
            <ac:cxnSpMk id="12" creationId="{4FACAD36-707D-E1FB-ADD1-51DE5C2E7EB8}"/>
          </ac:cxnSpMkLst>
        </pc:cxnChg>
        <pc:cxnChg chg="add del mod">
          <ac:chgData name="Christina Davies" userId="6e1938579401230b" providerId="LiveId" clId="{11AA2175-DBC5-4993-84B7-86752B7AD118}" dt="2025-01-19T12:26:30.954" v="12" actId="478"/>
          <ac:cxnSpMkLst>
            <pc:docMk/>
            <pc:sldMk cId="3013860609" sldId="258"/>
            <ac:cxnSpMk id="13" creationId="{94392FB2-7CB1-9FA0-80A0-3BDAB362443D}"/>
          </ac:cxnSpMkLst>
        </pc:cxnChg>
      </pc:sldChg>
      <pc:sldChg chg="modSp">
        <pc:chgData name="Christina Davies" userId="6e1938579401230b" providerId="LiveId" clId="{11AA2175-DBC5-4993-84B7-86752B7AD118}" dt="2025-01-19T16:16:50.342" v="24" actId="2711"/>
        <pc:sldMkLst>
          <pc:docMk/>
          <pc:sldMk cId="4180359603" sldId="260"/>
        </pc:sldMkLst>
        <pc:graphicFrameChg chg="mod">
          <ac:chgData name="Christina Davies" userId="6e1938579401230b" providerId="LiveId" clId="{11AA2175-DBC5-4993-84B7-86752B7AD118}" dt="2025-01-19T16:16:50.342" v="24" actId="2711"/>
          <ac:graphicFrameMkLst>
            <pc:docMk/>
            <pc:sldMk cId="4180359603" sldId="260"/>
            <ac:graphicFrameMk id="11" creationId="{B9A45468-C42B-7967-ED51-3CF307F3F6BA}"/>
          </ac:graphicFrameMkLst>
        </pc:graphicFrameChg>
      </pc:sldChg>
      <pc:sldChg chg="modSp mod">
        <pc:chgData name="Christina Davies" userId="6e1938579401230b" providerId="LiveId" clId="{11AA2175-DBC5-4993-84B7-86752B7AD118}" dt="2025-01-19T19:29:08.247" v="47" actId="20577"/>
        <pc:sldMkLst>
          <pc:docMk/>
          <pc:sldMk cId="2349791243" sldId="263"/>
        </pc:sldMkLst>
        <pc:spChg chg="mod">
          <ac:chgData name="Christina Davies" userId="6e1938579401230b" providerId="LiveId" clId="{11AA2175-DBC5-4993-84B7-86752B7AD118}" dt="2025-01-19T19:29:08.247" v="47" actId="20577"/>
          <ac:spMkLst>
            <pc:docMk/>
            <pc:sldMk cId="2349791243" sldId="263"/>
            <ac:spMk id="2" creationId="{85E423EA-5E0B-855E-437F-676B90AE73EB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0BC067-B4F6-4FB0-8EF3-13D6711E839C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FBE545C-CF26-407C-BD64-46178E32391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Documentation of harassment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89C26A-FAA4-4277-8A00-0E1E031BCB94}" type="parTrans" cxnId="{FDB627FA-8DF8-4476-B9C3-4464D7099486}">
      <dgm:prSet/>
      <dgm:spPr/>
      <dgm:t>
        <a:bodyPr/>
        <a:lstStyle/>
        <a:p>
          <a:endParaRPr lang="en-US"/>
        </a:p>
      </dgm:t>
    </dgm:pt>
    <dgm:pt modelId="{2AF1697D-7338-49C1-A0B1-C324C094B632}" type="sibTrans" cxnId="{FDB627FA-8DF8-4476-B9C3-4464D7099486}">
      <dgm:prSet/>
      <dgm:spPr/>
      <dgm:t>
        <a:bodyPr/>
        <a:lstStyle/>
        <a:p>
          <a:endParaRPr lang="en-US"/>
        </a:p>
      </dgm:t>
    </dgm:pt>
    <dgm:pt modelId="{CDA4BCD3-BBE2-4E57-B4D9-D7D5DE00F50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Raising awareness of vulnerability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3E180B-EDA4-4D2F-9E9C-743EDFB36399}" type="parTrans" cxnId="{3D386063-4305-45CC-9934-7E6EC5CBEF89}">
      <dgm:prSet/>
      <dgm:spPr/>
      <dgm:t>
        <a:bodyPr/>
        <a:lstStyle/>
        <a:p>
          <a:endParaRPr lang="en-US"/>
        </a:p>
      </dgm:t>
    </dgm:pt>
    <dgm:pt modelId="{99C029C0-B2C4-4577-B9E0-7611E1B8EAE7}" type="sibTrans" cxnId="{3D386063-4305-45CC-9934-7E6EC5CBEF89}">
      <dgm:prSet/>
      <dgm:spPr/>
      <dgm:t>
        <a:bodyPr/>
        <a:lstStyle/>
        <a:p>
          <a:endParaRPr lang="en-US"/>
        </a:p>
      </dgm:t>
    </dgm:pt>
    <dgm:pt modelId="{A1CCDC7F-10C2-49D1-8915-B3C38F165B0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Opportunity for early intervention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F429A7-2E0C-4392-845B-156B0482C222}" type="parTrans" cxnId="{4585B89D-0A21-4BB6-AC4E-5747A8573286}">
      <dgm:prSet/>
      <dgm:spPr/>
      <dgm:t>
        <a:bodyPr/>
        <a:lstStyle/>
        <a:p>
          <a:endParaRPr lang="en-US"/>
        </a:p>
      </dgm:t>
    </dgm:pt>
    <dgm:pt modelId="{BA2B2CCC-54D4-4A41-986C-8D37DEF1AD6D}" type="sibTrans" cxnId="{4585B89D-0A21-4BB6-AC4E-5747A8573286}">
      <dgm:prSet/>
      <dgm:spPr/>
      <dgm:t>
        <a:bodyPr/>
        <a:lstStyle/>
        <a:p>
          <a:endParaRPr lang="en-US"/>
        </a:p>
      </dgm:t>
    </dgm:pt>
    <dgm:pt modelId="{070AF049-E72F-44FB-AFE5-602238EB139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Demonstrates advocacy for her children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EAD0F5-2544-4CB8-9FA6-B1BBE7083124}" type="parTrans" cxnId="{16DD09FA-4A9D-4BA1-848F-C372C47596E5}">
      <dgm:prSet/>
      <dgm:spPr/>
      <dgm:t>
        <a:bodyPr/>
        <a:lstStyle/>
        <a:p>
          <a:endParaRPr lang="en-US"/>
        </a:p>
      </dgm:t>
    </dgm:pt>
    <dgm:pt modelId="{8C29E614-8861-4A53-B567-136BE5F53A2D}" type="sibTrans" cxnId="{16DD09FA-4A9D-4BA1-848F-C372C47596E5}">
      <dgm:prSet/>
      <dgm:spPr/>
      <dgm:t>
        <a:bodyPr/>
        <a:lstStyle/>
        <a:p>
          <a:endParaRPr lang="en-US"/>
        </a:p>
      </dgm:t>
    </dgm:pt>
    <dgm:pt modelId="{1ECDB473-8FD1-4F4D-949A-7DB62A3255D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Catalyst for future criticism and reform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FBEE7C-EE5B-4C73-86B5-1458B894D118}" type="parTrans" cxnId="{7CB8B85A-ED7B-4A22-8375-3AA2DB4DCE87}">
      <dgm:prSet/>
      <dgm:spPr/>
      <dgm:t>
        <a:bodyPr/>
        <a:lstStyle/>
        <a:p>
          <a:endParaRPr lang="en-US"/>
        </a:p>
      </dgm:t>
    </dgm:pt>
    <dgm:pt modelId="{CEE05DE1-D2A1-4F2B-A49C-5FE80C0E4910}" type="sibTrans" cxnId="{7CB8B85A-ED7B-4A22-8375-3AA2DB4DCE87}">
      <dgm:prSet/>
      <dgm:spPr/>
      <dgm:t>
        <a:bodyPr/>
        <a:lstStyle/>
        <a:p>
          <a:endParaRPr lang="en-US"/>
        </a:p>
      </dgm:t>
    </dgm:pt>
    <dgm:pt modelId="{2F4A625D-3222-488C-B40A-35EBD80E3B45}" type="pres">
      <dgm:prSet presAssocID="{DC0BC067-B4F6-4FB0-8EF3-13D6711E839C}" presName="vert0" presStyleCnt="0">
        <dgm:presLayoutVars>
          <dgm:dir/>
          <dgm:animOne val="branch"/>
          <dgm:animLvl val="lvl"/>
        </dgm:presLayoutVars>
      </dgm:prSet>
      <dgm:spPr/>
    </dgm:pt>
    <dgm:pt modelId="{F9C24518-75C9-438F-84B0-9DBC54A7B1E0}" type="pres">
      <dgm:prSet presAssocID="{BFBE545C-CF26-407C-BD64-46178E32391C}" presName="thickLine" presStyleLbl="alignNode1" presStyleIdx="0" presStyleCnt="5"/>
      <dgm:spPr/>
    </dgm:pt>
    <dgm:pt modelId="{FC2085D6-4D11-4023-80A2-328E98B6BA73}" type="pres">
      <dgm:prSet presAssocID="{BFBE545C-CF26-407C-BD64-46178E32391C}" presName="horz1" presStyleCnt="0"/>
      <dgm:spPr/>
    </dgm:pt>
    <dgm:pt modelId="{E86A45E6-057B-4BBB-8C3F-C217B63B5552}" type="pres">
      <dgm:prSet presAssocID="{BFBE545C-CF26-407C-BD64-46178E32391C}" presName="tx1" presStyleLbl="revTx" presStyleIdx="0" presStyleCnt="5"/>
      <dgm:spPr/>
    </dgm:pt>
    <dgm:pt modelId="{95136063-B02B-49CB-B15B-69E4B7F3D71D}" type="pres">
      <dgm:prSet presAssocID="{BFBE545C-CF26-407C-BD64-46178E32391C}" presName="vert1" presStyleCnt="0"/>
      <dgm:spPr/>
    </dgm:pt>
    <dgm:pt modelId="{466DCC91-B828-41F4-AA8A-1C2A0EBFC802}" type="pres">
      <dgm:prSet presAssocID="{CDA4BCD3-BBE2-4E57-B4D9-D7D5DE00F50B}" presName="thickLine" presStyleLbl="alignNode1" presStyleIdx="1" presStyleCnt="5"/>
      <dgm:spPr/>
    </dgm:pt>
    <dgm:pt modelId="{075E463B-35E1-41C5-B8C8-8E2FBBDA8CCB}" type="pres">
      <dgm:prSet presAssocID="{CDA4BCD3-BBE2-4E57-B4D9-D7D5DE00F50B}" presName="horz1" presStyleCnt="0"/>
      <dgm:spPr/>
    </dgm:pt>
    <dgm:pt modelId="{B2FDA49A-EEBD-4ACC-B94B-B321ABFFC484}" type="pres">
      <dgm:prSet presAssocID="{CDA4BCD3-BBE2-4E57-B4D9-D7D5DE00F50B}" presName="tx1" presStyleLbl="revTx" presStyleIdx="1" presStyleCnt="5"/>
      <dgm:spPr/>
    </dgm:pt>
    <dgm:pt modelId="{ABD3E212-2C00-407E-A899-86F7790DA615}" type="pres">
      <dgm:prSet presAssocID="{CDA4BCD3-BBE2-4E57-B4D9-D7D5DE00F50B}" presName="vert1" presStyleCnt="0"/>
      <dgm:spPr/>
    </dgm:pt>
    <dgm:pt modelId="{FA4D8AD0-87F6-4EB4-9738-9A87786EF5A8}" type="pres">
      <dgm:prSet presAssocID="{A1CCDC7F-10C2-49D1-8915-B3C38F165B01}" presName="thickLine" presStyleLbl="alignNode1" presStyleIdx="2" presStyleCnt="5"/>
      <dgm:spPr/>
    </dgm:pt>
    <dgm:pt modelId="{C1EE7EF8-CCC7-43E6-9616-968FE3CB28C8}" type="pres">
      <dgm:prSet presAssocID="{A1CCDC7F-10C2-49D1-8915-B3C38F165B01}" presName="horz1" presStyleCnt="0"/>
      <dgm:spPr/>
    </dgm:pt>
    <dgm:pt modelId="{F4A898E4-EA57-494E-959A-F39C2E4F7D13}" type="pres">
      <dgm:prSet presAssocID="{A1CCDC7F-10C2-49D1-8915-B3C38F165B01}" presName="tx1" presStyleLbl="revTx" presStyleIdx="2" presStyleCnt="5"/>
      <dgm:spPr/>
    </dgm:pt>
    <dgm:pt modelId="{73471B78-3760-4363-94E1-D1706084674C}" type="pres">
      <dgm:prSet presAssocID="{A1CCDC7F-10C2-49D1-8915-B3C38F165B01}" presName="vert1" presStyleCnt="0"/>
      <dgm:spPr/>
    </dgm:pt>
    <dgm:pt modelId="{DB2AAC54-61B2-4207-B62F-478CA46141DF}" type="pres">
      <dgm:prSet presAssocID="{070AF049-E72F-44FB-AFE5-602238EB1390}" presName="thickLine" presStyleLbl="alignNode1" presStyleIdx="3" presStyleCnt="5"/>
      <dgm:spPr/>
    </dgm:pt>
    <dgm:pt modelId="{19BA6A1F-3B81-4C43-947D-653DB077CD5A}" type="pres">
      <dgm:prSet presAssocID="{070AF049-E72F-44FB-AFE5-602238EB1390}" presName="horz1" presStyleCnt="0"/>
      <dgm:spPr/>
    </dgm:pt>
    <dgm:pt modelId="{39E02757-1987-4151-B234-F5320A491169}" type="pres">
      <dgm:prSet presAssocID="{070AF049-E72F-44FB-AFE5-602238EB1390}" presName="tx1" presStyleLbl="revTx" presStyleIdx="3" presStyleCnt="5"/>
      <dgm:spPr/>
    </dgm:pt>
    <dgm:pt modelId="{868B9B25-D4E9-493F-ABDF-1EAE5515AE81}" type="pres">
      <dgm:prSet presAssocID="{070AF049-E72F-44FB-AFE5-602238EB1390}" presName="vert1" presStyleCnt="0"/>
      <dgm:spPr/>
    </dgm:pt>
    <dgm:pt modelId="{8D080E23-686C-4E42-ACF9-4893D8BEBB00}" type="pres">
      <dgm:prSet presAssocID="{1ECDB473-8FD1-4F4D-949A-7DB62A3255D5}" presName="thickLine" presStyleLbl="alignNode1" presStyleIdx="4" presStyleCnt="5"/>
      <dgm:spPr/>
    </dgm:pt>
    <dgm:pt modelId="{32484AFE-B6E6-4687-A8F4-23E8A9F8E00E}" type="pres">
      <dgm:prSet presAssocID="{1ECDB473-8FD1-4F4D-949A-7DB62A3255D5}" presName="horz1" presStyleCnt="0"/>
      <dgm:spPr/>
    </dgm:pt>
    <dgm:pt modelId="{84F6B644-A748-4E2F-86CD-657032BCE182}" type="pres">
      <dgm:prSet presAssocID="{1ECDB473-8FD1-4F4D-949A-7DB62A3255D5}" presName="tx1" presStyleLbl="revTx" presStyleIdx="4" presStyleCnt="5"/>
      <dgm:spPr/>
    </dgm:pt>
    <dgm:pt modelId="{F68E7060-AEBF-4252-9AF7-917BE32488EB}" type="pres">
      <dgm:prSet presAssocID="{1ECDB473-8FD1-4F4D-949A-7DB62A3255D5}" presName="vert1" presStyleCnt="0"/>
      <dgm:spPr/>
    </dgm:pt>
  </dgm:ptLst>
  <dgm:cxnLst>
    <dgm:cxn modelId="{DB17F135-F1A4-4F39-B052-CBFC541479D9}" type="presOf" srcId="{CDA4BCD3-BBE2-4E57-B4D9-D7D5DE00F50B}" destId="{B2FDA49A-EEBD-4ACC-B94B-B321ABFFC484}" srcOrd="0" destOrd="0" presId="urn:microsoft.com/office/officeart/2008/layout/LinedList"/>
    <dgm:cxn modelId="{3D386063-4305-45CC-9934-7E6EC5CBEF89}" srcId="{DC0BC067-B4F6-4FB0-8EF3-13D6711E839C}" destId="{CDA4BCD3-BBE2-4E57-B4D9-D7D5DE00F50B}" srcOrd="1" destOrd="0" parTransId="{FE3E180B-EDA4-4D2F-9E9C-743EDFB36399}" sibTransId="{99C029C0-B2C4-4577-B9E0-7611E1B8EAE7}"/>
    <dgm:cxn modelId="{110EF267-1C2C-42D8-8F7C-4FB43F401C56}" type="presOf" srcId="{070AF049-E72F-44FB-AFE5-602238EB1390}" destId="{39E02757-1987-4151-B234-F5320A491169}" srcOrd="0" destOrd="0" presId="urn:microsoft.com/office/officeart/2008/layout/LinedList"/>
    <dgm:cxn modelId="{7CB8B85A-ED7B-4A22-8375-3AA2DB4DCE87}" srcId="{DC0BC067-B4F6-4FB0-8EF3-13D6711E839C}" destId="{1ECDB473-8FD1-4F4D-949A-7DB62A3255D5}" srcOrd="4" destOrd="0" parTransId="{54FBEE7C-EE5B-4C73-86B5-1458B894D118}" sibTransId="{CEE05DE1-D2A1-4F2B-A49C-5FE80C0E4910}"/>
    <dgm:cxn modelId="{86FCD68B-91CA-4D14-A371-1D26F392E46F}" type="presOf" srcId="{DC0BC067-B4F6-4FB0-8EF3-13D6711E839C}" destId="{2F4A625D-3222-488C-B40A-35EBD80E3B45}" srcOrd="0" destOrd="0" presId="urn:microsoft.com/office/officeart/2008/layout/LinedList"/>
    <dgm:cxn modelId="{4585B89D-0A21-4BB6-AC4E-5747A8573286}" srcId="{DC0BC067-B4F6-4FB0-8EF3-13D6711E839C}" destId="{A1CCDC7F-10C2-49D1-8915-B3C38F165B01}" srcOrd="2" destOrd="0" parTransId="{88F429A7-2E0C-4392-845B-156B0482C222}" sibTransId="{BA2B2CCC-54D4-4A41-986C-8D37DEF1AD6D}"/>
    <dgm:cxn modelId="{41027BCF-7EE9-4EC1-AF40-A7311F85E685}" type="presOf" srcId="{1ECDB473-8FD1-4F4D-949A-7DB62A3255D5}" destId="{84F6B644-A748-4E2F-86CD-657032BCE182}" srcOrd="0" destOrd="0" presId="urn:microsoft.com/office/officeart/2008/layout/LinedList"/>
    <dgm:cxn modelId="{0540CEE2-7FD2-4A92-81CF-4238B5C01718}" type="presOf" srcId="{BFBE545C-CF26-407C-BD64-46178E32391C}" destId="{E86A45E6-057B-4BBB-8C3F-C217B63B5552}" srcOrd="0" destOrd="0" presId="urn:microsoft.com/office/officeart/2008/layout/LinedList"/>
    <dgm:cxn modelId="{16DD09FA-4A9D-4BA1-848F-C372C47596E5}" srcId="{DC0BC067-B4F6-4FB0-8EF3-13D6711E839C}" destId="{070AF049-E72F-44FB-AFE5-602238EB1390}" srcOrd="3" destOrd="0" parTransId="{7BEAD0F5-2544-4CB8-9FA6-B1BBE7083124}" sibTransId="{8C29E614-8861-4A53-B567-136BE5F53A2D}"/>
    <dgm:cxn modelId="{FDB627FA-8DF8-4476-B9C3-4464D7099486}" srcId="{DC0BC067-B4F6-4FB0-8EF3-13D6711E839C}" destId="{BFBE545C-CF26-407C-BD64-46178E32391C}" srcOrd="0" destOrd="0" parTransId="{6589C26A-FAA4-4277-8A00-0E1E031BCB94}" sibTransId="{2AF1697D-7338-49C1-A0B1-C324C094B632}"/>
    <dgm:cxn modelId="{E04C08FE-9436-4A29-A960-32C051470949}" type="presOf" srcId="{A1CCDC7F-10C2-49D1-8915-B3C38F165B01}" destId="{F4A898E4-EA57-494E-959A-F39C2E4F7D13}" srcOrd="0" destOrd="0" presId="urn:microsoft.com/office/officeart/2008/layout/LinedList"/>
    <dgm:cxn modelId="{B08B33D3-188A-48DD-9F29-3992EA58B2C2}" type="presParOf" srcId="{2F4A625D-3222-488C-B40A-35EBD80E3B45}" destId="{F9C24518-75C9-438F-84B0-9DBC54A7B1E0}" srcOrd="0" destOrd="0" presId="urn:microsoft.com/office/officeart/2008/layout/LinedList"/>
    <dgm:cxn modelId="{5F318740-AC1B-4749-8723-37865A4A0E6C}" type="presParOf" srcId="{2F4A625D-3222-488C-B40A-35EBD80E3B45}" destId="{FC2085D6-4D11-4023-80A2-328E98B6BA73}" srcOrd="1" destOrd="0" presId="urn:microsoft.com/office/officeart/2008/layout/LinedList"/>
    <dgm:cxn modelId="{749DFE82-630F-46C3-8EA3-F24BEFCD63DC}" type="presParOf" srcId="{FC2085D6-4D11-4023-80A2-328E98B6BA73}" destId="{E86A45E6-057B-4BBB-8C3F-C217B63B5552}" srcOrd="0" destOrd="0" presId="urn:microsoft.com/office/officeart/2008/layout/LinedList"/>
    <dgm:cxn modelId="{2031DFE7-8757-4B56-A549-B1E2C47ECFF5}" type="presParOf" srcId="{FC2085D6-4D11-4023-80A2-328E98B6BA73}" destId="{95136063-B02B-49CB-B15B-69E4B7F3D71D}" srcOrd="1" destOrd="0" presId="urn:microsoft.com/office/officeart/2008/layout/LinedList"/>
    <dgm:cxn modelId="{EB8CE5DA-DC27-4EFB-945A-B8527BEA6111}" type="presParOf" srcId="{2F4A625D-3222-488C-B40A-35EBD80E3B45}" destId="{466DCC91-B828-41F4-AA8A-1C2A0EBFC802}" srcOrd="2" destOrd="0" presId="urn:microsoft.com/office/officeart/2008/layout/LinedList"/>
    <dgm:cxn modelId="{62765C00-8F22-4121-822E-8A6B1B6A349A}" type="presParOf" srcId="{2F4A625D-3222-488C-B40A-35EBD80E3B45}" destId="{075E463B-35E1-41C5-B8C8-8E2FBBDA8CCB}" srcOrd="3" destOrd="0" presId="urn:microsoft.com/office/officeart/2008/layout/LinedList"/>
    <dgm:cxn modelId="{D0627FEF-517A-4A52-99A7-A131339FC591}" type="presParOf" srcId="{075E463B-35E1-41C5-B8C8-8E2FBBDA8CCB}" destId="{B2FDA49A-EEBD-4ACC-B94B-B321ABFFC484}" srcOrd="0" destOrd="0" presId="urn:microsoft.com/office/officeart/2008/layout/LinedList"/>
    <dgm:cxn modelId="{DF40B86F-A3E9-43C6-AD3F-494560D31980}" type="presParOf" srcId="{075E463B-35E1-41C5-B8C8-8E2FBBDA8CCB}" destId="{ABD3E212-2C00-407E-A899-86F7790DA615}" srcOrd="1" destOrd="0" presId="urn:microsoft.com/office/officeart/2008/layout/LinedList"/>
    <dgm:cxn modelId="{0833F246-29BC-4FE3-836E-4F261C63A834}" type="presParOf" srcId="{2F4A625D-3222-488C-B40A-35EBD80E3B45}" destId="{FA4D8AD0-87F6-4EB4-9738-9A87786EF5A8}" srcOrd="4" destOrd="0" presId="urn:microsoft.com/office/officeart/2008/layout/LinedList"/>
    <dgm:cxn modelId="{880648AB-48F4-4F40-84F9-20E51FCF1638}" type="presParOf" srcId="{2F4A625D-3222-488C-B40A-35EBD80E3B45}" destId="{C1EE7EF8-CCC7-43E6-9616-968FE3CB28C8}" srcOrd="5" destOrd="0" presId="urn:microsoft.com/office/officeart/2008/layout/LinedList"/>
    <dgm:cxn modelId="{60E77735-833C-4D78-991A-7783B506724E}" type="presParOf" srcId="{C1EE7EF8-CCC7-43E6-9616-968FE3CB28C8}" destId="{F4A898E4-EA57-494E-959A-F39C2E4F7D13}" srcOrd="0" destOrd="0" presId="urn:microsoft.com/office/officeart/2008/layout/LinedList"/>
    <dgm:cxn modelId="{E3DBF028-809B-4C08-B389-76D30B190248}" type="presParOf" srcId="{C1EE7EF8-CCC7-43E6-9616-968FE3CB28C8}" destId="{73471B78-3760-4363-94E1-D1706084674C}" srcOrd="1" destOrd="0" presId="urn:microsoft.com/office/officeart/2008/layout/LinedList"/>
    <dgm:cxn modelId="{2296CD23-2DB9-49F1-B69A-262310AE931D}" type="presParOf" srcId="{2F4A625D-3222-488C-B40A-35EBD80E3B45}" destId="{DB2AAC54-61B2-4207-B62F-478CA46141DF}" srcOrd="6" destOrd="0" presId="urn:microsoft.com/office/officeart/2008/layout/LinedList"/>
    <dgm:cxn modelId="{A44DB8A2-14BF-4A85-8D28-542BBDFE9BFD}" type="presParOf" srcId="{2F4A625D-3222-488C-B40A-35EBD80E3B45}" destId="{19BA6A1F-3B81-4C43-947D-653DB077CD5A}" srcOrd="7" destOrd="0" presId="urn:microsoft.com/office/officeart/2008/layout/LinedList"/>
    <dgm:cxn modelId="{4FDA5952-4BBA-46ED-ACDA-A2740587CE3C}" type="presParOf" srcId="{19BA6A1F-3B81-4C43-947D-653DB077CD5A}" destId="{39E02757-1987-4151-B234-F5320A491169}" srcOrd="0" destOrd="0" presId="urn:microsoft.com/office/officeart/2008/layout/LinedList"/>
    <dgm:cxn modelId="{6B371E5A-7F82-431A-B391-C98BADAF2769}" type="presParOf" srcId="{19BA6A1F-3B81-4C43-947D-653DB077CD5A}" destId="{868B9B25-D4E9-493F-ABDF-1EAE5515AE81}" srcOrd="1" destOrd="0" presId="urn:microsoft.com/office/officeart/2008/layout/LinedList"/>
    <dgm:cxn modelId="{9791F3F6-4657-4502-939B-C28306E28930}" type="presParOf" srcId="{2F4A625D-3222-488C-B40A-35EBD80E3B45}" destId="{8D080E23-686C-4E42-ACF9-4893D8BEBB00}" srcOrd="8" destOrd="0" presId="urn:microsoft.com/office/officeart/2008/layout/LinedList"/>
    <dgm:cxn modelId="{9EA72859-F20B-4708-BC62-26A644C7EF5B}" type="presParOf" srcId="{2F4A625D-3222-488C-B40A-35EBD80E3B45}" destId="{32484AFE-B6E6-4687-A8F4-23E8A9F8E00E}" srcOrd="9" destOrd="0" presId="urn:microsoft.com/office/officeart/2008/layout/LinedList"/>
    <dgm:cxn modelId="{B18782A6-D5E3-4E9E-9688-356270FF47EE}" type="presParOf" srcId="{32484AFE-B6E6-4687-A8F4-23E8A9F8E00E}" destId="{84F6B644-A748-4E2F-86CD-657032BCE182}" srcOrd="0" destOrd="0" presId="urn:microsoft.com/office/officeart/2008/layout/LinedList"/>
    <dgm:cxn modelId="{C3ACB5DD-6401-43B3-8F17-145266B085A1}" type="presParOf" srcId="{32484AFE-B6E6-4687-A8F4-23E8A9F8E00E}" destId="{F68E7060-AEBF-4252-9AF7-917BE32488EB}" srcOrd="1" destOrd="0" presId="urn:microsoft.com/office/officeart/2008/layout/LinedList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0BC067-B4F6-4FB0-8EF3-13D6711E839C}" type="doc">
      <dgm:prSet loTypeId="urn:microsoft.com/office/officeart/2018/2/layout/IconLabelList" loCatId="icon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FBE545C-CF26-407C-BD64-46178E32391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Classification of incidents as low-level antisocial behaviour 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89C26A-FAA4-4277-8A00-0E1E031BCB94}" type="parTrans" cxnId="{FDB627FA-8DF8-4476-B9C3-4464D7099486}">
      <dgm:prSet/>
      <dgm:spPr/>
      <dgm:t>
        <a:bodyPr/>
        <a:lstStyle/>
        <a:p>
          <a:endParaRPr lang="en-US"/>
        </a:p>
      </dgm:t>
    </dgm:pt>
    <dgm:pt modelId="{2AF1697D-7338-49C1-A0B1-C324C094B632}" type="sibTrans" cxnId="{FDB627FA-8DF8-4476-B9C3-4464D7099486}">
      <dgm:prSet/>
      <dgm:spPr/>
      <dgm:t>
        <a:bodyPr/>
        <a:lstStyle/>
        <a:p>
          <a:endParaRPr lang="en-US"/>
        </a:p>
      </dgm:t>
    </dgm:pt>
    <dgm:pt modelId="{CDA4BCD3-BBE2-4E57-B4D9-D7D5DE00F50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No immediate action taken</a:t>
          </a:r>
        </a:p>
      </dgm:t>
    </dgm:pt>
    <dgm:pt modelId="{FE3E180B-EDA4-4D2F-9E9C-743EDFB36399}" type="parTrans" cxnId="{3D386063-4305-45CC-9934-7E6EC5CBEF89}">
      <dgm:prSet/>
      <dgm:spPr/>
      <dgm:t>
        <a:bodyPr/>
        <a:lstStyle/>
        <a:p>
          <a:endParaRPr lang="en-US"/>
        </a:p>
      </dgm:t>
    </dgm:pt>
    <dgm:pt modelId="{99C029C0-B2C4-4577-B9E0-7611E1B8EAE7}" type="sibTrans" cxnId="{3D386063-4305-45CC-9934-7E6EC5CBEF89}">
      <dgm:prSet/>
      <dgm:spPr/>
      <dgm:t>
        <a:bodyPr/>
        <a:lstStyle/>
        <a:p>
          <a:endParaRPr lang="en-US"/>
        </a:p>
      </dgm:t>
    </dgm:pt>
    <dgm:pt modelId="{A1CCDC7F-10C2-49D1-8915-B3C38F165B0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Lack of multi-agency coordination</a:t>
          </a:r>
        </a:p>
      </dgm:t>
    </dgm:pt>
    <dgm:pt modelId="{88F429A7-2E0C-4392-845B-156B0482C222}" type="parTrans" cxnId="{4585B89D-0A21-4BB6-AC4E-5747A8573286}">
      <dgm:prSet/>
      <dgm:spPr/>
      <dgm:t>
        <a:bodyPr/>
        <a:lstStyle/>
        <a:p>
          <a:endParaRPr lang="en-US"/>
        </a:p>
      </dgm:t>
    </dgm:pt>
    <dgm:pt modelId="{BA2B2CCC-54D4-4A41-986C-8D37DEF1AD6D}" type="sibTrans" cxnId="{4585B89D-0A21-4BB6-AC4E-5747A8573286}">
      <dgm:prSet/>
      <dgm:spPr/>
      <dgm:t>
        <a:bodyPr/>
        <a:lstStyle/>
        <a:p>
          <a:endParaRPr lang="en-US"/>
        </a:p>
      </dgm:t>
    </dgm:pt>
    <dgm:pt modelId="{070AF049-E72F-44FB-AFE5-602238EB139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Failure to recognise targeted harassment</a:t>
          </a:r>
        </a:p>
      </dgm:t>
    </dgm:pt>
    <dgm:pt modelId="{7BEAD0F5-2544-4CB8-9FA6-B1BBE7083124}" type="parTrans" cxnId="{16DD09FA-4A9D-4BA1-848F-C372C47596E5}">
      <dgm:prSet/>
      <dgm:spPr/>
      <dgm:t>
        <a:bodyPr/>
        <a:lstStyle/>
        <a:p>
          <a:endParaRPr lang="en-US"/>
        </a:p>
      </dgm:t>
    </dgm:pt>
    <dgm:pt modelId="{8C29E614-8861-4A53-B567-136BE5F53A2D}" type="sibTrans" cxnId="{16DD09FA-4A9D-4BA1-848F-C372C47596E5}">
      <dgm:prSet/>
      <dgm:spPr/>
      <dgm:t>
        <a:bodyPr/>
        <a:lstStyle/>
        <a:p>
          <a:endParaRPr lang="en-US"/>
        </a:p>
      </dgm:t>
    </dgm:pt>
    <dgm:pt modelId="{1ECDB473-8FD1-4F4D-949A-7DB62A3255D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Increased isolation and vulnerability</a:t>
          </a:r>
        </a:p>
      </dgm:t>
    </dgm:pt>
    <dgm:pt modelId="{54FBEE7C-EE5B-4C73-86B5-1458B894D118}" type="parTrans" cxnId="{7CB8B85A-ED7B-4A22-8375-3AA2DB4DCE87}">
      <dgm:prSet/>
      <dgm:spPr/>
      <dgm:t>
        <a:bodyPr/>
        <a:lstStyle/>
        <a:p>
          <a:endParaRPr lang="en-US"/>
        </a:p>
      </dgm:t>
    </dgm:pt>
    <dgm:pt modelId="{CEE05DE1-D2A1-4F2B-A49C-5FE80C0E4910}" type="sibTrans" cxnId="{7CB8B85A-ED7B-4A22-8375-3AA2DB4DCE87}">
      <dgm:prSet/>
      <dgm:spPr/>
      <dgm:t>
        <a:bodyPr/>
        <a:lstStyle/>
        <a:p>
          <a:endParaRPr lang="en-US"/>
        </a:p>
      </dgm:t>
    </dgm:pt>
    <dgm:pt modelId="{A3A96112-27F5-4D96-8C49-EF21D9EEE420}" type="pres">
      <dgm:prSet presAssocID="{DC0BC067-B4F6-4FB0-8EF3-13D6711E839C}" presName="root" presStyleCnt="0">
        <dgm:presLayoutVars>
          <dgm:dir/>
          <dgm:resizeHandles val="exact"/>
        </dgm:presLayoutVars>
      </dgm:prSet>
      <dgm:spPr/>
    </dgm:pt>
    <dgm:pt modelId="{5F94E5BC-A544-4E1D-BC86-E77326B135D4}" type="pres">
      <dgm:prSet presAssocID="{BFBE545C-CF26-407C-BD64-46178E32391C}" presName="compNode" presStyleCnt="0"/>
      <dgm:spPr/>
    </dgm:pt>
    <dgm:pt modelId="{AA6BAE39-F40E-4A4B-B95C-5698EF606474}" type="pres">
      <dgm:prSet presAssocID="{BFBE545C-CF26-407C-BD64-46178E32391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B4282FEF-8FF5-4389-823B-9C37A786E231}" type="pres">
      <dgm:prSet presAssocID="{BFBE545C-CF26-407C-BD64-46178E32391C}" presName="spaceRect" presStyleCnt="0"/>
      <dgm:spPr/>
    </dgm:pt>
    <dgm:pt modelId="{3A5FED74-08E9-46AB-85F8-68B2A54A0C98}" type="pres">
      <dgm:prSet presAssocID="{BFBE545C-CF26-407C-BD64-46178E32391C}" presName="textRect" presStyleLbl="revTx" presStyleIdx="0" presStyleCnt="5" custScaleX="100000" custScaleY="128112">
        <dgm:presLayoutVars>
          <dgm:chMax val="1"/>
          <dgm:chPref val="1"/>
        </dgm:presLayoutVars>
      </dgm:prSet>
      <dgm:spPr/>
    </dgm:pt>
    <dgm:pt modelId="{427BF863-2465-456F-ABAE-209EC7267454}" type="pres">
      <dgm:prSet presAssocID="{2AF1697D-7338-49C1-A0B1-C324C094B632}" presName="sibTrans" presStyleCnt="0"/>
      <dgm:spPr/>
    </dgm:pt>
    <dgm:pt modelId="{651F4734-9774-4274-B3DD-BEA7349C2EA1}" type="pres">
      <dgm:prSet presAssocID="{CDA4BCD3-BBE2-4E57-B4D9-D7D5DE00F50B}" presName="compNode" presStyleCnt="0"/>
      <dgm:spPr/>
    </dgm:pt>
    <dgm:pt modelId="{3B1974A7-CE86-48B1-ABF7-3564929B6DF5}" type="pres">
      <dgm:prSet presAssocID="{CDA4BCD3-BBE2-4E57-B4D9-D7D5DE00F50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05D107F-070F-4334-A15A-DDF391053F64}" type="pres">
      <dgm:prSet presAssocID="{CDA4BCD3-BBE2-4E57-B4D9-D7D5DE00F50B}" presName="spaceRect" presStyleCnt="0"/>
      <dgm:spPr/>
    </dgm:pt>
    <dgm:pt modelId="{BD4E2D09-E038-4FDF-9EFC-FFE01A53C64F}" type="pres">
      <dgm:prSet presAssocID="{CDA4BCD3-BBE2-4E57-B4D9-D7D5DE00F50B}" presName="textRect" presStyleLbl="revTx" presStyleIdx="1" presStyleCnt="5">
        <dgm:presLayoutVars>
          <dgm:chMax val="1"/>
          <dgm:chPref val="1"/>
        </dgm:presLayoutVars>
      </dgm:prSet>
      <dgm:spPr/>
    </dgm:pt>
    <dgm:pt modelId="{BC355E34-C6A6-48F5-968A-EF576C1CC173}" type="pres">
      <dgm:prSet presAssocID="{99C029C0-B2C4-4577-B9E0-7611E1B8EAE7}" presName="sibTrans" presStyleCnt="0"/>
      <dgm:spPr/>
    </dgm:pt>
    <dgm:pt modelId="{8EAC0DEE-BABF-4591-9D47-D113EA2748BB}" type="pres">
      <dgm:prSet presAssocID="{A1CCDC7F-10C2-49D1-8915-B3C38F165B01}" presName="compNode" presStyleCnt="0"/>
      <dgm:spPr/>
    </dgm:pt>
    <dgm:pt modelId="{71067E48-323E-47CD-BFFB-A9A6A427DB1C}" type="pres">
      <dgm:prSet presAssocID="{A1CCDC7F-10C2-49D1-8915-B3C38F165B0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D6A53BFD-C347-4F01-9D4D-ED1D4F79154F}" type="pres">
      <dgm:prSet presAssocID="{A1CCDC7F-10C2-49D1-8915-B3C38F165B01}" presName="spaceRect" presStyleCnt="0"/>
      <dgm:spPr/>
    </dgm:pt>
    <dgm:pt modelId="{95071519-5E09-498D-82B7-ADB64C3CB031}" type="pres">
      <dgm:prSet presAssocID="{A1CCDC7F-10C2-49D1-8915-B3C38F165B01}" presName="textRect" presStyleLbl="revTx" presStyleIdx="2" presStyleCnt="5" custScaleX="113932">
        <dgm:presLayoutVars>
          <dgm:chMax val="1"/>
          <dgm:chPref val="1"/>
        </dgm:presLayoutVars>
      </dgm:prSet>
      <dgm:spPr/>
    </dgm:pt>
    <dgm:pt modelId="{3EE07641-24C0-445A-AE1F-C65F63CC38B6}" type="pres">
      <dgm:prSet presAssocID="{BA2B2CCC-54D4-4A41-986C-8D37DEF1AD6D}" presName="sibTrans" presStyleCnt="0"/>
      <dgm:spPr/>
    </dgm:pt>
    <dgm:pt modelId="{932C2DDD-1981-4ACF-89C7-4BA4CB93788C}" type="pres">
      <dgm:prSet presAssocID="{070AF049-E72F-44FB-AFE5-602238EB1390}" presName="compNode" presStyleCnt="0"/>
      <dgm:spPr/>
    </dgm:pt>
    <dgm:pt modelId="{50EA500A-6A71-4DD0-9027-5FA82C489E58}" type="pres">
      <dgm:prSet presAssocID="{070AF049-E72F-44FB-AFE5-602238EB1390}" presName="iconRect" presStyleLbl="node1" presStyleIdx="3" presStyleCnt="5" custLinFactX="-300000" custLinFactY="100000" custLinFactNeighborX="-369595" custLinFactNeighborY="158039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019CE48-E8CD-4EDF-B027-8651AF04DDB6}" type="pres">
      <dgm:prSet presAssocID="{070AF049-E72F-44FB-AFE5-602238EB1390}" presName="spaceRect" presStyleCnt="0"/>
      <dgm:spPr/>
    </dgm:pt>
    <dgm:pt modelId="{18363132-ACD5-40A4-9F32-D728FCCBC012}" type="pres">
      <dgm:prSet presAssocID="{070AF049-E72F-44FB-AFE5-602238EB1390}" presName="textRect" presStyleLbl="revTx" presStyleIdx="3" presStyleCnt="5" custLinFactX="-100437" custLinFactY="100000" custLinFactNeighborX="-200000" custLinFactNeighborY="177691">
        <dgm:presLayoutVars>
          <dgm:chMax val="1"/>
          <dgm:chPref val="1"/>
        </dgm:presLayoutVars>
      </dgm:prSet>
      <dgm:spPr/>
    </dgm:pt>
    <dgm:pt modelId="{CD563D93-A482-4968-9CD1-373BE9910EA9}" type="pres">
      <dgm:prSet presAssocID="{8C29E614-8861-4A53-B567-136BE5F53A2D}" presName="sibTrans" presStyleCnt="0"/>
      <dgm:spPr/>
    </dgm:pt>
    <dgm:pt modelId="{87A2EB2D-3571-40F6-AC4A-C36AAF534343}" type="pres">
      <dgm:prSet presAssocID="{1ECDB473-8FD1-4F4D-949A-7DB62A3255D5}" presName="compNode" presStyleCnt="0"/>
      <dgm:spPr/>
    </dgm:pt>
    <dgm:pt modelId="{998D846C-55D7-4242-8374-C26230384306}" type="pres">
      <dgm:prSet presAssocID="{1ECDB473-8FD1-4F4D-949A-7DB62A3255D5}" presName="iconRect" presStyleLbl="node1" presStyleIdx="4" presStyleCnt="5" custLinFactNeighborX="-21231" custLinFactNeighborY="-27764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D0DF0417-5557-465C-AF61-E81BD505EE8B}" type="pres">
      <dgm:prSet presAssocID="{1ECDB473-8FD1-4F4D-949A-7DB62A3255D5}" presName="spaceRect" presStyleCnt="0"/>
      <dgm:spPr/>
    </dgm:pt>
    <dgm:pt modelId="{07B6B603-0428-4EA9-99D8-68CEC82E900B}" type="pres">
      <dgm:prSet presAssocID="{1ECDB473-8FD1-4F4D-949A-7DB62A3255D5}" presName="textRect" presStyleLbl="revTx" presStyleIdx="4" presStyleCnt="5" custLinFactNeighborX="-735" custLinFactNeighborY="-45821">
        <dgm:presLayoutVars>
          <dgm:chMax val="1"/>
          <dgm:chPref val="1"/>
        </dgm:presLayoutVars>
      </dgm:prSet>
      <dgm:spPr/>
    </dgm:pt>
  </dgm:ptLst>
  <dgm:cxnLst>
    <dgm:cxn modelId="{3D386063-4305-45CC-9934-7E6EC5CBEF89}" srcId="{DC0BC067-B4F6-4FB0-8EF3-13D6711E839C}" destId="{CDA4BCD3-BBE2-4E57-B4D9-D7D5DE00F50B}" srcOrd="1" destOrd="0" parTransId="{FE3E180B-EDA4-4D2F-9E9C-743EDFB36399}" sibTransId="{99C029C0-B2C4-4577-B9E0-7611E1B8EAE7}"/>
    <dgm:cxn modelId="{B10B6574-4A62-4537-9C12-522A235F6276}" type="presOf" srcId="{DC0BC067-B4F6-4FB0-8EF3-13D6711E839C}" destId="{A3A96112-27F5-4D96-8C49-EF21D9EEE420}" srcOrd="0" destOrd="0" presId="urn:microsoft.com/office/officeart/2018/2/layout/IconLabelList"/>
    <dgm:cxn modelId="{7CB8B85A-ED7B-4A22-8375-3AA2DB4DCE87}" srcId="{DC0BC067-B4F6-4FB0-8EF3-13D6711E839C}" destId="{1ECDB473-8FD1-4F4D-949A-7DB62A3255D5}" srcOrd="4" destOrd="0" parTransId="{54FBEE7C-EE5B-4C73-86B5-1458B894D118}" sibTransId="{CEE05DE1-D2A1-4F2B-A49C-5FE80C0E4910}"/>
    <dgm:cxn modelId="{AFCB7783-35CB-42F5-A8A7-017FDE6C6227}" type="presOf" srcId="{BFBE545C-CF26-407C-BD64-46178E32391C}" destId="{3A5FED74-08E9-46AB-85F8-68B2A54A0C98}" srcOrd="0" destOrd="0" presId="urn:microsoft.com/office/officeart/2018/2/layout/IconLabelList"/>
    <dgm:cxn modelId="{84425C98-20C4-4C39-B1D8-178248DC0ABA}" type="presOf" srcId="{CDA4BCD3-BBE2-4E57-B4D9-D7D5DE00F50B}" destId="{BD4E2D09-E038-4FDF-9EFC-FFE01A53C64F}" srcOrd="0" destOrd="0" presId="urn:microsoft.com/office/officeart/2018/2/layout/IconLabelList"/>
    <dgm:cxn modelId="{4585B89D-0A21-4BB6-AC4E-5747A8573286}" srcId="{DC0BC067-B4F6-4FB0-8EF3-13D6711E839C}" destId="{A1CCDC7F-10C2-49D1-8915-B3C38F165B01}" srcOrd="2" destOrd="0" parTransId="{88F429A7-2E0C-4392-845B-156B0482C222}" sibTransId="{BA2B2CCC-54D4-4A41-986C-8D37DEF1AD6D}"/>
    <dgm:cxn modelId="{9DA7B6AB-D1A8-4171-9D49-8F460C3D49FD}" type="presOf" srcId="{A1CCDC7F-10C2-49D1-8915-B3C38F165B01}" destId="{95071519-5E09-498D-82B7-ADB64C3CB031}" srcOrd="0" destOrd="0" presId="urn:microsoft.com/office/officeart/2018/2/layout/IconLabelList"/>
    <dgm:cxn modelId="{BC6260BE-2973-49BA-B001-A5F4B87214ED}" type="presOf" srcId="{070AF049-E72F-44FB-AFE5-602238EB1390}" destId="{18363132-ACD5-40A4-9F32-D728FCCBC012}" srcOrd="0" destOrd="0" presId="urn:microsoft.com/office/officeart/2018/2/layout/IconLabelList"/>
    <dgm:cxn modelId="{2F1F16C3-373F-4B5F-9F6C-4024923C6279}" type="presOf" srcId="{1ECDB473-8FD1-4F4D-949A-7DB62A3255D5}" destId="{07B6B603-0428-4EA9-99D8-68CEC82E900B}" srcOrd="0" destOrd="0" presId="urn:microsoft.com/office/officeart/2018/2/layout/IconLabelList"/>
    <dgm:cxn modelId="{16DD09FA-4A9D-4BA1-848F-C372C47596E5}" srcId="{DC0BC067-B4F6-4FB0-8EF3-13D6711E839C}" destId="{070AF049-E72F-44FB-AFE5-602238EB1390}" srcOrd="3" destOrd="0" parTransId="{7BEAD0F5-2544-4CB8-9FA6-B1BBE7083124}" sibTransId="{8C29E614-8861-4A53-B567-136BE5F53A2D}"/>
    <dgm:cxn modelId="{FDB627FA-8DF8-4476-B9C3-4464D7099486}" srcId="{DC0BC067-B4F6-4FB0-8EF3-13D6711E839C}" destId="{BFBE545C-CF26-407C-BD64-46178E32391C}" srcOrd="0" destOrd="0" parTransId="{6589C26A-FAA4-4277-8A00-0E1E031BCB94}" sibTransId="{2AF1697D-7338-49C1-A0B1-C324C094B632}"/>
    <dgm:cxn modelId="{2E3E40B2-34FB-47C2-8671-0B015F760B21}" type="presParOf" srcId="{A3A96112-27F5-4D96-8C49-EF21D9EEE420}" destId="{5F94E5BC-A544-4E1D-BC86-E77326B135D4}" srcOrd="0" destOrd="0" presId="urn:microsoft.com/office/officeart/2018/2/layout/IconLabelList"/>
    <dgm:cxn modelId="{BBB17A3A-94A8-4799-ABCA-1E303350C070}" type="presParOf" srcId="{5F94E5BC-A544-4E1D-BC86-E77326B135D4}" destId="{AA6BAE39-F40E-4A4B-B95C-5698EF606474}" srcOrd="0" destOrd="0" presId="urn:microsoft.com/office/officeart/2018/2/layout/IconLabelList"/>
    <dgm:cxn modelId="{051888AC-A1F1-4644-BD6A-90E50B85AEED}" type="presParOf" srcId="{5F94E5BC-A544-4E1D-BC86-E77326B135D4}" destId="{B4282FEF-8FF5-4389-823B-9C37A786E231}" srcOrd="1" destOrd="0" presId="urn:microsoft.com/office/officeart/2018/2/layout/IconLabelList"/>
    <dgm:cxn modelId="{9589EC5E-EDB3-4AA6-B7D1-8BD9E47DA88A}" type="presParOf" srcId="{5F94E5BC-A544-4E1D-BC86-E77326B135D4}" destId="{3A5FED74-08E9-46AB-85F8-68B2A54A0C98}" srcOrd="2" destOrd="0" presId="urn:microsoft.com/office/officeart/2018/2/layout/IconLabelList"/>
    <dgm:cxn modelId="{DB6695C0-06FB-48FC-B342-5B36B8F18437}" type="presParOf" srcId="{A3A96112-27F5-4D96-8C49-EF21D9EEE420}" destId="{427BF863-2465-456F-ABAE-209EC7267454}" srcOrd="1" destOrd="0" presId="urn:microsoft.com/office/officeart/2018/2/layout/IconLabelList"/>
    <dgm:cxn modelId="{9852D11B-96E5-4204-A561-1393CE759DAE}" type="presParOf" srcId="{A3A96112-27F5-4D96-8C49-EF21D9EEE420}" destId="{651F4734-9774-4274-B3DD-BEA7349C2EA1}" srcOrd="2" destOrd="0" presId="urn:microsoft.com/office/officeart/2018/2/layout/IconLabelList"/>
    <dgm:cxn modelId="{24D9612A-DDEF-47C3-A90D-D14222BFBFA9}" type="presParOf" srcId="{651F4734-9774-4274-B3DD-BEA7349C2EA1}" destId="{3B1974A7-CE86-48B1-ABF7-3564929B6DF5}" srcOrd="0" destOrd="0" presId="urn:microsoft.com/office/officeart/2018/2/layout/IconLabelList"/>
    <dgm:cxn modelId="{3B3003C2-D518-46D6-AB87-048F45EC01E9}" type="presParOf" srcId="{651F4734-9774-4274-B3DD-BEA7349C2EA1}" destId="{705D107F-070F-4334-A15A-DDF391053F64}" srcOrd="1" destOrd="0" presId="urn:microsoft.com/office/officeart/2018/2/layout/IconLabelList"/>
    <dgm:cxn modelId="{629C8774-B33F-4E58-B27F-3A7CBD132E7B}" type="presParOf" srcId="{651F4734-9774-4274-B3DD-BEA7349C2EA1}" destId="{BD4E2D09-E038-4FDF-9EFC-FFE01A53C64F}" srcOrd="2" destOrd="0" presId="urn:microsoft.com/office/officeart/2018/2/layout/IconLabelList"/>
    <dgm:cxn modelId="{A90A44B6-F355-4730-A7DE-DC30235A0391}" type="presParOf" srcId="{A3A96112-27F5-4D96-8C49-EF21D9EEE420}" destId="{BC355E34-C6A6-48F5-968A-EF576C1CC173}" srcOrd="3" destOrd="0" presId="urn:microsoft.com/office/officeart/2018/2/layout/IconLabelList"/>
    <dgm:cxn modelId="{B713D3A3-54EB-4FD5-8B98-B9B39D8E7C2D}" type="presParOf" srcId="{A3A96112-27F5-4D96-8C49-EF21D9EEE420}" destId="{8EAC0DEE-BABF-4591-9D47-D113EA2748BB}" srcOrd="4" destOrd="0" presId="urn:microsoft.com/office/officeart/2018/2/layout/IconLabelList"/>
    <dgm:cxn modelId="{27526249-918A-40E7-80C4-3E639DCBAE37}" type="presParOf" srcId="{8EAC0DEE-BABF-4591-9D47-D113EA2748BB}" destId="{71067E48-323E-47CD-BFFB-A9A6A427DB1C}" srcOrd="0" destOrd="0" presId="urn:microsoft.com/office/officeart/2018/2/layout/IconLabelList"/>
    <dgm:cxn modelId="{BD67B720-A704-4E30-8B3B-2ADA818B73FF}" type="presParOf" srcId="{8EAC0DEE-BABF-4591-9D47-D113EA2748BB}" destId="{D6A53BFD-C347-4F01-9D4D-ED1D4F79154F}" srcOrd="1" destOrd="0" presId="urn:microsoft.com/office/officeart/2018/2/layout/IconLabelList"/>
    <dgm:cxn modelId="{B746537A-D024-4D9A-AA92-49BD4F801CE7}" type="presParOf" srcId="{8EAC0DEE-BABF-4591-9D47-D113EA2748BB}" destId="{95071519-5E09-498D-82B7-ADB64C3CB031}" srcOrd="2" destOrd="0" presId="urn:microsoft.com/office/officeart/2018/2/layout/IconLabelList"/>
    <dgm:cxn modelId="{8BA578EC-7C34-47CA-A1E8-48F56A593FFF}" type="presParOf" srcId="{A3A96112-27F5-4D96-8C49-EF21D9EEE420}" destId="{3EE07641-24C0-445A-AE1F-C65F63CC38B6}" srcOrd="5" destOrd="0" presId="urn:microsoft.com/office/officeart/2018/2/layout/IconLabelList"/>
    <dgm:cxn modelId="{6E9B4B46-0ACE-4F67-BB5F-6F7E35B780E3}" type="presParOf" srcId="{A3A96112-27F5-4D96-8C49-EF21D9EEE420}" destId="{932C2DDD-1981-4ACF-89C7-4BA4CB93788C}" srcOrd="6" destOrd="0" presId="urn:microsoft.com/office/officeart/2018/2/layout/IconLabelList"/>
    <dgm:cxn modelId="{4309216D-5D1A-4D2E-90B2-71CB260C6874}" type="presParOf" srcId="{932C2DDD-1981-4ACF-89C7-4BA4CB93788C}" destId="{50EA500A-6A71-4DD0-9027-5FA82C489E58}" srcOrd="0" destOrd="0" presId="urn:microsoft.com/office/officeart/2018/2/layout/IconLabelList"/>
    <dgm:cxn modelId="{C176FDFF-8731-4C00-9AAD-CFC105DE0677}" type="presParOf" srcId="{932C2DDD-1981-4ACF-89C7-4BA4CB93788C}" destId="{0019CE48-E8CD-4EDF-B027-8651AF04DDB6}" srcOrd="1" destOrd="0" presId="urn:microsoft.com/office/officeart/2018/2/layout/IconLabelList"/>
    <dgm:cxn modelId="{C804C290-3030-4002-BF41-A009F1FEC278}" type="presParOf" srcId="{932C2DDD-1981-4ACF-89C7-4BA4CB93788C}" destId="{18363132-ACD5-40A4-9F32-D728FCCBC012}" srcOrd="2" destOrd="0" presId="urn:microsoft.com/office/officeart/2018/2/layout/IconLabelList"/>
    <dgm:cxn modelId="{00B56461-3FE0-4E5D-8358-A8D869A54DEB}" type="presParOf" srcId="{A3A96112-27F5-4D96-8C49-EF21D9EEE420}" destId="{CD563D93-A482-4968-9CD1-373BE9910EA9}" srcOrd="7" destOrd="0" presId="urn:microsoft.com/office/officeart/2018/2/layout/IconLabelList"/>
    <dgm:cxn modelId="{98852504-4C73-430C-9C24-983008B12090}" type="presParOf" srcId="{A3A96112-27F5-4D96-8C49-EF21D9EEE420}" destId="{87A2EB2D-3571-40F6-AC4A-C36AAF534343}" srcOrd="8" destOrd="0" presId="urn:microsoft.com/office/officeart/2018/2/layout/IconLabelList"/>
    <dgm:cxn modelId="{F68A8BA3-793A-446A-907C-2CDCA4832F09}" type="presParOf" srcId="{87A2EB2D-3571-40F6-AC4A-C36AAF534343}" destId="{998D846C-55D7-4242-8374-C26230384306}" srcOrd="0" destOrd="0" presId="urn:microsoft.com/office/officeart/2018/2/layout/IconLabelList"/>
    <dgm:cxn modelId="{507FE28A-DB2E-493D-A13A-5891C6EBD711}" type="presParOf" srcId="{87A2EB2D-3571-40F6-AC4A-C36AAF534343}" destId="{D0DF0417-5557-465C-AF61-E81BD505EE8B}" srcOrd="1" destOrd="0" presId="urn:microsoft.com/office/officeart/2018/2/layout/IconLabelList"/>
    <dgm:cxn modelId="{E20B8158-6E9F-4407-85E2-890C3819CF6A}" type="presParOf" srcId="{87A2EB2D-3571-40F6-AC4A-C36AAF534343}" destId="{07B6B603-0428-4EA9-99D8-68CEC82E900B}" srcOrd="2" destOrd="0" presId="urn:microsoft.com/office/officeart/2018/2/layout/IconLabelList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C24518-75C9-438F-84B0-9DBC54A7B1E0}">
      <dsp:nvSpPr>
        <dsp:cNvPr id="0" name=""/>
        <dsp:cNvSpPr/>
      </dsp:nvSpPr>
      <dsp:spPr>
        <a:xfrm>
          <a:off x="0" y="313"/>
          <a:ext cx="51304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86A45E6-057B-4BBB-8C3F-C217B63B5552}">
      <dsp:nvSpPr>
        <dsp:cNvPr id="0" name=""/>
        <dsp:cNvSpPr/>
      </dsp:nvSpPr>
      <dsp:spPr>
        <a:xfrm>
          <a:off x="0" y="313"/>
          <a:ext cx="5130498" cy="513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Documentation of harassment 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13"/>
        <a:ext cx="5130498" cy="513171"/>
      </dsp:txXfrm>
    </dsp:sp>
    <dsp:sp modelId="{466DCC91-B828-41F4-AA8A-1C2A0EBFC802}">
      <dsp:nvSpPr>
        <dsp:cNvPr id="0" name=""/>
        <dsp:cNvSpPr/>
      </dsp:nvSpPr>
      <dsp:spPr>
        <a:xfrm>
          <a:off x="0" y="513484"/>
          <a:ext cx="51304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2FDA49A-EEBD-4ACC-B94B-B321ABFFC484}">
      <dsp:nvSpPr>
        <dsp:cNvPr id="0" name=""/>
        <dsp:cNvSpPr/>
      </dsp:nvSpPr>
      <dsp:spPr>
        <a:xfrm>
          <a:off x="0" y="513484"/>
          <a:ext cx="5130498" cy="513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Raising awareness of vulnerability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13484"/>
        <a:ext cx="5130498" cy="513171"/>
      </dsp:txXfrm>
    </dsp:sp>
    <dsp:sp modelId="{FA4D8AD0-87F6-4EB4-9738-9A87786EF5A8}">
      <dsp:nvSpPr>
        <dsp:cNvPr id="0" name=""/>
        <dsp:cNvSpPr/>
      </dsp:nvSpPr>
      <dsp:spPr>
        <a:xfrm>
          <a:off x="0" y="1026655"/>
          <a:ext cx="51304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4A898E4-EA57-494E-959A-F39C2E4F7D13}">
      <dsp:nvSpPr>
        <dsp:cNvPr id="0" name=""/>
        <dsp:cNvSpPr/>
      </dsp:nvSpPr>
      <dsp:spPr>
        <a:xfrm>
          <a:off x="0" y="1026655"/>
          <a:ext cx="5130498" cy="513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Opportunity for early intervention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026655"/>
        <a:ext cx="5130498" cy="513171"/>
      </dsp:txXfrm>
    </dsp:sp>
    <dsp:sp modelId="{DB2AAC54-61B2-4207-B62F-478CA46141DF}">
      <dsp:nvSpPr>
        <dsp:cNvPr id="0" name=""/>
        <dsp:cNvSpPr/>
      </dsp:nvSpPr>
      <dsp:spPr>
        <a:xfrm>
          <a:off x="0" y="1539826"/>
          <a:ext cx="51304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9E02757-1987-4151-B234-F5320A491169}">
      <dsp:nvSpPr>
        <dsp:cNvPr id="0" name=""/>
        <dsp:cNvSpPr/>
      </dsp:nvSpPr>
      <dsp:spPr>
        <a:xfrm>
          <a:off x="0" y="1539826"/>
          <a:ext cx="5130498" cy="513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Demonstrates advocacy for her children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539826"/>
        <a:ext cx="5130498" cy="513171"/>
      </dsp:txXfrm>
    </dsp:sp>
    <dsp:sp modelId="{8D080E23-686C-4E42-ACF9-4893D8BEBB00}">
      <dsp:nvSpPr>
        <dsp:cNvPr id="0" name=""/>
        <dsp:cNvSpPr/>
      </dsp:nvSpPr>
      <dsp:spPr>
        <a:xfrm>
          <a:off x="0" y="2052997"/>
          <a:ext cx="51304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4F6B644-A748-4E2F-86CD-657032BCE182}">
      <dsp:nvSpPr>
        <dsp:cNvPr id="0" name=""/>
        <dsp:cNvSpPr/>
      </dsp:nvSpPr>
      <dsp:spPr>
        <a:xfrm>
          <a:off x="0" y="2052997"/>
          <a:ext cx="5130498" cy="513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Catalyst for future criticism and reform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52997"/>
        <a:ext cx="5130498" cy="5131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6BAE39-F40E-4A4B-B95C-5698EF606474}">
      <dsp:nvSpPr>
        <dsp:cNvPr id="0" name=""/>
        <dsp:cNvSpPr/>
      </dsp:nvSpPr>
      <dsp:spPr>
        <a:xfrm>
          <a:off x="803917" y="405963"/>
          <a:ext cx="709541" cy="7095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A5FED74-08E9-46AB-85F8-68B2A54A0C98}">
      <dsp:nvSpPr>
        <dsp:cNvPr id="0" name=""/>
        <dsp:cNvSpPr/>
      </dsp:nvSpPr>
      <dsp:spPr>
        <a:xfrm>
          <a:off x="370308" y="1297892"/>
          <a:ext cx="1576757" cy="808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Classification of incidents as low-level antisocial behaviour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0308" y="1297892"/>
        <a:ext cx="1576757" cy="808006"/>
      </dsp:txXfrm>
    </dsp:sp>
    <dsp:sp modelId="{3B1974A7-CE86-48B1-ABF7-3564929B6DF5}">
      <dsp:nvSpPr>
        <dsp:cNvPr id="0" name=""/>
        <dsp:cNvSpPr/>
      </dsp:nvSpPr>
      <dsp:spPr>
        <a:xfrm>
          <a:off x="2656607" y="450288"/>
          <a:ext cx="709541" cy="7095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4E2D09-E038-4FDF-9EFC-FFE01A53C64F}">
      <dsp:nvSpPr>
        <dsp:cNvPr id="0" name=""/>
        <dsp:cNvSpPr/>
      </dsp:nvSpPr>
      <dsp:spPr>
        <a:xfrm>
          <a:off x="2222999" y="1430870"/>
          <a:ext cx="1576757" cy="630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No immediate action taken</a:t>
          </a:r>
        </a:p>
      </dsp:txBody>
      <dsp:txXfrm>
        <a:off x="2222999" y="1430870"/>
        <a:ext cx="1576757" cy="630703"/>
      </dsp:txXfrm>
    </dsp:sp>
    <dsp:sp modelId="{71067E48-323E-47CD-BFFB-A9A6A427DB1C}">
      <dsp:nvSpPr>
        <dsp:cNvPr id="0" name=""/>
        <dsp:cNvSpPr/>
      </dsp:nvSpPr>
      <dsp:spPr>
        <a:xfrm>
          <a:off x="4619135" y="450288"/>
          <a:ext cx="709541" cy="7095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5071519-5E09-498D-82B7-ADB64C3CB031}">
      <dsp:nvSpPr>
        <dsp:cNvPr id="0" name=""/>
        <dsp:cNvSpPr/>
      </dsp:nvSpPr>
      <dsp:spPr>
        <a:xfrm>
          <a:off x="4075689" y="1430870"/>
          <a:ext cx="1796431" cy="630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Lack of multi-agency coordination</a:t>
          </a:r>
        </a:p>
      </dsp:txBody>
      <dsp:txXfrm>
        <a:off x="4075689" y="1430870"/>
        <a:ext cx="1796431" cy="630703"/>
      </dsp:txXfrm>
    </dsp:sp>
    <dsp:sp modelId="{50EA500A-6A71-4DD0-9027-5FA82C489E58}">
      <dsp:nvSpPr>
        <dsp:cNvPr id="0" name=""/>
        <dsp:cNvSpPr/>
      </dsp:nvSpPr>
      <dsp:spPr>
        <a:xfrm>
          <a:off x="1830611" y="2281181"/>
          <a:ext cx="709541" cy="7095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363132-ACD5-40A4-9F32-D728FCCBC012}">
      <dsp:nvSpPr>
        <dsp:cNvPr id="0" name=""/>
        <dsp:cNvSpPr/>
      </dsp:nvSpPr>
      <dsp:spPr>
        <a:xfrm>
          <a:off x="1410890" y="3182275"/>
          <a:ext cx="1576757" cy="630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Failure to recognise targeted harassment</a:t>
          </a:r>
        </a:p>
      </dsp:txBody>
      <dsp:txXfrm>
        <a:off x="1410890" y="3182275"/>
        <a:ext cx="1576757" cy="630703"/>
      </dsp:txXfrm>
    </dsp:sp>
    <dsp:sp modelId="{998D846C-55D7-4242-8374-C26230384306}">
      <dsp:nvSpPr>
        <dsp:cNvPr id="0" name=""/>
        <dsp:cNvSpPr/>
      </dsp:nvSpPr>
      <dsp:spPr>
        <a:xfrm>
          <a:off x="3542147" y="2303091"/>
          <a:ext cx="709541" cy="70954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7B6B603-0428-4EA9-99D8-68CEC82E900B}">
      <dsp:nvSpPr>
        <dsp:cNvPr id="0" name=""/>
        <dsp:cNvSpPr/>
      </dsp:nvSpPr>
      <dsp:spPr>
        <a:xfrm>
          <a:off x="3247592" y="3191675"/>
          <a:ext cx="1576757" cy="630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Increased isolation and vulnerability</a:t>
          </a:r>
        </a:p>
      </dsp:txBody>
      <dsp:txXfrm>
        <a:off x="3247592" y="3191675"/>
        <a:ext cx="1576757" cy="6307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8A4FDA-A4DE-45E0-960B-F7305D9C0FE5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703147-382D-4B62-A487-4E64DDFADF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1326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FE2338-7CDE-4F2B-8580-3B5D037B04F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3487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FE2338-7CDE-4F2B-8580-3B5D037B04F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5482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FE2338-7CDE-4F2B-8580-3B5D037B04F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29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259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983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62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394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436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911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689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847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864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480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0619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0111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2639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0731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7085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9845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998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191DAEC-7F67-4B6F-88C3-15A1981D169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F0796FC-3C87-4AD9-AADE-E7B3CF9E6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71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8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hampshiresab.org.uk/learning-from-experience-database/serious-case-reviews/fiona-pilkington-leicestershir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1" name="Group 1030">
            <a:extLst>
              <a:ext uri="{FF2B5EF4-FFF2-40B4-BE49-F238E27FC236}">
                <a16:creationId xmlns:a16="http://schemas.microsoft.com/office/drawing/2014/main" id="{A41F1421-EB4D-4FCC-84AA-B8EAB598D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32" name="Freeform 6">
              <a:extLst>
                <a:ext uri="{FF2B5EF4-FFF2-40B4-BE49-F238E27FC236}">
                  <a16:creationId xmlns:a16="http://schemas.microsoft.com/office/drawing/2014/main" id="{C2868A18-D0E4-4521-BA87-CE338DE4FB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3" name="Freeform 7">
              <a:extLst>
                <a:ext uri="{FF2B5EF4-FFF2-40B4-BE49-F238E27FC236}">
                  <a16:creationId xmlns:a16="http://schemas.microsoft.com/office/drawing/2014/main" id="{4F736B56-6631-4C1B-9CC6-D26C3DB9A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4" name="Freeform 8">
              <a:extLst>
                <a:ext uri="{FF2B5EF4-FFF2-40B4-BE49-F238E27FC236}">
                  <a16:creationId xmlns:a16="http://schemas.microsoft.com/office/drawing/2014/main" id="{FF88E20D-A161-4C96-9EAE-6A421E59F5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5" name="Freeform 9">
              <a:extLst>
                <a:ext uri="{FF2B5EF4-FFF2-40B4-BE49-F238E27FC236}">
                  <a16:creationId xmlns:a16="http://schemas.microsoft.com/office/drawing/2014/main" id="{62838FE3-738E-4926-B12B-06CB84AB4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6" name="Freeform 10">
              <a:extLst>
                <a:ext uri="{FF2B5EF4-FFF2-40B4-BE49-F238E27FC236}">
                  <a16:creationId xmlns:a16="http://schemas.microsoft.com/office/drawing/2014/main" id="{0A3A990B-04D7-4B58-9819-692A71E0A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7" name="Freeform 11">
              <a:extLst>
                <a:ext uri="{FF2B5EF4-FFF2-40B4-BE49-F238E27FC236}">
                  <a16:creationId xmlns:a16="http://schemas.microsoft.com/office/drawing/2014/main" id="{4FA6533A-5978-4C31-BE29-20D7F9502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039" name="Rectangle 1038">
            <a:extLst>
              <a:ext uri="{FF2B5EF4-FFF2-40B4-BE49-F238E27FC236}">
                <a16:creationId xmlns:a16="http://schemas.microsoft.com/office/drawing/2014/main" id="{08689088-E8EA-4B0D-9DF5-6503E5538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41" name="Group 1040">
            <a:extLst>
              <a:ext uri="{FF2B5EF4-FFF2-40B4-BE49-F238E27FC236}">
                <a16:creationId xmlns:a16="http://schemas.microsoft.com/office/drawing/2014/main" id="{690B3B91-59FA-408F-A060-4A5642F58B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1042" name="Freeform 6">
              <a:extLst>
                <a:ext uri="{FF2B5EF4-FFF2-40B4-BE49-F238E27FC236}">
                  <a16:creationId xmlns:a16="http://schemas.microsoft.com/office/drawing/2014/main" id="{8858380C-1240-4374-A31F-427822512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3" name="Freeform 7">
              <a:extLst>
                <a:ext uri="{FF2B5EF4-FFF2-40B4-BE49-F238E27FC236}">
                  <a16:creationId xmlns:a16="http://schemas.microsoft.com/office/drawing/2014/main" id="{642672F0-8EDE-42F0-944E-D262890D1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Freeform 8">
              <a:extLst>
                <a:ext uri="{FF2B5EF4-FFF2-40B4-BE49-F238E27FC236}">
                  <a16:creationId xmlns:a16="http://schemas.microsoft.com/office/drawing/2014/main" id="{254BC2E7-552E-4779-9D00-E3A091292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Freeform 9">
              <a:extLst>
                <a:ext uri="{FF2B5EF4-FFF2-40B4-BE49-F238E27FC236}">
                  <a16:creationId xmlns:a16="http://schemas.microsoft.com/office/drawing/2014/main" id="{BFBE2397-6D4D-4BFA-91A5-867C902EE8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6" name="Freeform 10">
              <a:extLst>
                <a:ext uri="{FF2B5EF4-FFF2-40B4-BE49-F238E27FC236}">
                  <a16:creationId xmlns:a16="http://schemas.microsoft.com/office/drawing/2014/main" id="{400B3F5B-0BB3-42F2-8DAE-82D0FA758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Freeform 11">
              <a:extLst>
                <a:ext uri="{FF2B5EF4-FFF2-40B4-BE49-F238E27FC236}">
                  <a16:creationId xmlns:a16="http://schemas.microsoft.com/office/drawing/2014/main" id="{AEA6C096-5021-4A6C-B25B-C3DECB2B63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E3662E3-DD60-8095-3981-12DA2F0F96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98421" y="685800"/>
            <a:ext cx="8115300" cy="3004457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Investigate comprehensively a real-life case of abuse and </a:t>
            </a:r>
            <a:r>
              <a:rPr lang="en-US" sz="36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en-GB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victim's</a:t>
            </a:r>
            <a:r>
              <a:rPr lang="en-US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journey, the support they received or not and the outcomes of the case</a:t>
            </a:r>
            <a:endParaRPr lang="en-US" sz="36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14" descr="Angela Wrightson pictured leaving court">
            <a:extLst>
              <a:ext uri="{FF2B5EF4-FFF2-40B4-BE49-F238E27FC236}">
                <a16:creationId xmlns:a16="http://schemas.microsoft.com/office/drawing/2014/main" id="{9914162D-2A5D-030E-151C-498294784C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71" r="29979" b="-1"/>
          <a:stretch/>
        </p:blipFill>
        <p:spPr bwMode="auto">
          <a:xfrm>
            <a:off x="20" y="10"/>
            <a:ext cx="3175466" cy="5245940"/>
          </a:xfrm>
          <a:custGeom>
            <a:avLst/>
            <a:gdLst/>
            <a:ahLst/>
            <a:cxnLst/>
            <a:rect l="l" t="t" r="r" b="b"/>
            <a:pathLst>
              <a:path w="3175486" h="5245950">
                <a:moveTo>
                  <a:pt x="0" y="0"/>
                </a:moveTo>
                <a:lnTo>
                  <a:pt x="3175486" y="0"/>
                </a:lnTo>
                <a:lnTo>
                  <a:pt x="2294818" y="5223932"/>
                </a:lnTo>
                <a:lnTo>
                  <a:pt x="2310547" y="5245950"/>
                </a:lnTo>
                <a:lnTo>
                  <a:pt x="0" y="4901963"/>
                </a:lnTo>
                <a:close/>
              </a:path>
            </a:pathLst>
          </a:custGeom>
          <a:noFill/>
          <a:ln w="38100"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nside Housing - News - Police failed ...">
            <a:extLst>
              <a:ext uri="{FF2B5EF4-FFF2-40B4-BE49-F238E27FC236}">
                <a16:creationId xmlns:a16="http://schemas.microsoft.com/office/drawing/2014/main" id="{B7DDACE6-0372-B29E-190A-420B57F4B5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27400"/>
          <a:stretch/>
        </p:blipFill>
        <p:spPr bwMode="auto">
          <a:xfrm>
            <a:off x="20" y="4901964"/>
            <a:ext cx="3459143" cy="1956037"/>
          </a:xfrm>
          <a:custGeom>
            <a:avLst/>
            <a:gdLst/>
            <a:ahLst/>
            <a:cxnLst/>
            <a:rect l="l" t="t" r="r" b="b"/>
            <a:pathLst>
              <a:path w="3459163" h="1956037">
                <a:moveTo>
                  <a:pt x="0" y="0"/>
                </a:moveTo>
                <a:lnTo>
                  <a:pt x="2310547" y="343987"/>
                </a:lnTo>
                <a:lnTo>
                  <a:pt x="3459163" y="1951804"/>
                </a:lnTo>
                <a:lnTo>
                  <a:pt x="0" y="1956037"/>
                </a:lnTo>
                <a:close/>
              </a:path>
            </a:pathLst>
          </a:custGeom>
          <a:noFill/>
          <a:ln w="38100"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49" name="Rectangle 1048">
            <a:extLst>
              <a:ext uri="{FF2B5EF4-FFF2-40B4-BE49-F238E27FC236}">
                <a16:creationId xmlns:a16="http://schemas.microsoft.com/office/drawing/2014/main" id="{61CA6EE3-50AE-4068-8444-C8B685FC8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">
            <a:off x="-37177" y="5044766"/>
            <a:ext cx="2386252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3D2F4E-5C4A-C5ED-820C-89188C8ECF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56062" y="4537981"/>
            <a:ext cx="7678738" cy="23186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BMPL6014</a:t>
            </a:r>
            <a:endParaRPr lang="en-US" b="1" dirty="0"/>
          </a:p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Created by: </a:t>
            </a:r>
          </a:p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Christina Davies,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Dzeina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Teresko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Lara Davies and Charlotte Ford</a:t>
            </a:r>
          </a:p>
          <a:p>
            <a:pPr algn="l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939046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38314-9A61-0D75-DC2B-A74712992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0477" y="122023"/>
            <a:ext cx="6425443" cy="111425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Fiona Pilkington’s Background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5C99D1-65DC-F1A6-744F-8C9FD15E55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39410" y="1108953"/>
            <a:ext cx="5181600" cy="4825857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sz="6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Born in 1969 and died at the age of thirty-eight </a:t>
            </a:r>
          </a:p>
          <a:p>
            <a:pPr algn="just">
              <a:lnSpc>
                <a:spcPct val="150000"/>
              </a:lnSpc>
            </a:pPr>
            <a:r>
              <a:rPr lang="en-GB" sz="6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Lived in Barwell, Leicestershire</a:t>
            </a:r>
          </a:p>
          <a:p>
            <a:pPr algn="just">
              <a:lnSpc>
                <a:spcPct val="150000"/>
              </a:lnSpc>
            </a:pPr>
            <a:r>
              <a:rPr lang="en-GB" sz="6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single mother of two </a:t>
            </a:r>
          </a:p>
          <a:p>
            <a:pPr algn="just">
              <a:lnSpc>
                <a:spcPct val="150000"/>
              </a:lnSpc>
            </a:pPr>
            <a:r>
              <a:rPr lang="en-GB" sz="6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Anthony Hardwick (son), aged nineteen at the time </a:t>
            </a:r>
          </a:p>
          <a:p>
            <a:pPr algn="just">
              <a:lnSpc>
                <a:spcPct val="150000"/>
              </a:lnSpc>
            </a:pPr>
            <a:r>
              <a:rPr lang="en-GB" sz="6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Francesca, also known as Frankie (daughter), aged eighteen when she died </a:t>
            </a:r>
          </a:p>
          <a:p>
            <a:pPr algn="just">
              <a:lnSpc>
                <a:spcPct val="150000"/>
              </a:lnSpc>
            </a:pPr>
            <a:r>
              <a:rPr lang="en-GB" sz="6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Was a full-time carer</a:t>
            </a:r>
          </a:p>
          <a:p>
            <a:pPr algn="just">
              <a:lnSpc>
                <a:spcPct val="150000"/>
              </a:lnSpc>
            </a:pPr>
            <a:r>
              <a:rPr lang="en-GB" sz="6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Was a quiet and caring person </a:t>
            </a:r>
          </a:p>
          <a:p>
            <a:pPr algn="just">
              <a:lnSpc>
                <a:spcPct val="150000"/>
              </a:lnSpc>
            </a:pPr>
            <a:r>
              <a:rPr lang="en-GB" sz="6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Francesca had severe learning disabilities </a:t>
            </a:r>
          </a:p>
          <a:p>
            <a:pPr algn="just">
              <a:lnSpc>
                <a:spcPct val="150000"/>
              </a:lnSpc>
            </a:pPr>
            <a:r>
              <a:rPr lang="en-GB" sz="6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Anthony had learning difficulties 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88534AC-48A1-D5C1-B0A6-A4205AB6B5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7410" y="1940188"/>
            <a:ext cx="5181600" cy="4690185"/>
          </a:xfrm>
          <a:ln>
            <a:noFill/>
          </a:ln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Fiona had no history of any mental illnesses herself but was constantly stressed and anxious </a:t>
            </a:r>
          </a:p>
          <a:p>
            <a:pPr lvl="0" algn="just">
              <a:lnSpc>
                <a:spcPct val="150000"/>
              </a:lnSpc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Their time in Barwell was a nightmare </a:t>
            </a:r>
          </a:p>
          <a:p>
            <a:pPr lvl="0" algn="just">
              <a:lnSpc>
                <a:spcPct val="150000"/>
              </a:lnSpc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Fiona struggled to find allies and support </a:t>
            </a:r>
          </a:p>
          <a:p>
            <a:pPr lvl="0" algn="just">
              <a:lnSpc>
                <a:spcPct val="150000"/>
              </a:lnSpc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Became isolated </a:t>
            </a:r>
          </a:p>
          <a:p>
            <a:pPr lvl="0" algn="just">
              <a:lnSpc>
                <a:spcPct val="150000"/>
              </a:lnSpc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Fiona was a non-confrontational person and avoided conflict</a:t>
            </a:r>
          </a:p>
          <a:p>
            <a:pPr lvl="0" algn="just">
              <a:lnSpc>
                <a:spcPct val="150000"/>
              </a:lnSpc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Fiona felt hopeless and overwhelmed </a:t>
            </a:r>
          </a:p>
          <a:p>
            <a:pPr lvl="0" algn="just">
              <a:lnSpc>
                <a:spcPct val="150000"/>
              </a:lnSpc>
              <a:spcAft>
                <a:spcPts val="800"/>
              </a:spcAft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Fiona had limited resources to fight against the injustices for her family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AB497C-0284-284A-93EE-D0EC9195D2B0}"/>
              </a:ext>
            </a:extLst>
          </p:cNvPr>
          <p:cNvSpPr txBox="1"/>
          <p:nvPr/>
        </p:nvSpPr>
        <p:spPr>
          <a:xfrm>
            <a:off x="1733687" y="6058869"/>
            <a:ext cx="501730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(Hampshire Safeguarding Adults Board, 2009)</a:t>
            </a:r>
          </a:p>
        </p:txBody>
      </p:sp>
      <p:pic>
        <p:nvPicPr>
          <p:cNvPr id="2052" name="Picture 4" descr="Fiona Pilkington case: police face misconduct proceedings | Police | The  Guardian">
            <a:extLst>
              <a:ext uri="{FF2B5EF4-FFF2-40B4-BE49-F238E27FC236}">
                <a16:creationId xmlns:a16="http://schemas.microsoft.com/office/drawing/2014/main" id="{68169292-5CBC-E60E-4CF2-15F7505EE8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8800" y="160470"/>
            <a:ext cx="2790190" cy="1674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EF1859F-991B-73DD-ADE9-9C0418030CB8}"/>
              </a:ext>
            </a:extLst>
          </p:cNvPr>
          <p:cNvSpPr/>
          <p:nvPr/>
        </p:nvSpPr>
        <p:spPr>
          <a:xfrm>
            <a:off x="1439410" y="1120569"/>
            <a:ext cx="5268016" cy="4690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923721-6A3E-F69B-8F19-26156BF58633}"/>
              </a:ext>
            </a:extLst>
          </p:cNvPr>
          <p:cNvSpPr/>
          <p:nvPr/>
        </p:nvSpPr>
        <p:spPr>
          <a:xfrm>
            <a:off x="6880979" y="2062264"/>
            <a:ext cx="5035404" cy="45681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8D4E00F-8CF0-8C29-201E-C6DEE38419DA}"/>
              </a:ext>
            </a:extLst>
          </p:cNvPr>
          <p:cNvCxnSpPr/>
          <p:nvPr/>
        </p:nvCxnSpPr>
        <p:spPr>
          <a:xfrm>
            <a:off x="6707426" y="1236275"/>
            <a:ext cx="0" cy="4872477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3860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45449-4EBB-2276-92F1-F8F089D15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5200" y="73797"/>
            <a:ext cx="5181600" cy="1181071"/>
          </a:xfrm>
        </p:spPr>
        <p:txBody>
          <a:bodyPr/>
          <a:lstStyle/>
          <a:p>
            <a:pPr algn="ctr"/>
            <a:r>
              <a:rPr lang="en-GB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Initial Contact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8D22F-5860-80B4-753A-0EB97996DA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05128" y="1070043"/>
            <a:ext cx="5181596" cy="5068817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Initial report is not widely documented</a:t>
            </a:r>
          </a:p>
          <a:p>
            <a:pPr lvl="0" algn="just">
              <a:lnSpc>
                <a:spcPct val="150000"/>
              </a:lnSpc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Fiona reached out to the police</a:t>
            </a:r>
          </a:p>
          <a:p>
            <a:pPr lvl="0" algn="just">
              <a:lnSpc>
                <a:spcPct val="150000"/>
              </a:lnSpc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home, Anthony and Francesca were targeted with abuse </a:t>
            </a:r>
          </a:p>
          <a:p>
            <a:pPr lvl="0" algn="just">
              <a:lnSpc>
                <a:spcPct val="150000"/>
              </a:lnSpc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Reported issues include groups of teenagers gathered outside their home, verbal abuse, taunts and damage to the property</a:t>
            </a:r>
          </a:p>
          <a:p>
            <a:pPr lvl="0" algn="just">
              <a:lnSpc>
                <a:spcPct val="150000"/>
              </a:lnSpc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Complaints were often logged as antisocial behaviour instead of crimes</a:t>
            </a:r>
          </a:p>
          <a:p>
            <a:pPr lvl="0" algn="just">
              <a:lnSpc>
                <a:spcPct val="150000"/>
              </a:lnSpc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Incidents were classed as minor and were not escalated for further investigation or coordinated for action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84E8CB-5809-EA71-360E-7D6317CA2E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39128" y="1699266"/>
            <a:ext cx="5181600" cy="4351338"/>
          </a:xfrm>
        </p:spPr>
        <p:txBody>
          <a:bodyPr>
            <a:normAutofit fontScale="62500" lnSpcReduction="20000"/>
          </a:bodyPr>
          <a:lstStyle/>
          <a:p>
            <a:pPr lvl="0" algn="just">
              <a:lnSpc>
                <a:spcPct val="150000"/>
              </a:lnSpc>
            </a:pPr>
            <a:r>
              <a:rPr lang="en-GB" sz="2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Social services were informed, but no substantial intervention occurred</a:t>
            </a:r>
          </a:p>
          <a:p>
            <a:pPr lvl="0" algn="just">
              <a:lnSpc>
                <a:spcPct val="150000"/>
              </a:lnSpc>
            </a:pPr>
            <a:r>
              <a:rPr lang="en-GB" sz="2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Reached out to the police and local authorities more than thirty times from the first contact in 1997 until 2007</a:t>
            </a:r>
          </a:p>
          <a:p>
            <a:pPr lvl="0" algn="just">
              <a:lnSpc>
                <a:spcPct val="150000"/>
              </a:lnSpc>
            </a:pPr>
            <a:r>
              <a:rPr lang="en-GB" sz="2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No resolution or protection was provided</a:t>
            </a:r>
          </a:p>
          <a:p>
            <a:pPr lvl="0" algn="just">
              <a:lnSpc>
                <a:spcPct val="150000"/>
              </a:lnSpc>
            </a:pPr>
            <a:r>
              <a:rPr lang="en-GB" sz="2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Fiona felt helpless and isolated</a:t>
            </a:r>
          </a:p>
          <a:p>
            <a:pPr lvl="0" algn="just">
              <a:lnSpc>
                <a:spcPct val="150000"/>
              </a:lnSpc>
            </a:pPr>
            <a:r>
              <a:rPr lang="en-GB" sz="2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Early interactions with the police and other services set the tone for ten years of inaction</a:t>
            </a:r>
          </a:p>
          <a:p>
            <a:pPr lvl="0" algn="just">
              <a:lnSpc>
                <a:spcPct val="150000"/>
              </a:lnSpc>
              <a:spcAft>
                <a:spcPts val="800"/>
              </a:spcAft>
            </a:pPr>
            <a:r>
              <a:rPr lang="en-GB" sz="2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Authorities failed to recognise the targeted harassment as a serious threat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77C6B9-25D1-34D2-1C62-36758C693C1C}"/>
              </a:ext>
            </a:extLst>
          </p:cNvPr>
          <p:cNvSpPr txBox="1"/>
          <p:nvPr/>
        </p:nvSpPr>
        <p:spPr>
          <a:xfrm>
            <a:off x="6486724" y="6214728"/>
            <a:ext cx="54957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(Hampshire, Safeguarding Adults Board, 2009)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8F5086-7471-2F8C-189C-8023CB849B42}"/>
              </a:ext>
            </a:extLst>
          </p:cNvPr>
          <p:cNvCxnSpPr/>
          <p:nvPr/>
        </p:nvCxnSpPr>
        <p:spPr>
          <a:xfrm>
            <a:off x="6486724" y="1178127"/>
            <a:ext cx="0" cy="4872477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Fiona Pilkington case: police face misconduct proceedings | Police | The  Guardian">
            <a:extLst>
              <a:ext uri="{FF2B5EF4-FFF2-40B4-BE49-F238E27FC236}">
                <a16:creationId xmlns:a16="http://schemas.microsoft.com/office/drawing/2014/main" id="{DAF1DF13-D9D9-8CA1-011A-B35CC39488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5033" y="102980"/>
            <a:ext cx="2535208" cy="152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0562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49BD0-FF5D-80DE-4810-4E61C955C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6335" y="106681"/>
            <a:ext cx="7761289" cy="1752599"/>
          </a:xfrm>
        </p:spPr>
        <p:txBody>
          <a:bodyPr/>
          <a:lstStyle/>
          <a:p>
            <a:pPr algn="ctr"/>
            <a:r>
              <a:rPr lang="en-GB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Positive Influences from This Case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954E7B-576C-D492-DB1A-EA4B24FA8A7A}"/>
              </a:ext>
            </a:extLst>
          </p:cNvPr>
          <p:cNvSpPr txBox="1"/>
          <p:nvPr/>
        </p:nvSpPr>
        <p:spPr>
          <a:xfrm>
            <a:off x="1433345" y="5469774"/>
            <a:ext cx="93253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(Cameron, 2024; Trickett &amp; Brian, 2024; Creed, 2024; Demetriou &amp;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Lukera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</a:p>
        </p:txBody>
      </p:sp>
      <p:graphicFrame>
        <p:nvGraphicFramePr>
          <p:cNvPr id="11" name="Content Placeholder 8">
            <a:extLst>
              <a:ext uri="{FF2B5EF4-FFF2-40B4-BE49-F238E27FC236}">
                <a16:creationId xmlns:a16="http://schemas.microsoft.com/office/drawing/2014/main" id="{B9A45468-C42B-7967-ED51-3CF307F3F6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7757600"/>
              </p:ext>
            </p:extLst>
          </p:nvPr>
        </p:nvGraphicFramePr>
        <p:xfrm>
          <a:off x="1799227" y="2145759"/>
          <a:ext cx="5130498" cy="2566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2" name="Picture 2" descr="Vulnerability and Social Justice – Vulnerability and the Human Condition">
            <a:extLst>
              <a:ext uri="{FF2B5EF4-FFF2-40B4-BE49-F238E27FC236}">
                <a16:creationId xmlns:a16="http://schemas.microsoft.com/office/drawing/2014/main" id="{477E6D65-B38F-356B-ECC2-68339EAA66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5939" y="2145759"/>
            <a:ext cx="3950151" cy="2221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0359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94908-45D8-CD09-36B1-951077787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8866" y="143457"/>
            <a:ext cx="8543740" cy="1752599"/>
          </a:xfrm>
        </p:spPr>
        <p:txBody>
          <a:bodyPr/>
          <a:lstStyle/>
          <a:p>
            <a:pPr algn="ctr"/>
            <a:r>
              <a:rPr lang="en-GB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Negative Influences from This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0E1AD-4249-9824-AED5-2751676ED9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97633" y="1747803"/>
            <a:ext cx="5181600" cy="3980110"/>
          </a:xfrm>
        </p:spPr>
        <p:txBody>
          <a:bodyPr>
            <a:normAutofit/>
          </a:bodyPr>
          <a:lstStyle/>
          <a:p>
            <a:pPr lvl="0">
              <a:lnSpc>
                <a:spcPct val="115000"/>
              </a:lnSpc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Dismissal of early complaints</a:t>
            </a:r>
          </a:p>
          <a:p>
            <a:pPr lvl="0">
              <a:lnSpc>
                <a:spcPct val="115000"/>
              </a:lnSpc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Lack of early intervention</a:t>
            </a:r>
          </a:p>
          <a:p>
            <a:pPr lvl="0">
              <a:lnSpc>
                <a:spcPct val="115000"/>
              </a:lnSpc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Ineffective responses</a:t>
            </a:r>
          </a:p>
          <a:p>
            <a:pPr lvl="0">
              <a:lnSpc>
                <a:spcPct val="115000"/>
              </a:lnSpc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Loss of trust in authorities</a:t>
            </a:r>
          </a:p>
          <a:p>
            <a:pPr lvl="0">
              <a:lnSpc>
                <a:spcPct val="115000"/>
              </a:lnSpc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Mischaracterisation of the problem</a:t>
            </a:r>
          </a:p>
          <a:p>
            <a:pPr lvl="0">
              <a:lnSpc>
                <a:spcPct val="115000"/>
              </a:lnSpc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Missed opportunities to address disability hate crime</a:t>
            </a:r>
          </a:p>
          <a:p>
            <a:pPr lvl="0">
              <a:lnSpc>
                <a:spcPct val="115000"/>
              </a:lnSpc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Expectation to repeatedly report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207362-BE08-354B-79E3-3F4D1D335B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28000" y="2141876"/>
            <a:ext cx="4697083" cy="2997812"/>
          </a:xfrm>
        </p:spPr>
        <p:txBody>
          <a:bodyPr>
            <a:normAutofit/>
          </a:bodyPr>
          <a:lstStyle/>
          <a:p>
            <a:pPr lvl="0">
              <a:lnSpc>
                <a:spcPct val="115000"/>
              </a:lnSpc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Emotional toll</a:t>
            </a:r>
          </a:p>
          <a:p>
            <a:pPr lvl="0">
              <a:lnSpc>
                <a:spcPct val="115000"/>
              </a:lnSpc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Perceived as a complainer</a:t>
            </a:r>
          </a:p>
          <a:p>
            <a:pPr lvl="0">
              <a:lnSpc>
                <a:spcPct val="115000"/>
              </a:lnSpc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Social isolation</a:t>
            </a:r>
          </a:p>
          <a:p>
            <a:pPr lvl="0">
              <a:lnSpc>
                <a:spcPct val="115000"/>
              </a:lnSpc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Lack of coordinated responses</a:t>
            </a:r>
          </a:p>
          <a:p>
            <a:pPr lvl="0">
              <a:lnSpc>
                <a:spcPct val="115000"/>
              </a:lnSpc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Missed safeguarding obligations</a:t>
            </a:r>
          </a:p>
          <a:p>
            <a:pPr lvl="0">
              <a:lnSpc>
                <a:spcPct val="115000"/>
              </a:lnSpc>
              <a:spcAft>
                <a:spcPts val="800"/>
              </a:spcAft>
            </a:pPr>
            <a:r>
              <a:rPr lang="en-GB" sz="1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Normalisation of inadequate response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8C930F-84A9-CE73-FAE0-6FA885A7FFB1}"/>
              </a:ext>
            </a:extLst>
          </p:cNvPr>
          <p:cNvSpPr txBox="1"/>
          <p:nvPr/>
        </p:nvSpPr>
        <p:spPr>
          <a:xfrm>
            <a:off x="2250629" y="6133116"/>
            <a:ext cx="80733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(Cameron, 2024; Williams, 2023; Trickett &amp; Brian, 2024; Creed, 2024)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84A32AC-95AB-5F0B-8C73-EDBA1B00CA7F}"/>
              </a:ext>
            </a:extLst>
          </p:cNvPr>
          <p:cNvCxnSpPr/>
          <p:nvPr/>
        </p:nvCxnSpPr>
        <p:spPr>
          <a:xfrm>
            <a:off x="6287311" y="1919740"/>
            <a:ext cx="0" cy="3721735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Depression and Isolation — Restoring Balance Counseling">
            <a:extLst>
              <a:ext uri="{FF2B5EF4-FFF2-40B4-BE49-F238E27FC236}">
                <a16:creationId xmlns:a16="http://schemas.microsoft.com/office/drawing/2014/main" id="{32906DA6-8BD5-5483-E93B-DC5B5C23BD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9141" y="703448"/>
            <a:ext cx="2586953" cy="1940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4073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69F09-F500-6FC9-B220-1C7A5792B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8" y="153267"/>
            <a:ext cx="10018713" cy="1248814"/>
          </a:xfrm>
        </p:spPr>
        <p:txBody>
          <a:bodyPr/>
          <a:lstStyle/>
          <a:p>
            <a:pPr algn="ctr"/>
            <a:r>
              <a:rPr lang="en-GB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Outcome from Fiona’s Initial Contact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9DC0A8-25E9-7A00-A703-A8058F95A74D}"/>
              </a:ext>
            </a:extLst>
          </p:cNvPr>
          <p:cNvSpPr txBox="1"/>
          <p:nvPr/>
        </p:nvSpPr>
        <p:spPr>
          <a:xfrm>
            <a:off x="2380210" y="5684283"/>
            <a:ext cx="7431579" cy="726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(Cameron, 2024; Trickett &amp; Brian, 2024; Creed, 2024; Hampshire Safeguarding Adults Board, 2009)</a:t>
            </a:r>
          </a:p>
        </p:txBody>
      </p:sp>
      <p:graphicFrame>
        <p:nvGraphicFramePr>
          <p:cNvPr id="5" name="Content Placeholder 8">
            <a:extLst>
              <a:ext uri="{FF2B5EF4-FFF2-40B4-BE49-F238E27FC236}">
                <a16:creationId xmlns:a16="http://schemas.microsoft.com/office/drawing/2014/main" id="{B971E83A-EC60-DD65-AC15-DBC8C5736A41}"/>
              </a:ext>
            </a:extLst>
          </p:cNvPr>
          <p:cNvGraphicFramePr>
            <a:graphicFrameLocks/>
          </p:cNvGraphicFramePr>
          <p:nvPr/>
        </p:nvGraphicFramePr>
        <p:xfrm>
          <a:off x="1484308" y="1208315"/>
          <a:ext cx="8095121" cy="4517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Multi agency working | PPT">
            <a:extLst>
              <a:ext uri="{FF2B5EF4-FFF2-40B4-BE49-F238E27FC236}">
                <a16:creationId xmlns:a16="http://schemas.microsoft.com/office/drawing/2014/main" id="{3ABD4E7D-F0ED-F556-1A63-F7BB19DF4B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7814" y="1824578"/>
            <a:ext cx="3663230" cy="2747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0340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423EA-5E0B-855E-437F-676B90AE7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4941" y="77821"/>
            <a:ext cx="4582117" cy="802532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583B5C8-A8A2-A52C-E317-B0F10DE3960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730526" y="665471"/>
            <a:ext cx="10461473" cy="6192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Cameron, K., (2024). 'I feel so trapped': Women's experiences of antisocial behaviour intervention in social housing. 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Gender Studies,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pp. 1-13.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Creed, J., (2023). The social worker's experience of an interprofessional community of practice within safeguarding adults - An exploratory case study. In: 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Faculty of Health, Education, Medicine, and Social Care.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Doctoral Dissertation, Anglia Ruskin Research Online.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Demetriou, S. &amp; </a:t>
            </a:r>
            <a:r>
              <a:rPr kumimoji="0" lang="en-GB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Lukera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 F., (2022). 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Addressing Anti-social Behaviour: A Guide for Local Enforcement Agents.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7th ed. University of Sussex.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Hampshire Safeguarding Adults Board, (2009). 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Fiona Pilkington (Leicestershire).</a:t>
            </a:r>
            <a:b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GB" altLang="en-US" sz="1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https://hampshiresab.org.uk/learning-from-experience-database/serious-case-reviews/fiona-pilkington-leicestershire/</a:t>
            </a:r>
            <a:r>
              <a:rPr kumimoji="0" lang="en-GB" altLang="en-US" sz="1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17th December 2024).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Trickett, L. &amp; Brian, T., (2024). Aligning police practice with hate crime theory: The case for using risk assessments to improve police response to victims of hate. 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Review of Victimology,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31(1), p. 02697580241279607.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Williams, B., (2023). Policing Mental Health, Vulnerability and Risk. In: T. </a:t>
            </a:r>
            <a:r>
              <a:rPr kumimoji="0" lang="en-GB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Blockley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ed. 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Professional Policing Curriculum in Practice.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Critical Publishing Ltd.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97912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0" ma:contentTypeDescription="Create a new document." ma:contentTypeScope="" ma:versionID="a85ecf238623d6ed8a401648ed9668fe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f4f48de3c5f0d9b6a6c1dd67e668a19e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Props1.xml><?xml version="1.0" encoding="utf-8"?>
<ds:datastoreItem xmlns:ds="http://schemas.openxmlformats.org/officeDocument/2006/customXml" ds:itemID="{1021072D-4ECB-4A9D-B103-4DD32F87A8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2A3E041-40C9-4D9F-AF03-109D9FE4340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D91179C-AC7A-48FC-A3F4-7A720B5352D6}">
  <ds:schemaRefs>
    <ds:schemaRef ds:uri="http://schemas.microsoft.com/office/2006/documentManagement/types"/>
    <ds:schemaRef ds:uri="http://schemas.microsoft.com/office/infopath/2007/PartnerControls"/>
    <ds:schemaRef ds:uri="0cb976d4-72d8-43fd-a100-21d54766e958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da3f2772-8f1e-4acb-bd98-3a0ee892f48a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22</TotalTime>
  <Words>726</Words>
  <Application>Microsoft Office PowerPoint</Application>
  <PresentationFormat>Widescreen</PresentationFormat>
  <Paragraphs>81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Arial</vt:lpstr>
      <vt:lpstr>Corbel</vt:lpstr>
      <vt:lpstr>Parallax</vt:lpstr>
      <vt:lpstr>Investigate comprehensively a real-life case of abuse and analyse the victim's journey, the support they received or not and the outcomes of the case</vt:lpstr>
      <vt:lpstr>Fiona Pilkington’s Background</vt:lpstr>
      <vt:lpstr>Initial Contact</vt:lpstr>
      <vt:lpstr>Positive Influences from This Case</vt:lpstr>
      <vt:lpstr>Negative Influences from This Case</vt:lpstr>
      <vt:lpstr>Outcome from Fiona’s Initial Contact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Christina Davies</dc:creator>
  <cp:lastModifiedBy>Christina Davies (2204423)</cp:lastModifiedBy>
  <cp:revision>1</cp:revision>
  <dcterms:created xsi:type="dcterms:W3CDTF">2025-01-19T12:00:45Z</dcterms:created>
  <dcterms:modified xsi:type="dcterms:W3CDTF">2025-01-19T19:29:15Z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