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56" r:id="rId2"/>
    <p:sldId id="266" r:id="rId3"/>
    <p:sldId id="257" r:id="rId4"/>
    <p:sldId id="267" r:id="rId5"/>
    <p:sldId id="259" r:id="rId6"/>
    <p:sldId id="263" r:id="rId7"/>
    <p:sldId id="258" r:id="rId8"/>
    <p:sldId id="262" r:id="rId9"/>
    <p:sldId id="261" r:id="rId10"/>
    <p:sldId id="260" r:id="rId11"/>
    <p:sldId id="264" r:id="rId12"/>
    <p:sldId id="265" r:id="rId1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5" d="100"/>
          <a:sy n="125" d="100"/>
        </p:scale>
        <p:origin x="119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82AB493-A4DD-4DF3-89CB-EDDA34540BFB}" type="datetimeFigureOut">
              <a:rPr lang="en-US"/>
              <a:pPr>
                <a:defRPr/>
              </a:pPr>
              <a:t>11/3/2016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27426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41446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6005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55516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17755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6144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4352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14559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92593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21156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83749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62972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38990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Rectangle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2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055F57-C0FF-4C0B-874D-9772E3F3A165}" type="datetimeFigureOut">
              <a:rPr lang="en-US"/>
              <a:pPr>
                <a:defRPr/>
              </a:pPr>
              <a:t>11/3/2016</a:t>
            </a:fld>
            <a:endParaRPr lang="en-GB" dirty="0"/>
          </a:p>
        </p:txBody>
      </p:sp>
      <p:sp>
        <p:nvSpPr>
          <p:cNvPr id="23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4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962718-9A38-491D-84D8-C4E730EE3E0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9F75068-14E8-41DB-8ECD-7D6CB01B204D}" type="datetimeFigureOut">
              <a:rPr lang="en-US"/>
              <a:pPr>
                <a:defRPr/>
              </a:pPr>
              <a:t>11/3/2016</a:t>
            </a:fld>
            <a:endParaRPr lang="en-GB" dirty="0"/>
          </a:p>
        </p:txBody>
      </p:sp>
      <p:sp>
        <p:nvSpPr>
          <p:cNvPr id="5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590F9E2-1364-43E9-9A43-EEE73E07F00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6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al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al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al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8520B2-A8D6-4867-8E3B-36DF521E59E6}" type="datetimeFigureOut">
              <a:rPr lang="en-US"/>
              <a:pPr>
                <a:defRPr/>
              </a:pPr>
              <a:t>11/3/2016</a:t>
            </a:fld>
            <a:endParaRPr lang="en-GB" dirty="0"/>
          </a:p>
        </p:txBody>
      </p:sp>
      <p:sp>
        <p:nvSpPr>
          <p:cNvPr id="21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AB0774-85CE-42C3-928F-6DAC752F4C5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11B4B7-DBCA-4C32-894C-A3ED23420696}" type="datetimeFigureOut">
              <a:rPr lang="en-US"/>
              <a:pPr>
                <a:defRPr/>
              </a:pPr>
              <a:t>11/3/2016</a:t>
            </a:fld>
            <a:endParaRPr lang="en-GB" dirty="0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276D8-A08A-42C4-8D8F-16359FB7211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FF6232-09A5-406E-8B19-F0F680B27659}" type="datetimeFigureOut">
              <a:rPr lang="en-US"/>
              <a:pPr>
                <a:defRPr/>
              </a:pPr>
              <a:t>11/3/2016</a:t>
            </a:fld>
            <a:endParaRPr lang="en-GB" dirty="0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50702-ABBF-42AA-BDB5-33DDD3B1F0D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2520D64-01D3-4040-BBA2-FA67DC9834C2}" type="datetimeFigureOut">
              <a:rPr lang="en-US"/>
              <a:pPr>
                <a:defRPr/>
              </a:pPr>
              <a:t>11/3/2016</a:t>
            </a:fld>
            <a:endParaRPr lang="en-GB" dirty="0"/>
          </a:p>
        </p:txBody>
      </p:sp>
      <p:sp>
        <p:nvSpPr>
          <p:cNvPr id="4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75C2921-9FAC-4AB5-8E00-285417C3A40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BE6F2-6620-4300-801F-96832153FA2C}" type="datetimeFigureOut">
              <a:rPr lang="en-US"/>
              <a:pPr>
                <a:defRPr/>
              </a:pPr>
              <a:t>11/3/2016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8D6E2C-9A2E-4B24-88E0-24E5650EA47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Straight Connector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Oval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Date Placeholder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146592F-4AB4-440C-86D5-C1B1335E46AE}" type="datetimeFigureOut">
              <a:rPr lang="en-US"/>
              <a:pPr>
                <a:defRPr/>
              </a:pPr>
              <a:t>11/3/2016</a:t>
            </a:fld>
            <a:endParaRPr lang="en-GB" dirty="0"/>
          </a:p>
        </p:txBody>
      </p:sp>
      <p:sp>
        <p:nvSpPr>
          <p:cNvPr id="13" name="Slide Number Placeholder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83BA02F-0308-4DD1-9C83-7E86B1111A0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4" name="Footer Placeholder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Oval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E8304F4-E756-469D-8273-E583AD52CF64}" type="datetimeFigureOut">
              <a:rPr lang="en-US"/>
              <a:pPr>
                <a:defRPr/>
              </a:pPr>
              <a:t>11/3/2016</a:t>
            </a:fld>
            <a:endParaRPr lang="en-GB" dirty="0"/>
          </a:p>
        </p:txBody>
      </p:sp>
      <p:sp>
        <p:nvSpPr>
          <p:cNvPr id="13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304E145-B6CA-4E36-A384-7DF088F974A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4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08D03-9488-4DF9-A17F-0B23EE97631D}" type="datetimeFigureOut">
              <a:rPr lang="en-US"/>
              <a:pPr>
                <a:defRPr/>
              </a:pPr>
              <a:t>11/3/2016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16CCF5-DCFD-4C1E-AC0C-A12B68A7D48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D6052-5714-47BF-9EA6-55AA6BA72EF6}" type="datetimeFigureOut">
              <a:rPr lang="en-US"/>
              <a:pPr>
                <a:defRPr/>
              </a:pPr>
              <a:t>11/3/2016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A0415-75CF-45C9-ABFC-12D63B8E7CF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28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1F263D-7961-412E-9A0A-75A609960845}" type="datetimeFigureOut">
              <a:rPr lang="en-US"/>
              <a:pPr>
                <a:defRPr/>
              </a:pPr>
              <a:t>11/3/2016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C90BEF6-0B55-48B2-9C20-84FDDDF7E00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87" r:id="rId4"/>
    <p:sldLayoutId id="2147483788" r:id="rId5"/>
    <p:sldLayoutId id="2147483795" r:id="rId6"/>
    <p:sldLayoutId id="2147483789" r:id="rId7"/>
    <p:sldLayoutId id="2147483796" r:id="rId8"/>
    <p:sldLayoutId id="2147483797" r:id="rId9"/>
    <p:sldLayoutId id="2147483790" r:id="rId10"/>
    <p:sldLayoutId id="2147483791" r:id="rId11"/>
  </p:sldLayoutIdLst>
  <p:transition spd="med"/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Delegates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pPr eaLnBrk="1" hangingPunct="1"/>
            <a:r>
              <a:rPr lang="en-GB" dirty="0"/>
              <a:t>Tim Bashford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Desirable to be </a:t>
            </a:r>
            <a:r>
              <a:rPr lang="en-US" dirty="0"/>
              <a:t>able to call a </a:t>
            </a:r>
            <a:r>
              <a:rPr lang="en-US" dirty="0" smtClean="0"/>
              <a:t>method, </a:t>
            </a:r>
            <a:r>
              <a:rPr lang="en-US" dirty="0"/>
              <a:t>but not </a:t>
            </a:r>
            <a:r>
              <a:rPr lang="en-US" dirty="0" smtClean="0"/>
              <a:t>have </a:t>
            </a:r>
            <a:r>
              <a:rPr lang="en-US" dirty="0"/>
              <a:t>to decide which until the program is already running.</a:t>
            </a:r>
          </a:p>
          <a:p>
            <a:r>
              <a:rPr lang="en-US" dirty="0"/>
              <a:t>C# uses delegates in a whole host of ways.</a:t>
            </a:r>
          </a:p>
          <a:p>
            <a:pPr lvl="1"/>
            <a:r>
              <a:rPr lang="en-US" dirty="0"/>
              <a:t>The entire event loop is built on delegates.</a:t>
            </a:r>
          </a:p>
          <a:p>
            <a:pPr lvl="1"/>
            <a:r>
              <a:rPr lang="en-US" dirty="0"/>
              <a:t>Delegates underpin threading, which we'll be spending the following </a:t>
            </a:r>
            <a:r>
              <a:rPr lang="en-US" dirty="0" smtClean="0"/>
              <a:t>three</a:t>
            </a:r>
            <a:r>
              <a:rPr lang="en-US" dirty="0" smtClean="0"/>
              <a:t> </a:t>
            </a:r>
            <a:r>
              <a:rPr lang="en-US" dirty="0"/>
              <a:t>weeks studying.</a:t>
            </a:r>
          </a:p>
          <a:p>
            <a:pPr lvl="1"/>
            <a:r>
              <a:rPr lang="en-US" dirty="0"/>
              <a:t>Still often useful outside of this.</a:t>
            </a:r>
          </a:p>
          <a:p>
            <a:r>
              <a:rPr lang="en-US" dirty="0"/>
              <a:t>Have a few interesting properties we'll look at today:</a:t>
            </a:r>
          </a:p>
          <a:p>
            <a:pPr lvl="1"/>
            <a:r>
              <a:rPr lang="en-US" dirty="0"/>
              <a:t>Callback</a:t>
            </a:r>
          </a:p>
          <a:p>
            <a:pPr lvl="1"/>
            <a:r>
              <a:rPr lang="en-US" dirty="0"/>
              <a:t>Multicast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6057366"/>
      </p:ext>
    </p:extLst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Introduction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dirty="0"/>
              <a:t>A type-safe object which references a method of a specified prototype.</a:t>
            </a:r>
          </a:p>
          <a:p>
            <a:pPr lvl="1"/>
            <a:r>
              <a:rPr lang="en-GB" dirty="0"/>
              <a:t>Methods may be dynamically called based on runtime rather than compile time decisions.</a:t>
            </a:r>
          </a:p>
          <a:p>
            <a:pPr lvl="1"/>
            <a:r>
              <a:rPr lang="en-GB" dirty="0"/>
              <a:t>May save overhead and a great deal of complexity for certain implementations.</a:t>
            </a:r>
          </a:p>
          <a:p>
            <a:pPr lvl="1"/>
            <a:r>
              <a:rPr lang="en-GB" dirty="0"/>
              <a:t>Very similar to a C/C++ function pointer, but considerably more user-friendly.</a:t>
            </a:r>
          </a:p>
          <a:p>
            <a:pPr lvl="1"/>
            <a:r>
              <a:rPr lang="en-GB" dirty="0"/>
              <a:t>Allows very simple dynamic calls to functions which cannot be elicited at compile time.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Creating a delegate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/>
              <a:t>A delegate is essentially a function prototype.</a:t>
            </a:r>
            <a:endParaRPr lang="en-US" dirty="0"/>
          </a:p>
          <a:p>
            <a:pPr lvl="1"/>
            <a:r>
              <a:rPr lang="en-US"/>
              <a:t>Must exactly match up with the types of function you want to call.</a:t>
            </a:r>
            <a:endParaRPr lang="en-US" dirty="0"/>
          </a:p>
          <a:p>
            <a:pPr lvl="1"/>
            <a:r>
              <a:rPr lang="en-US"/>
              <a:t>A delegate cannot be used to "point" to a function if it does not precisely match the function prototype.</a:t>
            </a:r>
            <a:endParaRPr lang="en-US" dirty="0"/>
          </a:p>
          <a:p>
            <a:pPr lvl="1"/>
            <a:r>
              <a:rPr lang="en-US"/>
              <a:t>Name doesn't matter.</a:t>
            </a:r>
            <a:endParaRPr lang="en-US" dirty="0"/>
          </a:p>
          <a:p>
            <a:r>
              <a:rPr lang="en-US"/>
              <a:t>Delegates are abstract objects.  You can have many instances of the same delegate - like creating objects from classes.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8486407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C# implementation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dirty="0"/>
              <a:t>Must always match the function prototype exactly.</a:t>
            </a:r>
            <a:endParaRPr lang="en-US" dirty="0"/>
          </a:p>
          <a:p>
            <a:pPr lvl="1"/>
            <a:r>
              <a:rPr lang="en-GB" dirty="0"/>
              <a:t>Matching parameters.</a:t>
            </a:r>
          </a:p>
          <a:p>
            <a:pPr lvl="1"/>
            <a:r>
              <a:rPr lang="en-GB" dirty="0"/>
              <a:t>Parameters arranged in the same order.</a:t>
            </a:r>
          </a:p>
          <a:p>
            <a:pPr lvl="1"/>
            <a:r>
              <a:rPr lang="en-GB" dirty="0"/>
              <a:t>Same return type.</a:t>
            </a:r>
          </a:p>
          <a:p>
            <a:r>
              <a:rPr lang="en-GB" dirty="0"/>
              <a:t>The function reference may be changed at runtime.</a:t>
            </a:r>
          </a:p>
          <a:p>
            <a:r>
              <a:rPr lang="en-GB" dirty="0"/>
              <a:t>Functions referenced must be declared static to be utilised by a delegate.</a:t>
            </a:r>
          </a:p>
          <a:p>
            <a:r>
              <a:rPr lang="en-US" dirty="0">
                <a:latin typeface="Century Schoolbook" charset="0"/>
              </a:rPr>
              <a:t>A delegate cannot be implemented without referencing a method.</a:t>
            </a:r>
            <a:endParaRPr lang="en-GB" dirty="0">
              <a:latin typeface="Century Schoolbook" charset="0"/>
            </a:endParaRP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Implementation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sz="quarter" idx="1"/>
          </p:nvPr>
        </p:nvSpPr>
        <p:spPr>
          <a:xfrm>
            <a:off x="468313" y="1557338"/>
            <a:ext cx="7467600" cy="4873625"/>
          </a:xfrm>
        </p:spPr>
        <p:txBody>
          <a:bodyPr/>
          <a:lstStyle/>
          <a:p>
            <a:r>
              <a:rPr lang="en-GB"/>
              <a:t>A delegate is implemented as any function prototype, using the keyword “delegate”:</a:t>
            </a:r>
          </a:p>
          <a:p>
            <a:endParaRPr lang="en-GB"/>
          </a:p>
          <a:p>
            <a:r>
              <a:rPr lang="en-GB"/>
              <a:t>Any function which matches this prototype may use this delegate, regardless of implementation.  Which of these could be used with this delegate?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1126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2492375"/>
            <a:ext cx="6559550" cy="36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350" y="4149725"/>
            <a:ext cx="591185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Rationale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/>
              <a:t>Ability to perform function calls based on dynamic requirements.</a:t>
            </a:r>
            <a:endParaRPr lang="en-US" dirty="0"/>
          </a:p>
          <a:p>
            <a:pPr lvl="1"/>
            <a:r>
              <a:rPr lang="en-GB"/>
              <a:t>May greatly simplify complex coding problems</a:t>
            </a:r>
            <a:endParaRPr lang="en-GB" dirty="0"/>
          </a:p>
          <a:p>
            <a:pPr lvl="1"/>
            <a:r>
              <a:rPr lang="en-GB"/>
              <a:t>Often results in a reduction in overheads from static if/switch statements</a:t>
            </a:r>
            <a:endParaRPr lang="en-GB" dirty="0"/>
          </a:p>
          <a:p>
            <a:r>
              <a:rPr lang="en-US" dirty="0">
                <a:latin typeface="Century Schoolbook" charset="0"/>
              </a:rPr>
              <a:t>Delegates are extensible; once implemented, even when substantial changes to the surrounding code are required, delegates often remain constant or require minor alterations.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Rationale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dirty="0">
                <a:latin typeface="Century Schoolbook" charset="0"/>
              </a:rPr>
              <a:t>A delegate may be passed as an argument to other code – this is referred to in programming nomenclature as a “callback”.</a:t>
            </a:r>
            <a:r>
              <a:rPr lang="en-US" dirty="0">
                <a:latin typeface="Century Schoolbook" charset="0"/>
              </a:rPr>
              <a:t> </a:t>
            </a:r>
          </a:p>
          <a:p>
            <a:pPr lvl="1"/>
            <a:r>
              <a:rPr lang="en-GB" dirty="0">
                <a:latin typeface="Century Schoolbook" charset="0"/>
              </a:rPr>
              <a:t>A method may be told to take an instance of a delegate.  It can then call that delegate when required - the function itself doesn't need to have any idea what it's calling (though this explains why the prototype must be so precise).</a:t>
            </a:r>
          </a:p>
          <a:p>
            <a:pPr lvl="1"/>
            <a:r>
              <a:rPr lang="en-GB" dirty="0">
                <a:latin typeface="Century Schoolbook" charset="0"/>
              </a:rPr>
              <a:t>A powerful tool to overcome a great deal of scoping and dynamic memory issues; a delegate does not need to be aware of the calling method.</a:t>
            </a:r>
          </a:p>
          <a:p>
            <a:pPr marL="366713" lvl="1" indent="0">
              <a:buNone/>
            </a:pPr>
            <a:r>
              <a:rPr lang="en-US" dirty="0">
                <a:latin typeface="Century Schoolbook" charset="0"/>
              </a:rPr>
              <a:t> </a:t>
            </a:r>
          </a:p>
          <a:p>
            <a:endParaRPr lang="en-US" dirty="0"/>
          </a:p>
          <a:p>
            <a:endParaRPr lang="en-GB" dirty="0"/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Implementation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dirty="0"/>
              <a:t>There are three major stages to the implementation of a delegate.</a:t>
            </a:r>
          </a:p>
          <a:p>
            <a:pPr lvl="1"/>
            <a:r>
              <a:rPr lang="en-GB" dirty="0"/>
              <a:t>Declaration – declaring the delegate, including the prototype it will match.</a:t>
            </a:r>
          </a:p>
          <a:p>
            <a:pPr lvl="1">
              <a:buNone/>
            </a:pPr>
            <a:endParaRPr lang="en-GB" dirty="0"/>
          </a:p>
          <a:p>
            <a:pPr lvl="1"/>
            <a:r>
              <a:rPr lang="en-GB" dirty="0"/>
              <a:t>Instantiation – creating an instance of the delegate, matching a specific function.</a:t>
            </a:r>
          </a:p>
          <a:p>
            <a:pPr lvl="1">
              <a:buNone/>
            </a:pPr>
            <a:endParaRPr lang="en-GB" dirty="0"/>
          </a:p>
          <a:p>
            <a:pPr lvl="1"/>
            <a:r>
              <a:rPr lang="en-GB" dirty="0"/>
              <a:t>Invocation – Invoking the delegate, calling the referenced function(s).</a:t>
            </a:r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3212976"/>
            <a:ext cx="4878542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4293096"/>
            <a:ext cx="6840760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5373216"/>
            <a:ext cx="1728192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Multicast delegates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dirty="0"/>
              <a:t>A delegate may contain a reference to more than one method or function simultaneously.</a:t>
            </a:r>
          </a:p>
          <a:p>
            <a:pPr lvl="1"/>
            <a:r>
              <a:rPr lang="en-GB" dirty="0"/>
              <a:t>References are usually called sequentially, but may be called by index.</a:t>
            </a:r>
          </a:p>
          <a:p>
            <a:r>
              <a:rPr lang="en-GB" dirty="0"/>
              <a:t>In C# all delegates are multicast, however most other programming languages which offer a delegate implementation differentiate between the two.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Multicast delegate implementation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dirty="0"/>
              <a:t>Consider the following delegate:</a:t>
            </a:r>
          </a:p>
          <a:p>
            <a:endParaRPr lang="en-GB" dirty="0"/>
          </a:p>
          <a:p>
            <a:r>
              <a:rPr lang="en-GB" dirty="0"/>
              <a:t>As long as the prototype matches, any number of matching functions may be called in a single invocation:</a:t>
            </a:r>
          </a:p>
          <a:p>
            <a:endParaRPr lang="en-GB" dirty="0"/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8888" y="2060575"/>
            <a:ext cx="6334125" cy="36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150" y="3716338"/>
            <a:ext cx="4770438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475" y="5084763"/>
            <a:ext cx="2232025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Tutorial 4.</a:t>
            </a:r>
            <a:endParaRPr lang="en-US" dirty="0"/>
          </a:p>
        </p:txBody>
      </p:sp>
    </p:spTree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riel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1558</TotalTime>
  <Words>621</Words>
  <Application>Microsoft Office PowerPoint</Application>
  <PresentationFormat>On-screen Show (4:3)</PresentationFormat>
  <Paragraphs>75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Century Schoolbook</vt:lpstr>
      <vt:lpstr>Wingdings</vt:lpstr>
      <vt:lpstr>Wingdings 2</vt:lpstr>
      <vt:lpstr>Oriel</vt:lpstr>
      <vt:lpstr>Delegates</vt:lpstr>
      <vt:lpstr>Introduction</vt:lpstr>
      <vt:lpstr>Introduction</vt:lpstr>
      <vt:lpstr>Creating a delegate</vt:lpstr>
      <vt:lpstr>C# implementation</vt:lpstr>
      <vt:lpstr>Implementation</vt:lpstr>
      <vt:lpstr>Rationale</vt:lpstr>
      <vt:lpstr>Rationale</vt:lpstr>
      <vt:lpstr>Implementation</vt:lpstr>
      <vt:lpstr>Multicast delegates</vt:lpstr>
      <vt:lpstr>Multicast delegate implementation</vt:lpstr>
      <vt:lpstr>Exercise</vt:lpstr>
    </vt:vector>
  </TitlesOfParts>
  <Company>Home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Programming .NET Components</dc:title>
  <dc:creator>Stephen</dc:creator>
  <cp:lastModifiedBy>Tim Bashford</cp:lastModifiedBy>
  <cp:revision>57</cp:revision>
  <dcterms:created xsi:type="dcterms:W3CDTF">2007-10-10T20:17:16Z</dcterms:created>
  <dcterms:modified xsi:type="dcterms:W3CDTF">2016-11-03T12:01:31Z</dcterms:modified>
</cp:coreProperties>
</file>