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1/22/2019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insegnantiduepuntozero.wordpress.com/2015/11/25/b-e-s-e-inclusione-siamo-tutti-speciali-i-b-e-s-come-bisogni-educativi-degli-studenti/" TargetMode="External"/><Relationship Id="rId7" Type="http://schemas.openxmlformats.org/officeDocument/2006/relationships/hyperlink" Target="https://creativecommons.org/licenses/by/3.0/" TargetMode="Externa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reflectionsoninstructionalcoaching.blogspot.com/2012/05/inclusive-education-hope-dignity-and.html" TargetMode="External"/><Relationship Id="rId5" Type="http://schemas.openxmlformats.org/officeDocument/2006/relationships/image" Target="../media/image3.gif"/><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A36A0-9104-4F65-A97F-9D869F2D9E63}"/>
              </a:ext>
            </a:extLst>
          </p:cNvPr>
          <p:cNvSpPr>
            <a:spLocks noGrp="1"/>
          </p:cNvSpPr>
          <p:nvPr>
            <p:ph type="ctrTitle"/>
          </p:nvPr>
        </p:nvSpPr>
        <p:spPr>
          <a:xfrm>
            <a:off x="3603978" y="564444"/>
            <a:ext cx="4984044" cy="1049867"/>
          </a:xfrm>
        </p:spPr>
        <p:txBody>
          <a:bodyPr>
            <a:normAutofit/>
          </a:bodyPr>
          <a:lstStyle/>
          <a:p>
            <a:r>
              <a:rPr lang="en-GB" sz="2800" dirty="0">
                <a:latin typeface="Times New Roman" panose="02020603050405020304" pitchFamily="18" charset="0"/>
                <a:cs typeface="Times New Roman" panose="02020603050405020304" pitchFamily="18" charset="0"/>
              </a:rPr>
              <a:t>Equality and disability</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           In education</a:t>
            </a:r>
          </a:p>
        </p:txBody>
      </p:sp>
      <p:sp>
        <p:nvSpPr>
          <p:cNvPr id="3" name="Subtitle 2">
            <a:extLst>
              <a:ext uri="{FF2B5EF4-FFF2-40B4-BE49-F238E27FC236}">
                <a16:creationId xmlns:a16="http://schemas.microsoft.com/office/drawing/2014/main" id="{F5A3D27A-44B2-4FF3-94BC-EC5A92D884A2}"/>
              </a:ext>
            </a:extLst>
          </p:cNvPr>
          <p:cNvSpPr>
            <a:spLocks noGrp="1"/>
          </p:cNvSpPr>
          <p:nvPr>
            <p:ph type="subTitle" idx="1"/>
          </p:nvPr>
        </p:nvSpPr>
        <p:spPr>
          <a:xfrm flipH="1">
            <a:off x="-1151468" y="3843867"/>
            <a:ext cx="63447" cy="1947333"/>
          </a:xfrm>
        </p:spPr>
        <p:txBody>
          <a:bodyPr/>
          <a:lstStyle/>
          <a:p>
            <a:endParaRPr lang="en-GB" dirty="0"/>
          </a:p>
        </p:txBody>
      </p:sp>
      <p:pic>
        <p:nvPicPr>
          <p:cNvPr id="5" name="Picture 4">
            <a:extLst>
              <a:ext uri="{FF2B5EF4-FFF2-40B4-BE49-F238E27FC236}">
                <a16:creationId xmlns:a16="http://schemas.microsoft.com/office/drawing/2014/main" id="{35F81160-46F6-4B5A-887A-274278909B3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10800000" flipH="1" flipV="1">
            <a:off x="8658578" y="1"/>
            <a:ext cx="3533422" cy="1943986"/>
          </a:xfrm>
          <a:prstGeom prst="rect">
            <a:avLst/>
          </a:prstGeom>
        </p:spPr>
      </p:pic>
      <p:pic>
        <p:nvPicPr>
          <p:cNvPr id="7" name="Picture 6">
            <a:extLst>
              <a:ext uri="{FF2B5EF4-FFF2-40B4-BE49-F238E27FC236}">
                <a16:creationId xmlns:a16="http://schemas.microsoft.com/office/drawing/2014/main" id="{72847848-08F4-4DFE-B3A0-E146EF4E1076}"/>
              </a:ext>
            </a:extLst>
          </p:cNvPr>
          <p:cNvPicPr>
            <a:picLocks noChangeAspect="1"/>
          </p:cNvPicPr>
          <p:nvPr/>
        </p:nvPicPr>
        <p:blipFill>
          <a:blip r:embed="rId4"/>
          <a:stretch>
            <a:fillRect/>
          </a:stretch>
        </p:blipFill>
        <p:spPr>
          <a:xfrm>
            <a:off x="0" y="0"/>
            <a:ext cx="3532000" cy="1947333"/>
          </a:xfrm>
          <a:prstGeom prst="rect">
            <a:avLst/>
          </a:prstGeom>
        </p:spPr>
      </p:pic>
      <p:sp>
        <p:nvSpPr>
          <p:cNvPr id="10" name="TextBox 9">
            <a:extLst>
              <a:ext uri="{FF2B5EF4-FFF2-40B4-BE49-F238E27FC236}">
                <a16:creationId xmlns:a16="http://schemas.microsoft.com/office/drawing/2014/main" id="{7950E656-036B-400B-B8DD-17FB3B7FD210}"/>
              </a:ext>
            </a:extLst>
          </p:cNvPr>
          <p:cNvSpPr txBox="1"/>
          <p:nvPr/>
        </p:nvSpPr>
        <p:spPr>
          <a:xfrm>
            <a:off x="-1" y="1943987"/>
            <a:ext cx="3750197" cy="1969770"/>
          </a:xfrm>
          <a:prstGeom prst="rect">
            <a:avLst/>
          </a:prstGeom>
          <a:noFill/>
        </p:spPr>
        <p:txBody>
          <a:bodyPr wrap="square" rtlCol="0">
            <a:spAutoFit/>
          </a:bodyPr>
          <a:lstStyle/>
          <a:p>
            <a:r>
              <a:rPr lang="en-GB" sz="1400" b="1" dirty="0">
                <a:solidFill>
                  <a:schemeClr val="bg1"/>
                </a:solidFill>
              </a:rPr>
              <a:t>Social model of disability</a:t>
            </a:r>
          </a:p>
          <a:p>
            <a:r>
              <a:rPr lang="en-GB" sz="1200" dirty="0">
                <a:solidFill>
                  <a:schemeClr val="bg1"/>
                </a:solidFill>
                <a:latin typeface="Times New Roman" panose="02020603050405020304" pitchFamily="18" charset="0"/>
                <a:cs typeface="Times New Roman" panose="02020603050405020304" pitchFamily="18" charset="0"/>
              </a:rPr>
              <a:t>The social model of disability is the preferred model to use .This model as had a lot of input from people with disabilities. According to Scope (2018)  this model does not see the impairment as the problem but society itself. This model is seen as removing barriers so that people can  gain more independence it does not only look at physical barriers but disabling attitudes of people. It looks at inaccessible education, buildings and disabling transport systems to name a few.</a:t>
            </a:r>
          </a:p>
        </p:txBody>
      </p:sp>
      <p:sp>
        <p:nvSpPr>
          <p:cNvPr id="11" name="TextBox 10">
            <a:extLst>
              <a:ext uri="{FF2B5EF4-FFF2-40B4-BE49-F238E27FC236}">
                <a16:creationId xmlns:a16="http://schemas.microsoft.com/office/drawing/2014/main" id="{C54CED4F-5EF5-46E3-9D6B-970D6390D32D}"/>
              </a:ext>
            </a:extLst>
          </p:cNvPr>
          <p:cNvSpPr txBox="1"/>
          <p:nvPr/>
        </p:nvSpPr>
        <p:spPr>
          <a:xfrm>
            <a:off x="0" y="3874101"/>
            <a:ext cx="3750196" cy="1415772"/>
          </a:xfrm>
          <a:prstGeom prst="rect">
            <a:avLst/>
          </a:prstGeom>
          <a:noFill/>
        </p:spPr>
        <p:txBody>
          <a:bodyPr wrap="square" rtlCol="0">
            <a:spAutoFit/>
          </a:bodyPr>
          <a:lstStyle/>
          <a:p>
            <a:r>
              <a:rPr lang="en-GB" sz="1400" b="1" dirty="0">
                <a:solidFill>
                  <a:schemeClr val="bg1"/>
                </a:solidFill>
                <a:latin typeface="Times New Roman" panose="02020603050405020304" pitchFamily="18" charset="0"/>
                <a:cs typeface="Times New Roman" panose="02020603050405020304" pitchFamily="18" charset="0"/>
              </a:rPr>
              <a:t>Welsh Government policy</a:t>
            </a:r>
          </a:p>
          <a:p>
            <a:r>
              <a:rPr lang="en-GB" sz="1200" dirty="0">
                <a:solidFill>
                  <a:schemeClr val="bg1"/>
                </a:solidFill>
                <a:latin typeface="Times New Roman" panose="02020603050405020304" pitchFamily="18" charset="0"/>
                <a:cs typeface="Times New Roman" panose="02020603050405020304" pitchFamily="18" charset="0"/>
              </a:rPr>
              <a:t>The  Welsh Government (2019) said that it adopted the  social model of disability in 2002. They said that this model should be used in the policies that we make, the language that we use and the services that we deliver. In 2014 it rolled out the social  model in  all Government departments.</a:t>
            </a:r>
          </a:p>
        </p:txBody>
      </p:sp>
      <p:sp>
        <p:nvSpPr>
          <p:cNvPr id="12" name="TextBox 11">
            <a:extLst>
              <a:ext uri="{FF2B5EF4-FFF2-40B4-BE49-F238E27FC236}">
                <a16:creationId xmlns:a16="http://schemas.microsoft.com/office/drawing/2014/main" id="{4BB203A0-69EA-4B9E-A0E5-298EBF35B395}"/>
              </a:ext>
            </a:extLst>
          </p:cNvPr>
          <p:cNvSpPr txBox="1"/>
          <p:nvPr/>
        </p:nvSpPr>
        <p:spPr>
          <a:xfrm>
            <a:off x="0" y="5289873"/>
            <a:ext cx="3750196" cy="1600438"/>
          </a:xfrm>
          <a:prstGeom prst="rect">
            <a:avLst/>
          </a:prstGeom>
          <a:noFill/>
        </p:spPr>
        <p:txBody>
          <a:bodyPr wrap="square" rtlCol="0">
            <a:spAutoFit/>
          </a:bodyPr>
          <a:lstStyle/>
          <a:p>
            <a:r>
              <a:rPr lang="en-GB" sz="1400" b="1" dirty="0">
                <a:solidFill>
                  <a:schemeClr val="bg1"/>
                </a:solidFill>
                <a:latin typeface="Times New Roman" panose="02020603050405020304" pitchFamily="18" charset="0"/>
                <a:cs typeface="Times New Roman" panose="02020603050405020304" pitchFamily="18" charset="0"/>
              </a:rPr>
              <a:t>Medical model  of Disability</a:t>
            </a:r>
          </a:p>
          <a:p>
            <a:r>
              <a:rPr lang="en-GB" sz="1200" dirty="0">
                <a:solidFill>
                  <a:schemeClr val="bg1"/>
                </a:solidFill>
                <a:latin typeface="Times New Roman" panose="02020603050405020304" pitchFamily="18" charset="0"/>
                <a:cs typeface="Times New Roman" panose="02020603050405020304" pitchFamily="18" charset="0"/>
              </a:rPr>
              <a:t>The medical model of disability tends to look at a persons impairment first .Certain aspects of our legislation uses the medical model like the Equality Act (2010)  with some bits focusing on what a person cant do. This model sees an individual as the problem and not the way that society is structured. Individuals are seen as passive receiver's of Services.</a:t>
            </a:r>
          </a:p>
        </p:txBody>
      </p:sp>
      <p:sp>
        <p:nvSpPr>
          <p:cNvPr id="13" name="TextBox 12">
            <a:extLst>
              <a:ext uri="{FF2B5EF4-FFF2-40B4-BE49-F238E27FC236}">
                <a16:creationId xmlns:a16="http://schemas.microsoft.com/office/drawing/2014/main" id="{9E7535D5-597C-400D-BB88-134CADB2F667}"/>
              </a:ext>
            </a:extLst>
          </p:cNvPr>
          <p:cNvSpPr txBox="1"/>
          <p:nvPr/>
        </p:nvSpPr>
        <p:spPr>
          <a:xfrm flipH="1">
            <a:off x="8441803" y="1943987"/>
            <a:ext cx="3750197" cy="3477875"/>
          </a:xfrm>
          <a:prstGeom prst="rect">
            <a:avLst/>
          </a:prstGeom>
          <a:noFill/>
        </p:spPr>
        <p:txBody>
          <a:bodyPr wrap="square" rtlCol="0">
            <a:spAutoFit/>
          </a:bodyPr>
          <a:lstStyle/>
          <a:p>
            <a:r>
              <a:rPr lang="en-GB" sz="1600" b="1" dirty="0">
                <a:solidFill>
                  <a:schemeClr val="bg1"/>
                </a:solidFill>
                <a:latin typeface="Times New Roman" panose="02020603050405020304" pitchFamily="18" charset="0"/>
                <a:cs typeface="Times New Roman" panose="02020603050405020304" pitchFamily="18" charset="0"/>
              </a:rPr>
              <a:t>Inequalities in Education</a:t>
            </a:r>
          </a:p>
          <a:p>
            <a:r>
              <a:rPr lang="en-GB" sz="1200" dirty="0">
                <a:solidFill>
                  <a:schemeClr val="bg1"/>
                </a:solidFill>
                <a:latin typeface="Times New Roman" panose="02020603050405020304" pitchFamily="18" charset="0"/>
                <a:cs typeface="Times New Roman" panose="02020603050405020304" pitchFamily="18" charset="0"/>
              </a:rPr>
              <a:t>According to Tregakis (2002) Although the social model as had many positives for people with disabilities there are still many inequalities that causes people with disabilities to be excluded from participating. Larkin (2009)  Said that people who have disabilities are far more likely not to have any academic qualifications. Children with disabilities have been subjected to more school exclusions than non disabled children The National  Autistic society (2018) said that there had been a landmark ruling that had closed loopholes in the Equality Act (2010) which had means previously that schools did not  have to make reasonable adjustments if there was a” tendency to physically abuse. The ruling was that it violates the European convention on human rights and children who have disabilities will no longer be able to be excluded for their behaviour if no support as been put in place.</a:t>
            </a:r>
          </a:p>
        </p:txBody>
      </p:sp>
      <p:sp>
        <p:nvSpPr>
          <p:cNvPr id="4" name="TextBox 3">
            <a:extLst>
              <a:ext uri="{FF2B5EF4-FFF2-40B4-BE49-F238E27FC236}">
                <a16:creationId xmlns:a16="http://schemas.microsoft.com/office/drawing/2014/main" id="{E3DE7F7A-61B9-466C-A530-1C63BB1E07F1}"/>
              </a:ext>
            </a:extLst>
          </p:cNvPr>
          <p:cNvSpPr txBox="1"/>
          <p:nvPr/>
        </p:nvSpPr>
        <p:spPr>
          <a:xfrm>
            <a:off x="3904525" y="5748759"/>
            <a:ext cx="4382950" cy="1046440"/>
          </a:xfrm>
          <a:prstGeom prst="rect">
            <a:avLst/>
          </a:prstGeom>
          <a:noFill/>
        </p:spPr>
        <p:txBody>
          <a:bodyPr wrap="square" rtlCol="0">
            <a:spAutoFit/>
          </a:bodyPr>
          <a:lstStyle/>
          <a:p>
            <a:r>
              <a:rPr lang="en-GB" sz="1400" b="1" dirty="0">
                <a:solidFill>
                  <a:schemeClr val="bg1"/>
                </a:solidFill>
                <a:latin typeface="Times New Roman" panose="02020603050405020304" pitchFamily="18" charset="0"/>
                <a:cs typeface="Times New Roman" panose="02020603050405020304" pitchFamily="18" charset="0"/>
              </a:rPr>
              <a:t>What is Disablism</a:t>
            </a:r>
          </a:p>
          <a:p>
            <a:r>
              <a:rPr lang="en-GB" sz="1200" dirty="0">
                <a:solidFill>
                  <a:schemeClr val="bg1"/>
                </a:solidFill>
                <a:latin typeface="Times New Roman" panose="02020603050405020304" pitchFamily="18" charset="0"/>
                <a:cs typeface="Times New Roman" panose="02020603050405020304" pitchFamily="18" charset="0"/>
              </a:rPr>
              <a:t>Thompson (1997) argued that disability can be socially constructed and that it is a combination of social forces, cultural values and personal prejudices that oppresses people and that it is possible for people with disabilities to face multiple oppressions.</a:t>
            </a:r>
          </a:p>
        </p:txBody>
      </p:sp>
      <p:pic>
        <p:nvPicPr>
          <p:cNvPr id="8" name="Picture 7">
            <a:extLst>
              <a:ext uri="{FF2B5EF4-FFF2-40B4-BE49-F238E27FC236}">
                <a16:creationId xmlns:a16="http://schemas.microsoft.com/office/drawing/2014/main" id="{518F9D45-CDC1-4C6A-9D92-EA1003F5AE1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532000" y="-52138"/>
            <a:ext cx="5197134" cy="812935"/>
          </a:xfrm>
          <a:prstGeom prst="rect">
            <a:avLst/>
          </a:prstGeom>
        </p:spPr>
      </p:pic>
      <p:sp>
        <p:nvSpPr>
          <p:cNvPr id="9" name="TextBox 8">
            <a:extLst>
              <a:ext uri="{FF2B5EF4-FFF2-40B4-BE49-F238E27FC236}">
                <a16:creationId xmlns:a16="http://schemas.microsoft.com/office/drawing/2014/main" id="{36C2E11C-6625-41A5-9D58-8AA52A7ACA81}"/>
              </a:ext>
            </a:extLst>
          </p:cNvPr>
          <p:cNvSpPr txBox="1"/>
          <p:nvPr/>
        </p:nvSpPr>
        <p:spPr>
          <a:xfrm flipV="1">
            <a:off x="12694775" y="5517927"/>
            <a:ext cx="10616637" cy="230832"/>
          </a:xfrm>
          <a:prstGeom prst="rect">
            <a:avLst/>
          </a:prstGeom>
          <a:noFill/>
        </p:spPr>
        <p:txBody>
          <a:bodyPr wrap="square" rtlCol="0">
            <a:spAutoFit/>
          </a:bodyPr>
          <a:lstStyle/>
          <a:p>
            <a:r>
              <a:rPr lang="en-GB" sz="900" dirty="0">
                <a:hlinkClick r:id="rId6" tooltip="http://reflectionsoninstructionalcoaching.blogspot.com/2012/05/inclusive-education-hope-dignity-and.html"/>
              </a:rPr>
              <a:t>This Photo</a:t>
            </a:r>
            <a:r>
              <a:rPr lang="en-GB" sz="900" dirty="0"/>
              <a:t> by Unknown Author is licensed under </a:t>
            </a:r>
            <a:r>
              <a:rPr lang="en-GB" sz="900" dirty="0">
                <a:hlinkClick r:id="rId7" tooltip="https://creativecommons.org/licenses/by/3.0/"/>
              </a:rPr>
              <a:t>CC BY</a:t>
            </a:r>
            <a:endParaRPr lang="en-GB" sz="900" dirty="0"/>
          </a:p>
        </p:txBody>
      </p:sp>
      <p:sp>
        <p:nvSpPr>
          <p:cNvPr id="6" name="TextBox 5">
            <a:extLst>
              <a:ext uri="{FF2B5EF4-FFF2-40B4-BE49-F238E27FC236}">
                <a16:creationId xmlns:a16="http://schemas.microsoft.com/office/drawing/2014/main" id="{5D2B12E5-B5AE-4E21-9D58-F1E78DFC8A32}"/>
              </a:ext>
            </a:extLst>
          </p:cNvPr>
          <p:cNvSpPr txBox="1"/>
          <p:nvPr/>
        </p:nvSpPr>
        <p:spPr>
          <a:xfrm>
            <a:off x="3925747" y="4006090"/>
            <a:ext cx="4467828" cy="1415772"/>
          </a:xfrm>
          <a:prstGeom prst="rect">
            <a:avLst/>
          </a:prstGeom>
          <a:noFill/>
        </p:spPr>
        <p:txBody>
          <a:bodyPr wrap="square" rtlCol="0">
            <a:spAutoFit/>
          </a:bodyPr>
          <a:lstStyle/>
          <a:p>
            <a:r>
              <a:rPr lang="en-GB" sz="1400" b="1" dirty="0">
                <a:solidFill>
                  <a:schemeClr val="bg1"/>
                </a:solidFill>
                <a:latin typeface="Times New Roman" panose="02020603050405020304" pitchFamily="18" charset="0"/>
                <a:cs typeface="Times New Roman" panose="02020603050405020304" pitchFamily="18" charset="0"/>
              </a:rPr>
              <a:t>What is a disability ?</a:t>
            </a:r>
          </a:p>
          <a:p>
            <a:r>
              <a:rPr lang="en-GB" sz="1200" dirty="0">
                <a:solidFill>
                  <a:schemeClr val="bg1"/>
                </a:solidFill>
                <a:latin typeface="Times New Roman" panose="02020603050405020304" pitchFamily="18" charset="0"/>
                <a:cs typeface="Times New Roman" panose="02020603050405020304" pitchFamily="18" charset="0"/>
              </a:rPr>
              <a:t>According to the Equality Act (2010) a person as a disability if they have a mental or physical impairment that substantially effects their day to day living and as long term adverse effects on their ability to carry out every day activities. Under this legislation an  impairment can include specific learning difficulties including autism, speech and language and communication problems.</a:t>
            </a:r>
          </a:p>
        </p:txBody>
      </p:sp>
      <p:sp>
        <p:nvSpPr>
          <p:cNvPr id="14" name="TextBox 13">
            <a:extLst>
              <a:ext uri="{FF2B5EF4-FFF2-40B4-BE49-F238E27FC236}">
                <a16:creationId xmlns:a16="http://schemas.microsoft.com/office/drawing/2014/main" id="{6286AF05-7008-406A-8177-73532B52B9C2}"/>
              </a:ext>
            </a:extLst>
          </p:cNvPr>
          <p:cNvSpPr txBox="1"/>
          <p:nvPr/>
        </p:nvSpPr>
        <p:spPr>
          <a:xfrm>
            <a:off x="3925747" y="1943987"/>
            <a:ext cx="4255628" cy="1969770"/>
          </a:xfrm>
          <a:prstGeom prst="rect">
            <a:avLst/>
          </a:prstGeom>
          <a:noFill/>
        </p:spPr>
        <p:txBody>
          <a:bodyPr wrap="square" rtlCol="0">
            <a:spAutoFit/>
          </a:bodyPr>
          <a:lstStyle/>
          <a:p>
            <a:r>
              <a:rPr lang="en-GB" sz="1400" b="1" dirty="0">
                <a:solidFill>
                  <a:schemeClr val="bg1"/>
                </a:solidFill>
                <a:latin typeface="Times New Roman" panose="02020603050405020304" pitchFamily="18" charset="0"/>
                <a:cs typeface="Times New Roman" panose="02020603050405020304" pitchFamily="18" charset="0"/>
              </a:rPr>
              <a:t>Affirmation model</a:t>
            </a:r>
          </a:p>
          <a:p>
            <a:r>
              <a:rPr lang="en-GB" sz="1200" dirty="0">
                <a:solidFill>
                  <a:schemeClr val="bg1"/>
                </a:solidFill>
                <a:latin typeface="Times New Roman" panose="02020603050405020304" pitchFamily="18" charset="0"/>
                <a:cs typeface="Times New Roman" panose="02020603050405020304" pitchFamily="18" charset="0"/>
              </a:rPr>
              <a:t>Cameron (2010) argued that it is not having the disability that is the negative, but other peoples attitudes to disability. The affirmation model sees the impairment as part of that person and relatively common and not a deviation from the norm. Cameron defines Impairment as “physical, sensory, emotional and cognitive difference, divergent from culturally valued norms of embodiment ,to be expected and respected on its own terms in a diverse society". This model rejects peoples views that it is a tragedy but seeks to improve the social model.</a:t>
            </a:r>
          </a:p>
        </p:txBody>
      </p:sp>
      <p:sp>
        <p:nvSpPr>
          <p:cNvPr id="16" name="TextBox 15">
            <a:extLst>
              <a:ext uri="{FF2B5EF4-FFF2-40B4-BE49-F238E27FC236}">
                <a16:creationId xmlns:a16="http://schemas.microsoft.com/office/drawing/2014/main" id="{344CB7A5-2660-4D17-BDE6-A8A3F38810DB}"/>
              </a:ext>
            </a:extLst>
          </p:cNvPr>
          <p:cNvSpPr txBox="1"/>
          <p:nvPr/>
        </p:nvSpPr>
        <p:spPr>
          <a:xfrm>
            <a:off x="8393575" y="5448677"/>
            <a:ext cx="3966257" cy="1231106"/>
          </a:xfrm>
          <a:prstGeom prst="rect">
            <a:avLst/>
          </a:prstGeom>
          <a:noFill/>
        </p:spPr>
        <p:txBody>
          <a:bodyPr wrap="square" rtlCol="0">
            <a:spAutoFit/>
          </a:bodyPr>
          <a:lstStyle/>
          <a:p>
            <a:r>
              <a:rPr lang="en-GB" sz="1400" b="1" dirty="0">
                <a:solidFill>
                  <a:schemeClr val="bg1"/>
                </a:solidFill>
                <a:latin typeface="Times New Roman" panose="02020603050405020304" pitchFamily="18" charset="0"/>
                <a:cs typeface="Times New Roman" panose="02020603050405020304" pitchFamily="18" charset="0"/>
              </a:rPr>
              <a:t>Conclusion</a:t>
            </a:r>
          </a:p>
          <a:p>
            <a:r>
              <a:rPr lang="en-GB" sz="1200" dirty="0">
                <a:solidFill>
                  <a:schemeClr val="bg1"/>
                </a:solidFill>
                <a:latin typeface="Times New Roman" panose="02020603050405020304" pitchFamily="18" charset="0"/>
                <a:cs typeface="Times New Roman" panose="02020603050405020304" pitchFamily="18" charset="0"/>
              </a:rPr>
              <a:t>The social model of disability as  had a lot of input from disabled people and is the model of  choice of Government departments across Wales. It is not perfect but is seen as removing barriers, in reality most organisations use a combination of the social and medical model of disability.</a:t>
            </a:r>
          </a:p>
        </p:txBody>
      </p:sp>
    </p:spTree>
    <p:extLst>
      <p:ext uri="{BB962C8B-B14F-4D97-AF65-F5344CB8AC3E}">
        <p14:creationId xmlns:p14="http://schemas.microsoft.com/office/powerpoint/2010/main" val="2926898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F295CC-6B56-4196-A00E-4917D174ABE5}"/>
              </a:ext>
            </a:extLst>
          </p:cNvPr>
          <p:cNvSpPr txBox="1"/>
          <p:nvPr/>
        </p:nvSpPr>
        <p:spPr>
          <a:xfrm>
            <a:off x="553155" y="620889"/>
            <a:ext cx="1919111" cy="276999"/>
          </a:xfrm>
          <a:prstGeom prst="rect">
            <a:avLst/>
          </a:prstGeom>
          <a:noFill/>
        </p:spPr>
        <p:txBody>
          <a:bodyPr wrap="square" rtlCol="0">
            <a:spAutoFit/>
          </a:bodyPr>
          <a:lstStyle/>
          <a:p>
            <a:r>
              <a:rPr lang="en-GB" sz="1200" dirty="0">
                <a:solidFill>
                  <a:schemeClr val="bg1"/>
                </a:solidFill>
                <a:latin typeface="Times New Roman" panose="02020603050405020304" pitchFamily="18" charset="0"/>
                <a:cs typeface="Times New Roman" panose="02020603050405020304" pitchFamily="18" charset="0"/>
              </a:rPr>
              <a:t>References</a:t>
            </a:r>
          </a:p>
        </p:txBody>
      </p:sp>
      <p:sp>
        <p:nvSpPr>
          <p:cNvPr id="3" name="TextBox 2">
            <a:extLst>
              <a:ext uri="{FF2B5EF4-FFF2-40B4-BE49-F238E27FC236}">
                <a16:creationId xmlns:a16="http://schemas.microsoft.com/office/drawing/2014/main" id="{D054AABA-FCC6-4811-81B7-333E173BEB2B}"/>
              </a:ext>
            </a:extLst>
          </p:cNvPr>
          <p:cNvSpPr txBox="1"/>
          <p:nvPr/>
        </p:nvSpPr>
        <p:spPr>
          <a:xfrm>
            <a:off x="530577" y="1151467"/>
            <a:ext cx="6084711" cy="4708981"/>
          </a:xfrm>
          <a:prstGeom prst="rect">
            <a:avLst/>
          </a:prstGeom>
          <a:noFill/>
        </p:spPr>
        <p:txBody>
          <a:bodyPr wrap="square" rtlCol="0">
            <a:spAutoFit/>
          </a:bodyPr>
          <a:lstStyle/>
          <a:p>
            <a:r>
              <a:rPr lang="en-GB" sz="1200" dirty="0">
                <a:solidFill>
                  <a:schemeClr val="bg1"/>
                </a:solidFill>
                <a:latin typeface="Times New Roman" panose="02020603050405020304" pitchFamily="18" charset="0"/>
                <a:cs typeface="Times New Roman" panose="02020603050405020304" pitchFamily="18" charset="0"/>
              </a:rPr>
              <a:t>Cameron ,C. (2010) </a:t>
            </a:r>
            <a:r>
              <a:rPr lang="en-GB" sz="1200" i="1" dirty="0">
                <a:solidFill>
                  <a:schemeClr val="bg1"/>
                </a:solidFill>
                <a:latin typeface="Times New Roman" panose="02020603050405020304" pitchFamily="18" charset="0"/>
                <a:cs typeface="Times New Roman" panose="02020603050405020304" pitchFamily="18" charset="0"/>
              </a:rPr>
              <a:t>‘ Does anybody like being disabled ? A critical exploration of impairment,</a:t>
            </a:r>
          </a:p>
          <a:p>
            <a:r>
              <a:rPr lang="en-GB" sz="1200" i="1" dirty="0">
                <a:solidFill>
                  <a:schemeClr val="bg1"/>
                </a:solidFill>
                <a:latin typeface="Times New Roman" panose="02020603050405020304" pitchFamily="18" charset="0"/>
                <a:cs typeface="Times New Roman" panose="02020603050405020304" pitchFamily="18" charset="0"/>
              </a:rPr>
              <a:t>Identity ,media and every day life in a disabling society’. </a:t>
            </a:r>
            <a:r>
              <a:rPr lang="en-GB" sz="1200" dirty="0">
                <a:solidFill>
                  <a:schemeClr val="bg1"/>
                </a:solidFill>
                <a:latin typeface="Times New Roman" panose="02020603050405020304" pitchFamily="18" charset="0"/>
                <a:cs typeface="Times New Roman" panose="02020603050405020304" pitchFamily="18" charset="0"/>
              </a:rPr>
              <a:t>PhD thesis, Queen Margaret university</a:t>
            </a:r>
          </a:p>
          <a:p>
            <a:r>
              <a:rPr lang="en-GB" sz="1200" dirty="0">
                <a:solidFill>
                  <a:schemeClr val="bg1"/>
                </a:solidFill>
                <a:latin typeface="Times New Roman" panose="02020603050405020304" pitchFamily="18" charset="0"/>
                <a:cs typeface="Times New Roman" panose="02020603050405020304" pitchFamily="18" charset="0"/>
              </a:rPr>
              <a:t>Available At: htpp//etheses.qmu.ac.uk/258/1/258.pdf.</a:t>
            </a:r>
          </a:p>
          <a:p>
            <a:r>
              <a:rPr lang="en-GB" sz="1200" i="1" dirty="0">
                <a:solidFill>
                  <a:schemeClr val="bg1"/>
                </a:solidFill>
                <a:latin typeface="Times New Roman" panose="02020603050405020304" pitchFamily="18" charset="0"/>
                <a:cs typeface="Times New Roman" panose="02020603050405020304" pitchFamily="18" charset="0"/>
              </a:rPr>
              <a:t>(</a:t>
            </a:r>
            <a:r>
              <a:rPr lang="en-GB" sz="1200" dirty="0">
                <a:solidFill>
                  <a:schemeClr val="bg1"/>
                </a:solidFill>
                <a:latin typeface="Times New Roman" panose="02020603050405020304" pitchFamily="18" charset="0"/>
                <a:cs typeface="Times New Roman" panose="02020603050405020304" pitchFamily="18" charset="0"/>
              </a:rPr>
              <a:t>Accessed 22</a:t>
            </a:r>
            <a:r>
              <a:rPr lang="en-GB" sz="1200" baseline="30000" dirty="0">
                <a:solidFill>
                  <a:schemeClr val="bg1"/>
                </a:solidFill>
                <a:latin typeface="Times New Roman" panose="02020603050405020304" pitchFamily="18" charset="0"/>
                <a:cs typeface="Times New Roman" panose="02020603050405020304" pitchFamily="18" charset="0"/>
              </a:rPr>
              <a:t>nd</a:t>
            </a:r>
            <a:r>
              <a:rPr lang="en-GB" sz="1200" dirty="0">
                <a:solidFill>
                  <a:schemeClr val="bg1"/>
                </a:solidFill>
                <a:latin typeface="Times New Roman" panose="02020603050405020304" pitchFamily="18" charset="0"/>
                <a:cs typeface="Times New Roman" panose="02020603050405020304" pitchFamily="18" charset="0"/>
              </a:rPr>
              <a:t> January 2019)</a:t>
            </a:r>
          </a:p>
          <a:p>
            <a:endParaRPr lang="en-GB" sz="1200" dirty="0">
              <a:solidFill>
                <a:schemeClr val="bg1"/>
              </a:solidFill>
              <a:latin typeface="Times New Roman" panose="02020603050405020304" pitchFamily="18" charset="0"/>
              <a:cs typeface="Times New Roman" panose="02020603050405020304" pitchFamily="18" charset="0"/>
            </a:endParaRPr>
          </a:p>
          <a:p>
            <a:r>
              <a:rPr lang="en-GB" sz="1200" dirty="0">
                <a:solidFill>
                  <a:schemeClr val="bg1"/>
                </a:solidFill>
                <a:latin typeface="Times New Roman" panose="02020603050405020304" pitchFamily="18" charset="0"/>
                <a:cs typeface="Times New Roman" panose="02020603050405020304" pitchFamily="18" charset="0"/>
              </a:rPr>
              <a:t>Equality Act (2010</a:t>
            </a:r>
            <a:r>
              <a:rPr lang="en-GB" sz="1200" i="1" dirty="0">
                <a:solidFill>
                  <a:schemeClr val="bg1"/>
                </a:solidFill>
                <a:latin typeface="Times New Roman" panose="02020603050405020304" pitchFamily="18" charset="0"/>
                <a:cs typeface="Times New Roman" panose="02020603050405020304" pitchFamily="18" charset="0"/>
              </a:rPr>
              <a:t>) –Legislation.gov.uk</a:t>
            </a:r>
          </a:p>
          <a:p>
            <a:r>
              <a:rPr lang="en-GB" sz="1200" dirty="0">
                <a:solidFill>
                  <a:schemeClr val="bg1"/>
                </a:solidFill>
                <a:latin typeface="Times New Roman" panose="02020603050405020304" pitchFamily="18" charset="0"/>
                <a:cs typeface="Times New Roman" panose="02020603050405020304" pitchFamily="18" charset="0"/>
              </a:rPr>
              <a:t>Available At: https://www.legislation.gov.uk/ukpga/2010/15/contents</a:t>
            </a:r>
          </a:p>
          <a:p>
            <a:r>
              <a:rPr lang="en-GB" sz="1200" dirty="0">
                <a:solidFill>
                  <a:schemeClr val="bg1"/>
                </a:solidFill>
                <a:latin typeface="Times New Roman" panose="02020603050405020304" pitchFamily="18" charset="0"/>
                <a:cs typeface="Times New Roman" panose="02020603050405020304" pitchFamily="18" charset="0"/>
              </a:rPr>
              <a:t>(Accessed 18</a:t>
            </a:r>
            <a:r>
              <a:rPr lang="en-GB" sz="1200" baseline="30000" dirty="0">
                <a:solidFill>
                  <a:schemeClr val="bg1"/>
                </a:solidFill>
                <a:latin typeface="Times New Roman" panose="02020603050405020304" pitchFamily="18" charset="0"/>
                <a:cs typeface="Times New Roman" panose="02020603050405020304" pitchFamily="18" charset="0"/>
              </a:rPr>
              <a:t>th</a:t>
            </a:r>
            <a:r>
              <a:rPr lang="en-GB" sz="1200" dirty="0">
                <a:solidFill>
                  <a:schemeClr val="bg1"/>
                </a:solidFill>
                <a:latin typeface="Times New Roman" panose="02020603050405020304" pitchFamily="18" charset="0"/>
                <a:cs typeface="Times New Roman" panose="02020603050405020304" pitchFamily="18" charset="0"/>
              </a:rPr>
              <a:t> January 2019)</a:t>
            </a:r>
          </a:p>
          <a:p>
            <a:endParaRPr lang="en-GB" sz="1200" dirty="0">
              <a:solidFill>
                <a:schemeClr val="bg1"/>
              </a:solidFill>
              <a:latin typeface="Times New Roman" panose="02020603050405020304" pitchFamily="18" charset="0"/>
              <a:cs typeface="Times New Roman" panose="02020603050405020304" pitchFamily="18" charset="0"/>
            </a:endParaRPr>
          </a:p>
          <a:p>
            <a:r>
              <a:rPr lang="en-GB" sz="1200" dirty="0">
                <a:solidFill>
                  <a:schemeClr val="bg1"/>
                </a:solidFill>
                <a:latin typeface="Times New Roman" panose="02020603050405020304" pitchFamily="18" charset="0"/>
                <a:cs typeface="Times New Roman" panose="02020603050405020304" pitchFamily="18" charset="0"/>
              </a:rPr>
              <a:t>Larkin, M. (2009) </a:t>
            </a:r>
            <a:r>
              <a:rPr lang="en-GB" sz="1200" i="1" dirty="0">
                <a:solidFill>
                  <a:schemeClr val="bg1"/>
                </a:solidFill>
                <a:latin typeface="Times New Roman" panose="02020603050405020304" pitchFamily="18" charset="0"/>
                <a:cs typeface="Times New Roman" panose="02020603050405020304" pitchFamily="18" charset="0"/>
              </a:rPr>
              <a:t>Vulnerable groups in health and social care. </a:t>
            </a:r>
            <a:r>
              <a:rPr lang="en-GB" sz="1200" dirty="0">
                <a:solidFill>
                  <a:schemeClr val="bg1"/>
                </a:solidFill>
                <a:latin typeface="Times New Roman" panose="02020603050405020304" pitchFamily="18" charset="0"/>
                <a:cs typeface="Times New Roman" panose="02020603050405020304" pitchFamily="18" charset="0"/>
              </a:rPr>
              <a:t>London. Sage</a:t>
            </a:r>
          </a:p>
          <a:p>
            <a:endParaRPr lang="en-GB" sz="1200" dirty="0">
              <a:solidFill>
                <a:schemeClr val="bg1"/>
              </a:solidFill>
              <a:latin typeface="Times New Roman" panose="02020603050405020304" pitchFamily="18" charset="0"/>
              <a:cs typeface="Times New Roman" panose="02020603050405020304" pitchFamily="18" charset="0"/>
            </a:endParaRPr>
          </a:p>
          <a:p>
            <a:r>
              <a:rPr lang="en-GB" sz="1200" dirty="0">
                <a:solidFill>
                  <a:schemeClr val="bg1"/>
                </a:solidFill>
                <a:latin typeface="Times New Roman" panose="02020603050405020304" pitchFamily="18" charset="0"/>
                <a:cs typeface="Times New Roman" panose="02020603050405020304" pitchFamily="18" charset="0"/>
              </a:rPr>
              <a:t>National  Autistic society  (2018) </a:t>
            </a:r>
            <a:r>
              <a:rPr lang="en-GB" sz="1200" i="1" dirty="0">
                <a:solidFill>
                  <a:schemeClr val="bg1"/>
                </a:solidFill>
                <a:latin typeface="Times New Roman" panose="02020603050405020304" pitchFamily="18" charset="0"/>
                <a:cs typeface="Times New Roman" panose="02020603050405020304" pitchFamily="18" charset="0"/>
              </a:rPr>
              <a:t>Breaking news: Landmark ruling in exclusions court case:</a:t>
            </a:r>
          </a:p>
          <a:p>
            <a:r>
              <a:rPr lang="en-GB" sz="1200" dirty="0">
                <a:solidFill>
                  <a:schemeClr val="bg1"/>
                </a:solidFill>
                <a:latin typeface="Times New Roman" panose="02020603050405020304" pitchFamily="18" charset="0"/>
                <a:cs typeface="Times New Roman" panose="02020603050405020304" pitchFamily="18" charset="0"/>
              </a:rPr>
              <a:t>Available At; https:/www.autism.org.uk/get-involved/media-centre/news/2018-08-14-landmark-ruling-exclusions.aspx</a:t>
            </a:r>
          </a:p>
          <a:p>
            <a:r>
              <a:rPr lang="en-GB" sz="1200" dirty="0">
                <a:solidFill>
                  <a:schemeClr val="bg1"/>
                </a:solidFill>
                <a:latin typeface="Times New Roman" panose="02020603050405020304" pitchFamily="18" charset="0"/>
                <a:cs typeface="Times New Roman" panose="02020603050405020304" pitchFamily="18" charset="0"/>
              </a:rPr>
              <a:t>(Accessed 14</a:t>
            </a:r>
            <a:r>
              <a:rPr lang="en-GB" sz="1200" baseline="30000" dirty="0">
                <a:solidFill>
                  <a:schemeClr val="bg1"/>
                </a:solidFill>
                <a:latin typeface="Times New Roman" panose="02020603050405020304" pitchFamily="18" charset="0"/>
                <a:cs typeface="Times New Roman" panose="02020603050405020304" pitchFamily="18" charset="0"/>
              </a:rPr>
              <a:t>th</a:t>
            </a:r>
            <a:r>
              <a:rPr lang="en-GB" sz="1200" dirty="0">
                <a:solidFill>
                  <a:schemeClr val="bg1"/>
                </a:solidFill>
                <a:latin typeface="Times New Roman" panose="02020603050405020304" pitchFamily="18" charset="0"/>
                <a:cs typeface="Times New Roman" panose="02020603050405020304" pitchFamily="18" charset="0"/>
              </a:rPr>
              <a:t> January 2019)</a:t>
            </a:r>
          </a:p>
          <a:p>
            <a:endParaRPr lang="en-GB" sz="1200" dirty="0">
              <a:solidFill>
                <a:schemeClr val="bg1"/>
              </a:solidFill>
              <a:latin typeface="Times New Roman" panose="02020603050405020304" pitchFamily="18" charset="0"/>
              <a:cs typeface="Times New Roman" panose="02020603050405020304" pitchFamily="18" charset="0"/>
            </a:endParaRPr>
          </a:p>
          <a:p>
            <a:r>
              <a:rPr lang="en-GB" sz="1200" dirty="0">
                <a:solidFill>
                  <a:schemeClr val="bg1"/>
                </a:solidFill>
                <a:latin typeface="Times New Roman" panose="02020603050405020304" pitchFamily="18" charset="0"/>
                <a:cs typeface="Times New Roman" panose="02020603050405020304" pitchFamily="18" charset="0"/>
              </a:rPr>
              <a:t>Oliver, M. (2004) </a:t>
            </a:r>
            <a:r>
              <a:rPr lang="en-GB" sz="1200" i="1" dirty="0">
                <a:solidFill>
                  <a:schemeClr val="bg1"/>
                </a:solidFill>
                <a:latin typeface="Times New Roman" panose="02020603050405020304" pitchFamily="18" charset="0"/>
                <a:cs typeface="Times New Roman" panose="02020603050405020304" pitchFamily="18" charset="0"/>
              </a:rPr>
              <a:t>  ‘If I had a hammer; The social model in action’</a:t>
            </a:r>
            <a:r>
              <a:rPr lang="en-GB" sz="1200" dirty="0">
                <a:solidFill>
                  <a:schemeClr val="bg1"/>
                </a:solidFill>
                <a:latin typeface="Times New Roman" panose="02020603050405020304" pitchFamily="18" charset="0"/>
                <a:cs typeface="Times New Roman" panose="02020603050405020304" pitchFamily="18" charset="0"/>
              </a:rPr>
              <a:t> London. Sage  </a:t>
            </a:r>
          </a:p>
          <a:p>
            <a:endParaRPr lang="en-GB" sz="1200" dirty="0">
              <a:solidFill>
                <a:schemeClr val="bg1"/>
              </a:solidFill>
              <a:latin typeface="Times New Roman" panose="02020603050405020304" pitchFamily="18" charset="0"/>
              <a:cs typeface="Times New Roman" panose="02020603050405020304" pitchFamily="18" charset="0"/>
            </a:endParaRPr>
          </a:p>
          <a:p>
            <a:r>
              <a:rPr lang="en-GB" sz="1200" dirty="0">
                <a:solidFill>
                  <a:schemeClr val="bg1"/>
                </a:solidFill>
                <a:latin typeface="Times New Roman" panose="02020603050405020304" pitchFamily="18" charset="0"/>
                <a:cs typeface="Times New Roman" panose="02020603050405020304" pitchFamily="18" charset="0"/>
              </a:rPr>
              <a:t>Scope (2019) </a:t>
            </a:r>
            <a:r>
              <a:rPr lang="en-GB" sz="1200" i="1" dirty="0">
                <a:solidFill>
                  <a:schemeClr val="bg1"/>
                </a:solidFill>
                <a:latin typeface="Times New Roman" panose="02020603050405020304" pitchFamily="18" charset="0"/>
                <a:cs typeface="Times New Roman" panose="02020603050405020304" pitchFamily="18" charset="0"/>
              </a:rPr>
              <a:t>The social model of disability</a:t>
            </a:r>
          </a:p>
          <a:p>
            <a:r>
              <a:rPr lang="en-GB" sz="1200" i="1" dirty="0">
                <a:solidFill>
                  <a:schemeClr val="bg1"/>
                </a:solidFill>
                <a:latin typeface="Times New Roman" panose="02020603050405020304" pitchFamily="18" charset="0"/>
                <a:cs typeface="Times New Roman" panose="02020603050405020304" pitchFamily="18" charset="0"/>
              </a:rPr>
              <a:t>Available At: https://www.scope.org.uk/about-us/our-bran/social-model-of-disability</a:t>
            </a:r>
          </a:p>
          <a:p>
            <a:r>
              <a:rPr lang="en-GB" sz="1200" dirty="0">
                <a:solidFill>
                  <a:schemeClr val="bg1"/>
                </a:solidFill>
                <a:latin typeface="Times New Roman" panose="02020603050405020304" pitchFamily="18" charset="0"/>
                <a:cs typeface="Times New Roman" panose="02020603050405020304" pitchFamily="18" charset="0"/>
              </a:rPr>
              <a:t>(Accessed 15</a:t>
            </a:r>
            <a:r>
              <a:rPr lang="en-GB" sz="1200" baseline="30000" dirty="0">
                <a:solidFill>
                  <a:schemeClr val="bg1"/>
                </a:solidFill>
                <a:latin typeface="Times New Roman" panose="02020603050405020304" pitchFamily="18" charset="0"/>
                <a:cs typeface="Times New Roman" panose="02020603050405020304" pitchFamily="18" charset="0"/>
              </a:rPr>
              <a:t>th</a:t>
            </a:r>
            <a:r>
              <a:rPr lang="en-GB" sz="1200" dirty="0">
                <a:solidFill>
                  <a:schemeClr val="bg1"/>
                </a:solidFill>
                <a:latin typeface="Times New Roman" panose="02020603050405020304" pitchFamily="18" charset="0"/>
                <a:cs typeface="Times New Roman" panose="02020603050405020304" pitchFamily="18" charset="0"/>
              </a:rPr>
              <a:t> January 2019)</a:t>
            </a:r>
          </a:p>
          <a:p>
            <a:r>
              <a:rPr lang="en-GB" sz="1200" dirty="0">
                <a:solidFill>
                  <a:schemeClr val="bg1"/>
                </a:solidFill>
                <a:latin typeface="Times New Roman" panose="02020603050405020304" pitchFamily="18" charset="0"/>
                <a:cs typeface="Times New Roman" panose="02020603050405020304" pitchFamily="18" charset="0"/>
              </a:rPr>
              <a:t>:</a:t>
            </a:r>
          </a:p>
          <a:p>
            <a:r>
              <a:rPr lang="en-GB" sz="1200" dirty="0">
                <a:solidFill>
                  <a:schemeClr val="bg1"/>
                </a:solidFill>
                <a:latin typeface="Times New Roman" panose="02020603050405020304" pitchFamily="18" charset="0"/>
                <a:cs typeface="Times New Roman" panose="02020603050405020304" pitchFamily="18" charset="0"/>
              </a:rPr>
              <a:t>Thompson, N. (1997) </a:t>
            </a:r>
            <a:r>
              <a:rPr lang="en-GB" sz="1200" i="1" dirty="0">
                <a:solidFill>
                  <a:schemeClr val="bg1"/>
                </a:solidFill>
                <a:latin typeface="Times New Roman" panose="02020603050405020304" pitchFamily="18" charset="0"/>
                <a:cs typeface="Times New Roman" panose="02020603050405020304" pitchFamily="18" charset="0"/>
              </a:rPr>
              <a:t>Anti discriminatory practice. </a:t>
            </a:r>
            <a:r>
              <a:rPr lang="en-GB" sz="1200" dirty="0">
                <a:solidFill>
                  <a:schemeClr val="bg1"/>
                </a:solidFill>
                <a:latin typeface="Times New Roman" panose="02020603050405020304" pitchFamily="18" charset="0"/>
                <a:cs typeface="Times New Roman" panose="02020603050405020304" pitchFamily="18" charset="0"/>
              </a:rPr>
              <a:t>Hampshire. Macmillan press ltd.</a:t>
            </a:r>
          </a:p>
          <a:p>
            <a:endParaRPr lang="en-GB" sz="1200" dirty="0">
              <a:solidFill>
                <a:schemeClr val="bg1"/>
              </a:solidFill>
              <a:latin typeface="Times New Roman" panose="02020603050405020304" pitchFamily="18" charset="0"/>
              <a:cs typeface="Times New Roman" panose="02020603050405020304" pitchFamily="18" charset="0"/>
            </a:endParaRPr>
          </a:p>
          <a:p>
            <a:endParaRPr lang="en-GB" sz="1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3394516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1181</TotalTime>
  <Words>901</Words>
  <Application>Microsoft Office PowerPoint</Application>
  <PresentationFormat>Widescreen</PresentationFormat>
  <Paragraphs>41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Century Gothic</vt:lpstr>
      <vt:lpstr>Times New Roman</vt:lpstr>
      <vt:lpstr>Wingdings 3</vt:lpstr>
      <vt:lpstr>Slice</vt:lpstr>
      <vt:lpstr>Equality and disability            In education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and disability            In education</dc:title>
  <dc:creator> </dc:creator>
  <cp:lastModifiedBy> </cp:lastModifiedBy>
  <cp:revision>53</cp:revision>
  <dcterms:created xsi:type="dcterms:W3CDTF">2019-01-18T21:31:15Z</dcterms:created>
  <dcterms:modified xsi:type="dcterms:W3CDTF">2019-01-22T16:15:17Z</dcterms:modified>
</cp:coreProperties>
</file>